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80" r:id="rId5"/>
    <p:sldId id="260" r:id="rId6"/>
    <p:sldId id="261" r:id="rId7"/>
    <p:sldId id="270" r:id="rId8"/>
    <p:sldId id="263" r:id="rId9"/>
    <p:sldId id="262" r:id="rId10"/>
    <p:sldId id="264" r:id="rId11"/>
    <p:sldId id="271" r:id="rId12"/>
    <p:sldId id="269" r:id="rId13"/>
    <p:sldId id="266" r:id="rId14"/>
    <p:sldId id="274" r:id="rId15"/>
    <p:sldId id="275" r:id="rId16"/>
    <p:sldId id="267" r:id="rId17"/>
    <p:sldId id="272" r:id="rId18"/>
    <p:sldId id="273" r:id="rId19"/>
    <p:sldId id="276" r:id="rId20"/>
    <p:sldId id="278" r:id="rId21"/>
    <p:sldId id="277" r:id="rId22"/>
    <p:sldId id="279" r:id="rId23"/>
    <p:sldId id="268" r:id="rId24"/>
    <p:sldId id="28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72" autoAdjust="0"/>
    <p:restoredTop sz="95441" autoAdjust="0"/>
  </p:normalViewPr>
  <p:slideViewPr>
    <p:cSldViewPr snapToGrid="0" snapToObjects="1">
      <p:cViewPr varScale="1">
        <p:scale>
          <a:sx n="87" d="100"/>
          <a:sy n="87" d="100"/>
        </p:scale>
        <p:origin x="37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AA7513-735E-4D70-A273-C0952FE2611B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D8E37A2-36A8-4AA7-8AAE-2360B7B24B1B}">
      <dgm:prSet phldrT="[Text]"/>
      <dgm:spPr/>
      <dgm:t>
        <a:bodyPr/>
        <a:lstStyle/>
        <a:p>
          <a:r>
            <a:rPr lang="en-US" dirty="0" smtClean="0"/>
            <a:t>Service Model Definition</a:t>
          </a:r>
          <a:endParaRPr lang="en-US" dirty="0"/>
        </a:p>
      </dgm:t>
    </dgm:pt>
    <dgm:pt modelId="{F7AD9635-821D-45A0-A2B5-C63F56A661F5}" type="parTrans" cxnId="{FBF34D20-F0E4-4154-8B8E-3D3239E0C763}">
      <dgm:prSet/>
      <dgm:spPr/>
      <dgm:t>
        <a:bodyPr/>
        <a:lstStyle/>
        <a:p>
          <a:endParaRPr lang="en-US"/>
        </a:p>
      </dgm:t>
    </dgm:pt>
    <dgm:pt modelId="{A9ACE813-42CA-4279-8EAB-714A9A64E449}" type="sibTrans" cxnId="{FBF34D20-F0E4-4154-8B8E-3D3239E0C763}">
      <dgm:prSet/>
      <dgm:spPr/>
      <dgm:t>
        <a:bodyPr/>
        <a:lstStyle/>
        <a:p>
          <a:endParaRPr lang="en-US"/>
        </a:p>
      </dgm:t>
    </dgm:pt>
    <dgm:pt modelId="{B3C96F17-C6AA-4497-BB0F-85B59B4C3C2A}">
      <dgm:prSet phldrT="[Text]"/>
      <dgm:spPr/>
      <dgm:t>
        <a:bodyPr/>
        <a:lstStyle/>
        <a:p>
          <a:r>
            <a:rPr lang="en-US" dirty="0" smtClean="0"/>
            <a:t>SDC Module For Service Template Definition (Design Time Activity)</a:t>
          </a:r>
          <a:endParaRPr lang="en-US" dirty="0"/>
        </a:p>
      </dgm:t>
    </dgm:pt>
    <dgm:pt modelId="{2ED1900D-6E86-43EA-B94F-836D7F4E547B}" type="parTrans" cxnId="{B5A59B6D-E639-446A-B0EC-BA82A9D96DB6}">
      <dgm:prSet/>
      <dgm:spPr/>
      <dgm:t>
        <a:bodyPr/>
        <a:lstStyle/>
        <a:p>
          <a:endParaRPr lang="en-US"/>
        </a:p>
      </dgm:t>
    </dgm:pt>
    <dgm:pt modelId="{C55B142E-C731-4F23-9668-4C863F35BEDF}" type="sibTrans" cxnId="{B5A59B6D-E639-446A-B0EC-BA82A9D96DB6}">
      <dgm:prSet/>
      <dgm:spPr/>
      <dgm:t>
        <a:bodyPr/>
        <a:lstStyle/>
        <a:p>
          <a:endParaRPr lang="en-US"/>
        </a:p>
      </dgm:t>
    </dgm:pt>
    <dgm:pt modelId="{18BD3EBA-28E2-43E9-B470-A7F8F1EBD4FE}">
      <dgm:prSet phldrT="[Text]"/>
      <dgm:spPr/>
      <dgm:t>
        <a:bodyPr/>
        <a:lstStyle/>
        <a:p>
          <a:r>
            <a:rPr lang="en-US" dirty="0" smtClean="0"/>
            <a:t>Provisional Placeholder for Modelling : TOSCA, HEAT, DG, YANG, BPMN (BPEL) etc…</a:t>
          </a:r>
          <a:endParaRPr lang="en-US" dirty="0"/>
        </a:p>
      </dgm:t>
    </dgm:pt>
    <dgm:pt modelId="{BE8E63CD-4ABA-4DCC-87A5-5B5069786ADE}" type="parTrans" cxnId="{DB4A4514-E0E2-4884-93DA-19E599D6C4EE}">
      <dgm:prSet/>
      <dgm:spPr/>
      <dgm:t>
        <a:bodyPr/>
        <a:lstStyle/>
        <a:p>
          <a:endParaRPr lang="en-US"/>
        </a:p>
      </dgm:t>
    </dgm:pt>
    <dgm:pt modelId="{F315E993-FE4E-4F4A-B918-2E659C5800EA}" type="sibTrans" cxnId="{DB4A4514-E0E2-4884-93DA-19E599D6C4EE}">
      <dgm:prSet/>
      <dgm:spPr/>
      <dgm:t>
        <a:bodyPr/>
        <a:lstStyle/>
        <a:p>
          <a:endParaRPr lang="en-US"/>
        </a:p>
      </dgm:t>
    </dgm:pt>
    <dgm:pt modelId="{63569E2A-35FF-4044-9A93-BB39DF7973C7}">
      <dgm:prSet phldrT="[Text]"/>
      <dgm:spPr/>
      <dgm:t>
        <a:bodyPr/>
        <a:lstStyle/>
        <a:p>
          <a:r>
            <a:rPr lang="en-US" dirty="0" smtClean="0"/>
            <a:t>Model Distribution</a:t>
          </a:r>
          <a:endParaRPr lang="en-US" dirty="0"/>
        </a:p>
      </dgm:t>
    </dgm:pt>
    <dgm:pt modelId="{E29E1761-6F1F-4B02-9AFB-C33FEB262BF7}" type="parTrans" cxnId="{53B9CF28-0A83-4BB9-97CB-10F849BB089B}">
      <dgm:prSet/>
      <dgm:spPr/>
      <dgm:t>
        <a:bodyPr/>
        <a:lstStyle/>
        <a:p>
          <a:endParaRPr lang="en-US"/>
        </a:p>
      </dgm:t>
    </dgm:pt>
    <dgm:pt modelId="{B9210F90-CB3D-4101-A7A7-9B1686D87186}" type="sibTrans" cxnId="{53B9CF28-0A83-4BB9-97CB-10F849BB089B}">
      <dgm:prSet/>
      <dgm:spPr/>
      <dgm:t>
        <a:bodyPr/>
        <a:lstStyle/>
        <a:p>
          <a:endParaRPr lang="en-US"/>
        </a:p>
      </dgm:t>
    </dgm:pt>
    <dgm:pt modelId="{52123B75-2CCB-4085-80DE-83EFAA7DE554}">
      <dgm:prSet phldrT="[Text]"/>
      <dgm:spPr/>
      <dgm:t>
        <a:bodyPr/>
        <a:lstStyle/>
        <a:p>
          <a:r>
            <a:rPr lang="en-US" dirty="0" smtClean="0"/>
            <a:t>Model(s) Will Be </a:t>
          </a:r>
          <a:r>
            <a:rPr lang="en-US" dirty="0" err="1" smtClean="0"/>
            <a:t>En</a:t>
          </a:r>
          <a:r>
            <a:rPr lang="en-US" dirty="0" smtClean="0"/>
            <a:t>-Coded Centrally &amp; Distributed Locally</a:t>
          </a:r>
          <a:endParaRPr lang="en-US" dirty="0"/>
        </a:p>
      </dgm:t>
    </dgm:pt>
    <dgm:pt modelId="{37D15DC2-CCEE-4D94-9E9E-A03AECD0F6F7}" type="parTrans" cxnId="{35112600-24A4-4603-A5EC-743CBF43FC68}">
      <dgm:prSet/>
      <dgm:spPr/>
      <dgm:t>
        <a:bodyPr/>
        <a:lstStyle/>
        <a:p>
          <a:endParaRPr lang="en-US"/>
        </a:p>
      </dgm:t>
    </dgm:pt>
    <dgm:pt modelId="{AB8E85BE-7766-42D6-B9FD-6051BAD073B0}" type="sibTrans" cxnId="{35112600-24A4-4603-A5EC-743CBF43FC68}">
      <dgm:prSet/>
      <dgm:spPr/>
      <dgm:t>
        <a:bodyPr/>
        <a:lstStyle/>
        <a:p>
          <a:endParaRPr lang="en-US"/>
        </a:p>
      </dgm:t>
    </dgm:pt>
    <dgm:pt modelId="{DAAF62D4-2CFF-48C9-B1E4-1EC24F2CF612}">
      <dgm:prSet phldrT="[Text]"/>
      <dgm:spPr/>
      <dgm:t>
        <a:bodyPr/>
        <a:lstStyle/>
        <a:p>
          <a:r>
            <a:rPr lang="en-US" dirty="0" smtClean="0"/>
            <a:t>Distribution is via Catalogue to Catalogue Communication</a:t>
          </a:r>
          <a:endParaRPr lang="en-US" dirty="0"/>
        </a:p>
      </dgm:t>
    </dgm:pt>
    <dgm:pt modelId="{63EB8EBB-CDB8-4A7F-9077-5AF82C092F29}" type="parTrans" cxnId="{70378642-3D56-464E-B58B-AF7FC9186572}">
      <dgm:prSet/>
      <dgm:spPr/>
      <dgm:t>
        <a:bodyPr/>
        <a:lstStyle/>
        <a:p>
          <a:endParaRPr lang="en-US"/>
        </a:p>
      </dgm:t>
    </dgm:pt>
    <dgm:pt modelId="{6CBD12A1-1BB4-449B-B863-A76992F27D8F}" type="sibTrans" cxnId="{70378642-3D56-464E-B58B-AF7FC9186572}">
      <dgm:prSet/>
      <dgm:spPr/>
      <dgm:t>
        <a:bodyPr/>
        <a:lstStyle/>
        <a:p>
          <a:endParaRPr lang="en-US"/>
        </a:p>
      </dgm:t>
    </dgm:pt>
    <dgm:pt modelId="{62DC216F-269E-478E-A4AC-FACF65BB4CA5}">
      <dgm:prSet phldrT="[Text]"/>
      <dgm:spPr/>
      <dgm:t>
        <a:bodyPr/>
        <a:lstStyle/>
        <a:p>
          <a:r>
            <a:rPr lang="en-US" dirty="0" smtClean="0"/>
            <a:t>Distributed Model Consumption</a:t>
          </a:r>
          <a:endParaRPr lang="en-US" dirty="0"/>
        </a:p>
      </dgm:t>
    </dgm:pt>
    <dgm:pt modelId="{A52DB26E-A6C0-499C-BA8A-8CD48ADE3EA6}" type="parTrans" cxnId="{07248DAC-AF29-4A3B-885F-7C3C6274CB85}">
      <dgm:prSet/>
      <dgm:spPr/>
      <dgm:t>
        <a:bodyPr/>
        <a:lstStyle/>
        <a:p>
          <a:endParaRPr lang="en-US"/>
        </a:p>
      </dgm:t>
    </dgm:pt>
    <dgm:pt modelId="{6D58E1D0-E458-401F-98F5-71D8C9EBF198}" type="sibTrans" cxnId="{07248DAC-AF29-4A3B-885F-7C3C6274CB85}">
      <dgm:prSet/>
      <dgm:spPr/>
      <dgm:t>
        <a:bodyPr/>
        <a:lstStyle/>
        <a:p>
          <a:endParaRPr lang="en-US"/>
        </a:p>
      </dgm:t>
    </dgm:pt>
    <dgm:pt modelId="{A684831F-4612-43DB-AC42-2D4C7DF56F1D}">
      <dgm:prSet phldrT="[Text]"/>
      <dgm:spPr/>
      <dgm:t>
        <a:bodyPr/>
        <a:lstStyle/>
        <a:p>
          <a:r>
            <a:rPr lang="en-US" dirty="0" smtClean="0"/>
            <a:t>Consumers of Recipient of Models</a:t>
          </a:r>
          <a:endParaRPr lang="en-US" dirty="0"/>
        </a:p>
      </dgm:t>
    </dgm:pt>
    <dgm:pt modelId="{71DE2B91-C074-44F3-8B2A-812624690386}" type="parTrans" cxnId="{EBBD7B0E-6F5B-4407-9550-A40CDA391B6C}">
      <dgm:prSet/>
      <dgm:spPr/>
      <dgm:t>
        <a:bodyPr/>
        <a:lstStyle/>
        <a:p>
          <a:endParaRPr lang="en-US"/>
        </a:p>
      </dgm:t>
    </dgm:pt>
    <dgm:pt modelId="{FA5CE000-AF81-4D5F-A79C-D528BE50AE39}" type="sibTrans" cxnId="{EBBD7B0E-6F5B-4407-9550-A40CDA391B6C}">
      <dgm:prSet/>
      <dgm:spPr/>
      <dgm:t>
        <a:bodyPr/>
        <a:lstStyle/>
        <a:p>
          <a:endParaRPr lang="en-US"/>
        </a:p>
      </dgm:t>
    </dgm:pt>
    <dgm:pt modelId="{7926A7A8-60B0-4533-8556-DCA9B8759308}">
      <dgm:prSet phldrT="[Text]"/>
      <dgm:spPr/>
      <dgm:t>
        <a:bodyPr/>
        <a:lstStyle/>
        <a:p>
          <a:r>
            <a:rPr lang="en-US" dirty="0" smtClean="0"/>
            <a:t>Each Recipient  Has Run-Time Catalogue Which Receives Service Models</a:t>
          </a:r>
          <a:endParaRPr lang="en-US" dirty="0"/>
        </a:p>
      </dgm:t>
    </dgm:pt>
    <dgm:pt modelId="{8AA8B563-2768-4025-9FC2-D208C8D1FD93}" type="parTrans" cxnId="{79F99567-E382-4677-AF5D-A95887A8DE64}">
      <dgm:prSet/>
      <dgm:spPr/>
      <dgm:t>
        <a:bodyPr/>
        <a:lstStyle/>
        <a:p>
          <a:endParaRPr lang="en-US"/>
        </a:p>
      </dgm:t>
    </dgm:pt>
    <dgm:pt modelId="{2F80318E-8B53-4643-A3F3-38AB9D13764C}" type="sibTrans" cxnId="{79F99567-E382-4677-AF5D-A95887A8DE64}">
      <dgm:prSet/>
      <dgm:spPr/>
      <dgm:t>
        <a:bodyPr/>
        <a:lstStyle/>
        <a:p>
          <a:endParaRPr lang="en-US"/>
        </a:p>
      </dgm:t>
    </dgm:pt>
    <dgm:pt modelId="{56010A25-EFB3-411C-856F-81D54D3F6B58}">
      <dgm:prSet phldrT="[Text]"/>
      <dgm:spPr/>
      <dgm:t>
        <a:bodyPr/>
        <a:lstStyle/>
        <a:p>
          <a:r>
            <a:rPr lang="en-US" dirty="0" smtClean="0"/>
            <a:t>Provisional Placeholder for Policy Models : EMF, SUPA etc… </a:t>
          </a:r>
          <a:endParaRPr lang="en-US" dirty="0"/>
        </a:p>
      </dgm:t>
    </dgm:pt>
    <dgm:pt modelId="{8DB9C77D-AED2-4409-920E-0F218677D2EE}" type="parTrans" cxnId="{6583186C-FFED-4221-A841-31542D91D3B4}">
      <dgm:prSet/>
      <dgm:spPr/>
      <dgm:t>
        <a:bodyPr/>
        <a:lstStyle/>
        <a:p>
          <a:endParaRPr lang="en-US"/>
        </a:p>
      </dgm:t>
    </dgm:pt>
    <dgm:pt modelId="{B5042986-D628-4F61-B513-CEB6A83763C6}" type="sibTrans" cxnId="{6583186C-FFED-4221-A841-31542D91D3B4}">
      <dgm:prSet/>
      <dgm:spPr/>
      <dgm:t>
        <a:bodyPr/>
        <a:lstStyle/>
        <a:p>
          <a:endParaRPr lang="en-US"/>
        </a:p>
      </dgm:t>
    </dgm:pt>
    <dgm:pt modelId="{C564C5D2-EF7E-4CA8-80BC-5F0E9990C061}">
      <dgm:prSet phldrT="[Text]"/>
      <dgm:spPr/>
      <dgm:t>
        <a:bodyPr/>
        <a:lstStyle/>
        <a:p>
          <a:r>
            <a:rPr lang="en-US" dirty="0" smtClean="0"/>
            <a:t>Local Parser within SDC for </a:t>
          </a:r>
          <a:r>
            <a:rPr lang="en-US" dirty="0" err="1" smtClean="0"/>
            <a:t>En</a:t>
          </a:r>
          <a:r>
            <a:rPr lang="en-US" dirty="0" smtClean="0"/>
            <a:t>-Coding of Service Models (Local Static Copy of ARIA / Apache TOSCA Parser)</a:t>
          </a:r>
          <a:endParaRPr lang="en-US" dirty="0"/>
        </a:p>
      </dgm:t>
    </dgm:pt>
    <dgm:pt modelId="{F5A7F5DB-20E2-4622-A019-DE4544F84A87}" type="parTrans" cxnId="{50626613-A17D-4A67-A8BD-ADE4A8EA4961}">
      <dgm:prSet/>
      <dgm:spPr/>
      <dgm:t>
        <a:bodyPr/>
        <a:lstStyle/>
        <a:p>
          <a:endParaRPr lang="en-US"/>
        </a:p>
      </dgm:t>
    </dgm:pt>
    <dgm:pt modelId="{15515064-E36B-431C-A288-DF4F884A1F4A}" type="sibTrans" cxnId="{50626613-A17D-4A67-A8BD-ADE4A8EA4961}">
      <dgm:prSet/>
      <dgm:spPr/>
      <dgm:t>
        <a:bodyPr/>
        <a:lstStyle/>
        <a:p>
          <a:endParaRPr lang="en-US"/>
        </a:p>
      </dgm:t>
    </dgm:pt>
    <dgm:pt modelId="{9F7ABBC9-E901-419E-B1E2-F7F05AE06D3A}">
      <dgm:prSet phldrT="[Text]"/>
      <dgm:spPr/>
      <dgm:t>
        <a:bodyPr/>
        <a:lstStyle/>
        <a:p>
          <a:r>
            <a:rPr lang="en-US" dirty="0" smtClean="0"/>
            <a:t>Initial Amsterdam /  1</a:t>
          </a:r>
          <a:r>
            <a:rPr lang="en-US" baseline="30000" dirty="0" smtClean="0"/>
            <a:t>st</a:t>
          </a:r>
          <a:r>
            <a:rPr lang="en-US" dirty="0" smtClean="0"/>
            <a:t> Release Uses (for now) TOSCA models with ARIA Parser encoder</a:t>
          </a:r>
          <a:endParaRPr lang="en-US" dirty="0"/>
        </a:p>
      </dgm:t>
    </dgm:pt>
    <dgm:pt modelId="{1BEE7614-111F-47E1-ACAC-5158F2A9269A}" type="parTrans" cxnId="{99A0D78E-F06A-473F-98A7-7C8C712A0937}">
      <dgm:prSet/>
      <dgm:spPr/>
      <dgm:t>
        <a:bodyPr/>
        <a:lstStyle/>
        <a:p>
          <a:endParaRPr lang="en-US"/>
        </a:p>
      </dgm:t>
    </dgm:pt>
    <dgm:pt modelId="{9F87B531-9018-42C0-B026-968B4A9903C8}" type="sibTrans" cxnId="{99A0D78E-F06A-473F-98A7-7C8C712A0937}">
      <dgm:prSet/>
      <dgm:spPr/>
      <dgm:t>
        <a:bodyPr/>
        <a:lstStyle/>
        <a:p>
          <a:endParaRPr lang="en-US"/>
        </a:p>
      </dgm:t>
    </dgm:pt>
    <dgm:pt modelId="{688A05F6-2272-41E6-8FA9-44C73F43A445}">
      <dgm:prSet phldrT="[Text]"/>
      <dgm:spPr/>
      <dgm:t>
        <a:bodyPr/>
        <a:lstStyle/>
        <a:p>
          <a:r>
            <a:rPr lang="en-US" dirty="0" smtClean="0"/>
            <a:t>Service Orchestration is the Only Consumer of Models in Amsterdam Release</a:t>
          </a:r>
          <a:endParaRPr lang="en-US" dirty="0"/>
        </a:p>
      </dgm:t>
    </dgm:pt>
    <dgm:pt modelId="{3BB5E02F-E274-4E7C-8359-25BF9E9D6920}" type="parTrans" cxnId="{2D2E0328-0843-4A3D-A16A-F23DC7F439F2}">
      <dgm:prSet/>
      <dgm:spPr/>
      <dgm:t>
        <a:bodyPr/>
        <a:lstStyle/>
        <a:p>
          <a:endParaRPr lang="en-US"/>
        </a:p>
      </dgm:t>
    </dgm:pt>
    <dgm:pt modelId="{9313E0A0-F3F8-48C3-A003-5F52B0521BE5}" type="sibTrans" cxnId="{2D2E0328-0843-4A3D-A16A-F23DC7F439F2}">
      <dgm:prSet/>
      <dgm:spPr/>
      <dgm:t>
        <a:bodyPr/>
        <a:lstStyle/>
        <a:p>
          <a:endParaRPr lang="en-US"/>
        </a:p>
      </dgm:t>
    </dgm:pt>
    <dgm:pt modelId="{569C421E-D091-4D84-ACEA-55E2249454BF}">
      <dgm:prSet phldrT="[Text]"/>
      <dgm:spPr/>
      <dgm:t>
        <a:bodyPr/>
        <a:lstStyle/>
        <a:p>
          <a:r>
            <a:rPr lang="en-US" dirty="0" smtClean="0"/>
            <a:t>Designer UI and Usability Requirements Slotted</a:t>
          </a:r>
          <a:endParaRPr lang="en-US" dirty="0"/>
        </a:p>
      </dgm:t>
    </dgm:pt>
    <dgm:pt modelId="{73ADDFF2-2EC2-46EF-A939-E5202298A4B2}" type="parTrans" cxnId="{28326D8C-682C-4498-B1DA-AD91589CAEF1}">
      <dgm:prSet/>
      <dgm:spPr/>
      <dgm:t>
        <a:bodyPr/>
        <a:lstStyle/>
        <a:p>
          <a:endParaRPr lang="en-US"/>
        </a:p>
      </dgm:t>
    </dgm:pt>
    <dgm:pt modelId="{C8CD85C0-BE05-4DC6-AF23-B381451E7AAF}" type="sibTrans" cxnId="{28326D8C-682C-4498-B1DA-AD91589CAEF1}">
      <dgm:prSet/>
      <dgm:spPr/>
      <dgm:t>
        <a:bodyPr/>
        <a:lstStyle/>
        <a:p>
          <a:endParaRPr lang="en-US"/>
        </a:p>
      </dgm:t>
    </dgm:pt>
    <dgm:pt modelId="{F57224ED-8E3B-42BC-95EC-973B612F0FC9}">
      <dgm:prSet phldrT="[Text]"/>
      <dgm:spPr/>
      <dgm:t>
        <a:bodyPr/>
        <a:lstStyle/>
        <a:p>
          <a:r>
            <a:rPr lang="en-US" dirty="0" smtClean="0"/>
            <a:t>Inter-Module Communication is via Micro-Services Bus (For Now it is Pass-Through, 1:1 Map)</a:t>
          </a:r>
          <a:endParaRPr lang="en-US" dirty="0"/>
        </a:p>
      </dgm:t>
    </dgm:pt>
    <dgm:pt modelId="{EA9C0508-2CAA-46C2-B7EE-975331FA746F}" type="parTrans" cxnId="{DAE886C0-B30B-4ED0-990E-EA77BEBCCE17}">
      <dgm:prSet/>
      <dgm:spPr/>
      <dgm:t>
        <a:bodyPr/>
        <a:lstStyle/>
        <a:p>
          <a:endParaRPr lang="en-US"/>
        </a:p>
      </dgm:t>
    </dgm:pt>
    <dgm:pt modelId="{A74A48AA-B1D8-499F-BD9E-638AA81E76BE}" type="sibTrans" cxnId="{DAE886C0-B30B-4ED0-990E-EA77BEBCCE17}">
      <dgm:prSet/>
      <dgm:spPr/>
      <dgm:t>
        <a:bodyPr/>
        <a:lstStyle/>
        <a:p>
          <a:endParaRPr lang="en-US"/>
        </a:p>
      </dgm:t>
    </dgm:pt>
    <dgm:pt modelId="{4D3ECBBF-AF1B-4FE6-AA6E-CE10E808E11F}">
      <dgm:prSet phldrT="[Text]"/>
      <dgm:spPr/>
      <dgm:t>
        <a:bodyPr/>
        <a:lstStyle/>
        <a:p>
          <a:r>
            <a:rPr lang="en-US" dirty="0" smtClean="0"/>
            <a:t>Run Time Catalogue Converts Models into Objects Using Parser Binaries</a:t>
          </a:r>
          <a:endParaRPr lang="en-US" dirty="0"/>
        </a:p>
      </dgm:t>
    </dgm:pt>
    <dgm:pt modelId="{F9B7A106-18D5-418A-B4A8-30240D62C841}" type="parTrans" cxnId="{0D437F6A-DB24-46BB-9EAF-522904EEFA9A}">
      <dgm:prSet/>
      <dgm:spPr/>
      <dgm:t>
        <a:bodyPr/>
        <a:lstStyle/>
        <a:p>
          <a:endParaRPr lang="en-US"/>
        </a:p>
      </dgm:t>
    </dgm:pt>
    <dgm:pt modelId="{176E9884-EB98-4E74-920B-E8A7769B569F}" type="sibTrans" cxnId="{0D437F6A-DB24-46BB-9EAF-522904EEFA9A}">
      <dgm:prSet/>
      <dgm:spPr/>
      <dgm:t>
        <a:bodyPr/>
        <a:lstStyle/>
        <a:p>
          <a:endParaRPr lang="en-US"/>
        </a:p>
      </dgm:t>
    </dgm:pt>
    <dgm:pt modelId="{6C2836E5-145A-4560-95FC-F7E441D70BCC}">
      <dgm:prSet phldrT="[Text]"/>
      <dgm:spPr/>
      <dgm:t>
        <a:bodyPr/>
        <a:lstStyle/>
        <a:p>
          <a:r>
            <a:rPr lang="en-US" dirty="0" smtClean="0"/>
            <a:t>ARIA TOSCA Parser Locally Built in Run-Time Catalogue in Service Orchestration</a:t>
          </a:r>
          <a:endParaRPr lang="en-US" dirty="0"/>
        </a:p>
      </dgm:t>
    </dgm:pt>
    <dgm:pt modelId="{2D2D22AC-BFD8-4D42-965F-5B1704459468}" type="parTrans" cxnId="{EABC8E58-5889-4DC4-B002-ACD67F1701C7}">
      <dgm:prSet/>
      <dgm:spPr/>
      <dgm:t>
        <a:bodyPr/>
        <a:lstStyle/>
        <a:p>
          <a:endParaRPr lang="en-US"/>
        </a:p>
      </dgm:t>
    </dgm:pt>
    <dgm:pt modelId="{F2DA8E20-E325-4534-89E9-4F12EBED8D22}" type="sibTrans" cxnId="{EABC8E58-5889-4DC4-B002-ACD67F1701C7}">
      <dgm:prSet/>
      <dgm:spPr/>
      <dgm:t>
        <a:bodyPr/>
        <a:lstStyle/>
        <a:p>
          <a:endParaRPr lang="en-US"/>
        </a:p>
      </dgm:t>
    </dgm:pt>
    <dgm:pt modelId="{AEE103CC-C586-40B8-9889-6C26E6F91FDE}">
      <dgm:prSet phldrT="[Text]"/>
      <dgm:spPr/>
      <dgm:t>
        <a:bodyPr/>
        <a:lstStyle/>
        <a:p>
          <a:r>
            <a:rPr lang="en-US" dirty="0" smtClean="0"/>
            <a:t>Run / Execute / Operationalize</a:t>
          </a:r>
          <a:endParaRPr lang="en-US" dirty="0"/>
        </a:p>
      </dgm:t>
    </dgm:pt>
    <dgm:pt modelId="{FE33692F-C16D-47A1-9FDE-D562DE69CBA3}" type="parTrans" cxnId="{92807D0D-A7E1-497F-B609-FE36FB061D70}">
      <dgm:prSet/>
      <dgm:spPr/>
      <dgm:t>
        <a:bodyPr/>
        <a:lstStyle/>
        <a:p>
          <a:endParaRPr lang="en-US"/>
        </a:p>
      </dgm:t>
    </dgm:pt>
    <dgm:pt modelId="{79E53889-5103-4D8E-93B5-68E9BBE6E135}" type="sibTrans" cxnId="{92807D0D-A7E1-497F-B609-FE36FB061D70}">
      <dgm:prSet/>
      <dgm:spPr/>
      <dgm:t>
        <a:bodyPr/>
        <a:lstStyle/>
        <a:p>
          <a:endParaRPr lang="en-US"/>
        </a:p>
      </dgm:t>
    </dgm:pt>
    <dgm:pt modelId="{D5DFB5B0-67B1-450F-9303-430AAF5F6485}">
      <dgm:prSet phldrT="[Text]"/>
      <dgm:spPr/>
      <dgm:t>
        <a:bodyPr/>
        <a:lstStyle/>
        <a:p>
          <a:r>
            <a:rPr lang="en-US" dirty="0" smtClean="0"/>
            <a:t>Actual Instances / Threads On a Per Order Basis</a:t>
          </a:r>
          <a:endParaRPr lang="en-US" dirty="0"/>
        </a:p>
      </dgm:t>
    </dgm:pt>
    <dgm:pt modelId="{A37826AE-6EF5-4549-900F-B6DDC4DA99CB}" type="parTrans" cxnId="{B8D35B7F-866A-4473-A0F5-46FB52730076}">
      <dgm:prSet/>
      <dgm:spPr/>
      <dgm:t>
        <a:bodyPr/>
        <a:lstStyle/>
        <a:p>
          <a:endParaRPr lang="en-US"/>
        </a:p>
      </dgm:t>
    </dgm:pt>
    <dgm:pt modelId="{8D773CD7-987C-4266-AA21-E0E4F438FCE0}" type="sibTrans" cxnId="{B8D35B7F-866A-4473-A0F5-46FB52730076}">
      <dgm:prSet/>
      <dgm:spPr/>
      <dgm:t>
        <a:bodyPr/>
        <a:lstStyle/>
        <a:p>
          <a:endParaRPr lang="en-US"/>
        </a:p>
      </dgm:t>
    </dgm:pt>
    <dgm:pt modelId="{75E1C240-7BA2-44BA-866A-BD7F7DFEEE6B}">
      <dgm:prSet phldrT="[Text]"/>
      <dgm:spPr/>
      <dgm:t>
        <a:bodyPr/>
        <a:lstStyle/>
        <a:p>
          <a:r>
            <a:rPr lang="en-US" dirty="0" smtClean="0"/>
            <a:t>Every Module Will Receive Respective Models</a:t>
          </a:r>
          <a:endParaRPr lang="en-US" dirty="0"/>
        </a:p>
      </dgm:t>
    </dgm:pt>
    <dgm:pt modelId="{880D87B2-B9BF-4347-9488-92AA3CDB48FF}" type="parTrans" cxnId="{44895A74-ED6C-4C7F-A954-A432B1722C23}">
      <dgm:prSet/>
      <dgm:spPr/>
      <dgm:t>
        <a:bodyPr/>
        <a:lstStyle/>
        <a:p>
          <a:endParaRPr lang="en-US"/>
        </a:p>
      </dgm:t>
    </dgm:pt>
    <dgm:pt modelId="{B1376813-620B-4447-8440-6601C288D677}" type="sibTrans" cxnId="{44895A74-ED6C-4C7F-A954-A432B1722C23}">
      <dgm:prSet/>
      <dgm:spPr/>
      <dgm:t>
        <a:bodyPr/>
        <a:lstStyle/>
        <a:p>
          <a:endParaRPr lang="en-US"/>
        </a:p>
      </dgm:t>
    </dgm:pt>
    <dgm:pt modelId="{71724C72-466D-4B07-B58D-5E63D15C1D2A}" type="pres">
      <dgm:prSet presAssocID="{B6AA7513-735E-4D70-A273-C0952FE2611B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B03D963-3F14-4649-BAEF-D28CB6CABEFB}" type="pres">
      <dgm:prSet presAssocID="{3D8E37A2-36A8-4AA7-8AAE-2360B7B24B1B}" presName="composite" presStyleCnt="0"/>
      <dgm:spPr/>
    </dgm:pt>
    <dgm:pt modelId="{5EE4B0CA-D0F1-4C4E-B946-F3AA9E3198A4}" type="pres">
      <dgm:prSet presAssocID="{3D8E37A2-36A8-4AA7-8AAE-2360B7B24B1B}" presName="FirstChild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00E61C-F8F9-416B-B40A-50A3DC213378}" type="pres">
      <dgm:prSet presAssocID="{3D8E37A2-36A8-4AA7-8AAE-2360B7B24B1B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8C7FAE-C62E-4716-88A6-B2F50345AC3B}" type="pres">
      <dgm:prSet presAssocID="{3D8E37A2-36A8-4AA7-8AAE-2360B7B24B1B}" presName="Accent" presStyleLbl="parChTrans1D1" presStyleIdx="0" presStyleCnt="4"/>
      <dgm:spPr/>
    </dgm:pt>
    <dgm:pt modelId="{FB618FF3-F72F-4B7A-BF7E-684F2B119A98}" type="pres">
      <dgm:prSet presAssocID="{3D8E37A2-36A8-4AA7-8AAE-2360B7B24B1B}" presName="Child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D24E80-B938-4A6F-8624-F9B4976C8F11}" type="pres">
      <dgm:prSet presAssocID="{A9ACE813-42CA-4279-8EAB-714A9A64E449}" presName="sibTrans" presStyleCnt="0"/>
      <dgm:spPr/>
    </dgm:pt>
    <dgm:pt modelId="{14096F67-015E-4CE9-9259-E1BDBBB5D428}" type="pres">
      <dgm:prSet presAssocID="{63569E2A-35FF-4044-9A93-BB39DF7973C7}" presName="composite" presStyleCnt="0"/>
      <dgm:spPr/>
    </dgm:pt>
    <dgm:pt modelId="{E543C5B5-9824-4F33-BB14-673274800A22}" type="pres">
      <dgm:prSet presAssocID="{63569E2A-35FF-4044-9A93-BB39DF7973C7}" presName="FirstChild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A924F8-0966-4789-A00D-8BA00C1DAB1B}" type="pres">
      <dgm:prSet presAssocID="{63569E2A-35FF-4044-9A93-BB39DF7973C7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B11F13-9CEC-47DB-A23F-C9284109B4F5}" type="pres">
      <dgm:prSet presAssocID="{63569E2A-35FF-4044-9A93-BB39DF7973C7}" presName="Accent" presStyleLbl="parChTrans1D1" presStyleIdx="1" presStyleCnt="4"/>
      <dgm:spPr/>
    </dgm:pt>
    <dgm:pt modelId="{965A65F3-A05E-4B7A-9859-336D47C9488B}" type="pres">
      <dgm:prSet presAssocID="{63569E2A-35FF-4044-9A93-BB39DF7973C7}" presName="Child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BA4FCF-05B4-425A-9D29-B89644C2AF6F}" type="pres">
      <dgm:prSet presAssocID="{B9210F90-CB3D-4101-A7A7-9B1686D87186}" presName="sibTrans" presStyleCnt="0"/>
      <dgm:spPr/>
    </dgm:pt>
    <dgm:pt modelId="{2CC4794D-CD33-4561-8BB9-80C8CB3E86A3}" type="pres">
      <dgm:prSet presAssocID="{62DC216F-269E-478E-A4AC-FACF65BB4CA5}" presName="composite" presStyleCnt="0"/>
      <dgm:spPr/>
    </dgm:pt>
    <dgm:pt modelId="{2591BC28-CA45-422E-A5E2-5E35DEE6BB5C}" type="pres">
      <dgm:prSet presAssocID="{62DC216F-269E-478E-A4AC-FACF65BB4CA5}" presName="FirstChild" presStyleLbl="revTx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84C64-FCA2-48AF-9840-183FE8FBB0A1}" type="pres">
      <dgm:prSet presAssocID="{62DC216F-269E-478E-A4AC-FACF65BB4CA5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84EDC5-6B91-4901-A27B-7A37294AF928}" type="pres">
      <dgm:prSet presAssocID="{62DC216F-269E-478E-A4AC-FACF65BB4CA5}" presName="Accent" presStyleLbl="parChTrans1D1" presStyleIdx="2" presStyleCnt="4"/>
      <dgm:spPr/>
    </dgm:pt>
    <dgm:pt modelId="{638FF50C-0F55-4235-8612-CEF168E3BE0F}" type="pres">
      <dgm:prSet presAssocID="{62DC216F-269E-478E-A4AC-FACF65BB4CA5}" presName="Child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B80BD7-1385-4476-84D6-86CA17089D26}" type="pres">
      <dgm:prSet presAssocID="{6D58E1D0-E458-401F-98F5-71D8C9EBF198}" presName="sibTrans" presStyleCnt="0"/>
      <dgm:spPr/>
    </dgm:pt>
    <dgm:pt modelId="{2863B1CC-E1D4-4FB4-B97B-E48AEE23DC25}" type="pres">
      <dgm:prSet presAssocID="{AEE103CC-C586-40B8-9889-6C26E6F91FDE}" presName="composite" presStyleCnt="0"/>
      <dgm:spPr/>
    </dgm:pt>
    <dgm:pt modelId="{132D7451-EF2A-4E23-9F1A-3DBE4B4721A7}" type="pres">
      <dgm:prSet presAssocID="{AEE103CC-C586-40B8-9889-6C26E6F91FDE}" presName="FirstChild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B5498F-31AF-4090-8CF4-3DAE9320E877}" type="pres">
      <dgm:prSet presAssocID="{AEE103CC-C586-40B8-9889-6C26E6F91FDE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AF6418-19A1-4AEE-9FCF-CE119F55B264}" type="pres">
      <dgm:prSet presAssocID="{AEE103CC-C586-40B8-9889-6C26E6F91FDE}" presName="Accent" presStyleLbl="parChTrans1D1" presStyleIdx="3" presStyleCnt="4"/>
      <dgm:spPr/>
    </dgm:pt>
  </dgm:ptLst>
  <dgm:cxnLst>
    <dgm:cxn modelId="{08808B3E-52E6-4B8B-87C0-737B03E5793C}" type="presOf" srcId="{AEE103CC-C586-40B8-9889-6C26E6F91FDE}" destId="{22B5498F-31AF-4090-8CF4-3DAE9320E877}" srcOrd="0" destOrd="0" presId="urn:microsoft.com/office/officeart/2011/layout/TabList"/>
    <dgm:cxn modelId="{961B7569-BF1C-49C3-A02E-A2A6EBB4600D}" type="presOf" srcId="{D5DFB5B0-67B1-450F-9303-430AAF5F6485}" destId="{132D7451-EF2A-4E23-9F1A-3DBE4B4721A7}" srcOrd="0" destOrd="0" presId="urn:microsoft.com/office/officeart/2011/layout/TabList"/>
    <dgm:cxn modelId="{35112600-24A4-4603-A5EC-743CBF43FC68}" srcId="{63569E2A-35FF-4044-9A93-BB39DF7973C7}" destId="{52123B75-2CCB-4085-80DE-83EFAA7DE554}" srcOrd="0" destOrd="0" parTransId="{37D15DC2-CCEE-4D94-9E9E-A03AECD0F6F7}" sibTransId="{AB8E85BE-7766-42D6-B9FD-6051BAD073B0}"/>
    <dgm:cxn modelId="{79F99567-E382-4677-AF5D-A95887A8DE64}" srcId="{62DC216F-269E-478E-A4AC-FACF65BB4CA5}" destId="{7926A7A8-60B0-4533-8556-DCA9B8759308}" srcOrd="2" destOrd="0" parTransId="{8AA8B563-2768-4025-9FC2-D208C8D1FD93}" sibTransId="{2F80318E-8B53-4643-A3F3-38AB9D13764C}"/>
    <dgm:cxn modelId="{07248DAC-AF29-4A3B-885F-7C3C6274CB85}" srcId="{B6AA7513-735E-4D70-A273-C0952FE2611B}" destId="{62DC216F-269E-478E-A4AC-FACF65BB4CA5}" srcOrd="2" destOrd="0" parTransId="{A52DB26E-A6C0-499C-BA8A-8CD48ADE3EA6}" sibTransId="{6D58E1D0-E458-401F-98F5-71D8C9EBF198}"/>
    <dgm:cxn modelId="{2D2E0328-0843-4A3D-A16A-F23DC7F439F2}" srcId="{63569E2A-35FF-4044-9A93-BB39DF7973C7}" destId="{688A05F6-2272-41E6-8FA9-44C73F43A445}" srcOrd="1" destOrd="0" parTransId="{3BB5E02F-E274-4E7C-8359-25BF9E9D6920}" sibTransId="{9313E0A0-F3F8-48C3-A003-5F52B0521BE5}"/>
    <dgm:cxn modelId="{DB4A4514-E0E2-4884-93DA-19E599D6C4EE}" srcId="{3D8E37A2-36A8-4AA7-8AAE-2360B7B24B1B}" destId="{18BD3EBA-28E2-43E9-B470-A7F8F1EBD4FE}" srcOrd="1" destOrd="0" parTransId="{BE8E63CD-4ABA-4DCC-87A5-5B5069786ADE}" sibTransId="{F315E993-FE4E-4F4A-B918-2E659C5800EA}"/>
    <dgm:cxn modelId="{6583186C-FFED-4221-A841-31542D91D3B4}" srcId="{3D8E37A2-36A8-4AA7-8AAE-2360B7B24B1B}" destId="{56010A25-EFB3-411C-856F-81D54D3F6B58}" srcOrd="2" destOrd="0" parTransId="{8DB9C77D-AED2-4409-920E-0F218677D2EE}" sibTransId="{B5042986-D628-4F61-B513-CEB6A83763C6}"/>
    <dgm:cxn modelId="{B8D35B7F-866A-4473-A0F5-46FB52730076}" srcId="{AEE103CC-C586-40B8-9889-6C26E6F91FDE}" destId="{D5DFB5B0-67B1-450F-9303-430AAF5F6485}" srcOrd="0" destOrd="0" parTransId="{A37826AE-6EF5-4549-900F-B6DDC4DA99CB}" sibTransId="{8D773CD7-987C-4266-AA21-E0E4F438FCE0}"/>
    <dgm:cxn modelId="{57A6283E-463D-4D81-8A7B-506E0FAC371F}" type="presOf" srcId="{A684831F-4612-43DB-AC42-2D4C7DF56F1D}" destId="{2591BC28-CA45-422E-A5E2-5E35DEE6BB5C}" srcOrd="0" destOrd="0" presId="urn:microsoft.com/office/officeart/2011/layout/TabList"/>
    <dgm:cxn modelId="{B5A59B6D-E639-446A-B0EC-BA82A9D96DB6}" srcId="{3D8E37A2-36A8-4AA7-8AAE-2360B7B24B1B}" destId="{B3C96F17-C6AA-4497-BB0F-85B59B4C3C2A}" srcOrd="0" destOrd="0" parTransId="{2ED1900D-6E86-43EA-B94F-836D7F4E547B}" sibTransId="{C55B142E-C731-4F23-9668-4C863F35BEDF}"/>
    <dgm:cxn modelId="{91062FDD-626A-40EF-9B2A-E43F0EE94025}" type="presOf" srcId="{569C421E-D091-4D84-ACEA-55E2249454BF}" destId="{FB618FF3-F72F-4B7A-BF7E-684F2B119A98}" srcOrd="0" destOrd="4" presId="urn:microsoft.com/office/officeart/2011/layout/TabList"/>
    <dgm:cxn modelId="{2AF743D4-98F3-4608-9C43-089A04C27E5D}" type="presOf" srcId="{62DC216F-269E-478E-A4AC-FACF65BB4CA5}" destId="{40C84C64-FCA2-48AF-9840-183FE8FBB0A1}" srcOrd="0" destOrd="0" presId="urn:microsoft.com/office/officeart/2011/layout/TabList"/>
    <dgm:cxn modelId="{EABC8E58-5889-4DC4-B002-ACD67F1701C7}" srcId="{62DC216F-269E-478E-A4AC-FACF65BB4CA5}" destId="{6C2836E5-145A-4560-95FC-F7E441D70BCC}" srcOrd="4" destOrd="0" parTransId="{2D2D22AC-BFD8-4D42-965F-5B1704459468}" sibTransId="{F2DA8E20-E325-4534-89E9-4F12EBED8D22}"/>
    <dgm:cxn modelId="{FBF34D20-F0E4-4154-8B8E-3D3239E0C763}" srcId="{B6AA7513-735E-4D70-A273-C0952FE2611B}" destId="{3D8E37A2-36A8-4AA7-8AAE-2360B7B24B1B}" srcOrd="0" destOrd="0" parTransId="{F7AD9635-821D-45A0-A2B5-C63F56A661F5}" sibTransId="{A9ACE813-42CA-4279-8EAB-714A9A64E449}"/>
    <dgm:cxn modelId="{F19DA353-C663-48C6-9FE3-630423E3E472}" type="presOf" srcId="{DAAF62D4-2CFF-48C9-B1E4-1EC24F2CF612}" destId="{965A65F3-A05E-4B7A-9859-336D47C9488B}" srcOrd="0" destOrd="1" presId="urn:microsoft.com/office/officeart/2011/layout/TabList"/>
    <dgm:cxn modelId="{32FB53BF-1F57-4CB8-BAF6-1A405590D242}" type="presOf" srcId="{3D8E37A2-36A8-4AA7-8AAE-2360B7B24B1B}" destId="{1B00E61C-F8F9-416B-B40A-50A3DC213378}" srcOrd="0" destOrd="0" presId="urn:microsoft.com/office/officeart/2011/layout/TabList"/>
    <dgm:cxn modelId="{CFD28C31-0624-4849-A1EC-B59A7799049E}" type="presOf" srcId="{9F7ABBC9-E901-419E-B1E2-F7F05AE06D3A}" destId="{FB618FF3-F72F-4B7A-BF7E-684F2B119A98}" srcOrd="0" destOrd="3" presId="urn:microsoft.com/office/officeart/2011/layout/TabList"/>
    <dgm:cxn modelId="{E9AA2E93-D1CB-4C37-9C19-34407F5A2DB7}" type="presOf" srcId="{F57224ED-8E3B-42BC-95EC-973B612F0FC9}" destId="{965A65F3-A05E-4B7A-9859-336D47C9488B}" srcOrd="0" destOrd="2" presId="urn:microsoft.com/office/officeart/2011/layout/TabList"/>
    <dgm:cxn modelId="{44895A74-ED6C-4C7F-A954-A432B1722C23}" srcId="{62DC216F-269E-478E-A4AC-FACF65BB4CA5}" destId="{75E1C240-7BA2-44BA-866A-BD7F7DFEEE6B}" srcOrd="1" destOrd="0" parTransId="{880D87B2-B9BF-4347-9488-92AA3CDB48FF}" sibTransId="{B1376813-620B-4447-8440-6601C288D677}"/>
    <dgm:cxn modelId="{50626613-A17D-4A67-A8BD-ADE4A8EA4961}" srcId="{3D8E37A2-36A8-4AA7-8AAE-2360B7B24B1B}" destId="{C564C5D2-EF7E-4CA8-80BC-5F0E9990C061}" srcOrd="3" destOrd="0" parTransId="{F5A7F5DB-20E2-4622-A019-DE4544F84A87}" sibTransId="{15515064-E36B-431C-A288-DF4F884A1F4A}"/>
    <dgm:cxn modelId="{53B9CF28-0A83-4BB9-97CB-10F849BB089B}" srcId="{B6AA7513-735E-4D70-A273-C0952FE2611B}" destId="{63569E2A-35FF-4044-9A93-BB39DF7973C7}" srcOrd="1" destOrd="0" parTransId="{E29E1761-6F1F-4B02-9AFB-C33FEB262BF7}" sibTransId="{B9210F90-CB3D-4101-A7A7-9B1686D87186}"/>
    <dgm:cxn modelId="{C5984F19-4A48-4634-AA52-2D574AE44038}" type="presOf" srcId="{56010A25-EFB3-411C-856F-81D54D3F6B58}" destId="{FB618FF3-F72F-4B7A-BF7E-684F2B119A98}" srcOrd="0" destOrd="1" presId="urn:microsoft.com/office/officeart/2011/layout/TabList"/>
    <dgm:cxn modelId="{92807D0D-A7E1-497F-B609-FE36FB061D70}" srcId="{B6AA7513-735E-4D70-A273-C0952FE2611B}" destId="{AEE103CC-C586-40B8-9889-6C26E6F91FDE}" srcOrd="3" destOrd="0" parTransId="{FE33692F-C16D-47A1-9FDE-D562DE69CBA3}" sibTransId="{79E53889-5103-4D8E-93B5-68E9BBE6E135}"/>
    <dgm:cxn modelId="{57AB12F0-E73E-40BD-9492-DAA347766A95}" type="presOf" srcId="{6C2836E5-145A-4560-95FC-F7E441D70BCC}" destId="{638FF50C-0F55-4235-8612-CEF168E3BE0F}" srcOrd="0" destOrd="3" presId="urn:microsoft.com/office/officeart/2011/layout/TabList"/>
    <dgm:cxn modelId="{EBBD7B0E-6F5B-4407-9550-A40CDA391B6C}" srcId="{62DC216F-269E-478E-A4AC-FACF65BB4CA5}" destId="{A684831F-4612-43DB-AC42-2D4C7DF56F1D}" srcOrd="0" destOrd="0" parTransId="{71DE2B91-C074-44F3-8B2A-812624690386}" sibTransId="{FA5CE000-AF81-4D5F-A79C-D528BE50AE39}"/>
    <dgm:cxn modelId="{834EB917-923A-4E9B-B586-7AE78625AB9E}" type="presOf" srcId="{B3C96F17-C6AA-4497-BB0F-85B59B4C3C2A}" destId="{5EE4B0CA-D0F1-4C4E-B946-F3AA9E3198A4}" srcOrd="0" destOrd="0" presId="urn:microsoft.com/office/officeart/2011/layout/TabList"/>
    <dgm:cxn modelId="{65C6D0CC-1FFC-4499-A80E-98DDBE7EC50E}" type="presOf" srcId="{4D3ECBBF-AF1B-4FE6-AA6E-CE10E808E11F}" destId="{638FF50C-0F55-4235-8612-CEF168E3BE0F}" srcOrd="0" destOrd="2" presId="urn:microsoft.com/office/officeart/2011/layout/TabList"/>
    <dgm:cxn modelId="{DAE886C0-B30B-4ED0-990E-EA77BEBCCE17}" srcId="{63569E2A-35FF-4044-9A93-BB39DF7973C7}" destId="{F57224ED-8E3B-42BC-95EC-973B612F0FC9}" srcOrd="3" destOrd="0" parTransId="{EA9C0508-2CAA-46C2-B7EE-975331FA746F}" sibTransId="{A74A48AA-B1D8-499F-BD9E-638AA81E76BE}"/>
    <dgm:cxn modelId="{28326D8C-682C-4498-B1DA-AD91589CAEF1}" srcId="{3D8E37A2-36A8-4AA7-8AAE-2360B7B24B1B}" destId="{569C421E-D091-4D84-ACEA-55E2249454BF}" srcOrd="5" destOrd="0" parTransId="{73ADDFF2-2EC2-46EF-A939-E5202298A4B2}" sibTransId="{C8CD85C0-BE05-4DC6-AF23-B381451E7AAF}"/>
    <dgm:cxn modelId="{64E9043B-58C2-4173-97F3-BA6E625AAC83}" type="presOf" srcId="{C564C5D2-EF7E-4CA8-80BC-5F0E9990C061}" destId="{FB618FF3-F72F-4B7A-BF7E-684F2B119A98}" srcOrd="0" destOrd="2" presId="urn:microsoft.com/office/officeart/2011/layout/TabList"/>
    <dgm:cxn modelId="{421514CC-735B-4D18-BEC9-7DDA37EDBED2}" type="presOf" srcId="{63569E2A-35FF-4044-9A93-BB39DF7973C7}" destId="{71A924F8-0966-4789-A00D-8BA00C1DAB1B}" srcOrd="0" destOrd="0" presId="urn:microsoft.com/office/officeart/2011/layout/TabList"/>
    <dgm:cxn modelId="{EAA7EB16-F921-4F1E-8FBE-1C39DBFCAEB4}" type="presOf" srcId="{18BD3EBA-28E2-43E9-B470-A7F8F1EBD4FE}" destId="{FB618FF3-F72F-4B7A-BF7E-684F2B119A98}" srcOrd="0" destOrd="0" presId="urn:microsoft.com/office/officeart/2011/layout/TabList"/>
    <dgm:cxn modelId="{0D437F6A-DB24-46BB-9EAF-522904EEFA9A}" srcId="{62DC216F-269E-478E-A4AC-FACF65BB4CA5}" destId="{4D3ECBBF-AF1B-4FE6-AA6E-CE10E808E11F}" srcOrd="3" destOrd="0" parTransId="{F9B7A106-18D5-418A-B4A8-30240D62C841}" sibTransId="{176E9884-EB98-4E74-920B-E8A7769B569F}"/>
    <dgm:cxn modelId="{672C97AC-7744-43FF-967A-A8FCDE503962}" type="presOf" srcId="{52123B75-2CCB-4085-80DE-83EFAA7DE554}" destId="{E543C5B5-9824-4F33-BB14-673274800A22}" srcOrd="0" destOrd="0" presId="urn:microsoft.com/office/officeart/2011/layout/TabList"/>
    <dgm:cxn modelId="{598CE5B7-40F4-4EC8-97EC-9E5F1CBB742F}" type="presOf" srcId="{B6AA7513-735E-4D70-A273-C0952FE2611B}" destId="{71724C72-466D-4B07-B58D-5E63D15C1D2A}" srcOrd="0" destOrd="0" presId="urn:microsoft.com/office/officeart/2011/layout/TabList"/>
    <dgm:cxn modelId="{FBCF4C06-4A33-40BA-A17B-3A6DCAECB8A2}" type="presOf" srcId="{75E1C240-7BA2-44BA-866A-BD7F7DFEEE6B}" destId="{638FF50C-0F55-4235-8612-CEF168E3BE0F}" srcOrd="0" destOrd="0" presId="urn:microsoft.com/office/officeart/2011/layout/TabList"/>
    <dgm:cxn modelId="{70378642-3D56-464E-B58B-AF7FC9186572}" srcId="{63569E2A-35FF-4044-9A93-BB39DF7973C7}" destId="{DAAF62D4-2CFF-48C9-B1E4-1EC24F2CF612}" srcOrd="2" destOrd="0" parTransId="{63EB8EBB-CDB8-4A7F-9077-5AF82C092F29}" sibTransId="{6CBD12A1-1BB4-449B-B863-A76992F27D8F}"/>
    <dgm:cxn modelId="{94935D24-F543-4FA1-9AFC-B2FA97F119EB}" type="presOf" srcId="{7926A7A8-60B0-4533-8556-DCA9B8759308}" destId="{638FF50C-0F55-4235-8612-CEF168E3BE0F}" srcOrd="0" destOrd="1" presId="urn:microsoft.com/office/officeart/2011/layout/TabList"/>
    <dgm:cxn modelId="{E3E54857-7D9A-472F-815C-B583501D2EB4}" type="presOf" srcId="{688A05F6-2272-41E6-8FA9-44C73F43A445}" destId="{965A65F3-A05E-4B7A-9859-336D47C9488B}" srcOrd="0" destOrd="0" presId="urn:microsoft.com/office/officeart/2011/layout/TabList"/>
    <dgm:cxn modelId="{99A0D78E-F06A-473F-98A7-7C8C712A0937}" srcId="{3D8E37A2-36A8-4AA7-8AAE-2360B7B24B1B}" destId="{9F7ABBC9-E901-419E-B1E2-F7F05AE06D3A}" srcOrd="4" destOrd="0" parTransId="{1BEE7614-111F-47E1-ACAC-5158F2A9269A}" sibTransId="{9F87B531-9018-42C0-B026-968B4A9903C8}"/>
    <dgm:cxn modelId="{7348C00C-AAA7-4150-945E-8E57FE13A089}" type="presParOf" srcId="{71724C72-466D-4B07-B58D-5E63D15C1D2A}" destId="{4B03D963-3F14-4649-BAEF-D28CB6CABEFB}" srcOrd="0" destOrd="0" presId="urn:microsoft.com/office/officeart/2011/layout/TabList"/>
    <dgm:cxn modelId="{D2BAE411-13A3-4696-BA90-45B95195375A}" type="presParOf" srcId="{4B03D963-3F14-4649-BAEF-D28CB6CABEFB}" destId="{5EE4B0CA-D0F1-4C4E-B946-F3AA9E3198A4}" srcOrd="0" destOrd="0" presId="urn:microsoft.com/office/officeart/2011/layout/TabList"/>
    <dgm:cxn modelId="{DD9C0760-C629-46F7-9BEC-B771C3B2C3BD}" type="presParOf" srcId="{4B03D963-3F14-4649-BAEF-D28CB6CABEFB}" destId="{1B00E61C-F8F9-416B-B40A-50A3DC213378}" srcOrd="1" destOrd="0" presId="urn:microsoft.com/office/officeart/2011/layout/TabList"/>
    <dgm:cxn modelId="{3AF4C2DB-A9FB-4B8D-87CC-72F78EBD58DA}" type="presParOf" srcId="{4B03D963-3F14-4649-BAEF-D28CB6CABEFB}" destId="{F28C7FAE-C62E-4716-88A6-B2F50345AC3B}" srcOrd="2" destOrd="0" presId="urn:microsoft.com/office/officeart/2011/layout/TabList"/>
    <dgm:cxn modelId="{A2D1C062-2C63-40DA-8B68-EFC7FD808638}" type="presParOf" srcId="{71724C72-466D-4B07-B58D-5E63D15C1D2A}" destId="{FB618FF3-F72F-4B7A-BF7E-684F2B119A98}" srcOrd="1" destOrd="0" presId="urn:microsoft.com/office/officeart/2011/layout/TabList"/>
    <dgm:cxn modelId="{CCF0D1D8-1A5F-490A-B668-6ABC2CE51522}" type="presParOf" srcId="{71724C72-466D-4B07-B58D-5E63D15C1D2A}" destId="{A9D24E80-B938-4A6F-8624-F9B4976C8F11}" srcOrd="2" destOrd="0" presId="urn:microsoft.com/office/officeart/2011/layout/TabList"/>
    <dgm:cxn modelId="{30BF2F0A-913B-42CE-9D16-DA31D6B44270}" type="presParOf" srcId="{71724C72-466D-4B07-B58D-5E63D15C1D2A}" destId="{14096F67-015E-4CE9-9259-E1BDBBB5D428}" srcOrd="3" destOrd="0" presId="urn:microsoft.com/office/officeart/2011/layout/TabList"/>
    <dgm:cxn modelId="{06420C1E-BCE7-4719-9243-32BE17FA5363}" type="presParOf" srcId="{14096F67-015E-4CE9-9259-E1BDBBB5D428}" destId="{E543C5B5-9824-4F33-BB14-673274800A22}" srcOrd="0" destOrd="0" presId="urn:microsoft.com/office/officeart/2011/layout/TabList"/>
    <dgm:cxn modelId="{C38DA96E-F143-4CFF-98B2-E8405F0F99EB}" type="presParOf" srcId="{14096F67-015E-4CE9-9259-E1BDBBB5D428}" destId="{71A924F8-0966-4789-A00D-8BA00C1DAB1B}" srcOrd="1" destOrd="0" presId="urn:microsoft.com/office/officeart/2011/layout/TabList"/>
    <dgm:cxn modelId="{8D729600-797A-459A-95B0-D265295DB7EC}" type="presParOf" srcId="{14096F67-015E-4CE9-9259-E1BDBBB5D428}" destId="{C4B11F13-9CEC-47DB-A23F-C9284109B4F5}" srcOrd="2" destOrd="0" presId="urn:microsoft.com/office/officeart/2011/layout/TabList"/>
    <dgm:cxn modelId="{E38FA4E1-DEAD-4B7D-8B9E-7AB957DCD907}" type="presParOf" srcId="{71724C72-466D-4B07-B58D-5E63D15C1D2A}" destId="{965A65F3-A05E-4B7A-9859-336D47C9488B}" srcOrd="4" destOrd="0" presId="urn:microsoft.com/office/officeart/2011/layout/TabList"/>
    <dgm:cxn modelId="{4FDC7945-4DBE-4E32-A4FA-49A48A24AE3D}" type="presParOf" srcId="{71724C72-466D-4B07-B58D-5E63D15C1D2A}" destId="{A6BA4FCF-05B4-425A-9D29-B89644C2AF6F}" srcOrd="5" destOrd="0" presId="urn:microsoft.com/office/officeart/2011/layout/TabList"/>
    <dgm:cxn modelId="{AD47ED27-5A32-4D62-A626-947AAA19D6B2}" type="presParOf" srcId="{71724C72-466D-4B07-B58D-5E63D15C1D2A}" destId="{2CC4794D-CD33-4561-8BB9-80C8CB3E86A3}" srcOrd="6" destOrd="0" presId="urn:microsoft.com/office/officeart/2011/layout/TabList"/>
    <dgm:cxn modelId="{307DFB2B-7527-4CCA-AF99-8BAA6AA933CA}" type="presParOf" srcId="{2CC4794D-CD33-4561-8BB9-80C8CB3E86A3}" destId="{2591BC28-CA45-422E-A5E2-5E35DEE6BB5C}" srcOrd="0" destOrd="0" presId="urn:microsoft.com/office/officeart/2011/layout/TabList"/>
    <dgm:cxn modelId="{337A52F6-9A91-4DC4-81CB-EFF9855401BD}" type="presParOf" srcId="{2CC4794D-CD33-4561-8BB9-80C8CB3E86A3}" destId="{40C84C64-FCA2-48AF-9840-183FE8FBB0A1}" srcOrd="1" destOrd="0" presId="urn:microsoft.com/office/officeart/2011/layout/TabList"/>
    <dgm:cxn modelId="{8F2FBDD4-16E1-4147-AE90-5DD48234DBE6}" type="presParOf" srcId="{2CC4794D-CD33-4561-8BB9-80C8CB3E86A3}" destId="{7984EDC5-6B91-4901-A27B-7A37294AF928}" srcOrd="2" destOrd="0" presId="urn:microsoft.com/office/officeart/2011/layout/TabList"/>
    <dgm:cxn modelId="{5FA250F1-668C-4361-912B-2A4174DCBCE0}" type="presParOf" srcId="{71724C72-466D-4B07-B58D-5E63D15C1D2A}" destId="{638FF50C-0F55-4235-8612-CEF168E3BE0F}" srcOrd="7" destOrd="0" presId="urn:microsoft.com/office/officeart/2011/layout/TabList"/>
    <dgm:cxn modelId="{45034C9A-3E17-4C5E-A865-BD2FBD49456E}" type="presParOf" srcId="{71724C72-466D-4B07-B58D-5E63D15C1D2A}" destId="{0FB80BD7-1385-4476-84D6-86CA17089D26}" srcOrd="8" destOrd="0" presId="urn:microsoft.com/office/officeart/2011/layout/TabList"/>
    <dgm:cxn modelId="{C388B92A-5E6F-4C72-94B9-9072683E0293}" type="presParOf" srcId="{71724C72-466D-4B07-B58D-5E63D15C1D2A}" destId="{2863B1CC-E1D4-4FB4-B97B-E48AEE23DC25}" srcOrd="9" destOrd="0" presId="urn:microsoft.com/office/officeart/2011/layout/TabList"/>
    <dgm:cxn modelId="{52FF591D-AA32-407A-B910-DC49731E911A}" type="presParOf" srcId="{2863B1CC-E1D4-4FB4-B97B-E48AEE23DC25}" destId="{132D7451-EF2A-4E23-9F1A-3DBE4B4721A7}" srcOrd="0" destOrd="0" presId="urn:microsoft.com/office/officeart/2011/layout/TabList"/>
    <dgm:cxn modelId="{E7C3CC11-D6A7-4FA9-818E-F6CF53A2A191}" type="presParOf" srcId="{2863B1CC-E1D4-4FB4-B97B-E48AEE23DC25}" destId="{22B5498F-31AF-4090-8CF4-3DAE9320E877}" srcOrd="1" destOrd="0" presId="urn:microsoft.com/office/officeart/2011/layout/TabList"/>
    <dgm:cxn modelId="{6D7A9E93-70CF-4A10-975F-2E51B818FA32}" type="presParOf" srcId="{2863B1CC-E1D4-4FB4-B97B-E48AEE23DC25}" destId="{53AF6418-19A1-4AEE-9FCF-CE119F55B264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52BCE4-87D6-45C6-9C12-A154F1519852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6FF03A3-E6BB-464F-B442-EF502AF0F6D4}">
      <dgm:prSet phldrT="[Text]"/>
      <dgm:spPr/>
      <dgm:t>
        <a:bodyPr/>
        <a:lstStyle/>
        <a:p>
          <a:r>
            <a:rPr lang="en-GB" dirty="0" smtClean="0"/>
            <a:t>The Details</a:t>
          </a:r>
          <a:endParaRPr lang="en-GB" dirty="0"/>
        </a:p>
      </dgm:t>
    </dgm:pt>
    <dgm:pt modelId="{3423DDD2-91CE-49B7-99B7-97ACDDBCFA60}" type="parTrans" cxnId="{18A8D559-3ECE-4C89-A4E2-C0F0DC1542AB}">
      <dgm:prSet/>
      <dgm:spPr/>
      <dgm:t>
        <a:bodyPr/>
        <a:lstStyle/>
        <a:p>
          <a:endParaRPr lang="en-GB"/>
        </a:p>
      </dgm:t>
    </dgm:pt>
    <dgm:pt modelId="{8CDB26DE-924C-4280-B7BC-06E2707B4EFD}" type="sibTrans" cxnId="{18A8D559-3ECE-4C89-A4E2-C0F0DC1542AB}">
      <dgm:prSet/>
      <dgm:spPr/>
      <dgm:t>
        <a:bodyPr/>
        <a:lstStyle/>
        <a:p>
          <a:endParaRPr lang="en-GB"/>
        </a:p>
      </dgm:t>
    </dgm:pt>
    <dgm:pt modelId="{AC72E1EB-6D72-482B-B6A2-2100D6883774}">
      <dgm:prSet phldrT="[Text]"/>
      <dgm:spPr/>
      <dgm:t>
        <a:bodyPr/>
        <a:lstStyle/>
        <a:p>
          <a:r>
            <a:rPr lang="en-GB" dirty="0" smtClean="0"/>
            <a:t>TOSCA Definition : Enhance to Mention Parser Version / Location / Name Space</a:t>
          </a:r>
          <a:endParaRPr lang="en-GB" dirty="0"/>
        </a:p>
      </dgm:t>
    </dgm:pt>
    <dgm:pt modelId="{31BA560B-68E8-4B0F-8F5C-64498038FFC2}" type="parTrans" cxnId="{DE769EDA-A3ED-4102-8BC0-5CA2C29361E1}">
      <dgm:prSet/>
      <dgm:spPr/>
      <dgm:t>
        <a:bodyPr/>
        <a:lstStyle/>
        <a:p>
          <a:endParaRPr lang="en-GB"/>
        </a:p>
      </dgm:t>
    </dgm:pt>
    <dgm:pt modelId="{36C3F513-4FE2-428D-9025-3D8D080E47DB}" type="sibTrans" cxnId="{DE769EDA-A3ED-4102-8BC0-5CA2C29361E1}">
      <dgm:prSet/>
      <dgm:spPr/>
      <dgm:t>
        <a:bodyPr/>
        <a:lstStyle/>
        <a:p>
          <a:endParaRPr lang="en-GB"/>
        </a:p>
      </dgm:t>
    </dgm:pt>
    <dgm:pt modelId="{27B9C87E-5B15-42CA-B2EF-3F983B46BE29}">
      <dgm:prSet phldrT="[Text]"/>
      <dgm:spPr/>
      <dgm:t>
        <a:bodyPr/>
        <a:lstStyle/>
        <a:p>
          <a:r>
            <a:rPr lang="en-GB" dirty="0" smtClean="0"/>
            <a:t>Introduce Centralized Micro Service to </a:t>
          </a:r>
          <a:r>
            <a:rPr lang="en-GB" u="sng" dirty="0" smtClean="0"/>
            <a:t>Stage</a:t>
          </a:r>
          <a:r>
            <a:rPr lang="en-GB" dirty="0" smtClean="0"/>
            <a:t> TOSCA Parser Definition – </a:t>
          </a:r>
          <a:r>
            <a:rPr lang="en-GB" dirty="0" err="1" smtClean="0"/>
            <a:t>Rls</a:t>
          </a:r>
          <a:r>
            <a:rPr lang="en-GB" dirty="0" smtClean="0"/>
            <a:t> 2</a:t>
          </a:r>
        </a:p>
        <a:p>
          <a:r>
            <a:rPr lang="en-GB" dirty="0" smtClean="0"/>
            <a:t>Re-Condition Centralized Micro Service to </a:t>
          </a:r>
          <a:r>
            <a:rPr lang="en-GB" u="sng" dirty="0" smtClean="0"/>
            <a:t>Fetch</a:t>
          </a:r>
          <a:r>
            <a:rPr lang="en-GB" dirty="0" smtClean="0"/>
            <a:t> TOSCA Parser Definition – </a:t>
          </a:r>
          <a:r>
            <a:rPr lang="en-GB" dirty="0" err="1" smtClean="0"/>
            <a:t>Rls</a:t>
          </a:r>
          <a:r>
            <a:rPr lang="en-GB" dirty="0" smtClean="0"/>
            <a:t> 2/3</a:t>
          </a:r>
          <a:endParaRPr lang="en-GB" dirty="0"/>
        </a:p>
      </dgm:t>
    </dgm:pt>
    <dgm:pt modelId="{4777ABF8-C79E-4E8F-BEE6-24304175C489}" type="parTrans" cxnId="{2AFC86BD-43BF-48C1-8E12-0A8DBC80AEEC}">
      <dgm:prSet/>
      <dgm:spPr/>
      <dgm:t>
        <a:bodyPr/>
        <a:lstStyle/>
        <a:p>
          <a:endParaRPr lang="en-GB"/>
        </a:p>
      </dgm:t>
    </dgm:pt>
    <dgm:pt modelId="{84C9FDAF-EEF5-407E-AD92-8B220C530F47}" type="sibTrans" cxnId="{2AFC86BD-43BF-48C1-8E12-0A8DBC80AEEC}">
      <dgm:prSet/>
      <dgm:spPr/>
      <dgm:t>
        <a:bodyPr/>
        <a:lstStyle/>
        <a:p>
          <a:endParaRPr lang="en-GB"/>
        </a:p>
      </dgm:t>
    </dgm:pt>
    <dgm:pt modelId="{EA41DDC1-D80B-4729-B4BE-B31FA80243F8}">
      <dgm:prSet phldrT="[Text]"/>
      <dgm:spPr/>
      <dgm:t>
        <a:bodyPr/>
        <a:lstStyle/>
        <a:p>
          <a:r>
            <a:rPr lang="en-GB" dirty="0" smtClean="0"/>
            <a:t>Potential Challenges</a:t>
          </a:r>
          <a:endParaRPr lang="en-GB" dirty="0"/>
        </a:p>
      </dgm:t>
    </dgm:pt>
    <dgm:pt modelId="{49E926D8-0C8A-45B5-9B9C-DB6A4794AD71}" type="parTrans" cxnId="{4D8B2E91-93FF-4530-BD84-A4BFEEB7379A}">
      <dgm:prSet/>
      <dgm:spPr/>
      <dgm:t>
        <a:bodyPr/>
        <a:lstStyle/>
        <a:p>
          <a:endParaRPr lang="en-GB"/>
        </a:p>
      </dgm:t>
    </dgm:pt>
    <dgm:pt modelId="{E7FFE5F1-9693-4929-A918-675DB56D22EF}" type="sibTrans" cxnId="{4D8B2E91-93FF-4530-BD84-A4BFEEB7379A}">
      <dgm:prSet/>
      <dgm:spPr/>
      <dgm:t>
        <a:bodyPr/>
        <a:lstStyle/>
        <a:p>
          <a:endParaRPr lang="en-GB"/>
        </a:p>
      </dgm:t>
    </dgm:pt>
    <dgm:pt modelId="{F798F6A4-47A1-42EC-AC99-6A4DCF321B82}">
      <dgm:prSet phldrT="[Text]"/>
      <dgm:spPr/>
      <dgm:t>
        <a:bodyPr/>
        <a:lstStyle/>
        <a:p>
          <a:r>
            <a:rPr lang="en-GB" dirty="0" smtClean="0"/>
            <a:t>Flexibility of TOSCA Constructs to Define Additional Details</a:t>
          </a:r>
          <a:endParaRPr lang="en-GB" dirty="0"/>
        </a:p>
      </dgm:t>
    </dgm:pt>
    <dgm:pt modelId="{1FA1C7FE-100C-4BEE-975E-CD2754AD6800}" type="parTrans" cxnId="{5DF8DEF9-D5ED-491E-BA23-04F769C05101}">
      <dgm:prSet/>
      <dgm:spPr/>
      <dgm:t>
        <a:bodyPr/>
        <a:lstStyle/>
        <a:p>
          <a:endParaRPr lang="en-GB"/>
        </a:p>
      </dgm:t>
    </dgm:pt>
    <dgm:pt modelId="{9838431A-72B6-4F30-AE83-D6F42D6FE50E}" type="sibTrans" cxnId="{5DF8DEF9-D5ED-491E-BA23-04F769C05101}">
      <dgm:prSet/>
      <dgm:spPr/>
      <dgm:t>
        <a:bodyPr/>
        <a:lstStyle/>
        <a:p>
          <a:endParaRPr lang="en-GB"/>
        </a:p>
      </dgm:t>
    </dgm:pt>
    <dgm:pt modelId="{E8010781-9D3B-48F5-BA6F-9671776F3BD4}">
      <dgm:prSet phldrT="[Text]"/>
      <dgm:spPr/>
      <dgm:t>
        <a:bodyPr/>
        <a:lstStyle/>
        <a:p>
          <a:r>
            <a:rPr lang="en-GB" dirty="0" smtClean="0"/>
            <a:t>Response Times, Design Time or Publish Time Activity (Not a run time activity)</a:t>
          </a:r>
        </a:p>
        <a:p>
          <a:r>
            <a:rPr lang="en-GB" dirty="0" smtClean="0"/>
            <a:t>Dependency on Hosting Parser Definition Externally to ONAP, within Linux Foundation or Apache or OASIS etc…</a:t>
          </a:r>
          <a:endParaRPr lang="en-GB" dirty="0"/>
        </a:p>
      </dgm:t>
    </dgm:pt>
    <dgm:pt modelId="{2C98BF6E-29F6-49E5-AA0E-8918A20C2B5F}" type="parTrans" cxnId="{02AA2D2B-DD27-4B99-BC8C-9B184E41378B}">
      <dgm:prSet/>
      <dgm:spPr/>
      <dgm:t>
        <a:bodyPr/>
        <a:lstStyle/>
        <a:p>
          <a:endParaRPr lang="en-GB"/>
        </a:p>
      </dgm:t>
    </dgm:pt>
    <dgm:pt modelId="{CA7AD080-D043-43CF-9A5F-68FB97E141E7}" type="sibTrans" cxnId="{02AA2D2B-DD27-4B99-BC8C-9B184E41378B}">
      <dgm:prSet/>
      <dgm:spPr/>
      <dgm:t>
        <a:bodyPr/>
        <a:lstStyle/>
        <a:p>
          <a:endParaRPr lang="en-GB"/>
        </a:p>
      </dgm:t>
    </dgm:pt>
    <dgm:pt modelId="{2C208795-F862-4261-A4D7-3CDF542C5618}">
      <dgm:prSet phldrT="[Text]"/>
      <dgm:spPr/>
      <dgm:t>
        <a:bodyPr/>
        <a:lstStyle/>
        <a:p>
          <a:r>
            <a:rPr lang="en-GB" dirty="0" smtClean="0"/>
            <a:t>Micro Service </a:t>
          </a:r>
          <a:r>
            <a:rPr lang="en-GB" u="sng" dirty="0" smtClean="0"/>
            <a:t>Invocation</a:t>
          </a:r>
          <a:r>
            <a:rPr lang="en-GB" dirty="0" smtClean="0"/>
            <a:t> Conditions To Be Determined</a:t>
          </a:r>
          <a:endParaRPr lang="en-GB" dirty="0"/>
        </a:p>
      </dgm:t>
    </dgm:pt>
    <dgm:pt modelId="{B81E4D20-7F21-4BDA-B7DD-A0858D12068C}" type="parTrans" cxnId="{411E64F3-1594-41E5-91FA-908EF6C89627}">
      <dgm:prSet/>
      <dgm:spPr/>
      <dgm:t>
        <a:bodyPr/>
        <a:lstStyle/>
        <a:p>
          <a:endParaRPr lang="en-GB"/>
        </a:p>
      </dgm:t>
    </dgm:pt>
    <dgm:pt modelId="{E1C7405D-1BE1-4977-B260-BCB381DFB5CE}" type="sibTrans" cxnId="{411E64F3-1594-41E5-91FA-908EF6C89627}">
      <dgm:prSet/>
      <dgm:spPr/>
      <dgm:t>
        <a:bodyPr/>
        <a:lstStyle/>
        <a:p>
          <a:endParaRPr lang="en-GB"/>
        </a:p>
      </dgm:t>
    </dgm:pt>
    <dgm:pt modelId="{643D343E-1825-4187-A901-0FB46D20A462}">
      <dgm:prSet phldrT="[Text]"/>
      <dgm:spPr/>
      <dgm:t>
        <a:bodyPr/>
        <a:lstStyle/>
        <a:p>
          <a:r>
            <a:rPr lang="en-GB" dirty="0" smtClean="0"/>
            <a:t>Service Version Change </a:t>
          </a:r>
        </a:p>
        <a:p>
          <a:r>
            <a:rPr lang="en-GB" dirty="0" smtClean="0"/>
            <a:t>&amp; / or </a:t>
          </a:r>
        </a:p>
        <a:p>
          <a:r>
            <a:rPr lang="en-GB" dirty="0" smtClean="0"/>
            <a:t>Parser Version Chance (Both Ways Invocation)</a:t>
          </a:r>
          <a:endParaRPr lang="en-GB" dirty="0"/>
        </a:p>
      </dgm:t>
    </dgm:pt>
    <dgm:pt modelId="{35A41A2C-CB65-4873-BBF8-B99FD032F0BB}" type="parTrans" cxnId="{EEE04020-7294-43A7-A86D-0FC468D96524}">
      <dgm:prSet/>
      <dgm:spPr/>
      <dgm:t>
        <a:bodyPr/>
        <a:lstStyle/>
        <a:p>
          <a:endParaRPr lang="en-GB"/>
        </a:p>
      </dgm:t>
    </dgm:pt>
    <dgm:pt modelId="{D0E59668-5E47-4E53-8EB9-6F01665B4324}" type="sibTrans" cxnId="{EEE04020-7294-43A7-A86D-0FC468D96524}">
      <dgm:prSet/>
      <dgm:spPr/>
      <dgm:t>
        <a:bodyPr/>
        <a:lstStyle/>
        <a:p>
          <a:endParaRPr lang="en-GB"/>
        </a:p>
      </dgm:t>
    </dgm:pt>
    <dgm:pt modelId="{B5A4EF32-2D26-41B5-94FD-7A453A2E7C22}">
      <dgm:prSet phldrT="[Text]"/>
      <dgm:spPr/>
      <dgm:t>
        <a:bodyPr/>
        <a:lstStyle/>
        <a:p>
          <a:r>
            <a:rPr lang="en-GB" dirty="0" smtClean="0"/>
            <a:t>Target Release / Liaison for Parser Hosting &amp; Governance</a:t>
          </a:r>
          <a:endParaRPr lang="en-GB" dirty="0"/>
        </a:p>
      </dgm:t>
    </dgm:pt>
    <dgm:pt modelId="{C3019D10-EEAA-49C7-85A3-D7BFE345471A}" type="parTrans" cxnId="{EF21D734-EB3B-4FCE-B78F-74CB694B7184}">
      <dgm:prSet/>
      <dgm:spPr/>
      <dgm:t>
        <a:bodyPr/>
        <a:lstStyle/>
        <a:p>
          <a:endParaRPr lang="en-GB"/>
        </a:p>
      </dgm:t>
    </dgm:pt>
    <dgm:pt modelId="{C0CBB0C0-E56A-4B28-B84F-A66267C992C6}" type="sibTrans" cxnId="{EF21D734-EB3B-4FCE-B78F-74CB694B7184}">
      <dgm:prSet/>
      <dgm:spPr/>
      <dgm:t>
        <a:bodyPr/>
        <a:lstStyle/>
        <a:p>
          <a:endParaRPr lang="en-GB"/>
        </a:p>
      </dgm:t>
    </dgm:pt>
    <dgm:pt modelId="{8D8AB8ED-B114-4728-87B6-DC23EA1FE247}">
      <dgm:prSet phldrT="[Text]"/>
      <dgm:spPr/>
      <dgm:t>
        <a:bodyPr/>
        <a:lstStyle/>
        <a:p>
          <a:r>
            <a:rPr lang="en-GB" dirty="0" smtClean="0"/>
            <a:t>Release 2 or 3 </a:t>
          </a:r>
        </a:p>
        <a:p>
          <a:r>
            <a:rPr lang="en-GB" dirty="0" smtClean="0"/>
            <a:t>(Work Out Design / Delivery Roadmap) &amp;</a:t>
          </a:r>
        </a:p>
        <a:p>
          <a:r>
            <a:rPr lang="en-GB" dirty="0" smtClean="0"/>
            <a:t>SDO Liaison, Updated Parser Governance Work Stream As Part of Modelling Sub-</a:t>
          </a:r>
          <a:r>
            <a:rPr lang="en-GB" dirty="0" err="1" smtClean="0"/>
            <a:t>Committe</a:t>
          </a:r>
          <a:endParaRPr lang="en-GB" dirty="0"/>
        </a:p>
      </dgm:t>
    </dgm:pt>
    <dgm:pt modelId="{FB26458B-76B5-4031-A52C-063878287763}" type="parTrans" cxnId="{63A06ED7-8584-400C-B531-1550BEAB840B}">
      <dgm:prSet/>
      <dgm:spPr/>
      <dgm:t>
        <a:bodyPr/>
        <a:lstStyle/>
        <a:p>
          <a:endParaRPr lang="en-GB"/>
        </a:p>
      </dgm:t>
    </dgm:pt>
    <dgm:pt modelId="{FB04976C-590F-43C4-82E6-40F7AC6285C0}" type="sibTrans" cxnId="{63A06ED7-8584-400C-B531-1550BEAB840B}">
      <dgm:prSet/>
      <dgm:spPr/>
      <dgm:t>
        <a:bodyPr/>
        <a:lstStyle/>
        <a:p>
          <a:endParaRPr lang="en-GB"/>
        </a:p>
      </dgm:t>
    </dgm:pt>
    <dgm:pt modelId="{5E59D49F-4235-480C-81B6-2FCDD45C5B33}">
      <dgm:prSet phldrT="[Text]"/>
      <dgm:spPr/>
      <dgm:t>
        <a:bodyPr/>
        <a:lstStyle/>
        <a:p>
          <a:r>
            <a:rPr lang="en-GB" dirty="0" smtClean="0"/>
            <a:t>Detailed Proposal &amp; Impact Assessment</a:t>
          </a:r>
          <a:endParaRPr lang="en-GB" dirty="0"/>
        </a:p>
      </dgm:t>
    </dgm:pt>
    <dgm:pt modelId="{BED38A46-33EC-4B46-A88E-274F6A3A6478}" type="parTrans" cxnId="{1AE988B9-C4F5-4D2D-922B-06AE4F214502}">
      <dgm:prSet/>
      <dgm:spPr/>
      <dgm:t>
        <a:bodyPr/>
        <a:lstStyle/>
        <a:p>
          <a:endParaRPr lang="en-GB"/>
        </a:p>
      </dgm:t>
    </dgm:pt>
    <dgm:pt modelId="{B275634D-D76F-4181-98A7-2994D251C439}" type="sibTrans" cxnId="{1AE988B9-C4F5-4D2D-922B-06AE4F214502}">
      <dgm:prSet/>
      <dgm:spPr/>
      <dgm:t>
        <a:bodyPr/>
        <a:lstStyle/>
        <a:p>
          <a:endParaRPr lang="en-GB"/>
        </a:p>
      </dgm:t>
    </dgm:pt>
    <dgm:pt modelId="{EE885D3B-F916-4947-A313-D369AB2B776E}">
      <dgm:prSet phldrT="[Text]"/>
      <dgm:spPr/>
      <dgm:t>
        <a:bodyPr/>
        <a:lstStyle/>
        <a:p>
          <a:r>
            <a:rPr lang="en-GB" dirty="0" smtClean="0"/>
            <a:t>To Be Elaborated, Collect Feedback from Partners / Members</a:t>
          </a:r>
          <a:endParaRPr lang="en-GB" dirty="0"/>
        </a:p>
      </dgm:t>
    </dgm:pt>
    <dgm:pt modelId="{2679DA05-9FEA-4AC6-9E62-0ED248F3C378}" type="parTrans" cxnId="{0721EB72-0A25-4A0A-B5C6-D22CC2E6609C}">
      <dgm:prSet/>
      <dgm:spPr/>
      <dgm:t>
        <a:bodyPr/>
        <a:lstStyle/>
        <a:p>
          <a:endParaRPr lang="en-GB"/>
        </a:p>
      </dgm:t>
    </dgm:pt>
    <dgm:pt modelId="{D260AE0B-B23E-4006-A9FB-EE99DCF4E102}" type="sibTrans" cxnId="{0721EB72-0A25-4A0A-B5C6-D22CC2E6609C}">
      <dgm:prSet/>
      <dgm:spPr/>
      <dgm:t>
        <a:bodyPr/>
        <a:lstStyle/>
        <a:p>
          <a:endParaRPr lang="en-GB"/>
        </a:p>
      </dgm:t>
    </dgm:pt>
    <dgm:pt modelId="{3607D3D0-BBE2-454B-9B98-56F2B2B3BF93}" type="pres">
      <dgm:prSet presAssocID="{3F52BCE4-87D6-45C6-9C12-A154F151985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7BE5B1-4F77-420D-87F0-27106EAF4655}" type="pres">
      <dgm:prSet presAssocID="{F6FF03A3-E6BB-464F-B442-EF502AF0F6D4}" presName="vertFlow" presStyleCnt="0"/>
      <dgm:spPr/>
    </dgm:pt>
    <dgm:pt modelId="{91ADAAC5-72B6-4111-AAA3-695A467592D2}" type="pres">
      <dgm:prSet presAssocID="{F6FF03A3-E6BB-464F-B442-EF502AF0F6D4}" presName="header" presStyleLbl="node1" presStyleIdx="0" presStyleCnt="2"/>
      <dgm:spPr/>
      <dgm:t>
        <a:bodyPr/>
        <a:lstStyle/>
        <a:p>
          <a:endParaRPr lang="en-GB"/>
        </a:p>
      </dgm:t>
    </dgm:pt>
    <dgm:pt modelId="{2EF6B9AB-3141-4FA2-B8A2-B88E6A3459B7}" type="pres">
      <dgm:prSet presAssocID="{31BA560B-68E8-4B0F-8F5C-64498038FFC2}" presName="parTrans" presStyleLbl="sibTrans2D1" presStyleIdx="0" presStyleCnt="10"/>
      <dgm:spPr/>
      <dgm:t>
        <a:bodyPr/>
        <a:lstStyle/>
        <a:p>
          <a:endParaRPr lang="en-US"/>
        </a:p>
      </dgm:t>
    </dgm:pt>
    <dgm:pt modelId="{D6D8C329-5450-4D64-908F-BC2150B89D93}" type="pres">
      <dgm:prSet presAssocID="{AC72E1EB-6D72-482B-B6A2-2100D6883774}" presName="child" presStyleLbl="alignAccFollow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02F0F0-6B52-4711-9579-72AB307E92C9}" type="pres">
      <dgm:prSet presAssocID="{36C3F513-4FE2-428D-9025-3D8D080E47DB}" presName="sibTrans" presStyleLbl="sibTrans2D1" presStyleIdx="1" presStyleCnt="10"/>
      <dgm:spPr/>
      <dgm:t>
        <a:bodyPr/>
        <a:lstStyle/>
        <a:p>
          <a:endParaRPr lang="en-US"/>
        </a:p>
      </dgm:t>
    </dgm:pt>
    <dgm:pt modelId="{AF29330F-26F1-491E-9DE5-80EB96A6FDE6}" type="pres">
      <dgm:prSet presAssocID="{27B9C87E-5B15-42CA-B2EF-3F983B46BE29}" presName="child" presStyleLbl="alignAccFollow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485048-650C-4C4D-B88C-F395F87C3121}" type="pres">
      <dgm:prSet presAssocID="{84C9FDAF-EEF5-407E-AD92-8B220C530F47}" presName="sibTrans" presStyleLbl="sibTrans2D1" presStyleIdx="2" presStyleCnt="10"/>
      <dgm:spPr/>
      <dgm:t>
        <a:bodyPr/>
        <a:lstStyle/>
        <a:p>
          <a:endParaRPr lang="en-US"/>
        </a:p>
      </dgm:t>
    </dgm:pt>
    <dgm:pt modelId="{6584C476-D8A5-42E1-A285-3A5E98BC052D}" type="pres">
      <dgm:prSet presAssocID="{2C208795-F862-4261-A4D7-3CDF542C5618}" presName="child" presStyleLbl="alignAccFollow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15BA15-0962-47D8-9790-CB164A4B7824}" type="pres">
      <dgm:prSet presAssocID="{E1C7405D-1BE1-4977-B260-BCB381DFB5CE}" presName="sibTrans" presStyleLbl="sibTrans2D1" presStyleIdx="3" presStyleCnt="10"/>
      <dgm:spPr/>
      <dgm:t>
        <a:bodyPr/>
        <a:lstStyle/>
        <a:p>
          <a:endParaRPr lang="en-US"/>
        </a:p>
      </dgm:t>
    </dgm:pt>
    <dgm:pt modelId="{818D0FDF-5480-4876-8A41-8999C670E34C}" type="pres">
      <dgm:prSet presAssocID="{B5A4EF32-2D26-41B5-94FD-7A453A2E7C22}" presName="child" presStyleLbl="alignAccFollow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C1117-76BF-4ED9-AE7C-685CE97E2AD5}" type="pres">
      <dgm:prSet presAssocID="{C0CBB0C0-E56A-4B28-B84F-A66267C992C6}" presName="sibTrans" presStyleLbl="sibTrans2D1" presStyleIdx="4" presStyleCnt="10"/>
      <dgm:spPr/>
      <dgm:t>
        <a:bodyPr/>
        <a:lstStyle/>
        <a:p>
          <a:endParaRPr lang="en-US"/>
        </a:p>
      </dgm:t>
    </dgm:pt>
    <dgm:pt modelId="{134564C1-7291-4CC0-8991-19F770AE3FA0}" type="pres">
      <dgm:prSet presAssocID="{5E59D49F-4235-480C-81B6-2FCDD45C5B33}" presName="child" presStyleLbl="alignAccFollow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255C03-779D-468D-B9C9-DED9D922E8B1}" type="pres">
      <dgm:prSet presAssocID="{F6FF03A3-E6BB-464F-B442-EF502AF0F6D4}" presName="hSp" presStyleCnt="0"/>
      <dgm:spPr/>
    </dgm:pt>
    <dgm:pt modelId="{2D86D21A-4EA8-4606-9B1E-DB036BC22FF7}" type="pres">
      <dgm:prSet presAssocID="{EA41DDC1-D80B-4729-B4BE-B31FA80243F8}" presName="vertFlow" presStyleCnt="0"/>
      <dgm:spPr/>
    </dgm:pt>
    <dgm:pt modelId="{9232F6D2-90D7-462F-A523-C0F08C1CE972}" type="pres">
      <dgm:prSet presAssocID="{EA41DDC1-D80B-4729-B4BE-B31FA80243F8}" presName="header" presStyleLbl="node1" presStyleIdx="1" presStyleCnt="2"/>
      <dgm:spPr/>
      <dgm:t>
        <a:bodyPr/>
        <a:lstStyle/>
        <a:p>
          <a:endParaRPr lang="en-US"/>
        </a:p>
      </dgm:t>
    </dgm:pt>
    <dgm:pt modelId="{2CA03699-C45D-44E3-9B54-83EDF39B2984}" type="pres">
      <dgm:prSet presAssocID="{1FA1C7FE-100C-4BEE-975E-CD2754AD6800}" presName="parTrans" presStyleLbl="sibTrans2D1" presStyleIdx="5" presStyleCnt="10"/>
      <dgm:spPr/>
      <dgm:t>
        <a:bodyPr/>
        <a:lstStyle/>
        <a:p>
          <a:endParaRPr lang="en-US"/>
        </a:p>
      </dgm:t>
    </dgm:pt>
    <dgm:pt modelId="{A62D805B-7866-480B-B8A1-B9CAFCE182A8}" type="pres">
      <dgm:prSet presAssocID="{F798F6A4-47A1-42EC-AC99-6A4DCF321B82}" presName="child" presStyleLbl="alignAccFollow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968352-9470-4437-8DFE-A8CE2FAB3081}" type="pres">
      <dgm:prSet presAssocID="{9838431A-72B6-4F30-AE83-D6F42D6FE50E}" presName="sibTrans" presStyleLbl="sibTrans2D1" presStyleIdx="6" presStyleCnt="10"/>
      <dgm:spPr/>
      <dgm:t>
        <a:bodyPr/>
        <a:lstStyle/>
        <a:p>
          <a:endParaRPr lang="en-US"/>
        </a:p>
      </dgm:t>
    </dgm:pt>
    <dgm:pt modelId="{5E39F15A-FE5D-4916-850F-1B897CF639C1}" type="pres">
      <dgm:prSet presAssocID="{E8010781-9D3B-48F5-BA6F-9671776F3BD4}" presName="child" presStyleLbl="alignAccFollow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B69F9B-672A-412B-9A3F-85FBD1D429D7}" type="pres">
      <dgm:prSet presAssocID="{CA7AD080-D043-43CF-9A5F-68FB97E141E7}" presName="sibTrans" presStyleLbl="sibTrans2D1" presStyleIdx="7" presStyleCnt="10"/>
      <dgm:spPr/>
      <dgm:t>
        <a:bodyPr/>
        <a:lstStyle/>
        <a:p>
          <a:endParaRPr lang="en-US"/>
        </a:p>
      </dgm:t>
    </dgm:pt>
    <dgm:pt modelId="{911EF5CD-3133-4B31-A557-57AE40D25133}" type="pres">
      <dgm:prSet presAssocID="{643D343E-1825-4187-A901-0FB46D20A462}" presName="child" presStyleLbl="alignAccFollow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5BAB60-206C-43C4-A314-AFFC6328EDB4}" type="pres">
      <dgm:prSet presAssocID="{D0E59668-5E47-4E53-8EB9-6F01665B4324}" presName="sibTrans" presStyleLbl="sibTrans2D1" presStyleIdx="8" presStyleCnt="10"/>
      <dgm:spPr/>
      <dgm:t>
        <a:bodyPr/>
        <a:lstStyle/>
        <a:p>
          <a:endParaRPr lang="en-US"/>
        </a:p>
      </dgm:t>
    </dgm:pt>
    <dgm:pt modelId="{0D47A988-AC1A-49D2-B2B3-C4BDF40B06DB}" type="pres">
      <dgm:prSet presAssocID="{8D8AB8ED-B114-4728-87B6-DC23EA1FE247}" presName="child" presStyleLbl="alignAccFollow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82B424-F1FE-4331-998B-27B6E83E05C1}" type="pres">
      <dgm:prSet presAssocID="{FB04976C-590F-43C4-82E6-40F7AC6285C0}" presName="sibTrans" presStyleLbl="sibTrans2D1" presStyleIdx="9" presStyleCnt="10"/>
      <dgm:spPr/>
      <dgm:t>
        <a:bodyPr/>
        <a:lstStyle/>
        <a:p>
          <a:endParaRPr lang="en-US"/>
        </a:p>
      </dgm:t>
    </dgm:pt>
    <dgm:pt modelId="{DFB5A9D1-FE79-48D0-8363-4A20F23E9BF0}" type="pres">
      <dgm:prSet presAssocID="{EE885D3B-F916-4947-A313-D369AB2B776E}" presName="child" presStyleLbl="alignAccFollow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E988B9-C4F5-4D2D-922B-06AE4F214502}" srcId="{F6FF03A3-E6BB-464F-B442-EF502AF0F6D4}" destId="{5E59D49F-4235-480C-81B6-2FCDD45C5B33}" srcOrd="4" destOrd="0" parTransId="{BED38A46-33EC-4B46-A88E-274F6A3A6478}" sibTransId="{B275634D-D76F-4181-98A7-2994D251C439}"/>
    <dgm:cxn modelId="{382BD249-E8FB-4828-A1C9-BEF3084CFB5E}" type="presOf" srcId="{F798F6A4-47A1-42EC-AC99-6A4DCF321B82}" destId="{A62D805B-7866-480B-B8A1-B9CAFCE182A8}" srcOrd="0" destOrd="0" presId="urn:microsoft.com/office/officeart/2005/8/layout/lProcess1"/>
    <dgm:cxn modelId="{DD2CA78A-8B6B-4CBF-A3C5-4BD894CE68E6}" type="presOf" srcId="{E1C7405D-1BE1-4977-B260-BCB381DFB5CE}" destId="{1D15BA15-0962-47D8-9790-CB164A4B7824}" srcOrd="0" destOrd="0" presId="urn:microsoft.com/office/officeart/2005/8/layout/lProcess1"/>
    <dgm:cxn modelId="{E5E5627E-5E3F-48DE-A569-D7139BE2603E}" type="presOf" srcId="{3F52BCE4-87D6-45C6-9C12-A154F1519852}" destId="{3607D3D0-BBE2-454B-9B98-56F2B2B3BF93}" srcOrd="0" destOrd="0" presId="urn:microsoft.com/office/officeart/2005/8/layout/lProcess1"/>
    <dgm:cxn modelId="{2AFC86BD-43BF-48C1-8E12-0A8DBC80AEEC}" srcId="{F6FF03A3-E6BB-464F-B442-EF502AF0F6D4}" destId="{27B9C87E-5B15-42CA-B2EF-3F983B46BE29}" srcOrd="1" destOrd="0" parTransId="{4777ABF8-C79E-4E8F-BEE6-24304175C489}" sibTransId="{84C9FDAF-EEF5-407E-AD92-8B220C530F47}"/>
    <dgm:cxn modelId="{EEE04020-7294-43A7-A86D-0FC468D96524}" srcId="{EA41DDC1-D80B-4729-B4BE-B31FA80243F8}" destId="{643D343E-1825-4187-A901-0FB46D20A462}" srcOrd="2" destOrd="0" parTransId="{35A41A2C-CB65-4873-BBF8-B99FD032F0BB}" sibTransId="{D0E59668-5E47-4E53-8EB9-6F01665B4324}"/>
    <dgm:cxn modelId="{EF21D734-EB3B-4FCE-B78F-74CB694B7184}" srcId="{F6FF03A3-E6BB-464F-B442-EF502AF0F6D4}" destId="{B5A4EF32-2D26-41B5-94FD-7A453A2E7C22}" srcOrd="3" destOrd="0" parTransId="{C3019D10-EEAA-49C7-85A3-D7BFE345471A}" sibTransId="{C0CBB0C0-E56A-4B28-B84F-A66267C992C6}"/>
    <dgm:cxn modelId="{C70B420D-4839-4700-B8FD-720164C62708}" type="presOf" srcId="{AC72E1EB-6D72-482B-B6A2-2100D6883774}" destId="{D6D8C329-5450-4D64-908F-BC2150B89D93}" srcOrd="0" destOrd="0" presId="urn:microsoft.com/office/officeart/2005/8/layout/lProcess1"/>
    <dgm:cxn modelId="{008E1713-CDC9-493E-8DD2-8A51F67FD653}" type="presOf" srcId="{9838431A-72B6-4F30-AE83-D6F42D6FE50E}" destId="{85968352-9470-4437-8DFE-A8CE2FAB3081}" srcOrd="0" destOrd="0" presId="urn:microsoft.com/office/officeart/2005/8/layout/lProcess1"/>
    <dgm:cxn modelId="{0721EB72-0A25-4A0A-B5C6-D22CC2E6609C}" srcId="{EA41DDC1-D80B-4729-B4BE-B31FA80243F8}" destId="{EE885D3B-F916-4947-A313-D369AB2B776E}" srcOrd="4" destOrd="0" parTransId="{2679DA05-9FEA-4AC6-9E62-0ED248F3C378}" sibTransId="{D260AE0B-B23E-4006-A9FB-EE99DCF4E102}"/>
    <dgm:cxn modelId="{5DF8DEF9-D5ED-491E-BA23-04F769C05101}" srcId="{EA41DDC1-D80B-4729-B4BE-B31FA80243F8}" destId="{F798F6A4-47A1-42EC-AC99-6A4DCF321B82}" srcOrd="0" destOrd="0" parTransId="{1FA1C7FE-100C-4BEE-975E-CD2754AD6800}" sibTransId="{9838431A-72B6-4F30-AE83-D6F42D6FE50E}"/>
    <dgm:cxn modelId="{9C2AD360-9B64-45D6-BC21-4A3F235AD678}" type="presOf" srcId="{EA41DDC1-D80B-4729-B4BE-B31FA80243F8}" destId="{9232F6D2-90D7-462F-A523-C0F08C1CE972}" srcOrd="0" destOrd="0" presId="urn:microsoft.com/office/officeart/2005/8/layout/lProcess1"/>
    <dgm:cxn modelId="{2F446D78-FC3B-4260-9D80-3BB15ACE3C8F}" type="presOf" srcId="{CA7AD080-D043-43CF-9A5F-68FB97E141E7}" destId="{72B69F9B-672A-412B-9A3F-85FBD1D429D7}" srcOrd="0" destOrd="0" presId="urn:microsoft.com/office/officeart/2005/8/layout/lProcess1"/>
    <dgm:cxn modelId="{2E9DA664-38CB-4A2A-A7A5-85F98C2498A2}" type="presOf" srcId="{E8010781-9D3B-48F5-BA6F-9671776F3BD4}" destId="{5E39F15A-FE5D-4916-850F-1B897CF639C1}" srcOrd="0" destOrd="0" presId="urn:microsoft.com/office/officeart/2005/8/layout/lProcess1"/>
    <dgm:cxn modelId="{7AB1442F-DEE4-486D-BB01-44458410C9CF}" type="presOf" srcId="{C0CBB0C0-E56A-4B28-B84F-A66267C992C6}" destId="{68CC1117-76BF-4ED9-AE7C-685CE97E2AD5}" srcOrd="0" destOrd="0" presId="urn:microsoft.com/office/officeart/2005/8/layout/lProcess1"/>
    <dgm:cxn modelId="{E68A4AB8-30F1-4B33-9B93-40774A72EA91}" type="presOf" srcId="{84C9FDAF-EEF5-407E-AD92-8B220C530F47}" destId="{94485048-650C-4C4D-B88C-F395F87C3121}" srcOrd="0" destOrd="0" presId="urn:microsoft.com/office/officeart/2005/8/layout/lProcess1"/>
    <dgm:cxn modelId="{294805B3-6D4C-40DC-8B07-CA825B2B9402}" type="presOf" srcId="{36C3F513-4FE2-428D-9025-3D8D080E47DB}" destId="{8702F0F0-6B52-4711-9579-72AB307E92C9}" srcOrd="0" destOrd="0" presId="urn:microsoft.com/office/officeart/2005/8/layout/lProcess1"/>
    <dgm:cxn modelId="{EDEF56E3-E9AC-469B-8EE7-8BDD684859B2}" type="presOf" srcId="{1FA1C7FE-100C-4BEE-975E-CD2754AD6800}" destId="{2CA03699-C45D-44E3-9B54-83EDF39B2984}" srcOrd="0" destOrd="0" presId="urn:microsoft.com/office/officeart/2005/8/layout/lProcess1"/>
    <dgm:cxn modelId="{7A302BE2-1002-4F7B-9BFA-1D39D0057632}" type="presOf" srcId="{B5A4EF32-2D26-41B5-94FD-7A453A2E7C22}" destId="{818D0FDF-5480-4876-8A41-8999C670E34C}" srcOrd="0" destOrd="0" presId="urn:microsoft.com/office/officeart/2005/8/layout/lProcess1"/>
    <dgm:cxn modelId="{2B679D7A-9F29-48BE-BD7D-2451F849DDC6}" type="presOf" srcId="{D0E59668-5E47-4E53-8EB9-6F01665B4324}" destId="{065BAB60-206C-43C4-A314-AFFC6328EDB4}" srcOrd="0" destOrd="0" presId="urn:microsoft.com/office/officeart/2005/8/layout/lProcess1"/>
    <dgm:cxn modelId="{02AA2D2B-DD27-4B99-BC8C-9B184E41378B}" srcId="{EA41DDC1-D80B-4729-B4BE-B31FA80243F8}" destId="{E8010781-9D3B-48F5-BA6F-9671776F3BD4}" srcOrd="1" destOrd="0" parTransId="{2C98BF6E-29F6-49E5-AA0E-8918A20C2B5F}" sibTransId="{CA7AD080-D043-43CF-9A5F-68FB97E141E7}"/>
    <dgm:cxn modelId="{4D8B2E91-93FF-4530-BD84-A4BFEEB7379A}" srcId="{3F52BCE4-87D6-45C6-9C12-A154F1519852}" destId="{EA41DDC1-D80B-4729-B4BE-B31FA80243F8}" srcOrd="1" destOrd="0" parTransId="{49E926D8-0C8A-45B5-9B9C-DB6A4794AD71}" sibTransId="{E7FFE5F1-9693-4929-A918-675DB56D22EF}"/>
    <dgm:cxn modelId="{4F66775F-017B-4168-A78C-DAC49E050B49}" type="presOf" srcId="{27B9C87E-5B15-42CA-B2EF-3F983B46BE29}" destId="{AF29330F-26F1-491E-9DE5-80EB96A6FDE6}" srcOrd="0" destOrd="0" presId="urn:microsoft.com/office/officeart/2005/8/layout/lProcess1"/>
    <dgm:cxn modelId="{63A06ED7-8584-400C-B531-1550BEAB840B}" srcId="{EA41DDC1-D80B-4729-B4BE-B31FA80243F8}" destId="{8D8AB8ED-B114-4728-87B6-DC23EA1FE247}" srcOrd="3" destOrd="0" parTransId="{FB26458B-76B5-4031-A52C-063878287763}" sibTransId="{FB04976C-590F-43C4-82E6-40F7AC6285C0}"/>
    <dgm:cxn modelId="{82722F27-E1A0-4981-833C-9D2B4C81276C}" type="presOf" srcId="{31BA560B-68E8-4B0F-8F5C-64498038FFC2}" destId="{2EF6B9AB-3141-4FA2-B8A2-B88E6A3459B7}" srcOrd="0" destOrd="0" presId="urn:microsoft.com/office/officeart/2005/8/layout/lProcess1"/>
    <dgm:cxn modelId="{AF9DE4CD-4BC8-4791-8470-E302B71C0178}" type="presOf" srcId="{5E59D49F-4235-480C-81B6-2FCDD45C5B33}" destId="{134564C1-7291-4CC0-8991-19F770AE3FA0}" srcOrd="0" destOrd="0" presId="urn:microsoft.com/office/officeart/2005/8/layout/lProcess1"/>
    <dgm:cxn modelId="{DE769EDA-A3ED-4102-8BC0-5CA2C29361E1}" srcId="{F6FF03A3-E6BB-464F-B442-EF502AF0F6D4}" destId="{AC72E1EB-6D72-482B-B6A2-2100D6883774}" srcOrd="0" destOrd="0" parTransId="{31BA560B-68E8-4B0F-8F5C-64498038FFC2}" sibTransId="{36C3F513-4FE2-428D-9025-3D8D080E47DB}"/>
    <dgm:cxn modelId="{D980FC24-6841-40CC-BD7B-E301489815B1}" type="presOf" srcId="{EE885D3B-F916-4947-A313-D369AB2B776E}" destId="{DFB5A9D1-FE79-48D0-8363-4A20F23E9BF0}" srcOrd="0" destOrd="0" presId="urn:microsoft.com/office/officeart/2005/8/layout/lProcess1"/>
    <dgm:cxn modelId="{175619B0-E76E-4E49-A1E9-F81C7F5238F4}" type="presOf" srcId="{FB04976C-590F-43C4-82E6-40F7AC6285C0}" destId="{EF82B424-F1FE-4331-998B-27B6E83E05C1}" srcOrd="0" destOrd="0" presId="urn:microsoft.com/office/officeart/2005/8/layout/lProcess1"/>
    <dgm:cxn modelId="{5D232BB0-0F28-4DF7-9C01-5E00D553AD8B}" type="presOf" srcId="{2C208795-F862-4261-A4D7-3CDF542C5618}" destId="{6584C476-D8A5-42E1-A285-3A5E98BC052D}" srcOrd="0" destOrd="0" presId="urn:microsoft.com/office/officeart/2005/8/layout/lProcess1"/>
    <dgm:cxn modelId="{8395CA1B-B055-43D0-BDC1-10BAD21995EE}" type="presOf" srcId="{8D8AB8ED-B114-4728-87B6-DC23EA1FE247}" destId="{0D47A988-AC1A-49D2-B2B3-C4BDF40B06DB}" srcOrd="0" destOrd="0" presId="urn:microsoft.com/office/officeart/2005/8/layout/lProcess1"/>
    <dgm:cxn modelId="{411E64F3-1594-41E5-91FA-908EF6C89627}" srcId="{F6FF03A3-E6BB-464F-B442-EF502AF0F6D4}" destId="{2C208795-F862-4261-A4D7-3CDF542C5618}" srcOrd="2" destOrd="0" parTransId="{B81E4D20-7F21-4BDA-B7DD-A0858D12068C}" sibTransId="{E1C7405D-1BE1-4977-B260-BCB381DFB5CE}"/>
    <dgm:cxn modelId="{DE9BC996-BBC8-407E-9903-79600D3AF64A}" type="presOf" srcId="{F6FF03A3-E6BB-464F-B442-EF502AF0F6D4}" destId="{91ADAAC5-72B6-4111-AAA3-695A467592D2}" srcOrd="0" destOrd="0" presId="urn:microsoft.com/office/officeart/2005/8/layout/lProcess1"/>
    <dgm:cxn modelId="{C47859E0-46E3-4F09-9C14-299AB27DDBC1}" type="presOf" srcId="{643D343E-1825-4187-A901-0FB46D20A462}" destId="{911EF5CD-3133-4B31-A557-57AE40D25133}" srcOrd="0" destOrd="0" presId="urn:microsoft.com/office/officeart/2005/8/layout/lProcess1"/>
    <dgm:cxn modelId="{18A8D559-3ECE-4C89-A4E2-C0F0DC1542AB}" srcId="{3F52BCE4-87D6-45C6-9C12-A154F1519852}" destId="{F6FF03A3-E6BB-464F-B442-EF502AF0F6D4}" srcOrd="0" destOrd="0" parTransId="{3423DDD2-91CE-49B7-99B7-97ACDDBCFA60}" sibTransId="{8CDB26DE-924C-4280-B7BC-06E2707B4EFD}"/>
    <dgm:cxn modelId="{CD82F6B3-EB84-4D2D-A342-220762FC4D68}" type="presParOf" srcId="{3607D3D0-BBE2-454B-9B98-56F2B2B3BF93}" destId="{047BE5B1-4F77-420D-87F0-27106EAF4655}" srcOrd="0" destOrd="0" presId="urn:microsoft.com/office/officeart/2005/8/layout/lProcess1"/>
    <dgm:cxn modelId="{60794A8E-F1C7-4721-9A1D-1E04107EEE46}" type="presParOf" srcId="{047BE5B1-4F77-420D-87F0-27106EAF4655}" destId="{91ADAAC5-72B6-4111-AAA3-695A467592D2}" srcOrd="0" destOrd="0" presId="urn:microsoft.com/office/officeart/2005/8/layout/lProcess1"/>
    <dgm:cxn modelId="{FC495F42-4E9B-4E38-86E5-482D5BD62EA9}" type="presParOf" srcId="{047BE5B1-4F77-420D-87F0-27106EAF4655}" destId="{2EF6B9AB-3141-4FA2-B8A2-B88E6A3459B7}" srcOrd="1" destOrd="0" presId="urn:microsoft.com/office/officeart/2005/8/layout/lProcess1"/>
    <dgm:cxn modelId="{6FE02111-49E5-4FE0-A761-5446417A56B3}" type="presParOf" srcId="{047BE5B1-4F77-420D-87F0-27106EAF4655}" destId="{D6D8C329-5450-4D64-908F-BC2150B89D93}" srcOrd="2" destOrd="0" presId="urn:microsoft.com/office/officeart/2005/8/layout/lProcess1"/>
    <dgm:cxn modelId="{6CCCEC5A-F4A9-4684-B96D-827FCD3D7F1B}" type="presParOf" srcId="{047BE5B1-4F77-420D-87F0-27106EAF4655}" destId="{8702F0F0-6B52-4711-9579-72AB307E92C9}" srcOrd="3" destOrd="0" presId="urn:microsoft.com/office/officeart/2005/8/layout/lProcess1"/>
    <dgm:cxn modelId="{892FFBAE-F297-48DA-AB10-6A387D32EEB7}" type="presParOf" srcId="{047BE5B1-4F77-420D-87F0-27106EAF4655}" destId="{AF29330F-26F1-491E-9DE5-80EB96A6FDE6}" srcOrd="4" destOrd="0" presId="urn:microsoft.com/office/officeart/2005/8/layout/lProcess1"/>
    <dgm:cxn modelId="{83847BAA-A81A-4321-A314-FEE6A88744F6}" type="presParOf" srcId="{047BE5B1-4F77-420D-87F0-27106EAF4655}" destId="{94485048-650C-4C4D-B88C-F395F87C3121}" srcOrd="5" destOrd="0" presId="urn:microsoft.com/office/officeart/2005/8/layout/lProcess1"/>
    <dgm:cxn modelId="{5BF2731B-AE6A-44B7-9F4F-04A1194477B1}" type="presParOf" srcId="{047BE5B1-4F77-420D-87F0-27106EAF4655}" destId="{6584C476-D8A5-42E1-A285-3A5E98BC052D}" srcOrd="6" destOrd="0" presId="urn:microsoft.com/office/officeart/2005/8/layout/lProcess1"/>
    <dgm:cxn modelId="{7B8CC036-0B69-44B2-9EC1-1A6F86E087CF}" type="presParOf" srcId="{047BE5B1-4F77-420D-87F0-27106EAF4655}" destId="{1D15BA15-0962-47D8-9790-CB164A4B7824}" srcOrd="7" destOrd="0" presId="urn:microsoft.com/office/officeart/2005/8/layout/lProcess1"/>
    <dgm:cxn modelId="{AD1967AF-3C12-4CB3-9E60-072FAA5B8B1B}" type="presParOf" srcId="{047BE5B1-4F77-420D-87F0-27106EAF4655}" destId="{818D0FDF-5480-4876-8A41-8999C670E34C}" srcOrd="8" destOrd="0" presId="urn:microsoft.com/office/officeart/2005/8/layout/lProcess1"/>
    <dgm:cxn modelId="{76E2AB7A-8D41-4AB0-84A8-EE9C6B682EBB}" type="presParOf" srcId="{047BE5B1-4F77-420D-87F0-27106EAF4655}" destId="{68CC1117-76BF-4ED9-AE7C-685CE97E2AD5}" srcOrd="9" destOrd="0" presId="urn:microsoft.com/office/officeart/2005/8/layout/lProcess1"/>
    <dgm:cxn modelId="{8CA63BB0-470B-4E8D-ABAB-8E2C708E58F4}" type="presParOf" srcId="{047BE5B1-4F77-420D-87F0-27106EAF4655}" destId="{134564C1-7291-4CC0-8991-19F770AE3FA0}" srcOrd="10" destOrd="0" presId="urn:microsoft.com/office/officeart/2005/8/layout/lProcess1"/>
    <dgm:cxn modelId="{48AAF97E-53CA-4F27-B827-D53843E221B8}" type="presParOf" srcId="{3607D3D0-BBE2-454B-9B98-56F2B2B3BF93}" destId="{42255C03-779D-468D-B9C9-DED9D922E8B1}" srcOrd="1" destOrd="0" presId="urn:microsoft.com/office/officeart/2005/8/layout/lProcess1"/>
    <dgm:cxn modelId="{B5E8F461-E423-44A3-822C-2B61F4BCC74B}" type="presParOf" srcId="{3607D3D0-BBE2-454B-9B98-56F2B2B3BF93}" destId="{2D86D21A-4EA8-4606-9B1E-DB036BC22FF7}" srcOrd="2" destOrd="0" presId="urn:microsoft.com/office/officeart/2005/8/layout/lProcess1"/>
    <dgm:cxn modelId="{933D2E9B-C286-49F9-A4B2-DD30B9CFB7C1}" type="presParOf" srcId="{2D86D21A-4EA8-4606-9B1E-DB036BC22FF7}" destId="{9232F6D2-90D7-462F-A523-C0F08C1CE972}" srcOrd="0" destOrd="0" presId="urn:microsoft.com/office/officeart/2005/8/layout/lProcess1"/>
    <dgm:cxn modelId="{E3F44651-EC53-4DCC-8DDB-AAFFD25F8139}" type="presParOf" srcId="{2D86D21A-4EA8-4606-9B1E-DB036BC22FF7}" destId="{2CA03699-C45D-44E3-9B54-83EDF39B2984}" srcOrd="1" destOrd="0" presId="urn:microsoft.com/office/officeart/2005/8/layout/lProcess1"/>
    <dgm:cxn modelId="{B67B67F7-478C-46D3-AD90-190AA0BBCCF4}" type="presParOf" srcId="{2D86D21A-4EA8-4606-9B1E-DB036BC22FF7}" destId="{A62D805B-7866-480B-B8A1-B9CAFCE182A8}" srcOrd="2" destOrd="0" presId="urn:microsoft.com/office/officeart/2005/8/layout/lProcess1"/>
    <dgm:cxn modelId="{06702372-DAF5-426B-812B-B8329559AA4C}" type="presParOf" srcId="{2D86D21A-4EA8-4606-9B1E-DB036BC22FF7}" destId="{85968352-9470-4437-8DFE-A8CE2FAB3081}" srcOrd="3" destOrd="0" presId="urn:microsoft.com/office/officeart/2005/8/layout/lProcess1"/>
    <dgm:cxn modelId="{BFD1FBEA-5C1F-4607-B972-C70FDB269B8E}" type="presParOf" srcId="{2D86D21A-4EA8-4606-9B1E-DB036BC22FF7}" destId="{5E39F15A-FE5D-4916-850F-1B897CF639C1}" srcOrd="4" destOrd="0" presId="urn:microsoft.com/office/officeart/2005/8/layout/lProcess1"/>
    <dgm:cxn modelId="{73BCEE84-2FC1-42A4-AFF1-F226D3690E68}" type="presParOf" srcId="{2D86D21A-4EA8-4606-9B1E-DB036BC22FF7}" destId="{72B69F9B-672A-412B-9A3F-85FBD1D429D7}" srcOrd="5" destOrd="0" presId="urn:microsoft.com/office/officeart/2005/8/layout/lProcess1"/>
    <dgm:cxn modelId="{917D4761-6411-429C-AE27-4722C846FC77}" type="presParOf" srcId="{2D86D21A-4EA8-4606-9B1E-DB036BC22FF7}" destId="{911EF5CD-3133-4B31-A557-57AE40D25133}" srcOrd="6" destOrd="0" presId="urn:microsoft.com/office/officeart/2005/8/layout/lProcess1"/>
    <dgm:cxn modelId="{35BB540B-2760-47AA-B0CA-5AAC36B47610}" type="presParOf" srcId="{2D86D21A-4EA8-4606-9B1E-DB036BC22FF7}" destId="{065BAB60-206C-43C4-A314-AFFC6328EDB4}" srcOrd="7" destOrd="0" presId="urn:microsoft.com/office/officeart/2005/8/layout/lProcess1"/>
    <dgm:cxn modelId="{1CFA02DE-B184-471A-8BD5-CEA07344220B}" type="presParOf" srcId="{2D86D21A-4EA8-4606-9B1E-DB036BC22FF7}" destId="{0D47A988-AC1A-49D2-B2B3-C4BDF40B06DB}" srcOrd="8" destOrd="0" presId="urn:microsoft.com/office/officeart/2005/8/layout/lProcess1"/>
    <dgm:cxn modelId="{D2B0FD29-EAB5-4F64-A979-0166C72EDB82}" type="presParOf" srcId="{2D86D21A-4EA8-4606-9B1E-DB036BC22FF7}" destId="{EF82B424-F1FE-4331-998B-27B6E83E05C1}" srcOrd="9" destOrd="0" presId="urn:microsoft.com/office/officeart/2005/8/layout/lProcess1"/>
    <dgm:cxn modelId="{C5EEA3FF-89FC-4590-9297-7A3B67820773}" type="presParOf" srcId="{2D86D21A-4EA8-4606-9B1E-DB036BC22FF7}" destId="{DFB5A9D1-FE79-48D0-8363-4A20F23E9BF0}" srcOrd="1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F6418-19A1-4AEE-9FCF-CE119F55B264}">
      <dsp:nvSpPr>
        <dsp:cNvPr id="0" name=""/>
        <dsp:cNvSpPr/>
      </dsp:nvSpPr>
      <dsp:spPr>
        <a:xfrm>
          <a:off x="0" y="4802477"/>
          <a:ext cx="1152207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84EDC5-6B91-4901-A27B-7A37294AF928}">
      <dsp:nvSpPr>
        <dsp:cNvPr id="0" name=""/>
        <dsp:cNvSpPr/>
      </dsp:nvSpPr>
      <dsp:spPr>
        <a:xfrm>
          <a:off x="0" y="3359744"/>
          <a:ext cx="1152207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11F13-9CEC-47DB-A23F-C9284109B4F5}">
      <dsp:nvSpPr>
        <dsp:cNvPr id="0" name=""/>
        <dsp:cNvSpPr/>
      </dsp:nvSpPr>
      <dsp:spPr>
        <a:xfrm>
          <a:off x="0" y="1917011"/>
          <a:ext cx="1152207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C7FAE-C62E-4716-88A6-B2F50345AC3B}">
      <dsp:nvSpPr>
        <dsp:cNvPr id="0" name=""/>
        <dsp:cNvSpPr/>
      </dsp:nvSpPr>
      <dsp:spPr>
        <a:xfrm>
          <a:off x="0" y="474278"/>
          <a:ext cx="1152207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E4B0CA-D0F1-4C4E-B946-F3AA9E3198A4}">
      <dsp:nvSpPr>
        <dsp:cNvPr id="0" name=""/>
        <dsp:cNvSpPr/>
      </dsp:nvSpPr>
      <dsp:spPr>
        <a:xfrm>
          <a:off x="2995739" y="1297"/>
          <a:ext cx="8526335" cy="472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SDC Module For Service Template Definition (Design Time Activity)</a:t>
          </a:r>
          <a:endParaRPr lang="en-US" sz="1700" kern="1200" dirty="0"/>
        </a:p>
      </dsp:txBody>
      <dsp:txXfrm>
        <a:off x="2995739" y="1297"/>
        <a:ext cx="8526335" cy="472980"/>
      </dsp:txXfrm>
    </dsp:sp>
    <dsp:sp modelId="{1B00E61C-F8F9-416B-B40A-50A3DC213378}">
      <dsp:nvSpPr>
        <dsp:cNvPr id="0" name=""/>
        <dsp:cNvSpPr/>
      </dsp:nvSpPr>
      <dsp:spPr>
        <a:xfrm>
          <a:off x="0" y="1297"/>
          <a:ext cx="2995739" cy="472980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Service Model Definition</a:t>
          </a:r>
          <a:endParaRPr lang="en-US" sz="1700" kern="1200" dirty="0"/>
        </a:p>
      </dsp:txBody>
      <dsp:txXfrm>
        <a:off x="23093" y="24390"/>
        <a:ext cx="2949553" cy="449887"/>
      </dsp:txXfrm>
    </dsp:sp>
    <dsp:sp modelId="{FB618FF3-F72F-4B7A-BF7E-684F2B119A98}">
      <dsp:nvSpPr>
        <dsp:cNvPr id="0" name=""/>
        <dsp:cNvSpPr/>
      </dsp:nvSpPr>
      <dsp:spPr>
        <a:xfrm>
          <a:off x="0" y="474278"/>
          <a:ext cx="11522075" cy="94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Provisional Placeholder for Modelling : TOSCA, HEAT, DG, YANG, BPMN (BPEL) etc…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Provisional Placeholder for Policy Models : EMF, SUPA etc…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Local Parser within SDC for </a:t>
          </a:r>
          <a:r>
            <a:rPr lang="en-US" sz="1100" kern="1200" dirty="0" err="1" smtClean="0"/>
            <a:t>En</a:t>
          </a:r>
          <a:r>
            <a:rPr lang="en-US" sz="1100" kern="1200" dirty="0" smtClean="0"/>
            <a:t>-Coding of Service Models (Local Static Copy of ARIA / Apache TOSCA Parser)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Initial Amsterdam /  1</a:t>
          </a:r>
          <a:r>
            <a:rPr lang="en-US" sz="1100" kern="1200" baseline="30000" dirty="0" smtClean="0"/>
            <a:t>st</a:t>
          </a:r>
          <a:r>
            <a:rPr lang="en-US" sz="1100" kern="1200" dirty="0" smtClean="0"/>
            <a:t> Release Uses (for now) TOSCA models with ARIA Parser encoder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Designer UI and Usability Requirements Slotted</a:t>
          </a:r>
          <a:endParaRPr lang="en-US" sz="1100" kern="1200" dirty="0"/>
        </a:p>
      </dsp:txBody>
      <dsp:txXfrm>
        <a:off x="0" y="474278"/>
        <a:ext cx="11522075" cy="946103"/>
      </dsp:txXfrm>
    </dsp:sp>
    <dsp:sp modelId="{E543C5B5-9824-4F33-BB14-673274800A22}">
      <dsp:nvSpPr>
        <dsp:cNvPr id="0" name=""/>
        <dsp:cNvSpPr/>
      </dsp:nvSpPr>
      <dsp:spPr>
        <a:xfrm>
          <a:off x="2995739" y="1444030"/>
          <a:ext cx="8526335" cy="472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Model(s) Will Be </a:t>
          </a:r>
          <a:r>
            <a:rPr lang="en-US" sz="1700" kern="1200" dirty="0" err="1" smtClean="0"/>
            <a:t>En</a:t>
          </a:r>
          <a:r>
            <a:rPr lang="en-US" sz="1700" kern="1200" dirty="0" smtClean="0"/>
            <a:t>-Coded Centrally &amp; Distributed Locally</a:t>
          </a:r>
          <a:endParaRPr lang="en-US" sz="1700" kern="1200" dirty="0"/>
        </a:p>
      </dsp:txBody>
      <dsp:txXfrm>
        <a:off x="2995739" y="1444030"/>
        <a:ext cx="8526335" cy="472980"/>
      </dsp:txXfrm>
    </dsp:sp>
    <dsp:sp modelId="{71A924F8-0966-4789-A00D-8BA00C1DAB1B}">
      <dsp:nvSpPr>
        <dsp:cNvPr id="0" name=""/>
        <dsp:cNvSpPr/>
      </dsp:nvSpPr>
      <dsp:spPr>
        <a:xfrm>
          <a:off x="0" y="1444030"/>
          <a:ext cx="2995739" cy="472980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Model Distribution</a:t>
          </a:r>
          <a:endParaRPr lang="en-US" sz="1700" kern="1200" dirty="0"/>
        </a:p>
      </dsp:txBody>
      <dsp:txXfrm>
        <a:off x="23093" y="1467123"/>
        <a:ext cx="2949553" cy="449887"/>
      </dsp:txXfrm>
    </dsp:sp>
    <dsp:sp modelId="{965A65F3-A05E-4B7A-9859-336D47C9488B}">
      <dsp:nvSpPr>
        <dsp:cNvPr id="0" name=""/>
        <dsp:cNvSpPr/>
      </dsp:nvSpPr>
      <dsp:spPr>
        <a:xfrm>
          <a:off x="0" y="1917011"/>
          <a:ext cx="11522075" cy="94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Service Orchestration is the Only Consumer of Models in Amsterdam Release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Distribution is via Catalogue to Catalogue Communication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Inter-Module Communication is via Micro-Services Bus (For Now it is Pass-Through, 1:1 Map)</a:t>
          </a:r>
          <a:endParaRPr lang="en-US" sz="1100" kern="1200" dirty="0"/>
        </a:p>
      </dsp:txBody>
      <dsp:txXfrm>
        <a:off x="0" y="1917011"/>
        <a:ext cx="11522075" cy="946103"/>
      </dsp:txXfrm>
    </dsp:sp>
    <dsp:sp modelId="{2591BC28-CA45-422E-A5E2-5E35DEE6BB5C}">
      <dsp:nvSpPr>
        <dsp:cNvPr id="0" name=""/>
        <dsp:cNvSpPr/>
      </dsp:nvSpPr>
      <dsp:spPr>
        <a:xfrm>
          <a:off x="2995739" y="2886763"/>
          <a:ext cx="8526335" cy="472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Consumers of Recipient of Models</a:t>
          </a:r>
          <a:endParaRPr lang="en-US" sz="1700" kern="1200" dirty="0"/>
        </a:p>
      </dsp:txBody>
      <dsp:txXfrm>
        <a:off x="2995739" y="2886763"/>
        <a:ext cx="8526335" cy="472980"/>
      </dsp:txXfrm>
    </dsp:sp>
    <dsp:sp modelId="{40C84C64-FCA2-48AF-9840-183FE8FBB0A1}">
      <dsp:nvSpPr>
        <dsp:cNvPr id="0" name=""/>
        <dsp:cNvSpPr/>
      </dsp:nvSpPr>
      <dsp:spPr>
        <a:xfrm>
          <a:off x="0" y="2886763"/>
          <a:ext cx="2995739" cy="472980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Distributed Model Consumption</a:t>
          </a:r>
          <a:endParaRPr lang="en-US" sz="1700" kern="1200" dirty="0"/>
        </a:p>
      </dsp:txBody>
      <dsp:txXfrm>
        <a:off x="23093" y="2909856"/>
        <a:ext cx="2949553" cy="449887"/>
      </dsp:txXfrm>
    </dsp:sp>
    <dsp:sp modelId="{638FF50C-0F55-4235-8612-CEF168E3BE0F}">
      <dsp:nvSpPr>
        <dsp:cNvPr id="0" name=""/>
        <dsp:cNvSpPr/>
      </dsp:nvSpPr>
      <dsp:spPr>
        <a:xfrm>
          <a:off x="0" y="3359744"/>
          <a:ext cx="11522075" cy="94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Every Module Will Receive Respective Models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Each Recipient  Has Run-Time Catalogue Which Receives Service Models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Run Time Catalogue Converts Models into Objects Using Parser Binaries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ARIA TOSCA Parser Locally Built in Run-Time Catalogue in Service Orchestration</a:t>
          </a:r>
          <a:endParaRPr lang="en-US" sz="1100" kern="1200" dirty="0"/>
        </a:p>
      </dsp:txBody>
      <dsp:txXfrm>
        <a:off x="0" y="3359744"/>
        <a:ext cx="11522075" cy="946103"/>
      </dsp:txXfrm>
    </dsp:sp>
    <dsp:sp modelId="{132D7451-EF2A-4E23-9F1A-3DBE4B4721A7}">
      <dsp:nvSpPr>
        <dsp:cNvPr id="0" name=""/>
        <dsp:cNvSpPr/>
      </dsp:nvSpPr>
      <dsp:spPr>
        <a:xfrm>
          <a:off x="2995739" y="4329496"/>
          <a:ext cx="8526335" cy="472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Actual Instances / Threads On a Per Order Basis</a:t>
          </a:r>
          <a:endParaRPr lang="en-US" sz="1700" kern="1200" dirty="0"/>
        </a:p>
      </dsp:txBody>
      <dsp:txXfrm>
        <a:off x="2995739" y="4329496"/>
        <a:ext cx="8526335" cy="472980"/>
      </dsp:txXfrm>
    </dsp:sp>
    <dsp:sp modelId="{22B5498F-31AF-4090-8CF4-3DAE9320E877}">
      <dsp:nvSpPr>
        <dsp:cNvPr id="0" name=""/>
        <dsp:cNvSpPr/>
      </dsp:nvSpPr>
      <dsp:spPr>
        <a:xfrm>
          <a:off x="0" y="4329496"/>
          <a:ext cx="2995739" cy="472980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Run / Execute / Operationalize</a:t>
          </a:r>
          <a:endParaRPr lang="en-US" sz="1700" kern="1200" dirty="0"/>
        </a:p>
      </dsp:txBody>
      <dsp:txXfrm>
        <a:off x="23093" y="4352589"/>
        <a:ext cx="2949553" cy="4498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ADAAC5-72B6-4111-AAA3-695A467592D2}">
      <dsp:nvSpPr>
        <dsp:cNvPr id="0" name=""/>
        <dsp:cNvSpPr/>
      </dsp:nvSpPr>
      <dsp:spPr>
        <a:xfrm>
          <a:off x="1074419" y="2645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The Details</a:t>
          </a:r>
          <a:endParaRPr lang="en-GB" sz="2500" kern="1200" dirty="0"/>
        </a:p>
      </dsp:txBody>
      <dsp:txXfrm>
        <a:off x="1094877" y="23103"/>
        <a:ext cx="2753084" cy="657584"/>
      </dsp:txXfrm>
    </dsp:sp>
    <dsp:sp modelId="{2EF6B9AB-3141-4FA2-B8A2-B88E6A3459B7}">
      <dsp:nvSpPr>
        <dsp:cNvPr id="0" name=""/>
        <dsp:cNvSpPr/>
      </dsp:nvSpPr>
      <dsp:spPr>
        <a:xfrm rot="5400000">
          <a:off x="2410301" y="762264"/>
          <a:ext cx="122237" cy="1222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D8C329-5450-4D64-908F-BC2150B89D93}">
      <dsp:nvSpPr>
        <dsp:cNvPr id="0" name=""/>
        <dsp:cNvSpPr/>
      </dsp:nvSpPr>
      <dsp:spPr>
        <a:xfrm>
          <a:off x="1074419" y="945620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TOSCA Definition : Enhance to Mention Parser Version / Location / Name Space</a:t>
          </a:r>
          <a:endParaRPr lang="en-GB" sz="900" kern="1200" dirty="0"/>
        </a:p>
      </dsp:txBody>
      <dsp:txXfrm>
        <a:off x="1094877" y="966078"/>
        <a:ext cx="2753084" cy="657584"/>
      </dsp:txXfrm>
    </dsp:sp>
    <dsp:sp modelId="{8702F0F0-6B52-4711-9579-72AB307E92C9}">
      <dsp:nvSpPr>
        <dsp:cNvPr id="0" name=""/>
        <dsp:cNvSpPr/>
      </dsp:nvSpPr>
      <dsp:spPr>
        <a:xfrm rot="5400000">
          <a:off x="2410301" y="1705239"/>
          <a:ext cx="122237" cy="1222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9330F-26F1-491E-9DE5-80EB96A6FDE6}">
      <dsp:nvSpPr>
        <dsp:cNvPr id="0" name=""/>
        <dsp:cNvSpPr/>
      </dsp:nvSpPr>
      <dsp:spPr>
        <a:xfrm>
          <a:off x="1074419" y="1888595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Introduce Centralized Micro Service to </a:t>
          </a:r>
          <a:r>
            <a:rPr lang="en-GB" sz="900" u="sng" kern="1200" dirty="0" smtClean="0"/>
            <a:t>Stage</a:t>
          </a:r>
          <a:r>
            <a:rPr lang="en-GB" sz="900" kern="1200" dirty="0" smtClean="0"/>
            <a:t> TOSCA Parser Definition – </a:t>
          </a:r>
          <a:r>
            <a:rPr lang="en-GB" sz="900" kern="1200" dirty="0" err="1" smtClean="0"/>
            <a:t>Rls</a:t>
          </a:r>
          <a:r>
            <a:rPr lang="en-GB" sz="900" kern="1200" dirty="0" smtClean="0"/>
            <a:t> 2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Re-Condition Centralized Micro Service to </a:t>
          </a:r>
          <a:r>
            <a:rPr lang="en-GB" sz="900" u="sng" kern="1200" dirty="0" smtClean="0"/>
            <a:t>Fetch</a:t>
          </a:r>
          <a:r>
            <a:rPr lang="en-GB" sz="900" kern="1200" dirty="0" smtClean="0"/>
            <a:t> TOSCA Parser Definition – </a:t>
          </a:r>
          <a:r>
            <a:rPr lang="en-GB" sz="900" kern="1200" dirty="0" err="1" smtClean="0"/>
            <a:t>Rls</a:t>
          </a:r>
          <a:r>
            <a:rPr lang="en-GB" sz="900" kern="1200" dirty="0" smtClean="0"/>
            <a:t> 2/3</a:t>
          </a:r>
          <a:endParaRPr lang="en-GB" sz="900" kern="1200" dirty="0"/>
        </a:p>
      </dsp:txBody>
      <dsp:txXfrm>
        <a:off x="1094877" y="1909053"/>
        <a:ext cx="2753084" cy="657584"/>
      </dsp:txXfrm>
    </dsp:sp>
    <dsp:sp modelId="{94485048-650C-4C4D-B88C-F395F87C3121}">
      <dsp:nvSpPr>
        <dsp:cNvPr id="0" name=""/>
        <dsp:cNvSpPr/>
      </dsp:nvSpPr>
      <dsp:spPr>
        <a:xfrm rot="5400000">
          <a:off x="2410301" y="2648214"/>
          <a:ext cx="122237" cy="1222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84C476-D8A5-42E1-A285-3A5E98BC052D}">
      <dsp:nvSpPr>
        <dsp:cNvPr id="0" name=""/>
        <dsp:cNvSpPr/>
      </dsp:nvSpPr>
      <dsp:spPr>
        <a:xfrm>
          <a:off x="1074419" y="2831571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Micro Service </a:t>
          </a:r>
          <a:r>
            <a:rPr lang="en-GB" sz="900" u="sng" kern="1200" dirty="0" smtClean="0"/>
            <a:t>Invocation</a:t>
          </a:r>
          <a:r>
            <a:rPr lang="en-GB" sz="900" kern="1200" dirty="0" smtClean="0"/>
            <a:t> Conditions To Be Determined</a:t>
          </a:r>
          <a:endParaRPr lang="en-GB" sz="900" kern="1200" dirty="0"/>
        </a:p>
      </dsp:txBody>
      <dsp:txXfrm>
        <a:off x="1094877" y="2852029"/>
        <a:ext cx="2753084" cy="657584"/>
      </dsp:txXfrm>
    </dsp:sp>
    <dsp:sp modelId="{1D15BA15-0962-47D8-9790-CB164A4B7824}">
      <dsp:nvSpPr>
        <dsp:cNvPr id="0" name=""/>
        <dsp:cNvSpPr/>
      </dsp:nvSpPr>
      <dsp:spPr>
        <a:xfrm rot="5400000">
          <a:off x="2410301" y="3591189"/>
          <a:ext cx="122237" cy="1222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D0FDF-5480-4876-8A41-8999C670E34C}">
      <dsp:nvSpPr>
        <dsp:cNvPr id="0" name=""/>
        <dsp:cNvSpPr/>
      </dsp:nvSpPr>
      <dsp:spPr>
        <a:xfrm>
          <a:off x="1074419" y="3774546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Target Release / Liaison for Parser Hosting &amp; Governance</a:t>
          </a:r>
          <a:endParaRPr lang="en-GB" sz="900" kern="1200" dirty="0"/>
        </a:p>
      </dsp:txBody>
      <dsp:txXfrm>
        <a:off x="1094877" y="3795004"/>
        <a:ext cx="2753084" cy="657584"/>
      </dsp:txXfrm>
    </dsp:sp>
    <dsp:sp modelId="{68CC1117-76BF-4ED9-AE7C-685CE97E2AD5}">
      <dsp:nvSpPr>
        <dsp:cNvPr id="0" name=""/>
        <dsp:cNvSpPr/>
      </dsp:nvSpPr>
      <dsp:spPr>
        <a:xfrm rot="5400000">
          <a:off x="2410301" y="4534164"/>
          <a:ext cx="122237" cy="1222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4564C1-7291-4CC0-8991-19F770AE3FA0}">
      <dsp:nvSpPr>
        <dsp:cNvPr id="0" name=""/>
        <dsp:cNvSpPr/>
      </dsp:nvSpPr>
      <dsp:spPr>
        <a:xfrm>
          <a:off x="1074419" y="4717521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Detailed Proposal &amp; Impact Assessment</a:t>
          </a:r>
          <a:endParaRPr lang="en-GB" sz="900" kern="1200" dirty="0"/>
        </a:p>
      </dsp:txBody>
      <dsp:txXfrm>
        <a:off x="1094877" y="4737979"/>
        <a:ext cx="2753084" cy="657584"/>
      </dsp:txXfrm>
    </dsp:sp>
    <dsp:sp modelId="{9232F6D2-90D7-462F-A523-C0F08C1CE972}">
      <dsp:nvSpPr>
        <dsp:cNvPr id="0" name=""/>
        <dsp:cNvSpPr/>
      </dsp:nvSpPr>
      <dsp:spPr>
        <a:xfrm>
          <a:off x="4259580" y="2645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Potential Challenges</a:t>
          </a:r>
          <a:endParaRPr lang="en-GB" sz="2500" kern="1200" dirty="0"/>
        </a:p>
      </dsp:txBody>
      <dsp:txXfrm>
        <a:off x="4280038" y="23103"/>
        <a:ext cx="2753084" cy="657584"/>
      </dsp:txXfrm>
    </dsp:sp>
    <dsp:sp modelId="{2CA03699-C45D-44E3-9B54-83EDF39B2984}">
      <dsp:nvSpPr>
        <dsp:cNvPr id="0" name=""/>
        <dsp:cNvSpPr/>
      </dsp:nvSpPr>
      <dsp:spPr>
        <a:xfrm rot="5400000">
          <a:off x="5595461" y="762264"/>
          <a:ext cx="122237" cy="1222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2D805B-7866-480B-B8A1-B9CAFCE182A8}">
      <dsp:nvSpPr>
        <dsp:cNvPr id="0" name=""/>
        <dsp:cNvSpPr/>
      </dsp:nvSpPr>
      <dsp:spPr>
        <a:xfrm>
          <a:off x="4259580" y="945620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Flexibility of TOSCA Constructs to Define Additional Details</a:t>
          </a:r>
          <a:endParaRPr lang="en-GB" sz="900" kern="1200" dirty="0"/>
        </a:p>
      </dsp:txBody>
      <dsp:txXfrm>
        <a:off x="4280038" y="966078"/>
        <a:ext cx="2753084" cy="657584"/>
      </dsp:txXfrm>
    </dsp:sp>
    <dsp:sp modelId="{85968352-9470-4437-8DFE-A8CE2FAB3081}">
      <dsp:nvSpPr>
        <dsp:cNvPr id="0" name=""/>
        <dsp:cNvSpPr/>
      </dsp:nvSpPr>
      <dsp:spPr>
        <a:xfrm rot="5400000">
          <a:off x="5595461" y="1705239"/>
          <a:ext cx="122237" cy="1222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39F15A-FE5D-4916-850F-1B897CF639C1}">
      <dsp:nvSpPr>
        <dsp:cNvPr id="0" name=""/>
        <dsp:cNvSpPr/>
      </dsp:nvSpPr>
      <dsp:spPr>
        <a:xfrm>
          <a:off x="4259580" y="1888595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Response Times, Design Time or Publish Time Activity (Not a run time activity)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Dependency on Hosting Parser Definition Externally to ONAP, within Linux Foundation or Apache or OASIS etc…</a:t>
          </a:r>
          <a:endParaRPr lang="en-GB" sz="900" kern="1200" dirty="0"/>
        </a:p>
      </dsp:txBody>
      <dsp:txXfrm>
        <a:off x="4280038" y="1909053"/>
        <a:ext cx="2753084" cy="657584"/>
      </dsp:txXfrm>
    </dsp:sp>
    <dsp:sp modelId="{72B69F9B-672A-412B-9A3F-85FBD1D429D7}">
      <dsp:nvSpPr>
        <dsp:cNvPr id="0" name=""/>
        <dsp:cNvSpPr/>
      </dsp:nvSpPr>
      <dsp:spPr>
        <a:xfrm rot="5400000">
          <a:off x="5595461" y="2648214"/>
          <a:ext cx="122237" cy="1222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1EF5CD-3133-4B31-A557-57AE40D25133}">
      <dsp:nvSpPr>
        <dsp:cNvPr id="0" name=""/>
        <dsp:cNvSpPr/>
      </dsp:nvSpPr>
      <dsp:spPr>
        <a:xfrm>
          <a:off x="4259580" y="2831571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Service Version Change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&amp; / or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Parser Version Chance (Both Ways Invocation)</a:t>
          </a:r>
          <a:endParaRPr lang="en-GB" sz="900" kern="1200" dirty="0"/>
        </a:p>
      </dsp:txBody>
      <dsp:txXfrm>
        <a:off x="4280038" y="2852029"/>
        <a:ext cx="2753084" cy="657584"/>
      </dsp:txXfrm>
    </dsp:sp>
    <dsp:sp modelId="{065BAB60-206C-43C4-A314-AFFC6328EDB4}">
      <dsp:nvSpPr>
        <dsp:cNvPr id="0" name=""/>
        <dsp:cNvSpPr/>
      </dsp:nvSpPr>
      <dsp:spPr>
        <a:xfrm rot="5400000">
          <a:off x="5595461" y="3591189"/>
          <a:ext cx="122237" cy="1222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47A988-AC1A-49D2-B2B3-C4BDF40B06DB}">
      <dsp:nvSpPr>
        <dsp:cNvPr id="0" name=""/>
        <dsp:cNvSpPr/>
      </dsp:nvSpPr>
      <dsp:spPr>
        <a:xfrm>
          <a:off x="4259580" y="3774546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Release 2 or 3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(Work Out Design / Delivery Roadmap) &amp;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SDO Liaison, Updated Parser Governance Work Stream As Part of Modelling Sub-</a:t>
          </a:r>
          <a:r>
            <a:rPr lang="en-GB" sz="900" kern="1200" dirty="0" err="1" smtClean="0"/>
            <a:t>Committe</a:t>
          </a:r>
          <a:endParaRPr lang="en-GB" sz="900" kern="1200" dirty="0"/>
        </a:p>
      </dsp:txBody>
      <dsp:txXfrm>
        <a:off x="4280038" y="3795004"/>
        <a:ext cx="2753084" cy="657584"/>
      </dsp:txXfrm>
    </dsp:sp>
    <dsp:sp modelId="{EF82B424-F1FE-4331-998B-27B6E83E05C1}">
      <dsp:nvSpPr>
        <dsp:cNvPr id="0" name=""/>
        <dsp:cNvSpPr/>
      </dsp:nvSpPr>
      <dsp:spPr>
        <a:xfrm rot="5400000">
          <a:off x="5595461" y="4534164"/>
          <a:ext cx="122237" cy="1222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B5A9D1-FE79-48D0-8363-4A20F23E9BF0}">
      <dsp:nvSpPr>
        <dsp:cNvPr id="0" name=""/>
        <dsp:cNvSpPr/>
      </dsp:nvSpPr>
      <dsp:spPr>
        <a:xfrm>
          <a:off x="4259580" y="4717521"/>
          <a:ext cx="2794000" cy="6985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To Be Elaborated, Collect Feedback from Partners / Members</a:t>
          </a:r>
          <a:endParaRPr lang="en-GB" sz="900" kern="1200" dirty="0"/>
        </a:p>
      </dsp:txBody>
      <dsp:txXfrm>
        <a:off x="4280038" y="4737979"/>
        <a:ext cx="2753084" cy="6575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12/27/2017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1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28663"/>
            <a:ext cx="6472238" cy="3641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766738" y="9223590"/>
            <a:ext cx="2881623" cy="485541"/>
          </a:xfrm>
          <a:prstGeom prst="rect">
            <a:avLst/>
          </a:prstGeom>
        </p:spPr>
        <p:txBody>
          <a:bodyPr/>
          <a:lstStyle/>
          <a:p>
            <a:fld id="{5BE5727D-C3C4-4395-B480-E0CA6508156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08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3510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743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E1866-6ABF-4414-AFB5-B91146A1FA19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8997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E1866-6ABF-4414-AFB5-B91146A1FA19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555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20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2542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4434" y="274638"/>
            <a:ext cx="8718551" cy="8899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607F-D0CB-4AC6-9566-046428C59115}" type="datetime3">
              <a:rPr lang="en-US" smtClean="0"/>
              <a:t>27 December 2017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Confidentiality Level in slide footer 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34434" y="1164610"/>
            <a:ext cx="11523133" cy="4804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1317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27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 algn="l"/>
            <a:r>
              <a:rPr lang="en-GB" dirty="0">
                <a:solidFill>
                  <a:schemeClr val="tx1"/>
                </a:solidFill>
              </a:rPr>
              <a:t>Insert Confidentiality Level in slide footer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E406781-6558-4EBC-BD9F-FE5D24C6349C}" type="datetime3">
              <a:rPr lang="en-US" smtClean="0"/>
              <a:t>27 December 2017</a:t>
            </a:fld>
            <a:endParaRPr lang="en-GB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239934" y="1164168"/>
            <a:ext cx="5617633" cy="4804833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/>
          </p:nvPr>
        </p:nvSpPr>
        <p:spPr>
          <a:xfrm>
            <a:off x="334434" y="1164168"/>
            <a:ext cx="5617633" cy="480483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342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1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4434" y="274638"/>
            <a:ext cx="8718551" cy="8899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607F-D0CB-4AC6-9566-046428C59115}" type="datetime3">
              <a:rPr lang="en-US" smtClean="0"/>
              <a:t>27 December 2017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Confidentiality Level in slide footer 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34434" y="1164610"/>
            <a:ext cx="11523133" cy="4804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9404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27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171279"/>
      </p:ext>
    </p:extLst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4434" y="274638"/>
            <a:ext cx="8718551" cy="8899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607F-D0CB-4AC6-9566-046428C59115}" type="datetime3">
              <a:rPr lang="en-US" smtClean="0"/>
              <a:t>27 December 2017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Confidentiality Level in slide footer 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34434" y="1164610"/>
            <a:ext cx="11523133" cy="4804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4393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27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4434" y="274638"/>
            <a:ext cx="8718551" cy="8899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607F-D0CB-4AC6-9566-046428C59115}" type="datetime3">
              <a:rPr lang="en-US" smtClean="0"/>
              <a:t>27 December 2017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Confidentiality Level in slide footer 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34434" y="1164610"/>
            <a:ext cx="11523133" cy="4804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181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27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4434" y="274638"/>
            <a:ext cx="8718551" cy="8899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607F-D0CB-4AC6-9566-046428C59115}" type="datetime3">
              <a:rPr lang="en-US" smtClean="0"/>
              <a:t>27 December 2017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Confidentiality Level in slide footer 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34434" y="1164610"/>
            <a:ext cx="11523133" cy="4804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4193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27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4434" y="274638"/>
            <a:ext cx="8718551" cy="8899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607F-D0CB-4AC6-9566-046428C59115}" type="datetime3">
              <a:rPr lang="en-US" smtClean="0"/>
              <a:t>27 December 2017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Confidentiality Level in slide footer 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34434" y="1164610"/>
            <a:ext cx="11523133" cy="4804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9558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27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4434" y="274638"/>
            <a:ext cx="8718551" cy="8899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607F-D0CB-4AC6-9566-046428C59115}" type="datetime3">
              <a:rPr lang="en-US" smtClean="0"/>
              <a:t>27 December 2017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Confidentiality Level in slide footer 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34434" y="1164610"/>
            <a:ext cx="11523133" cy="4804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8210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27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434728"/>
            <a:ext cx="11332718" cy="1903592"/>
          </a:xfrm>
        </p:spPr>
        <p:txBody>
          <a:bodyPr>
            <a:normAutofit fontScale="90000"/>
          </a:bodyPr>
          <a:lstStyle/>
          <a:p>
            <a:r>
              <a:rPr lang="en-US" dirty="0"/>
              <a:t>ONAP </a:t>
            </a:r>
            <a:r>
              <a:rPr lang="en-US" dirty="0" smtClean="0"/>
              <a:t>– Centralization &amp; Externalization of Parser Distribution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Atul Purohit – Vodafone Group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Date , 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January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817" y="-96385"/>
            <a:ext cx="11857566" cy="889972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Parser Centralization (&amp; Subsequent) </a:t>
            </a:r>
            <a:r>
              <a:rPr lang="en-US" altLang="zh-CN" dirty="0" smtClean="0"/>
              <a:t>Standardization </a:t>
            </a:r>
            <a:r>
              <a:rPr lang="en-US" altLang="zh-CN" dirty="0"/>
              <a:t>Proposal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/>
          </p:nvPr>
        </p:nvSpPr>
        <p:spPr>
          <a:xfrm>
            <a:off x="235434" y="1096872"/>
            <a:ext cx="11636949" cy="245379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Under Lens : As – Is Proposal From Linux Foundation</a:t>
            </a:r>
          </a:p>
          <a:p>
            <a:pPr lvl="1"/>
            <a:r>
              <a:rPr lang="en-GB" dirty="0" smtClean="0"/>
              <a:t>Use both Declarative and Imperative workflow patterns for Service and Domain Orchestration Engines</a:t>
            </a:r>
          </a:p>
          <a:p>
            <a:pPr lvl="1"/>
            <a:r>
              <a:rPr lang="en-GB" dirty="0" smtClean="0"/>
              <a:t>Parser to be used inside execution engines, specific to component consuming models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534126" y="2693500"/>
            <a:ext cx="11153017" cy="3444593"/>
            <a:chOff x="534126" y="2693500"/>
            <a:chExt cx="11153017" cy="3444593"/>
          </a:xfrm>
        </p:grpSpPr>
        <p:sp>
          <p:nvSpPr>
            <p:cNvPr id="9" name="Can 128"/>
            <p:cNvSpPr/>
            <p:nvPr/>
          </p:nvSpPr>
          <p:spPr>
            <a:xfrm>
              <a:off x="1968311" y="3116261"/>
              <a:ext cx="1301133" cy="1873631"/>
            </a:xfrm>
            <a:prstGeom prst="can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013904">
                <a:defRPr/>
              </a:pPr>
              <a:endParaRPr lang="en-US" sz="16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Rounded Rectangle 129"/>
            <p:cNvSpPr/>
            <p:nvPr/>
          </p:nvSpPr>
          <p:spPr>
            <a:xfrm>
              <a:off x="2023923" y="3512961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47868" y="3065372"/>
              <a:ext cx="611065" cy="420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13904"/>
              <a:r>
                <a:rPr lang="en-US" sz="1067" b="1" dirty="0">
                  <a:solidFill>
                    <a:prstClr val="black"/>
                  </a:solidFill>
                  <a:cs typeface="Arial" charset="0"/>
                </a:rPr>
                <a:t>Design</a:t>
              </a:r>
            </a:p>
            <a:p>
              <a:pPr algn="ctr" defTabSz="1013904"/>
              <a:r>
                <a:rPr lang="en-US" sz="1067" b="1" dirty="0">
                  <a:solidFill>
                    <a:prstClr val="black"/>
                  </a:solidFill>
                  <a:cs typeface="Arial" charset="0"/>
                </a:rPr>
                <a:t>Catalog</a:t>
              </a:r>
            </a:p>
          </p:txBody>
        </p:sp>
        <p:sp>
          <p:nvSpPr>
            <p:cNvPr id="13" name="Rounded Rectangle 131"/>
            <p:cNvSpPr/>
            <p:nvPr/>
          </p:nvSpPr>
          <p:spPr>
            <a:xfrm>
              <a:off x="2216878" y="3630137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4" name="Rounded Rectangle 132"/>
            <p:cNvSpPr/>
            <p:nvPr/>
          </p:nvSpPr>
          <p:spPr>
            <a:xfrm>
              <a:off x="2486044" y="3732457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6" name="Rounded Rectangle 133"/>
            <p:cNvSpPr/>
            <p:nvPr/>
          </p:nvSpPr>
          <p:spPr>
            <a:xfrm>
              <a:off x="2058430" y="4237594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7" name="Rounded Rectangle 134"/>
            <p:cNvSpPr/>
            <p:nvPr/>
          </p:nvSpPr>
          <p:spPr>
            <a:xfrm>
              <a:off x="2251384" y="4354770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8" name="Rounded Rectangle 135"/>
            <p:cNvSpPr/>
            <p:nvPr/>
          </p:nvSpPr>
          <p:spPr>
            <a:xfrm>
              <a:off x="2520554" y="4457092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9" name="Can 137"/>
            <p:cNvSpPr/>
            <p:nvPr/>
          </p:nvSpPr>
          <p:spPr>
            <a:xfrm>
              <a:off x="5834175" y="3051642"/>
              <a:ext cx="1301133" cy="1873631"/>
            </a:xfrm>
            <a:prstGeom prst="can">
              <a:avLst/>
            </a:prstGeom>
            <a:solidFill>
              <a:srgbClr val="ED7D31">
                <a:lumMod val="20000"/>
                <a:lumOff val="80000"/>
              </a:srgb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013904">
                <a:defRPr/>
              </a:pPr>
              <a:endParaRPr lang="en-US" sz="16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" name="Rounded Rectangle 138"/>
            <p:cNvSpPr/>
            <p:nvPr/>
          </p:nvSpPr>
          <p:spPr>
            <a:xfrm>
              <a:off x="5889786" y="3448342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63908" y="2997815"/>
              <a:ext cx="670376" cy="420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13904"/>
              <a:r>
                <a:rPr lang="en-US" sz="1067" b="1" dirty="0">
                  <a:solidFill>
                    <a:prstClr val="black"/>
                  </a:solidFill>
                  <a:cs typeface="Arial" charset="0"/>
                </a:rPr>
                <a:t>Runtime</a:t>
              </a:r>
            </a:p>
            <a:p>
              <a:pPr algn="ctr" defTabSz="1013904"/>
              <a:r>
                <a:rPr lang="en-US" sz="1067" b="1" dirty="0">
                  <a:solidFill>
                    <a:prstClr val="black"/>
                  </a:solidFill>
                  <a:cs typeface="Arial" charset="0"/>
                </a:rPr>
                <a:t>Catalog</a:t>
              </a:r>
            </a:p>
          </p:txBody>
        </p:sp>
        <p:sp>
          <p:nvSpPr>
            <p:cNvPr id="22" name="Rounded Rectangle 140"/>
            <p:cNvSpPr/>
            <p:nvPr/>
          </p:nvSpPr>
          <p:spPr>
            <a:xfrm>
              <a:off x="6082740" y="3565518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23" name="Rounded Rectangle 141"/>
            <p:cNvSpPr/>
            <p:nvPr/>
          </p:nvSpPr>
          <p:spPr>
            <a:xfrm>
              <a:off x="6351908" y="3667840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24" name="Rounded Rectangle 142"/>
            <p:cNvSpPr/>
            <p:nvPr/>
          </p:nvSpPr>
          <p:spPr>
            <a:xfrm>
              <a:off x="5924294" y="4172976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25" name="Rounded Rectangle 143"/>
            <p:cNvSpPr/>
            <p:nvPr/>
          </p:nvSpPr>
          <p:spPr>
            <a:xfrm>
              <a:off x="6117248" y="4290152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26" name="Rounded Rectangle 144"/>
            <p:cNvSpPr/>
            <p:nvPr/>
          </p:nvSpPr>
          <p:spPr>
            <a:xfrm>
              <a:off x="6386418" y="4392472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26584" y="3082411"/>
              <a:ext cx="2322285" cy="838031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b="1" dirty="0">
                  <a:solidFill>
                    <a:schemeClr val="bg1"/>
                  </a:solidFill>
                  <a:latin typeface="Vodafone Rg" pitchFamily="34" charset="0"/>
                </a:rPr>
                <a:t>Service Orchestration Engine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126584" y="4133779"/>
              <a:ext cx="2322285" cy="838031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b="1" dirty="0">
                  <a:solidFill>
                    <a:schemeClr val="bg1"/>
                  </a:solidFill>
                  <a:latin typeface="Vodafone Rg" pitchFamily="34" charset="0"/>
                </a:rPr>
                <a:t>Domain Orchestration Engine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1441" y="2995476"/>
              <a:ext cx="60959" cy="258934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sp>
          <p:nvSpPr>
            <p:cNvPr id="31" name="Round Single Corner Rectangle 30"/>
            <p:cNvSpPr/>
            <p:nvPr/>
          </p:nvSpPr>
          <p:spPr>
            <a:xfrm>
              <a:off x="534126" y="5720081"/>
              <a:ext cx="3018972" cy="418012"/>
            </a:xfrm>
            <a:prstGeom prst="round1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b="1" dirty="0">
                  <a:solidFill>
                    <a:schemeClr val="bg1"/>
                  </a:solidFill>
                  <a:latin typeface="Vodafone Rg" pitchFamily="34" charset="0"/>
                </a:rPr>
                <a:t>Design Service Templates</a:t>
              </a:r>
            </a:p>
          </p:txBody>
        </p:sp>
        <p:sp>
          <p:nvSpPr>
            <p:cNvPr id="32" name="Round Single Corner Rectangle 31"/>
            <p:cNvSpPr/>
            <p:nvPr/>
          </p:nvSpPr>
          <p:spPr>
            <a:xfrm>
              <a:off x="4471496" y="5720081"/>
              <a:ext cx="6977373" cy="418012"/>
            </a:xfrm>
            <a:prstGeom prst="round1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b="1" dirty="0">
                  <a:solidFill>
                    <a:schemeClr val="bg1"/>
                  </a:solidFill>
                  <a:latin typeface="Vodafone Rg" pitchFamily="34" charset="0"/>
                </a:rPr>
                <a:t>Decode / Parse Service Templates &amp; Distribute to Execution / Operational Platforms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875293" y="2693500"/>
              <a:ext cx="1219200" cy="301897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GB" sz="1600" b="1" dirty="0">
                  <a:latin typeface="Vodafone Rg" pitchFamily="34" charset="0"/>
                </a:rPr>
                <a:t>ARIA Parser</a:t>
              </a: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3423019" y="4429308"/>
              <a:ext cx="2147958" cy="422267"/>
            </a:xfrm>
            <a:prstGeom prst="rightArrow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sp>
          <p:nvSpPr>
            <p:cNvPr id="35" name="Right Arrow 34"/>
            <p:cNvSpPr/>
            <p:nvPr/>
          </p:nvSpPr>
          <p:spPr>
            <a:xfrm>
              <a:off x="7327360" y="3289351"/>
              <a:ext cx="1265645" cy="422267"/>
            </a:xfrm>
            <a:prstGeom prst="rightArrow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7327360" y="4290824"/>
              <a:ext cx="1265645" cy="422267"/>
            </a:xfrm>
            <a:prstGeom prst="rightArrow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8909303" y="2917794"/>
              <a:ext cx="2777840" cy="2200669"/>
            </a:xfrm>
            <a:prstGeom prst="roundRect">
              <a:avLst/>
            </a:prstGeom>
            <a:solidFill>
              <a:schemeClr val="accent1">
                <a:alpha val="37000"/>
              </a:schemeClr>
            </a:solidFill>
            <a:ln w="254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dirty="0" smtClean="0">
                  <a:solidFill>
                    <a:srgbClr val="34342B"/>
                  </a:solidFill>
                  <a:latin typeface="Vodafone Rg" pitchFamily="34" charset="0"/>
                </a:rPr>
                <a:t>&amp; / or</a:t>
              </a: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736600" y="5093064"/>
              <a:ext cx="1130111" cy="49176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Model Designer</a:t>
              </a:r>
              <a:endParaRPr lang="en-GB" sz="1400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2182322" y="5093064"/>
              <a:ext cx="1130111" cy="49176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Model </a:t>
              </a:r>
              <a:r>
                <a:rPr lang="en-GB" sz="1400" dirty="0" err="1" smtClean="0"/>
                <a:t>En</a:t>
              </a:r>
              <a:r>
                <a:rPr lang="en-GB" sz="1400" dirty="0" smtClean="0"/>
                <a:t>-Coding</a:t>
              </a:r>
              <a:endParaRPr lang="en-GB" sz="1400" dirty="0"/>
            </a:p>
          </p:txBody>
        </p:sp>
        <p:sp>
          <p:nvSpPr>
            <p:cNvPr id="8" name="Left Bracket 7"/>
            <p:cNvSpPr/>
            <p:nvPr/>
          </p:nvSpPr>
          <p:spPr>
            <a:xfrm>
              <a:off x="571500" y="5053392"/>
              <a:ext cx="127000" cy="594933"/>
            </a:xfrm>
            <a:prstGeom prst="leftBracket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Bracket 9"/>
            <p:cNvSpPr/>
            <p:nvPr/>
          </p:nvSpPr>
          <p:spPr>
            <a:xfrm>
              <a:off x="3363234" y="5091492"/>
              <a:ext cx="129730" cy="531433"/>
            </a:xfrm>
            <a:prstGeom prst="rightBracket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Plus 26"/>
            <p:cNvSpPr/>
            <p:nvPr/>
          </p:nvSpPr>
          <p:spPr>
            <a:xfrm>
              <a:off x="1854011" y="5194300"/>
              <a:ext cx="315611" cy="352425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5249643" y="5093064"/>
              <a:ext cx="1130111" cy="49176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Model De-Coder</a:t>
              </a:r>
              <a:endParaRPr lang="en-GB" sz="1400" dirty="0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6695365" y="5093064"/>
              <a:ext cx="1130111" cy="49176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Object Formation</a:t>
              </a:r>
              <a:endParaRPr lang="en-GB" sz="1400" dirty="0"/>
            </a:p>
          </p:txBody>
        </p:sp>
        <p:sp>
          <p:nvSpPr>
            <p:cNvPr id="40" name="Left Bracket 39"/>
            <p:cNvSpPr/>
            <p:nvPr/>
          </p:nvSpPr>
          <p:spPr>
            <a:xfrm>
              <a:off x="5084543" y="5053392"/>
              <a:ext cx="127000" cy="594933"/>
            </a:xfrm>
            <a:prstGeom prst="leftBracket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ight Bracket 40"/>
            <p:cNvSpPr/>
            <p:nvPr/>
          </p:nvSpPr>
          <p:spPr>
            <a:xfrm>
              <a:off x="7876277" y="5091492"/>
              <a:ext cx="129730" cy="531433"/>
            </a:xfrm>
            <a:prstGeom prst="rightBracket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Plus 41"/>
            <p:cNvSpPr/>
            <p:nvPr/>
          </p:nvSpPr>
          <p:spPr>
            <a:xfrm>
              <a:off x="6367054" y="5194300"/>
              <a:ext cx="315611" cy="352425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4203622" y="3133267"/>
              <a:ext cx="1337374" cy="118203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Apache Foundation ARIA / ONAP Custom Version</a:t>
              </a:r>
              <a:endParaRPr lang="en-GB" sz="1400" dirty="0"/>
            </a:p>
          </p:txBody>
        </p:sp>
        <p:cxnSp>
          <p:nvCxnSpPr>
            <p:cNvPr id="44" name="Elbow Connector 43"/>
            <p:cNvCxnSpPr/>
            <p:nvPr/>
          </p:nvCxnSpPr>
          <p:spPr>
            <a:xfrm rot="5400000" flipH="1" flipV="1">
              <a:off x="5300304" y="2375886"/>
              <a:ext cx="204217" cy="1060204"/>
            </a:xfrm>
            <a:prstGeom prst="bentConnector2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ounded Rectangle 27"/>
          <p:cNvSpPr/>
          <p:nvPr/>
        </p:nvSpPr>
        <p:spPr>
          <a:xfrm>
            <a:off x="10101403" y="3582061"/>
            <a:ext cx="1347466" cy="32061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Imperative Orchestration</a:t>
            </a:r>
            <a:endParaRPr lang="en-GB" sz="1200" dirty="0"/>
          </a:p>
        </p:txBody>
      </p:sp>
      <p:sp>
        <p:nvSpPr>
          <p:cNvPr id="45" name="Rounded Rectangle 44"/>
          <p:cNvSpPr/>
          <p:nvPr/>
        </p:nvSpPr>
        <p:spPr>
          <a:xfrm>
            <a:off x="10101403" y="4632729"/>
            <a:ext cx="1347466" cy="32061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Declarative Orchestration</a:t>
            </a:r>
            <a:endParaRPr lang="en-GB" sz="1200" dirty="0"/>
          </a:p>
        </p:txBody>
      </p:sp>
      <p:sp>
        <p:nvSpPr>
          <p:cNvPr id="46" name="Rounded Rectangle 45"/>
          <p:cNvSpPr/>
          <p:nvPr/>
        </p:nvSpPr>
        <p:spPr>
          <a:xfrm>
            <a:off x="7284549" y="3706795"/>
            <a:ext cx="1347466" cy="58947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Declarative</a:t>
            </a:r>
          </a:p>
          <a:p>
            <a:pPr algn="ctr"/>
            <a:r>
              <a:rPr lang="en-GB" dirty="0" smtClean="0"/>
              <a:t>Model</a:t>
            </a:r>
            <a:endParaRPr lang="en-GB" dirty="0"/>
          </a:p>
        </p:txBody>
      </p:sp>
      <p:sp>
        <p:nvSpPr>
          <p:cNvPr id="47" name="Rounded Rectangle 46"/>
          <p:cNvSpPr/>
          <p:nvPr/>
        </p:nvSpPr>
        <p:spPr>
          <a:xfrm>
            <a:off x="394966" y="3699337"/>
            <a:ext cx="1347466" cy="58947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Declarative</a:t>
            </a:r>
          </a:p>
          <a:p>
            <a:pPr algn="ctr"/>
            <a:r>
              <a:rPr lang="en-GB" dirty="0" smtClean="0"/>
              <a:t>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84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817" y="-96385"/>
            <a:ext cx="11857566" cy="889972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Parser Centralization (&amp; Subsequent) Externalization Proposal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/>
          </p:nvPr>
        </p:nvSpPr>
        <p:spPr>
          <a:xfrm>
            <a:off x="235434" y="1020672"/>
            <a:ext cx="11636949" cy="245379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Architectural Separation For True “Model Driven” Alignment</a:t>
            </a:r>
          </a:p>
          <a:p>
            <a:pPr lvl="1"/>
            <a:r>
              <a:rPr lang="en-GB" dirty="0" smtClean="0"/>
              <a:t>Present Mechanism will be Repeated For Each Execution Platform</a:t>
            </a:r>
          </a:p>
          <a:p>
            <a:pPr lvl="1"/>
            <a:r>
              <a:rPr lang="en-GB" dirty="0" smtClean="0"/>
              <a:t>We Want to Propose </a:t>
            </a:r>
            <a:r>
              <a:rPr lang="en-GB" i="1" u="sng" dirty="0" smtClean="0"/>
              <a:t>De-Duplication / Centralization</a:t>
            </a:r>
            <a:r>
              <a:rPr lang="en-GB" dirty="0" smtClean="0"/>
              <a:t> Within ONAP of Highlighted Logic Block (we will explain later in the deck, how it helps)</a:t>
            </a:r>
            <a:endParaRPr lang="en-GB" dirty="0"/>
          </a:p>
        </p:txBody>
      </p:sp>
      <p:grpSp>
        <p:nvGrpSpPr>
          <p:cNvPr id="47" name="Group 46"/>
          <p:cNvGrpSpPr/>
          <p:nvPr/>
        </p:nvGrpSpPr>
        <p:grpSpPr>
          <a:xfrm>
            <a:off x="534126" y="2552700"/>
            <a:ext cx="11153017" cy="3585393"/>
            <a:chOff x="534126" y="2552700"/>
            <a:chExt cx="11153017" cy="3585393"/>
          </a:xfrm>
        </p:grpSpPr>
        <p:sp>
          <p:nvSpPr>
            <p:cNvPr id="9" name="Can 128"/>
            <p:cNvSpPr/>
            <p:nvPr/>
          </p:nvSpPr>
          <p:spPr>
            <a:xfrm>
              <a:off x="1968311" y="3116261"/>
              <a:ext cx="1301133" cy="1873631"/>
            </a:xfrm>
            <a:prstGeom prst="can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013904">
                <a:defRPr/>
              </a:pPr>
              <a:endParaRPr lang="en-US" sz="16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Rounded Rectangle 129"/>
            <p:cNvSpPr/>
            <p:nvPr/>
          </p:nvSpPr>
          <p:spPr>
            <a:xfrm>
              <a:off x="2023923" y="3512961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47868" y="3065372"/>
              <a:ext cx="611065" cy="420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13904"/>
              <a:r>
                <a:rPr lang="en-US" sz="1067" b="1" dirty="0">
                  <a:solidFill>
                    <a:prstClr val="black"/>
                  </a:solidFill>
                  <a:cs typeface="Arial" charset="0"/>
                </a:rPr>
                <a:t>Design</a:t>
              </a:r>
            </a:p>
            <a:p>
              <a:pPr algn="ctr" defTabSz="1013904"/>
              <a:r>
                <a:rPr lang="en-US" sz="1067" b="1" dirty="0">
                  <a:solidFill>
                    <a:prstClr val="black"/>
                  </a:solidFill>
                  <a:cs typeface="Arial" charset="0"/>
                </a:rPr>
                <a:t>Catalog</a:t>
              </a:r>
            </a:p>
          </p:txBody>
        </p:sp>
        <p:sp>
          <p:nvSpPr>
            <p:cNvPr id="13" name="Rounded Rectangle 131"/>
            <p:cNvSpPr/>
            <p:nvPr/>
          </p:nvSpPr>
          <p:spPr>
            <a:xfrm>
              <a:off x="2216878" y="3630137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4" name="Rounded Rectangle 132"/>
            <p:cNvSpPr/>
            <p:nvPr/>
          </p:nvSpPr>
          <p:spPr>
            <a:xfrm>
              <a:off x="2486044" y="3732457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6" name="Rounded Rectangle 133"/>
            <p:cNvSpPr/>
            <p:nvPr/>
          </p:nvSpPr>
          <p:spPr>
            <a:xfrm>
              <a:off x="2058430" y="4237594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7" name="Rounded Rectangle 134"/>
            <p:cNvSpPr/>
            <p:nvPr/>
          </p:nvSpPr>
          <p:spPr>
            <a:xfrm>
              <a:off x="2251384" y="4354770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8" name="Rounded Rectangle 135"/>
            <p:cNvSpPr/>
            <p:nvPr/>
          </p:nvSpPr>
          <p:spPr>
            <a:xfrm>
              <a:off x="2520554" y="4457092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19" name="Can 137"/>
            <p:cNvSpPr/>
            <p:nvPr/>
          </p:nvSpPr>
          <p:spPr>
            <a:xfrm>
              <a:off x="5834175" y="3051642"/>
              <a:ext cx="1301133" cy="1873631"/>
            </a:xfrm>
            <a:prstGeom prst="can">
              <a:avLst/>
            </a:prstGeom>
            <a:solidFill>
              <a:srgbClr val="ED7D31">
                <a:lumMod val="20000"/>
                <a:lumOff val="80000"/>
              </a:srgb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013904">
                <a:defRPr/>
              </a:pPr>
              <a:endParaRPr lang="en-US" sz="16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" name="Rounded Rectangle 138"/>
            <p:cNvSpPr/>
            <p:nvPr/>
          </p:nvSpPr>
          <p:spPr>
            <a:xfrm>
              <a:off x="5889786" y="3448342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63908" y="2997815"/>
              <a:ext cx="670376" cy="420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13904"/>
              <a:r>
                <a:rPr lang="en-US" sz="1067" b="1" dirty="0">
                  <a:solidFill>
                    <a:prstClr val="black"/>
                  </a:solidFill>
                  <a:cs typeface="Arial" charset="0"/>
                </a:rPr>
                <a:t>Runtime</a:t>
              </a:r>
            </a:p>
            <a:p>
              <a:pPr algn="ctr" defTabSz="1013904"/>
              <a:r>
                <a:rPr lang="en-US" sz="1067" b="1" dirty="0">
                  <a:solidFill>
                    <a:prstClr val="black"/>
                  </a:solidFill>
                  <a:cs typeface="Arial" charset="0"/>
                </a:rPr>
                <a:t>Catalog</a:t>
              </a:r>
            </a:p>
          </p:txBody>
        </p:sp>
        <p:sp>
          <p:nvSpPr>
            <p:cNvPr id="22" name="Rounded Rectangle 140"/>
            <p:cNvSpPr/>
            <p:nvPr/>
          </p:nvSpPr>
          <p:spPr>
            <a:xfrm>
              <a:off x="6082740" y="3565518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23" name="Rounded Rectangle 141"/>
            <p:cNvSpPr/>
            <p:nvPr/>
          </p:nvSpPr>
          <p:spPr>
            <a:xfrm>
              <a:off x="6351908" y="3667840"/>
              <a:ext cx="633173" cy="475497"/>
            </a:xfrm>
            <a:prstGeom prst="roundRect">
              <a:avLst/>
            </a:prstGeom>
            <a:solidFill>
              <a:srgbClr val="FFCC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Service</a:t>
              </a:r>
              <a:b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24" name="Rounded Rectangle 142"/>
            <p:cNvSpPr/>
            <p:nvPr/>
          </p:nvSpPr>
          <p:spPr>
            <a:xfrm>
              <a:off x="5924294" y="4172976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25" name="Rounded Rectangle 143"/>
            <p:cNvSpPr/>
            <p:nvPr/>
          </p:nvSpPr>
          <p:spPr>
            <a:xfrm>
              <a:off x="6117248" y="4290152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26" name="Rounded Rectangle 144"/>
            <p:cNvSpPr/>
            <p:nvPr/>
          </p:nvSpPr>
          <p:spPr>
            <a:xfrm>
              <a:off x="6386418" y="4392472"/>
              <a:ext cx="633173" cy="475497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rtlCol="0" anchor="ctr"/>
            <a:lstStyle/>
            <a:p>
              <a:pPr algn="ctr" defTabSz="1013904">
                <a:defRPr/>
              </a:pP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Resource</a:t>
              </a:r>
              <a:b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US" sz="1067" dirty="0">
                  <a:solidFill>
                    <a:prstClr val="black"/>
                  </a:solidFill>
                  <a:latin typeface="Calibri" panose="020F0502020204030204"/>
                </a:rPr>
                <a:t>Model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26584" y="3082411"/>
              <a:ext cx="2322285" cy="838031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b="1" dirty="0">
                  <a:solidFill>
                    <a:schemeClr val="bg1"/>
                  </a:solidFill>
                  <a:latin typeface="Vodafone Rg" pitchFamily="34" charset="0"/>
                </a:rPr>
                <a:t>Service Orchestration Engine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126584" y="4133779"/>
              <a:ext cx="2322285" cy="838031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b="1" dirty="0">
                  <a:solidFill>
                    <a:schemeClr val="bg1"/>
                  </a:solidFill>
                  <a:latin typeface="Vodafone Rg" pitchFamily="34" charset="0"/>
                </a:rPr>
                <a:t>Domain Orchestration Engine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1441" y="2995476"/>
              <a:ext cx="60959" cy="258934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sp>
          <p:nvSpPr>
            <p:cNvPr id="31" name="Round Single Corner Rectangle 30"/>
            <p:cNvSpPr/>
            <p:nvPr/>
          </p:nvSpPr>
          <p:spPr>
            <a:xfrm>
              <a:off x="534126" y="5720081"/>
              <a:ext cx="3018972" cy="418012"/>
            </a:xfrm>
            <a:prstGeom prst="round1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b="1" dirty="0">
                  <a:solidFill>
                    <a:schemeClr val="bg1"/>
                  </a:solidFill>
                  <a:latin typeface="Vodafone Rg" pitchFamily="34" charset="0"/>
                </a:rPr>
                <a:t>Design Service Templates</a:t>
              </a:r>
            </a:p>
          </p:txBody>
        </p:sp>
        <p:sp>
          <p:nvSpPr>
            <p:cNvPr id="32" name="Round Single Corner Rectangle 31"/>
            <p:cNvSpPr/>
            <p:nvPr/>
          </p:nvSpPr>
          <p:spPr>
            <a:xfrm>
              <a:off x="4471496" y="5720081"/>
              <a:ext cx="6977373" cy="418012"/>
            </a:xfrm>
            <a:prstGeom prst="round1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b="1" dirty="0">
                  <a:solidFill>
                    <a:schemeClr val="bg1"/>
                  </a:solidFill>
                  <a:latin typeface="Vodafone Rg" pitchFamily="34" charset="0"/>
                </a:rPr>
                <a:t>Decode / Parse Service Templates &amp; Distribute to Execution / Operational Platforms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875293" y="2693500"/>
              <a:ext cx="1219200" cy="301897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GB" sz="1600" b="1" dirty="0">
                  <a:latin typeface="Vodafone Rg" pitchFamily="34" charset="0"/>
                </a:rPr>
                <a:t>ARIA Parser</a:t>
              </a: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3423019" y="4429308"/>
              <a:ext cx="2147958" cy="422267"/>
            </a:xfrm>
            <a:prstGeom prst="rightArrow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sp>
          <p:nvSpPr>
            <p:cNvPr id="35" name="Right Arrow 34"/>
            <p:cNvSpPr/>
            <p:nvPr/>
          </p:nvSpPr>
          <p:spPr>
            <a:xfrm>
              <a:off x="7327360" y="3289351"/>
              <a:ext cx="1265645" cy="422267"/>
            </a:xfrm>
            <a:prstGeom prst="rightArrow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7327360" y="4290824"/>
              <a:ext cx="1265645" cy="422267"/>
            </a:xfrm>
            <a:prstGeom prst="rightArrow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8909303" y="2917794"/>
              <a:ext cx="2777840" cy="2200669"/>
            </a:xfrm>
            <a:prstGeom prst="roundRect">
              <a:avLst/>
            </a:prstGeom>
            <a:solidFill>
              <a:schemeClr val="accent1">
                <a:alpha val="37000"/>
              </a:schemeClr>
            </a:solidFill>
            <a:ln w="254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dirty="0" smtClean="0">
                  <a:solidFill>
                    <a:srgbClr val="34342B"/>
                  </a:solidFill>
                  <a:latin typeface="Vodafone Rg" pitchFamily="34" charset="0"/>
                </a:rPr>
                <a:t>&amp; / or</a:t>
              </a: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736600" y="5093064"/>
              <a:ext cx="1130111" cy="49176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Model Designer</a:t>
              </a:r>
              <a:endParaRPr lang="en-GB" sz="1400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2182322" y="5093064"/>
              <a:ext cx="1130111" cy="49176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Model </a:t>
              </a:r>
              <a:r>
                <a:rPr lang="en-GB" sz="1400" dirty="0" err="1" smtClean="0"/>
                <a:t>En</a:t>
              </a:r>
              <a:r>
                <a:rPr lang="en-GB" sz="1400" dirty="0" smtClean="0"/>
                <a:t>-Coding</a:t>
              </a:r>
              <a:endParaRPr lang="en-GB" sz="1400" dirty="0"/>
            </a:p>
          </p:txBody>
        </p:sp>
        <p:sp>
          <p:nvSpPr>
            <p:cNvPr id="8" name="Left Bracket 7"/>
            <p:cNvSpPr/>
            <p:nvPr/>
          </p:nvSpPr>
          <p:spPr>
            <a:xfrm>
              <a:off x="571500" y="5053392"/>
              <a:ext cx="127000" cy="594933"/>
            </a:xfrm>
            <a:prstGeom prst="leftBracket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Bracket 9"/>
            <p:cNvSpPr/>
            <p:nvPr/>
          </p:nvSpPr>
          <p:spPr>
            <a:xfrm>
              <a:off x="3363234" y="5091492"/>
              <a:ext cx="129730" cy="531433"/>
            </a:xfrm>
            <a:prstGeom prst="rightBracket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Plus 26"/>
            <p:cNvSpPr/>
            <p:nvPr/>
          </p:nvSpPr>
          <p:spPr>
            <a:xfrm>
              <a:off x="1854011" y="5194300"/>
              <a:ext cx="315611" cy="352425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5249643" y="5093064"/>
              <a:ext cx="1130111" cy="49176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Model De-Coder</a:t>
              </a:r>
              <a:endParaRPr lang="en-GB" sz="1400" dirty="0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6695365" y="5093064"/>
              <a:ext cx="1130111" cy="49176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Object Formation</a:t>
              </a:r>
              <a:endParaRPr lang="en-GB" sz="1400" dirty="0"/>
            </a:p>
          </p:txBody>
        </p:sp>
        <p:sp>
          <p:nvSpPr>
            <p:cNvPr id="40" name="Left Bracket 39"/>
            <p:cNvSpPr/>
            <p:nvPr/>
          </p:nvSpPr>
          <p:spPr>
            <a:xfrm>
              <a:off x="5084543" y="5053392"/>
              <a:ext cx="127000" cy="594933"/>
            </a:xfrm>
            <a:prstGeom prst="leftBracket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ight Bracket 40"/>
            <p:cNvSpPr/>
            <p:nvPr/>
          </p:nvSpPr>
          <p:spPr>
            <a:xfrm>
              <a:off x="7876277" y="5091492"/>
              <a:ext cx="129730" cy="531433"/>
            </a:xfrm>
            <a:prstGeom prst="rightBracket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Plus 41"/>
            <p:cNvSpPr/>
            <p:nvPr/>
          </p:nvSpPr>
          <p:spPr>
            <a:xfrm>
              <a:off x="6367054" y="5194300"/>
              <a:ext cx="315611" cy="352425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4203622" y="3133267"/>
              <a:ext cx="1337374" cy="118203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Apache Foundation ARIA / ONAP Customer Version</a:t>
              </a:r>
              <a:endParaRPr lang="en-GB" sz="1400" dirty="0"/>
            </a:p>
          </p:txBody>
        </p:sp>
        <p:cxnSp>
          <p:nvCxnSpPr>
            <p:cNvPr id="44" name="Elbow Connector 43"/>
            <p:cNvCxnSpPr/>
            <p:nvPr/>
          </p:nvCxnSpPr>
          <p:spPr>
            <a:xfrm rot="5400000" flipH="1" flipV="1">
              <a:off x="5300304" y="2375886"/>
              <a:ext cx="204217" cy="1060204"/>
            </a:xfrm>
            <a:prstGeom prst="bentConnector2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1902453" y="2552700"/>
              <a:ext cx="4655014" cy="3168481"/>
              <a:chOff x="1902453" y="2552700"/>
              <a:chExt cx="4655014" cy="3168481"/>
            </a:xfrm>
          </p:grpSpPr>
          <p:sp>
            <p:nvSpPr>
              <p:cNvPr id="3" name="Frame 2"/>
              <p:cNvSpPr/>
              <p:nvPr/>
            </p:nvSpPr>
            <p:spPr>
              <a:xfrm>
                <a:off x="3553098" y="2552700"/>
                <a:ext cx="3004369" cy="3167381"/>
              </a:xfrm>
              <a:prstGeom prst="frame">
                <a:avLst>
                  <a:gd name="adj1" fmla="val 4046"/>
                </a:avLst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Frame 44"/>
              <p:cNvSpPr/>
              <p:nvPr/>
            </p:nvSpPr>
            <p:spPr>
              <a:xfrm>
                <a:off x="1902453" y="4777221"/>
                <a:ext cx="1779067" cy="943960"/>
              </a:xfrm>
              <a:prstGeom prst="frame">
                <a:avLst>
                  <a:gd name="adj1" fmla="val 12118"/>
                </a:avLst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Rounded Rectangle 45"/>
            <p:cNvSpPr/>
            <p:nvPr/>
          </p:nvSpPr>
          <p:spPr>
            <a:xfrm>
              <a:off x="2347867" y="2716396"/>
              <a:ext cx="2403971" cy="369039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067" b="1" dirty="0" smtClean="0">
                  <a:solidFill>
                    <a:schemeClr val="bg1"/>
                  </a:solidFill>
                  <a:latin typeface="Vodafone Rg" pitchFamily="34" charset="0"/>
                </a:rPr>
                <a:t>A “Central” Parser Staging Block, </a:t>
              </a:r>
            </a:p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067" b="1" dirty="0" smtClean="0">
                  <a:solidFill>
                    <a:schemeClr val="bg1"/>
                  </a:solidFill>
                  <a:latin typeface="Vodafone Rg" pitchFamily="34" charset="0"/>
                </a:rPr>
                <a:t>For </a:t>
              </a:r>
              <a:r>
                <a:rPr lang="en-GB" sz="1067" b="1" dirty="0" err="1" smtClean="0">
                  <a:solidFill>
                    <a:schemeClr val="bg1"/>
                  </a:solidFill>
                  <a:latin typeface="Vodafone Rg" pitchFamily="34" charset="0"/>
                </a:rPr>
                <a:t>En</a:t>
              </a:r>
              <a:r>
                <a:rPr lang="en-GB" sz="1067" b="1" dirty="0" smtClean="0">
                  <a:solidFill>
                    <a:schemeClr val="bg1"/>
                  </a:solidFill>
                  <a:latin typeface="Vodafone Rg" pitchFamily="34" charset="0"/>
                </a:rPr>
                <a:t>-Coding &amp; De-Coding</a:t>
              </a:r>
              <a:endParaRPr lang="en-GB" sz="1067" b="1" dirty="0">
                <a:solidFill>
                  <a:schemeClr val="bg1"/>
                </a:solidFill>
                <a:latin typeface="Vodafone Rg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114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65" y="1634167"/>
            <a:ext cx="11266436" cy="4759740"/>
          </a:xfrm>
          <a:prstGeom prst="rect">
            <a:avLst/>
          </a:prstGeom>
        </p:spPr>
      </p:pic>
      <p:sp>
        <p:nvSpPr>
          <p:cNvPr id="8" name="Content Placeholder 14"/>
          <p:cNvSpPr>
            <a:spLocks noGrp="1"/>
          </p:cNvSpPr>
          <p:nvPr>
            <p:ph sz="quarter" idx="17"/>
          </p:nvPr>
        </p:nvSpPr>
        <p:spPr>
          <a:xfrm>
            <a:off x="26113" y="997516"/>
            <a:ext cx="11636949" cy="4485186"/>
          </a:xfrm>
        </p:spPr>
        <p:txBody>
          <a:bodyPr>
            <a:normAutofit/>
          </a:bodyPr>
          <a:lstStyle/>
          <a:p>
            <a:r>
              <a:rPr lang="en-GB" sz="1200" dirty="0"/>
              <a:t>Enhance “Design Time” TOSCA Templates to include “Decoding” Parser Needed By Consumer(s)</a:t>
            </a:r>
          </a:p>
          <a:p>
            <a:r>
              <a:rPr lang="en-GB" sz="1200" dirty="0"/>
              <a:t>Enhance “Design Time” TOSCA Templates to include models needed by A&amp;AI, FCAPS Analytics, and all other modules in ONAP  </a:t>
            </a:r>
          </a:p>
          <a:p>
            <a:r>
              <a:rPr lang="en-GB" sz="1200" dirty="0"/>
              <a:t>Build a micro service in “Common Services Layer” to call OASIS / External Parser Validation Tool</a:t>
            </a:r>
          </a:p>
          <a:p>
            <a:r>
              <a:rPr lang="en-GB" sz="1200" dirty="0"/>
              <a:t>As Long as Consumer has access to this common service call and a centralized mechanism to call requires parser, </a:t>
            </a:r>
            <a:endParaRPr lang="en-GB" sz="1200" dirty="0" smtClean="0"/>
          </a:p>
          <a:p>
            <a:pPr marL="0" indent="0">
              <a:buNone/>
            </a:pPr>
            <a:r>
              <a:rPr lang="en-GB" sz="1200" dirty="0" smtClean="0"/>
              <a:t>it </a:t>
            </a:r>
            <a:r>
              <a:rPr lang="en-GB" sz="1200" dirty="0"/>
              <a:t>can understand and execute the required workflow / intent</a:t>
            </a:r>
          </a:p>
          <a:p>
            <a:r>
              <a:rPr lang="en-GB" sz="1200" dirty="0"/>
              <a:t>Provides </a:t>
            </a:r>
            <a:r>
              <a:rPr lang="en-GB" sz="1200" dirty="0" smtClean="0"/>
              <a:t>inter-op</a:t>
            </a:r>
            <a:r>
              <a:rPr lang="en-GB" sz="1200" dirty="0" smtClean="0"/>
              <a:t> </a:t>
            </a:r>
            <a:r>
              <a:rPr lang="en-GB" sz="1200" dirty="0"/>
              <a:t>with external non ONAP components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066733" y="941881"/>
            <a:ext cx="2264968" cy="76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67" b="1" dirty="0">
                <a:solidFill>
                  <a:srgbClr val="FF0000"/>
                </a:solidFill>
              </a:rPr>
              <a:t>https://wiki.oasis-open.org/tosca/TOSCA-implementations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788345" y="517699"/>
            <a:ext cx="3370300" cy="369039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067" b="1" dirty="0">
                <a:solidFill>
                  <a:schemeClr val="bg1"/>
                </a:solidFill>
                <a:latin typeface="Vodafone Rg" pitchFamily="34" charset="0"/>
              </a:rPr>
              <a:t>Micro </a:t>
            </a:r>
            <a:r>
              <a:rPr lang="en-GB" sz="1067" b="1" dirty="0" smtClean="0">
                <a:solidFill>
                  <a:schemeClr val="bg1"/>
                </a:solidFill>
                <a:latin typeface="Vodafone Rg" pitchFamily="34" charset="0"/>
              </a:rPr>
              <a:t>Service(s) </a:t>
            </a:r>
            <a:r>
              <a:rPr lang="en-GB" sz="1067" b="1" dirty="0">
                <a:solidFill>
                  <a:schemeClr val="bg1"/>
                </a:solidFill>
                <a:latin typeface="Vodafone Rg" pitchFamily="34" charset="0"/>
              </a:rPr>
              <a:t>/ API For Acquiring Parser (not a run time activity, but a definition push time activity)</a:t>
            </a:r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14817" y="-96385"/>
            <a:ext cx="11857566" cy="889972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Parser Centralization (&amp; Subsequent) Externalization Proposal</a:t>
            </a:r>
          </a:p>
        </p:txBody>
      </p:sp>
      <p:sp>
        <p:nvSpPr>
          <p:cNvPr id="13" name="Frame 12"/>
          <p:cNvSpPr/>
          <p:nvPr/>
        </p:nvSpPr>
        <p:spPr>
          <a:xfrm>
            <a:off x="10182853" y="2145549"/>
            <a:ext cx="1779067" cy="943960"/>
          </a:xfrm>
          <a:prstGeom prst="frame">
            <a:avLst>
              <a:gd name="adj1" fmla="val 12118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Frame 13"/>
          <p:cNvSpPr/>
          <p:nvPr/>
        </p:nvSpPr>
        <p:spPr>
          <a:xfrm>
            <a:off x="10105034" y="887149"/>
            <a:ext cx="2053611" cy="943960"/>
          </a:xfrm>
          <a:prstGeom prst="frame">
            <a:avLst>
              <a:gd name="adj1" fmla="val 12118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Frame 14"/>
          <p:cNvSpPr/>
          <p:nvPr/>
        </p:nvSpPr>
        <p:spPr>
          <a:xfrm>
            <a:off x="3454400" y="3733799"/>
            <a:ext cx="2540001" cy="1473201"/>
          </a:xfrm>
          <a:prstGeom prst="frame">
            <a:avLst>
              <a:gd name="adj1" fmla="val 4046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5" name="Curved Connector 4"/>
          <p:cNvCxnSpPr>
            <a:stCxn id="15" idx="2"/>
            <a:endCxn id="13" idx="2"/>
          </p:cNvCxnSpPr>
          <p:nvPr/>
        </p:nvCxnSpPr>
        <p:spPr>
          <a:xfrm rot="5400000" flipH="1" flipV="1">
            <a:off x="6839648" y="974262"/>
            <a:ext cx="2117491" cy="6347986"/>
          </a:xfrm>
          <a:prstGeom prst="curvedConnector3">
            <a:avLst>
              <a:gd name="adj1" fmla="val -37186"/>
            </a:avLst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10399923" y="2622014"/>
            <a:ext cx="1406360" cy="3572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Centralization / Externalization  of Parser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0317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34434" y="1164612"/>
            <a:ext cx="11523133" cy="368171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Req. 1</a:t>
            </a:r>
            <a:r>
              <a:rPr lang="en-GB" sz="2000" dirty="0"/>
              <a:t>: </a:t>
            </a:r>
            <a:r>
              <a:rPr lang="en-GB" sz="2000" dirty="0" smtClean="0"/>
              <a:t>Service / Resource Model (Designer &amp;) Consumers </a:t>
            </a:r>
            <a:r>
              <a:rPr lang="en-GB" sz="2000" dirty="0"/>
              <a:t>(SO, AAI, SDN-C </a:t>
            </a:r>
            <a:r>
              <a:rPr lang="en-GB" sz="2000" dirty="0" smtClean="0"/>
              <a:t>etc…) </a:t>
            </a:r>
            <a:r>
              <a:rPr lang="en-GB" sz="2000" dirty="0"/>
              <a:t>S</a:t>
            </a:r>
            <a:r>
              <a:rPr lang="en-GB" sz="2000" dirty="0" smtClean="0"/>
              <a:t>hall </a:t>
            </a:r>
            <a:r>
              <a:rPr lang="en-GB" sz="2000" dirty="0"/>
              <a:t>N</a:t>
            </a:r>
            <a:r>
              <a:rPr lang="en-GB" sz="2000" dirty="0" smtClean="0"/>
              <a:t>ot </a:t>
            </a:r>
            <a:r>
              <a:rPr lang="en-GB" sz="2000" dirty="0"/>
              <a:t>M</a:t>
            </a:r>
            <a:r>
              <a:rPr lang="en-GB" sz="2000" dirty="0" smtClean="0"/>
              <a:t>aintain </a:t>
            </a:r>
            <a:r>
              <a:rPr lang="en-GB" sz="2000" dirty="0"/>
              <a:t>M</a:t>
            </a:r>
            <a:r>
              <a:rPr lang="en-GB" sz="2000" dirty="0" smtClean="0"/>
              <a:t>ultiple </a:t>
            </a:r>
            <a:r>
              <a:rPr lang="en-GB" sz="2000" dirty="0"/>
              <a:t>P</a:t>
            </a:r>
            <a:r>
              <a:rPr lang="en-GB" sz="2000" dirty="0" smtClean="0"/>
              <a:t>arsers </a:t>
            </a:r>
            <a:r>
              <a:rPr lang="en-GB" sz="2000" dirty="0"/>
              <a:t>for </a:t>
            </a:r>
            <a:r>
              <a:rPr lang="en-GB" sz="2000" dirty="0" smtClean="0"/>
              <a:t>Consumption of Models – All to work towards same / shared intent</a:t>
            </a:r>
            <a:endParaRPr lang="en-GB" sz="2000" dirty="0"/>
          </a:p>
          <a:p>
            <a:r>
              <a:rPr lang="en-GB" sz="2000" dirty="0">
                <a:solidFill>
                  <a:srgbClr val="FF0000"/>
                </a:solidFill>
              </a:rPr>
              <a:t>Req. 2</a:t>
            </a:r>
            <a:r>
              <a:rPr lang="en-GB" sz="2000" dirty="0"/>
              <a:t>: SDC </a:t>
            </a:r>
            <a:r>
              <a:rPr lang="en-GB" sz="2000" dirty="0" smtClean="0"/>
              <a:t>will provide </a:t>
            </a:r>
            <a:r>
              <a:rPr lang="en-GB" sz="2000" dirty="0"/>
              <a:t>a centralized distribution of models and parsers URI’s for </a:t>
            </a:r>
            <a:r>
              <a:rPr lang="en-GB" sz="2000" dirty="0" smtClean="0"/>
              <a:t>‘all’ </a:t>
            </a:r>
            <a:r>
              <a:rPr lang="en-GB" sz="2000" dirty="0"/>
              <a:t>types of </a:t>
            </a:r>
            <a:r>
              <a:rPr lang="en-GB" sz="2000" dirty="0" smtClean="0"/>
              <a:t>consumers (To begin with, all of ONAP’s execution modules) – Refer Slide 10 for highlighted block to be centralized within ONAP for Release 2</a:t>
            </a:r>
            <a:endParaRPr lang="en-GB" sz="2000" dirty="0"/>
          </a:p>
          <a:p>
            <a:r>
              <a:rPr lang="en-GB" sz="2000" dirty="0">
                <a:solidFill>
                  <a:srgbClr val="FF0000"/>
                </a:solidFill>
              </a:rPr>
              <a:t>Req.3</a:t>
            </a:r>
            <a:r>
              <a:rPr lang="en-GB" sz="2000" dirty="0"/>
              <a:t>: </a:t>
            </a:r>
            <a:r>
              <a:rPr lang="en-GB" sz="2000" dirty="0" smtClean="0"/>
              <a:t>Subsequently Micro-Service/Centralized API </a:t>
            </a:r>
            <a:r>
              <a:rPr lang="en-GB" sz="2000" dirty="0"/>
              <a:t>should be called for acquiring a P</a:t>
            </a:r>
            <a:r>
              <a:rPr lang="en-GB" sz="2000" dirty="0" smtClean="0"/>
              <a:t>arser Definition </a:t>
            </a:r>
            <a:endParaRPr lang="en-GB" sz="2000" dirty="0"/>
          </a:p>
          <a:p>
            <a:pPr lvl="1"/>
            <a:r>
              <a:rPr lang="en-GB" sz="2000" dirty="0" smtClean="0"/>
              <a:t>Proposed ONAP MS will </a:t>
            </a:r>
            <a:r>
              <a:rPr lang="en-GB" sz="2000" dirty="0"/>
              <a:t>be used for both </a:t>
            </a:r>
            <a:r>
              <a:rPr lang="en-GB" sz="2000" dirty="0" smtClean="0"/>
              <a:t>internal (to begin with - centralization) </a:t>
            </a:r>
            <a:r>
              <a:rPr lang="en-GB" sz="2000" dirty="0"/>
              <a:t>and </a:t>
            </a:r>
            <a:r>
              <a:rPr lang="en-GB" sz="2000" dirty="0" smtClean="0"/>
              <a:t>(subsequently) external Parser Definitions</a:t>
            </a:r>
            <a:endParaRPr lang="en-GB" sz="2000" dirty="0"/>
          </a:p>
          <a:p>
            <a:pPr lvl="1"/>
            <a:r>
              <a:rPr lang="en-GB" sz="2000" dirty="0" smtClean="0"/>
              <a:t>By Externalizing ONAP Parser, the same </a:t>
            </a:r>
            <a:r>
              <a:rPr lang="en-GB" sz="2000" dirty="0"/>
              <a:t>can be consumed by both ONAP and non-ONAP components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3780" y="5884433"/>
            <a:ext cx="10931789" cy="4962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Vodafone Rg" pitchFamily="34" charset="0"/>
              </a:rPr>
              <a:t>Proposal is to include Req. 1, 2 and 3 as part of the Carrier Grade Requirements list </a:t>
            </a: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14817" y="15375"/>
            <a:ext cx="11857566" cy="889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dirty="0" smtClean="0"/>
              <a:t>Parser Centralization (&amp; Subsequent) Externalization Proposal – Derived Requirements</a:t>
            </a:r>
            <a:endParaRPr lang="en-US" altLang="zh-CN" dirty="0"/>
          </a:p>
        </p:txBody>
      </p:sp>
      <p:sp>
        <p:nvSpPr>
          <p:cNvPr id="4" name="Rounded Rectangle 3"/>
          <p:cNvSpPr/>
          <p:nvPr/>
        </p:nvSpPr>
        <p:spPr>
          <a:xfrm>
            <a:off x="713780" y="4683760"/>
            <a:ext cx="2021840" cy="1026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Agreement on Req. 1 in Release 2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4347507" y="4629861"/>
            <a:ext cx="2021840" cy="1026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Prioritization on Req. 2 in Release 2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7981234" y="4628964"/>
            <a:ext cx="2021840" cy="1026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Prioritization on Req. 3 in Release 2 or 3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2735620" y="4953901"/>
            <a:ext cx="1198880" cy="7213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Internal / Member Dependency</a:t>
            </a:r>
            <a:endParaRPr lang="en-GB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6369347" y="4890045"/>
            <a:ext cx="1198880" cy="7213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Internal / Member Dependency</a:t>
            </a:r>
            <a:endParaRPr lang="en-GB" sz="1200" dirty="0"/>
          </a:p>
        </p:txBody>
      </p:sp>
      <p:sp>
        <p:nvSpPr>
          <p:cNvPr id="13" name="Rounded Rectangle 12"/>
          <p:cNvSpPr/>
          <p:nvPr/>
        </p:nvSpPr>
        <p:spPr>
          <a:xfrm>
            <a:off x="10003074" y="4917443"/>
            <a:ext cx="1198880" cy="72135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External / SDO Liaison Dependency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379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4" y="274638"/>
            <a:ext cx="10638366" cy="889972"/>
          </a:xfrm>
        </p:spPr>
        <p:txBody>
          <a:bodyPr>
            <a:normAutofit/>
          </a:bodyPr>
          <a:lstStyle/>
          <a:p>
            <a:r>
              <a:rPr lang="en-GB" dirty="0" smtClean="0"/>
              <a:t>Supporting companies and proposed VNFs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Insert Confidentiality Level in slide footer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34434" y="1164610"/>
            <a:ext cx="3840959" cy="4804391"/>
          </a:xfrm>
        </p:spPr>
        <p:txBody>
          <a:bodyPr/>
          <a:lstStyle/>
          <a:p>
            <a:r>
              <a:rPr lang="en-GB" dirty="0" smtClean="0"/>
              <a:t>Vodafone</a:t>
            </a:r>
          </a:p>
          <a:p>
            <a:r>
              <a:rPr lang="en-GB" dirty="0" smtClean="0"/>
              <a:t>AMDOCS</a:t>
            </a:r>
          </a:p>
          <a:p>
            <a:r>
              <a:rPr lang="en-GB" dirty="0" err="1" smtClean="0"/>
              <a:t>Cloudify</a:t>
            </a:r>
            <a:endParaRPr lang="en-GB" dirty="0" smtClean="0"/>
          </a:p>
          <a:p>
            <a:r>
              <a:rPr lang="en-GB" dirty="0" smtClean="0"/>
              <a:t>Huawei</a:t>
            </a:r>
          </a:p>
          <a:p>
            <a:r>
              <a:rPr lang="en-GB" dirty="0" smtClean="0"/>
              <a:t>Infosys</a:t>
            </a:r>
          </a:p>
          <a:p>
            <a:r>
              <a:rPr lang="en-GB" dirty="0" smtClean="0"/>
              <a:t>Any other?</a:t>
            </a:r>
            <a:endParaRPr lang="en-GB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732780" y="1164609"/>
            <a:ext cx="5240020" cy="4804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Any NS and/or VNF in any R2 Use Case will benefit from Centralisation of parser(s)</a:t>
            </a:r>
          </a:p>
          <a:p>
            <a:r>
              <a:rPr lang="en-GB" dirty="0" smtClean="0"/>
              <a:t>Proposal to </a:t>
            </a:r>
            <a:r>
              <a:rPr lang="en-GB" smtClean="0"/>
              <a:t>merge Centralisation </a:t>
            </a:r>
            <a:r>
              <a:rPr lang="en-GB" dirty="0" smtClean="0"/>
              <a:t>use case with any of the </a:t>
            </a:r>
            <a:r>
              <a:rPr lang="en-GB" smtClean="0"/>
              <a:t>following (R2) use </a:t>
            </a:r>
            <a:r>
              <a:rPr lang="en-GB" dirty="0" smtClean="0"/>
              <a:t>cases, subject to agreement:</a:t>
            </a:r>
          </a:p>
          <a:p>
            <a:pPr lvl="1"/>
            <a:r>
              <a:rPr lang="en-GB" dirty="0" err="1" smtClean="0"/>
              <a:t>vCPE</a:t>
            </a:r>
            <a:r>
              <a:rPr lang="en-GB" dirty="0" smtClean="0"/>
              <a:t> (or)</a:t>
            </a:r>
          </a:p>
          <a:p>
            <a:pPr lvl="1"/>
            <a:r>
              <a:rPr lang="en-GB" dirty="0" smtClean="0"/>
              <a:t>Slicing (or)</a:t>
            </a:r>
          </a:p>
          <a:p>
            <a:pPr lvl="1"/>
            <a:r>
              <a:rPr lang="en-GB" dirty="0" smtClean="0"/>
              <a:t>Scale out </a:t>
            </a:r>
          </a:p>
        </p:txBody>
      </p:sp>
    </p:spTree>
    <p:extLst>
      <p:ext uri="{BB962C8B-B14F-4D97-AF65-F5344CB8AC3E}">
        <p14:creationId xmlns:p14="http://schemas.microsoft.com/office/powerpoint/2010/main" val="417099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656" y="3954272"/>
            <a:ext cx="8718551" cy="889972"/>
          </a:xfrm>
        </p:spPr>
        <p:txBody>
          <a:bodyPr>
            <a:normAutofit fontScale="90000"/>
          </a:bodyPr>
          <a:lstStyle/>
          <a:p>
            <a:r>
              <a:rPr lang="en-GB" sz="5400" dirty="0" smtClean="0">
                <a:solidFill>
                  <a:schemeClr val="accent1">
                    <a:lumMod val="75000"/>
                  </a:schemeClr>
                </a:solidFill>
              </a:rPr>
              <a:t>Backup </a:t>
            </a:r>
            <a:br>
              <a:rPr lang="en-GB" sz="5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5400" dirty="0" smtClean="0">
                <a:solidFill>
                  <a:schemeClr val="accent1">
                    <a:lumMod val="75000"/>
                  </a:schemeClr>
                </a:solidFill>
              </a:rPr>
              <a:t>User Stories, Dependencies… </a:t>
            </a:r>
            <a:endParaRPr lang="en-GB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Insert Confidentiality Level in slide footer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018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16</a:t>
            </a:fld>
            <a:endParaRPr lang="en-GB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42159385"/>
              </p:ext>
            </p:extLst>
          </p:nvPr>
        </p:nvGraphicFramePr>
        <p:xfrm>
          <a:off x="-397087" y="97981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ight Arrow 8"/>
          <p:cNvSpPr/>
          <p:nvPr/>
        </p:nvSpPr>
        <p:spPr>
          <a:xfrm>
            <a:off x="3567764" y="2167690"/>
            <a:ext cx="205339" cy="231007"/>
          </a:xfrm>
          <a:prstGeom prst="rightArrow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565631" y="3089557"/>
            <a:ext cx="205339" cy="231007"/>
          </a:xfrm>
          <a:prstGeom prst="rightArrow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563497" y="4062757"/>
            <a:ext cx="205339" cy="231007"/>
          </a:xfrm>
          <a:prstGeom prst="rightArrow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3561364" y="4997457"/>
            <a:ext cx="205339" cy="231007"/>
          </a:xfrm>
          <a:prstGeom prst="rightArrow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572064" y="5932157"/>
            <a:ext cx="205339" cy="231007"/>
          </a:xfrm>
          <a:prstGeom prst="rightArrow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023769" y="1051178"/>
            <a:ext cx="2887580" cy="1142199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>
                <a:solidFill>
                  <a:schemeClr val="bg1"/>
                </a:solidFill>
                <a:latin typeface="Vodafone Rg" pitchFamily="34" charset="0"/>
              </a:rPr>
              <a:t>Benefit 1 : Shared Intent With Existing </a:t>
            </a:r>
            <a:r>
              <a:rPr lang="en-GB" sz="1600" b="1" dirty="0" smtClean="0">
                <a:solidFill>
                  <a:schemeClr val="bg1"/>
                </a:solidFill>
                <a:latin typeface="Vodafone Rg" pitchFamily="34" charset="0"/>
              </a:rPr>
              <a:t>Modules within </a:t>
            </a:r>
            <a:r>
              <a:rPr lang="en-GB" sz="1600" b="1" dirty="0">
                <a:solidFill>
                  <a:schemeClr val="bg1"/>
                </a:solidFill>
                <a:latin typeface="Vodafone Rg" pitchFamily="34" charset="0"/>
              </a:rPr>
              <a:t>ONAP </a:t>
            </a:r>
            <a:r>
              <a:rPr lang="en-GB" sz="1600" b="1" dirty="0" smtClean="0">
                <a:solidFill>
                  <a:schemeClr val="bg1"/>
                </a:solidFill>
                <a:latin typeface="Vodafone Rg" pitchFamily="34" charset="0"/>
              </a:rPr>
              <a:t>Stack (to begin with)</a:t>
            </a:r>
            <a:endParaRPr lang="en-GB" sz="1600" b="1" dirty="0">
              <a:solidFill>
                <a:schemeClr val="bg1"/>
              </a:solidFill>
              <a:latin typeface="Vodafone Rg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023767" y="2417905"/>
            <a:ext cx="2887580" cy="1142199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>
                <a:solidFill>
                  <a:schemeClr val="bg1"/>
                </a:solidFill>
                <a:latin typeface="Vodafone Rg" pitchFamily="34" charset="0"/>
              </a:rPr>
              <a:t>Benefit 2 : Existing </a:t>
            </a:r>
            <a:r>
              <a:rPr lang="en-GB" sz="1600" b="1" dirty="0" smtClean="0">
                <a:solidFill>
                  <a:schemeClr val="bg1"/>
                </a:solidFill>
                <a:latin typeface="Vodafone Rg" pitchFamily="34" charset="0"/>
              </a:rPr>
              <a:t>Service Providers Stacks </a:t>
            </a:r>
            <a:r>
              <a:rPr lang="en-GB" sz="1600" b="1" dirty="0">
                <a:solidFill>
                  <a:schemeClr val="bg1"/>
                </a:solidFill>
                <a:latin typeface="Vodafone Rg" pitchFamily="34" charset="0"/>
              </a:rPr>
              <a:t>Conforms / Migrates To TOSCA </a:t>
            </a:r>
            <a:r>
              <a:rPr lang="en-GB" sz="1600" b="1" dirty="0" smtClean="0">
                <a:solidFill>
                  <a:schemeClr val="bg1"/>
                </a:solidFill>
                <a:latin typeface="Vodafone Rg" pitchFamily="34" charset="0"/>
              </a:rPr>
              <a:t>Intents [</a:t>
            </a:r>
            <a:r>
              <a:rPr lang="en-GB" sz="1600" b="1" u="sng" dirty="0" smtClean="0">
                <a:solidFill>
                  <a:schemeClr val="bg1"/>
                </a:solidFill>
                <a:latin typeface="Vodafone Rg" pitchFamily="34" charset="0"/>
              </a:rPr>
              <a:t>Triggers Business Case For Upgrades</a:t>
            </a:r>
            <a:r>
              <a:rPr lang="en-GB" sz="1600" b="1" dirty="0" smtClean="0">
                <a:solidFill>
                  <a:schemeClr val="bg1"/>
                </a:solidFill>
                <a:latin typeface="Vodafone Rg" pitchFamily="34" charset="0"/>
              </a:rPr>
              <a:t>]</a:t>
            </a:r>
            <a:endParaRPr lang="en-GB" sz="1600" b="1" dirty="0">
              <a:solidFill>
                <a:schemeClr val="bg1"/>
              </a:solidFill>
              <a:latin typeface="Vodafone Rg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023766" y="3763303"/>
            <a:ext cx="2887580" cy="1142199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>
                <a:solidFill>
                  <a:schemeClr val="bg1"/>
                </a:solidFill>
                <a:latin typeface="Vodafone Rg" pitchFamily="34" charset="0"/>
              </a:rPr>
              <a:t>Benefit 3 : Global Parser Hosting / </a:t>
            </a:r>
            <a:r>
              <a:rPr lang="en-GB" sz="1600" b="1" dirty="0" smtClean="0">
                <a:solidFill>
                  <a:schemeClr val="bg1"/>
                </a:solidFill>
                <a:latin typeface="Vodafone Rg" pitchFamily="34" charset="0"/>
              </a:rPr>
              <a:t>Management / Governance </a:t>
            </a:r>
            <a:r>
              <a:rPr lang="en-GB" sz="1600" b="1" dirty="0">
                <a:solidFill>
                  <a:schemeClr val="bg1"/>
                </a:solidFill>
                <a:latin typeface="Vodafone Rg" pitchFamily="34" charset="0"/>
              </a:rPr>
              <a:t>(OASIS, OPNFV, </a:t>
            </a:r>
            <a:r>
              <a:rPr lang="en-GB" sz="1600" b="1" dirty="0" smtClean="0">
                <a:solidFill>
                  <a:schemeClr val="bg1"/>
                </a:solidFill>
                <a:latin typeface="Vodafone Rg" pitchFamily="34" charset="0"/>
              </a:rPr>
              <a:t>Apache, Linux Foundation </a:t>
            </a:r>
            <a:r>
              <a:rPr lang="en-GB" sz="1600" b="1" dirty="0">
                <a:solidFill>
                  <a:schemeClr val="bg1"/>
                </a:solidFill>
                <a:latin typeface="Vodafone Rg" pitchFamily="34" charset="0"/>
              </a:rPr>
              <a:t>etc</a:t>
            </a:r>
            <a:r>
              <a:rPr lang="en-GB" sz="1600" b="1" dirty="0" smtClean="0">
                <a:solidFill>
                  <a:schemeClr val="bg1"/>
                </a:solidFill>
                <a:latin typeface="Vodafone Rg" pitchFamily="34" charset="0"/>
              </a:rPr>
              <a:t>…) – Move to truly Model Driven Approach</a:t>
            </a:r>
            <a:endParaRPr lang="en-GB" sz="1600" b="1" dirty="0">
              <a:solidFill>
                <a:schemeClr val="bg1"/>
              </a:solidFill>
              <a:latin typeface="Vodafone Rg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023765" y="5085114"/>
            <a:ext cx="2887580" cy="1142199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>
                <a:solidFill>
                  <a:schemeClr val="bg1"/>
                </a:solidFill>
                <a:latin typeface="Vodafone Rg" pitchFamily="34" charset="0"/>
              </a:rPr>
              <a:t>Benefit 4 : Global Service Model Definitions, Inter – Op Between Existing B/OSS and </a:t>
            </a:r>
            <a:r>
              <a:rPr lang="en-GB" sz="1600" b="1" dirty="0" smtClean="0">
                <a:solidFill>
                  <a:schemeClr val="bg1"/>
                </a:solidFill>
                <a:latin typeface="Vodafone Rg" pitchFamily="34" charset="0"/>
              </a:rPr>
              <a:t>ONAP Facilitation</a:t>
            </a:r>
            <a:endParaRPr lang="en-GB" sz="1600" b="1" dirty="0">
              <a:solidFill>
                <a:schemeClr val="bg1"/>
              </a:solidFill>
              <a:latin typeface="Vodafone Rg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240" y="143324"/>
            <a:ext cx="11816080" cy="601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Some Additional Details from Proposal (User Stories, Dependencies, Investigations etc…)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210800" y="1838960"/>
            <a:ext cx="1564640" cy="3688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This Seemingly Small Technical Change has Profound Impact on Increasing ONAP Adoption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77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 algn="l"/>
            <a:r>
              <a:rPr lang="en-GB" smtClean="0">
                <a:solidFill>
                  <a:schemeClr val="tx1"/>
                </a:solidFill>
              </a:rPr>
              <a:t>Insert Confidentiality Level in slide footer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42240" y="143324"/>
            <a:ext cx="11816080" cy="601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Some Additional Details from Proposal (User Stories, Dependencies, Investigations etc…)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349206"/>
              </p:ext>
            </p:extLst>
          </p:nvPr>
        </p:nvGraphicFramePr>
        <p:xfrm>
          <a:off x="1899920" y="1112038"/>
          <a:ext cx="10058401" cy="3487747"/>
        </p:xfrm>
        <a:graphic>
          <a:graphicData uri="http://schemas.openxmlformats.org/drawingml/2006/table">
            <a:tbl>
              <a:tblPr firstRow="1" firstCol="1" bandRow="1"/>
              <a:tblGrid>
                <a:gridCol w="1514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43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9402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Summary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</a:rPr>
                        <a:t>Release 2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</a:rPr>
                        <a:t> : Centralization of Parser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629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User Stories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spc="-25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Decouple</a:t>
                      </a:r>
                      <a:r>
                        <a:rPr lang="en-US" sz="1000" spc="-25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Parser Bundling at Design and Run time Catalogue into A Central Staging Micro-Service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222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Actor(s)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</a:rPr>
                        <a:t>Design Catalogue, Run Time Catalogue, Micro-Service Layer, Model Distribution, TOSCA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</a:rPr>
                        <a:t> Definition URL / Semantics Enhancement</a:t>
                      </a:r>
                      <a:endParaRPr lang="en-GB" sz="1000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556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Pre-Conditions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1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  Some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of the perceived pre-conditions to execute this requirement are - </a:t>
                      </a:r>
                    </a:p>
                    <a:p>
                      <a:pPr marL="0" marR="0" indent="0" algn="l" defTabSz="9141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(a) Enhancement ability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of TOSCA definitions to mention URL of Parser  </a:t>
                      </a: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(b) Ability of Micro Service Layer to Expose Parser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Staging Capability </a:t>
                      </a: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(c)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Design and Run Time Catalogue to Interact with Staging Micro-Service to Acquire Parser Binary [Single Hosting of Parser Definition / Whoever Wants it, will call this Micro-Service]</a:t>
                      </a:r>
                      <a:endParaRPr lang="en-GB" sz="1000" dirty="0" smtClean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4593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Description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243450" lvl="1" indent="-17145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Create a micro-service placeholder in services layer for parser hosting</a:t>
                      </a:r>
                    </a:p>
                    <a:p>
                      <a:pPr marL="243450" lvl="1" indent="-17145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Create methods for query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/ access / acquire TOSCA binaries from this central micro-service</a:t>
                      </a:r>
                    </a:p>
                    <a:p>
                      <a:pPr marL="243450" lvl="1" indent="-17145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Update ONAP modelling architecture to depict change for centralization of parser function</a:t>
                      </a:r>
                    </a:p>
                    <a:p>
                      <a:pPr marL="72000" lvl="1" indent="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endParaRPr lang="en-GB" sz="1000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1778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Post-Conditions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1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There should be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a central MS which all design and run time blocks in ONAP can refer to for parser definition</a:t>
                      </a:r>
                    </a:p>
                    <a:p>
                      <a:pPr marL="171450" marR="0" indent="-171450" algn="l" defTabSz="9141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Not to be confused with this being a run-time activity itself, this is a design time function and not a recurring function unless parser definition changes or service models change</a:t>
                      </a:r>
                      <a:endParaRPr lang="en-GB" sz="1000" dirty="0" smtClean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9260">
                <a:tc>
                  <a:txBody>
                    <a:bodyPr/>
                    <a:lstStyle/>
                    <a:p>
                      <a:pPr marL="14400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Implications on the Interfaces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Micro-Services Layer Update</a:t>
                      </a:r>
                      <a:endParaRPr lang="en-GB" sz="1000" baseline="0" dirty="0" smtClean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171450" indent="-17145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Interaction from all publishers and consumers within ONAP and this service exposure layer / micro-service</a:t>
                      </a:r>
                      <a:endParaRPr lang="en-GB" sz="1000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42240" y="2596349"/>
            <a:ext cx="1493520" cy="8082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Release 2</a:t>
            </a:r>
          </a:p>
          <a:p>
            <a:pPr algn="ctr"/>
            <a:r>
              <a:rPr lang="en-GB" dirty="0" smtClean="0"/>
              <a:t>User Story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2600960" y="4977484"/>
            <a:ext cx="1696720" cy="966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TOSCA Definition Tweak (Declare Parser Location)</a:t>
            </a:r>
            <a:endParaRPr lang="en-GB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82640" y="4977484"/>
            <a:ext cx="1696720" cy="966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Micro-Service Placeholder / Block for Centralization of Parser</a:t>
            </a:r>
            <a:endParaRPr lang="en-GB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9403080" y="4977484"/>
            <a:ext cx="1696720" cy="966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Interactions from SDC and Consumers (SO, AAI etc…)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7859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 algn="l"/>
            <a:r>
              <a:rPr lang="en-GB" smtClean="0">
                <a:solidFill>
                  <a:schemeClr val="tx1"/>
                </a:solidFill>
              </a:rPr>
              <a:t>Insert Confidentiality Level in slide footer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42240" y="143324"/>
            <a:ext cx="11816080" cy="601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Some Additional Details from Proposal (User Stories, Dependencies, Investigations etc…)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821518"/>
              </p:ext>
            </p:extLst>
          </p:nvPr>
        </p:nvGraphicFramePr>
        <p:xfrm>
          <a:off x="1899920" y="1112038"/>
          <a:ext cx="10058401" cy="3368440"/>
        </p:xfrm>
        <a:graphic>
          <a:graphicData uri="http://schemas.openxmlformats.org/drawingml/2006/table">
            <a:tbl>
              <a:tblPr firstRow="1" firstCol="1" bandRow="1"/>
              <a:tblGrid>
                <a:gridCol w="1514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43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9402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Summary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</a:rPr>
                        <a:t>Release 2 / 3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</a:rPr>
                        <a:t> : Externalization of Parser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629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User Stories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spc="-25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Central</a:t>
                      </a:r>
                      <a:r>
                        <a:rPr lang="en-US" sz="1000" spc="-25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Micro-Service Makes Calls to External Hosting Repository for Acquiring Parser Definition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222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Actor(s)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</a:rPr>
                        <a:t>Micro-Service Layer, External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</a:rPr>
                        <a:t> SDO</a:t>
                      </a:r>
                      <a:endParaRPr lang="en-GB" sz="1000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556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Pre-Conditions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1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  Some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of the perceived pre-conditions to execute this requirement are - </a:t>
                      </a:r>
                    </a:p>
                    <a:p>
                      <a:pPr marL="0" marR="0" indent="0" algn="l" defTabSz="9141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(a) Engagement and Governance of Parser Function with Chosen SDO – OASIS or Apache or Others…(b) Ability of Micro Service Layer to Acquire Parser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Binaries from Hosting SDO – Trigger Conditions To Be Discussed </a:t>
                      </a: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(c)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Open Integration With SDO and Staging / Storing Binaries in Services Layer – Would be covered in Release 2</a:t>
                      </a:r>
                      <a:endParaRPr lang="en-GB" sz="1000" dirty="0" smtClean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4593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Description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243450" lvl="1" indent="-17145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Methods for query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/ access / acquire TOSCA binaries from this externally hosted SDO repository</a:t>
                      </a:r>
                    </a:p>
                    <a:p>
                      <a:pPr marL="243450" lvl="1" indent="-17145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Discussion threads with SDO for Parser Governance, Feed-Back and Maintenance of Definitions</a:t>
                      </a:r>
                    </a:p>
                    <a:p>
                      <a:pPr marL="72000" lvl="1" indent="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endParaRPr lang="en-GB" sz="1000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1778">
                <a:tc>
                  <a:txBody>
                    <a:bodyPr/>
                    <a:lstStyle/>
                    <a:p>
                      <a:pPr marL="1440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Post-Conditions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1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Governance and SDO Repository</a:t>
                      </a: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Worked Out</a:t>
                      </a:r>
                    </a:p>
                    <a:p>
                      <a:pPr marL="171450" marR="0" indent="-171450" algn="l" defTabSz="9141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Member Companies Agree on Parser Definition and </a:t>
                      </a:r>
                    </a:p>
                    <a:p>
                      <a:pPr marL="171450" marR="0" indent="-171450" algn="l" defTabSz="9141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Invocation of Case for ONAP and non-ONAP interop for referencing same Parsing Function to SDO repository</a:t>
                      </a:r>
                      <a:endParaRPr lang="en-GB" sz="1000" dirty="0" smtClean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9260">
                <a:tc>
                  <a:txBody>
                    <a:bodyPr/>
                    <a:lstStyle/>
                    <a:p>
                      <a:pPr marL="14400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25" dirty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Implications on the Interfaces</a:t>
                      </a:r>
                      <a:endParaRPr lang="en-GB" sz="1000" spc="-25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Micro-Services Layer Update</a:t>
                      </a:r>
                      <a:endParaRPr lang="en-GB" sz="1000" baseline="0" dirty="0" smtClean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171450" indent="-171450"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baseline="0" dirty="0" smtClean="0">
                          <a:solidFill>
                            <a:srgbClr val="365F9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Interaction from all publishers and consumers within ONAP and (potentially outside ONAP)</a:t>
                      </a:r>
                      <a:endParaRPr lang="en-GB" sz="1000" dirty="0">
                        <a:solidFill>
                          <a:srgbClr val="365F9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0966" marR="20966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42240" y="2596349"/>
            <a:ext cx="1493520" cy="8082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Release 2 &amp;/or 3</a:t>
            </a:r>
          </a:p>
          <a:p>
            <a:pPr algn="ctr"/>
            <a:r>
              <a:rPr lang="en-GB" dirty="0" smtClean="0"/>
              <a:t>User Story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2600960" y="4977484"/>
            <a:ext cx="1696720" cy="966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SDO Engagement / Governance</a:t>
            </a:r>
            <a:endParaRPr lang="en-GB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82640" y="4977484"/>
            <a:ext cx="1696720" cy="966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Micro-Service Placeholder / Block for Externalization of Parser</a:t>
            </a:r>
            <a:endParaRPr lang="en-GB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9403080" y="4977484"/>
            <a:ext cx="1696720" cy="966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Interactions with ONAP and </a:t>
            </a:r>
            <a:r>
              <a:rPr lang="en-GB" sz="1400" smtClean="0"/>
              <a:t>non-ONAP Stacks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2863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 algn="l"/>
            <a:r>
              <a:rPr lang="en-GB" smtClean="0">
                <a:solidFill>
                  <a:schemeClr val="tx1"/>
                </a:solidFill>
              </a:rPr>
              <a:t>Insert Confidentiality Level in slide footer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Architecture Improvisation - 1</a:t>
            </a:r>
            <a:endParaRPr lang="en-GB" dirty="0"/>
          </a:p>
        </p:txBody>
      </p:sp>
      <p:grpSp>
        <p:nvGrpSpPr>
          <p:cNvPr id="71" name="Group 70"/>
          <p:cNvGrpSpPr/>
          <p:nvPr/>
        </p:nvGrpSpPr>
        <p:grpSpPr>
          <a:xfrm>
            <a:off x="528926" y="1091069"/>
            <a:ext cx="11155120" cy="5252096"/>
            <a:chOff x="528926" y="1091069"/>
            <a:chExt cx="11155120" cy="5252096"/>
          </a:xfrm>
        </p:grpSpPr>
        <p:sp>
          <p:nvSpPr>
            <p:cNvPr id="70" name="Right Arrow 69"/>
            <p:cNvSpPr/>
            <p:nvPr/>
          </p:nvSpPr>
          <p:spPr>
            <a:xfrm>
              <a:off x="3271816" y="4335698"/>
              <a:ext cx="2147958" cy="422267"/>
            </a:xfrm>
            <a:prstGeom prst="rightArrow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dirty="0" smtClean="0">
                  <a:solidFill>
                    <a:srgbClr val="34342B"/>
                  </a:solidFill>
                  <a:latin typeface="Vodafone Rg" pitchFamily="34" charset="0"/>
                </a:rPr>
                <a:t>Model Distribution</a:t>
              </a: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352744" y="2568022"/>
              <a:ext cx="1455002" cy="2011073"/>
              <a:chOff x="474719" y="2486823"/>
              <a:chExt cx="2752151" cy="2011073"/>
            </a:xfrm>
          </p:grpSpPr>
          <p:sp>
            <p:nvSpPr>
              <p:cNvPr id="8" name="Can 128"/>
              <p:cNvSpPr/>
              <p:nvPr/>
            </p:nvSpPr>
            <p:spPr>
              <a:xfrm>
                <a:off x="474719" y="2524893"/>
                <a:ext cx="2752151" cy="1973003"/>
              </a:xfrm>
              <a:prstGeom prst="can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013904">
                  <a:defRPr/>
                </a:pPr>
                <a:endParaRPr lang="en-US" sz="16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" name="Rounded Rectangle 129"/>
              <p:cNvSpPr/>
              <p:nvPr/>
            </p:nvSpPr>
            <p:spPr>
              <a:xfrm>
                <a:off x="1275237" y="2921593"/>
                <a:ext cx="1339285" cy="500716"/>
              </a:xfrm>
              <a:prstGeom prst="roundRect">
                <a:avLst/>
              </a:prstGeom>
              <a:solidFill>
                <a:srgbClr val="FFCCFF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rtlCol="0" anchor="ctr"/>
              <a:lstStyle/>
              <a:p>
                <a:pPr algn="ctr" defTabSz="1013904">
                  <a:defRPr/>
                </a:pPr>
                <a:r>
                  <a:rPr lang="en-US" sz="1400" dirty="0">
                    <a:solidFill>
                      <a:prstClr val="black"/>
                    </a:solidFill>
                    <a:latin typeface="Calibri" panose="020F0502020204030204"/>
                  </a:rPr>
                  <a:t>Service</a:t>
                </a:r>
                <a:br>
                  <a:rPr lang="en-US" sz="1400" dirty="0">
                    <a:solidFill>
                      <a:prstClr val="black"/>
                    </a:solidFill>
                    <a:latin typeface="Calibri" panose="020F0502020204030204"/>
                  </a:rPr>
                </a:br>
                <a:r>
                  <a:rPr lang="en-US" sz="1400" dirty="0">
                    <a:solidFill>
                      <a:prstClr val="black"/>
                    </a:solidFill>
                    <a:latin typeface="Calibri" panose="020F0502020204030204"/>
                  </a:rPr>
                  <a:t>Model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179481" y="2486823"/>
                <a:ext cx="1292522" cy="4207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013904"/>
                <a:r>
                  <a:rPr lang="en-US" sz="1067" b="1" dirty="0">
                    <a:solidFill>
                      <a:prstClr val="black"/>
                    </a:solidFill>
                    <a:cs typeface="Arial" charset="0"/>
                  </a:rPr>
                  <a:t>Design</a:t>
                </a:r>
              </a:p>
              <a:p>
                <a:pPr algn="ctr" defTabSz="1013904"/>
                <a:r>
                  <a:rPr lang="en-US" sz="1067" b="1" dirty="0">
                    <a:solidFill>
                      <a:prstClr val="black"/>
                    </a:solidFill>
                    <a:cs typeface="Arial" charset="0"/>
                  </a:rPr>
                  <a:t>Catalog</a:t>
                </a:r>
              </a:p>
            </p:txBody>
          </p:sp>
          <p:sp>
            <p:nvSpPr>
              <p:cNvPr id="11" name="Rounded Rectangle 131"/>
              <p:cNvSpPr/>
              <p:nvPr/>
            </p:nvSpPr>
            <p:spPr>
              <a:xfrm>
                <a:off x="1468192" y="3038769"/>
                <a:ext cx="1339285" cy="500716"/>
              </a:xfrm>
              <a:prstGeom prst="roundRect">
                <a:avLst/>
              </a:prstGeom>
              <a:solidFill>
                <a:srgbClr val="FFCCFF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rtlCol="0" anchor="ctr"/>
              <a:lstStyle/>
              <a:p>
                <a:pPr algn="ctr" defTabSz="1013904">
                  <a:defRPr/>
                </a:pPr>
                <a:r>
                  <a:rPr lang="en-US" sz="1400" dirty="0">
                    <a:solidFill>
                      <a:prstClr val="black"/>
                    </a:solidFill>
                    <a:latin typeface="Calibri" panose="020F0502020204030204"/>
                  </a:rPr>
                  <a:t>Service</a:t>
                </a:r>
                <a:br>
                  <a:rPr lang="en-US" sz="1400" dirty="0">
                    <a:solidFill>
                      <a:prstClr val="black"/>
                    </a:solidFill>
                    <a:latin typeface="Calibri" panose="020F0502020204030204"/>
                  </a:rPr>
                </a:br>
                <a:r>
                  <a:rPr lang="en-US" sz="1400" dirty="0">
                    <a:solidFill>
                      <a:prstClr val="black"/>
                    </a:solidFill>
                    <a:latin typeface="Calibri" panose="020F0502020204030204"/>
                  </a:rPr>
                  <a:t>Model</a:t>
                </a:r>
              </a:p>
            </p:txBody>
          </p:sp>
          <p:sp>
            <p:nvSpPr>
              <p:cNvPr id="12" name="Rounded Rectangle 132"/>
              <p:cNvSpPr/>
              <p:nvPr/>
            </p:nvSpPr>
            <p:spPr>
              <a:xfrm>
                <a:off x="1737358" y="3141089"/>
                <a:ext cx="1339285" cy="500716"/>
              </a:xfrm>
              <a:prstGeom prst="roundRect">
                <a:avLst/>
              </a:prstGeom>
              <a:solidFill>
                <a:srgbClr val="FFCCFF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rtlCol="0" anchor="ctr"/>
              <a:lstStyle/>
              <a:p>
                <a:pPr algn="ctr" defTabSz="1013904">
                  <a:defRPr/>
                </a:pPr>
                <a:r>
                  <a:rPr lang="en-US" sz="1400" dirty="0">
                    <a:solidFill>
                      <a:prstClr val="black"/>
                    </a:solidFill>
                    <a:latin typeface="Calibri" panose="020F0502020204030204"/>
                  </a:rPr>
                  <a:t>Service</a:t>
                </a:r>
                <a:br>
                  <a:rPr lang="en-US" sz="1400" dirty="0">
                    <a:solidFill>
                      <a:prstClr val="black"/>
                    </a:solidFill>
                    <a:latin typeface="Calibri" panose="020F0502020204030204"/>
                  </a:rPr>
                </a:br>
                <a:r>
                  <a:rPr lang="en-US" sz="1400" dirty="0">
                    <a:solidFill>
                      <a:prstClr val="black"/>
                    </a:solidFill>
                    <a:latin typeface="Calibri" panose="020F0502020204030204"/>
                  </a:rPr>
                  <a:t>Model</a:t>
                </a:r>
              </a:p>
            </p:txBody>
          </p:sp>
          <p:sp>
            <p:nvSpPr>
              <p:cNvPr id="13" name="Rounded Rectangle 133"/>
              <p:cNvSpPr/>
              <p:nvPr/>
            </p:nvSpPr>
            <p:spPr>
              <a:xfrm>
                <a:off x="1309744" y="3646226"/>
                <a:ext cx="1339285" cy="500716"/>
              </a:xfrm>
              <a:prstGeom prst="round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rtlCol="0" anchor="ctr"/>
              <a:lstStyle/>
              <a:p>
                <a:pPr algn="ctr" defTabSz="1013904">
                  <a:defRPr/>
                </a:pPr>
                <a:r>
                  <a:rPr lang="en-US" sz="1067" dirty="0">
                    <a:solidFill>
                      <a:prstClr val="black"/>
                    </a:solidFill>
                    <a:latin typeface="Calibri" panose="020F0502020204030204"/>
                  </a:rPr>
                  <a:t>Resource</a:t>
                </a:r>
                <a:br>
                  <a:rPr lang="en-US" sz="1067" dirty="0">
                    <a:solidFill>
                      <a:prstClr val="black"/>
                    </a:solidFill>
                    <a:latin typeface="Calibri" panose="020F0502020204030204"/>
                  </a:rPr>
                </a:br>
                <a:r>
                  <a:rPr lang="en-US" sz="1067" dirty="0">
                    <a:solidFill>
                      <a:prstClr val="black"/>
                    </a:solidFill>
                    <a:latin typeface="Calibri" panose="020F0502020204030204"/>
                  </a:rPr>
                  <a:t>Model</a:t>
                </a:r>
              </a:p>
            </p:txBody>
          </p:sp>
          <p:sp>
            <p:nvSpPr>
              <p:cNvPr id="14" name="Rounded Rectangle 134"/>
              <p:cNvSpPr/>
              <p:nvPr/>
            </p:nvSpPr>
            <p:spPr>
              <a:xfrm>
                <a:off x="1502698" y="3763402"/>
                <a:ext cx="1339285" cy="500716"/>
              </a:xfrm>
              <a:prstGeom prst="round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rtlCol="0" anchor="ctr"/>
              <a:lstStyle/>
              <a:p>
                <a:pPr algn="ctr" defTabSz="1013904">
                  <a:defRPr/>
                </a:pPr>
                <a:r>
                  <a:rPr lang="en-US" sz="1067" dirty="0">
                    <a:solidFill>
                      <a:prstClr val="black"/>
                    </a:solidFill>
                    <a:latin typeface="Calibri" panose="020F0502020204030204"/>
                  </a:rPr>
                  <a:t>Resource</a:t>
                </a:r>
                <a:br>
                  <a:rPr lang="en-US" sz="1067" dirty="0">
                    <a:solidFill>
                      <a:prstClr val="black"/>
                    </a:solidFill>
                    <a:latin typeface="Calibri" panose="020F0502020204030204"/>
                  </a:rPr>
                </a:br>
                <a:r>
                  <a:rPr lang="en-US" sz="1067" dirty="0">
                    <a:solidFill>
                      <a:prstClr val="black"/>
                    </a:solidFill>
                    <a:latin typeface="Calibri" panose="020F0502020204030204"/>
                  </a:rPr>
                  <a:t>Model</a:t>
                </a:r>
              </a:p>
            </p:txBody>
          </p:sp>
          <p:sp>
            <p:nvSpPr>
              <p:cNvPr id="15" name="Rounded Rectangle 135"/>
              <p:cNvSpPr/>
              <p:nvPr/>
            </p:nvSpPr>
            <p:spPr>
              <a:xfrm>
                <a:off x="1771868" y="3865724"/>
                <a:ext cx="1339285" cy="500716"/>
              </a:xfrm>
              <a:prstGeom prst="round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rtlCol="0" anchor="ctr"/>
              <a:lstStyle/>
              <a:p>
                <a:pPr algn="ctr" defTabSz="1013904">
                  <a:defRPr/>
                </a:pPr>
                <a:r>
                  <a:rPr lang="en-US" sz="1067" dirty="0">
                    <a:solidFill>
                      <a:prstClr val="black"/>
                    </a:solidFill>
                    <a:latin typeface="Calibri" panose="020F0502020204030204"/>
                  </a:rPr>
                  <a:t>Resource</a:t>
                </a:r>
                <a:br>
                  <a:rPr lang="en-US" sz="1067" dirty="0">
                    <a:solidFill>
                      <a:prstClr val="black"/>
                    </a:solidFill>
                    <a:latin typeface="Calibri" panose="020F0502020204030204"/>
                  </a:rPr>
                </a:br>
                <a:r>
                  <a:rPr lang="en-US" sz="1067" dirty="0">
                    <a:solidFill>
                      <a:prstClr val="black"/>
                    </a:solidFill>
                    <a:latin typeface="Calibri" panose="020F0502020204030204"/>
                  </a:rPr>
                  <a:t>Model</a:t>
                </a:r>
              </a:p>
            </p:txBody>
          </p:sp>
        </p:grpSp>
        <p:sp>
          <p:nvSpPr>
            <p:cNvPr id="27" name="Round Single Corner Rectangle 26"/>
            <p:cNvSpPr/>
            <p:nvPr/>
          </p:nvSpPr>
          <p:spPr>
            <a:xfrm>
              <a:off x="528926" y="5917577"/>
              <a:ext cx="3522374" cy="418012"/>
            </a:xfrm>
            <a:prstGeom prst="round1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b="1" dirty="0">
                  <a:solidFill>
                    <a:schemeClr val="bg1"/>
                  </a:solidFill>
                  <a:latin typeface="Vodafone Rg" pitchFamily="34" charset="0"/>
                </a:rPr>
                <a:t>Design Service Templates</a:t>
              </a:r>
            </a:p>
          </p:txBody>
        </p:sp>
        <p:sp>
          <p:nvSpPr>
            <p:cNvPr id="28" name="Round Single Corner Rectangle 27"/>
            <p:cNvSpPr/>
            <p:nvPr/>
          </p:nvSpPr>
          <p:spPr>
            <a:xfrm>
              <a:off x="4260904" y="5925153"/>
              <a:ext cx="6977373" cy="418012"/>
            </a:xfrm>
            <a:prstGeom prst="round1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b="1" dirty="0">
                  <a:solidFill>
                    <a:schemeClr val="bg1"/>
                  </a:solidFill>
                  <a:latin typeface="Vodafone Rg" pitchFamily="34" charset="0"/>
                </a:rPr>
                <a:t>Decode / Parse Service Templates &amp; Distribute to Execution / Operational Platforms</a:t>
              </a:r>
            </a:p>
          </p:txBody>
        </p:sp>
        <p:sp>
          <p:nvSpPr>
            <p:cNvPr id="30" name="Right Arrow 29"/>
            <p:cNvSpPr/>
            <p:nvPr/>
          </p:nvSpPr>
          <p:spPr>
            <a:xfrm>
              <a:off x="3235538" y="1812904"/>
              <a:ext cx="2147958" cy="422267"/>
            </a:xfrm>
            <a:prstGeom prst="rightArrow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467" tIns="8467" rIns="8467" bIns="8467" numCol="1" spcCol="1270" rtlCol="0" anchor="ctr" anchorCtr="0">
              <a:noAutofit/>
            </a:bodyPr>
            <a:lstStyle/>
            <a:p>
              <a:pPr algn="ctr" defTabSz="59265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33" dirty="0" smtClean="0">
                  <a:solidFill>
                    <a:srgbClr val="34342B"/>
                  </a:solidFill>
                  <a:latin typeface="Vodafone Rg" pitchFamily="34" charset="0"/>
                </a:rPr>
                <a:t>Model Distribution</a:t>
              </a:r>
              <a:endParaRPr lang="en-GB" sz="1333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639929" y="5191188"/>
              <a:ext cx="2921464" cy="594933"/>
              <a:chOff x="528926" y="4462024"/>
              <a:chExt cx="2921464" cy="594933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94026" y="4501696"/>
                <a:ext cx="1130111" cy="49176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Model Designer</a:t>
                </a:r>
                <a:endParaRPr lang="en-GB" sz="1050" dirty="0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2139748" y="4501696"/>
                <a:ext cx="1130111" cy="49176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Model </a:t>
                </a:r>
                <a:r>
                  <a:rPr lang="en-GB" sz="1050" dirty="0" err="1" smtClean="0"/>
                  <a:t>En</a:t>
                </a:r>
                <a:r>
                  <a:rPr lang="en-GB" sz="1050" dirty="0" smtClean="0"/>
                  <a:t>-Coding</a:t>
                </a:r>
                <a:endParaRPr lang="en-GB" sz="1050" dirty="0"/>
              </a:p>
            </p:txBody>
          </p:sp>
          <p:sp>
            <p:nvSpPr>
              <p:cNvPr id="36" name="Left Bracket 35"/>
              <p:cNvSpPr/>
              <p:nvPr/>
            </p:nvSpPr>
            <p:spPr>
              <a:xfrm>
                <a:off x="528926" y="4462024"/>
                <a:ext cx="127000" cy="594933"/>
              </a:xfrm>
              <a:prstGeom prst="leftBracket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ight Bracket 36"/>
              <p:cNvSpPr/>
              <p:nvPr/>
            </p:nvSpPr>
            <p:spPr>
              <a:xfrm>
                <a:off x="3320660" y="4500124"/>
                <a:ext cx="129730" cy="531433"/>
              </a:xfrm>
              <a:prstGeom prst="rightBracket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Plus 37"/>
              <p:cNvSpPr/>
              <p:nvPr/>
            </p:nvSpPr>
            <p:spPr>
              <a:xfrm>
                <a:off x="1811437" y="4602932"/>
                <a:ext cx="315611" cy="352425"/>
              </a:xfrm>
              <a:prstGeom prst="mathPl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5708678" y="2133978"/>
              <a:ext cx="2921464" cy="594933"/>
              <a:chOff x="5788752" y="4823527"/>
              <a:chExt cx="2921464" cy="594933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5953852" y="4863199"/>
                <a:ext cx="1130111" cy="49176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Model De-Coder</a:t>
                </a:r>
                <a:endParaRPr lang="en-GB" sz="1050" dirty="0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7399574" y="4863199"/>
                <a:ext cx="1130111" cy="49176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Object Formation</a:t>
                </a:r>
                <a:endParaRPr lang="en-GB" sz="1050" dirty="0"/>
              </a:p>
            </p:txBody>
          </p:sp>
          <p:sp>
            <p:nvSpPr>
              <p:cNvPr id="41" name="Left Bracket 40"/>
              <p:cNvSpPr/>
              <p:nvPr/>
            </p:nvSpPr>
            <p:spPr>
              <a:xfrm>
                <a:off x="5788752" y="4823527"/>
                <a:ext cx="127000" cy="594933"/>
              </a:xfrm>
              <a:prstGeom prst="leftBracket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ight Bracket 41"/>
              <p:cNvSpPr/>
              <p:nvPr/>
            </p:nvSpPr>
            <p:spPr>
              <a:xfrm>
                <a:off x="8580486" y="4861627"/>
                <a:ext cx="129730" cy="531433"/>
              </a:xfrm>
              <a:prstGeom prst="rightBracket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Plus 42"/>
              <p:cNvSpPr/>
              <p:nvPr/>
            </p:nvSpPr>
            <p:spPr>
              <a:xfrm>
                <a:off x="7071263" y="4964435"/>
                <a:ext cx="315611" cy="352425"/>
              </a:xfrm>
              <a:prstGeom prst="mathPl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Rounded Rectangle 43"/>
            <p:cNvSpPr/>
            <p:nvPr/>
          </p:nvSpPr>
          <p:spPr>
            <a:xfrm>
              <a:off x="2908492" y="1379005"/>
              <a:ext cx="3383778" cy="4307770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smtClean="0">
                  <a:solidFill>
                    <a:srgbClr val="FF0000"/>
                  </a:solidFill>
                </a:rPr>
                <a:t>Common Parser Binary</a:t>
              </a:r>
            </a:p>
            <a:p>
              <a:pPr algn="ctr"/>
              <a:endParaRPr lang="en-GB" sz="1400" b="1" dirty="0">
                <a:solidFill>
                  <a:srgbClr val="FF0000"/>
                </a:solidFill>
              </a:endParaRPr>
            </a:p>
            <a:p>
              <a:pPr algn="ctr"/>
              <a:r>
                <a:rPr lang="en-GB" sz="1400" b="1" dirty="0" smtClean="0">
                  <a:solidFill>
                    <a:srgbClr val="FF0000"/>
                  </a:solidFill>
                </a:rPr>
                <a:t>[Parsing Function]</a:t>
              </a:r>
            </a:p>
            <a:p>
              <a:pPr algn="ctr"/>
              <a:endParaRPr lang="en-GB" sz="1400" b="1" dirty="0">
                <a:solidFill>
                  <a:srgbClr val="FF0000"/>
                </a:solidFill>
              </a:endParaRPr>
            </a:p>
            <a:p>
              <a:pPr algn="ctr"/>
              <a:r>
                <a:rPr lang="en-GB" sz="1400" b="1" dirty="0" smtClean="0">
                  <a:solidFill>
                    <a:srgbClr val="FF0000"/>
                  </a:solidFill>
                </a:rPr>
                <a:t>Apache </a:t>
              </a:r>
              <a:r>
                <a:rPr lang="en-GB" sz="1400" b="1" dirty="0" smtClean="0">
                  <a:solidFill>
                    <a:srgbClr val="FF0000"/>
                  </a:solidFill>
                </a:rPr>
                <a:t>Foundation ARIA / ONAP Custom Version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12208" y="1091069"/>
              <a:ext cx="653522" cy="965155"/>
            </a:xfrm>
            <a:prstGeom prst="rect">
              <a:avLst/>
            </a:prstGeom>
          </p:spPr>
        </p:pic>
        <p:grpSp>
          <p:nvGrpSpPr>
            <p:cNvPr id="51" name="Group 50"/>
            <p:cNvGrpSpPr/>
            <p:nvPr/>
          </p:nvGrpSpPr>
          <p:grpSpPr>
            <a:xfrm>
              <a:off x="5786022" y="4715470"/>
              <a:ext cx="2921464" cy="594933"/>
              <a:chOff x="5788752" y="4823527"/>
              <a:chExt cx="2921464" cy="594933"/>
            </a:xfrm>
          </p:grpSpPr>
          <p:sp>
            <p:nvSpPr>
              <p:cNvPr id="52" name="Rounded Rectangle 51"/>
              <p:cNvSpPr/>
              <p:nvPr/>
            </p:nvSpPr>
            <p:spPr>
              <a:xfrm>
                <a:off x="5953852" y="4863199"/>
                <a:ext cx="1130111" cy="49176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Model De-Coder</a:t>
                </a:r>
                <a:endParaRPr lang="en-GB" sz="1050" dirty="0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7399574" y="4863199"/>
                <a:ext cx="1130111" cy="49176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Object Formation</a:t>
                </a:r>
                <a:endParaRPr lang="en-GB" sz="1050" dirty="0"/>
              </a:p>
            </p:txBody>
          </p:sp>
          <p:sp>
            <p:nvSpPr>
              <p:cNvPr id="54" name="Left Bracket 53"/>
              <p:cNvSpPr/>
              <p:nvPr/>
            </p:nvSpPr>
            <p:spPr>
              <a:xfrm>
                <a:off x="5788752" y="4823527"/>
                <a:ext cx="127000" cy="594933"/>
              </a:xfrm>
              <a:prstGeom prst="leftBracket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Right Bracket 54"/>
              <p:cNvSpPr/>
              <p:nvPr/>
            </p:nvSpPr>
            <p:spPr>
              <a:xfrm>
                <a:off x="8580486" y="4861627"/>
                <a:ext cx="129730" cy="531433"/>
              </a:xfrm>
              <a:prstGeom prst="rightBracket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Plus 55"/>
              <p:cNvSpPr/>
              <p:nvPr/>
            </p:nvSpPr>
            <p:spPr>
              <a:xfrm>
                <a:off x="7071263" y="4964435"/>
                <a:ext cx="315611" cy="352425"/>
              </a:xfrm>
              <a:prstGeom prst="mathPl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89552" y="3672561"/>
              <a:ext cx="653522" cy="965155"/>
            </a:xfrm>
            <a:prstGeom prst="rect">
              <a:avLst/>
            </a:prstGeom>
          </p:spPr>
        </p:pic>
        <p:cxnSp>
          <p:nvCxnSpPr>
            <p:cNvPr id="59" name="Straight Connector 58"/>
            <p:cNvCxnSpPr/>
            <p:nvPr/>
          </p:nvCxnSpPr>
          <p:spPr>
            <a:xfrm>
              <a:off x="7206539" y="2856221"/>
              <a:ext cx="0" cy="647287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矩形 62"/>
            <p:cNvSpPr/>
            <p:nvPr/>
          </p:nvSpPr>
          <p:spPr>
            <a:xfrm>
              <a:off x="9036380" y="1109997"/>
              <a:ext cx="2647666" cy="464023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圆角矩形 36"/>
            <p:cNvSpPr/>
            <p:nvPr/>
          </p:nvSpPr>
          <p:spPr>
            <a:xfrm>
              <a:off x="9379853" y="1180510"/>
              <a:ext cx="2017601" cy="55728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SO</a:t>
              </a:r>
              <a:endParaRPr lang="en-US" dirty="0"/>
            </a:p>
          </p:txBody>
        </p:sp>
        <p:sp>
          <p:nvSpPr>
            <p:cNvPr id="62" name="圆角矩形 37"/>
            <p:cNvSpPr/>
            <p:nvPr/>
          </p:nvSpPr>
          <p:spPr>
            <a:xfrm>
              <a:off x="9382128" y="1796932"/>
              <a:ext cx="2017601" cy="55728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VFC</a:t>
              </a:r>
              <a:endParaRPr lang="en-US" dirty="0"/>
            </a:p>
          </p:txBody>
        </p:sp>
        <p:sp>
          <p:nvSpPr>
            <p:cNvPr id="63" name="圆角矩形 38"/>
            <p:cNvSpPr/>
            <p:nvPr/>
          </p:nvSpPr>
          <p:spPr>
            <a:xfrm>
              <a:off x="9370755" y="2467947"/>
              <a:ext cx="2017601" cy="55728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SDNC</a:t>
              </a:r>
              <a:endParaRPr lang="en-US" dirty="0"/>
            </a:p>
          </p:txBody>
        </p:sp>
        <p:sp>
          <p:nvSpPr>
            <p:cNvPr id="64" name="圆角矩形 39"/>
            <p:cNvSpPr/>
            <p:nvPr/>
          </p:nvSpPr>
          <p:spPr>
            <a:xfrm>
              <a:off x="9400326" y="3111666"/>
              <a:ext cx="2017601" cy="55728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APPC</a:t>
              </a:r>
              <a:endParaRPr lang="en-US" dirty="0"/>
            </a:p>
          </p:txBody>
        </p:sp>
        <p:sp>
          <p:nvSpPr>
            <p:cNvPr id="65" name="圆角矩形 64"/>
            <p:cNvSpPr/>
            <p:nvPr/>
          </p:nvSpPr>
          <p:spPr>
            <a:xfrm>
              <a:off x="9400326" y="3769033"/>
              <a:ext cx="2017601" cy="55728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Policy</a:t>
              </a:r>
              <a:endParaRPr lang="en-US" dirty="0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9400326" y="4440049"/>
              <a:ext cx="2017601" cy="55728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……..</a:t>
              </a:r>
              <a:endParaRPr lang="en-US" dirty="0"/>
            </a:p>
          </p:txBody>
        </p:sp>
        <p:sp>
          <p:nvSpPr>
            <p:cNvPr id="67" name="圆角矩形 67"/>
            <p:cNvSpPr/>
            <p:nvPr/>
          </p:nvSpPr>
          <p:spPr>
            <a:xfrm>
              <a:off x="9416248" y="5081492"/>
              <a:ext cx="2017601" cy="55728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r>
                <a:rPr lang="en-US" dirty="0" smtClean="0"/>
                <a:t>Party External </a:t>
              </a:r>
              <a:r>
                <a:rPr lang="en-US" dirty="0" smtClean="0"/>
                <a:t>System</a:t>
              </a:r>
              <a:endParaRPr lang="en-US" dirty="0"/>
            </a:p>
          </p:txBody>
        </p:sp>
        <p:sp>
          <p:nvSpPr>
            <p:cNvPr id="68" name="Left-Right Arrow 67"/>
            <p:cNvSpPr/>
            <p:nvPr/>
          </p:nvSpPr>
          <p:spPr>
            <a:xfrm rot="1557197">
              <a:off x="7415436" y="1613632"/>
              <a:ext cx="1687255" cy="213794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Left-Right Arrow 68"/>
            <p:cNvSpPr/>
            <p:nvPr/>
          </p:nvSpPr>
          <p:spPr>
            <a:xfrm rot="19976647">
              <a:off x="7469959" y="3529706"/>
              <a:ext cx="1645891" cy="23494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7788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 smtClean="0"/>
              <a:t>Table of content</a:t>
            </a:r>
            <a:endParaRPr lang="zh-CN" altLang="en-US" sz="1867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04031" y="1453909"/>
            <a:ext cx="10647363" cy="4259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zh-CN" dirty="0" smtClean="0"/>
              <a:t>Problem Statement / Benefits</a:t>
            </a:r>
            <a:endParaRPr lang="en-US" altLang="zh-CN" dirty="0" smtClean="0"/>
          </a:p>
          <a:p>
            <a:r>
              <a:rPr lang="en-US" altLang="zh-CN" dirty="0" smtClean="0"/>
              <a:t>Present ONAP Understanding : Steps Towards Model Driven</a:t>
            </a:r>
          </a:p>
          <a:p>
            <a:r>
              <a:rPr lang="en-US" altLang="zh-CN" dirty="0" smtClean="0"/>
              <a:t>Parser Centralization (&amp; Subsequent) Externalization Proposal</a:t>
            </a:r>
          </a:p>
          <a:p>
            <a:r>
              <a:rPr lang="en-GB" dirty="0"/>
              <a:t>Some </a:t>
            </a:r>
            <a:r>
              <a:rPr lang="en-GB" dirty="0" smtClean="0"/>
              <a:t>Additional </a:t>
            </a:r>
            <a:r>
              <a:rPr lang="en-GB" dirty="0"/>
              <a:t>D</a:t>
            </a:r>
            <a:r>
              <a:rPr lang="en-GB" dirty="0" smtClean="0"/>
              <a:t>etails </a:t>
            </a:r>
            <a:r>
              <a:rPr lang="en-GB" dirty="0"/>
              <a:t>from </a:t>
            </a:r>
            <a:r>
              <a:rPr lang="en-GB" dirty="0" smtClean="0"/>
              <a:t>Proposal (User Stories, Dependencies, Investigations etc…)</a:t>
            </a:r>
            <a:endParaRPr lang="en-US" altLang="zh-CN" dirty="0">
              <a:solidFill>
                <a:srgbClr val="FF0000"/>
              </a:solidFill>
            </a:endParaRP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784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7800" y="9938"/>
            <a:ext cx="11454614" cy="95411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Architecture Improvisation - 2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VNF / PNF Onboarding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Service  Design</a:t>
            </a:r>
            <a:endParaRPr lang="zh-CN" altLang="en-US" sz="1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[</a:t>
            </a:r>
            <a:r>
              <a:rPr lang="en-US" altLang="zh-CN" sz="16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 Time</a:t>
            </a:r>
            <a:r>
              <a:rPr lang="en-US" altLang="zh-CN" sz="1600" b="1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] Catalog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31454" y="3299536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4" name="圆角矩形 31"/>
          <p:cNvSpPr/>
          <p:nvPr/>
        </p:nvSpPr>
        <p:spPr>
          <a:xfrm>
            <a:off x="4854872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4001" y="4316177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383015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464405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4865939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0944" y="3824112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SDN Controller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(L0-L3)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Public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Edge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DC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108370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654030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587500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sz="12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200" b="1" dirty="0">
                <a:solidFill>
                  <a:srgbClr val="000000"/>
                </a:solidFill>
                <a:sym typeface="Calibri"/>
              </a:rPr>
              <a:t>Life Cycle Management &amp; </a:t>
            </a:r>
            <a:r>
              <a:rPr lang="en-US" sz="1200" b="1" dirty="0" err="1">
                <a:solidFill>
                  <a:srgbClr val="000000"/>
                </a:solidFill>
                <a:sym typeface="Calibri"/>
              </a:rPr>
              <a:t>Config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Note 1 – Consistent APIs between Orchestration layer 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5613868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Multi-Cloud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11312" y="2473463"/>
            <a:ext cx="1234440" cy="6615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Parser Binaries / Definition Placeholder</a:t>
            </a:r>
            <a:endParaRPr lang="zh-CN" altLang="en-US" sz="11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00" name="圆角矩形 29"/>
          <p:cNvSpPr/>
          <p:nvPr/>
        </p:nvSpPr>
        <p:spPr>
          <a:xfrm rot="16200000">
            <a:off x="11506562" y="4417873"/>
            <a:ext cx="721456" cy="40269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chemeClr val="tx1"/>
                </a:solidFill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103" name="圆角矩形 31"/>
          <p:cNvSpPr/>
          <p:nvPr/>
        </p:nvSpPr>
        <p:spPr>
          <a:xfrm>
            <a:off x="6817879" y="1799800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58" name="圆角矩形 31"/>
          <p:cNvSpPr/>
          <p:nvPr/>
        </p:nvSpPr>
        <p:spPr>
          <a:xfrm>
            <a:off x="6664772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6683626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111" name="圆角矩形 51"/>
          <p:cNvSpPr/>
          <p:nvPr/>
        </p:nvSpPr>
        <p:spPr>
          <a:xfrm>
            <a:off x="10331454" y="2482207"/>
            <a:ext cx="1234440" cy="6615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Parser Binaries / Definition Placeholder</a:t>
            </a:r>
            <a:endParaRPr lang="zh-CN" altLang="en-US" sz="11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12" name="圆角矩形 51"/>
          <p:cNvSpPr/>
          <p:nvPr/>
        </p:nvSpPr>
        <p:spPr>
          <a:xfrm>
            <a:off x="10727017" y="68847"/>
            <a:ext cx="1359897" cy="837037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External SDO Managed Model(s) / Parser(s)</a:t>
            </a:r>
            <a:endParaRPr lang="zh-CN" altLang="en-US" sz="11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Quad Arrow 11"/>
          <p:cNvSpPr/>
          <p:nvPr/>
        </p:nvSpPr>
        <p:spPr>
          <a:xfrm>
            <a:off x="11062359" y="878149"/>
            <a:ext cx="455098" cy="1075164"/>
          </a:xfrm>
          <a:prstGeom prst="quadArrow">
            <a:avLst>
              <a:gd name="adj1" fmla="val 11784"/>
              <a:gd name="adj2" fmla="val 22500"/>
              <a:gd name="adj3" fmla="val 275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圆角矩形 51"/>
          <p:cNvSpPr/>
          <p:nvPr/>
        </p:nvSpPr>
        <p:spPr>
          <a:xfrm>
            <a:off x="4069711" y="2436928"/>
            <a:ext cx="669848" cy="475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 Time Object</a:t>
            </a:r>
            <a:endParaRPr lang="zh-CN" altLang="en-US" sz="11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16" name="圆角矩形 51"/>
          <p:cNvSpPr/>
          <p:nvPr/>
        </p:nvSpPr>
        <p:spPr>
          <a:xfrm>
            <a:off x="7670212" y="2432862"/>
            <a:ext cx="669848" cy="475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 Time Object</a:t>
            </a:r>
            <a:endParaRPr lang="zh-CN" altLang="en-US" sz="11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17" name="圆角矩形 51"/>
          <p:cNvSpPr/>
          <p:nvPr/>
        </p:nvSpPr>
        <p:spPr>
          <a:xfrm>
            <a:off x="9570499" y="2422944"/>
            <a:ext cx="669848" cy="475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 Time Object</a:t>
            </a:r>
            <a:endParaRPr lang="zh-CN" altLang="en-US" sz="11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148432" y="3170913"/>
            <a:ext cx="7310247" cy="1778823"/>
          </a:xfrm>
          <a:custGeom>
            <a:avLst/>
            <a:gdLst>
              <a:gd name="connsiteX0" fmla="*/ 0 w 7535917"/>
              <a:gd name="connsiteY0" fmla="*/ 1870841 h 1893110"/>
              <a:gd name="connsiteX1" fmla="*/ 6106510 w 7535917"/>
              <a:gd name="connsiteY1" fmla="*/ 1629104 h 1893110"/>
              <a:gd name="connsiteX2" fmla="*/ 7535917 w 7535917"/>
              <a:gd name="connsiteY2" fmla="*/ 0 h 189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35917" h="1893110">
                <a:moveTo>
                  <a:pt x="0" y="1870841"/>
                </a:moveTo>
                <a:cubicBezTo>
                  <a:pt x="2425262" y="1905876"/>
                  <a:pt x="4850524" y="1940911"/>
                  <a:pt x="6106510" y="1629104"/>
                </a:cubicBezTo>
                <a:cubicBezTo>
                  <a:pt x="7362496" y="1317297"/>
                  <a:pt x="7449206" y="658648"/>
                  <a:pt x="7535917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lg" len="med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4448772" y="2953520"/>
            <a:ext cx="5865660" cy="1045629"/>
          </a:xfrm>
          <a:custGeom>
            <a:avLst/>
            <a:gdLst>
              <a:gd name="connsiteX0" fmla="*/ 0 w 5925312"/>
              <a:gd name="connsiteY0" fmla="*/ 0 h 926765"/>
              <a:gd name="connsiteX1" fmla="*/ 2633472 w 5925312"/>
              <a:gd name="connsiteY1" fmla="*/ 926592 h 926765"/>
              <a:gd name="connsiteX2" fmla="*/ 5925312 w 5925312"/>
              <a:gd name="connsiteY2" fmla="*/ 60960 h 926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25312" h="926765">
                <a:moveTo>
                  <a:pt x="0" y="0"/>
                </a:moveTo>
                <a:cubicBezTo>
                  <a:pt x="822960" y="458216"/>
                  <a:pt x="1645920" y="916432"/>
                  <a:pt x="2633472" y="926592"/>
                </a:cubicBezTo>
                <a:cubicBezTo>
                  <a:pt x="3621024" y="936752"/>
                  <a:pt x="4773168" y="498856"/>
                  <a:pt x="5925312" y="6096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lg" len="med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8107680" y="2938272"/>
            <a:ext cx="2206752" cy="353585"/>
          </a:xfrm>
          <a:custGeom>
            <a:avLst/>
            <a:gdLst>
              <a:gd name="connsiteX0" fmla="*/ 0 w 2206752"/>
              <a:gd name="connsiteY0" fmla="*/ 0 h 353585"/>
              <a:gd name="connsiteX1" fmla="*/ 1170432 w 2206752"/>
              <a:gd name="connsiteY1" fmla="*/ 353568 h 353585"/>
              <a:gd name="connsiteX2" fmla="*/ 2206752 w 2206752"/>
              <a:gd name="connsiteY2" fmla="*/ 12192 h 353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06752" h="353585">
                <a:moveTo>
                  <a:pt x="0" y="0"/>
                </a:moveTo>
                <a:cubicBezTo>
                  <a:pt x="401320" y="175768"/>
                  <a:pt x="802640" y="351536"/>
                  <a:pt x="1170432" y="353568"/>
                </a:cubicBezTo>
                <a:cubicBezTo>
                  <a:pt x="1538224" y="355600"/>
                  <a:pt x="1872488" y="183896"/>
                  <a:pt x="2206752" y="12192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/>
          <p:nvPr/>
        </p:nvSpPr>
        <p:spPr>
          <a:xfrm>
            <a:off x="9875520" y="1938235"/>
            <a:ext cx="890016" cy="561125"/>
          </a:xfrm>
          <a:custGeom>
            <a:avLst/>
            <a:gdLst>
              <a:gd name="connsiteX0" fmla="*/ 0 w 890016"/>
              <a:gd name="connsiteY0" fmla="*/ 500165 h 561125"/>
              <a:gd name="connsiteX1" fmla="*/ 414528 w 890016"/>
              <a:gd name="connsiteY1" fmla="*/ 293 h 561125"/>
              <a:gd name="connsiteX2" fmla="*/ 890016 w 890016"/>
              <a:gd name="connsiteY2" fmla="*/ 561125 h 56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0016" h="561125">
                <a:moveTo>
                  <a:pt x="0" y="500165"/>
                </a:moveTo>
                <a:cubicBezTo>
                  <a:pt x="133096" y="245149"/>
                  <a:pt x="266192" y="-9867"/>
                  <a:pt x="414528" y="293"/>
                </a:cubicBezTo>
                <a:cubicBezTo>
                  <a:pt x="562864" y="10453"/>
                  <a:pt x="726440" y="285789"/>
                  <a:pt x="890016" y="561125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1839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 algn="l"/>
            <a:r>
              <a:rPr lang="en-GB" smtClean="0">
                <a:solidFill>
                  <a:schemeClr val="tx1"/>
                </a:solidFill>
              </a:rPr>
              <a:t>Insert Confidentiality Level in slide footer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Architecture Improvisation - 3</a:t>
            </a:r>
            <a:endParaRPr lang="en-GB" dirty="0"/>
          </a:p>
        </p:txBody>
      </p:sp>
      <p:grpSp>
        <p:nvGrpSpPr>
          <p:cNvPr id="59" name="Group 58"/>
          <p:cNvGrpSpPr/>
          <p:nvPr/>
        </p:nvGrpSpPr>
        <p:grpSpPr>
          <a:xfrm>
            <a:off x="421629" y="1094083"/>
            <a:ext cx="10905726" cy="5013602"/>
            <a:chOff x="421629" y="1094083"/>
            <a:chExt cx="10905726" cy="5013602"/>
          </a:xfrm>
        </p:grpSpPr>
        <p:sp>
          <p:nvSpPr>
            <p:cNvPr id="7" name="圆角矩形 2"/>
            <p:cNvSpPr/>
            <p:nvPr/>
          </p:nvSpPr>
          <p:spPr>
            <a:xfrm>
              <a:off x="1443835" y="1094083"/>
              <a:ext cx="1790112" cy="68011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Design Time / SDC</a:t>
              </a:r>
              <a:endParaRPr lang="en-US" sz="1400" b="1" dirty="0" smtClean="0"/>
            </a:p>
            <a:p>
              <a:pPr algn="ctr"/>
              <a:r>
                <a:rPr lang="en-US" sz="1400" b="1" dirty="0" smtClean="0"/>
                <a:t>(DT-Catalog)</a:t>
              </a:r>
              <a:endParaRPr lang="en-US" sz="1400" b="1" dirty="0"/>
            </a:p>
          </p:txBody>
        </p:sp>
        <p:sp>
          <p:nvSpPr>
            <p:cNvPr id="8" name="圆角矩形 3"/>
            <p:cNvSpPr/>
            <p:nvPr/>
          </p:nvSpPr>
          <p:spPr>
            <a:xfrm>
              <a:off x="9537243" y="1094083"/>
              <a:ext cx="1790112" cy="94397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/>
                <a:t>Run Time / Execution Platforms</a:t>
              </a:r>
            </a:p>
            <a:p>
              <a:pPr algn="ctr"/>
              <a:r>
                <a:rPr lang="en-US" altLang="zh-CN" sz="1400" b="1" dirty="0"/>
                <a:t>[</a:t>
              </a:r>
              <a:r>
                <a:rPr lang="en-US" altLang="zh-CN" sz="1400" b="1" dirty="0" smtClean="0"/>
                <a:t>R</a:t>
              </a:r>
              <a:r>
                <a:rPr lang="en-US" sz="1400" b="1" dirty="0" smtClean="0"/>
                <a:t>T-Catalog / Object Creation]</a:t>
              </a:r>
              <a:endParaRPr lang="en-US" sz="1400" b="1" dirty="0"/>
            </a:p>
          </p:txBody>
        </p:sp>
        <p:cxnSp>
          <p:nvCxnSpPr>
            <p:cNvPr id="9" name="直接连接符 5"/>
            <p:cNvCxnSpPr/>
            <p:nvPr/>
          </p:nvCxnSpPr>
          <p:spPr>
            <a:xfrm flipH="1">
              <a:off x="10421057" y="2038062"/>
              <a:ext cx="23942" cy="4056136"/>
            </a:xfrm>
            <a:prstGeom prst="lin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0" name="直接连接符 6"/>
            <p:cNvCxnSpPr/>
            <p:nvPr/>
          </p:nvCxnSpPr>
          <p:spPr>
            <a:xfrm flipH="1">
              <a:off x="2289964" y="1765099"/>
              <a:ext cx="2306" cy="43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/>
            <p:nvPr/>
          </p:nvCxnSpPr>
          <p:spPr>
            <a:xfrm flipV="1">
              <a:off x="2289964" y="2641307"/>
              <a:ext cx="4089389" cy="276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43419" y="2038062"/>
              <a:ext cx="18454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Resource Library Creation</a:t>
              </a:r>
            </a:p>
            <a:p>
              <a:pPr algn="ctr"/>
              <a:r>
                <a:rPr lang="en-GB" sz="1200" dirty="0" smtClean="0"/>
                <a:t>[Discover Resources]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16567" y="2871595"/>
              <a:ext cx="24065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Check package structure</a:t>
              </a:r>
            </a:p>
          </p:txBody>
        </p:sp>
        <p:sp>
          <p:nvSpPr>
            <p:cNvPr id="16" name="圆角矩形 24"/>
            <p:cNvSpPr/>
            <p:nvPr/>
          </p:nvSpPr>
          <p:spPr>
            <a:xfrm>
              <a:off x="5484297" y="1107570"/>
              <a:ext cx="1790112" cy="680115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TOSCA Parser </a:t>
              </a:r>
              <a:r>
                <a:rPr lang="en-US" sz="1400" b="1" dirty="0" err="1" smtClean="0"/>
                <a:t>Binar</a:t>
              </a:r>
              <a:r>
                <a:rPr lang="en-US" sz="1400" b="1" dirty="0" smtClean="0"/>
                <a:t>(</a:t>
              </a:r>
              <a:r>
                <a:rPr lang="en-US" sz="1400" b="1" dirty="0" err="1" smtClean="0"/>
                <a:t>ies</a:t>
              </a:r>
              <a:r>
                <a:rPr lang="en-US" sz="1400" b="1" dirty="0" smtClean="0"/>
                <a:t>)</a:t>
              </a:r>
            </a:p>
            <a:p>
              <a:pPr algn="ctr"/>
              <a:r>
                <a:rPr lang="en-US" sz="1400" b="1" dirty="0" smtClean="0"/>
                <a:t>[As a Service]</a:t>
              </a:r>
              <a:endParaRPr lang="en-US" sz="1400" b="1" dirty="0"/>
            </a:p>
          </p:txBody>
        </p:sp>
        <p:cxnSp>
          <p:nvCxnSpPr>
            <p:cNvPr id="17" name="直接连接符 25"/>
            <p:cNvCxnSpPr>
              <a:stCxn id="16" idx="2"/>
            </p:cNvCxnSpPr>
            <p:nvPr/>
          </p:nvCxnSpPr>
          <p:spPr>
            <a:xfrm flipH="1">
              <a:off x="6355410" y="1787685"/>
              <a:ext cx="23943" cy="43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30"/>
            <p:cNvSpPr/>
            <p:nvPr/>
          </p:nvSpPr>
          <p:spPr>
            <a:xfrm>
              <a:off x="6520197" y="3023383"/>
              <a:ext cx="9528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Distribute </a:t>
              </a:r>
            </a:p>
            <a:p>
              <a:pPr algn="r"/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Service </a:t>
              </a:r>
            </a:p>
            <a:p>
              <a:pPr algn="r"/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Models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41"/>
            <p:cNvSpPr/>
            <p:nvPr/>
          </p:nvSpPr>
          <p:spPr>
            <a:xfrm>
              <a:off x="7169867" y="4350969"/>
              <a:ext cx="32624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Update the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service model package as per </a:t>
              </a:r>
            </a:p>
            <a:p>
              <a:pPr algn="r"/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models “state machine”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30143" y="2402319"/>
              <a:ext cx="24065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Parser Binary Reference / </a:t>
              </a:r>
            </a:p>
            <a:p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Get Latest Parser Grammar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9"/>
            <p:cNvSpPr/>
            <p:nvPr/>
          </p:nvSpPr>
          <p:spPr>
            <a:xfrm>
              <a:off x="2210031" y="1873247"/>
              <a:ext cx="148193" cy="56969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右弧形箭头 16"/>
            <p:cNvSpPr/>
            <p:nvPr/>
          </p:nvSpPr>
          <p:spPr>
            <a:xfrm>
              <a:off x="2384555" y="1950112"/>
              <a:ext cx="232012" cy="423081"/>
            </a:xfrm>
            <a:prstGeom prst="curvedLef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21629" y="2918644"/>
              <a:ext cx="18454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Service Model Creation</a:t>
              </a:r>
            </a:p>
            <a:p>
              <a:pPr algn="ctr"/>
              <a:r>
                <a:rPr lang="en-GB" sz="1200" dirty="0"/>
                <a:t>[Model Repository</a:t>
              </a:r>
              <a:r>
                <a:rPr lang="en-GB" sz="1200" dirty="0" smtClean="0"/>
                <a:t>]</a:t>
              </a:r>
              <a:endParaRPr lang="en-US" sz="1200" dirty="0"/>
            </a:p>
          </p:txBody>
        </p:sp>
        <p:sp>
          <p:nvSpPr>
            <p:cNvPr id="37" name="矩形 39"/>
            <p:cNvSpPr/>
            <p:nvPr/>
          </p:nvSpPr>
          <p:spPr>
            <a:xfrm>
              <a:off x="2205375" y="2740615"/>
              <a:ext cx="148193" cy="56969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右弧形箭头 16"/>
            <p:cNvSpPr/>
            <p:nvPr/>
          </p:nvSpPr>
          <p:spPr>
            <a:xfrm>
              <a:off x="2379899" y="2817480"/>
              <a:ext cx="232012" cy="423081"/>
            </a:xfrm>
            <a:prstGeom prst="curvedLef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2" name="Elbow Connector 41"/>
            <p:cNvCxnSpPr/>
            <p:nvPr/>
          </p:nvCxnSpPr>
          <p:spPr>
            <a:xfrm flipV="1">
              <a:off x="2292270" y="2352824"/>
              <a:ext cx="8152729" cy="1304777"/>
            </a:xfrm>
            <a:prstGeom prst="bentConnector3">
              <a:avLst>
                <a:gd name="adj1" fmla="val 63708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10"/>
            <p:cNvCxnSpPr/>
            <p:nvPr/>
          </p:nvCxnSpPr>
          <p:spPr>
            <a:xfrm flipV="1">
              <a:off x="6367381" y="3860528"/>
              <a:ext cx="4089389" cy="276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7551202" y="3620763"/>
              <a:ext cx="24065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Parser Binary Reference / </a:t>
              </a:r>
            </a:p>
            <a:p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Get Latest Parser Grammar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39"/>
            <p:cNvSpPr/>
            <p:nvPr/>
          </p:nvSpPr>
          <p:spPr>
            <a:xfrm>
              <a:off x="10369627" y="4282912"/>
              <a:ext cx="148193" cy="56969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右弧形箭头 16"/>
            <p:cNvSpPr/>
            <p:nvPr/>
          </p:nvSpPr>
          <p:spPr>
            <a:xfrm>
              <a:off x="10544151" y="4359777"/>
              <a:ext cx="232012" cy="423081"/>
            </a:xfrm>
            <a:prstGeom prst="curvedLef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矩形 39"/>
            <p:cNvSpPr/>
            <p:nvPr/>
          </p:nvSpPr>
          <p:spPr>
            <a:xfrm>
              <a:off x="10384187" y="2475974"/>
              <a:ext cx="148193" cy="56969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右弧形箭头 16"/>
            <p:cNvSpPr/>
            <p:nvPr/>
          </p:nvSpPr>
          <p:spPr>
            <a:xfrm>
              <a:off x="10558711" y="2552839"/>
              <a:ext cx="232012" cy="423081"/>
            </a:xfrm>
            <a:prstGeom prst="curvedLef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328074" y="2644075"/>
              <a:ext cx="2025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Get / Receive Service Model Packages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897819" y="5279058"/>
              <a:ext cx="339898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Parser all the packages 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Create Application Specific Objects 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Save Objects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Application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ata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odel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矩形 39"/>
            <p:cNvSpPr/>
            <p:nvPr/>
          </p:nvSpPr>
          <p:spPr>
            <a:xfrm>
              <a:off x="10355814" y="5297635"/>
              <a:ext cx="148193" cy="56969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右弧形箭头 16"/>
            <p:cNvSpPr/>
            <p:nvPr/>
          </p:nvSpPr>
          <p:spPr>
            <a:xfrm>
              <a:off x="10530338" y="5374500"/>
              <a:ext cx="232012" cy="423081"/>
            </a:xfrm>
            <a:prstGeom prst="curvedLef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41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 algn="l"/>
            <a:r>
              <a:rPr lang="en-GB" smtClean="0">
                <a:solidFill>
                  <a:schemeClr val="tx1"/>
                </a:solidFill>
              </a:rPr>
              <a:t>Insert Confidentiality Level in slide footer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Architecture Improvisation - 4</a:t>
            </a:r>
            <a:endParaRPr lang="en-GB" dirty="0"/>
          </a:p>
        </p:txBody>
      </p:sp>
      <p:grpSp>
        <p:nvGrpSpPr>
          <p:cNvPr id="44" name="Group 43"/>
          <p:cNvGrpSpPr/>
          <p:nvPr/>
        </p:nvGrpSpPr>
        <p:grpSpPr>
          <a:xfrm>
            <a:off x="314961" y="1141932"/>
            <a:ext cx="11684000" cy="5271568"/>
            <a:chOff x="314961" y="1141932"/>
            <a:chExt cx="11684000" cy="5271568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1799" y="2588664"/>
              <a:ext cx="7907493" cy="3653350"/>
            </a:xfrm>
            <a:prstGeom prst="rect">
              <a:avLst/>
            </a:prstGeom>
          </p:spPr>
        </p:pic>
        <p:sp>
          <p:nvSpPr>
            <p:cNvPr id="37" name="Rounded Rectangle 36"/>
            <p:cNvSpPr/>
            <p:nvPr/>
          </p:nvSpPr>
          <p:spPr>
            <a:xfrm>
              <a:off x="8864600" y="1141932"/>
              <a:ext cx="3134361" cy="1041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External SDO / Managed Parser Binary Repository</a:t>
              </a:r>
              <a:endParaRPr lang="en-GB" dirty="0"/>
            </a:p>
          </p:txBody>
        </p:sp>
        <p:cxnSp>
          <p:nvCxnSpPr>
            <p:cNvPr id="39" name="Elbow Connector 38"/>
            <p:cNvCxnSpPr>
              <a:endCxn id="37" idx="1"/>
            </p:cNvCxnSpPr>
            <p:nvPr/>
          </p:nvCxnSpPr>
          <p:spPr>
            <a:xfrm flipV="1">
              <a:off x="4762500" y="1662632"/>
              <a:ext cx="4102100" cy="1664768"/>
            </a:xfrm>
            <a:prstGeom prst="bentConnector3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ame 40"/>
            <p:cNvSpPr/>
            <p:nvPr/>
          </p:nvSpPr>
          <p:spPr>
            <a:xfrm>
              <a:off x="314961" y="2019300"/>
              <a:ext cx="8219440" cy="4394200"/>
            </a:xfrm>
            <a:prstGeom prst="frame">
              <a:avLst>
                <a:gd name="adj1" fmla="val 154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5524500" y="1816100"/>
              <a:ext cx="2590800" cy="50799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Externalization of Parser Binary (API Layer)</a:t>
              </a:r>
              <a:endParaRPr lang="en-GB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9328149" y="4945975"/>
              <a:ext cx="2207261" cy="863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ONAP Boundary</a:t>
              </a:r>
              <a:endParaRPr lang="en-GB" dirty="0"/>
            </a:p>
          </p:txBody>
        </p:sp>
        <p:sp>
          <p:nvSpPr>
            <p:cNvPr id="43" name="Left Arrow 42"/>
            <p:cNvSpPr/>
            <p:nvPr/>
          </p:nvSpPr>
          <p:spPr>
            <a:xfrm>
              <a:off x="8651239" y="5219700"/>
              <a:ext cx="492761" cy="3048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0304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NS </a:t>
            </a:r>
            <a:r>
              <a:rPr lang="en-GB" dirty="0"/>
              <a:t>Package is created and includes Model and Parser URI per consumer</a:t>
            </a:r>
          </a:p>
          <a:p>
            <a:pPr lvl="1"/>
            <a:r>
              <a:rPr lang="en-GB" dirty="0" smtClean="0"/>
              <a:t>Models </a:t>
            </a:r>
            <a:r>
              <a:rPr lang="en-GB" dirty="0"/>
              <a:t>and Parser URI’s are distributed to all consumers by SDC</a:t>
            </a:r>
          </a:p>
          <a:p>
            <a:pPr lvl="1"/>
            <a:r>
              <a:rPr lang="en-GB" dirty="0" smtClean="0"/>
              <a:t>A </a:t>
            </a:r>
            <a:r>
              <a:rPr lang="en-GB" dirty="0"/>
              <a:t>consumer calls MS for retrieving an applicable parser from parsers repository</a:t>
            </a:r>
          </a:p>
          <a:p>
            <a:pPr marL="279393" lvl="1" indent="0">
              <a:buNone/>
            </a:pPr>
            <a:r>
              <a:rPr lang="en-GB" dirty="0">
                <a:solidFill>
                  <a:srgbClr val="FF0000"/>
                </a:solidFill>
              </a:rPr>
              <a:t>Note</a:t>
            </a:r>
            <a:r>
              <a:rPr lang="en-GB" dirty="0"/>
              <a:t>: SDC R&amp;D currently develops a parser based on the Open Stack parser and it may also be arranged as a MS</a:t>
            </a:r>
          </a:p>
          <a:p>
            <a:r>
              <a:rPr lang="en-GB" dirty="0"/>
              <a:t>For Outside-ONAP components</a:t>
            </a:r>
          </a:p>
          <a:p>
            <a:pPr lvl="1"/>
            <a:r>
              <a:rPr lang="en-GB" dirty="0" smtClean="0"/>
              <a:t>Operator </a:t>
            </a:r>
            <a:r>
              <a:rPr lang="en-GB" dirty="0"/>
              <a:t>on-boards models and parser URI’s for consumers outside ONAP</a:t>
            </a:r>
          </a:p>
          <a:p>
            <a:pPr lvl="1"/>
            <a:r>
              <a:rPr lang="en-GB" dirty="0" smtClean="0"/>
              <a:t>SDC </a:t>
            </a:r>
            <a:r>
              <a:rPr lang="en-GB" dirty="0"/>
              <a:t>while parsing NS package recognizes the </a:t>
            </a:r>
            <a:r>
              <a:rPr lang="en-GB" dirty="0" err="1"/>
              <a:t>artifacts</a:t>
            </a:r>
            <a:r>
              <a:rPr lang="en-GB" dirty="0"/>
              <a:t> to be forwarded to consumers outside ONAP</a:t>
            </a:r>
          </a:p>
          <a:p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967" y="1032958"/>
            <a:ext cx="5376600" cy="536384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2240" y="143324"/>
            <a:ext cx="11816080" cy="601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Some Additional Details from Proposal (User Stories, Dependencies, Investigations etc…)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57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 algn="l"/>
            <a:r>
              <a:rPr lang="en-GB" smtClean="0">
                <a:solidFill>
                  <a:schemeClr val="tx1"/>
                </a:solidFill>
              </a:rPr>
              <a:t>Insert Confidentiality Level in slide footer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Content Placeholder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856" y="874913"/>
            <a:ext cx="9056156" cy="509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551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4" y="274638"/>
            <a:ext cx="11679119" cy="765589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Problem Statement / </a:t>
            </a:r>
            <a:r>
              <a:rPr lang="en-US" altLang="zh-CN" dirty="0" smtClean="0"/>
              <a:t>Benefits : </a:t>
            </a:r>
            <a:r>
              <a:rPr lang="en-GB" dirty="0" smtClean="0"/>
              <a:t>Present </a:t>
            </a:r>
            <a:r>
              <a:rPr lang="en-GB" dirty="0" smtClean="0"/>
              <a:t>Operator Scenario(s)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4" y="1138092"/>
            <a:ext cx="5329117" cy="3433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" name="Picture 11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9" r="16448"/>
          <a:stretch/>
        </p:blipFill>
        <p:spPr>
          <a:xfrm>
            <a:off x="6173003" y="2766963"/>
            <a:ext cx="4926976" cy="3625451"/>
          </a:xfrm>
          <a:prstGeom prst="rect">
            <a:avLst/>
          </a:prstGeom>
        </p:spPr>
      </p:pic>
      <p:sp>
        <p:nvSpPr>
          <p:cNvPr id="2048" name="Rounded Rectangle 2047"/>
          <p:cNvSpPr/>
          <p:nvPr/>
        </p:nvSpPr>
        <p:spPr>
          <a:xfrm>
            <a:off x="7648876" y="1371504"/>
            <a:ext cx="2053389" cy="949693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33" b="1" dirty="0">
                <a:solidFill>
                  <a:schemeClr val="bg1"/>
                </a:solidFill>
                <a:latin typeface="Vodafone Rg" pitchFamily="34" charset="0"/>
              </a:rPr>
              <a:t>Vodafone Platforms</a:t>
            </a:r>
          </a:p>
        </p:txBody>
      </p:sp>
      <p:sp>
        <p:nvSpPr>
          <p:cNvPr id="121" name="Rounded Rectangle 120"/>
          <p:cNvSpPr/>
          <p:nvPr/>
        </p:nvSpPr>
        <p:spPr>
          <a:xfrm>
            <a:off x="2274678" y="4808792"/>
            <a:ext cx="2053389" cy="949693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33" b="1" dirty="0">
                <a:solidFill>
                  <a:schemeClr val="bg1"/>
                </a:solidFill>
                <a:latin typeface="Vodafone Rg" pitchFamily="34" charset="0"/>
              </a:rPr>
              <a:t>TMF Open Digital Architecture</a:t>
            </a:r>
          </a:p>
        </p:txBody>
      </p:sp>
      <p:sp>
        <p:nvSpPr>
          <p:cNvPr id="2049" name="Left Arrow 2048"/>
          <p:cNvSpPr/>
          <p:nvPr/>
        </p:nvSpPr>
        <p:spPr>
          <a:xfrm>
            <a:off x="6314170" y="1769348"/>
            <a:ext cx="776756" cy="205339"/>
          </a:xfrm>
          <a:prstGeom prst="leftArrow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23" name="Left Arrow 122"/>
          <p:cNvSpPr/>
          <p:nvPr/>
        </p:nvSpPr>
        <p:spPr>
          <a:xfrm rot="10800000">
            <a:off x="4969999" y="5180969"/>
            <a:ext cx="776756" cy="205339"/>
          </a:xfrm>
          <a:prstGeom prst="leftArrow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25" name="Rounded Rectangle 124"/>
          <p:cNvSpPr/>
          <p:nvPr/>
        </p:nvSpPr>
        <p:spPr>
          <a:xfrm>
            <a:off x="5577552" y="2403536"/>
            <a:ext cx="1386919" cy="445765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200" b="1" dirty="0" smtClean="0">
                <a:solidFill>
                  <a:schemeClr val="bg1"/>
                </a:solidFill>
                <a:latin typeface="Vodafone Rg" pitchFamily="34" charset="0"/>
              </a:rPr>
              <a:t>Primarily BPMN2.0 </a:t>
            </a:r>
            <a:r>
              <a:rPr lang="en-GB" sz="1200" b="1" dirty="0">
                <a:solidFill>
                  <a:schemeClr val="bg1"/>
                </a:solidFill>
                <a:latin typeface="Vodafone Rg" pitchFamily="34" charset="0"/>
              </a:rPr>
              <a:t>Service Models</a:t>
            </a:r>
          </a:p>
        </p:txBody>
      </p:sp>
      <p:cxnSp>
        <p:nvCxnSpPr>
          <p:cNvPr id="2053" name="Straight Arrow Connector 2052"/>
          <p:cNvCxnSpPr/>
          <p:nvPr/>
        </p:nvCxnSpPr>
        <p:spPr>
          <a:xfrm flipH="1">
            <a:off x="4969999" y="2849302"/>
            <a:ext cx="509984" cy="34218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6519513" y="2962882"/>
            <a:ext cx="295175" cy="147587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>
            <a:off x="6702547" y="2962882"/>
            <a:ext cx="1600847" cy="206622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0" name="Rounded Rectangle 2059"/>
          <p:cNvSpPr/>
          <p:nvPr/>
        </p:nvSpPr>
        <p:spPr>
          <a:xfrm>
            <a:off x="8842409" y="4579689"/>
            <a:ext cx="2387065" cy="1578780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shade val="95000"/>
                <a:satMod val="105000"/>
              </a:schemeClr>
            </a:solidFill>
            <a:prstDash val="sysDash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37" name="Rounded Rectangle 136"/>
          <p:cNvSpPr/>
          <p:nvPr/>
        </p:nvSpPr>
        <p:spPr>
          <a:xfrm>
            <a:off x="10741793" y="2231362"/>
            <a:ext cx="1271760" cy="535601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200" b="1" dirty="0">
                <a:solidFill>
                  <a:schemeClr val="bg1"/>
                </a:solidFill>
                <a:latin typeface="Vodafone Rg" pitchFamily="34" charset="0"/>
              </a:rPr>
              <a:t>ONAP Addressable Stack</a:t>
            </a:r>
          </a:p>
        </p:txBody>
      </p:sp>
      <p:cxnSp>
        <p:nvCxnSpPr>
          <p:cNvPr id="138" name="Straight Arrow Connector 137"/>
          <p:cNvCxnSpPr/>
          <p:nvPr/>
        </p:nvCxnSpPr>
        <p:spPr>
          <a:xfrm flipH="1">
            <a:off x="11229474" y="2849302"/>
            <a:ext cx="462013" cy="182046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0466220" y="5453889"/>
            <a:ext cx="628220" cy="6512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NFV</a:t>
            </a:r>
            <a:endParaRPr lang="en-GB" sz="1100" b="1" dirty="0"/>
          </a:p>
        </p:txBody>
      </p:sp>
      <p:sp>
        <p:nvSpPr>
          <p:cNvPr id="19" name="Oval 18"/>
          <p:cNvSpPr/>
          <p:nvPr/>
        </p:nvSpPr>
        <p:spPr>
          <a:xfrm>
            <a:off x="8949945" y="5453889"/>
            <a:ext cx="628220" cy="6512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err="1" smtClean="0"/>
              <a:t>uCPE</a:t>
            </a:r>
            <a:endParaRPr lang="en-GB" sz="900" dirty="0"/>
          </a:p>
        </p:txBody>
      </p:sp>
      <p:cxnSp>
        <p:nvCxnSpPr>
          <p:cNvPr id="6" name="Straight Connector 5"/>
          <p:cNvCxnSpPr>
            <a:stCxn id="19" idx="6"/>
            <a:endCxn id="3" idx="2"/>
          </p:cNvCxnSpPr>
          <p:nvPr/>
        </p:nvCxnSpPr>
        <p:spPr>
          <a:xfrm>
            <a:off x="9578165" y="5779507"/>
            <a:ext cx="888055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9721831" y="5453889"/>
            <a:ext cx="628220" cy="6512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SDN</a:t>
            </a:r>
            <a:endParaRPr lang="en-GB" sz="1100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11111709" y="4773700"/>
            <a:ext cx="995443" cy="1120083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200" b="1" dirty="0" smtClean="0">
                <a:solidFill>
                  <a:schemeClr val="bg1"/>
                </a:solidFill>
                <a:latin typeface="Vodafone Rg" pitchFamily="34" charset="0"/>
              </a:rPr>
              <a:t>Opportunity for Intent Based Models</a:t>
            </a:r>
            <a:endParaRPr lang="en-GB" sz="1200" b="1" dirty="0">
              <a:solidFill>
                <a:schemeClr val="bg1"/>
              </a:solidFill>
              <a:latin typeface="Vodafone Rg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25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4" y="274638"/>
            <a:ext cx="11502662" cy="889972"/>
          </a:xfrm>
        </p:spPr>
        <p:txBody>
          <a:bodyPr>
            <a:normAutofit/>
          </a:bodyPr>
          <a:lstStyle/>
          <a:p>
            <a:r>
              <a:rPr lang="en-US" altLang="zh-CN" dirty="0"/>
              <a:t>Problem Statement / </a:t>
            </a:r>
            <a:r>
              <a:rPr lang="en-US" altLang="zh-CN" dirty="0" smtClean="0"/>
              <a:t>Benefits (Model Driven Approach)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Insert Confidentiality Level in slide footer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4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42034"/>
              </p:ext>
            </p:extLst>
          </p:nvPr>
        </p:nvGraphicFramePr>
        <p:xfrm>
          <a:off x="249753" y="1164610"/>
          <a:ext cx="4506586" cy="515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6586">
                  <a:extLst>
                    <a:ext uri="{9D8B030D-6E8A-4147-A177-3AD203B41FA5}">
                      <a16:colId xmlns:a16="http://schemas.microsoft.com/office/drawing/2014/main" val="1189356309"/>
                    </a:ext>
                  </a:extLst>
                </a:gridCol>
              </a:tblGrid>
              <a:tr h="416823">
                <a:tc>
                  <a:txBody>
                    <a:bodyPr/>
                    <a:lstStyle/>
                    <a:p>
                      <a:r>
                        <a:rPr lang="en-GB" dirty="0" smtClean="0"/>
                        <a:t>Problem Statement (Current Operator Stack)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584642"/>
                  </a:ext>
                </a:extLst>
              </a:tr>
              <a:tr h="71944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Native / In-Built</a:t>
                      </a:r>
                      <a:r>
                        <a:rPr lang="en-GB" sz="1600" baseline="0" dirty="0" smtClean="0"/>
                        <a:t> Service Models in Orchestration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894923"/>
                  </a:ext>
                </a:extLst>
              </a:tr>
              <a:tr h="71944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Whole Stack Not Working to Same Model Definition(s)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1930"/>
                  </a:ext>
                </a:extLst>
              </a:tr>
              <a:tr h="71944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Primarily Static or Imperative Workflow Based Stack Orchestration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935255"/>
                  </a:ext>
                </a:extLst>
              </a:tr>
              <a:tr h="71944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Stack is Not Model Driven or Models Locally / Separately Built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805687"/>
                  </a:ext>
                </a:extLst>
              </a:tr>
              <a:tr h="71944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Lack of API Based Standardization @ Information</a:t>
                      </a:r>
                      <a:r>
                        <a:rPr lang="en-GB" sz="1600" baseline="0" dirty="0" smtClean="0"/>
                        <a:t> Model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985744"/>
                  </a:ext>
                </a:extLst>
              </a:tr>
              <a:tr h="71944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Lack of Intent</a:t>
                      </a:r>
                      <a:r>
                        <a:rPr lang="en-GB" sz="1600" baseline="0" dirty="0" smtClean="0"/>
                        <a:t> Based / Declarative Service Models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02946"/>
                  </a:ext>
                </a:extLst>
              </a:tr>
              <a:tr h="41682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Variation in Data Models of Stack Applications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898608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725344"/>
              </p:ext>
            </p:extLst>
          </p:nvPr>
        </p:nvGraphicFramePr>
        <p:xfrm>
          <a:off x="7465513" y="1164610"/>
          <a:ext cx="4508197" cy="5218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8197">
                  <a:extLst>
                    <a:ext uri="{9D8B030D-6E8A-4147-A177-3AD203B41FA5}">
                      <a16:colId xmlns:a16="http://schemas.microsoft.com/office/drawing/2014/main" val="1189356309"/>
                    </a:ext>
                  </a:extLst>
                </a:gridCol>
              </a:tblGrid>
              <a:tr h="408565">
                <a:tc>
                  <a:txBody>
                    <a:bodyPr/>
                    <a:lstStyle/>
                    <a:p>
                      <a:r>
                        <a:rPr lang="en-GB" dirty="0" smtClean="0"/>
                        <a:t>Benefits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584642"/>
                  </a:ext>
                </a:extLst>
              </a:tr>
              <a:tr h="70519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Service Models : Centralize Where We Can / Local Where We Must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894923"/>
                  </a:ext>
                </a:extLst>
              </a:tr>
              <a:tr h="70519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Whole Stack Starts Working towards Same (abstracted) Service Model(s) &amp; Definition(s)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91930"/>
                  </a:ext>
                </a:extLst>
              </a:tr>
              <a:tr h="70519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Complete Service Models</a:t>
                      </a:r>
                      <a:r>
                        <a:rPr lang="en-GB" sz="1600" baseline="0" dirty="0" smtClean="0"/>
                        <a:t> (to be Manifested) in TOSCA Based Declarative Intents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935255"/>
                  </a:ext>
                </a:extLst>
              </a:tr>
              <a:tr h="70519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Centralized Parser</a:t>
                      </a:r>
                      <a:r>
                        <a:rPr lang="en-GB" sz="1600" baseline="0" dirty="0" smtClean="0"/>
                        <a:t> Gives Common Placeholder for A Central Governance &amp; Becomes Truly Models Driven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805687"/>
                  </a:ext>
                </a:extLst>
              </a:tr>
              <a:tr h="70519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Service Models at SDC</a:t>
                      </a:r>
                      <a:r>
                        <a:rPr lang="en-GB" sz="1600" baseline="0" dirty="0" smtClean="0"/>
                        <a:t> Level Are Global Intents with Higher Business / Offering Affinity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985744"/>
                  </a:ext>
                </a:extLst>
              </a:tr>
              <a:tr h="70519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Global</a:t>
                      </a:r>
                      <a:r>
                        <a:rPr lang="en-GB" sz="1600" baseline="0" dirty="0" smtClean="0"/>
                        <a:t> RTC For De-Coding Common Service Models (Applicable to Entire Stack)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02946"/>
                  </a:ext>
                </a:extLst>
              </a:tr>
              <a:tr h="40856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Local RTC for Catering to Variation in Data Models of Stack Applications (Local / Internal Recipe)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898608"/>
                  </a:ext>
                </a:extLst>
              </a:tr>
            </a:tbl>
          </a:graphicData>
        </a:graphic>
      </p:graphicFrame>
      <p:sp>
        <p:nvSpPr>
          <p:cNvPr id="13" name="Right Arrow 12"/>
          <p:cNvSpPr/>
          <p:nvPr/>
        </p:nvSpPr>
        <p:spPr>
          <a:xfrm>
            <a:off x="4897677" y="1465545"/>
            <a:ext cx="2467627" cy="4133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5348614" y="1164610"/>
            <a:ext cx="1528175" cy="1052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Separation of Models (Global v/s Local) : </a:t>
            </a:r>
            <a:r>
              <a:rPr lang="en-GB" sz="1400" dirty="0" err="1" smtClean="0"/>
              <a:t>Glo-cal</a:t>
            </a:r>
            <a:r>
              <a:rPr lang="en-GB" sz="1400" dirty="0" smtClean="0"/>
              <a:t> RTC</a:t>
            </a:r>
            <a:endParaRPr lang="en-GB" sz="1400" dirty="0"/>
          </a:p>
        </p:txBody>
      </p:sp>
      <p:sp>
        <p:nvSpPr>
          <p:cNvPr id="14" name="Right Arrow 13"/>
          <p:cNvSpPr/>
          <p:nvPr/>
        </p:nvSpPr>
        <p:spPr>
          <a:xfrm>
            <a:off x="4856548" y="2845608"/>
            <a:ext cx="2467627" cy="4133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4856547" y="4226208"/>
            <a:ext cx="2467627" cy="4133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4877112" y="5600869"/>
            <a:ext cx="2467627" cy="4133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5348614" y="2526040"/>
            <a:ext cx="1528175" cy="1052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Move from Imperative (Only) to</a:t>
            </a:r>
          </a:p>
          <a:p>
            <a:pPr algn="ctr"/>
            <a:r>
              <a:rPr lang="en-GB" sz="1200" dirty="0" smtClean="0"/>
              <a:t>Declarative / Imperative </a:t>
            </a:r>
            <a:endParaRPr lang="en-GB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5346673" y="3888094"/>
            <a:ext cx="1528175" cy="1052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Multiple to Unified / Single Parser Function (Use of Common Grammar)</a:t>
            </a:r>
            <a:endParaRPr lang="en-GB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5346672" y="5262454"/>
            <a:ext cx="1528175" cy="1052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Centralization &amp; (Subsequently) Global Standardization of Parser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5154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34434" y="274638"/>
            <a:ext cx="8718551" cy="889972"/>
          </a:xfrm>
        </p:spPr>
        <p:txBody>
          <a:bodyPr/>
          <a:lstStyle/>
          <a:p>
            <a:r>
              <a:rPr lang="en-GB" dirty="0" smtClean="0"/>
              <a:t>Present Operator Scenario(s)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907" y="2126995"/>
            <a:ext cx="3558827" cy="2293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107" y="2330195"/>
            <a:ext cx="3558827" cy="2293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307" y="2533395"/>
            <a:ext cx="3558827" cy="2293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507" y="2736595"/>
            <a:ext cx="3558827" cy="2293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707" y="2939795"/>
            <a:ext cx="3558827" cy="2293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907" y="3142995"/>
            <a:ext cx="3558827" cy="2293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3852036" y="1164610"/>
            <a:ext cx="953971" cy="4656446"/>
          </a:xfrm>
          <a:prstGeom prst="roundRect">
            <a:avLst/>
          </a:prstGeom>
          <a:noFill/>
          <a:ln w="25400" cap="flat" cmpd="sng" algn="ctr">
            <a:solidFill>
              <a:srgbClr val="00B0CA"/>
            </a:solidFill>
            <a:prstDash val="sysDot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961953" y="1278480"/>
            <a:ext cx="953971" cy="4745776"/>
          </a:xfrm>
          <a:prstGeom prst="roundRect">
            <a:avLst/>
          </a:prstGeom>
          <a:noFill/>
          <a:ln w="25400" cap="flat" cmpd="sng" algn="ctr">
            <a:solidFill>
              <a:srgbClr val="00B0CA"/>
            </a:solidFill>
            <a:prstDash val="sysDot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069935" y="1414824"/>
            <a:ext cx="953971" cy="4812632"/>
          </a:xfrm>
          <a:prstGeom prst="roundRect">
            <a:avLst/>
          </a:prstGeom>
          <a:noFill/>
          <a:ln w="25400" cap="flat" cmpd="sng" algn="ctr">
            <a:solidFill>
              <a:srgbClr val="00B0CA"/>
            </a:solidFill>
            <a:prstDash val="sysDot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169163" y="1595341"/>
            <a:ext cx="953971" cy="4812632"/>
          </a:xfrm>
          <a:prstGeom prst="roundRect">
            <a:avLst/>
          </a:prstGeom>
          <a:noFill/>
          <a:ln w="25400" cap="flat" cmpd="sng" algn="ctr">
            <a:solidFill>
              <a:srgbClr val="00B0CA"/>
            </a:solidFill>
            <a:prstDash val="sysDot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9561095" y="1974383"/>
            <a:ext cx="1925053" cy="965412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33" b="1" dirty="0">
                <a:solidFill>
                  <a:schemeClr val="bg1"/>
                </a:solidFill>
                <a:latin typeface="Vodafone Rg" pitchFamily="34" charset="0"/>
              </a:rPr>
              <a:t>Different Geographies / Operating Companies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536876" y="4953446"/>
            <a:ext cx="1925053" cy="965412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33" b="1" dirty="0">
                <a:solidFill>
                  <a:schemeClr val="bg1"/>
                </a:solidFill>
                <a:latin typeface="Vodafone Rg" pitchFamily="34" charset="0"/>
              </a:rPr>
              <a:t>Different Stacks / Multiple Legacy Stacks</a:t>
            </a:r>
          </a:p>
        </p:txBody>
      </p:sp>
      <p:sp>
        <p:nvSpPr>
          <p:cNvPr id="22" name="Left Arrow 21"/>
          <p:cNvSpPr/>
          <p:nvPr/>
        </p:nvSpPr>
        <p:spPr>
          <a:xfrm>
            <a:off x="8183035" y="2354419"/>
            <a:ext cx="1216451" cy="205339"/>
          </a:xfrm>
          <a:prstGeom prst="leftArrow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23" name="Left Arrow 22"/>
          <p:cNvSpPr/>
          <p:nvPr/>
        </p:nvSpPr>
        <p:spPr>
          <a:xfrm rot="10800000">
            <a:off x="2572649" y="5280008"/>
            <a:ext cx="2139256" cy="205339"/>
          </a:xfrm>
          <a:prstGeom prst="leftArrow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333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964456" y="2615593"/>
            <a:ext cx="1925053" cy="965412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33" b="1" dirty="0" smtClean="0">
                <a:solidFill>
                  <a:schemeClr val="bg1"/>
                </a:solidFill>
                <a:latin typeface="Vodafone Rg" pitchFamily="34" charset="0"/>
              </a:rPr>
              <a:t>Fixed Workflows for Provisioning / Often Denoted in BPMN2.0 / Imperative, more often than not</a:t>
            </a:r>
            <a:endParaRPr lang="en-GB" sz="1333" b="1" dirty="0">
              <a:solidFill>
                <a:schemeClr val="bg1"/>
              </a:solidFill>
              <a:latin typeface="Vodafone Rg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9245248" y="3937446"/>
            <a:ext cx="1925053" cy="965412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33" b="1" dirty="0" smtClean="0">
                <a:solidFill>
                  <a:schemeClr val="bg1"/>
                </a:solidFill>
                <a:latin typeface="Vodafone Rg" pitchFamily="34" charset="0"/>
              </a:rPr>
              <a:t>Each System Build Their Own Service Definitions, Hardly Model Driven</a:t>
            </a:r>
            <a:endParaRPr lang="en-GB" sz="1333" b="1" dirty="0">
              <a:solidFill>
                <a:schemeClr val="bg1"/>
              </a:solidFill>
              <a:latin typeface="Vodafone Rg" pitchFamily="34" charset="0"/>
            </a:endParaRPr>
          </a:p>
        </p:txBody>
      </p:sp>
      <p:sp>
        <p:nvSpPr>
          <p:cNvPr id="2" name="Left Brace 1"/>
          <p:cNvSpPr/>
          <p:nvPr/>
        </p:nvSpPr>
        <p:spPr>
          <a:xfrm>
            <a:off x="3070747" y="1595341"/>
            <a:ext cx="311432" cy="300591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eft Brace 25"/>
          <p:cNvSpPr/>
          <p:nvPr/>
        </p:nvSpPr>
        <p:spPr>
          <a:xfrm rot="10800000">
            <a:off x="8688186" y="2912941"/>
            <a:ext cx="311432" cy="300591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3390900" y="2749295"/>
            <a:ext cx="3011520" cy="3287661"/>
          </a:xfrm>
          <a:prstGeom prst="line">
            <a:avLst/>
          </a:prstGeom>
          <a:ln w="25400" cmpd="sng">
            <a:solidFill>
              <a:schemeClr val="tx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082133" y="2645742"/>
            <a:ext cx="3011520" cy="3287661"/>
          </a:xfrm>
          <a:prstGeom prst="line">
            <a:avLst/>
          </a:prstGeom>
          <a:ln w="25400" cmpd="sng">
            <a:solidFill>
              <a:schemeClr val="tx1"/>
            </a:solidFill>
            <a:prstDash val="sysDot"/>
            <a:headEnd type="triangl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7126655" y="4627210"/>
            <a:ext cx="1734158" cy="22529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Local Service Definition</a:t>
            </a:r>
            <a:endParaRPr lang="en-GB" sz="1100" dirty="0"/>
          </a:p>
        </p:txBody>
      </p:sp>
      <p:sp>
        <p:nvSpPr>
          <p:cNvPr id="27" name="Rounded Rectangle 26"/>
          <p:cNvSpPr/>
          <p:nvPr/>
        </p:nvSpPr>
        <p:spPr>
          <a:xfrm>
            <a:off x="3886148" y="4258472"/>
            <a:ext cx="1734158" cy="22529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Local Service Definition</a:t>
            </a:r>
            <a:endParaRPr lang="en-GB" sz="1100" dirty="0"/>
          </a:p>
        </p:txBody>
      </p:sp>
      <p:sp>
        <p:nvSpPr>
          <p:cNvPr id="29" name="Frame 28"/>
          <p:cNvSpPr/>
          <p:nvPr/>
        </p:nvSpPr>
        <p:spPr>
          <a:xfrm>
            <a:off x="3553098" y="2552700"/>
            <a:ext cx="3004369" cy="3167381"/>
          </a:xfrm>
          <a:prstGeom prst="frame">
            <a:avLst>
              <a:gd name="adj1" fmla="val 4046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5747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81" y="-32468"/>
            <a:ext cx="12251266" cy="889972"/>
          </a:xfrm>
        </p:spPr>
        <p:txBody>
          <a:bodyPr>
            <a:normAutofit fontScale="90000"/>
          </a:bodyPr>
          <a:lstStyle/>
          <a:p>
            <a:r>
              <a:rPr lang="en-GB" dirty="0"/>
              <a:t>Present ONAP </a:t>
            </a:r>
            <a:r>
              <a:rPr lang="en-GB" dirty="0" smtClean="0"/>
              <a:t>Understanding – Steps Towards Model Driven </a:t>
            </a:r>
            <a:br>
              <a:rPr lang="en-GB" dirty="0" smtClean="0"/>
            </a:br>
            <a:endParaRPr lang="en-US" sz="1600" dirty="0"/>
          </a:p>
        </p:txBody>
      </p:sp>
      <p:grpSp>
        <p:nvGrpSpPr>
          <p:cNvPr id="3" name="组合 265"/>
          <p:cNvGrpSpPr/>
          <p:nvPr/>
        </p:nvGrpSpPr>
        <p:grpSpPr>
          <a:xfrm>
            <a:off x="216888" y="1587936"/>
            <a:ext cx="11705939" cy="4713907"/>
            <a:chOff x="353853" y="870316"/>
            <a:chExt cx="10699565" cy="4119539"/>
          </a:xfrm>
        </p:grpSpPr>
        <p:grpSp>
          <p:nvGrpSpPr>
            <p:cNvPr id="4" name="组合 179"/>
            <p:cNvGrpSpPr/>
            <p:nvPr/>
          </p:nvGrpSpPr>
          <p:grpSpPr>
            <a:xfrm>
              <a:off x="353853" y="870316"/>
              <a:ext cx="10699565" cy="4119539"/>
              <a:chOff x="1715516" y="1591141"/>
              <a:chExt cx="11059981" cy="4574163"/>
            </a:xfrm>
          </p:grpSpPr>
          <p:sp>
            <p:nvSpPr>
              <p:cNvPr id="181" name="矩形 180"/>
              <p:cNvSpPr/>
              <p:nvPr/>
            </p:nvSpPr>
            <p:spPr bwMode="auto">
              <a:xfrm>
                <a:off x="9720822" y="3990583"/>
                <a:ext cx="1238400" cy="485909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9525" cap="rnd" cmpd="sng" algn="ctr">
                <a:solidFill>
                  <a:srgbClr val="11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圆角矩形 181"/>
              <p:cNvSpPr/>
              <p:nvPr/>
            </p:nvSpPr>
            <p:spPr bwMode="auto">
              <a:xfrm>
                <a:off x="6760466" y="1845776"/>
                <a:ext cx="2049864" cy="381838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2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SO</a:t>
                </a:r>
                <a:endPara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圆角矩形 182"/>
              <p:cNvSpPr/>
              <p:nvPr/>
            </p:nvSpPr>
            <p:spPr bwMode="auto">
              <a:xfrm>
                <a:off x="6231734" y="2661928"/>
                <a:ext cx="1253884" cy="1324702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067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Network-C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067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L1-L3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en-US" altLang="zh-CN" sz="1067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en-US" altLang="zh-CN" sz="1067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圆角矩形 183"/>
              <p:cNvSpPr/>
              <p:nvPr/>
            </p:nvSpPr>
            <p:spPr bwMode="auto">
              <a:xfrm>
                <a:off x="7545362" y="2663602"/>
                <a:ext cx="1066329" cy="1312980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0070C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067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Infra-C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en-US" altLang="zh-CN" sz="1067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en-US" altLang="zh-CN" sz="1067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zh-CN" altLang="en-US" sz="1067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圆角矩形 184"/>
              <p:cNvSpPr/>
              <p:nvPr/>
            </p:nvSpPr>
            <p:spPr bwMode="auto">
              <a:xfrm>
                <a:off x="8662672" y="2655227"/>
                <a:ext cx="880351" cy="1311306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067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APP-C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067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L4-L7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en-US" altLang="zh-CN" sz="1067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zh-CN" altLang="en-US" sz="1067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86" name="直接箭头连接符 185"/>
              <p:cNvCxnSpPr>
                <a:stCxn id="182" idx="2"/>
                <a:endCxn id="183" idx="0"/>
              </p:cNvCxnSpPr>
              <p:nvPr/>
            </p:nvCxnSpPr>
            <p:spPr bwMode="auto">
              <a:xfrm flipH="1">
                <a:off x="6858676" y="2227614"/>
                <a:ext cx="926722" cy="434314"/>
              </a:xfrm>
              <a:prstGeom prst="straightConnector1">
                <a:avLst/>
              </a:prstGeom>
              <a:solidFill>
                <a:srgbClr val="00B0F0"/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187" name="直接箭头连接符 186"/>
              <p:cNvCxnSpPr>
                <a:cxnSpLocks/>
                <a:stCxn id="182" idx="2"/>
                <a:endCxn id="184" idx="0"/>
              </p:cNvCxnSpPr>
              <p:nvPr/>
            </p:nvCxnSpPr>
            <p:spPr bwMode="auto">
              <a:xfrm>
                <a:off x="7785398" y="2227614"/>
                <a:ext cx="293129" cy="435988"/>
              </a:xfrm>
              <a:prstGeom prst="straightConnector1">
                <a:avLst/>
              </a:prstGeom>
              <a:solidFill>
                <a:srgbClr val="00B0F0"/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188" name="直接箭头连接符 187"/>
              <p:cNvCxnSpPr>
                <a:cxnSpLocks/>
                <a:stCxn id="182" idx="2"/>
                <a:endCxn id="185" idx="0"/>
              </p:cNvCxnSpPr>
              <p:nvPr/>
            </p:nvCxnSpPr>
            <p:spPr bwMode="auto">
              <a:xfrm>
                <a:off x="7785398" y="2227614"/>
                <a:ext cx="1317450" cy="427613"/>
              </a:xfrm>
              <a:prstGeom prst="straightConnector1">
                <a:avLst/>
              </a:prstGeom>
              <a:solidFill>
                <a:srgbClr val="00B0F0"/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189" name="圆角矩形 188"/>
              <p:cNvSpPr/>
              <p:nvPr/>
            </p:nvSpPr>
            <p:spPr bwMode="auto">
              <a:xfrm>
                <a:off x="9607938" y="2656901"/>
                <a:ext cx="1445288" cy="847417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B3000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2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VNF-C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90" name="直接箭头连接符 189"/>
              <p:cNvCxnSpPr>
                <a:cxnSpLocks/>
                <a:stCxn id="182" idx="2"/>
                <a:endCxn id="189" idx="0"/>
              </p:cNvCxnSpPr>
              <p:nvPr/>
            </p:nvCxnSpPr>
            <p:spPr bwMode="auto">
              <a:xfrm>
                <a:off x="7785398" y="2227614"/>
                <a:ext cx="2545184" cy="429287"/>
              </a:xfrm>
              <a:prstGeom prst="straightConnector1">
                <a:avLst/>
              </a:prstGeom>
              <a:solidFill>
                <a:srgbClr val="00B0F0"/>
              </a:solidFill>
              <a:ln w="9525" cap="rnd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191" name="圆角矩形 190"/>
              <p:cNvSpPr/>
              <p:nvPr/>
            </p:nvSpPr>
            <p:spPr bwMode="auto">
              <a:xfrm>
                <a:off x="9723466" y="3085639"/>
                <a:ext cx="571075" cy="289737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11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5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NFVO</a:t>
                </a:r>
                <a:endParaRPr lang="zh-CN" altLang="en-US" sz="533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圆角矩形 191"/>
              <p:cNvSpPr/>
              <p:nvPr/>
            </p:nvSpPr>
            <p:spPr bwMode="auto">
              <a:xfrm>
                <a:off x="10408410" y="3077271"/>
                <a:ext cx="571075" cy="289737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11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5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GVNFM</a:t>
                </a:r>
                <a:endParaRPr lang="zh-CN" altLang="en-US" sz="533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圆角矩形 192"/>
              <p:cNvSpPr/>
              <p:nvPr/>
            </p:nvSpPr>
            <p:spPr bwMode="auto">
              <a:xfrm>
                <a:off x="9745233" y="4096087"/>
                <a:ext cx="571075" cy="289737"/>
              </a:xfrm>
              <a:prstGeom prst="roundRect">
                <a:avLst/>
              </a:prstGeom>
              <a:solidFill>
                <a:srgbClr val="FFFFFF">
                  <a:lumMod val="50000"/>
                </a:srgbClr>
              </a:solidFill>
              <a:ln w="9525" cap="rnd" cmpd="sng" algn="ctr">
                <a:solidFill>
                  <a:srgbClr val="11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9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SVNFM</a:t>
                </a:r>
                <a:endParaRPr lang="zh-CN" altLang="en-US" sz="933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圆角矩形 193"/>
              <p:cNvSpPr/>
              <p:nvPr/>
            </p:nvSpPr>
            <p:spPr bwMode="auto">
              <a:xfrm>
                <a:off x="10363003" y="4087719"/>
                <a:ext cx="571075" cy="289737"/>
              </a:xfrm>
              <a:prstGeom prst="roundRect">
                <a:avLst/>
              </a:prstGeom>
              <a:solidFill>
                <a:srgbClr val="FFFFFF">
                  <a:lumMod val="50000"/>
                </a:srgbClr>
              </a:solidFill>
              <a:ln w="9525" cap="rnd" cmpd="sng" algn="ctr">
                <a:solidFill>
                  <a:srgbClr val="11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9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EMS</a:t>
                </a:r>
                <a:endParaRPr lang="zh-CN" altLang="en-US" sz="933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矩形 194"/>
              <p:cNvSpPr/>
              <p:nvPr/>
            </p:nvSpPr>
            <p:spPr bwMode="auto">
              <a:xfrm>
                <a:off x="8725879" y="5392987"/>
                <a:ext cx="792365" cy="420372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11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9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VNF in DC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(lb, </a:t>
                </a:r>
                <a:r>
                  <a:rPr lang="en-US" altLang="zh-CN" sz="800" b="1" dirty="0" err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fw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…)</a:t>
                </a:r>
                <a:endPara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96" name="直接箭头连接符 195"/>
              <p:cNvCxnSpPr>
                <a:cxnSpLocks/>
                <a:stCxn id="185" idx="2"/>
                <a:endCxn id="195" idx="0"/>
              </p:cNvCxnSpPr>
              <p:nvPr/>
            </p:nvCxnSpPr>
            <p:spPr bwMode="auto">
              <a:xfrm>
                <a:off x="9102848" y="3966533"/>
                <a:ext cx="19214" cy="1426454"/>
              </a:xfrm>
              <a:prstGeom prst="straightConnector1">
                <a:avLst/>
              </a:prstGeom>
              <a:solidFill>
                <a:srgbClr val="00B0F0"/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197" name="矩形 196"/>
              <p:cNvSpPr/>
              <p:nvPr/>
            </p:nvSpPr>
            <p:spPr bwMode="auto">
              <a:xfrm>
                <a:off x="7518224" y="4581128"/>
                <a:ext cx="1138885" cy="420372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11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9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OPENSTACK</a:t>
                </a:r>
                <a:endPara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98" name="直接箭头连接符 197"/>
              <p:cNvCxnSpPr>
                <a:cxnSpLocks/>
                <a:stCxn id="184" idx="2"/>
                <a:endCxn id="197" idx="0"/>
              </p:cNvCxnSpPr>
              <p:nvPr/>
            </p:nvCxnSpPr>
            <p:spPr bwMode="auto">
              <a:xfrm>
                <a:off x="8078527" y="3976582"/>
                <a:ext cx="9140" cy="604546"/>
              </a:xfrm>
              <a:prstGeom prst="straightConnector1">
                <a:avLst/>
              </a:prstGeom>
              <a:solidFill>
                <a:srgbClr val="00B0F0"/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199" name="矩形 198"/>
              <p:cNvSpPr/>
              <p:nvPr/>
            </p:nvSpPr>
            <p:spPr bwMode="auto">
              <a:xfrm>
                <a:off x="6326854" y="4592804"/>
                <a:ext cx="1138885" cy="420372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11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9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SDN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9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Controller</a:t>
                </a:r>
                <a:endParaRPr lang="zh-CN" altLang="en-US" sz="933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00" name="直接箭头连接符 199"/>
              <p:cNvCxnSpPr>
                <a:cxnSpLocks/>
                <a:stCxn id="183" idx="2"/>
                <a:endCxn id="199" idx="0"/>
              </p:cNvCxnSpPr>
              <p:nvPr/>
            </p:nvCxnSpPr>
            <p:spPr bwMode="auto">
              <a:xfrm>
                <a:off x="6858676" y="3986630"/>
                <a:ext cx="37621" cy="606174"/>
              </a:xfrm>
              <a:prstGeom prst="straightConnector1">
                <a:avLst/>
              </a:prstGeom>
              <a:solidFill>
                <a:srgbClr val="00B0F0"/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grpSp>
            <p:nvGrpSpPr>
              <p:cNvPr id="5" name="组合 146"/>
              <p:cNvGrpSpPr/>
              <p:nvPr/>
            </p:nvGrpSpPr>
            <p:grpSpPr>
              <a:xfrm>
                <a:off x="5824710" y="1653320"/>
                <a:ext cx="6909830" cy="2419251"/>
                <a:chOff x="-87535" y="691249"/>
                <a:chExt cx="7926907" cy="2419251"/>
              </a:xfrm>
            </p:grpSpPr>
            <p:cxnSp>
              <p:nvCxnSpPr>
                <p:cNvPr id="234" name="直接连接符 233"/>
                <p:cNvCxnSpPr/>
                <p:nvPr/>
              </p:nvCxnSpPr>
              <p:spPr bwMode="auto">
                <a:xfrm>
                  <a:off x="-87535" y="702733"/>
                  <a:ext cx="21087" cy="2407767"/>
                </a:xfrm>
                <a:prstGeom prst="lin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5" name="直接连接符 234"/>
                <p:cNvCxnSpPr/>
                <p:nvPr/>
              </p:nvCxnSpPr>
              <p:spPr bwMode="auto">
                <a:xfrm>
                  <a:off x="7830903" y="702734"/>
                  <a:ext cx="8469" cy="1947333"/>
                </a:xfrm>
                <a:prstGeom prst="lin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6" name="直接连接符 235"/>
                <p:cNvCxnSpPr/>
                <p:nvPr/>
              </p:nvCxnSpPr>
              <p:spPr bwMode="auto">
                <a:xfrm flipV="1">
                  <a:off x="-76992" y="691249"/>
                  <a:ext cx="7916364" cy="13441"/>
                </a:xfrm>
                <a:prstGeom prst="lin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7" name="直接连接符 236"/>
                <p:cNvCxnSpPr/>
                <p:nvPr/>
              </p:nvCxnSpPr>
              <p:spPr bwMode="auto">
                <a:xfrm flipV="1">
                  <a:off x="-66448" y="3090334"/>
                  <a:ext cx="4502982" cy="12762"/>
                </a:xfrm>
                <a:prstGeom prst="lin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8" name="直接连接符 237"/>
                <p:cNvCxnSpPr/>
                <p:nvPr/>
              </p:nvCxnSpPr>
              <p:spPr bwMode="auto">
                <a:xfrm>
                  <a:off x="4461934" y="2624668"/>
                  <a:ext cx="3377438" cy="3715"/>
                </a:xfrm>
                <a:prstGeom prst="lin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9" name="直接连接符 238"/>
                <p:cNvCxnSpPr/>
                <p:nvPr/>
              </p:nvCxnSpPr>
              <p:spPr bwMode="auto">
                <a:xfrm flipH="1">
                  <a:off x="4445000" y="2616200"/>
                  <a:ext cx="8467" cy="465666"/>
                </a:xfrm>
                <a:prstGeom prst="lin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02" name="TextBox 161"/>
              <p:cNvSpPr txBox="1"/>
              <p:nvPr/>
            </p:nvSpPr>
            <p:spPr>
              <a:xfrm>
                <a:off x="9790128" y="1681953"/>
                <a:ext cx="1416403" cy="447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4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Runtime</a:t>
                </a:r>
                <a:endParaRPr 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矩形 202"/>
              <p:cNvSpPr/>
              <p:nvPr/>
            </p:nvSpPr>
            <p:spPr bwMode="auto">
              <a:xfrm>
                <a:off x="9741433" y="5384501"/>
                <a:ext cx="1192646" cy="420372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rnd" cmpd="sng" algn="ctr">
                <a:solidFill>
                  <a:srgbClr val="11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9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VNF in Core 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(EPC, IMS…)</a:t>
                </a:r>
                <a:endPara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Rectangle 74"/>
              <p:cNvSpPr/>
              <p:nvPr/>
            </p:nvSpPr>
            <p:spPr>
              <a:xfrm>
                <a:off x="3520819" y="1664806"/>
                <a:ext cx="1964700" cy="2351178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>
                    <a:lumMod val="95000"/>
                    <a:lumOff val="5000"/>
                  </a:srgbClr>
                </a:solidFill>
                <a:prstDash val="sysDash"/>
                <a:headEnd type="none" w="med" len="med"/>
                <a:tailEnd type="none" w="med" len="med"/>
              </a:ln>
              <a:effectLst/>
            </p:spPr>
            <p:txBody>
              <a:bodyPr lIns="91437" tIns="45719" rIns="91437" bIns="45719" anchor="ctr"/>
              <a:lstStyle/>
              <a:p>
                <a:pPr algn="ctr"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GB" sz="800" b="1" dirty="0">
                  <a:solidFill>
                    <a:srgbClr val="FFFFFF"/>
                  </a:solidFill>
                  <a:latin typeface="Times New Roman" pitchFamily="18" charset="0"/>
                  <a:ea typeface="ＭＳ Ｐゴシック"/>
                  <a:cs typeface="Times New Roman" pitchFamily="18" charset="0"/>
                </a:endParaRPr>
              </a:p>
            </p:txBody>
          </p:sp>
          <p:sp>
            <p:nvSpPr>
              <p:cNvPr id="205" name="TextBox 161"/>
              <p:cNvSpPr txBox="1"/>
              <p:nvPr/>
            </p:nvSpPr>
            <p:spPr>
              <a:xfrm>
                <a:off x="4414179" y="1681953"/>
                <a:ext cx="1186192" cy="447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4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Design</a:t>
                </a:r>
                <a:endParaRPr 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圆角矩形 205"/>
              <p:cNvSpPr/>
              <p:nvPr/>
            </p:nvSpPr>
            <p:spPr bwMode="auto">
              <a:xfrm>
                <a:off x="3664718" y="2054329"/>
                <a:ext cx="1640295" cy="1321047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2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SDC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圆角矩形 206"/>
              <p:cNvSpPr/>
              <p:nvPr/>
            </p:nvSpPr>
            <p:spPr bwMode="auto">
              <a:xfrm>
                <a:off x="3771387" y="3496948"/>
                <a:ext cx="1333608" cy="381838"/>
              </a:xfrm>
              <a:prstGeom prst="roundRect">
                <a:avLst/>
              </a:prstGeom>
              <a:solidFill>
                <a:srgbClr val="ED7D31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2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Policy</a:t>
                </a:r>
                <a:endPara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矩形 207"/>
              <p:cNvSpPr/>
              <p:nvPr/>
            </p:nvSpPr>
            <p:spPr bwMode="auto">
              <a:xfrm>
                <a:off x="6326854" y="5636920"/>
                <a:ext cx="1138885" cy="420372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11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9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Network Device</a:t>
                </a:r>
                <a:endParaRPr lang="zh-CN" altLang="en-US" sz="933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09" name="直接箭头连接符 208"/>
              <p:cNvCxnSpPr>
                <a:cxnSpLocks/>
                <a:stCxn id="199" idx="2"/>
                <a:endCxn id="208" idx="0"/>
              </p:cNvCxnSpPr>
              <p:nvPr/>
            </p:nvCxnSpPr>
            <p:spPr bwMode="auto">
              <a:xfrm>
                <a:off x="6896297" y="5013176"/>
                <a:ext cx="0" cy="623744"/>
              </a:xfrm>
              <a:prstGeom prst="straightConnector1">
                <a:avLst/>
              </a:prstGeom>
              <a:solidFill>
                <a:srgbClr val="00B0F0"/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210" name="直接箭头连接符 209"/>
              <p:cNvCxnSpPr>
                <a:cxnSpLocks/>
                <a:stCxn id="181" idx="2"/>
                <a:endCxn id="203" idx="0"/>
              </p:cNvCxnSpPr>
              <p:nvPr/>
            </p:nvCxnSpPr>
            <p:spPr bwMode="auto">
              <a:xfrm flipH="1">
                <a:off x="10337756" y="4476492"/>
                <a:ext cx="2266" cy="908009"/>
              </a:xfrm>
              <a:prstGeom prst="straightConnector1">
                <a:avLst/>
              </a:prstGeom>
              <a:solidFill>
                <a:srgbClr val="00B0F0"/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211" name="椭圆 210"/>
              <p:cNvSpPr/>
              <p:nvPr/>
            </p:nvSpPr>
            <p:spPr bwMode="auto">
              <a:xfrm>
                <a:off x="1972033" y="5317732"/>
                <a:ext cx="936104" cy="293022"/>
              </a:xfrm>
              <a:prstGeom prst="ellipse">
                <a:avLst/>
              </a:prstGeom>
              <a:solidFill>
                <a:srgbClr val="0070C0">
                  <a:lumMod val="60000"/>
                  <a:lumOff val="40000"/>
                </a:srgb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TOSCA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12" name="TextBox 161"/>
              <p:cNvSpPr txBox="1"/>
              <p:nvPr/>
            </p:nvSpPr>
            <p:spPr>
              <a:xfrm>
                <a:off x="9281077" y="4471550"/>
                <a:ext cx="1116523" cy="587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4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FCAPS</a:t>
                </a:r>
              </a:p>
              <a:p>
                <a:pPr algn="ctr"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933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Service Conf.</a:t>
                </a:r>
                <a:endParaRPr lang="en-US" sz="933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13" name="直接箭头连接符 212"/>
              <p:cNvCxnSpPr>
                <a:cxnSpLocks/>
                <a:stCxn id="189" idx="2"/>
                <a:endCxn id="197" idx="0"/>
              </p:cNvCxnSpPr>
              <p:nvPr/>
            </p:nvCxnSpPr>
            <p:spPr bwMode="auto">
              <a:xfrm flipH="1">
                <a:off x="8087667" y="3504318"/>
                <a:ext cx="2242915" cy="1076810"/>
              </a:xfrm>
              <a:prstGeom prst="straightConnector1">
                <a:avLst/>
              </a:prstGeom>
              <a:solidFill>
                <a:srgbClr val="00B0F0"/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214" name="椭圆 213"/>
              <p:cNvSpPr/>
              <p:nvPr/>
            </p:nvSpPr>
            <p:spPr bwMode="auto">
              <a:xfrm>
                <a:off x="9878007" y="2874657"/>
                <a:ext cx="936104" cy="293022"/>
              </a:xfrm>
              <a:prstGeom prst="ellipse">
                <a:avLst/>
              </a:prstGeom>
              <a:solidFill>
                <a:srgbClr val="0070C0">
                  <a:lumMod val="60000"/>
                  <a:lumOff val="40000"/>
                </a:srgb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TOSCA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15" name="椭圆 214"/>
              <p:cNvSpPr/>
              <p:nvPr/>
            </p:nvSpPr>
            <p:spPr bwMode="auto">
              <a:xfrm>
                <a:off x="6696027" y="1765249"/>
                <a:ext cx="936104" cy="293022"/>
              </a:xfrm>
              <a:prstGeom prst="ellipse">
                <a:avLst/>
              </a:prstGeom>
              <a:solidFill>
                <a:srgbClr val="0070C0">
                  <a:lumMod val="60000"/>
                  <a:lumOff val="40000"/>
                </a:srgb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TOSCA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16" name="椭圆 215"/>
              <p:cNvSpPr/>
              <p:nvPr/>
            </p:nvSpPr>
            <p:spPr bwMode="auto">
              <a:xfrm>
                <a:off x="10841118" y="2874656"/>
                <a:ext cx="826874" cy="280517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YANG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17" name="椭圆 216"/>
              <p:cNvSpPr/>
              <p:nvPr/>
            </p:nvSpPr>
            <p:spPr bwMode="auto">
              <a:xfrm>
                <a:off x="10993518" y="4072572"/>
                <a:ext cx="826874" cy="280517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YANG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18" name="椭圆 217"/>
              <p:cNvSpPr/>
              <p:nvPr/>
            </p:nvSpPr>
            <p:spPr bwMode="auto">
              <a:xfrm>
                <a:off x="8673137" y="3372340"/>
                <a:ext cx="826874" cy="280517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YANG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 bwMode="auto">
              <a:xfrm>
                <a:off x="6468630" y="3419513"/>
                <a:ext cx="826874" cy="280517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YANG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20" name="椭圆 219"/>
              <p:cNvSpPr/>
              <p:nvPr/>
            </p:nvSpPr>
            <p:spPr bwMode="auto">
              <a:xfrm>
                <a:off x="8688391" y="4972024"/>
                <a:ext cx="826874" cy="280517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YANG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21" name="椭圆 220"/>
              <p:cNvSpPr/>
              <p:nvPr/>
            </p:nvSpPr>
            <p:spPr bwMode="auto">
              <a:xfrm>
                <a:off x="6529009" y="4158243"/>
                <a:ext cx="826874" cy="280517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YANG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22" name="椭圆 221"/>
              <p:cNvSpPr/>
              <p:nvPr/>
            </p:nvSpPr>
            <p:spPr bwMode="auto">
              <a:xfrm>
                <a:off x="6464049" y="5176153"/>
                <a:ext cx="826874" cy="280517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YANG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23" name="椭圆 222"/>
              <p:cNvSpPr/>
              <p:nvPr/>
            </p:nvSpPr>
            <p:spPr bwMode="auto">
              <a:xfrm>
                <a:off x="3705414" y="2472339"/>
                <a:ext cx="896565" cy="293022"/>
              </a:xfrm>
              <a:prstGeom prst="ellipse">
                <a:avLst/>
              </a:prstGeom>
              <a:solidFill>
                <a:srgbClr val="0070C0">
                  <a:lumMod val="60000"/>
                  <a:lumOff val="40000"/>
                </a:srgb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TOSCA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24" name="椭圆 223"/>
              <p:cNvSpPr/>
              <p:nvPr/>
            </p:nvSpPr>
            <p:spPr bwMode="auto">
              <a:xfrm>
                <a:off x="8027169" y="1952956"/>
                <a:ext cx="826874" cy="280516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YANG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 bwMode="auto">
              <a:xfrm>
                <a:off x="4451065" y="2852013"/>
                <a:ext cx="826874" cy="280516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dirty="0">
                    <a:latin typeface="Trebuchet MS" pitchFamily="34" charset="0"/>
                    <a:ea typeface="华文细黑" pitchFamily="2" charset="-122"/>
                  </a:rPr>
                  <a:t>YANG</a:t>
                </a:r>
                <a:endParaRPr lang="zh-CN" altLang="en-US" sz="10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26" name="矩形 225"/>
              <p:cNvSpPr/>
              <p:nvPr/>
            </p:nvSpPr>
            <p:spPr>
              <a:xfrm>
                <a:off x="4762068" y="3348340"/>
                <a:ext cx="8013429" cy="2816964"/>
              </a:xfrm>
              <a:prstGeom prst="rect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600" b="1" dirty="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227" name="TextBox 161"/>
              <p:cNvSpPr txBox="1"/>
              <p:nvPr/>
            </p:nvSpPr>
            <p:spPr>
              <a:xfrm>
                <a:off x="4728813" y="5409221"/>
                <a:ext cx="1798069" cy="686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Management</a:t>
                </a:r>
              </a:p>
              <a:p>
                <a:pPr algn="ctr"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Model</a:t>
                </a:r>
                <a:endParaRPr 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矩形 227"/>
              <p:cNvSpPr/>
              <p:nvPr/>
            </p:nvSpPr>
            <p:spPr>
              <a:xfrm>
                <a:off x="1777106" y="1591141"/>
                <a:ext cx="10998391" cy="1704827"/>
              </a:xfrm>
              <a:prstGeom prst="rect">
                <a:avLst/>
              </a:prstGeom>
              <a:noFill/>
              <a:ln w="38100" cap="flat" cmpd="sng" algn="ctr">
                <a:solidFill>
                  <a:srgbClr val="B30000">
                    <a:lumMod val="60000"/>
                    <a:lumOff val="40000"/>
                  </a:srgbClr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600" b="1" dirty="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229" name="TextBox 161"/>
              <p:cNvSpPr txBox="1"/>
              <p:nvPr/>
            </p:nvSpPr>
            <p:spPr>
              <a:xfrm>
                <a:off x="1715516" y="1669772"/>
                <a:ext cx="1675390" cy="686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Deployment</a:t>
                </a:r>
              </a:p>
              <a:p>
                <a:pPr algn="ctr" defTabSz="12191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Model</a:t>
                </a:r>
                <a:endParaRPr 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椭圆 172"/>
              <p:cNvSpPr/>
              <p:nvPr/>
            </p:nvSpPr>
            <p:spPr bwMode="auto">
              <a:xfrm>
                <a:off x="5498786" y="4175270"/>
                <a:ext cx="1114312" cy="246462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667" b="1" dirty="0">
                    <a:latin typeface="Trebuchet MS" pitchFamily="34" charset="0"/>
                    <a:ea typeface="华文细黑" pitchFamily="2" charset="-122"/>
                  </a:rPr>
                  <a:t>RESTCONF</a:t>
                </a:r>
                <a:endParaRPr lang="zh-CN" altLang="en-US" sz="667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  <p:sp>
            <p:nvSpPr>
              <p:cNvPr id="231" name="圆角矩形 153"/>
              <p:cNvSpPr/>
              <p:nvPr/>
            </p:nvSpPr>
            <p:spPr bwMode="auto">
              <a:xfrm>
                <a:off x="9993412" y="1963918"/>
                <a:ext cx="1333608" cy="381838"/>
              </a:xfrm>
              <a:prstGeom prst="roundRect">
                <a:avLst/>
              </a:prstGeom>
              <a:solidFill>
                <a:srgbClr val="ED7D31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2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Policy</a:t>
                </a:r>
                <a:endPara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圆角矩形 129"/>
              <p:cNvSpPr/>
              <p:nvPr/>
            </p:nvSpPr>
            <p:spPr bwMode="auto">
              <a:xfrm>
                <a:off x="11806659" y="2618850"/>
                <a:ext cx="880351" cy="911174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9525" cap="rnd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8000" tIns="60943" rIns="48000" bIns="60943" numCol="1" rtlCol="0" anchor="ctr" anchorCtr="0" compatLnSpc="1">
                <a:prstTxWarp prst="textNoShape">
                  <a:avLst/>
                </a:prstTxWarp>
              </a:bodyPr>
              <a:lstStyle/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r>
                  <a:rPr lang="en-US" altLang="zh-CN" sz="1067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DCAE</a:t>
                </a: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en-US" altLang="zh-CN" sz="1067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indent="-438005" algn="ctr" defTabSz="1170127" fontAlgn="base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2B2B2"/>
                  </a:buClr>
                  <a:buSzPct val="60000"/>
                  <a:defRPr/>
                </a:pPr>
                <a:endParaRPr lang="zh-CN" altLang="en-US" sz="1067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椭圆 160"/>
              <p:cNvSpPr/>
              <p:nvPr/>
            </p:nvSpPr>
            <p:spPr bwMode="auto">
              <a:xfrm>
                <a:off x="11812660" y="2897682"/>
                <a:ext cx="899452" cy="269999"/>
              </a:xfrm>
              <a:prstGeom prst="ellipse">
                <a:avLst/>
              </a:prstGeom>
              <a:solidFill>
                <a:srgbClr val="0070C0">
                  <a:lumMod val="60000"/>
                  <a:lumOff val="40000"/>
                </a:srgb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06886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800" b="1" dirty="0">
                    <a:latin typeface="Trebuchet MS" pitchFamily="34" charset="0"/>
                    <a:ea typeface="华文细黑" pitchFamily="2" charset="-122"/>
                  </a:rPr>
                  <a:t>TOSCA</a:t>
                </a:r>
                <a:endParaRPr lang="zh-CN" altLang="en-US" sz="800" b="1" dirty="0">
                  <a:latin typeface="Trebuchet MS" pitchFamily="34" charset="0"/>
                  <a:ea typeface="华文细黑" pitchFamily="2" charset="-122"/>
                </a:endParaRPr>
              </a:p>
            </p:txBody>
          </p:sp>
        </p:grpSp>
        <p:cxnSp>
          <p:nvCxnSpPr>
            <p:cNvPr id="240" name="直接箭头连接符 156"/>
            <p:cNvCxnSpPr>
              <a:cxnSpLocks/>
              <a:stCxn id="189" idx="2"/>
            </p:cNvCxnSpPr>
            <p:nvPr/>
          </p:nvCxnSpPr>
          <p:spPr bwMode="auto">
            <a:xfrm>
              <a:off x="8688177" y="2593342"/>
              <a:ext cx="485" cy="475485"/>
            </a:xfrm>
            <a:prstGeom prst="straightConnector1">
              <a:avLst/>
            </a:prstGeom>
            <a:solidFill>
              <a:srgbClr val="00B0F0"/>
            </a:solidFill>
            <a:ln w="9525" cap="rnd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241" name="圆角矩形 133"/>
            <p:cNvSpPr/>
            <p:nvPr/>
          </p:nvSpPr>
          <p:spPr bwMode="auto">
            <a:xfrm>
              <a:off x="7406034" y="1170069"/>
              <a:ext cx="858570" cy="375586"/>
            </a:xfrm>
            <a:prstGeom prst="roundRect">
              <a:avLst/>
            </a:prstGeom>
            <a:solidFill>
              <a:srgbClr val="FF0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48000" tIns="60943" rIns="48000" bIns="60943" numCol="1" rtlCol="0" anchor="ctr" anchorCtr="0" compatLnSpc="1">
              <a:prstTxWarp prst="textNoShape">
                <a:avLst/>
              </a:prstTxWarp>
            </a:bodyPr>
            <a:lstStyle/>
            <a:p>
              <a:pPr indent="-438005" algn="ctr" defTabSz="1170127" fontAlgn="base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2B2B2"/>
                </a:buClr>
                <a:buSzPct val="60000"/>
                <a:defRPr/>
              </a:pPr>
              <a:r>
                <a: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A&amp;AI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2" name="椭圆 173"/>
            <p:cNvSpPr/>
            <p:nvPr/>
          </p:nvSpPr>
          <p:spPr bwMode="auto">
            <a:xfrm>
              <a:off x="6391260" y="1022477"/>
              <a:ext cx="799928" cy="25263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latin typeface="Trebuchet MS" pitchFamily="34" charset="0"/>
                  <a:ea typeface="华文细黑" pitchFamily="2" charset="-122"/>
                </a:rPr>
                <a:t>DG</a:t>
              </a:r>
              <a:endParaRPr lang="zh-CN" altLang="en-US" sz="10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43" name="椭圆 173"/>
            <p:cNvSpPr/>
            <p:nvPr/>
          </p:nvSpPr>
          <p:spPr bwMode="auto">
            <a:xfrm>
              <a:off x="2988499" y="1671378"/>
              <a:ext cx="799928" cy="252636"/>
            </a:xfrm>
            <a:prstGeom prst="ellipse">
              <a:avLst/>
            </a:prstGeom>
            <a:gradFill rotWithShape="1">
              <a:gsLst>
                <a:gs pos="0">
                  <a:srgbClr val="70AD47">
                    <a:satMod val="103000"/>
                    <a:lumMod val="102000"/>
                    <a:tint val="94000"/>
                  </a:srgbClr>
                </a:gs>
                <a:gs pos="50000">
                  <a:srgbClr val="70AD47">
                    <a:satMod val="110000"/>
                    <a:lumMod val="100000"/>
                    <a:shade val="100000"/>
                  </a:srgbClr>
                </a:gs>
                <a:gs pos="100000">
                  <a:srgbClr val="70AD47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latin typeface="Trebuchet MS" pitchFamily="34" charset="0"/>
                  <a:ea typeface="华文细黑" pitchFamily="2" charset="-122"/>
                </a:rPr>
                <a:t>HEAT</a:t>
              </a:r>
              <a:endParaRPr lang="zh-CN" altLang="en-US" sz="10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44" name="椭圆 173"/>
            <p:cNvSpPr/>
            <p:nvPr/>
          </p:nvSpPr>
          <p:spPr bwMode="auto">
            <a:xfrm>
              <a:off x="6099960" y="2506012"/>
              <a:ext cx="799928" cy="252636"/>
            </a:xfrm>
            <a:prstGeom prst="ellipse">
              <a:avLst/>
            </a:prstGeom>
            <a:gradFill rotWithShape="1">
              <a:gsLst>
                <a:gs pos="0">
                  <a:srgbClr val="70AD47">
                    <a:satMod val="103000"/>
                    <a:lumMod val="102000"/>
                    <a:tint val="94000"/>
                  </a:srgbClr>
                </a:gs>
                <a:gs pos="50000">
                  <a:srgbClr val="70AD47">
                    <a:satMod val="110000"/>
                    <a:lumMod val="100000"/>
                    <a:shade val="100000"/>
                  </a:srgbClr>
                </a:gs>
                <a:gs pos="100000">
                  <a:srgbClr val="70AD47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latin typeface="Trebuchet MS" pitchFamily="34" charset="0"/>
                  <a:ea typeface="华文细黑" pitchFamily="2" charset="-122"/>
                </a:rPr>
                <a:t>HEAT</a:t>
              </a:r>
              <a:endParaRPr lang="zh-CN" altLang="en-US" sz="10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45" name="椭圆 173"/>
            <p:cNvSpPr/>
            <p:nvPr/>
          </p:nvSpPr>
          <p:spPr bwMode="auto">
            <a:xfrm>
              <a:off x="5164922" y="1273271"/>
              <a:ext cx="799928" cy="252636"/>
            </a:xfrm>
            <a:prstGeom prst="ellipse">
              <a:avLst/>
            </a:prstGeom>
            <a:gradFill rotWithShape="1">
              <a:gsLst>
                <a:gs pos="0">
                  <a:srgbClr val="70AD47">
                    <a:satMod val="103000"/>
                    <a:lumMod val="102000"/>
                    <a:tint val="94000"/>
                  </a:srgbClr>
                </a:gs>
                <a:gs pos="50000">
                  <a:srgbClr val="70AD47">
                    <a:satMod val="110000"/>
                    <a:lumMod val="100000"/>
                    <a:shade val="100000"/>
                  </a:srgbClr>
                </a:gs>
                <a:gs pos="100000">
                  <a:srgbClr val="70AD47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latin typeface="Trebuchet MS" pitchFamily="34" charset="0"/>
                  <a:ea typeface="华文细黑" pitchFamily="2" charset="-122"/>
                </a:rPr>
                <a:t>HEAT</a:t>
              </a:r>
              <a:endParaRPr lang="zh-CN" altLang="en-US" sz="10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46" name="椭圆 173"/>
            <p:cNvSpPr/>
            <p:nvPr/>
          </p:nvSpPr>
          <p:spPr bwMode="auto">
            <a:xfrm>
              <a:off x="2278906" y="2020358"/>
              <a:ext cx="799928" cy="25263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latin typeface="Trebuchet MS" pitchFamily="34" charset="0"/>
                  <a:ea typeface="华文细黑" pitchFamily="2" charset="-122"/>
                </a:rPr>
                <a:t>DG</a:t>
              </a:r>
              <a:endParaRPr lang="zh-CN" altLang="en-US" sz="10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47" name="椭圆 173"/>
            <p:cNvSpPr/>
            <p:nvPr/>
          </p:nvSpPr>
          <p:spPr bwMode="auto">
            <a:xfrm>
              <a:off x="4510052" y="1762364"/>
              <a:ext cx="799928" cy="25263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latin typeface="Trebuchet MS" pitchFamily="34" charset="0"/>
                  <a:ea typeface="华文细黑" pitchFamily="2" charset="-122"/>
                </a:rPr>
                <a:t>DG</a:t>
              </a:r>
              <a:endParaRPr lang="zh-CN" altLang="en-US" sz="10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48" name="椭圆 173"/>
            <p:cNvSpPr/>
            <p:nvPr/>
          </p:nvSpPr>
          <p:spPr bwMode="auto">
            <a:xfrm>
              <a:off x="1744301" y="3846378"/>
              <a:ext cx="836656" cy="25187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latin typeface="Trebuchet MS" pitchFamily="34" charset="0"/>
                  <a:ea typeface="华文细黑" pitchFamily="2" charset="-122"/>
                </a:rPr>
                <a:t>DG</a:t>
              </a:r>
              <a:endParaRPr lang="zh-CN" altLang="en-US" sz="10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49" name="椭圆 173"/>
            <p:cNvSpPr/>
            <p:nvPr/>
          </p:nvSpPr>
          <p:spPr bwMode="auto">
            <a:xfrm>
              <a:off x="1781029" y="4230956"/>
              <a:ext cx="799928" cy="252636"/>
            </a:xfrm>
            <a:prstGeom prst="ellipse">
              <a:avLst/>
            </a:prstGeom>
            <a:solidFill>
              <a:srgbClr val="FFCC99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latin typeface="Trebuchet MS" pitchFamily="34" charset="0"/>
                  <a:ea typeface="华文细黑" pitchFamily="2" charset="-122"/>
                </a:rPr>
                <a:t>YANG</a:t>
              </a:r>
              <a:endParaRPr lang="zh-CN" altLang="en-US" sz="10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50" name="椭圆 173"/>
            <p:cNvSpPr/>
            <p:nvPr/>
          </p:nvSpPr>
          <p:spPr bwMode="auto">
            <a:xfrm>
              <a:off x="649856" y="3825918"/>
              <a:ext cx="857754" cy="273096"/>
            </a:xfrm>
            <a:prstGeom prst="ellipse">
              <a:avLst/>
            </a:prstGeom>
            <a:gradFill rotWithShape="1">
              <a:gsLst>
                <a:gs pos="0">
                  <a:srgbClr val="70AD47">
                    <a:satMod val="103000"/>
                    <a:lumMod val="102000"/>
                    <a:tint val="94000"/>
                  </a:srgbClr>
                </a:gs>
                <a:gs pos="50000">
                  <a:srgbClr val="70AD47">
                    <a:satMod val="110000"/>
                    <a:lumMod val="100000"/>
                    <a:shade val="100000"/>
                  </a:srgbClr>
                </a:gs>
                <a:gs pos="100000">
                  <a:srgbClr val="70AD47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latin typeface="Trebuchet MS" pitchFamily="34" charset="0"/>
                  <a:ea typeface="华文细黑" pitchFamily="2" charset="-122"/>
                </a:rPr>
                <a:t>HEAT</a:t>
              </a:r>
              <a:endParaRPr lang="zh-CN" altLang="en-US" sz="10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51" name="椭圆 173"/>
            <p:cNvSpPr/>
            <p:nvPr/>
          </p:nvSpPr>
          <p:spPr bwMode="auto">
            <a:xfrm>
              <a:off x="625933" y="3420824"/>
              <a:ext cx="857754" cy="273096"/>
            </a:xfrm>
            <a:prstGeom prst="ellipse">
              <a:avLst/>
            </a:prstGeom>
            <a:solidFill>
              <a:srgbClr val="ED7D31"/>
            </a:solidFill>
            <a:ln w="19050" cap="flat" cmpd="sng" algn="ctr">
              <a:solidFill>
                <a:sysClr val="window" lastClr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latin typeface="Trebuchet MS" pitchFamily="34" charset="0"/>
                  <a:ea typeface="华文细黑" pitchFamily="2" charset="-122"/>
                </a:rPr>
                <a:t>Policy</a:t>
              </a:r>
              <a:endParaRPr lang="zh-CN" altLang="en-US" sz="10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52" name="椭圆 173"/>
            <p:cNvSpPr/>
            <p:nvPr/>
          </p:nvSpPr>
          <p:spPr bwMode="auto">
            <a:xfrm>
              <a:off x="2307409" y="2322717"/>
              <a:ext cx="799928" cy="252636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solidFill>
                    <a:srgbClr val="ED7D31">
                      <a:lumMod val="40000"/>
                      <a:lumOff val="60000"/>
                    </a:srgbClr>
                  </a:solidFill>
                  <a:latin typeface="Trebuchet MS" pitchFamily="34" charset="0"/>
                  <a:ea typeface="华文细黑" pitchFamily="2" charset="-122"/>
                </a:rPr>
                <a:t>BPEL</a:t>
              </a:r>
              <a:endParaRPr lang="zh-CN" altLang="en-US" sz="1067" b="1" dirty="0">
                <a:solidFill>
                  <a:srgbClr val="ED7D31">
                    <a:lumMod val="40000"/>
                    <a:lumOff val="60000"/>
                  </a:srgbClr>
                </a:solidFill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53" name="椭圆 173"/>
            <p:cNvSpPr/>
            <p:nvPr/>
          </p:nvSpPr>
          <p:spPr bwMode="auto">
            <a:xfrm>
              <a:off x="4392186" y="1024108"/>
              <a:ext cx="799928" cy="252636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solidFill>
                    <a:srgbClr val="ED7D31">
                      <a:lumMod val="40000"/>
                      <a:lumOff val="60000"/>
                    </a:srgbClr>
                  </a:solidFill>
                  <a:latin typeface="Trebuchet MS" pitchFamily="34" charset="0"/>
                  <a:ea typeface="华文细黑" pitchFamily="2" charset="-122"/>
                </a:rPr>
                <a:t>BPEL</a:t>
              </a:r>
              <a:endParaRPr lang="zh-CN" altLang="en-US" sz="1067" b="1" dirty="0">
                <a:solidFill>
                  <a:srgbClr val="ED7D31">
                    <a:lumMod val="40000"/>
                    <a:lumOff val="60000"/>
                  </a:srgbClr>
                </a:solidFill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54" name="Flowchart: Alternate Process 77"/>
            <p:cNvSpPr/>
            <p:nvPr/>
          </p:nvSpPr>
          <p:spPr>
            <a:xfrm>
              <a:off x="6483791" y="3856731"/>
              <a:ext cx="685800" cy="137160"/>
            </a:xfrm>
            <a:prstGeom prst="flowChartAlternateProcess">
              <a:avLst/>
            </a:prstGeom>
            <a:solidFill>
              <a:srgbClr val="FFFF00"/>
            </a:solidFill>
            <a:ln w="12700" cap="flat" cmpd="sng" algn="ctr">
              <a:solidFill>
                <a:srgbClr val="E7E6E6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lIns="91461" tIns="45732" rIns="91461" bIns="45732" spcCol="0" rtlCol="0" anchor="ctr"/>
            <a:lstStyle/>
            <a:p>
              <a:pPr algn="ctr" defTabSz="1622369">
                <a:defRPr/>
              </a:pPr>
              <a:r>
                <a:rPr lang="en-US" sz="667" b="1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HEAT</a:t>
              </a:r>
            </a:p>
          </p:txBody>
        </p:sp>
        <p:sp>
          <p:nvSpPr>
            <p:cNvPr id="255" name="Flowchart: Alternate Process 78"/>
            <p:cNvSpPr/>
            <p:nvPr/>
          </p:nvSpPr>
          <p:spPr>
            <a:xfrm>
              <a:off x="6786824" y="4059860"/>
              <a:ext cx="457201" cy="137160"/>
            </a:xfrm>
            <a:prstGeom prst="flowChartAlternateProcess">
              <a:avLst/>
            </a:prstGeom>
            <a:solidFill>
              <a:srgbClr val="FFFF00"/>
            </a:solidFill>
            <a:ln w="12700" cap="flat" cmpd="sng" algn="ctr">
              <a:solidFill>
                <a:srgbClr val="E7E6E6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wrap="none" lIns="91461" tIns="45732" rIns="91461" bIns="45732" spcCol="0" rtlCol="0" anchor="ctr"/>
            <a:lstStyle/>
            <a:p>
              <a:pPr algn="ctr" defTabSz="1622369">
                <a:defRPr/>
              </a:pPr>
              <a:r>
                <a:rPr lang="en-US" sz="400" b="1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CINDER</a:t>
              </a:r>
            </a:p>
          </p:txBody>
        </p:sp>
        <p:sp>
          <p:nvSpPr>
            <p:cNvPr id="256" name="Flowchart: Alternate Process 79"/>
            <p:cNvSpPr/>
            <p:nvPr/>
          </p:nvSpPr>
          <p:spPr>
            <a:xfrm>
              <a:off x="5790933" y="3856731"/>
              <a:ext cx="685800" cy="137160"/>
            </a:xfrm>
            <a:prstGeom prst="flowChartAlternateProcess">
              <a:avLst/>
            </a:prstGeom>
            <a:solidFill>
              <a:srgbClr val="FFFF00"/>
            </a:solidFill>
            <a:ln w="12700" cap="flat" cmpd="sng" algn="ctr">
              <a:solidFill>
                <a:srgbClr val="E7E6E6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lIns="91461" tIns="45732" rIns="91461" bIns="45732" spcCol="0" rtlCol="0" anchor="ctr"/>
            <a:lstStyle/>
            <a:p>
              <a:pPr algn="ctr" defTabSz="1622369">
                <a:defRPr/>
              </a:pPr>
              <a:r>
                <a:rPr lang="en-US" sz="667" b="1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NEUTRON</a:t>
              </a:r>
            </a:p>
          </p:txBody>
        </p:sp>
        <p:sp>
          <p:nvSpPr>
            <p:cNvPr id="257" name="Flowchart: Alternate Process 80"/>
            <p:cNvSpPr/>
            <p:nvPr/>
          </p:nvSpPr>
          <p:spPr>
            <a:xfrm>
              <a:off x="5790933" y="4059860"/>
              <a:ext cx="457201" cy="137160"/>
            </a:xfrm>
            <a:prstGeom prst="flowChartAlternateProcess">
              <a:avLst/>
            </a:prstGeom>
            <a:solidFill>
              <a:srgbClr val="FFFF00"/>
            </a:solidFill>
            <a:ln w="12700" cap="flat" cmpd="sng" algn="ctr">
              <a:solidFill>
                <a:srgbClr val="E7E6E6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wrap="none" lIns="91461" tIns="45732" rIns="91461" bIns="45732" spcCol="0" rtlCol="0" anchor="ctr"/>
            <a:lstStyle/>
            <a:p>
              <a:pPr algn="ctr" defTabSz="1622369">
                <a:defRPr/>
              </a:pPr>
              <a:r>
                <a:rPr lang="en-US" sz="400" b="1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SWIFT</a:t>
              </a:r>
            </a:p>
          </p:txBody>
        </p:sp>
        <p:sp>
          <p:nvSpPr>
            <p:cNvPr id="258" name="Flowchart: Alternate Process 81"/>
            <p:cNvSpPr/>
            <p:nvPr/>
          </p:nvSpPr>
          <p:spPr>
            <a:xfrm>
              <a:off x="6288879" y="4059860"/>
              <a:ext cx="457201" cy="137160"/>
            </a:xfrm>
            <a:prstGeom prst="flowChartAlternateProcess">
              <a:avLst/>
            </a:prstGeom>
            <a:solidFill>
              <a:srgbClr val="FFFF00"/>
            </a:solidFill>
            <a:ln w="12700" cap="flat" cmpd="sng" algn="ctr">
              <a:solidFill>
                <a:srgbClr val="E7E6E6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wrap="none" lIns="91461" tIns="45732" rIns="91461" bIns="45732" spcCol="0" rtlCol="0" anchor="ctr"/>
            <a:lstStyle/>
            <a:p>
              <a:pPr algn="ctr" defTabSz="1622369">
                <a:defRPr/>
              </a:pPr>
              <a:r>
                <a:rPr lang="en-US" sz="400" b="1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GLANCE</a:t>
              </a:r>
            </a:p>
          </p:txBody>
        </p:sp>
        <p:sp>
          <p:nvSpPr>
            <p:cNvPr id="259" name="椭圆 173"/>
            <p:cNvSpPr/>
            <p:nvPr/>
          </p:nvSpPr>
          <p:spPr bwMode="auto">
            <a:xfrm>
              <a:off x="1781029" y="3469655"/>
              <a:ext cx="799928" cy="252636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solidFill>
                    <a:srgbClr val="ED7D31">
                      <a:lumMod val="40000"/>
                      <a:lumOff val="60000"/>
                    </a:srgbClr>
                  </a:solidFill>
                  <a:latin typeface="Trebuchet MS" pitchFamily="34" charset="0"/>
                  <a:ea typeface="华文细黑" pitchFamily="2" charset="-122"/>
                </a:rPr>
                <a:t>BPEL</a:t>
              </a:r>
              <a:endParaRPr lang="zh-CN" altLang="en-US" sz="1067" b="1" dirty="0">
                <a:solidFill>
                  <a:srgbClr val="ED7D31">
                    <a:lumMod val="40000"/>
                    <a:lumOff val="60000"/>
                  </a:srgbClr>
                </a:solidFill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60" name="椭圆 172"/>
            <p:cNvSpPr/>
            <p:nvPr/>
          </p:nvSpPr>
          <p:spPr bwMode="auto">
            <a:xfrm>
              <a:off x="4226366" y="3722291"/>
              <a:ext cx="615889" cy="234171"/>
            </a:xfrm>
            <a:prstGeom prst="ellipse">
              <a:avLst/>
            </a:prstGeom>
            <a:solidFill>
              <a:srgbClr val="FFCC99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667" b="1" dirty="0">
                  <a:latin typeface="Trebuchet MS" pitchFamily="34" charset="0"/>
                  <a:ea typeface="华文细黑" pitchFamily="2" charset="-122"/>
                </a:rPr>
                <a:t>ODL</a:t>
              </a:r>
              <a:endParaRPr lang="zh-CN" altLang="en-US" sz="667" b="1" dirty="0"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61" name="椭圆 173"/>
            <p:cNvSpPr/>
            <p:nvPr/>
          </p:nvSpPr>
          <p:spPr bwMode="auto">
            <a:xfrm>
              <a:off x="9229784" y="1365178"/>
              <a:ext cx="709832" cy="219843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rgbClr val="FFC000">
                  <a:shade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solidFill>
                    <a:sysClr val="windowText" lastClr="000000"/>
                  </a:solidFill>
                  <a:latin typeface="Trebuchet MS" pitchFamily="34" charset="0"/>
                  <a:ea typeface="华文细黑" pitchFamily="2" charset="-122"/>
                </a:rPr>
                <a:t>EMF</a:t>
              </a:r>
              <a:endParaRPr lang="zh-CN" altLang="en-US" sz="1067" b="1" dirty="0">
                <a:solidFill>
                  <a:sysClr val="windowText" lastClr="000000"/>
                </a:solidFill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62" name="椭圆 173"/>
            <p:cNvSpPr/>
            <p:nvPr/>
          </p:nvSpPr>
          <p:spPr bwMode="auto">
            <a:xfrm>
              <a:off x="649856" y="3121866"/>
              <a:ext cx="799928" cy="25263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rgbClr val="FFC000">
                  <a:shade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solidFill>
                    <a:sysClr val="windowText" lastClr="000000"/>
                  </a:solidFill>
                  <a:latin typeface="Trebuchet MS" pitchFamily="34" charset="0"/>
                  <a:ea typeface="华文细黑" pitchFamily="2" charset="-122"/>
                </a:rPr>
                <a:t>EMF</a:t>
              </a:r>
              <a:endParaRPr lang="zh-CN" altLang="en-US" sz="1067" b="1" dirty="0">
                <a:solidFill>
                  <a:sysClr val="windowText" lastClr="000000"/>
                </a:solidFill>
                <a:latin typeface="Trebuchet MS" pitchFamily="34" charset="0"/>
                <a:ea typeface="华文细黑" pitchFamily="2" charset="-122"/>
              </a:endParaRPr>
            </a:p>
          </p:txBody>
        </p:sp>
        <p:sp>
          <p:nvSpPr>
            <p:cNvPr id="263" name="椭圆 262"/>
            <p:cNvSpPr/>
            <p:nvPr/>
          </p:nvSpPr>
          <p:spPr bwMode="auto">
            <a:xfrm>
              <a:off x="10170594" y="2281408"/>
              <a:ext cx="712746" cy="245403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rgbClr val="FFC000">
                  <a:shade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dirty="0">
                  <a:solidFill>
                    <a:sysClr val="windowText" lastClr="000000"/>
                  </a:solidFill>
                  <a:latin typeface="Trebuchet MS" pitchFamily="34" charset="0"/>
                  <a:ea typeface="华文细黑" pitchFamily="2" charset="-122"/>
                </a:rPr>
                <a:t>EMF</a:t>
              </a:r>
              <a:endParaRPr lang="zh-CN" altLang="en-US" sz="1067" b="1" dirty="0">
                <a:solidFill>
                  <a:sysClr val="windowText" lastClr="000000"/>
                </a:solidFill>
                <a:latin typeface="Trebuchet MS" pitchFamily="34" charset="0"/>
                <a:ea typeface="华文细黑" pitchFamily="2" charset="-122"/>
              </a:endParaRPr>
            </a:p>
          </p:txBody>
        </p:sp>
        <p:cxnSp>
          <p:nvCxnSpPr>
            <p:cNvPr id="264" name="直接箭头连接符 134"/>
            <p:cNvCxnSpPr>
              <a:cxnSpLocks/>
              <a:stCxn id="182" idx="2"/>
              <a:endCxn id="232" idx="0"/>
            </p:cNvCxnSpPr>
            <p:nvPr/>
          </p:nvCxnSpPr>
          <p:spPr bwMode="auto">
            <a:xfrm>
              <a:off x="6225933" y="1443530"/>
              <a:ext cx="4316051" cy="352351"/>
            </a:xfrm>
            <a:prstGeom prst="straightConnector1">
              <a:avLst/>
            </a:prstGeom>
            <a:solidFill>
              <a:srgbClr val="00B0F0"/>
            </a:solidFill>
            <a:ln w="9525" cap="rnd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265" name="椭圆 172"/>
            <p:cNvSpPr/>
            <p:nvPr/>
          </p:nvSpPr>
          <p:spPr bwMode="auto">
            <a:xfrm>
              <a:off x="4085844" y="4038668"/>
              <a:ext cx="992044" cy="221966"/>
            </a:xfrm>
            <a:prstGeom prst="ellipse">
              <a:avLst/>
            </a:prstGeom>
            <a:solidFill>
              <a:srgbClr val="FFCC99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6886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667" b="1" dirty="0">
                  <a:latin typeface="Trebuchet MS" pitchFamily="34" charset="0"/>
                  <a:ea typeface="华文细黑" pitchFamily="2" charset="-122"/>
                </a:rPr>
                <a:t>NETCONF</a:t>
              </a:r>
              <a:endParaRPr lang="zh-CN" altLang="en-US" sz="667" b="1" dirty="0">
                <a:latin typeface="Trebuchet MS" pitchFamily="34" charset="0"/>
                <a:ea typeface="华文细黑" pitchFamily="2" charset="-122"/>
              </a:endParaRPr>
            </a:p>
          </p:txBody>
        </p:sp>
      </p:grpSp>
      <p:sp>
        <p:nvSpPr>
          <p:cNvPr id="6" name="Rounded Rectangle 5"/>
          <p:cNvSpPr/>
          <p:nvPr/>
        </p:nvSpPr>
        <p:spPr>
          <a:xfrm>
            <a:off x="3042387" y="650242"/>
            <a:ext cx="1721621" cy="777965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33" b="1" dirty="0">
                <a:solidFill>
                  <a:schemeClr val="bg1"/>
                </a:solidFill>
                <a:latin typeface="Vodafone Rg" pitchFamily="34" charset="0"/>
              </a:rPr>
              <a:t>Design Time / Definition of Service</a:t>
            </a:r>
          </a:p>
        </p:txBody>
      </p:sp>
      <p:sp>
        <p:nvSpPr>
          <p:cNvPr id="91" name="Rounded Rectangle 90"/>
          <p:cNvSpPr/>
          <p:nvPr/>
        </p:nvSpPr>
        <p:spPr>
          <a:xfrm>
            <a:off x="6123586" y="653708"/>
            <a:ext cx="1721621" cy="777965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33" b="1" dirty="0">
                <a:solidFill>
                  <a:schemeClr val="bg1"/>
                </a:solidFill>
                <a:latin typeface="Vodafone Rg" pitchFamily="34" charset="0"/>
              </a:rPr>
              <a:t>Run Time / Execution of Service Instance(s) or Operational Environment</a:t>
            </a:r>
          </a:p>
        </p:txBody>
      </p:sp>
      <p:cxnSp>
        <p:nvCxnSpPr>
          <p:cNvPr id="8" name="Straight Arrow Connector 7"/>
          <p:cNvCxnSpPr>
            <a:endCxn id="205" idx="1"/>
          </p:cNvCxnSpPr>
          <p:nvPr/>
        </p:nvCxnSpPr>
        <p:spPr>
          <a:xfrm flipH="1">
            <a:off x="3042387" y="1431674"/>
            <a:ext cx="229548" cy="49606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H="1">
            <a:off x="6822158" y="1431673"/>
            <a:ext cx="35381" cy="33568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90681" y="5801146"/>
            <a:ext cx="31812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EMF is Eclipse Modeling Framework for Data Modeling - Supported in Eclipse IDE Neon (plugin might be required)</a:t>
            </a:r>
            <a:endParaRPr lang="en-GB" sz="800" dirty="0">
              <a:solidFill>
                <a:srgbClr val="FF0000"/>
              </a:solidFill>
            </a:endParaRPr>
          </a:p>
          <a:p>
            <a:r>
              <a:rPr lang="en-US" sz="800" dirty="0">
                <a:solidFill>
                  <a:srgbClr val="FF0000"/>
                </a:solidFill>
              </a:rPr>
              <a:t>I’m not familiar with SUPA – found in google that it’s one of IETF like YANG (might be a policy abstraction)</a:t>
            </a:r>
          </a:p>
          <a:p>
            <a:r>
              <a:rPr lang="en-US" sz="800" dirty="0">
                <a:solidFill>
                  <a:srgbClr val="FF0000"/>
                </a:solidFill>
              </a:rPr>
              <a:t>DG is Data Graph based on Node JS / Node Red</a:t>
            </a:r>
            <a:endParaRPr lang="en-GB" sz="933" dirty="0">
              <a:solidFill>
                <a:srgbClr val="FF0000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056013" y="937277"/>
            <a:ext cx="42369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Link to OASIS/TOSCA parsers: https://wiki.oasis-open.org/tosca/TOSCA-implementations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90130" y="2405759"/>
            <a:ext cx="1451244" cy="481570"/>
          </a:xfrm>
          <a:prstGeom prst="roundRect">
            <a:avLst/>
          </a:prstGeom>
          <a:solidFill>
            <a:schemeClr val="accent1">
              <a:alpha val="51000"/>
            </a:schemeClr>
          </a:solidFill>
          <a:ln>
            <a:solidFill>
              <a:schemeClr val="accent1">
                <a:shade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ounded Rectangle 96"/>
          <p:cNvSpPr/>
          <p:nvPr/>
        </p:nvSpPr>
        <p:spPr>
          <a:xfrm>
            <a:off x="4403653" y="1618224"/>
            <a:ext cx="2338509" cy="481570"/>
          </a:xfrm>
          <a:prstGeom prst="roundRect">
            <a:avLst/>
          </a:prstGeom>
          <a:solidFill>
            <a:schemeClr val="accent1">
              <a:alpha val="51000"/>
            </a:schemeClr>
          </a:solidFill>
          <a:ln>
            <a:solidFill>
              <a:schemeClr val="accent1">
                <a:shade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ounded Rectangle 97"/>
          <p:cNvSpPr/>
          <p:nvPr/>
        </p:nvSpPr>
        <p:spPr>
          <a:xfrm>
            <a:off x="2647868" y="4346280"/>
            <a:ext cx="1721621" cy="777965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33" b="1" dirty="0" smtClean="0">
                <a:solidFill>
                  <a:schemeClr val="bg1"/>
                </a:solidFill>
                <a:latin typeface="Vodafone Rg" pitchFamily="34" charset="0"/>
              </a:rPr>
              <a:t>Focus For Release 1</a:t>
            </a:r>
            <a:endParaRPr lang="en-GB" sz="1333" b="1" dirty="0">
              <a:solidFill>
                <a:schemeClr val="bg1"/>
              </a:solidFill>
              <a:latin typeface="Vodafone Rg" pitchFamily="34" charset="0"/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 flipH="1" flipV="1">
            <a:off x="2215885" y="2910663"/>
            <a:ext cx="883457" cy="13918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4165626" y="2119670"/>
            <a:ext cx="802884" cy="218279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/>
          <p:cNvSpPr/>
          <p:nvPr/>
        </p:nvSpPr>
        <p:spPr>
          <a:xfrm>
            <a:off x="2089370" y="3205390"/>
            <a:ext cx="1451244" cy="481570"/>
          </a:xfrm>
          <a:prstGeom prst="roundRect">
            <a:avLst/>
          </a:prstGeom>
          <a:solidFill>
            <a:schemeClr val="accent1">
              <a:alpha val="51000"/>
            </a:schemeClr>
          </a:solidFill>
          <a:ln>
            <a:solidFill>
              <a:schemeClr val="accent1">
                <a:shade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" name="Straight Arrow Connector 107"/>
          <p:cNvCxnSpPr/>
          <p:nvPr/>
        </p:nvCxnSpPr>
        <p:spPr>
          <a:xfrm flipH="1" flipV="1">
            <a:off x="2234409" y="3728600"/>
            <a:ext cx="436069" cy="57386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ounded Rectangle 102"/>
          <p:cNvSpPr/>
          <p:nvPr/>
        </p:nvSpPr>
        <p:spPr>
          <a:xfrm>
            <a:off x="4707176" y="2535104"/>
            <a:ext cx="981816" cy="481570"/>
          </a:xfrm>
          <a:prstGeom prst="roundRect">
            <a:avLst/>
          </a:prstGeom>
          <a:solidFill>
            <a:schemeClr val="accent1">
              <a:alpha val="51000"/>
            </a:schemeClr>
          </a:solidFill>
          <a:ln>
            <a:solidFill>
              <a:schemeClr val="accent1">
                <a:shade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ounded Rectangle 103"/>
          <p:cNvSpPr/>
          <p:nvPr/>
        </p:nvSpPr>
        <p:spPr>
          <a:xfrm>
            <a:off x="8821038" y="2761838"/>
            <a:ext cx="1106629" cy="481570"/>
          </a:xfrm>
          <a:prstGeom prst="roundRect">
            <a:avLst/>
          </a:prstGeom>
          <a:solidFill>
            <a:schemeClr val="accent1">
              <a:alpha val="51000"/>
            </a:schemeClr>
          </a:solidFill>
          <a:ln>
            <a:solidFill>
              <a:schemeClr val="accent1">
                <a:shade val="50000"/>
                <a:alpha val="4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5" name="Straight Arrow Connector 104"/>
          <p:cNvCxnSpPr/>
          <p:nvPr/>
        </p:nvCxnSpPr>
        <p:spPr>
          <a:xfrm flipV="1">
            <a:off x="4318026" y="3016674"/>
            <a:ext cx="865403" cy="143819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V="1">
            <a:off x="4395325" y="3243408"/>
            <a:ext cx="4432199" cy="13189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324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Insert Confidentiality Level in slide footer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3A2B-3358-44F8-83A0-4598795D8FB5}" type="slidenum">
              <a:rPr lang="en-GB" smtClean="0"/>
              <a:pPr/>
              <a:t>7</a:t>
            </a:fld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79324717"/>
              </p:ext>
            </p:extLst>
          </p:nvPr>
        </p:nvGraphicFramePr>
        <p:xfrm>
          <a:off x="360363" y="1165225"/>
          <a:ext cx="11522075" cy="4803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0681" y="-32468"/>
            <a:ext cx="12251266" cy="889972"/>
          </a:xfrm>
        </p:spPr>
        <p:txBody>
          <a:bodyPr>
            <a:normAutofit fontScale="90000"/>
          </a:bodyPr>
          <a:lstStyle/>
          <a:p>
            <a:r>
              <a:rPr lang="en-GB" dirty="0"/>
              <a:t>Present ONAP </a:t>
            </a:r>
            <a:r>
              <a:rPr lang="en-GB" dirty="0" smtClean="0"/>
              <a:t>Understanding – Steps Towards Model Driven </a:t>
            </a:r>
            <a:br>
              <a:rPr lang="en-GB" dirty="0" smtClean="0"/>
            </a:br>
            <a:endParaRPr lang="en-US" sz="1600" dirty="0"/>
          </a:p>
        </p:txBody>
      </p:sp>
      <p:sp>
        <p:nvSpPr>
          <p:cNvPr id="8" name="Down Arrow 7"/>
          <p:cNvSpPr/>
          <p:nvPr/>
        </p:nvSpPr>
        <p:spPr>
          <a:xfrm>
            <a:off x="10566169" y="1687915"/>
            <a:ext cx="275422" cy="7729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ame 10"/>
          <p:cNvSpPr/>
          <p:nvPr/>
        </p:nvSpPr>
        <p:spPr>
          <a:xfrm>
            <a:off x="9839056" y="1035585"/>
            <a:ext cx="1729648" cy="59491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Design &amp; </a:t>
            </a:r>
            <a:r>
              <a:rPr lang="en-GB" sz="1400" b="1" dirty="0" err="1" smtClean="0">
                <a:solidFill>
                  <a:schemeClr val="tx1"/>
                </a:solidFill>
              </a:rPr>
              <a:t>En</a:t>
            </a:r>
            <a:r>
              <a:rPr lang="en-GB" sz="1400" b="1" dirty="0" smtClean="0">
                <a:solidFill>
                  <a:schemeClr val="tx1"/>
                </a:solidFill>
              </a:rPr>
              <a:t>-Code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9839056" y="2486098"/>
            <a:ext cx="1729648" cy="59491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Distribute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9839056" y="3936612"/>
            <a:ext cx="1729648" cy="59491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Stage &amp; De-Code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4" name="Frame 13"/>
          <p:cNvSpPr/>
          <p:nvPr/>
        </p:nvSpPr>
        <p:spPr>
          <a:xfrm>
            <a:off x="9839056" y="5361933"/>
            <a:ext cx="1729648" cy="59491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Consumer Objects &amp; Instantiate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10545129" y="3138427"/>
            <a:ext cx="275422" cy="7729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>
            <a:off x="10535106" y="4576785"/>
            <a:ext cx="275422" cy="7729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999189" y="3736055"/>
            <a:ext cx="9309730" cy="12526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45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006" y="326292"/>
            <a:ext cx="12200466" cy="358621"/>
          </a:xfrm>
        </p:spPr>
        <p:txBody>
          <a:bodyPr>
            <a:normAutofit fontScale="90000"/>
          </a:bodyPr>
          <a:lstStyle/>
          <a:p>
            <a:pPr defTabSz="1083197"/>
            <a:r>
              <a:rPr lang="en-GB" sz="3733" dirty="0"/>
              <a:t>Present ONAP </a:t>
            </a:r>
            <a:r>
              <a:rPr lang="en-GB" sz="3733" dirty="0" smtClean="0"/>
              <a:t>Understanding – Steps Towards Model Driven</a:t>
            </a:r>
            <a:r>
              <a:rPr lang="en-US" altLang="zh-CN" sz="2700" dirty="0"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2700" dirty="0"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3100" dirty="0"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ONAP TOSCA-based Orchestration Proposal: Option </a:t>
            </a:r>
            <a:r>
              <a:rPr lang="en-US" altLang="zh-CN" sz="3100" dirty="0" smtClean="0"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altLang="zh-CN" sz="3100" dirty="0">
              <a:latin typeface="Calibri" panose="020F0502020204030204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997061" y="1968034"/>
            <a:ext cx="1890787" cy="285643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48484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761952" eaLnBrk="0">
              <a:spcBef>
                <a:spcPct val="50000"/>
              </a:spcBef>
              <a:defRPr/>
            </a:pPr>
            <a:r>
              <a:rPr lang="en-US" sz="1067" b="1" kern="0" dirty="0">
                <a:solidFill>
                  <a:srgbClr val="4472C4">
                    <a:lumMod val="50000"/>
                  </a:srgbClr>
                </a:solidFill>
                <a:latin typeface="Arial" charset="0"/>
                <a:ea typeface="ＭＳ Ｐゴシック" charset="0"/>
                <a:cs typeface="Arial" charset="0"/>
              </a:rPr>
              <a:t>SDC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6255507" y="1972285"/>
            <a:ext cx="4326947" cy="43587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76200" tIns="38100" rIns="76200" bIns="381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761952" eaLnBrk="0">
              <a:spcBef>
                <a:spcPct val="50000"/>
              </a:spcBef>
              <a:defRPr/>
            </a:pPr>
            <a:endParaRPr lang="en-US" sz="800" b="1">
              <a:solidFill>
                <a:prstClr val="white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6350695" y="2798433"/>
            <a:ext cx="4152875" cy="304283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lIns="91440" tIns="45720" rIns="91440" bIns="45720" rtlCol="0" anchor="t" anchorCtr="0"/>
          <a:lstStyle/>
          <a:p>
            <a:pPr algn="ctr" defTabSz="761952">
              <a:defRPr/>
            </a:pPr>
            <a:r>
              <a:rPr lang="en-US" sz="1467" kern="0" dirty="0" err="1">
                <a:solidFill>
                  <a:sysClr val="windowText" lastClr="000000"/>
                </a:solidFill>
              </a:rPr>
              <a:t>BPMN</a:t>
            </a:r>
            <a:endParaRPr lang="en-US" sz="1467" kern="0" dirty="0">
              <a:solidFill>
                <a:sysClr val="windowText" lastClr="000000"/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7424544" y="2001120"/>
            <a:ext cx="2031325" cy="276999"/>
          </a:xfrm>
          <a:prstGeom prst="rect">
            <a:avLst/>
          </a:prstGeom>
          <a:noFill/>
          <a:effectLst>
            <a:softEdge rad="63500"/>
          </a:effectLst>
        </p:spPr>
        <p:txBody>
          <a:bodyPr wrap="none" lIns="91440" tIns="45720" rIns="91440" bIns="45720" rtlCol="0">
            <a:spAutoFit/>
          </a:bodyPr>
          <a:lstStyle/>
          <a:p>
            <a:pPr algn="ctr" defTabSz="761952">
              <a:defRPr/>
            </a:pPr>
            <a:r>
              <a:rPr lang="en-US" sz="1200" b="1" kern="0" dirty="0">
                <a:solidFill>
                  <a:prstClr val="white"/>
                </a:solidFill>
              </a:rPr>
              <a:t>Domain Service Orchestrator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4704159" y="1643014"/>
            <a:ext cx="870751" cy="338554"/>
          </a:xfrm>
          <a:prstGeom prst="rect">
            <a:avLst/>
          </a:prstGeom>
          <a:solidFill>
            <a:schemeClr val="bg1"/>
          </a:solidFill>
          <a:effectLst>
            <a:softEdge rad="76200"/>
          </a:effectLst>
        </p:spPr>
        <p:txBody>
          <a:bodyPr wrap="none" lIns="91440" tIns="45720" rIns="91440" bIns="45720" rtlCol="0">
            <a:spAutoFit/>
          </a:bodyPr>
          <a:lstStyle/>
          <a:p>
            <a:pPr defTabSz="761952">
              <a:defRPr/>
            </a:pPr>
            <a:r>
              <a:rPr lang="en-US" sz="1600" b="1" i="1" kern="0" dirty="0"/>
              <a:t>Request</a:t>
            </a:r>
          </a:p>
        </p:txBody>
      </p:sp>
      <p:sp>
        <p:nvSpPr>
          <p:cNvPr id="184" name="Rounded Rectangle 68"/>
          <p:cNvSpPr/>
          <p:nvPr/>
        </p:nvSpPr>
        <p:spPr>
          <a:xfrm>
            <a:off x="6759185" y="2370294"/>
            <a:ext cx="962353" cy="286004"/>
          </a:xfrm>
          <a:prstGeom prst="roundRect">
            <a:avLst/>
          </a:prstGeom>
          <a:solidFill>
            <a:srgbClr val="EF6F00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r>
              <a:rPr lang="en-US" sz="800" kern="0" dirty="0">
                <a:solidFill>
                  <a:srgbClr val="000000">
                    <a:lumMod val="85000"/>
                    <a:lumOff val="15000"/>
                  </a:srgbClr>
                </a:solidFill>
              </a:rPr>
              <a:t>Determine top-level workflow</a:t>
            </a:r>
          </a:p>
        </p:txBody>
      </p:sp>
      <p:sp>
        <p:nvSpPr>
          <p:cNvPr id="185" name="Rounded Rectangle 69"/>
          <p:cNvSpPr/>
          <p:nvPr/>
        </p:nvSpPr>
        <p:spPr>
          <a:xfrm>
            <a:off x="7078788" y="2996110"/>
            <a:ext cx="2579797" cy="486337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800" kern="0" dirty="0">
              <a:solidFill>
                <a:srgbClr val="000000">
                  <a:lumMod val="85000"/>
                  <a:lumOff val="15000"/>
                </a:srgbClr>
              </a:solidFill>
            </a:endParaRPr>
          </a:p>
        </p:txBody>
      </p:sp>
      <p:sp>
        <p:nvSpPr>
          <p:cNvPr id="186" name="Diamond 185"/>
          <p:cNvSpPr/>
          <p:nvPr/>
        </p:nvSpPr>
        <p:spPr>
          <a:xfrm>
            <a:off x="8280618" y="3185079"/>
            <a:ext cx="124717" cy="126155"/>
          </a:xfrm>
          <a:prstGeom prst="diamond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8531679" y="3061983"/>
            <a:ext cx="187075" cy="94616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8531679" y="3321955"/>
            <a:ext cx="187075" cy="94616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189" name="Oval 188"/>
          <p:cNvSpPr/>
          <p:nvPr/>
        </p:nvSpPr>
        <p:spPr>
          <a:xfrm>
            <a:off x="8843469" y="3202761"/>
            <a:ext cx="93537" cy="90787"/>
          </a:xfrm>
          <a:prstGeom prst="ellipse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cxnSp>
        <p:nvCxnSpPr>
          <p:cNvPr id="190" name="Elbow Connector 74"/>
          <p:cNvCxnSpPr>
            <a:stCxn id="186" idx="0"/>
            <a:endCxn id="187" idx="1"/>
          </p:cNvCxnSpPr>
          <p:nvPr/>
        </p:nvCxnSpPr>
        <p:spPr>
          <a:xfrm rot="5400000" flipH="1" flipV="1">
            <a:off x="8399433" y="3052834"/>
            <a:ext cx="75787" cy="188703"/>
          </a:xfrm>
          <a:prstGeom prst="bentConnector2">
            <a:avLst/>
          </a:prstGeom>
          <a:noFill/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91" name="Elbow Connector 75"/>
          <p:cNvCxnSpPr>
            <a:stCxn id="186" idx="2"/>
            <a:endCxn id="188" idx="1"/>
          </p:cNvCxnSpPr>
          <p:nvPr/>
        </p:nvCxnSpPr>
        <p:spPr>
          <a:xfrm rot="16200000" flipH="1">
            <a:off x="8408311" y="3245898"/>
            <a:ext cx="58031" cy="188703"/>
          </a:xfrm>
          <a:prstGeom prst="bentConnector2">
            <a:avLst/>
          </a:prstGeom>
          <a:noFill/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92" name="Elbow Connector 76"/>
          <p:cNvCxnSpPr>
            <a:stCxn id="187" idx="3"/>
            <a:endCxn id="189" idx="0"/>
          </p:cNvCxnSpPr>
          <p:nvPr/>
        </p:nvCxnSpPr>
        <p:spPr>
          <a:xfrm>
            <a:off x="8718752" y="3109291"/>
            <a:ext cx="171485" cy="93472"/>
          </a:xfrm>
          <a:prstGeom prst="bentConnector2">
            <a:avLst/>
          </a:prstGeom>
          <a:noFill/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93" name="Elbow Connector 77"/>
          <p:cNvCxnSpPr>
            <a:stCxn id="188" idx="3"/>
            <a:endCxn id="189" idx="4"/>
          </p:cNvCxnSpPr>
          <p:nvPr/>
        </p:nvCxnSpPr>
        <p:spPr>
          <a:xfrm flipV="1">
            <a:off x="8718752" y="3293549"/>
            <a:ext cx="171485" cy="75715"/>
          </a:xfrm>
          <a:prstGeom prst="bentConnector2">
            <a:avLst/>
          </a:prstGeom>
          <a:noFill/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  <a:tailEnd type="triangle"/>
          </a:ln>
          <a:effectLst/>
        </p:spPr>
      </p:cxnSp>
      <p:sp>
        <p:nvSpPr>
          <p:cNvPr id="194" name="Rectangle 193"/>
          <p:cNvSpPr/>
          <p:nvPr/>
        </p:nvSpPr>
        <p:spPr>
          <a:xfrm>
            <a:off x="9110120" y="3198932"/>
            <a:ext cx="187075" cy="94616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7698843" y="3198932"/>
            <a:ext cx="187075" cy="94616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rgbClr val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cxnSp>
        <p:nvCxnSpPr>
          <p:cNvPr id="196" name="Elbow Connector 80"/>
          <p:cNvCxnSpPr>
            <a:stCxn id="195" idx="3"/>
            <a:endCxn id="186" idx="1"/>
          </p:cNvCxnSpPr>
          <p:nvPr/>
        </p:nvCxnSpPr>
        <p:spPr>
          <a:xfrm>
            <a:off x="7885916" y="3246241"/>
            <a:ext cx="394701" cy="1915"/>
          </a:xfrm>
          <a:prstGeom prst="bentConnector3">
            <a:avLst/>
          </a:prstGeom>
          <a:noFill/>
          <a:ln w="317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197" name="Elbow Connector 81"/>
          <p:cNvCxnSpPr>
            <a:stCxn id="189" idx="6"/>
            <a:endCxn id="194" idx="1"/>
          </p:cNvCxnSpPr>
          <p:nvPr/>
        </p:nvCxnSpPr>
        <p:spPr>
          <a:xfrm flipV="1">
            <a:off x="8937006" y="3246241"/>
            <a:ext cx="173113" cy="1916"/>
          </a:xfrm>
          <a:prstGeom prst="bentConnector3">
            <a:avLst/>
          </a:prstGeom>
          <a:noFill/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  <a:tailEnd type="triangle"/>
          </a:ln>
          <a:effectLst/>
        </p:spPr>
      </p:cxnSp>
      <p:sp>
        <p:nvSpPr>
          <p:cNvPr id="198" name="Oval 197"/>
          <p:cNvSpPr/>
          <p:nvPr/>
        </p:nvSpPr>
        <p:spPr>
          <a:xfrm>
            <a:off x="7187462" y="3229233"/>
            <a:ext cx="37415" cy="37847"/>
          </a:xfrm>
          <a:prstGeom prst="ellipse">
            <a:avLst/>
          </a:prstGeom>
          <a:solidFill>
            <a:srgbClr val="000000"/>
          </a:solidFill>
          <a:ln w="3175" cap="flat" cmpd="sng" algn="ctr">
            <a:solidFill>
              <a:srgbClr val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cxnSp>
        <p:nvCxnSpPr>
          <p:cNvPr id="199" name="Elbow Connector 83"/>
          <p:cNvCxnSpPr>
            <a:stCxn id="198" idx="6"/>
            <a:endCxn id="195" idx="1"/>
          </p:cNvCxnSpPr>
          <p:nvPr/>
        </p:nvCxnSpPr>
        <p:spPr>
          <a:xfrm flipV="1">
            <a:off x="7224877" y="3246241"/>
            <a:ext cx="473967" cy="1915"/>
          </a:xfrm>
          <a:prstGeom prst="bentConnector3">
            <a:avLst/>
          </a:prstGeom>
          <a:noFill/>
          <a:ln w="317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200" name="Oval 199"/>
          <p:cNvSpPr/>
          <p:nvPr/>
        </p:nvSpPr>
        <p:spPr>
          <a:xfrm>
            <a:off x="9404693" y="3223557"/>
            <a:ext cx="48639" cy="49201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rgbClr val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cxnSp>
        <p:nvCxnSpPr>
          <p:cNvPr id="201" name="Elbow Connector 85"/>
          <p:cNvCxnSpPr>
            <a:stCxn id="194" idx="3"/>
            <a:endCxn id="200" idx="2"/>
          </p:cNvCxnSpPr>
          <p:nvPr/>
        </p:nvCxnSpPr>
        <p:spPr>
          <a:xfrm>
            <a:off x="9297193" y="3246241"/>
            <a:ext cx="107499" cy="1916"/>
          </a:xfrm>
          <a:prstGeom prst="bentConnector3">
            <a:avLst/>
          </a:prstGeom>
          <a:noFill/>
          <a:ln w="317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203" name="Freeform 88"/>
          <p:cNvSpPr/>
          <p:nvPr/>
        </p:nvSpPr>
        <p:spPr>
          <a:xfrm>
            <a:off x="7495366" y="2678623"/>
            <a:ext cx="366508" cy="286112"/>
          </a:xfrm>
          <a:custGeom>
            <a:avLst/>
            <a:gdLst>
              <a:gd name="connsiteX0" fmla="*/ 0 w 495300"/>
              <a:gd name="connsiteY0" fmla="*/ 0 h 406400"/>
              <a:gd name="connsiteX1" fmla="*/ 215900 w 495300"/>
              <a:gd name="connsiteY1" fmla="*/ 317500 h 406400"/>
              <a:gd name="connsiteX2" fmla="*/ 317500 w 495300"/>
              <a:gd name="connsiteY2" fmla="*/ 152400 h 406400"/>
              <a:gd name="connsiteX3" fmla="*/ 495300 w 495300"/>
              <a:gd name="connsiteY3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300" h="406400">
                <a:moveTo>
                  <a:pt x="0" y="0"/>
                </a:moveTo>
                <a:cubicBezTo>
                  <a:pt x="81491" y="146050"/>
                  <a:pt x="162983" y="292100"/>
                  <a:pt x="215900" y="317500"/>
                </a:cubicBezTo>
                <a:cubicBezTo>
                  <a:pt x="268817" y="342900"/>
                  <a:pt x="270933" y="137583"/>
                  <a:pt x="317500" y="152400"/>
                </a:cubicBezTo>
                <a:cubicBezTo>
                  <a:pt x="364067" y="167217"/>
                  <a:pt x="429683" y="286808"/>
                  <a:pt x="495300" y="406400"/>
                </a:cubicBezTo>
              </a:path>
            </a:pathLst>
          </a:custGeom>
          <a:noFill/>
          <a:ln w="25400" cap="flat" cmpd="sng" algn="ctr">
            <a:solidFill>
              <a:srgbClr val="5F1185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204" name="Freeform 89"/>
          <p:cNvSpPr/>
          <p:nvPr/>
        </p:nvSpPr>
        <p:spPr>
          <a:xfrm>
            <a:off x="5205350" y="1934629"/>
            <a:ext cx="1510641" cy="529411"/>
          </a:xfrm>
          <a:custGeom>
            <a:avLst/>
            <a:gdLst>
              <a:gd name="connsiteX0" fmla="*/ 0 w 622300"/>
              <a:gd name="connsiteY0" fmla="*/ 0 h 876300"/>
              <a:gd name="connsiteX1" fmla="*/ 317500 w 622300"/>
              <a:gd name="connsiteY1" fmla="*/ 381000 h 876300"/>
              <a:gd name="connsiteX2" fmla="*/ 190500 w 622300"/>
              <a:gd name="connsiteY2" fmla="*/ 482600 h 876300"/>
              <a:gd name="connsiteX3" fmla="*/ 622300 w 622300"/>
              <a:gd name="connsiteY3" fmla="*/ 8763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2300" h="876300">
                <a:moveTo>
                  <a:pt x="0" y="0"/>
                </a:moveTo>
                <a:cubicBezTo>
                  <a:pt x="142875" y="150283"/>
                  <a:pt x="285750" y="300567"/>
                  <a:pt x="317500" y="381000"/>
                </a:cubicBezTo>
                <a:cubicBezTo>
                  <a:pt x="349250" y="461433"/>
                  <a:pt x="139700" y="400050"/>
                  <a:pt x="190500" y="482600"/>
                </a:cubicBezTo>
                <a:cubicBezTo>
                  <a:pt x="241300" y="565150"/>
                  <a:pt x="622300" y="876300"/>
                  <a:pt x="622300" y="876300"/>
                </a:cubicBezTo>
              </a:path>
            </a:pathLst>
          </a:custGeom>
          <a:noFill/>
          <a:ln w="25400" cap="flat" cmpd="sng" algn="ctr">
            <a:solidFill>
              <a:srgbClr val="5F1185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208" name="TextBox 207"/>
          <p:cNvSpPr txBox="1"/>
          <p:nvPr/>
        </p:nvSpPr>
        <p:spPr>
          <a:xfrm rot="5400000">
            <a:off x="7179610" y="3951553"/>
            <a:ext cx="550151" cy="256545"/>
          </a:xfrm>
          <a:prstGeom prst="rect">
            <a:avLst/>
          </a:prstGeom>
          <a:solidFill>
            <a:schemeClr val="bg1"/>
          </a:solidFill>
          <a:effectLst>
            <a:softEdge rad="76200"/>
          </a:effectLst>
        </p:spPr>
        <p:txBody>
          <a:bodyPr wrap="none" lIns="91440" tIns="45720" rIns="91440" bIns="45720" rtlCol="0">
            <a:spAutoFit/>
          </a:bodyPr>
          <a:lstStyle/>
          <a:p>
            <a:pPr defTabSz="761952">
              <a:defRPr/>
            </a:pPr>
            <a:r>
              <a:rPr lang="en-US" sz="1067" i="1" kern="0" dirty="0"/>
              <a:t>Invoke</a:t>
            </a:r>
          </a:p>
        </p:txBody>
      </p:sp>
      <p:sp>
        <p:nvSpPr>
          <p:cNvPr id="211" name="Freeform 96"/>
          <p:cNvSpPr/>
          <p:nvPr/>
        </p:nvSpPr>
        <p:spPr>
          <a:xfrm>
            <a:off x="7642836" y="3415363"/>
            <a:ext cx="115347" cy="1381672"/>
          </a:xfrm>
          <a:custGeom>
            <a:avLst/>
            <a:gdLst>
              <a:gd name="connsiteX0" fmla="*/ 154378 w 154378"/>
              <a:gd name="connsiteY0" fmla="*/ 0 h 1894902"/>
              <a:gd name="connsiteX1" fmla="*/ 142 w 154378"/>
              <a:gd name="connsiteY1" fmla="*/ 705080 h 1894902"/>
              <a:gd name="connsiteX2" fmla="*/ 132344 w 154378"/>
              <a:gd name="connsiteY2" fmla="*/ 1894902 h 1894902"/>
              <a:gd name="connsiteX0" fmla="*/ 134141 w 134141"/>
              <a:gd name="connsiteY0" fmla="*/ 0 h 1965240"/>
              <a:gd name="connsiteX1" fmla="*/ 2 w 134141"/>
              <a:gd name="connsiteY1" fmla="*/ 775418 h 1965240"/>
              <a:gd name="connsiteX2" fmla="*/ 132204 w 134141"/>
              <a:gd name="connsiteY2" fmla="*/ 1965240 h 1965240"/>
              <a:gd name="connsiteX0" fmla="*/ 134141 w 134141"/>
              <a:gd name="connsiteY0" fmla="*/ 0 h 1965240"/>
              <a:gd name="connsiteX1" fmla="*/ 2 w 134141"/>
              <a:gd name="connsiteY1" fmla="*/ 775418 h 1965240"/>
              <a:gd name="connsiteX2" fmla="*/ 132204 w 134141"/>
              <a:gd name="connsiteY2" fmla="*/ 1965240 h 1965240"/>
              <a:gd name="connsiteX0" fmla="*/ 134141 w 134141"/>
              <a:gd name="connsiteY0" fmla="*/ 0 h 1930070"/>
              <a:gd name="connsiteX1" fmla="*/ 2 w 134141"/>
              <a:gd name="connsiteY1" fmla="*/ 740248 h 1930070"/>
              <a:gd name="connsiteX2" fmla="*/ 132204 w 134141"/>
              <a:gd name="connsiteY2" fmla="*/ 1930070 h 1930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4141" h="1930070">
                <a:moveTo>
                  <a:pt x="134141" y="0"/>
                </a:moveTo>
                <a:cubicBezTo>
                  <a:pt x="53835" y="224776"/>
                  <a:pt x="325" y="418570"/>
                  <a:pt x="2" y="740248"/>
                </a:cubicBezTo>
                <a:cubicBezTo>
                  <a:pt x="-321" y="1061926"/>
                  <a:pt x="64267" y="1493067"/>
                  <a:pt x="132204" y="1930070"/>
                </a:cubicBezTo>
              </a:path>
            </a:pathLst>
          </a:custGeom>
          <a:noFill/>
          <a:ln w="25400" cap="flat" cmpd="sng" algn="ctr">
            <a:solidFill>
              <a:srgbClr val="5F1185"/>
            </a:solidFill>
            <a:prstDash val="solid"/>
            <a:headEnd type="arrow" w="med" len="med"/>
            <a:tailEnd type="arrow" w="med" len="me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 rot="5400000">
            <a:off x="7359393" y="3894449"/>
            <a:ext cx="854721" cy="256545"/>
          </a:xfrm>
          <a:prstGeom prst="rect">
            <a:avLst/>
          </a:prstGeom>
          <a:solidFill>
            <a:schemeClr val="bg1"/>
          </a:solidFill>
          <a:effectLst>
            <a:softEdge rad="76200"/>
          </a:effectLst>
        </p:spPr>
        <p:txBody>
          <a:bodyPr wrap="none" lIns="91440" tIns="45720" rIns="91440" bIns="45720" rtlCol="0">
            <a:spAutoFit/>
          </a:bodyPr>
          <a:lstStyle/>
          <a:p>
            <a:pPr defTabSz="761952">
              <a:defRPr/>
            </a:pPr>
            <a:r>
              <a:rPr lang="en-US" sz="1067" i="1" kern="0" dirty="0"/>
              <a:t>Success/Fail</a:t>
            </a:r>
          </a:p>
        </p:txBody>
      </p:sp>
      <p:grpSp>
        <p:nvGrpSpPr>
          <p:cNvPr id="213" name="Group 212"/>
          <p:cNvGrpSpPr/>
          <p:nvPr/>
        </p:nvGrpSpPr>
        <p:grpSpPr>
          <a:xfrm>
            <a:off x="7043192" y="4930530"/>
            <a:ext cx="3075104" cy="777159"/>
            <a:chOff x="5022931" y="3881197"/>
            <a:chExt cx="2595928" cy="690804"/>
          </a:xfrm>
        </p:grpSpPr>
        <p:sp>
          <p:nvSpPr>
            <p:cNvPr id="214" name="Rounded Rectangle 99"/>
            <p:cNvSpPr/>
            <p:nvPr/>
          </p:nvSpPr>
          <p:spPr>
            <a:xfrm>
              <a:off x="5022931" y="3881197"/>
              <a:ext cx="2595928" cy="69080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52">
                <a:defRPr/>
              </a:pPr>
              <a:endParaRPr lang="en-US" sz="800" kern="0" dirty="0">
                <a:solidFill>
                  <a:srgbClr val="000000">
                    <a:lumMod val="85000"/>
                    <a:lumOff val="15000"/>
                  </a:srgbClr>
                </a:solidFill>
              </a:endParaRPr>
            </a:p>
          </p:txBody>
        </p:sp>
        <p:grpSp>
          <p:nvGrpSpPr>
            <p:cNvPr id="215" name="Group 214"/>
            <p:cNvGrpSpPr/>
            <p:nvPr/>
          </p:nvGrpSpPr>
          <p:grpSpPr>
            <a:xfrm>
              <a:off x="5182752" y="3974766"/>
              <a:ext cx="2307336" cy="503666"/>
              <a:chOff x="1813560" y="3352800"/>
              <a:chExt cx="4172712" cy="856712"/>
            </a:xfrm>
          </p:grpSpPr>
          <p:sp>
            <p:nvSpPr>
              <p:cNvPr id="216" name="Diamond 215"/>
              <p:cNvSpPr/>
              <p:nvPr/>
            </p:nvSpPr>
            <p:spPr>
              <a:xfrm>
                <a:off x="3120219" y="3650207"/>
                <a:ext cx="304800" cy="304800"/>
              </a:xfrm>
              <a:prstGeom prst="diamond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3733800" y="3352800"/>
                <a:ext cx="457200" cy="228600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3733800" y="3980912"/>
                <a:ext cx="457200" cy="228600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4495800" y="3692935"/>
                <a:ext cx="228600" cy="219344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20" name="Elbow Connector 105"/>
              <p:cNvCxnSpPr>
                <a:stCxn id="216" idx="0"/>
                <a:endCxn id="217" idx="1"/>
              </p:cNvCxnSpPr>
              <p:nvPr/>
            </p:nvCxnSpPr>
            <p:spPr>
              <a:xfrm rot="5400000" flipH="1" flipV="1">
                <a:off x="3411656" y="3328064"/>
                <a:ext cx="183107" cy="461181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21" name="Elbow Connector 106"/>
              <p:cNvCxnSpPr>
                <a:stCxn id="216" idx="2"/>
                <a:endCxn id="218" idx="1"/>
              </p:cNvCxnSpPr>
              <p:nvPr/>
            </p:nvCxnSpPr>
            <p:spPr>
              <a:xfrm rot="16200000" flipH="1">
                <a:off x="3433107" y="3794518"/>
                <a:ext cx="140205" cy="461181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22" name="Elbow Connector 107"/>
              <p:cNvCxnSpPr>
                <a:stCxn id="217" idx="3"/>
                <a:endCxn id="219" idx="0"/>
              </p:cNvCxnSpPr>
              <p:nvPr/>
            </p:nvCxnSpPr>
            <p:spPr>
              <a:xfrm>
                <a:off x="4191000" y="3467100"/>
                <a:ext cx="419100" cy="225835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23" name="Elbow Connector 108"/>
              <p:cNvCxnSpPr>
                <a:stCxn id="218" idx="3"/>
                <a:endCxn id="219" idx="4"/>
              </p:cNvCxnSpPr>
              <p:nvPr/>
            </p:nvCxnSpPr>
            <p:spPr>
              <a:xfrm flipV="1">
                <a:off x="4191000" y="3912279"/>
                <a:ext cx="419100" cy="182933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24" name="Rectangle 223"/>
              <p:cNvSpPr/>
              <p:nvPr/>
            </p:nvSpPr>
            <p:spPr>
              <a:xfrm>
                <a:off x="5147481" y="3683679"/>
                <a:ext cx="457200" cy="228600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5" name="Rectangle 224"/>
              <p:cNvSpPr/>
              <p:nvPr/>
            </p:nvSpPr>
            <p:spPr>
              <a:xfrm>
                <a:off x="2205819" y="3683679"/>
                <a:ext cx="457200" cy="228600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26" name="Elbow Connector 111"/>
              <p:cNvCxnSpPr>
                <a:stCxn id="225" idx="3"/>
                <a:endCxn id="216" idx="1"/>
              </p:cNvCxnSpPr>
              <p:nvPr/>
            </p:nvCxnSpPr>
            <p:spPr>
              <a:xfrm>
                <a:off x="2663019" y="3797979"/>
                <a:ext cx="457200" cy="4628"/>
              </a:xfrm>
              <a:prstGeom prst="bentConnector3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27" name="Elbow Connector 112"/>
              <p:cNvCxnSpPr>
                <a:stCxn id="219" idx="6"/>
                <a:endCxn id="224" idx="1"/>
              </p:cNvCxnSpPr>
              <p:nvPr/>
            </p:nvCxnSpPr>
            <p:spPr>
              <a:xfrm flipV="1">
                <a:off x="4724400" y="3797979"/>
                <a:ext cx="423081" cy="4628"/>
              </a:xfrm>
              <a:prstGeom prst="bentConnector3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28" name="Oval 227"/>
              <p:cNvSpPr/>
              <p:nvPr/>
            </p:nvSpPr>
            <p:spPr>
              <a:xfrm>
                <a:off x="1813560" y="3756887"/>
                <a:ext cx="91440" cy="91440"/>
              </a:xfrm>
              <a:prstGeom prst="ellipse">
                <a:avLst/>
              </a:prstGeom>
              <a:solidFill>
                <a:srgbClr val="000000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29" name="Elbow Connector 114"/>
              <p:cNvCxnSpPr>
                <a:stCxn id="228" idx="6"/>
                <a:endCxn id="225" idx="1"/>
              </p:cNvCxnSpPr>
              <p:nvPr/>
            </p:nvCxnSpPr>
            <p:spPr>
              <a:xfrm flipV="1">
                <a:off x="1905000" y="3797979"/>
                <a:ext cx="300819" cy="4628"/>
              </a:xfrm>
              <a:prstGeom prst="bentConnector3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30" name="Oval 229"/>
              <p:cNvSpPr/>
              <p:nvPr/>
            </p:nvSpPr>
            <p:spPr>
              <a:xfrm>
                <a:off x="5867400" y="3743171"/>
                <a:ext cx="118872" cy="118872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31" name="Elbow Connector 116"/>
              <p:cNvCxnSpPr>
                <a:stCxn id="224" idx="3"/>
                <a:endCxn id="230" idx="2"/>
              </p:cNvCxnSpPr>
              <p:nvPr/>
            </p:nvCxnSpPr>
            <p:spPr>
              <a:xfrm>
                <a:off x="5604681" y="3797979"/>
                <a:ext cx="262719" cy="4628"/>
              </a:xfrm>
              <a:prstGeom prst="bentConnector3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</p:grpSp>
      </p:grpSp>
      <p:sp>
        <p:nvSpPr>
          <p:cNvPr id="234" name="TextBox 233"/>
          <p:cNvSpPr txBox="1"/>
          <p:nvPr/>
        </p:nvSpPr>
        <p:spPr>
          <a:xfrm>
            <a:off x="8490325" y="5841269"/>
            <a:ext cx="2623051" cy="420756"/>
          </a:xfrm>
          <a:prstGeom prst="wedgeRectCallout">
            <a:avLst>
              <a:gd name="adj1" fmla="val -62380"/>
              <a:gd name="adj2" fmla="val -82798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 rtlCol="0">
            <a:spAutoFit/>
          </a:bodyPr>
          <a:lstStyle/>
          <a:p>
            <a:pPr defTabSz="1083197">
              <a:defRPr/>
            </a:pPr>
            <a:r>
              <a:rPr lang="en-US" sz="1067" dirty="0">
                <a:solidFill>
                  <a:prstClr val="black"/>
                </a:solidFill>
              </a:rPr>
              <a:t>The same BPMN workflow engine executes the two layer service workflows.</a:t>
            </a:r>
          </a:p>
        </p:txBody>
      </p:sp>
      <p:sp>
        <p:nvSpPr>
          <p:cNvPr id="235" name="Rectangular Callout 125"/>
          <p:cNvSpPr/>
          <p:nvPr/>
        </p:nvSpPr>
        <p:spPr>
          <a:xfrm>
            <a:off x="6295627" y="1403130"/>
            <a:ext cx="2489708" cy="420756"/>
          </a:xfrm>
          <a:prstGeom prst="wedgeRectCallout">
            <a:avLst>
              <a:gd name="adj1" fmla="val -20154"/>
              <a:gd name="adj2" fmla="val 187595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defTabSz="1083197">
              <a:defRPr/>
            </a:pPr>
            <a:r>
              <a:rPr lang="en-US" sz="1067" dirty="0">
                <a:solidFill>
                  <a:prstClr val="black"/>
                </a:solidFill>
              </a:rPr>
              <a:t>Upon receipt of a SO request, initiate appropriate top-level BPMN workflow.</a:t>
            </a:r>
          </a:p>
        </p:txBody>
      </p:sp>
      <p:sp>
        <p:nvSpPr>
          <p:cNvPr id="236" name="Rectangular Callout 126"/>
          <p:cNvSpPr/>
          <p:nvPr/>
        </p:nvSpPr>
        <p:spPr>
          <a:xfrm>
            <a:off x="3187112" y="4983542"/>
            <a:ext cx="2877115" cy="913392"/>
          </a:xfrm>
          <a:prstGeom prst="wedgeRectCallout">
            <a:avLst>
              <a:gd name="adj1" fmla="val 89763"/>
              <a:gd name="adj2" fmla="val -224435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defTabSz="1083197">
              <a:defRPr/>
            </a:pPr>
            <a:r>
              <a:rPr lang="en-US" sz="1067" dirty="0">
                <a:solidFill>
                  <a:prstClr val="black"/>
                </a:solidFill>
              </a:rPr>
              <a:t>For each service agnostic work step that delegates to the next level of workflow:</a:t>
            </a:r>
          </a:p>
          <a:p>
            <a:pPr marL="137575" indent="-137575" defTabSz="1083197">
              <a:buFont typeface="Arial" panose="020B0604020202020204" pitchFamily="34" charset="0"/>
              <a:buChar char="•"/>
              <a:defRPr/>
            </a:pPr>
            <a:r>
              <a:rPr lang="en-US" sz="1067" dirty="0">
                <a:solidFill>
                  <a:prstClr val="black"/>
                </a:solidFill>
              </a:rPr>
              <a:t>Determine the associated service workflow and associated Inputs</a:t>
            </a:r>
          </a:p>
          <a:p>
            <a:pPr marL="137575" indent="-137575" defTabSz="1083197">
              <a:buFont typeface="Arial" panose="020B0604020202020204" pitchFamily="34" charset="0"/>
              <a:buChar char="•"/>
              <a:defRPr/>
            </a:pPr>
            <a:r>
              <a:rPr lang="en-US" sz="1067" dirty="0">
                <a:solidFill>
                  <a:prstClr val="black"/>
                </a:solidFill>
              </a:rPr>
              <a:t>perform the relevant action</a:t>
            </a:r>
          </a:p>
        </p:txBody>
      </p:sp>
      <p:sp>
        <p:nvSpPr>
          <p:cNvPr id="237" name="Can 128"/>
          <p:cNvSpPr/>
          <p:nvPr/>
        </p:nvSpPr>
        <p:spPr>
          <a:xfrm>
            <a:off x="1476233" y="3187838"/>
            <a:ext cx="975851" cy="1405223"/>
          </a:xfrm>
          <a:prstGeom prst="can">
            <a:avLst/>
          </a:prstGeom>
          <a:solidFill>
            <a:sysClr val="window" lastClr="FFFFFF">
              <a:lumMod val="65000"/>
            </a:sysClr>
          </a:solidFill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760428">
              <a:defRPr/>
            </a:pPr>
            <a:endParaRPr lang="en-US" sz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8" name="Rounded Rectangle 129"/>
          <p:cNvSpPr/>
          <p:nvPr/>
        </p:nvSpPr>
        <p:spPr>
          <a:xfrm>
            <a:off x="1517943" y="3485362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39" name="TextBox 238"/>
          <p:cNvSpPr txBox="1"/>
          <p:nvPr/>
        </p:nvSpPr>
        <p:spPr>
          <a:xfrm>
            <a:off x="1737419" y="3149670"/>
            <a:ext cx="505267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 defTabSz="760428"/>
            <a:r>
              <a:rPr lang="en-US" sz="800" b="1" dirty="0">
                <a:solidFill>
                  <a:prstClr val="black"/>
                </a:solidFill>
                <a:cs typeface="Arial" charset="0"/>
              </a:rPr>
              <a:t>Design</a:t>
            </a:r>
          </a:p>
          <a:p>
            <a:pPr algn="ctr" defTabSz="760428"/>
            <a:r>
              <a:rPr lang="en-US" sz="800" b="1" dirty="0">
                <a:solidFill>
                  <a:prstClr val="black"/>
                </a:solidFill>
                <a:cs typeface="Arial" charset="0"/>
              </a:rPr>
              <a:t>Catalog</a:t>
            </a:r>
          </a:p>
        </p:txBody>
      </p:sp>
      <p:sp>
        <p:nvSpPr>
          <p:cNvPr id="240" name="Rounded Rectangle 131"/>
          <p:cNvSpPr/>
          <p:nvPr/>
        </p:nvSpPr>
        <p:spPr>
          <a:xfrm>
            <a:off x="1662659" y="3573245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1" name="Rounded Rectangle 132"/>
          <p:cNvSpPr/>
          <p:nvPr/>
        </p:nvSpPr>
        <p:spPr>
          <a:xfrm>
            <a:off x="1864533" y="3649985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2" name="Rounded Rectangle 133"/>
          <p:cNvSpPr/>
          <p:nvPr/>
        </p:nvSpPr>
        <p:spPr>
          <a:xfrm>
            <a:off x="1543823" y="4028838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3" name="Rounded Rectangle 134"/>
          <p:cNvSpPr/>
          <p:nvPr/>
        </p:nvSpPr>
        <p:spPr>
          <a:xfrm>
            <a:off x="1688539" y="4116719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4" name="Rounded Rectangle 135"/>
          <p:cNvSpPr/>
          <p:nvPr/>
        </p:nvSpPr>
        <p:spPr>
          <a:xfrm>
            <a:off x="1890415" y="4193461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5" name="Can 137"/>
          <p:cNvSpPr/>
          <p:nvPr/>
        </p:nvSpPr>
        <p:spPr>
          <a:xfrm>
            <a:off x="3816268" y="3249363"/>
            <a:ext cx="975851" cy="1405223"/>
          </a:xfrm>
          <a:prstGeom prst="can">
            <a:avLst/>
          </a:prstGeom>
          <a:solidFill>
            <a:srgbClr val="ED7D31">
              <a:lumMod val="20000"/>
              <a:lumOff val="80000"/>
            </a:srgbClr>
          </a:solidFill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760428">
              <a:defRPr/>
            </a:pPr>
            <a:endParaRPr lang="en-US" sz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6" name="Rounded Rectangle 138"/>
          <p:cNvSpPr/>
          <p:nvPr/>
        </p:nvSpPr>
        <p:spPr>
          <a:xfrm>
            <a:off x="3857976" y="3546889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4041488" y="3208993"/>
            <a:ext cx="546945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 defTabSz="760428"/>
            <a:r>
              <a:rPr lang="en-US" sz="800" b="1" dirty="0">
                <a:solidFill>
                  <a:prstClr val="black"/>
                </a:solidFill>
                <a:cs typeface="Arial" charset="0"/>
              </a:rPr>
              <a:t>Runtime</a:t>
            </a:r>
          </a:p>
          <a:p>
            <a:pPr algn="ctr" defTabSz="760428"/>
            <a:r>
              <a:rPr lang="en-US" sz="800" b="1" dirty="0">
                <a:solidFill>
                  <a:prstClr val="black"/>
                </a:solidFill>
                <a:cs typeface="Arial" charset="0"/>
              </a:rPr>
              <a:t>Catalog</a:t>
            </a:r>
          </a:p>
        </p:txBody>
      </p:sp>
      <p:sp>
        <p:nvSpPr>
          <p:cNvPr id="248" name="Rounded Rectangle 140"/>
          <p:cNvSpPr/>
          <p:nvPr/>
        </p:nvSpPr>
        <p:spPr>
          <a:xfrm>
            <a:off x="4002692" y="3634770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9" name="Rounded Rectangle 141"/>
          <p:cNvSpPr/>
          <p:nvPr/>
        </p:nvSpPr>
        <p:spPr>
          <a:xfrm>
            <a:off x="4204568" y="3711511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50" name="Rounded Rectangle 142"/>
          <p:cNvSpPr/>
          <p:nvPr/>
        </p:nvSpPr>
        <p:spPr>
          <a:xfrm>
            <a:off x="3883857" y="4090363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51" name="Rounded Rectangle 143"/>
          <p:cNvSpPr/>
          <p:nvPr/>
        </p:nvSpPr>
        <p:spPr>
          <a:xfrm>
            <a:off x="4028573" y="4178246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52" name="Rounded Rectangle 144"/>
          <p:cNvSpPr/>
          <p:nvPr/>
        </p:nvSpPr>
        <p:spPr>
          <a:xfrm>
            <a:off x="4230451" y="4254986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cxnSp>
        <p:nvCxnSpPr>
          <p:cNvPr id="253" name="Straight Connector 252"/>
          <p:cNvCxnSpPr/>
          <p:nvPr/>
        </p:nvCxnSpPr>
        <p:spPr>
          <a:xfrm flipH="1">
            <a:off x="3119075" y="1489471"/>
            <a:ext cx="35211" cy="330756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54" name="Right Arrow 148"/>
          <p:cNvSpPr/>
          <p:nvPr/>
        </p:nvSpPr>
        <p:spPr>
          <a:xfrm>
            <a:off x="2515234" y="3451738"/>
            <a:ext cx="1154457" cy="792455"/>
          </a:xfrm>
          <a:prstGeom prst="rightArrow">
            <a:avLst/>
          </a:prstGeom>
          <a:solidFill>
            <a:srgbClr val="44546A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1083197">
              <a:defRPr/>
            </a:pPr>
            <a:r>
              <a:rPr lang="en-US" sz="1067" dirty="0">
                <a:solidFill>
                  <a:prstClr val="white"/>
                </a:solidFill>
                <a:latin typeface="Calibri" panose="020F0502020204030204"/>
              </a:rPr>
              <a:t>Model Distribution</a:t>
            </a:r>
          </a:p>
        </p:txBody>
      </p:sp>
      <p:sp>
        <p:nvSpPr>
          <p:cNvPr id="255" name="Right Arrow 150"/>
          <p:cNvSpPr/>
          <p:nvPr/>
        </p:nvSpPr>
        <p:spPr>
          <a:xfrm>
            <a:off x="4915707" y="3421404"/>
            <a:ext cx="1208432" cy="830933"/>
          </a:xfrm>
          <a:prstGeom prst="rightArrow">
            <a:avLst/>
          </a:prstGeom>
          <a:solidFill>
            <a:srgbClr val="44546A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1083197">
              <a:defRPr/>
            </a:pPr>
            <a:r>
              <a:rPr lang="en-US" sz="1067" dirty="0">
                <a:solidFill>
                  <a:prstClr val="white"/>
                </a:solidFill>
                <a:latin typeface="Calibri" panose="020F0502020204030204"/>
              </a:rPr>
              <a:t>Metadata Model Driven Orchestration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3737619" y="1353321"/>
            <a:ext cx="2092111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defTabSz="1083197">
              <a:defRPr/>
            </a:pPr>
            <a:r>
              <a:rPr lang="en-US" sz="2400" dirty="0">
                <a:solidFill>
                  <a:prstClr val="black"/>
                </a:solidFill>
              </a:rPr>
              <a:t>Execution Time</a:t>
            </a:r>
          </a:p>
        </p:txBody>
      </p:sp>
      <p:sp>
        <p:nvSpPr>
          <p:cNvPr id="259" name="TextBox 258"/>
          <p:cNvSpPr txBox="1"/>
          <p:nvPr/>
        </p:nvSpPr>
        <p:spPr>
          <a:xfrm>
            <a:off x="1262063" y="1378872"/>
            <a:ext cx="1713931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defTabSz="1083197">
              <a:defRPr/>
            </a:pPr>
            <a:r>
              <a:rPr lang="en-US" sz="2400" dirty="0">
                <a:solidFill>
                  <a:prstClr val="black"/>
                </a:solidFill>
              </a:rPr>
              <a:t>Design Time</a:t>
            </a:r>
          </a:p>
        </p:txBody>
      </p:sp>
      <p:sp>
        <p:nvSpPr>
          <p:cNvPr id="260" name="Right Arrow 161"/>
          <p:cNvSpPr/>
          <p:nvPr/>
        </p:nvSpPr>
        <p:spPr>
          <a:xfrm rot="5400000">
            <a:off x="1808151" y="2812659"/>
            <a:ext cx="300811" cy="444027"/>
          </a:xfrm>
          <a:prstGeom prst="rightArrow">
            <a:avLst/>
          </a:prstGeom>
          <a:solidFill>
            <a:srgbClr val="44546A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1083197">
              <a:defRPr/>
            </a:pPr>
            <a:endParaRPr lang="en-US" sz="1067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1" name="Rectangle 260"/>
          <p:cNvSpPr/>
          <p:nvPr/>
        </p:nvSpPr>
        <p:spPr>
          <a:xfrm>
            <a:off x="1201957" y="2261136"/>
            <a:ext cx="1485507" cy="623133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083197">
              <a:defRPr/>
            </a:pPr>
            <a:r>
              <a:rPr lang="en-US" sz="1067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Tools for Imperative</a:t>
            </a:r>
            <a:br>
              <a:rPr lang="en-US" sz="1067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</a:br>
            <a:r>
              <a:rPr lang="en-US" sz="1067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Model Design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391231" y="3527836"/>
            <a:ext cx="2228715" cy="3796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28575" rtlCol="0" anchor="t">
            <a:spAutoFit/>
          </a:bodyPr>
          <a:lstStyle/>
          <a:p>
            <a:pPr defTabSz="457189" hangingPunct="0"/>
            <a:r>
              <a:rPr lang="en-US" altLang="zh-CN" sz="1867" dirty="0">
                <a:solidFill>
                  <a:srgbClr val="000000"/>
                </a:solidFill>
                <a:sym typeface="Calibri"/>
              </a:rPr>
              <a:t>Service Agnostic WFs</a:t>
            </a:r>
            <a:endParaRPr lang="zh-CN" altLang="en-US" sz="1867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423545" y="4561197"/>
            <a:ext cx="2228715" cy="3796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28575" rtlCol="0" anchor="t">
            <a:spAutoFit/>
          </a:bodyPr>
          <a:lstStyle/>
          <a:p>
            <a:pPr defTabSz="457189" hangingPunct="0"/>
            <a:r>
              <a:rPr lang="en-US" altLang="zh-CN" sz="1867" dirty="0">
                <a:solidFill>
                  <a:srgbClr val="000000"/>
                </a:solidFill>
                <a:sym typeface="Calibri"/>
              </a:rPr>
              <a:t>Service Specific WFs</a:t>
            </a:r>
            <a:endParaRPr lang="zh-CN" altLang="en-US" sz="1867" dirty="0">
              <a:solidFill>
                <a:srgbClr val="000000"/>
              </a:solidFill>
              <a:sym typeface="Calibri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292724" y="4555955"/>
            <a:ext cx="3521386" cy="1623384"/>
            <a:chOff x="292724" y="4555955"/>
            <a:chExt cx="3521386" cy="1623384"/>
          </a:xfrm>
        </p:grpSpPr>
        <p:sp>
          <p:nvSpPr>
            <p:cNvPr id="79" name="Line Callout 1 (Border and Accent Bar) 78"/>
            <p:cNvSpPr/>
            <p:nvPr/>
          </p:nvSpPr>
          <p:spPr>
            <a:xfrm>
              <a:off x="292724" y="5584428"/>
              <a:ext cx="1183509" cy="594911"/>
            </a:xfrm>
            <a:prstGeom prst="accentBorderCallout1">
              <a:avLst>
                <a:gd name="adj1" fmla="val -27546"/>
                <a:gd name="adj2" fmla="val 111749"/>
                <a:gd name="adj3" fmla="val -124537"/>
                <a:gd name="adj4" fmla="val 7150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TOSCA Parser for </a:t>
              </a:r>
              <a:r>
                <a:rPr lang="en-GB" sz="1200" dirty="0" err="1" smtClean="0"/>
                <a:t>En</a:t>
              </a:r>
              <a:r>
                <a:rPr lang="en-GB" sz="1200" dirty="0" smtClean="0"/>
                <a:t>-Coding / De-Coding</a:t>
              </a:r>
              <a:endParaRPr lang="en-GB" sz="1200" dirty="0"/>
            </a:p>
          </p:txBody>
        </p:sp>
        <p:cxnSp>
          <p:nvCxnSpPr>
            <p:cNvPr id="80" name="Straight Connector 79"/>
            <p:cNvCxnSpPr/>
            <p:nvPr/>
          </p:nvCxnSpPr>
          <p:spPr>
            <a:xfrm flipV="1">
              <a:off x="1618591" y="4555955"/>
              <a:ext cx="2195519" cy="8595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Donut 80"/>
          <p:cNvSpPr/>
          <p:nvPr/>
        </p:nvSpPr>
        <p:spPr>
          <a:xfrm>
            <a:off x="986044" y="4343885"/>
            <a:ext cx="479172" cy="4695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2" name="Donut 81"/>
          <p:cNvSpPr/>
          <p:nvPr/>
        </p:nvSpPr>
        <p:spPr>
          <a:xfrm>
            <a:off x="3562316" y="4331179"/>
            <a:ext cx="479172" cy="4695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3" name="Double Brace 82"/>
          <p:cNvSpPr/>
          <p:nvPr/>
        </p:nvSpPr>
        <p:spPr>
          <a:xfrm>
            <a:off x="2949532" y="2332194"/>
            <a:ext cx="375648" cy="1108172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r>
              <a:rPr lang="en-GB" sz="1100" dirty="0" smtClean="0"/>
              <a:t>Micro-Service Bus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5302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160"/>
            <a:ext cx="12191999" cy="737501"/>
          </a:xfrm>
        </p:spPr>
        <p:txBody>
          <a:bodyPr>
            <a:normAutofit fontScale="90000"/>
          </a:bodyPr>
          <a:lstStyle/>
          <a:p>
            <a:pPr defTabSz="1083197"/>
            <a:r>
              <a:rPr lang="en-GB" sz="3733" dirty="0"/>
              <a:t>Present ONAP </a:t>
            </a:r>
            <a:r>
              <a:rPr lang="en-GB" sz="3733" dirty="0" smtClean="0"/>
              <a:t>Understanding – Steps Towards Model Driven </a:t>
            </a:r>
            <a:r>
              <a:rPr lang="en-GB" sz="3100" dirty="0"/>
              <a:t/>
            </a:r>
            <a:br>
              <a:rPr lang="en-GB" sz="3100" dirty="0"/>
            </a:br>
            <a:r>
              <a:rPr lang="en-US" altLang="zh-CN" sz="3100" dirty="0"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TOSCA-based Orchestration: Option </a:t>
            </a:r>
            <a:r>
              <a:rPr lang="en-US" altLang="zh-CN" sz="3100" dirty="0" smtClean="0"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zh-CN" sz="3100" dirty="0">
              <a:latin typeface="Calibri" panose="020F0502020204030204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997061" y="1968034"/>
            <a:ext cx="1890787" cy="285643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48484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761952" eaLnBrk="0">
              <a:spcBef>
                <a:spcPct val="50000"/>
              </a:spcBef>
              <a:defRPr/>
            </a:pPr>
            <a:r>
              <a:rPr lang="en-US" sz="1067" b="1" kern="0" dirty="0">
                <a:solidFill>
                  <a:srgbClr val="4472C4">
                    <a:lumMod val="50000"/>
                  </a:srgbClr>
                </a:solidFill>
                <a:latin typeface="Arial" charset="0"/>
                <a:ea typeface="ＭＳ Ｐゴシック" charset="0"/>
                <a:cs typeface="Arial" charset="0"/>
              </a:rPr>
              <a:t>SDC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6255507" y="1972285"/>
            <a:ext cx="4326947" cy="4358712"/>
          </a:xfrm>
          <a:prstGeom prst="rect">
            <a:avLst/>
          </a:prstGeom>
          <a:solidFill>
            <a:srgbClr val="EF6F00"/>
          </a:solidFill>
          <a:ln w="12700" cap="flat" cmpd="sng" algn="ctr">
            <a:solidFill>
              <a:srgbClr val="48484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76200" tIns="38100" rIns="76200" bIns="381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761952" eaLnBrk="0">
              <a:spcBef>
                <a:spcPct val="50000"/>
              </a:spcBef>
              <a:defRPr/>
            </a:pPr>
            <a:endParaRPr lang="en-US" sz="800" b="1" dirty="0">
              <a:solidFill>
                <a:prstClr val="white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6350695" y="2798433"/>
            <a:ext cx="4152875" cy="1426984"/>
          </a:xfrm>
          <a:prstGeom prst="rect">
            <a:avLst/>
          </a:prstGeom>
          <a:solidFill>
            <a:srgbClr val="FFB36D"/>
          </a:solidFill>
          <a:ln w="25400" cap="flat" cmpd="sng" algn="ctr">
            <a:noFill/>
            <a:prstDash val="solid"/>
          </a:ln>
          <a:effectLst/>
        </p:spPr>
        <p:txBody>
          <a:bodyPr vert="vert270" lIns="91440" tIns="45720" rIns="91440" bIns="45720" rtlCol="0" anchor="t" anchorCtr="0"/>
          <a:lstStyle/>
          <a:p>
            <a:pPr algn="ctr" defTabSz="761952">
              <a:defRPr/>
            </a:pPr>
            <a:r>
              <a:rPr lang="en-US" sz="1467" kern="0" dirty="0" err="1">
                <a:solidFill>
                  <a:sysClr val="windowText" lastClr="000000"/>
                </a:solidFill>
              </a:rPr>
              <a:t>BPMN</a:t>
            </a:r>
            <a:endParaRPr lang="en-US" sz="1467" kern="0" dirty="0">
              <a:solidFill>
                <a:sysClr val="windowText" lastClr="000000"/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7693847" y="2001120"/>
            <a:ext cx="1492716" cy="276999"/>
          </a:xfrm>
          <a:prstGeom prst="rect">
            <a:avLst/>
          </a:prstGeom>
          <a:noFill/>
          <a:effectLst>
            <a:softEdge rad="63500"/>
          </a:effectLst>
        </p:spPr>
        <p:txBody>
          <a:bodyPr wrap="none" lIns="91440" tIns="45720" rIns="91440" bIns="45720" rtlCol="0">
            <a:spAutoFit/>
          </a:bodyPr>
          <a:lstStyle/>
          <a:p>
            <a:pPr algn="ctr" defTabSz="761952">
              <a:defRPr/>
            </a:pPr>
            <a:r>
              <a:rPr lang="en-US" sz="1200" b="1" kern="0" dirty="0">
                <a:solidFill>
                  <a:prstClr val="white"/>
                </a:solidFill>
              </a:rPr>
              <a:t>Service Orchestrator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6350698" y="4708231"/>
            <a:ext cx="4152873" cy="1480631"/>
          </a:xfrm>
          <a:prstGeom prst="rect">
            <a:avLst/>
          </a:prstGeom>
          <a:solidFill>
            <a:srgbClr val="FFB36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vert270" wrap="square" lIns="7620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1952">
              <a:lnSpc>
                <a:spcPts val="1751"/>
              </a:lnSpc>
              <a:defRPr/>
            </a:pPr>
            <a:r>
              <a:rPr lang="en-US" sz="1467" kern="0" dirty="0">
                <a:solidFill>
                  <a:sysClr val="windowText" lastClr="000000"/>
                </a:solidFill>
              </a:rPr>
              <a:t>TOSCA</a:t>
            </a:r>
          </a:p>
          <a:p>
            <a:pPr algn="ctr" defTabSz="761952">
              <a:lnSpc>
                <a:spcPts val="1751"/>
              </a:lnSpc>
              <a:defRPr/>
            </a:pPr>
            <a:r>
              <a:rPr lang="en-US" sz="1467" kern="0" dirty="0">
                <a:solidFill>
                  <a:sysClr val="windowText" lastClr="000000"/>
                </a:solidFill>
              </a:rPr>
              <a:t>Orchestrator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4704159" y="1706514"/>
            <a:ext cx="870751" cy="338554"/>
          </a:xfrm>
          <a:prstGeom prst="rect">
            <a:avLst/>
          </a:prstGeom>
          <a:solidFill>
            <a:srgbClr val="EF6F00">
              <a:lumMod val="60000"/>
              <a:lumOff val="40000"/>
            </a:srgbClr>
          </a:solidFill>
          <a:effectLst>
            <a:softEdge rad="76200"/>
          </a:effectLst>
        </p:spPr>
        <p:txBody>
          <a:bodyPr wrap="none" lIns="91440" tIns="45720" rIns="91440" bIns="45720" rtlCol="0">
            <a:spAutoFit/>
          </a:bodyPr>
          <a:lstStyle/>
          <a:p>
            <a:pPr defTabSz="761952">
              <a:defRPr/>
            </a:pPr>
            <a:r>
              <a:rPr lang="en-US" sz="1600" b="1" i="1" kern="0" dirty="0">
                <a:solidFill>
                  <a:srgbClr val="FF0000"/>
                </a:solidFill>
              </a:rPr>
              <a:t>Request</a:t>
            </a:r>
          </a:p>
        </p:txBody>
      </p:sp>
      <p:sp>
        <p:nvSpPr>
          <p:cNvPr id="184" name="Rounded Rectangle 68"/>
          <p:cNvSpPr/>
          <p:nvPr/>
        </p:nvSpPr>
        <p:spPr>
          <a:xfrm>
            <a:off x="6759185" y="2370294"/>
            <a:ext cx="962353" cy="286004"/>
          </a:xfrm>
          <a:prstGeom prst="roundRect">
            <a:avLst/>
          </a:prstGeom>
          <a:solidFill>
            <a:srgbClr val="EF6F00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r>
              <a:rPr lang="en-US" sz="800" kern="0" dirty="0">
                <a:solidFill>
                  <a:srgbClr val="000000">
                    <a:lumMod val="85000"/>
                    <a:lumOff val="15000"/>
                  </a:srgbClr>
                </a:solidFill>
              </a:rPr>
              <a:t>Determine top-level workflow</a:t>
            </a:r>
          </a:p>
        </p:txBody>
      </p:sp>
      <p:sp>
        <p:nvSpPr>
          <p:cNvPr id="185" name="Rounded Rectangle 69"/>
          <p:cNvSpPr/>
          <p:nvPr/>
        </p:nvSpPr>
        <p:spPr>
          <a:xfrm>
            <a:off x="6769296" y="2996110"/>
            <a:ext cx="2579797" cy="486337"/>
          </a:xfrm>
          <a:prstGeom prst="roundRect">
            <a:avLst/>
          </a:prstGeom>
          <a:solidFill>
            <a:srgbClr val="EF6F00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800" kern="0" dirty="0">
              <a:solidFill>
                <a:srgbClr val="000000">
                  <a:lumMod val="85000"/>
                  <a:lumOff val="15000"/>
                </a:srgbClr>
              </a:solidFill>
            </a:endParaRPr>
          </a:p>
        </p:txBody>
      </p:sp>
      <p:sp>
        <p:nvSpPr>
          <p:cNvPr id="186" name="Diamond 185"/>
          <p:cNvSpPr/>
          <p:nvPr/>
        </p:nvSpPr>
        <p:spPr>
          <a:xfrm>
            <a:off x="7971124" y="3185079"/>
            <a:ext cx="124717" cy="126155"/>
          </a:xfrm>
          <a:prstGeom prst="diamond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8222185" y="3061983"/>
            <a:ext cx="187075" cy="94616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8222185" y="3321955"/>
            <a:ext cx="187075" cy="94616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189" name="Oval 188"/>
          <p:cNvSpPr/>
          <p:nvPr/>
        </p:nvSpPr>
        <p:spPr>
          <a:xfrm>
            <a:off x="8533977" y="3202761"/>
            <a:ext cx="93537" cy="90787"/>
          </a:xfrm>
          <a:prstGeom prst="ellipse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cxnSp>
        <p:nvCxnSpPr>
          <p:cNvPr id="190" name="Elbow Connector 74"/>
          <p:cNvCxnSpPr>
            <a:stCxn id="186" idx="0"/>
            <a:endCxn id="187" idx="1"/>
          </p:cNvCxnSpPr>
          <p:nvPr/>
        </p:nvCxnSpPr>
        <p:spPr>
          <a:xfrm rot="5400000" flipH="1" flipV="1">
            <a:off x="8089941" y="3052834"/>
            <a:ext cx="75787" cy="188703"/>
          </a:xfrm>
          <a:prstGeom prst="bentConnector2">
            <a:avLst/>
          </a:prstGeom>
          <a:noFill/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91" name="Elbow Connector 75"/>
          <p:cNvCxnSpPr>
            <a:stCxn id="186" idx="2"/>
            <a:endCxn id="188" idx="1"/>
          </p:cNvCxnSpPr>
          <p:nvPr/>
        </p:nvCxnSpPr>
        <p:spPr>
          <a:xfrm rot="16200000" flipH="1">
            <a:off x="8098818" y="3245898"/>
            <a:ext cx="58031" cy="188703"/>
          </a:xfrm>
          <a:prstGeom prst="bentConnector2">
            <a:avLst/>
          </a:prstGeom>
          <a:noFill/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92" name="Elbow Connector 76"/>
          <p:cNvCxnSpPr>
            <a:stCxn id="187" idx="3"/>
            <a:endCxn id="189" idx="0"/>
          </p:cNvCxnSpPr>
          <p:nvPr/>
        </p:nvCxnSpPr>
        <p:spPr>
          <a:xfrm>
            <a:off x="8409260" y="3109291"/>
            <a:ext cx="171485" cy="93472"/>
          </a:xfrm>
          <a:prstGeom prst="bentConnector2">
            <a:avLst/>
          </a:prstGeom>
          <a:noFill/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93" name="Elbow Connector 77"/>
          <p:cNvCxnSpPr>
            <a:stCxn id="188" idx="3"/>
            <a:endCxn id="189" idx="4"/>
          </p:cNvCxnSpPr>
          <p:nvPr/>
        </p:nvCxnSpPr>
        <p:spPr>
          <a:xfrm flipV="1">
            <a:off x="8409260" y="3293549"/>
            <a:ext cx="171485" cy="75715"/>
          </a:xfrm>
          <a:prstGeom prst="bentConnector2">
            <a:avLst/>
          </a:prstGeom>
          <a:noFill/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  <a:tailEnd type="triangle"/>
          </a:ln>
          <a:effectLst/>
        </p:spPr>
      </p:cxnSp>
      <p:sp>
        <p:nvSpPr>
          <p:cNvPr id="194" name="Rectangle 193"/>
          <p:cNvSpPr/>
          <p:nvPr/>
        </p:nvSpPr>
        <p:spPr>
          <a:xfrm>
            <a:off x="8800627" y="3198932"/>
            <a:ext cx="187075" cy="94616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7389349" y="3198932"/>
            <a:ext cx="187075" cy="94616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rgbClr val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cxnSp>
        <p:nvCxnSpPr>
          <p:cNvPr id="196" name="Elbow Connector 80"/>
          <p:cNvCxnSpPr>
            <a:stCxn id="195" idx="3"/>
            <a:endCxn id="186" idx="1"/>
          </p:cNvCxnSpPr>
          <p:nvPr/>
        </p:nvCxnSpPr>
        <p:spPr>
          <a:xfrm>
            <a:off x="7576424" y="3246241"/>
            <a:ext cx="394701" cy="1915"/>
          </a:xfrm>
          <a:prstGeom prst="bentConnector3">
            <a:avLst/>
          </a:prstGeom>
          <a:noFill/>
          <a:ln w="317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197" name="Elbow Connector 81"/>
          <p:cNvCxnSpPr>
            <a:stCxn id="189" idx="6"/>
            <a:endCxn id="194" idx="1"/>
          </p:cNvCxnSpPr>
          <p:nvPr/>
        </p:nvCxnSpPr>
        <p:spPr>
          <a:xfrm flipV="1">
            <a:off x="8627513" y="3246241"/>
            <a:ext cx="173113" cy="1916"/>
          </a:xfrm>
          <a:prstGeom prst="bentConnector3">
            <a:avLst/>
          </a:prstGeom>
          <a:noFill/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  <a:tailEnd type="triangle"/>
          </a:ln>
          <a:effectLst/>
        </p:spPr>
      </p:cxnSp>
      <p:sp>
        <p:nvSpPr>
          <p:cNvPr id="198" name="Oval 197"/>
          <p:cNvSpPr/>
          <p:nvPr/>
        </p:nvSpPr>
        <p:spPr>
          <a:xfrm>
            <a:off x="6877970" y="3229233"/>
            <a:ext cx="37415" cy="37847"/>
          </a:xfrm>
          <a:prstGeom prst="ellipse">
            <a:avLst/>
          </a:prstGeom>
          <a:solidFill>
            <a:srgbClr val="000000"/>
          </a:solidFill>
          <a:ln w="3175" cap="flat" cmpd="sng" algn="ctr">
            <a:solidFill>
              <a:srgbClr val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cxnSp>
        <p:nvCxnSpPr>
          <p:cNvPr id="199" name="Elbow Connector 83"/>
          <p:cNvCxnSpPr>
            <a:stCxn id="198" idx="6"/>
            <a:endCxn id="195" idx="1"/>
          </p:cNvCxnSpPr>
          <p:nvPr/>
        </p:nvCxnSpPr>
        <p:spPr>
          <a:xfrm flipV="1">
            <a:off x="6915383" y="3246241"/>
            <a:ext cx="473967" cy="1915"/>
          </a:xfrm>
          <a:prstGeom prst="bentConnector3">
            <a:avLst/>
          </a:prstGeom>
          <a:noFill/>
          <a:ln w="317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200" name="Oval 199"/>
          <p:cNvSpPr/>
          <p:nvPr/>
        </p:nvSpPr>
        <p:spPr>
          <a:xfrm>
            <a:off x="9095199" y="3223557"/>
            <a:ext cx="48639" cy="49201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rgbClr val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cxnSp>
        <p:nvCxnSpPr>
          <p:cNvPr id="201" name="Elbow Connector 85"/>
          <p:cNvCxnSpPr>
            <a:stCxn id="194" idx="3"/>
            <a:endCxn id="200" idx="2"/>
          </p:cNvCxnSpPr>
          <p:nvPr/>
        </p:nvCxnSpPr>
        <p:spPr>
          <a:xfrm>
            <a:off x="8987700" y="3246241"/>
            <a:ext cx="107499" cy="1916"/>
          </a:xfrm>
          <a:prstGeom prst="bentConnector3">
            <a:avLst/>
          </a:prstGeom>
          <a:noFill/>
          <a:ln w="317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pic>
        <p:nvPicPr>
          <p:cNvPr id="202" name="Picture 2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9926" y="4939171"/>
            <a:ext cx="1307509" cy="1018751"/>
          </a:xfrm>
          <a:prstGeom prst="rect">
            <a:avLst/>
          </a:prstGeom>
        </p:spPr>
      </p:pic>
      <p:sp>
        <p:nvSpPr>
          <p:cNvPr id="203" name="Freeform 88"/>
          <p:cNvSpPr/>
          <p:nvPr/>
        </p:nvSpPr>
        <p:spPr>
          <a:xfrm>
            <a:off x="7185873" y="2678623"/>
            <a:ext cx="366508" cy="286112"/>
          </a:xfrm>
          <a:custGeom>
            <a:avLst/>
            <a:gdLst>
              <a:gd name="connsiteX0" fmla="*/ 0 w 495300"/>
              <a:gd name="connsiteY0" fmla="*/ 0 h 406400"/>
              <a:gd name="connsiteX1" fmla="*/ 215900 w 495300"/>
              <a:gd name="connsiteY1" fmla="*/ 317500 h 406400"/>
              <a:gd name="connsiteX2" fmla="*/ 317500 w 495300"/>
              <a:gd name="connsiteY2" fmla="*/ 152400 h 406400"/>
              <a:gd name="connsiteX3" fmla="*/ 495300 w 495300"/>
              <a:gd name="connsiteY3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300" h="406400">
                <a:moveTo>
                  <a:pt x="0" y="0"/>
                </a:moveTo>
                <a:cubicBezTo>
                  <a:pt x="81491" y="146050"/>
                  <a:pt x="162983" y="292100"/>
                  <a:pt x="215900" y="317500"/>
                </a:cubicBezTo>
                <a:cubicBezTo>
                  <a:pt x="268817" y="342900"/>
                  <a:pt x="270933" y="137583"/>
                  <a:pt x="317500" y="152400"/>
                </a:cubicBezTo>
                <a:cubicBezTo>
                  <a:pt x="364067" y="167217"/>
                  <a:pt x="429683" y="286808"/>
                  <a:pt x="495300" y="406400"/>
                </a:cubicBezTo>
              </a:path>
            </a:pathLst>
          </a:custGeom>
          <a:noFill/>
          <a:ln w="25400" cap="flat" cmpd="sng" algn="ctr">
            <a:solidFill>
              <a:srgbClr val="C00000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204" name="Freeform 89"/>
          <p:cNvSpPr/>
          <p:nvPr/>
        </p:nvSpPr>
        <p:spPr>
          <a:xfrm>
            <a:off x="5205350" y="2045068"/>
            <a:ext cx="1510641" cy="418972"/>
          </a:xfrm>
          <a:custGeom>
            <a:avLst/>
            <a:gdLst>
              <a:gd name="connsiteX0" fmla="*/ 0 w 622300"/>
              <a:gd name="connsiteY0" fmla="*/ 0 h 876300"/>
              <a:gd name="connsiteX1" fmla="*/ 317500 w 622300"/>
              <a:gd name="connsiteY1" fmla="*/ 381000 h 876300"/>
              <a:gd name="connsiteX2" fmla="*/ 190500 w 622300"/>
              <a:gd name="connsiteY2" fmla="*/ 482600 h 876300"/>
              <a:gd name="connsiteX3" fmla="*/ 622300 w 622300"/>
              <a:gd name="connsiteY3" fmla="*/ 8763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2300" h="876300">
                <a:moveTo>
                  <a:pt x="0" y="0"/>
                </a:moveTo>
                <a:cubicBezTo>
                  <a:pt x="142875" y="150283"/>
                  <a:pt x="285750" y="300567"/>
                  <a:pt x="317500" y="381000"/>
                </a:cubicBezTo>
                <a:cubicBezTo>
                  <a:pt x="349250" y="461433"/>
                  <a:pt x="139700" y="400050"/>
                  <a:pt x="190500" y="482600"/>
                </a:cubicBezTo>
                <a:cubicBezTo>
                  <a:pt x="241300" y="565150"/>
                  <a:pt x="622300" y="876300"/>
                  <a:pt x="622300" y="876300"/>
                </a:cubicBezTo>
              </a:path>
            </a:pathLst>
          </a:custGeom>
          <a:noFill/>
          <a:ln w="25400" cap="flat" cmpd="sng" algn="ctr">
            <a:solidFill>
              <a:srgbClr val="C00000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205" name="Freeform 90"/>
          <p:cNvSpPr/>
          <p:nvPr/>
        </p:nvSpPr>
        <p:spPr>
          <a:xfrm>
            <a:off x="6871363" y="3307674"/>
            <a:ext cx="380215" cy="1516791"/>
          </a:xfrm>
          <a:custGeom>
            <a:avLst/>
            <a:gdLst>
              <a:gd name="connsiteX0" fmla="*/ 332242 w 332242"/>
              <a:gd name="connsiteY0" fmla="*/ 0 h 1905000"/>
              <a:gd name="connsiteX1" fmla="*/ 2042 w 332242"/>
              <a:gd name="connsiteY1" fmla="*/ 723900 h 1905000"/>
              <a:gd name="connsiteX2" fmla="*/ 217942 w 332242"/>
              <a:gd name="connsiteY2" fmla="*/ 1905000 h 1905000"/>
              <a:gd name="connsiteX0" fmla="*/ 1006667 w 1006668"/>
              <a:gd name="connsiteY0" fmla="*/ 0 h 2038076"/>
              <a:gd name="connsiteX1" fmla="*/ 37104 w 1006668"/>
              <a:gd name="connsiteY1" fmla="*/ 856976 h 2038076"/>
              <a:gd name="connsiteX2" fmla="*/ 253004 w 1006668"/>
              <a:gd name="connsiteY2" fmla="*/ 2038076 h 2038076"/>
              <a:gd name="connsiteX0" fmla="*/ 1006667 w 1006666"/>
              <a:gd name="connsiteY0" fmla="*/ 0 h 2038076"/>
              <a:gd name="connsiteX1" fmla="*/ 37104 w 1006666"/>
              <a:gd name="connsiteY1" fmla="*/ 856976 h 2038076"/>
              <a:gd name="connsiteX2" fmla="*/ 253004 w 1006666"/>
              <a:gd name="connsiteY2" fmla="*/ 2038076 h 2038076"/>
              <a:gd name="connsiteX0" fmla="*/ 1006667 w 1006668"/>
              <a:gd name="connsiteY0" fmla="*/ 0 h 2038076"/>
              <a:gd name="connsiteX1" fmla="*/ 37104 w 1006668"/>
              <a:gd name="connsiteY1" fmla="*/ 820934 h 2038076"/>
              <a:gd name="connsiteX2" fmla="*/ 253004 w 1006668"/>
              <a:gd name="connsiteY2" fmla="*/ 2038076 h 2038076"/>
              <a:gd name="connsiteX0" fmla="*/ 963397 w 963397"/>
              <a:gd name="connsiteY0" fmla="*/ 0 h 2038076"/>
              <a:gd name="connsiteX1" fmla="*/ 43563 w 963397"/>
              <a:gd name="connsiteY1" fmla="*/ 664755 h 2038076"/>
              <a:gd name="connsiteX2" fmla="*/ 209734 w 963397"/>
              <a:gd name="connsiteY2" fmla="*/ 2038076 h 2038076"/>
              <a:gd name="connsiteX0" fmla="*/ 963397 w 963397"/>
              <a:gd name="connsiteY0" fmla="*/ 0 h 2038076"/>
              <a:gd name="connsiteX1" fmla="*/ 43563 w 963397"/>
              <a:gd name="connsiteY1" fmla="*/ 664755 h 2038076"/>
              <a:gd name="connsiteX2" fmla="*/ 209734 w 963397"/>
              <a:gd name="connsiteY2" fmla="*/ 2038076 h 2038076"/>
              <a:gd name="connsiteX0" fmla="*/ 1005966 w 1005966"/>
              <a:gd name="connsiteY0" fmla="*/ 0 h 2038076"/>
              <a:gd name="connsiteX1" fmla="*/ 86132 w 1005966"/>
              <a:gd name="connsiteY1" fmla="*/ 664755 h 2038076"/>
              <a:gd name="connsiteX2" fmla="*/ 252303 w 1005966"/>
              <a:gd name="connsiteY2" fmla="*/ 2038076 h 2038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5966" h="2038076">
                <a:moveTo>
                  <a:pt x="1005966" y="0"/>
                </a:moveTo>
                <a:cubicBezTo>
                  <a:pt x="492732" y="158445"/>
                  <a:pt x="311198" y="277021"/>
                  <a:pt x="86132" y="664755"/>
                </a:cubicBezTo>
                <a:cubicBezTo>
                  <a:pt x="-138934" y="1052489"/>
                  <a:pt x="134828" y="1606276"/>
                  <a:pt x="252303" y="2038076"/>
                </a:cubicBezTo>
              </a:path>
            </a:pathLst>
          </a:custGeom>
          <a:noFill/>
          <a:ln w="25400" cap="flat" cmpd="sng" algn="ctr">
            <a:solidFill>
              <a:srgbClr val="C00000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 rot="5400000">
            <a:off x="6579892" y="4050882"/>
            <a:ext cx="453970" cy="256545"/>
          </a:xfrm>
          <a:prstGeom prst="rect">
            <a:avLst/>
          </a:prstGeom>
          <a:solidFill>
            <a:srgbClr val="EF6F00">
              <a:lumMod val="60000"/>
              <a:lumOff val="40000"/>
            </a:srgbClr>
          </a:solidFill>
          <a:effectLst>
            <a:softEdge rad="76200"/>
          </a:effectLst>
        </p:spPr>
        <p:txBody>
          <a:bodyPr wrap="none" lIns="91440" tIns="45720" rIns="91440" bIns="45720" rtlCol="0">
            <a:spAutoFit/>
          </a:bodyPr>
          <a:lstStyle/>
          <a:p>
            <a:pPr defTabSz="761952">
              <a:defRPr/>
            </a:pPr>
            <a:r>
              <a:rPr lang="en-US" sz="1067" i="1" kern="0" dirty="0">
                <a:solidFill>
                  <a:srgbClr val="FF0000"/>
                </a:solidFill>
              </a:rPr>
              <a:t>Load</a:t>
            </a:r>
          </a:p>
        </p:txBody>
      </p:sp>
      <p:sp>
        <p:nvSpPr>
          <p:cNvPr id="207" name="Freeform 92"/>
          <p:cNvSpPr/>
          <p:nvPr/>
        </p:nvSpPr>
        <p:spPr>
          <a:xfrm>
            <a:off x="7007490" y="3378388"/>
            <a:ext cx="323695" cy="1397709"/>
          </a:xfrm>
          <a:custGeom>
            <a:avLst/>
            <a:gdLst>
              <a:gd name="connsiteX0" fmla="*/ 154378 w 154378"/>
              <a:gd name="connsiteY0" fmla="*/ 0 h 1894902"/>
              <a:gd name="connsiteX1" fmla="*/ 142 w 154378"/>
              <a:gd name="connsiteY1" fmla="*/ 705080 h 1894902"/>
              <a:gd name="connsiteX2" fmla="*/ 132344 w 154378"/>
              <a:gd name="connsiteY2" fmla="*/ 1894902 h 1894902"/>
              <a:gd name="connsiteX0" fmla="*/ 410874 w 410874"/>
              <a:gd name="connsiteY0" fmla="*/ 0 h 2020506"/>
              <a:gd name="connsiteX1" fmla="*/ 10454 w 410874"/>
              <a:gd name="connsiteY1" fmla="*/ 830684 h 2020506"/>
              <a:gd name="connsiteX2" fmla="*/ 142656 w 410874"/>
              <a:gd name="connsiteY2" fmla="*/ 2020506 h 2020506"/>
              <a:gd name="connsiteX0" fmla="*/ 410874 w 410874"/>
              <a:gd name="connsiteY0" fmla="*/ 0 h 2020506"/>
              <a:gd name="connsiteX1" fmla="*/ 10454 w 410874"/>
              <a:gd name="connsiteY1" fmla="*/ 830684 h 2020506"/>
              <a:gd name="connsiteX2" fmla="*/ 142656 w 410874"/>
              <a:gd name="connsiteY2" fmla="*/ 2020506 h 2020506"/>
              <a:gd name="connsiteX0" fmla="*/ 379045 w 379045"/>
              <a:gd name="connsiteY0" fmla="*/ 0 h 1965240"/>
              <a:gd name="connsiteX1" fmla="*/ 8770 w 379045"/>
              <a:gd name="connsiteY1" fmla="*/ 775418 h 1965240"/>
              <a:gd name="connsiteX2" fmla="*/ 140972 w 379045"/>
              <a:gd name="connsiteY2" fmla="*/ 1965240 h 1965240"/>
              <a:gd name="connsiteX0" fmla="*/ 379045 w 379045"/>
              <a:gd name="connsiteY0" fmla="*/ 0 h 1965240"/>
              <a:gd name="connsiteX1" fmla="*/ 8770 w 379045"/>
              <a:gd name="connsiteY1" fmla="*/ 775418 h 1965240"/>
              <a:gd name="connsiteX2" fmla="*/ 140972 w 379045"/>
              <a:gd name="connsiteY2" fmla="*/ 1965240 h 1965240"/>
              <a:gd name="connsiteX0" fmla="*/ 437443 w 437443"/>
              <a:gd name="connsiteY0" fmla="*/ 0 h 1985337"/>
              <a:gd name="connsiteX1" fmla="*/ 11903 w 437443"/>
              <a:gd name="connsiteY1" fmla="*/ 795515 h 1985337"/>
              <a:gd name="connsiteX2" fmla="*/ 144105 w 437443"/>
              <a:gd name="connsiteY2" fmla="*/ 1985337 h 1985337"/>
              <a:gd name="connsiteX0" fmla="*/ 437443 w 437443"/>
              <a:gd name="connsiteY0" fmla="*/ 0 h 1985337"/>
              <a:gd name="connsiteX1" fmla="*/ 11903 w 437443"/>
              <a:gd name="connsiteY1" fmla="*/ 795515 h 1985337"/>
              <a:gd name="connsiteX2" fmla="*/ 144105 w 437443"/>
              <a:gd name="connsiteY2" fmla="*/ 1985337 h 1985337"/>
              <a:gd name="connsiteX0" fmla="*/ 437443 w 437443"/>
              <a:gd name="connsiteY0" fmla="*/ 0 h 1985337"/>
              <a:gd name="connsiteX1" fmla="*/ 11903 w 437443"/>
              <a:gd name="connsiteY1" fmla="*/ 795515 h 1985337"/>
              <a:gd name="connsiteX2" fmla="*/ 144105 w 437443"/>
              <a:gd name="connsiteY2" fmla="*/ 1985337 h 1985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7443" h="1985337">
                <a:moveTo>
                  <a:pt x="437443" y="0"/>
                </a:moveTo>
                <a:cubicBezTo>
                  <a:pt x="211436" y="164486"/>
                  <a:pt x="60793" y="464626"/>
                  <a:pt x="11903" y="795515"/>
                </a:cubicBezTo>
                <a:cubicBezTo>
                  <a:pt x="-36987" y="1126405"/>
                  <a:pt x="76168" y="1548334"/>
                  <a:pt x="144105" y="1985337"/>
                </a:cubicBezTo>
              </a:path>
            </a:pathLst>
          </a:custGeom>
          <a:noFill/>
          <a:ln w="25400" cap="flat" cmpd="sng" algn="ctr">
            <a:solidFill>
              <a:srgbClr val="C00000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208" name="TextBox 207"/>
          <p:cNvSpPr txBox="1"/>
          <p:nvPr/>
        </p:nvSpPr>
        <p:spPr>
          <a:xfrm rot="5400000">
            <a:off x="6870117" y="3951553"/>
            <a:ext cx="550151" cy="256545"/>
          </a:xfrm>
          <a:prstGeom prst="rect">
            <a:avLst/>
          </a:prstGeom>
          <a:solidFill>
            <a:srgbClr val="EF6F00">
              <a:lumMod val="60000"/>
              <a:lumOff val="40000"/>
            </a:srgbClr>
          </a:solidFill>
          <a:effectLst>
            <a:softEdge rad="76200"/>
          </a:effectLst>
        </p:spPr>
        <p:txBody>
          <a:bodyPr wrap="none" lIns="91440" tIns="45720" rIns="91440" bIns="45720" rtlCol="0">
            <a:spAutoFit/>
          </a:bodyPr>
          <a:lstStyle/>
          <a:p>
            <a:pPr defTabSz="761952">
              <a:defRPr/>
            </a:pPr>
            <a:r>
              <a:rPr lang="en-US" sz="1067" i="1" kern="0" dirty="0">
                <a:solidFill>
                  <a:srgbClr val="FF0000"/>
                </a:solidFill>
              </a:rPr>
              <a:t>Invoke</a:t>
            </a:r>
          </a:p>
        </p:txBody>
      </p:sp>
      <p:sp>
        <p:nvSpPr>
          <p:cNvPr id="209" name="Freeform 94"/>
          <p:cNvSpPr/>
          <p:nvPr/>
        </p:nvSpPr>
        <p:spPr>
          <a:xfrm>
            <a:off x="7644368" y="3358531"/>
            <a:ext cx="292957" cy="1465933"/>
          </a:xfrm>
          <a:custGeom>
            <a:avLst/>
            <a:gdLst>
              <a:gd name="connsiteX0" fmla="*/ 132371 w 132371"/>
              <a:gd name="connsiteY0" fmla="*/ 0 h 1762699"/>
              <a:gd name="connsiteX1" fmla="*/ 168 w 132371"/>
              <a:gd name="connsiteY1" fmla="*/ 694063 h 1762699"/>
              <a:gd name="connsiteX2" fmla="*/ 110337 w 132371"/>
              <a:gd name="connsiteY2" fmla="*/ 1762699 h 1762699"/>
              <a:gd name="connsiteX0" fmla="*/ 7148 w 527725"/>
              <a:gd name="connsiteY0" fmla="*/ 0 h 1943569"/>
              <a:gd name="connsiteX1" fmla="*/ 417556 w 527725"/>
              <a:gd name="connsiteY1" fmla="*/ 874933 h 1943569"/>
              <a:gd name="connsiteX2" fmla="*/ 527725 w 527725"/>
              <a:gd name="connsiteY2" fmla="*/ 1943569 h 1943569"/>
              <a:gd name="connsiteX0" fmla="*/ 0 w 520577"/>
              <a:gd name="connsiteY0" fmla="*/ 0 h 1943569"/>
              <a:gd name="connsiteX1" fmla="*/ 410408 w 520577"/>
              <a:gd name="connsiteY1" fmla="*/ 874933 h 1943569"/>
              <a:gd name="connsiteX2" fmla="*/ 520577 w 520577"/>
              <a:gd name="connsiteY2" fmla="*/ 1943569 h 1943569"/>
              <a:gd name="connsiteX0" fmla="*/ 0 w 435166"/>
              <a:gd name="connsiteY0" fmla="*/ 0 h 1903375"/>
              <a:gd name="connsiteX1" fmla="*/ 324997 w 435166"/>
              <a:gd name="connsiteY1" fmla="*/ 834739 h 1903375"/>
              <a:gd name="connsiteX2" fmla="*/ 435166 w 435166"/>
              <a:gd name="connsiteY2" fmla="*/ 1903375 h 1903375"/>
              <a:gd name="connsiteX0" fmla="*/ 0 w 435166"/>
              <a:gd name="connsiteY0" fmla="*/ 0 h 1903375"/>
              <a:gd name="connsiteX1" fmla="*/ 324997 w 435166"/>
              <a:gd name="connsiteY1" fmla="*/ 834739 h 1903375"/>
              <a:gd name="connsiteX2" fmla="*/ 435166 w 435166"/>
              <a:gd name="connsiteY2" fmla="*/ 1903375 h 190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5166" h="1903375">
                <a:moveTo>
                  <a:pt x="0" y="0"/>
                </a:moveTo>
                <a:cubicBezTo>
                  <a:pt x="156797" y="195115"/>
                  <a:pt x="252469" y="517510"/>
                  <a:pt x="324997" y="834739"/>
                </a:cubicBezTo>
                <a:cubicBezTo>
                  <a:pt x="397525" y="1151968"/>
                  <a:pt x="378245" y="1515948"/>
                  <a:pt x="435166" y="1903375"/>
                </a:cubicBezTo>
              </a:path>
            </a:pathLst>
          </a:custGeom>
          <a:noFill/>
          <a:ln w="25400" cap="flat" cmpd="sng" algn="ctr">
            <a:solidFill>
              <a:srgbClr val="C00000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>
          <a:xfrm rot="5400000">
            <a:off x="7523422" y="3843732"/>
            <a:ext cx="1186543" cy="420756"/>
          </a:xfrm>
          <a:prstGeom prst="rect">
            <a:avLst/>
          </a:prstGeom>
          <a:solidFill>
            <a:srgbClr val="EF6F00">
              <a:lumMod val="60000"/>
              <a:lumOff val="40000"/>
            </a:srgbClr>
          </a:solidFill>
          <a:effectLst>
            <a:softEdge rad="76200"/>
          </a:effectLst>
        </p:spPr>
        <p:txBody>
          <a:bodyPr wrap="none" lIns="91440" tIns="45720" rIns="91440" bIns="45720" rtlCol="0">
            <a:spAutoFit/>
          </a:bodyPr>
          <a:lstStyle/>
          <a:p>
            <a:pPr algn="ctr" defTabSz="761952">
              <a:defRPr/>
            </a:pPr>
            <a:r>
              <a:rPr lang="en-US" sz="1067" i="1" kern="0" dirty="0">
                <a:solidFill>
                  <a:srgbClr val="FF0000"/>
                </a:solidFill>
              </a:rPr>
              <a:t>Rainy Day Option:</a:t>
            </a:r>
          </a:p>
          <a:p>
            <a:pPr algn="ctr" defTabSz="761952">
              <a:defRPr/>
            </a:pPr>
            <a:r>
              <a:rPr lang="en-US" sz="1067" i="1" kern="0" dirty="0">
                <a:solidFill>
                  <a:srgbClr val="FF0000"/>
                </a:solidFill>
              </a:rPr>
              <a:t>Invoke Inverse</a:t>
            </a:r>
          </a:p>
        </p:txBody>
      </p:sp>
      <p:sp>
        <p:nvSpPr>
          <p:cNvPr id="211" name="Freeform 96"/>
          <p:cNvSpPr/>
          <p:nvPr/>
        </p:nvSpPr>
        <p:spPr>
          <a:xfrm>
            <a:off x="7333343" y="3415363"/>
            <a:ext cx="115347" cy="1381672"/>
          </a:xfrm>
          <a:custGeom>
            <a:avLst/>
            <a:gdLst>
              <a:gd name="connsiteX0" fmla="*/ 154378 w 154378"/>
              <a:gd name="connsiteY0" fmla="*/ 0 h 1894902"/>
              <a:gd name="connsiteX1" fmla="*/ 142 w 154378"/>
              <a:gd name="connsiteY1" fmla="*/ 705080 h 1894902"/>
              <a:gd name="connsiteX2" fmla="*/ 132344 w 154378"/>
              <a:gd name="connsiteY2" fmla="*/ 1894902 h 1894902"/>
              <a:gd name="connsiteX0" fmla="*/ 134141 w 134141"/>
              <a:gd name="connsiteY0" fmla="*/ 0 h 1965240"/>
              <a:gd name="connsiteX1" fmla="*/ 2 w 134141"/>
              <a:gd name="connsiteY1" fmla="*/ 775418 h 1965240"/>
              <a:gd name="connsiteX2" fmla="*/ 132204 w 134141"/>
              <a:gd name="connsiteY2" fmla="*/ 1965240 h 1965240"/>
              <a:gd name="connsiteX0" fmla="*/ 134141 w 134141"/>
              <a:gd name="connsiteY0" fmla="*/ 0 h 1965240"/>
              <a:gd name="connsiteX1" fmla="*/ 2 w 134141"/>
              <a:gd name="connsiteY1" fmla="*/ 775418 h 1965240"/>
              <a:gd name="connsiteX2" fmla="*/ 132204 w 134141"/>
              <a:gd name="connsiteY2" fmla="*/ 1965240 h 1965240"/>
              <a:gd name="connsiteX0" fmla="*/ 134141 w 134141"/>
              <a:gd name="connsiteY0" fmla="*/ 0 h 1930070"/>
              <a:gd name="connsiteX1" fmla="*/ 2 w 134141"/>
              <a:gd name="connsiteY1" fmla="*/ 740248 h 1930070"/>
              <a:gd name="connsiteX2" fmla="*/ 132204 w 134141"/>
              <a:gd name="connsiteY2" fmla="*/ 1930070 h 1930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4141" h="1930070">
                <a:moveTo>
                  <a:pt x="134141" y="0"/>
                </a:moveTo>
                <a:cubicBezTo>
                  <a:pt x="53835" y="224776"/>
                  <a:pt x="325" y="418570"/>
                  <a:pt x="2" y="740248"/>
                </a:cubicBezTo>
                <a:cubicBezTo>
                  <a:pt x="-321" y="1061926"/>
                  <a:pt x="64267" y="1493067"/>
                  <a:pt x="132204" y="1930070"/>
                </a:cubicBezTo>
              </a:path>
            </a:pathLst>
          </a:custGeom>
          <a:noFill/>
          <a:ln w="25400" cap="flat" cmpd="sng" algn="ctr">
            <a:solidFill>
              <a:srgbClr val="C00000"/>
            </a:solidFill>
            <a:prstDash val="solid"/>
            <a:headEnd type="arrow" w="med" len="med"/>
            <a:tailEnd type="none" w="med" len="me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 rot="5400000">
            <a:off x="7049901" y="3894449"/>
            <a:ext cx="854721" cy="256545"/>
          </a:xfrm>
          <a:prstGeom prst="rect">
            <a:avLst/>
          </a:prstGeom>
          <a:solidFill>
            <a:srgbClr val="EF6F00">
              <a:lumMod val="60000"/>
              <a:lumOff val="40000"/>
            </a:srgbClr>
          </a:solidFill>
          <a:effectLst>
            <a:softEdge rad="76200"/>
          </a:effectLst>
        </p:spPr>
        <p:txBody>
          <a:bodyPr wrap="none" lIns="91440" tIns="45720" rIns="91440" bIns="45720" rtlCol="0">
            <a:spAutoFit/>
          </a:bodyPr>
          <a:lstStyle/>
          <a:p>
            <a:pPr defTabSz="761952">
              <a:defRPr/>
            </a:pPr>
            <a:r>
              <a:rPr lang="en-US" sz="1067" i="1" kern="0" dirty="0">
                <a:solidFill>
                  <a:srgbClr val="FF0000"/>
                </a:solidFill>
              </a:rPr>
              <a:t>Success/Fail</a:t>
            </a:r>
          </a:p>
        </p:txBody>
      </p:sp>
      <p:grpSp>
        <p:nvGrpSpPr>
          <p:cNvPr id="213" name="Group 212"/>
          <p:cNvGrpSpPr/>
          <p:nvPr/>
        </p:nvGrpSpPr>
        <p:grpSpPr>
          <a:xfrm>
            <a:off x="8510939" y="3685436"/>
            <a:ext cx="1920912" cy="486337"/>
            <a:chOff x="5022931" y="3881197"/>
            <a:chExt cx="2595928" cy="690804"/>
          </a:xfrm>
        </p:grpSpPr>
        <p:sp>
          <p:nvSpPr>
            <p:cNvPr id="214" name="Rounded Rectangle 99"/>
            <p:cNvSpPr/>
            <p:nvPr/>
          </p:nvSpPr>
          <p:spPr>
            <a:xfrm>
              <a:off x="5022931" y="3881197"/>
              <a:ext cx="2595928" cy="690804"/>
            </a:xfrm>
            <a:prstGeom prst="roundRect">
              <a:avLst/>
            </a:prstGeom>
            <a:solidFill>
              <a:srgbClr val="EF6F00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61952">
                <a:defRPr/>
              </a:pPr>
              <a:endParaRPr lang="en-US" sz="800" kern="0" dirty="0">
                <a:solidFill>
                  <a:srgbClr val="000000">
                    <a:lumMod val="85000"/>
                    <a:lumOff val="15000"/>
                  </a:srgbClr>
                </a:solidFill>
              </a:endParaRPr>
            </a:p>
          </p:txBody>
        </p:sp>
        <p:grpSp>
          <p:nvGrpSpPr>
            <p:cNvPr id="215" name="Group 214"/>
            <p:cNvGrpSpPr/>
            <p:nvPr/>
          </p:nvGrpSpPr>
          <p:grpSpPr>
            <a:xfrm>
              <a:off x="5182752" y="3974766"/>
              <a:ext cx="2307336" cy="503666"/>
              <a:chOff x="1813560" y="3352800"/>
              <a:chExt cx="4172712" cy="856712"/>
            </a:xfrm>
          </p:grpSpPr>
          <p:sp>
            <p:nvSpPr>
              <p:cNvPr id="216" name="Diamond 215"/>
              <p:cNvSpPr/>
              <p:nvPr/>
            </p:nvSpPr>
            <p:spPr>
              <a:xfrm>
                <a:off x="3120219" y="3650207"/>
                <a:ext cx="304800" cy="304800"/>
              </a:xfrm>
              <a:prstGeom prst="diamond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3733800" y="3352800"/>
                <a:ext cx="457200" cy="228600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3733800" y="3980912"/>
                <a:ext cx="457200" cy="228600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4495800" y="3692935"/>
                <a:ext cx="228600" cy="219344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20" name="Elbow Connector 105"/>
              <p:cNvCxnSpPr>
                <a:stCxn id="216" idx="0"/>
                <a:endCxn id="217" idx="1"/>
              </p:cNvCxnSpPr>
              <p:nvPr/>
            </p:nvCxnSpPr>
            <p:spPr>
              <a:xfrm rot="5400000" flipH="1" flipV="1">
                <a:off x="3411656" y="3328064"/>
                <a:ext cx="183107" cy="461181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21" name="Elbow Connector 106"/>
              <p:cNvCxnSpPr>
                <a:stCxn id="216" idx="2"/>
                <a:endCxn id="218" idx="1"/>
              </p:cNvCxnSpPr>
              <p:nvPr/>
            </p:nvCxnSpPr>
            <p:spPr>
              <a:xfrm rot="16200000" flipH="1">
                <a:off x="3433107" y="3794518"/>
                <a:ext cx="140205" cy="461181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22" name="Elbow Connector 107"/>
              <p:cNvCxnSpPr>
                <a:stCxn id="217" idx="3"/>
                <a:endCxn id="219" idx="0"/>
              </p:cNvCxnSpPr>
              <p:nvPr/>
            </p:nvCxnSpPr>
            <p:spPr>
              <a:xfrm>
                <a:off x="4191000" y="3467100"/>
                <a:ext cx="419100" cy="225835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23" name="Elbow Connector 108"/>
              <p:cNvCxnSpPr>
                <a:stCxn id="218" idx="3"/>
                <a:endCxn id="219" idx="4"/>
              </p:cNvCxnSpPr>
              <p:nvPr/>
            </p:nvCxnSpPr>
            <p:spPr>
              <a:xfrm flipV="1">
                <a:off x="4191000" y="3912279"/>
                <a:ext cx="419100" cy="182933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24" name="Rectangle 223"/>
              <p:cNvSpPr/>
              <p:nvPr/>
            </p:nvSpPr>
            <p:spPr>
              <a:xfrm>
                <a:off x="5147481" y="3683679"/>
                <a:ext cx="457200" cy="228600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5" name="Rectangle 224"/>
              <p:cNvSpPr/>
              <p:nvPr/>
            </p:nvSpPr>
            <p:spPr>
              <a:xfrm>
                <a:off x="2205819" y="3683679"/>
                <a:ext cx="457200" cy="228600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26" name="Elbow Connector 111"/>
              <p:cNvCxnSpPr>
                <a:stCxn id="225" idx="3"/>
                <a:endCxn id="216" idx="1"/>
              </p:cNvCxnSpPr>
              <p:nvPr/>
            </p:nvCxnSpPr>
            <p:spPr>
              <a:xfrm>
                <a:off x="2663019" y="3797979"/>
                <a:ext cx="457200" cy="4628"/>
              </a:xfrm>
              <a:prstGeom prst="bentConnector3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27" name="Elbow Connector 112"/>
              <p:cNvCxnSpPr>
                <a:stCxn id="219" idx="6"/>
                <a:endCxn id="224" idx="1"/>
              </p:cNvCxnSpPr>
              <p:nvPr/>
            </p:nvCxnSpPr>
            <p:spPr>
              <a:xfrm flipV="1">
                <a:off x="4724400" y="3797979"/>
                <a:ext cx="423081" cy="4628"/>
              </a:xfrm>
              <a:prstGeom prst="bentConnector3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28" name="Oval 227"/>
              <p:cNvSpPr/>
              <p:nvPr/>
            </p:nvSpPr>
            <p:spPr>
              <a:xfrm>
                <a:off x="1813560" y="3756887"/>
                <a:ext cx="91440" cy="91440"/>
              </a:xfrm>
              <a:prstGeom prst="ellipse">
                <a:avLst/>
              </a:prstGeom>
              <a:solidFill>
                <a:srgbClr val="000000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29" name="Elbow Connector 114"/>
              <p:cNvCxnSpPr>
                <a:stCxn id="228" idx="6"/>
                <a:endCxn id="225" idx="1"/>
              </p:cNvCxnSpPr>
              <p:nvPr/>
            </p:nvCxnSpPr>
            <p:spPr>
              <a:xfrm flipV="1">
                <a:off x="1905000" y="3797979"/>
                <a:ext cx="300819" cy="4628"/>
              </a:xfrm>
              <a:prstGeom prst="bentConnector3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30" name="Oval 229"/>
              <p:cNvSpPr/>
              <p:nvPr/>
            </p:nvSpPr>
            <p:spPr>
              <a:xfrm>
                <a:off x="5867400" y="3743171"/>
                <a:ext cx="118872" cy="118872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61952">
                  <a:defRPr/>
                </a:pPr>
                <a:endParaRPr lang="en-US" sz="1200" ker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31" name="Elbow Connector 116"/>
              <p:cNvCxnSpPr>
                <a:stCxn id="224" idx="3"/>
                <a:endCxn id="230" idx="2"/>
              </p:cNvCxnSpPr>
              <p:nvPr/>
            </p:nvCxnSpPr>
            <p:spPr>
              <a:xfrm>
                <a:off x="5604681" y="3797979"/>
                <a:ext cx="262719" cy="4628"/>
              </a:xfrm>
              <a:prstGeom prst="bentConnector3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</p:grpSp>
      </p:grpSp>
      <p:sp>
        <p:nvSpPr>
          <p:cNvPr id="232" name="Freeform 117"/>
          <p:cNvSpPr/>
          <p:nvPr/>
        </p:nvSpPr>
        <p:spPr>
          <a:xfrm>
            <a:off x="8345099" y="4213941"/>
            <a:ext cx="1003995" cy="1005080"/>
          </a:xfrm>
          <a:custGeom>
            <a:avLst/>
            <a:gdLst>
              <a:gd name="connsiteX0" fmla="*/ 0 w 1828800"/>
              <a:gd name="connsiteY0" fmla="*/ 1641513 h 1642692"/>
              <a:gd name="connsiteX1" fmla="*/ 1134738 w 1828800"/>
              <a:gd name="connsiteY1" fmla="*/ 1377108 h 1642692"/>
              <a:gd name="connsiteX2" fmla="*/ 1828800 w 1828800"/>
              <a:gd name="connsiteY2" fmla="*/ 0 h 1642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0" h="1642692">
                <a:moveTo>
                  <a:pt x="0" y="1641513"/>
                </a:moveTo>
                <a:cubicBezTo>
                  <a:pt x="414969" y="1646103"/>
                  <a:pt x="829938" y="1650693"/>
                  <a:pt x="1134738" y="1377108"/>
                </a:cubicBezTo>
                <a:cubicBezTo>
                  <a:pt x="1439538" y="1103523"/>
                  <a:pt x="1828800" y="0"/>
                  <a:pt x="1828800" y="0"/>
                </a:cubicBezTo>
              </a:path>
            </a:pathLst>
          </a:custGeom>
          <a:noFill/>
          <a:ln w="25400" cap="flat" cmpd="sng" algn="ctr">
            <a:solidFill>
              <a:srgbClr val="C00000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endParaRPr lang="en-US" sz="1200" kern="0">
              <a:solidFill>
                <a:prstClr val="white"/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 rot="17560575">
            <a:off x="8737372" y="4561901"/>
            <a:ext cx="1128753" cy="584968"/>
          </a:xfrm>
          <a:prstGeom prst="rect">
            <a:avLst/>
          </a:prstGeom>
          <a:solidFill>
            <a:srgbClr val="EF6F00">
              <a:lumMod val="60000"/>
              <a:lumOff val="40000"/>
            </a:srgbClr>
          </a:solidFill>
          <a:effectLst>
            <a:softEdge rad="76200"/>
          </a:effectLst>
        </p:spPr>
        <p:txBody>
          <a:bodyPr wrap="square" lIns="91440" tIns="45720" rIns="91440" bIns="45720" rtlCol="0">
            <a:spAutoFit/>
          </a:bodyPr>
          <a:lstStyle/>
          <a:p>
            <a:pPr algn="ctr" defTabSz="761952">
              <a:defRPr/>
            </a:pPr>
            <a:r>
              <a:rPr lang="en-US" sz="1067" i="1" kern="0" dirty="0">
                <a:solidFill>
                  <a:srgbClr val="FF0000"/>
                </a:solidFill>
              </a:rPr>
              <a:t>Invoke Operation Implementation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8976778" y="5380349"/>
            <a:ext cx="2463309" cy="749179"/>
          </a:xfrm>
          <a:prstGeom prst="wedgeRectCallout">
            <a:avLst>
              <a:gd name="adj1" fmla="val -74754"/>
              <a:gd name="adj2" fmla="val -47199"/>
            </a:avLst>
          </a:prstGeom>
          <a:solidFill>
            <a:srgbClr val="FFFF00"/>
          </a:solidFill>
          <a:ln>
            <a:solidFill>
              <a:srgbClr val="44546A"/>
            </a:solidFill>
          </a:ln>
        </p:spPr>
        <p:txBody>
          <a:bodyPr wrap="square" lIns="91440" tIns="45720" rIns="91440" bIns="45720" rtlCol="0">
            <a:spAutoFit/>
          </a:bodyPr>
          <a:lstStyle/>
          <a:p>
            <a:pPr defTabSz="1083197">
              <a:defRPr/>
            </a:pPr>
            <a:r>
              <a:rPr lang="en-US" sz="1067" dirty="0">
                <a:solidFill>
                  <a:prstClr val="black"/>
                </a:solidFill>
              </a:rPr>
              <a:t>The TOSCA Orchestrator uses the Service Template to determine the proper Operations and sequencing thereof on the various Node Types</a:t>
            </a:r>
          </a:p>
        </p:txBody>
      </p:sp>
      <p:sp>
        <p:nvSpPr>
          <p:cNvPr id="235" name="Rectangular Callout 125"/>
          <p:cNvSpPr/>
          <p:nvPr/>
        </p:nvSpPr>
        <p:spPr>
          <a:xfrm>
            <a:off x="6689327" y="1403130"/>
            <a:ext cx="2489708" cy="420756"/>
          </a:xfrm>
          <a:prstGeom prst="wedgeRectCallout">
            <a:avLst>
              <a:gd name="adj1" fmla="val -29846"/>
              <a:gd name="adj2" fmla="val 187595"/>
            </a:avLst>
          </a:prstGeom>
          <a:solidFill>
            <a:srgbClr val="FFFF00"/>
          </a:solidFill>
          <a:ln>
            <a:solidFill>
              <a:srgbClr val="44546A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defTabSz="1083197">
              <a:defRPr/>
            </a:pPr>
            <a:r>
              <a:rPr lang="en-US" sz="1067" dirty="0">
                <a:solidFill>
                  <a:prstClr val="black"/>
                </a:solidFill>
              </a:rPr>
              <a:t>Upon receipt of a SO request, initiate appropriate top-level BPMN workflow.</a:t>
            </a:r>
          </a:p>
        </p:txBody>
      </p:sp>
      <p:sp>
        <p:nvSpPr>
          <p:cNvPr id="236" name="Rectangular Callout 126"/>
          <p:cNvSpPr/>
          <p:nvPr/>
        </p:nvSpPr>
        <p:spPr>
          <a:xfrm>
            <a:off x="3187112" y="4983542"/>
            <a:ext cx="2877115" cy="1241815"/>
          </a:xfrm>
          <a:prstGeom prst="wedgeRectCallout">
            <a:avLst>
              <a:gd name="adj1" fmla="val 79006"/>
              <a:gd name="adj2" fmla="val -165989"/>
            </a:avLst>
          </a:prstGeom>
          <a:solidFill>
            <a:srgbClr val="FFFF00"/>
          </a:solidFill>
          <a:ln>
            <a:solidFill>
              <a:srgbClr val="44546A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defTabSz="1083197">
              <a:defRPr/>
            </a:pPr>
            <a:r>
              <a:rPr lang="en-US" sz="1067" dirty="0">
                <a:solidFill>
                  <a:prstClr val="black"/>
                </a:solidFill>
              </a:rPr>
              <a:t>For each BPMN work step that delegates to the TOSCA Orchestrator:</a:t>
            </a:r>
          </a:p>
          <a:p>
            <a:pPr marL="137575" indent="-137575" defTabSz="1083197">
              <a:buFont typeface="Arial" panose="020B0604020202020204" pitchFamily="34" charset="0"/>
              <a:buChar char="•"/>
              <a:defRPr/>
            </a:pPr>
            <a:r>
              <a:rPr lang="en-US" sz="1067" dirty="0">
                <a:solidFill>
                  <a:prstClr val="black"/>
                </a:solidFill>
              </a:rPr>
              <a:t>Determine the associated TOSCA Service Template and associated Inputs</a:t>
            </a:r>
          </a:p>
          <a:p>
            <a:pPr marL="137575" indent="-137575" defTabSz="1083197">
              <a:buFont typeface="Arial" panose="020B0604020202020204" pitchFamily="34" charset="0"/>
              <a:buChar char="•"/>
              <a:defRPr/>
            </a:pPr>
            <a:r>
              <a:rPr lang="en-US" sz="1067" dirty="0">
                <a:solidFill>
                  <a:prstClr val="black"/>
                </a:solidFill>
              </a:rPr>
              <a:t>load into the TOSCA Orchestrator</a:t>
            </a:r>
          </a:p>
          <a:p>
            <a:pPr marL="137575" indent="-137575" defTabSz="1083197">
              <a:buFont typeface="Arial" panose="020B0604020202020204" pitchFamily="34" charset="0"/>
              <a:buChar char="•"/>
              <a:defRPr/>
            </a:pPr>
            <a:r>
              <a:rPr lang="en-US" sz="1067" dirty="0">
                <a:solidFill>
                  <a:prstClr val="black"/>
                </a:solidFill>
              </a:rPr>
              <a:t>Call TOSCA Orchestrator to perform the relevant action</a:t>
            </a:r>
          </a:p>
        </p:txBody>
      </p:sp>
      <p:sp>
        <p:nvSpPr>
          <p:cNvPr id="237" name="Can 128"/>
          <p:cNvSpPr/>
          <p:nvPr/>
        </p:nvSpPr>
        <p:spPr>
          <a:xfrm>
            <a:off x="1476233" y="3187838"/>
            <a:ext cx="975851" cy="1405223"/>
          </a:xfrm>
          <a:prstGeom prst="can">
            <a:avLst/>
          </a:prstGeom>
          <a:solidFill>
            <a:sysClr val="window" lastClr="FFFFFF">
              <a:lumMod val="65000"/>
            </a:sysClr>
          </a:solidFill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760428">
              <a:defRPr/>
            </a:pPr>
            <a:endParaRPr lang="en-US" sz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8" name="Rounded Rectangle 129"/>
          <p:cNvSpPr/>
          <p:nvPr/>
        </p:nvSpPr>
        <p:spPr>
          <a:xfrm>
            <a:off x="1517943" y="3485362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39" name="TextBox 238"/>
          <p:cNvSpPr txBox="1"/>
          <p:nvPr/>
        </p:nvSpPr>
        <p:spPr>
          <a:xfrm>
            <a:off x="1737419" y="3149670"/>
            <a:ext cx="505267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 defTabSz="760428"/>
            <a:r>
              <a:rPr lang="en-US" sz="800" b="1" dirty="0">
                <a:solidFill>
                  <a:prstClr val="black"/>
                </a:solidFill>
                <a:cs typeface="Arial" charset="0"/>
              </a:rPr>
              <a:t>Design</a:t>
            </a:r>
          </a:p>
          <a:p>
            <a:pPr algn="ctr" defTabSz="760428"/>
            <a:r>
              <a:rPr lang="en-US" sz="800" b="1" dirty="0">
                <a:solidFill>
                  <a:prstClr val="black"/>
                </a:solidFill>
                <a:cs typeface="Arial" charset="0"/>
              </a:rPr>
              <a:t>Catalog</a:t>
            </a:r>
          </a:p>
        </p:txBody>
      </p:sp>
      <p:sp>
        <p:nvSpPr>
          <p:cNvPr id="240" name="Rounded Rectangle 131"/>
          <p:cNvSpPr/>
          <p:nvPr/>
        </p:nvSpPr>
        <p:spPr>
          <a:xfrm>
            <a:off x="1662659" y="3573245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1" name="Rounded Rectangle 132"/>
          <p:cNvSpPr/>
          <p:nvPr/>
        </p:nvSpPr>
        <p:spPr>
          <a:xfrm>
            <a:off x="1864533" y="3649985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2" name="Rounded Rectangle 133"/>
          <p:cNvSpPr/>
          <p:nvPr/>
        </p:nvSpPr>
        <p:spPr>
          <a:xfrm>
            <a:off x="1543823" y="4028838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3" name="Rounded Rectangle 134"/>
          <p:cNvSpPr/>
          <p:nvPr/>
        </p:nvSpPr>
        <p:spPr>
          <a:xfrm>
            <a:off x="1688539" y="4116719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4" name="Rounded Rectangle 135"/>
          <p:cNvSpPr/>
          <p:nvPr/>
        </p:nvSpPr>
        <p:spPr>
          <a:xfrm>
            <a:off x="1890415" y="4193461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5" name="Can 137"/>
          <p:cNvSpPr/>
          <p:nvPr/>
        </p:nvSpPr>
        <p:spPr>
          <a:xfrm>
            <a:off x="3816268" y="3249363"/>
            <a:ext cx="975851" cy="1405223"/>
          </a:xfrm>
          <a:prstGeom prst="can">
            <a:avLst/>
          </a:prstGeom>
          <a:solidFill>
            <a:srgbClr val="ED7D31">
              <a:lumMod val="20000"/>
              <a:lumOff val="80000"/>
            </a:srgbClr>
          </a:solidFill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760428">
              <a:defRPr/>
            </a:pPr>
            <a:endParaRPr lang="en-US" sz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6" name="Rounded Rectangle 138"/>
          <p:cNvSpPr/>
          <p:nvPr/>
        </p:nvSpPr>
        <p:spPr>
          <a:xfrm>
            <a:off x="3857976" y="3546889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4041488" y="3208993"/>
            <a:ext cx="546945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 defTabSz="760428"/>
            <a:r>
              <a:rPr lang="en-US" sz="800" b="1" dirty="0">
                <a:solidFill>
                  <a:prstClr val="black"/>
                </a:solidFill>
                <a:cs typeface="Arial" charset="0"/>
              </a:rPr>
              <a:t>Runtime</a:t>
            </a:r>
          </a:p>
          <a:p>
            <a:pPr algn="ctr" defTabSz="760428"/>
            <a:r>
              <a:rPr lang="en-US" sz="800" b="1" dirty="0">
                <a:solidFill>
                  <a:prstClr val="black"/>
                </a:solidFill>
                <a:cs typeface="Arial" charset="0"/>
              </a:rPr>
              <a:t>Catalog</a:t>
            </a:r>
          </a:p>
        </p:txBody>
      </p:sp>
      <p:sp>
        <p:nvSpPr>
          <p:cNvPr id="248" name="Rounded Rectangle 140"/>
          <p:cNvSpPr/>
          <p:nvPr/>
        </p:nvSpPr>
        <p:spPr>
          <a:xfrm>
            <a:off x="4002692" y="3634770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49" name="Rounded Rectangle 141"/>
          <p:cNvSpPr/>
          <p:nvPr/>
        </p:nvSpPr>
        <p:spPr>
          <a:xfrm>
            <a:off x="4204568" y="3711511"/>
            <a:ext cx="474880" cy="356623"/>
          </a:xfrm>
          <a:prstGeom prst="roundRect">
            <a:avLst/>
          </a:prstGeom>
          <a:solidFill>
            <a:srgbClr val="FFCC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Service</a:t>
            </a:r>
            <a:br>
              <a:rPr lang="en-US" sz="1067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50" name="Rounded Rectangle 142"/>
          <p:cNvSpPr/>
          <p:nvPr/>
        </p:nvSpPr>
        <p:spPr>
          <a:xfrm>
            <a:off x="3883857" y="4090363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51" name="Rounded Rectangle 143"/>
          <p:cNvSpPr/>
          <p:nvPr/>
        </p:nvSpPr>
        <p:spPr>
          <a:xfrm>
            <a:off x="4028573" y="4178246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sp>
        <p:nvSpPr>
          <p:cNvPr id="252" name="Rounded Rectangle 144"/>
          <p:cNvSpPr/>
          <p:nvPr/>
        </p:nvSpPr>
        <p:spPr>
          <a:xfrm>
            <a:off x="4230451" y="4254986"/>
            <a:ext cx="474880" cy="356623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45720" rtlCol="0" anchor="ctr"/>
          <a:lstStyle/>
          <a:p>
            <a:pPr algn="ctr" defTabSz="760428">
              <a:defRPr/>
            </a:pP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Resource</a:t>
            </a:r>
            <a:br>
              <a:rPr lang="en-US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Model</a:t>
            </a:r>
          </a:p>
        </p:txBody>
      </p:sp>
      <p:cxnSp>
        <p:nvCxnSpPr>
          <p:cNvPr id="253" name="Straight Connector 252"/>
          <p:cNvCxnSpPr/>
          <p:nvPr/>
        </p:nvCxnSpPr>
        <p:spPr>
          <a:xfrm flipH="1">
            <a:off x="3119075" y="1489471"/>
            <a:ext cx="35211" cy="330756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54" name="Right Arrow 148"/>
          <p:cNvSpPr/>
          <p:nvPr/>
        </p:nvSpPr>
        <p:spPr>
          <a:xfrm>
            <a:off x="2515234" y="3451738"/>
            <a:ext cx="1154457" cy="792455"/>
          </a:xfrm>
          <a:prstGeom prst="rightArrow">
            <a:avLst/>
          </a:prstGeom>
          <a:solidFill>
            <a:srgbClr val="44546A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1083197">
              <a:defRPr/>
            </a:pPr>
            <a:r>
              <a:rPr lang="en-US" sz="1067" dirty="0">
                <a:solidFill>
                  <a:prstClr val="white"/>
                </a:solidFill>
                <a:latin typeface="Calibri" panose="020F0502020204030204"/>
              </a:rPr>
              <a:t>Model Distribution</a:t>
            </a:r>
          </a:p>
        </p:txBody>
      </p:sp>
      <p:sp>
        <p:nvSpPr>
          <p:cNvPr id="255" name="Right Arrow 150"/>
          <p:cNvSpPr/>
          <p:nvPr/>
        </p:nvSpPr>
        <p:spPr>
          <a:xfrm>
            <a:off x="4915707" y="3421404"/>
            <a:ext cx="1208432" cy="830933"/>
          </a:xfrm>
          <a:prstGeom prst="rightArrow">
            <a:avLst/>
          </a:prstGeom>
          <a:solidFill>
            <a:srgbClr val="44546A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1083197">
              <a:defRPr/>
            </a:pPr>
            <a:r>
              <a:rPr lang="en-US" sz="1067" dirty="0">
                <a:solidFill>
                  <a:prstClr val="white"/>
                </a:solidFill>
                <a:latin typeface="Calibri" panose="020F0502020204030204"/>
              </a:rPr>
              <a:t>Metadata Model Driven Orchestration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3737619" y="1416821"/>
            <a:ext cx="2092111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defTabSz="1083197">
              <a:defRPr/>
            </a:pPr>
            <a:r>
              <a:rPr lang="en-US" sz="2400" dirty="0">
                <a:solidFill>
                  <a:prstClr val="black"/>
                </a:solidFill>
              </a:rPr>
              <a:t>Execution Time</a:t>
            </a:r>
          </a:p>
        </p:txBody>
      </p:sp>
      <p:sp>
        <p:nvSpPr>
          <p:cNvPr id="257" name="Rectangular Callout 152"/>
          <p:cNvSpPr/>
          <p:nvPr/>
        </p:nvSpPr>
        <p:spPr>
          <a:xfrm>
            <a:off x="9817212" y="1406744"/>
            <a:ext cx="1400249" cy="404603"/>
          </a:xfrm>
          <a:prstGeom prst="wedgeRectCallout">
            <a:avLst>
              <a:gd name="adj1" fmla="val -44130"/>
              <a:gd name="adj2" fmla="val 542041"/>
            </a:avLst>
          </a:prstGeom>
          <a:solidFill>
            <a:srgbClr val="FFFF00"/>
          </a:solidFill>
          <a:ln w="31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1083197">
              <a:defRPr/>
            </a:pPr>
            <a:endParaRPr lang="en-US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8" name="Rectangular Callout 87"/>
          <p:cNvSpPr/>
          <p:nvPr/>
        </p:nvSpPr>
        <p:spPr>
          <a:xfrm>
            <a:off x="9233877" y="1378873"/>
            <a:ext cx="2173915" cy="622247"/>
          </a:xfrm>
          <a:prstGeom prst="wedgeRectCallout">
            <a:avLst>
              <a:gd name="adj1" fmla="val -81562"/>
              <a:gd name="adj2" fmla="val 218049"/>
            </a:avLst>
          </a:prstGeom>
          <a:solidFill>
            <a:srgbClr val="FFFF00"/>
          </a:solidFill>
          <a:ln w="3175" cap="flat" cmpd="sng" algn="ctr">
            <a:solidFill>
              <a:srgbClr val="000000">
                <a:lumMod val="85000"/>
                <a:lumOff val="15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761952">
              <a:defRPr/>
            </a:pPr>
            <a:r>
              <a:rPr lang="en-US" sz="1067" kern="0" dirty="0">
                <a:solidFill>
                  <a:prstClr val="black"/>
                </a:solidFill>
              </a:rPr>
              <a:t>Preference to keep as simple as possible, to promote Declarative processing approach</a:t>
            </a:r>
          </a:p>
        </p:txBody>
      </p:sp>
      <p:sp>
        <p:nvSpPr>
          <p:cNvPr id="259" name="TextBox 258"/>
          <p:cNvSpPr txBox="1"/>
          <p:nvPr/>
        </p:nvSpPr>
        <p:spPr>
          <a:xfrm>
            <a:off x="1262063" y="1442372"/>
            <a:ext cx="1713931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defTabSz="1083197">
              <a:defRPr/>
            </a:pPr>
            <a:r>
              <a:rPr lang="en-US" sz="2400" dirty="0">
                <a:solidFill>
                  <a:prstClr val="black"/>
                </a:solidFill>
              </a:rPr>
              <a:t>Design Time</a:t>
            </a:r>
          </a:p>
        </p:txBody>
      </p:sp>
      <p:sp>
        <p:nvSpPr>
          <p:cNvPr id="260" name="Right Arrow 161"/>
          <p:cNvSpPr/>
          <p:nvPr/>
        </p:nvSpPr>
        <p:spPr>
          <a:xfrm rot="5400000">
            <a:off x="1808151" y="2812659"/>
            <a:ext cx="300811" cy="444027"/>
          </a:xfrm>
          <a:prstGeom prst="rightArrow">
            <a:avLst/>
          </a:prstGeom>
          <a:solidFill>
            <a:srgbClr val="44546A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1083197">
              <a:defRPr/>
            </a:pPr>
            <a:endParaRPr lang="en-US" sz="1067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1" name="Rectangle 260"/>
          <p:cNvSpPr/>
          <p:nvPr/>
        </p:nvSpPr>
        <p:spPr>
          <a:xfrm>
            <a:off x="1201957" y="2261136"/>
            <a:ext cx="1485507" cy="623133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1083197">
              <a:defRPr/>
            </a:pPr>
            <a:r>
              <a:rPr lang="en-US" sz="1067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Tools for Declarative &amp; Imperative</a:t>
            </a:r>
            <a:br>
              <a:rPr lang="en-US" sz="1067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</a:br>
            <a:r>
              <a:rPr lang="en-US" sz="1067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Model Design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92724" y="4555955"/>
            <a:ext cx="3521386" cy="1623384"/>
            <a:chOff x="292724" y="4555955"/>
            <a:chExt cx="3521386" cy="1623384"/>
          </a:xfrm>
        </p:grpSpPr>
        <p:sp>
          <p:nvSpPr>
            <p:cNvPr id="3" name="Line Callout 1 (Border and Accent Bar) 2"/>
            <p:cNvSpPr/>
            <p:nvPr/>
          </p:nvSpPr>
          <p:spPr>
            <a:xfrm>
              <a:off x="292724" y="5584428"/>
              <a:ext cx="1183509" cy="594911"/>
            </a:xfrm>
            <a:prstGeom prst="accentBorderCallout1">
              <a:avLst>
                <a:gd name="adj1" fmla="val -27546"/>
                <a:gd name="adj2" fmla="val 111749"/>
                <a:gd name="adj3" fmla="val -124537"/>
                <a:gd name="adj4" fmla="val 7150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TOSCA Parser for </a:t>
              </a:r>
              <a:r>
                <a:rPr lang="en-GB" sz="1200" dirty="0" err="1" smtClean="0"/>
                <a:t>En</a:t>
              </a:r>
              <a:r>
                <a:rPr lang="en-GB" sz="1200" dirty="0" smtClean="0"/>
                <a:t>-Coding / De-Coding</a:t>
              </a:r>
              <a:endParaRPr lang="en-GB" sz="12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1618591" y="4555955"/>
              <a:ext cx="2195519" cy="8595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Donut 7"/>
          <p:cNvSpPr/>
          <p:nvPr/>
        </p:nvSpPr>
        <p:spPr>
          <a:xfrm>
            <a:off x="986044" y="4343885"/>
            <a:ext cx="479172" cy="4695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4" name="Donut 93"/>
          <p:cNvSpPr/>
          <p:nvPr/>
        </p:nvSpPr>
        <p:spPr>
          <a:xfrm>
            <a:off x="3562316" y="4321173"/>
            <a:ext cx="479172" cy="4695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Double Brace 9"/>
          <p:cNvSpPr/>
          <p:nvPr/>
        </p:nvSpPr>
        <p:spPr>
          <a:xfrm>
            <a:off x="2949532" y="2332194"/>
            <a:ext cx="375648" cy="1108172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r>
              <a:rPr lang="en-GB" sz="1100" dirty="0" smtClean="0"/>
              <a:t>Micro-Service Bus</a:t>
            </a:r>
            <a:endParaRPr lang="en-GB" sz="1100" dirty="0"/>
          </a:p>
        </p:txBody>
      </p:sp>
      <p:sp>
        <p:nvSpPr>
          <p:cNvPr id="4" name="Rounded Rectangle 3"/>
          <p:cNvSpPr/>
          <p:nvPr/>
        </p:nvSpPr>
        <p:spPr>
          <a:xfrm>
            <a:off x="10336564" y="4534869"/>
            <a:ext cx="1709278" cy="563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Preferred : Since it Achieves Some Benefits As Mentioned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9873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0</TotalTime>
  <Words>2960</Words>
  <Application>Microsoft Office PowerPoint</Application>
  <PresentationFormat>Widescreen</PresentationFormat>
  <Paragraphs>590</Paragraphs>
  <Slides>24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40" baseType="lpstr">
      <vt:lpstr>微软雅黑</vt:lpstr>
      <vt:lpstr>ＭＳ Ｐゴシック</vt:lpstr>
      <vt:lpstr>ＭＳ Ｐゴシック</vt:lpstr>
      <vt:lpstr>宋体</vt:lpstr>
      <vt:lpstr>.AppleSystemUIFont</vt:lpstr>
      <vt:lpstr>Arial</vt:lpstr>
      <vt:lpstr>Arial Narrow</vt:lpstr>
      <vt:lpstr>Calibri</vt:lpstr>
      <vt:lpstr>DengXian</vt:lpstr>
      <vt:lpstr>DengXian Light</vt:lpstr>
      <vt:lpstr>Helvetica Neue Light</vt:lpstr>
      <vt:lpstr>华文细黑</vt:lpstr>
      <vt:lpstr>Times New Roman</vt:lpstr>
      <vt:lpstr>Trebuchet MS</vt:lpstr>
      <vt:lpstr>Vodafone Rg</vt:lpstr>
      <vt:lpstr>Office Theme</vt:lpstr>
      <vt:lpstr>ONAP – Centralization &amp; Externalization of Parser Distribution  Atul Purohit – Vodafone Group</vt:lpstr>
      <vt:lpstr>Table of content</vt:lpstr>
      <vt:lpstr>Problem Statement / Benefits : Present Operator Scenario(s) </vt:lpstr>
      <vt:lpstr>Problem Statement / Benefits (Model Driven Approach)</vt:lpstr>
      <vt:lpstr>Present Operator Scenario(s)</vt:lpstr>
      <vt:lpstr>Present ONAP Understanding – Steps Towards Model Driven  </vt:lpstr>
      <vt:lpstr>Present ONAP Understanding – Steps Towards Model Driven  </vt:lpstr>
      <vt:lpstr>Present ONAP Understanding – Steps Towards Model Driven ONAP TOSCA-based Orchestration Proposal: Option 1</vt:lpstr>
      <vt:lpstr>Present ONAP Understanding – Steps Towards Model Driven  TOSCA-based Orchestration: Option 2</vt:lpstr>
      <vt:lpstr>Parser Centralization (&amp; Subsequent) Standardization Proposal</vt:lpstr>
      <vt:lpstr>Parser Centralization (&amp; Subsequent) Externalization Proposal</vt:lpstr>
      <vt:lpstr>Parser Centralization (&amp; Subsequent) Externalization Proposal</vt:lpstr>
      <vt:lpstr>PowerPoint Presentation</vt:lpstr>
      <vt:lpstr>Supporting companies and proposed VNFs</vt:lpstr>
      <vt:lpstr>Backup  User Stories, Dependencies… </vt:lpstr>
      <vt:lpstr>PowerPoint Presentation</vt:lpstr>
      <vt:lpstr>PowerPoint Presentation</vt:lpstr>
      <vt:lpstr>PowerPoint Presentation</vt:lpstr>
      <vt:lpstr>Architecture Improvisation - 1</vt:lpstr>
      <vt:lpstr>Architecture Improvisation - 2</vt:lpstr>
      <vt:lpstr>Architecture Improvisation - 3</vt:lpstr>
      <vt:lpstr>Architecture Improvisation - 4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Atul Purohit (Vodafone)</dc:creator>
  <cp:lastModifiedBy>Purohit, Atul, Vodafone Group</cp:lastModifiedBy>
  <cp:revision>155</cp:revision>
  <dcterms:created xsi:type="dcterms:W3CDTF">2017-02-27T16:23:08Z</dcterms:created>
  <dcterms:modified xsi:type="dcterms:W3CDTF">2018-01-10T10:36:51Z</dcterms:modified>
</cp:coreProperties>
</file>