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5"/>
    <p:sldMasterId id="2147485260" r:id="rId6"/>
  </p:sldMasterIdLst>
  <p:notesMasterIdLst>
    <p:notesMasterId r:id="rId14"/>
  </p:notesMasterIdLst>
  <p:handoutMasterIdLst>
    <p:handoutMasterId r:id="rId15"/>
  </p:handoutMasterIdLst>
  <p:sldIdLst>
    <p:sldId id="476" r:id="rId7"/>
    <p:sldId id="478" r:id="rId8"/>
    <p:sldId id="479" r:id="rId9"/>
    <p:sldId id="475" r:id="rId10"/>
    <p:sldId id="465" r:id="rId11"/>
    <p:sldId id="469" r:id="rId12"/>
    <p:sldId id="470" r:id="rId13"/>
  </p:sldIdLst>
  <p:sldSz cx="9144000" cy="6858000" type="screen4x3"/>
  <p:notesSz cx="6921500" cy="100838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i" initials="A" lastIdx="7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FFFFFF"/>
    <a:srgbClr val="2A6EA8"/>
    <a:srgbClr val="1A4669"/>
    <a:srgbClr val="FF6600"/>
    <a:srgbClr val="C6D254"/>
    <a:srgbClr val="B1D254"/>
    <a:srgbClr val="0F5C77"/>
    <a:srgbClr val="127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50" autoAdjust="0"/>
    <p:restoredTop sz="99267" autoAdjust="0"/>
  </p:normalViewPr>
  <p:slideViewPr>
    <p:cSldViewPr snapToGrid="0">
      <p:cViewPr varScale="1">
        <p:scale>
          <a:sx n="92" d="100"/>
          <a:sy n="92" d="100"/>
        </p:scale>
        <p:origin x="129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03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26" tIns="47213" rIns="94426" bIns="47213" numCol="1" anchor="t" anchorCtr="0" compatLnSpc="1">
            <a:prstTxWarp prst="textNoShape">
              <a:avLst/>
            </a:prstTxWarp>
          </a:bodyPr>
          <a:lstStyle>
            <a:lvl1pPr defTabSz="944563" eaLnBrk="1" hangingPunct="1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1125" y="0"/>
            <a:ext cx="30003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26" tIns="47213" rIns="94426" bIns="47213" numCol="1" anchor="t" anchorCtr="0" compatLnSpc="1">
            <a:prstTxWarp prst="textNoShape">
              <a:avLst/>
            </a:prstTxWarp>
          </a:bodyPr>
          <a:lstStyle>
            <a:lvl1pPr algn="r" defTabSz="944563" eaLnBrk="1" hangingPunct="1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78975"/>
            <a:ext cx="30003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26" tIns="47213" rIns="94426" bIns="47213" numCol="1" anchor="b" anchorCtr="0" compatLnSpc="1">
            <a:prstTxWarp prst="textNoShape">
              <a:avLst/>
            </a:prstTxWarp>
          </a:bodyPr>
          <a:lstStyle>
            <a:lvl1pPr defTabSz="944563" eaLnBrk="1" hangingPunct="1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1125" y="9578975"/>
            <a:ext cx="30003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26" tIns="47213" rIns="94426" bIns="47213" numCol="1" anchor="b" anchorCtr="0" compatLnSpc="1">
            <a:prstTxWarp prst="textNoShape">
              <a:avLst/>
            </a:prstTxWarp>
          </a:bodyPr>
          <a:lstStyle>
            <a:lvl1pPr algn="r" defTabSz="944563" ea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3AF61E70-3C92-4305-93A1-D1BC0DBDF65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49635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03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26" tIns="47213" rIns="94426" bIns="47213" numCol="1" anchor="t" anchorCtr="0" compatLnSpc="1">
            <a:prstTxWarp prst="textNoShape">
              <a:avLst/>
            </a:prstTxWarp>
          </a:bodyPr>
          <a:lstStyle>
            <a:lvl1pPr defTabSz="944563" eaLnBrk="1" hangingPunct="1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1125" y="0"/>
            <a:ext cx="30003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26" tIns="47213" rIns="94426" bIns="47213" numCol="1" anchor="t" anchorCtr="0" compatLnSpc="1">
            <a:prstTxWarp prst="textNoShape">
              <a:avLst/>
            </a:prstTxWarp>
          </a:bodyPr>
          <a:lstStyle>
            <a:lvl1pPr algn="r" defTabSz="944563" eaLnBrk="1" hangingPunct="1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9800" y="755650"/>
            <a:ext cx="5041900" cy="37814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789488"/>
            <a:ext cx="5073650" cy="453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26" tIns="47213" rIns="94426" bIns="472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78975"/>
            <a:ext cx="30003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26" tIns="47213" rIns="94426" bIns="47213" numCol="1" anchor="b" anchorCtr="0" compatLnSpc="1">
            <a:prstTxWarp prst="textNoShape">
              <a:avLst/>
            </a:prstTxWarp>
          </a:bodyPr>
          <a:lstStyle>
            <a:lvl1pPr defTabSz="944563" eaLnBrk="1" hangingPunct="1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1125" y="9578975"/>
            <a:ext cx="30003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26" tIns="47213" rIns="94426" bIns="47213" numCol="1" anchor="b" anchorCtr="0" compatLnSpc="1">
            <a:prstTxWarp prst="textNoShape">
              <a:avLst/>
            </a:prstTxWarp>
          </a:bodyPr>
          <a:lstStyle>
            <a:lvl1pPr algn="r" defTabSz="944563" ea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12CC9B7B-0B19-4054-90B9-54B96C23D28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55267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508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6" descr="open-slid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37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42950" y="4981193"/>
            <a:ext cx="8067675" cy="684277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42949" y="5474970"/>
            <a:ext cx="8081011" cy="514350"/>
          </a:xfrm>
        </p:spPr>
        <p:txBody>
          <a:bodyPr anchor="ctr"/>
          <a:lstStyle>
            <a:lvl1pPr marL="0" indent="0" algn="l"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1"/>
          </p:nvPr>
        </p:nvSpPr>
        <p:spPr>
          <a:xfrm>
            <a:off x="742949" y="6000768"/>
            <a:ext cx="8088631" cy="514350"/>
          </a:xfrm>
        </p:spPr>
        <p:txBody>
          <a:bodyPr anchor="ctr"/>
          <a:lstStyle>
            <a:lvl1pPr marL="0" indent="0" algn="l">
              <a:buNone/>
              <a:defRPr sz="16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31800" y="6588125"/>
            <a:ext cx="521017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© ETSI 2016. All rights reserved</a:t>
            </a:r>
          </a:p>
        </p:txBody>
      </p:sp>
    </p:spTree>
    <p:extLst>
      <p:ext uri="{BB962C8B-B14F-4D97-AF65-F5344CB8AC3E}">
        <p14:creationId xmlns:p14="http://schemas.microsoft.com/office/powerpoint/2010/main" val="1927201493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6" descr="Divider1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37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22313" y="5349876"/>
            <a:ext cx="7772400" cy="660400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22313" y="6067425"/>
            <a:ext cx="7772400" cy="434975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84AC1-88D2-4108-8012-F191098717B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31800" y="6588125"/>
            <a:ext cx="521017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© ETSI 2016. All rights reserved</a:t>
            </a:r>
          </a:p>
        </p:txBody>
      </p:sp>
    </p:spTree>
    <p:extLst>
      <p:ext uri="{BB962C8B-B14F-4D97-AF65-F5344CB8AC3E}">
        <p14:creationId xmlns:p14="http://schemas.microsoft.com/office/powerpoint/2010/main" val="2529776712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6" descr="Divider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37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22313" y="5349876"/>
            <a:ext cx="7772400" cy="660400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22313" y="6067425"/>
            <a:ext cx="7772400" cy="434975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D268B-57ED-42C3-9999-AF90E092D75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31800" y="6588125"/>
            <a:ext cx="521017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© ETSI 2016. All rights reserved</a:t>
            </a:r>
          </a:p>
        </p:txBody>
      </p:sp>
    </p:spTree>
    <p:extLst>
      <p:ext uri="{BB962C8B-B14F-4D97-AF65-F5344CB8AC3E}">
        <p14:creationId xmlns:p14="http://schemas.microsoft.com/office/powerpoint/2010/main" val="4111921973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6" descr="Divider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37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22313" y="5349876"/>
            <a:ext cx="7772400" cy="660400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22313" y="6067425"/>
            <a:ext cx="7772400" cy="434975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3E2DC-F7FA-46C8-898A-03D6F54CBF8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31800" y="6588125"/>
            <a:ext cx="521017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© ETSI 2016. All rights reserved</a:t>
            </a:r>
          </a:p>
        </p:txBody>
      </p:sp>
    </p:spTree>
    <p:extLst>
      <p:ext uri="{BB962C8B-B14F-4D97-AF65-F5344CB8AC3E}">
        <p14:creationId xmlns:p14="http://schemas.microsoft.com/office/powerpoint/2010/main" val="219506033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6" descr="Divider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37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22313" y="5349876"/>
            <a:ext cx="7772400" cy="660400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22313" y="6067425"/>
            <a:ext cx="7772400" cy="434975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64E82-519C-463D-ADD4-EF4D1EA98C2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31800" y="6588125"/>
            <a:ext cx="521017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© ETSI 2016. All rights reserved</a:t>
            </a:r>
          </a:p>
        </p:txBody>
      </p:sp>
    </p:spTree>
    <p:extLst>
      <p:ext uri="{BB962C8B-B14F-4D97-AF65-F5344CB8AC3E}">
        <p14:creationId xmlns:p14="http://schemas.microsoft.com/office/powerpoint/2010/main" val="2891977741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91CFD-BD98-4DFB-8227-CD1C58BD0BE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31800" y="6588125"/>
            <a:ext cx="521017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© ETSI 2016. All rights reserved</a:t>
            </a:r>
          </a:p>
        </p:txBody>
      </p:sp>
    </p:spTree>
    <p:extLst>
      <p:ext uri="{BB962C8B-B14F-4D97-AF65-F5344CB8AC3E}">
        <p14:creationId xmlns:p14="http://schemas.microsoft.com/office/powerpoint/2010/main" val="1479553846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174" y="-9138"/>
            <a:ext cx="9148778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0173" y="-9137"/>
            <a:ext cx="9156182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274891" y="2823498"/>
            <a:ext cx="8499539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5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274892" y="4554182"/>
            <a:ext cx="3006591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35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891" y="499222"/>
            <a:ext cx="281148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867413"/>
      </p:ext>
    </p:extLst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174" y="-9138"/>
            <a:ext cx="9148778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0173" y="-9137"/>
            <a:ext cx="9156182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274891" y="2823498"/>
            <a:ext cx="8499539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5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274892" y="4554182"/>
            <a:ext cx="3006591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35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891" y="499222"/>
            <a:ext cx="281148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950502"/>
      </p:ext>
    </p:extLst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9144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4723" y="6489325"/>
            <a:ext cx="270117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76528" y="6504193"/>
            <a:ext cx="455519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36221" y="197831"/>
            <a:ext cx="862965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35744" y="1138239"/>
            <a:ext cx="862965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60223191"/>
      </p:ext>
    </p:extLst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8610" y="1301190"/>
            <a:ext cx="420624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01190"/>
            <a:ext cx="425577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54723" y="6489325"/>
            <a:ext cx="270117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76528" y="6504193"/>
            <a:ext cx="455519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308610" y="189286"/>
            <a:ext cx="8191612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27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84697181"/>
      </p:ext>
    </p:extLst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0" y="-9138"/>
            <a:ext cx="9148778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9"/>
            <a:ext cx="4121831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white"/>
                </a:solidFill>
              </a:rPr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25" y="1423411"/>
            <a:ext cx="2857776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569556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4D5C2-550C-463D-8943-2F919CB44A3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31800" y="6588125"/>
            <a:ext cx="521017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© ETSI 2016. All rights reserved</a:t>
            </a:r>
          </a:p>
        </p:txBody>
      </p:sp>
    </p:spTree>
    <p:extLst>
      <p:ext uri="{BB962C8B-B14F-4D97-AF65-F5344CB8AC3E}">
        <p14:creationId xmlns:p14="http://schemas.microsoft.com/office/powerpoint/2010/main" val="214732295"/>
      </p:ext>
    </p:extLst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-1 White - plain with head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17600" y="787200"/>
            <a:ext cx="83088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dirty="0"/>
              <a:t>Click to edit secondary headline</a:t>
            </a:r>
          </a:p>
        </p:txBody>
      </p:sp>
      <p:sp>
        <p:nvSpPr>
          <p:cNvPr id="68" name="Text Placeholder 42"/>
          <p:cNvSpPr>
            <a:spLocks noGrp="1"/>
          </p:cNvSpPr>
          <p:nvPr>
            <p:ph type="body" sz="quarter" idx="11" hasCustomPrompt="1"/>
          </p:nvPr>
        </p:nvSpPr>
        <p:spPr>
          <a:xfrm>
            <a:off x="417600" y="374400"/>
            <a:ext cx="83088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headline</a:t>
            </a:r>
          </a:p>
        </p:txBody>
      </p:sp>
    </p:spTree>
    <p:extLst>
      <p:ext uri="{BB962C8B-B14F-4D97-AF65-F5344CB8AC3E}">
        <p14:creationId xmlns:p14="http://schemas.microsoft.com/office/powerpoint/2010/main" val="324208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7" descr="Image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25" y="1371600"/>
            <a:ext cx="2619375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991225" cy="4819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C3572-0287-470C-BEB8-31E911AAAE4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31800" y="6588125"/>
            <a:ext cx="521017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© ETSI 2016. All rights reserved</a:t>
            </a:r>
          </a:p>
        </p:txBody>
      </p:sp>
    </p:spTree>
    <p:extLst>
      <p:ext uri="{BB962C8B-B14F-4D97-AF65-F5344CB8AC3E}">
        <p14:creationId xmlns:p14="http://schemas.microsoft.com/office/powerpoint/2010/main" val="1164359913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7" descr="Image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25" y="1371600"/>
            <a:ext cx="2619375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962650" cy="4733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FF79F-9B57-4245-8B2A-61ACF4C773B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31800" y="6588125"/>
            <a:ext cx="521017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© ETSI 2016. All rights reserved</a:t>
            </a:r>
          </a:p>
        </p:txBody>
      </p:sp>
    </p:spTree>
    <p:extLst>
      <p:ext uri="{BB962C8B-B14F-4D97-AF65-F5344CB8AC3E}">
        <p14:creationId xmlns:p14="http://schemas.microsoft.com/office/powerpoint/2010/main" val="2533490288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7" descr="Image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25" y="1371600"/>
            <a:ext cx="2619375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76925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DA7C2-A1EF-4B03-B44E-DF229A1FFEA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31800" y="6588125"/>
            <a:ext cx="521017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© ETSI 2016. All rights reserved</a:t>
            </a:r>
          </a:p>
        </p:txBody>
      </p:sp>
    </p:spTree>
    <p:extLst>
      <p:ext uri="{BB962C8B-B14F-4D97-AF65-F5344CB8AC3E}">
        <p14:creationId xmlns:p14="http://schemas.microsoft.com/office/powerpoint/2010/main" val="2334693076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7" descr="Image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25" y="1371600"/>
            <a:ext cx="2619375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905500" cy="4610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91C79-C40E-4695-9E95-3CAA832E7EE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31800" y="6588125"/>
            <a:ext cx="521017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© ETSI 2016. All rights reserved</a:t>
            </a:r>
          </a:p>
        </p:txBody>
      </p:sp>
    </p:spTree>
    <p:extLst>
      <p:ext uri="{BB962C8B-B14F-4D97-AF65-F5344CB8AC3E}">
        <p14:creationId xmlns:p14="http://schemas.microsoft.com/office/powerpoint/2010/main" val="886557945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7" descr="Image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25" y="1371600"/>
            <a:ext cx="2619375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962650" cy="45624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F8DD2-BA12-41AE-933E-1B7B363E564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31800" y="6588125"/>
            <a:ext cx="521017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© ETSI 2016. All rights reserved</a:t>
            </a:r>
          </a:p>
        </p:txBody>
      </p:sp>
    </p:spTree>
    <p:extLst>
      <p:ext uri="{BB962C8B-B14F-4D97-AF65-F5344CB8AC3E}">
        <p14:creationId xmlns:p14="http://schemas.microsoft.com/office/powerpoint/2010/main" val="253085907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7" descr="Image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25" y="1371600"/>
            <a:ext cx="2619375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86450" cy="4600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965AE-DE34-4DBA-B670-1CA40BCF1A1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31800" y="6588125"/>
            <a:ext cx="521017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© ETSI 2016. All rights reserved</a:t>
            </a:r>
          </a:p>
        </p:txBody>
      </p:sp>
    </p:spTree>
    <p:extLst>
      <p:ext uri="{BB962C8B-B14F-4D97-AF65-F5344CB8AC3E}">
        <p14:creationId xmlns:p14="http://schemas.microsoft.com/office/powerpoint/2010/main" val="3999821183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7" descr="Image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25" y="1371600"/>
            <a:ext cx="2619375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915025" cy="45529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18BDB-49D0-4F9A-9041-AF7515E0766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31800" y="6588125"/>
            <a:ext cx="521017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© ETSI 2016. All rights reserved</a:t>
            </a:r>
          </a:p>
        </p:txBody>
      </p:sp>
    </p:spTree>
    <p:extLst>
      <p:ext uri="{BB962C8B-B14F-4D97-AF65-F5344CB8AC3E}">
        <p14:creationId xmlns:p14="http://schemas.microsoft.com/office/powerpoint/2010/main" val="495133801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17.jpg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Relationship Id="rId9" Type="http://schemas.openxmlformats.org/officeDocument/2006/relationships/image" Target="../media/image1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תמונה 6" descr="content-slide.jpg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276225" y="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1800" y="6588125"/>
            <a:ext cx="52101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898989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>
              <a:defRPr/>
            </a:pPr>
            <a:r>
              <a:rPr lang="en-US" dirty="0"/>
              <a:t>© ETSI 2016. All rights reserved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-95250" y="6588125"/>
            <a:ext cx="381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8EB4E3"/>
                </a:solidFill>
              </a:defRPr>
            </a:lvl1pPr>
          </a:lstStyle>
          <a:p>
            <a:pPr>
              <a:defRPr/>
            </a:pPr>
            <a:fld id="{08C686B7-8507-4B46-A4D3-6D474B6BB2D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40" r:id="rId1"/>
    <p:sldLayoutId id="2147485242" r:id="rId2"/>
    <p:sldLayoutId id="2147485243" r:id="rId3"/>
    <p:sldLayoutId id="2147485244" r:id="rId4"/>
    <p:sldLayoutId id="2147485245" r:id="rId5"/>
    <p:sldLayoutId id="2147485246" r:id="rId6"/>
    <p:sldLayoutId id="2147485247" r:id="rId7"/>
    <p:sldLayoutId id="2147485248" r:id="rId8"/>
    <p:sldLayoutId id="2147485249" r:id="rId9"/>
    <p:sldLayoutId id="2147485251" r:id="rId10"/>
    <p:sldLayoutId id="2147485252" r:id="rId11"/>
    <p:sldLayoutId id="2147485253" r:id="rId12"/>
    <p:sldLayoutId id="2147485255" r:id="rId13"/>
    <p:sldLayoutId id="2147485257" r:id="rId14"/>
    <p:sldLayoutId id="2147485258" r:id="rId15"/>
  </p:sldLayoutIdLst>
  <p:transition>
    <p:wipe dir="r"/>
  </p:transition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chemeClr val="tx2"/>
          </a:solidFill>
          <a:latin typeface="Calibri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90000"/>
        <a:buBlip>
          <a:blip r:embed="rId18"/>
        </a:buBlip>
        <a:defRPr sz="2400" kern="1200">
          <a:solidFill>
            <a:srgbClr val="404040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20000"/>
        <a:buFont typeface="Arial" panose="020B0604020202020204" pitchFamily="34" charset="0"/>
        <a:buChar char="•"/>
        <a:defRPr sz="2000" kern="1200">
          <a:solidFill>
            <a:srgbClr val="404040"/>
          </a:solidFill>
          <a:latin typeface="Calibri" pitchFamily="34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20000"/>
        <a:buFont typeface="Arial" panose="020B0604020202020204" pitchFamily="34" charset="0"/>
        <a:buChar char="•"/>
        <a:defRPr sz="1600" kern="1200">
          <a:solidFill>
            <a:srgbClr val="404040"/>
          </a:solidFill>
          <a:latin typeface="Calibri" pitchFamily="34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20000"/>
        <a:buFont typeface="Arial" panose="020B0604020202020204" pitchFamily="34" charset="0"/>
        <a:buChar char="•"/>
        <a:defRPr sz="1600" kern="1200">
          <a:solidFill>
            <a:srgbClr val="404040"/>
          </a:solidFill>
          <a:latin typeface="Calibri" pitchFamily="34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20000"/>
        <a:buFont typeface="Arial" panose="020B0604020202020204" pitchFamily="34" charset="0"/>
        <a:buChar char="•"/>
        <a:defRPr sz="1600" kern="1200">
          <a:solidFill>
            <a:srgbClr val="404040"/>
          </a:solidFill>
          <a:latin typeface="Calibri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15128" y="0"/>
            <a:ext cx="9144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9159128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54723" y="6489325"/>
            <a:ext cx="1229248" cy="365125"/>
          </a:xfrm>
          <a:prstGeom prst="rect">
            <a:avLst/>
          </a:prstGeom>
        </p:spPr>
        <p:txBody>
          <a:bodyPr/>
          <a:lstStyle>
            <a:lvl1pPr>
              <a:defRPr sz="9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76528" y="6504193"/>
            <a:ext cx="455519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9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642" y="6521843"/>
            <a:ext cx="1121148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6221" y="197831"/>
            <a:ext cx="862965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6221" y="1300481"/>
            <a:ext cx="862965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6221" y="6604616"/>
            <a:ext cx="19466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546860" y="6521844"/>
            <a:ext cx="5505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045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61" r:id="rId1"/>
    <p:sldLayoutId id="2147485262" r:id="rId2"/>
    <p:sldLayoutId id="2147485263" r:id="rId3"/>
    <p:sldLayoutId id="2147485264" r:id="rId4"/>
    <p:sldLayoutId id="2147485265" r:id="rId5"/>
  </p:sldLayoutIdLst>
  <p:transition>
    <p:wipe dir="r"/>
  </p:transition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charset="0"/>
        <a:buChar char="•"/>
        <a:defRPr sz="21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.AppleSystemUIFont" charset="-120"/>
        <a:buChar char="-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5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35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35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wiki.onap.org/pages/viewpage.action?pageId=10781062" TargetMode="Externa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endor_org.com/MRF/v4.1/scripts/scale/scale.sh" TargetMode="External"/><Relationship Id="rId2" Type="http://schemas.openxmlformats.org/officeDocument/2006/relationships/hyperlink" Target="https://www.iana.org/assignments/hash-function-text-names/hash-function-text-names.x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74891" y="2974874"/>
            <a:ext cx="8499539" cy="1490991"/>
          </a:xfrm>
        </p:spPr>
        <p:txBody>
          <a:bodyPr>
            <a:normAutofit fontScale="90000"/>
          </a:bodyPr>
          <a:lstStyle/>
          <a:p>
            <a:r>
              <a:rPr lang="en-US" sz="4500" b="1" dirty="0" smtClean="0">
                <a:solidFill>
                  <a:schemeClr val="tx1"/>
                </a:solidFill>
              </a:rPr>
              <a:t>VNF Package CSAR Format</a:t>
            </a:r>
            <a:r>
              <a:rPr lang="en-US" sz="4500" b="1" dirty="0">
                <a:solidFill>
                  <a:srgbClr val="FF0000"/>
                </a:solidFill>
              </a:rPr>
              <a:t/>
            </a:r>
            <a:br>
              <a:rPr lang="en-US" sz="4500" b="1" dirty="0">
                <a:solidFill>
                  <a:srgbClr val="FF0000"/>
                </a:solidFill>
              </a:rPr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Tal Halfon, Amdocs</a:t>
            </a:r>
            <a:br>
              <a:rPr lang="en-US" dirty="0" smtClean="0"/>
            </a:br>
            <a:r>
              <a:rPr lang="en-US" dirty="0" smtClean="0"/>
              <a:t>Andrei Kojukhov, PhD, Amdocs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3021365" y="4818986"/>
            <a:ext cx="3006591" cy="400639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 smtClean="0"/>
              <a:t>Aug 3, </a:t>
            </a:r>
            <a:r>
              <a:rPr lang="en-US" dirty="0"/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3436493970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5">
            <a:extLst>
              <a:ext uri="{FF2B5EF4-FFF2-40B4-BE49-F238E27FC236}">
                <a16:creationId xmlns="" xmlns:a16="http://schemas.microsoft.com/office/drawing/2014/main" id="{853F0BC3-7E3E-4056-B21F-4EFBB608BC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17600" y="374400"/>
            <a:ext cx="8308800" cy="4128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800" b="1" dirty="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rPr>
              <a:t>Main Principles for ONAP VNF Package CSAR</a:t>
            </a:r>
          </a:p>
        </p:txBody>
      </p:sp>
      <p:sp>
        <p:nvSpPr>
          <p:cNvPr id="3" name="Rectangle 2"/>
          <p:cNvSpPr/>
          <p:nvPr/>
        </p:nvSpPr>
        <p:spPr>
          <a:xfrm>
            <a:off x="345990" y="1341900"/>
            <a:ext cx="808955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Current Open-O CSAR is old based on xml-based TOSCA</a:t>
            </a:r>
          </a:p>
          <a:p>
            <a:pPr marL="34290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need to implement a migration path to a new Telco-grade VNF package format – ETSI GS </a:t>
            </a:r>
            <a:r>
              <a:rPr lang="en-US" sz="2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NFV-SOL004 standard, </a:t>
            </a:r>
            <a:endParaRPr lang="en-US" sz="2400" dirty="0" smtClean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2400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</a:t>
            </a:r>
            <a:r>
              <a:rPr lang="en-US" sz="2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://wiki.onap.org/pages/viewpage.action?pageId=10781062</a:t>
            </a:r>
            <a:endParaRPr lang="en-US" sz="2400" dirty="0" smtClean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Introducing a YAML-like Manifest file at the root of CSAR</a:t>
            </a:r>
          </a:p>
          <a:p>
            <a:pPr marL="800100" lvl="1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</a:t>
            </a:r>
            <a:r>
              <a:rPr lang="en-US" sz="20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ey directory for all artifacts</a:t>
            </a:r>
          </a:p>
          <a:p>
            <a:pPr marL="800100" lvl="1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Adding digests for all artifacts (internal and external)</a:t>
            </a:r>
          </a:p>
          <a:p>
            <a:pPr marL="800100" lvl="1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Adding a CMS certificate signature – </a:t>
            </a:r>
            <a:r>
              <a:rPr lang="en-US" sz="2000" dirty="0" err="1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Optinal</a:t>
            </a:r>
            <a:r>
              <a:rPr lang="en-US" sz="20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for R1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dirty="0" smtClean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26665" y="6466703"/>
            <a:ext cx="391297" cy="391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83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5">
            <a:extLst>
              <a:ext uri="{FF2B5EF4-FFF2-40B4-BE49-F238E27FC236}">
                <a16:creationId xmlns="" xmlns:a16="http://schemas.microsoft.com/office/drawing/2014/main" id="{853F0BC3-7E3E-4056-B21F-4EFBB608BC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17600" y="374400"/>
            <a:ext cx="8308800" cy="4128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rPr>
              <a:t>Current CSAR TOSCA.meta</a:t>
            </a:r>
            <a:r>
              <a:rPr lang="en-US" sz="2800" b="1" dirty="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rPr>
              <a:t>File</a:t>
            </a:r>
            <a:endParaRPr lang="en-US" sz="2800" b="1" dirty="0">
              <a:solidFill>
                <a:schemeClr val="bg1"/>
              </a:solidFill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43458" y="1138000"/>
            <a:ext cx="871563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TOSCA-Meta-Version: 1.0</a:t>
            </a:r>
          </a:p>
          <a:p>
            <a:r>
              <a:rPr lang="en-US" sz="1600" dirty="0"/>
              <a:t>CSAR-Version: 1.0</a:t>
            </a:r>
          </a:p>
          <a:p>
            <a:r>
              <a:rPr lang="en-US" sz="1600" dirty="0"/>
              <a:t>Created-By: Winery 0.1.37-SNAPSHOT</a:t>
            </a:r>
          </a:p>
          <a:p>
            <a:r>
              <a:rPr lang="en-US" sz="1600" dirty="0"/>
              <a:t>Entry-Definitions: Definitions/</a:t>
            </a:r>
            <a:r>
              <a:rPr lang="en-US" sz="1600" dirty="0" err="1"/>
              <a:t>openons</a:t>
            </a:r>
            <a:r>
              <a:rPr lang="en-US" sz="1600" dirty="0"/>
              <a:t>__</a:t>
            </a:r>
            <a:r>
              <a:rPr lang="en-US" sz="1600" dirty="0" err="1"/>
              <a:t>vEPC_NS.yaml</a:t>
            </a:r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Name: Definitions/</a:t>
            </a:r>
            <a:r>
              <a:rPr lang="en-US" sz="1600" dirty="0" err="1"/>
              <a:t>openons</a:t>
            </a:r>
            <a:r>
              <a:rPr lang="en-US" sz="1600" dirty="0"/>
              <a:t>__</a:t>
            </a:r>
            <a:r>
              <a:rPr lang="en-US" sz="1600" dirty="0" err="1"/>
              <a:t>vEPC_NS.yaml</a:t>
            </a:r>
            <a:endParaRPr lang="en-US" sz="1600" dirty="0"/>
          </a:p>
          <a:p>
            <a:r>
              <a:rPr lang="en-US" sz="1600" dirty="0"/>
              <a:t>Content-Type: application/</a:t>
            </a:r>
            <a:r>
              <a:rPr lang="en-US" sz="1600" dirty="0" err="1"/>
              <a:t>vnd.oasis.tosca.definitions</a:t>
            </a:r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Name: Definitions/</a:t>
            </a:r>
            <a:r>
              <a:rPr lang="en-US" sz="1600" dirty="0" err="1"/>
              <a:t>plans.yaml</a:t>
            </a:r>
            <a:endParaRPr lang="en-US" sz="1600" dirty="0"/>
          </a:p>
          <a:p>
            <a:r>
              <a:rPr lang="en-US" sz="1600" dirty="0"/>
              <a:t>Content-Type: application/</a:t>
            </a:r>
            <a:r>
              <a:rPr lang="en-US" sz="1600" dirty="0" err="1"/>
              <a:t>vnd.oasis.tosca.definitions</a:t>
            </a:r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Name: Definitions/</a:t>
            </a:r>
            <a:r>
              <a:rPr lang="en-US" sz="1600" dirty="0" err="1"/>
              <a:t>openovnf</a:t>
            </a:r>
            <a:r>
              <a:rPr lang="en-US" sz="1600" dirty="0"/>
              <a:t>__</a:t>
            </a:r>
            <a:r>
              <a:rPr lang="en-US" sz="1600" dirty="0" err="1"/>
              <a:t>tosca.nodes.nfv.VNF.vPCRF.yaml</a:t>
            </a:r>
            <a:endParaRPr lang="en-US" sz="1600" dirty="0"/>
          </a:p>
          <a:p>
            <a:r>
              <a:rPr lang="en-US" sz="1600" dirty="0"/>
              <a:t>Content-Type: application/</a:t>
            </a:r>
            <a:r>
              <a:rPr lang="en-US" sz="1600" dirty="0" err="1"/>
              <a:t>vnd.oasis.tosca.definitions</a:t>
            </a:r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Name: Definitions/</a:t>
            </a:r>
            <a:r>
              <a:rPr lang="en-US" sz="1600" dirty="0" err="1"/>
              <a:t>openoforward</a:t>
            </a:r>
            <a:r>
              <a:rPr lang="en-US" sz="1600" dirty="0"/>
              <a:t>__</a:t>
            </a:r>
            <a:r>
              <a:rPr lang="en-US" sz="1600" dirty="0" err="1"/>
              <a:t>tosca.capabilities.nfv.Forwarder.yaml</a:t>
            </a:r>
            <a:endParaRPr lang="en-US" sz="1600" dirty="0"/>
          </a:p>
          <a:p>
            <a:r>
              <a:rPr lang="en-US" sz="1600" dirty="0"/>
              <a:t>Content-Type: application/</a:t>
            </a:r>
            <a:r>
              <a:rPr lang="en-US" sz="1600" dirty="0" err="1"/>
              <a:t>vnd.oasis.tosca.definitions</a:t>
            </a:r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Name: Definitions/</a:t>
            </a:r>
            <a:r>
              <a:rPr lang="en-US" sz="1600" dirty="0" err="1"/>
              <a:t>openovnf</a:t>
            </a:r>
            <a:r>
              <a:rPr lang="en-US" sz="1600" dirty="0"/>
              <a:t>__</a:t>
            </a:r>
            <a:r>
              <a:rPr lang="en-US" sz="1600" dirty="0" err="1"/>
              <a:t>tosca.nodes.nfv.ext.zte.VNF.yaml</a:t>
            </a:r>
            <a:endParaRPr lang="en-US" sz="1600" dirty="0"/>
          </a:p>
          <a:p>
            <a:r>
              <a:rPr lang="en-US" sz="1600" dirty="0"/>
              <a:t>Content-Type: application/</a:t>
            </a:r>
            <a:r>
              <a:rPr lang="en-US" sz="1600" dirty="0" err="1"/>
              <a:t>vnd.oasis.tosca.definitions</a:t>
            </a:r>
            <a:endParaRPr lang="en-US" sz="1600" dirty="0"/>
          </a:p>
          <a:p>
            <a:endParaRPr lang="en-US" sz="1600" dirty="0"/>
          </a:p>
          <a:p>
            <a:r>
              <a:rPr lang="en-US" sz="1600" dirty="0" smtClean="0"/>
              <a:t>Name</a:t>
            </a:r>
            <a:r>
              <a:rPr lang="en-US" sz="1600" dirty="0"/>
              <a:t>: </a:t>
            </a:r>
            <a:r>
              <a:rPr lang="en-US" sz="1600" dirty="0" err="1" smtClean="0"/>
              <a:t>nodetypes</a:t>
            </a:r>
            <a:r>
              <a:rPr lang="en-US" sz="1600" dirty="0" smtClean="0"/>
              <a:t>/http%3A%2F ………………………………………………</a:t>
            </a:r>
            <a:endParaRPr lang="en-US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26665" y="6466703"/>
            <a:ext cx="391297" cy="391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137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Items covered in ETSI GS NFV-SOL 004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54725"/>
            <a:ext cx="8385464" cy="4987925"/>
          </a:xfrm>
        </p:spPr>
        <p:txBody>
          <a:bodyPr/>
          <a:lstStyle/>
          <a:p>
            <a:r>
              <a:rPr lang="en-GB" dirty="0" smtClean="0"/>
              <a:t>CSAR Formats and how to use them</a:t>
            </a:r>
          </a:p>
          <a:p>
            <a:r>
              <a:rPr lang="en-GB" dirty="0" smtClean="0"/>
              <a:t>Naming Conventions and Location for 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Manifest file</a:t>
            </a:r>
          </a:p>
          <a:p>
            <a:pPr lvl="1"/>
            <a:r>
              <a:rPr lang="en-GB" dirty="0" smtClean="0"/>
              <a:t>Change History file</a:t>
            </a:r>
          </a:p>
          <a:p>
            <a:pPr lvl="1"/>
            <a:r>
              <a:rPr lang="en-GB" dirty="0" smtClean="0"/>
              <a:t>Testing files directory</a:t>
            </a:r>
          </a:p>
          <a:p>
            <a:pPr lvl="1"/>
            <a:r>
              <a:rPr lang="en-GB" dirty="0" smtClean="0"/>
              <a:t>Licensing information directory </a:t>
            </a:r>
            <a:endParaRPr lang="en-GB" dirty="0"/>
          </a:p>
          <a:p>
            <a:pPr lvl="1"/>
            <a:r>
              <a:rPr lang="en-GB" dirty="0" smtClean="0"/>
              <a:t>Certificate files</a:t>
            </a:r>
          </a:p>
          <a:p>
            <a:r>
              <a:rPr lang="en-GB" smtClean="0"/>
              <a:t>Security </a:t>
            </a:r>
            <a:r>
              <a:rPr lang="en-GB" dirty="0" smtClean="0"/>
              <a:t>Features of the CSAR</a:t>
            </a:r>
          </a:p>
          <a:p>
            <a:pPr lvl="1"/>
            <a:r>
              <a:rPr lang="en-GB" dirty="0" smtClean="0"/>
              <a:t>Digests</a:t>
            </a:r>
          </a:p>
          <a:p>
            <a:pPr lvl="1"/>
            <a:r>
              <a:rPr lang="en-GB" dirty="0" smtClean="0"/>
              <a:t>Signature</a:t>
            </a:r>
          </a:p>
          <a:p>
            <a:pPr lvl="1"/>
            <a:r>
              <a:rPr lang="en-GB" dirty="0" smtClean="0"/>
              <a:t>Certificates</a:t>
            </a:r>
          </a:p>
          <a:p>
            <a:pPr lvl="1"/>
            <a:r>
              <a:rPr lang="en-GB" dirty="0" smtClean="0"/>
              <a:t>Encryption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994D5C2-550C-463D-8943-2F919CB44A39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ETSI 2016. All rights reserved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51367" y="6319739"/>
            <a:ext cx="391297" cy="391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10731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VNF </a:t>
            </a:r>
            <a:r>
              <a:rPr lang="en-GB" dirty="0"/>
              <a:t>Package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278342" cy="4525963"/>
          </a:xfrm>
        </p:spPr>
        <p:txBody>
          <a:bodyPr/>
          <a:lstStyle/>
          <a:p>
            <a:r>
              <a:rPr lang="en-US" sz="1600" dirty="0"/>
              <a:t>The </a:t>
            </a:r>
            <a:r>
              <a:rPr lang="en-US" sz="1600" dirty="0">
                <a:solidFill>
                  <a:srgbClr val="C00000"/>
                </a:solidFill>
              </a:rPr>
              <a:t>VNF Package </a:t>
            </a:r>
            <a:r>
              <a:rPr lang="en-US" sz="1600" dirty="0"/>
              <a:t>contains:</a:t>
            </a:r>
          </a:p>
          <a:p>
            <a:pPr lvl="1"/>
            <a:r>
              <a:rPr lang="en-US" sz="1600" dirty="0"/>
              <a:t>the </a:t>
            </a:r>
            <a:r>
              <a:rPr lang="en-US" sz="1600" dirty="0">
                <a:solidFill>
                  <a:srgbClr val="C00000"/>
                </a:solidFill>
              </a:rPr>
              <a:t>VNF descriptor (VNFD) </a:t>
            </a:r>
            <a:r>
              <a:rPr lang="en-US" sz="1600" dirty="0"/>
              <a:t>that defines metadata for package onboarding and VNF management,</a:t>
            </a:r>
          </a:p>
          <a:p>
            <a:pPr lvl="1"/>
            <a:r>
              <a:rPr lang="en-US" sz="1600" dirty="0"/>
              <a:t>the </a:t>
            </a:r>
            <a:r>
              <a:rPr lang="en-US" sz="1600" dirty="0">
                <a:solidFill>
                  <a:srgbClr val="C00000"/>
                </a:solidFill>
              </a:rPr>
              <a:t>software images </a:t>
            </a:r>
            <a:r>
              <a:rPr lang="en-US" sz="1600" dirty="0"/>
              <a:t>needed to run the VNF, and</a:t>
            </a:r>
          </a:p>
          <a:p>
            <a:pPr lvl="1"/>
            <a:r>
              <a:rPr lang="en-US" sz="1600" dirty="0" smtClean="0">
                <a:solidFill>
                  <a:srgbClr val="C00000"/>
                </a:solidFill>
              </a:rPr>
              <a:t>Manifest file </a:t>
            </a:r>
            <a:r>
              <a:rPr lang="en-US" sz="1600" dirty="0" smtClean="0"/>
              <a:t>that provides package integrity and authenticity</a:t>
            </a:r>
          </a:p>
          <a:p>
            <a:pPr lvl="1"/>
            <a:r>
              <a:rPr lang="en-US" sz="1600" dirty="0" smtClean="0"/>
              <a:t>(</a:t>
            </a:r>
            <a:r>
              <a:rPr lang="en-US" sz="1600" dirty="0"/>
              <a:t>optional) </a:t>
            </a:r>
            <a:r>
              <a:rPr lang="en-US" sz="1600" dirty="0">
                <a:solidFill>
                  <a:srgbClr val="C00000"/>
                </a:solidFill>
              </a:rPr>
              <a:t>additional files </a:t>
            </a:r>
            <a:r>
              <a:rPr lang="en-US" sz="1600" dirty="0"/>
              <a:t>to manage the VNF (e.g. scripts, vendor-specific files etc.).</a:t>
            </a:r>
          </a:p>
          <a:p>
            <a:endParaRPr lang="en-US" sz="1600" dirty="0"/>
          </a:p>
          <a:p>
            <a:r>
              <a:rPr lang="en-US" sz="1600" dirty="0"/>
              <a:t>The </a:t>
            </a:r>
            <a:r>
              <a:rPr lang="en-US" sz="1600" dirty="0" smtClean="0"/>
              <a:t>VNF </a:t>
            </a:r>
            <a:r>
              <a:rPr lang="en-US" sz="1600" dirty="0"/>
              <a:t>Package is </a:t>
            </a:r>
            <a:r>
              <a:rPr lang="en-US" sz="1600" dirty="0" smtClean="0"/>
              <a:t>delivered </a:t>
            </a:r>
            <a:r>
              <a:rPr lang="en-US" sz="1600" dirty="0"/>
              <a:t>by the VNF provider as a </a:t>
            </a:r>
            <a:r>
              <a:rPr lang="en-US" sz="1600" dirty="0" smtClean="0"/>
              <a:t>whole and is </a:t>
            </a:r>
            <a:r>
              <a:rPr lang="en-US" sz="1600" dirty="0"/>
              <a:t>immutable (protected from modification</a:t>
            </a:r>
            <a:r>
              <a:rPr lang="en-US" sz="1600" dirty="0" smtClean="0"/>
              <a:t>).</a:t>
            </a:r>
          </a:p>
          <a:p>
            <a:endParaRPr lang="en-US" sz="1600" dirty="0" smtClean="0"/>
          </a:p>
          <a:p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VNF Package or its Manifest file is </a:t>
            </a:r>
            <a:r>
              <a:rPr lang="en-US" sz="1600" dirty="0" smtClean="0">
                <a:solidFill>
                  <a:srgbClr val="C00000"/>
                </a:solidFill>
              </a:rPr>
              <a:t>digitally signed</a:t>
            </a:r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The VNF Package is </a:t>
            </a:r>
            <a:r>
              <a:rPr lang="en-US" sz="1600" dirty="0">
                <a:solidFill>
                  <a:srgbClr val="C00000"/>
                </a:solidFill>
              </a:rPr>
              <a:t>stored in a repository </a:t>
            </a:r>
            <a:r>
              <a:rPr lang="en-US" sz="1600" dirty="0"/>
              <a:t>by the NFVO.</a:t>
            </a:r>
          </a:p>
          <a:p>
            <a:endParaRPr lang="en-US" sz="1600" dirty="0"/>
          </a:p>
          <a:p>
            <a:r>
              <a:rPr lang="en-US" sz="1600" dirty="0"/>
              <a:t>The VNF Package </a:t>
            </a:r>
            <a:r>
              <a:rPr lang="en-US" sz="1600" dirty="0">
                <a:solidFill>
                  <a:srgbClr val="C00000"/>
                </a:solidFill>
              </a:rPr>
              <a:t>can be accessed by VNFM</a:t>
            </a:r>
            <a:r>
              <a:rPr lang="en-US" sz="1600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94D5C2-550C-463D-8943-2F919CB44A39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6875930" y="1557760"/>
            <a:ext cx="1846729" cy="430964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b="1" dirty="0">
                <a:solidFill>
                  <a:schemeClr val="tx2"/>
                </a:solidFill>
              </a:rPr>
              <a:t>VNF Package</a:t>
            </a:r>
          </a:p>
        </p:txBody>
      </p:sp>
      <p:sp>
        <p:nvSpPr>
          <p:cNvPr id="10" name="Flowchart: Magnetic Disk 9"/>
          <p:cNvSpPr/>
          <p:nvPr/>
        </p:nvSpPr>
        <p:spPr>
          <a:xfrm>
            <a:off x="7221071" y="4016834"/>
            <a:ext cx="1156447" cy="845489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2"/>
                </a:solidFill>
              </a:rPr>
              <a:t>Software image(s)</a:t>
            </a:r>
          </a:p>
        </p:txBody>
      </p:sp>
      <p:sp>
        <p:nvSpPr>
          <p:cNvPr id="11" name="Wave 10"/>
          <p:cNvSpPr/>
          <p:nvPr/>
        </p:nvSpPr>
        <p:spPr>
          <a:xfrm>
            <a:off x="7324484" y="3165443"/>
            <a:ext cx="927848" cy="764959"/>
          </a:xfrm>
          <a:prstGeom prst="wav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2"/>
                </a:solidFill>
              </a:rPr>
              <a:t>VNFD</a:t>
            </a:r>
          </a:p>
        </p:txBody>
      </p:sp>
      <p:sp>
        <p:nvSpPr>
          <p:cNvPr id="12" name="Flowchart: Multidocument 11"/>
          <p:cNvSpPr/>
          <p:nvPr/>
        </p:nvSpPr>
        <p:spPr>
          <a:xfrm>
            <a:off x="7080683" y="4990877"/>
            <a:ext cx="1437222" cy="758952"/>
          </a:xfrm>
          <a:prstGeom prst="flowChartMultidocumen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2"/>
                </a:solidFill>
              </a:rPr>
              <a:t>Additional files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229841" y="5957754"/>
            <a:ext cx="18347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alibri" panose="020F0502020204030204" pitchFamily="34" charset="0"/>
              </a:rPr>
              <a:t>Reference: </a:t>
            </a:r>
          </a:p>
          <a:p>
            <a:pPr marL="171450" indent="-171450">
              <a:buFontTx/>
              <a:buChar char="-"/>
            </a:pPr>
            <a:r>
              <a:rPr lang="en-US" sz="1050" dirty="0">
                <a:latin typeface="Calibri" panose="020F0502020204030204" pitchFamily="34" charset="0"/>
              </a:rPr>
              <a:t>ETSI GS NFV-IFA 011</a:t>
            </a:r>
          </a:p>
          <a:p>
            <a:pPr marL="171450" indent="-171450">
              <a:buFontTx/>
              <a:buChar char="-"/>
            </a:pPr>
            <a:r>
              <a:rPr lang="en-US" sz="1050" dirty="0">
                <a:latin typeface="Calibri" panose="020F0502020204030204" pitchFamily="34" charset="0"/>
              </a:rPr>
              <a:t>ETSI GS NFV-SOL 004</a:t>
            </a:r>
          </a:p>
          <a:p>
            <a:endParaRPr lang="en-US" sz="1050" dirty="0">
              <a:latin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57" y="2042626"/>
            <a:ext cx="1632857" cy="9942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7307994" y="2352305"/>
            <a:ext cx="10182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Manifest </a:t>
            </a:r>
          </a:p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file</a:t>
            </a:r>
            <a:endParaRPr lang="en-US" sz="1600" dirty="0">
              <a:solidFill>
                <a:schemeClr val="tx2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73290" y="6419635"/>
            <a:ext cx="391297" cy="391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27915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VNF Package Structure: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TOSCA YAML CSAR without Metadata File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112" y="1515838"/>
            <a:ext cx="5007429" cy="5159375"/>
          </a:xfrm>
        </p:spPr>
        <p:txBody>
          <a:bodyPr/>
          <a:lstStyle/>
          <a:p>
            <a:pPr marL="228600" indent="-228600"/>
            <a:r>
              <a:rPr lang="en-US" sz="1600" dirty="0" smtClean="0"/>
              <a:t>CSAR contains </a:t>
            </a:r>
            <a:r>
              <a:rPr lang="en-US" sz="1600" dirty="0"/>
              <a:t>a single yaml (.yml or .yaml) file at the root of the </a:t>
            </a:r>
            <a:r>
              <a:rPr lang="en-US" sz="1600" dirty="0" smtClean="0"/>
              <a:t>archive – MRF.yaml</a:t>
            </a: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228600" indent="-228600"/>
            <a:r>
              <a:rPr lang="en-US" sz="1600" dirty="0" smtClean="0"/>
              <a:t>The </a:t>
            </a:r>
            <a:r>
              <a:rPr lang="en-US" sz="1600" dirty="0"/>
              <a:t>yaml </a:t>
            </a:r>
            <a:r>
              <a:rPr lang="en-US" sz="1600" dirty="0" smtClean="0"/>
              <a:t>file </a:t>
            </a:r>
            <a:r>
              <a:rPr lang="en-US" sz="1600" dirty="0"/>
              <a:t>contains a metadata section with template_name and template_version metadata. This file </a:t>
            </a:r>
            <a:r>
              <a:rPr lang="en-US" sz="1600" dirty="0" smtClean="0"/>
              <a:t>is </a:t>
            </a:r>
            <a:r>
              <a:rPr lang="en-US" sz="1600" dirty="0"/>
              <a:t>the CSAR </a:t>
            </a:r>
            <a:r>
              <a:rPr lang="en-US" sz="1600" dirty="0" smtClean="0"/>
              <a:t>Entry-Definition file</a:t>
            </a:r>
          </a:p>
          <a:p>
            <a:pPr marL="228600" indent="-228600"/>
            <a:endParaRPr lang="en-US" sz="1600" dirty="0"/>
          </a:p>
          <a:p>
            <a:pPr marL="228600" indent="-228600"/>
            <a:r>
              <a:rPr lang="en-GB" sz="1600" dirty="0"/>
              <a:t>The CSAR-Version is defined by the </a:t>
            </a:r>
            <a:r>
              <a:rPr lang="en-GB" sz="1600" i="1" dirty="0"/>
              <a:t>template_version</a:t>
            </a:r>
            <a:r>
              <a:rPr lang="en-GB" sz="1600" dirty="0"/>
              <a:t> </a:t>
            </a:r>
            <a:r>
              <a:rPr lang="en-GB" sz="1600" dirty="0" smtClean="0"/>
              <a:t>metadata:</a:t>
            </a: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     </a:t>
            </a:r>
            <a:r>
              <a:rPr lang="en-US" sz="1400" dirty="0">
                <a:solidFill>
                  <a:schemeClr val="tx2"/>
                </a:solidFill>
              </a:rPr>
              <a:t>tosca_definitions_version:  tosca_simple_yaml_1_1</a:t>
            </a:r>
          </a:p>
          <a:p>
            <a:pPr marL="0" indent="0">
              <a:buNone/>
            </a:pPr>
            <a:r>
              <a:rPr lang="en-US" sz="1400" dirty="0">
                <a:solidFill>
                  <a:schemeClr val="tx2"/>
                </a:solidFill>
              </a:rPr>
              <a:t>      metadata:</a:t>
            </a:r>
          </a:p>
          <a:p>
            <a:pPr marL="0" indent="0">
              <a:buNone/>
            </a:pPr>
            <a:r>
              <a:rPr lang="en-US" sz="1400" dirty="0">
                <a:solidFill>
                  <a:schemeClr val="tx2"/>
                </a:solidFill>
              </a:rPr>
              <a:t>         template_name: </a:t>
            </a:r>
            <a:r>
              <a:rPr lang="en-US" sz="1400" dirty="0" smtClean="0">
                <a:solidFill>
                  <a:schemeClr val="tx2"/>
                </a:solidFill>
              </a:rPr>
              <a:t>MRF</a:t>
            </a:r>
            <a:endParaRPr lang="en-US" sz="14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1400" dirty="0">
                <a:solidFill>
                  <a:schemeClr val="tx2"/>
                </a:solidFill>
              </a:rPr>
              <a:t>         template_author: </a:t>
            </a:r>
            <a:r>
              <a:rPr lang="en-US" sz="1400" dirty="0" smtClean="0">
                <a:solidFill>
                  <a:schemeClr val="tx2"/>
                </a:solidFill>
              </a:rPr>
              <a:t>Company Name</a:t>
            </a:r>
            <a:endParaRPr lang="en-US" sz="14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1400" dirty="0">
                <a:solidFill>
                  <a:schemeClr val="tx2"/>
                </a:solidFill>
              </a:rPr>
              <a:t>         template_version: 1.0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994D5C2-550C-463D-8943-2F919CB44A39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5288692" y="1548496"/>
            <a:ext cx="3724679" cy="42644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GB" sz="1400" b="1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49695" y="6151771"/>
            <a:ext cx="301632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latin typeface="Calibri" panose="020F0502020204030204" pitchFamily="34" charset="0"/>
              </a:rPr>
              <a:t>References: </a:t>
            </a:r>
            <a:endParaRPr lang="en-US" sz="1050" dirty="0">
              <a:latin typeface="Calibri" panose="020F0502020204030204" pitchFamily="34" charset="0"/>
            </a:endParaRPr>
          </a:p>
          <a:p>
            <a:pPr marL="171450" indent="-171450">
              <a:buFontTx/>
              <a:buChar char="-"/>
            </a:pPr>
            <a:r>
              <a:rPr lang="en-US" sz="1050" dirty="0">
                <a:latin typeface="Calibri" panose="020F0502020204030204" pitchFamily="34" charset="0"/>
              </a:rPr>
              <a:t>ETSI GS NFV-SOL </a:t>
            </a:r>
            <a:r>
              <a:rPr lang="en-US" sz="1050" dirty="0" smtClean="0">
                <a:latin typeface="Calibri" panose="020F0502020204030204" pitchFamily="34" charset="0"/>
              </a:rPr>
              <a:t>004</a:t>
            </a:r>
          </a:p>
          <a:p>
            <a:pPr marL="171450" indent="-171450">
              <a:buFontTx/>
              <a:buChar char="-"/>
            </a:pPr>
            <a:r>
              <a:rPr lang="en-GB" sz="1050" dirty="0" smtClean="0"/>
              <a:t>TOSCA-Simple-Profile-YAML-v1.1</a:t>
            </a:r>
            <a:endParaRPr lang="en-US" sz="1050" dirty="0">
              <a:latin typeface="Calibri" panose="020F05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481055" y="1587855"/>
            <a:ext cx="3349907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!--------- </a:t>
            </a:r>
            <a:r>
              <a:rPr lang="en-GB" sz="1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MRF.yaml</a:t>
            </a:r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(R1)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!--------- </a:t>
            </a:r>
            <a:r>
              <a:rPr lang="en-GB" sz="1400" b="1" dirty="0" err="1" smtClean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MRF.mf</a:t>
            </a:r>
            <a:r>
              <a:rPr lang="en-GB" sz="1400" b="1" dirty="0" smtClean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(R1)</a:t>
            </a:r>
            <a:endParaRPr lang="en-US" sz="1400" dirty="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!--------- </a:t>
            </a:r>
            <a:r>
              <a:rPr lang="en-GB" sz="1400" b="1" dirty="0" err="1" smtClean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MRF.cert</a:t>
            </a:r>
            <a:r>
              <a:rPr lang="en-GB" sz="1400" b="1" dirty="0" smtClean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(R2)</a:t>
            </a:r>
            <a:endParaRPr lang="en-US" sz="1400" dirty="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!--------- </a:t>
            </a:r>
            <a:r>
              <a:rPr lang="en-GB" sz="1400" b="1" dirty="0" smtClean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ChangeLog.txt (R2)</a:t>
            </a:r>
            <a:endParaRPr lang="en-US" sz="1400" dirty="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!--------- </a:t>
            </a:r>
            <a:r>
              <a:rPr lang="en-GB" sz="14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Tests (R2)</a:t>
            </a:r>
            <a:endParaRPr lang="en-US" sz="1400" b="1" dirty="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!----- 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file(s)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!--------- </a:t>
            </a:r>
            <a:r>
              <a:rPr lang="en-GB" sz="14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Licenses (</a:t>
            </a:r>
            <a:r>
              <a:rPr lang="en-GB" sz="1400" b="1" dirty="0" smtClean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R1)</a:t>
            </a:r>
            <a:endParaRPr lang="en-US" sz="1400" b="1" dirty="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!----- 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file(s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!--------- </a:t>
            </a:r>
            <a:r>
              <a:rPr lang="en-GB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Artifacts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(R1)</a:t>
            </a: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!----- install.sh</a:t>
            </a:r>
          </a:p>
          <a:p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!-----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images</a:t>
            </a:r>
          </a:p>
          <a:p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	!-----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templates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!----- 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start.yang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73290" y="6419635"/>
            <a:ext cx="391297" cy="391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03181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137" y="0"/>
            <a:ext cx="8229600" cy="1143000"/>
          </a:xfrm>
        </p:spPr>
        <p:txBody>
          <a:bodyPr/>
          <a:lstStyle/>
          <a:p>
            <a:r>
              <a:rPr lang="en-GB" dirty="0" smtClean="0"/>
              <a:t>VNF Package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Manifest File with Optional security support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113" y="1450520"/>
            <a:ext cx="2264229" cy="5213015"/>
          </a:xfrm>
        </p:spPr>
        <p:txBody>
          <a:bodyPr/>
          <a:lstStyle/>
          <a:p>
            <a:pPr marL="228600" indent="-228600"/>
            <a:r>
              <a:rPr lang="en-US" sz="1600" dirty="0" smtClean="0"/>
              <a:t>VNF package </a:t>
            </a:r>
            <a:r>
              <a:rPr lang="en-US" sz="1600" b="1" dirty="0" smtClean="0"/>
              <a:t>metadata </a:t>
            </a:r>
          </a:p>
          <a:p>
            <a:pPr marL="0" indent="0">
              <a:buNone/>
            </a:pPr>
            <a:endParaRPr lang="en-US" sz="1600" b="1" dirty="0" smtClean="0"/>
          </a:p>
          <a:p>
            <a:pPr marL="228600" indent="-228600"/>
            <a:r>
              <a:rPr lang="en-US" sz="1600" dirty="0" smtClean="0"/>
              <a:t>A list </a:t>
            </a:r>
            <a:r>
              <a:rPr lang="en-US" sz="1600" dirty="0"/>
              <a:t>of blocks </a:t>
            </a:r>
            <a:r>
              <a:rPr lang="en-US" sz="1600" dirty="0" smtClean="0"/>
              <a:t>each </a:t>
            </a:r>
            <a:r>
              <a:rPr lang="en-US" sz="1600" dirty="0"/>
              <a:t>is related to one file in the VNF package, </a:t>
            </a:r>
            <a:r>
              <a:rPr lang="en-US" sz="1600" dirty="0" smtClean="0"/>
              <a:t>including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1" dirty="0" smtClean="0"/>
              <a:t>Source</a:t>
            </a:r>
            <a:r>
              <a:rPr lang="en-US" sz="1600" dirty="0"/>
              <a:t>: </a:t>
            </a:r>
            <a:r>
              <a:rPr lang="en-US" sz="1600" dirty="0" smtClean="0"/>
              <a:t>artifact URI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1" dirty="0" smtClean="0"/>
              <a:t>Optional Algorithm</a:t>
            </a:r>
            <a:r>
              <a:rPr lang="en-US" sz="1600" dirty="0"/>
              <a:t>: name of </a:t>
            </a:r>
            <a:r>
              <a:rPr lang="en-US" sz="1600" dirty="0" smtClean="0"/>
              <a:t>an algorithm </a:t>
            </a:r>
            <a:r>
              <a:rPr lang="en-US" sz="1600" dirty="0"/>
              <a:t>used to generate the </a:t>
            </a:r>
            <a:r>
              <a:rPr lang="en-US" sz="1600" dirty="0" smtClean="0"/>
              <a:t>hash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1" dirty="0" smtClean="0"/>
              <a:t>Optional Hash</a:t>
            </a:r>
            <a:r>
              <a:rPr lang="en-US" sz="1600" dirty="0"/>
              <a:t>: text string corresponding to the hexadecimal representation of the </a:t>
            </a:r>
            <a:r>
              <a:rPr lang="en-US" sz="1600" dirty="0" smtClean="0"/>
              <a:t>hash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28600" lvl="0" indent="-228600"/>
            <a:r>
              <a:rPr lang="en-US" sz="1600" b="1" dirty="0" smtClean="0"/>
              <a:t>Optional Manifest file Signature</a:t>
            </a:r>
          </a:p>
          <a:p>
            <a:pPr marL="228600" indent="-228600"/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994D5C2-550C-463D-8943-2F919CB44A39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862944" y="1450521"/>
            <a:ext cx="6150428" cy="47232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GB" sz="1400" b="1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95592" y="6184429"/>
            <a:ext cx="612096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latin typeface="Calibri" panose="020F0502020204030204" pitchFamily="34" charset="0"/>
              </a:rPr>
              <a:t>References: </a:t>
            </a:r>
          </a:p>
          <a:p>
            <a:pPr marL="171450" indent="-171450">
              <a:buFontTx/>
              <a:buChar char="-"/>
            </a:pPr>
            <a:r>
              <a:rPr lang="en-GB" sz="1050" dirty="0"/>
              <a:t>IANA register for Hash Function Textual Names</a:t>
            </a:r>
            <a:br>
              <a:rPr lang="en-GB" sz="1050" dirty="0"/>
            </a:br>
            <a:r>
              <a:rPr lang="en-US" sz="1050" u="sng" dirty="0">
                <a:hlinkClick r:id="rId2"/>
              </a:rPr>
              <a:t>https://www.iana.org/assignments/hash-function-text-names/hash-function-text-names.xhtml</a:t>
            </a:r>
            <a:endParaRPr lang="en-US" sz="1050" dirty="0">
              <a:latin typeface="Calibri" panose="020F05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895592" y="1466278"/>
            <a:ext cx="6226628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metadata</a:t>
            </a:r>
            <a:r>
              <a:rPr lang="en-US" sz="1400" dirty="0"/>
              <a:t>:</a:t>
            </a:r>
          </a:p>
          <a:p>
            <a:r>
              <a:rPr lang="en-GB" sz="1200" dirty="0"/>
              <a:t>vnf_product_name: vMRF-1-0-0</a:t>
            </a:r>
            <a:endParaRPr lang="en-US" sz="1200" dirty="0"/>
          </a:p>
          <a:p>
            <a:r>
              <a:rPr lang="en-GB" sz="1200" dirty="0"/>
              <a:t>vnf_provider_id: Acme</a:t>
            </a:r>
            <a:endParaRPr lang="en-US" sz="1200" dirty="0"/>
          </a:p>
          <a:p>
            <a:r>
              <a:rPr lang="en-GB" sz="1200" dirty="0"/>
              <a:t>vnf_package_version: 1.0</a:t>
            </a:r>
            <a:endParaRPr lang="en-US" sz="1200" dirty="0"/>
          </a:p>
          <a:p>
            <a:r>
              <a:rPr lang="en-GB" sz="1200" dirty="0"/>
              <a:t>vnf_release_data_time: </a:t>
            </a:r>
            <a:r>
              <a:rPr lang="en-GB" sz="1200" dirty="0" smtClean="0"/>
              <a:t>2017.01.01T10:00+03:00</a:t>
            </a:r>
          </a:p>
          <a:p>
            <a:endParaRPr lang="en-GB" sz="1200" dirty="0" smtClean="0"/>
          </a:p>
          <a:p>
            <a:r>
              <a:rPr lang="en-GB" sz="1200" b="1" dirty="0"/>
              <a:t>Source</a:t>
            </a:r>
            <a:r>
              <a:rPr lang="en-GB" sz="1200" dirty="0"/>
              <a:t>: MRF.yaml</a:t>
            </a:r>
            <a:endParaRPr lang="en-US" sz="1200" dirty="0"/>
          </a:p>
          <a:p>
            <a:r>
              <a:rPr lang="en-GB" sz="1200" b="1" dirty="0"/>
              <a:t>Algorithm</a:t>
            </a:r>
            <a:r>
              <a:rPr lang="en-GB" sz="1200" dirty="0"/>
              <a:t>: SHA-256</a:t>
            </a:r>
            <a:endParaRPr lang="en-US" sz="1200" dirty="0"/>
          </a:p>
          <a:p>
            <a:r>
              <a:rPr lang="en-GB" sz="1200" b="1" dirty="0"/>
              <a:t>Hash</a:t>
            </a:r>
            <a:r>
              <a:rPr lang="en-GB" sz="1200" dirty="0"/>
              <a:t>: </a:t>
            </a:r>
            <a:r>
              <a:rPr lang="es-ES_tradnl" sz="1200" dirty="0"/>
              <a:t>09e5a788acb180162c51679ae4c998039fa6644505db2415e35107d1ee213943</a:t>
            </a:r>
            <a:endParaRPr lang="en-US" sz="1200" dirty="0"/>
          </a:p>
          <a:p>
            <a:r>
              <a:rPr lang="en-GB" sz="1200" dirty="0"/>
              <a:t> </a:t>
            </a:r>
            <a:endParaRPr lang="en-US" sz="1200" dirty="0"/>
          </a:p>
          <a:p>
            <a:r>
              <a:rPr lang="en-GB" sz="1200" b="1" dirty="0"/>
              <a:t>Source</a:t>
            </a:r>
            <a:r>
              <a:rPr lang="en-GB" sz="1200" dirty="0"/>
              <a:t>: scripts/install.sh</a:t>
            </a:r>
            <a:endParaRPr lang="en-US" sz="1200" dirty="0"/>
          </a:p>
          <a:p>
            <a:r>
              <a:rPr lang="en-GB" sz="1200" b="1" dirty="0"/>
              <a:t>Algorithm</a:t>
            </a:r>
            <a:r>
              <a:rPr lang="en-GB" sz="1200" dirty="0"/>
              <a:t>: SHA-256</a:t>
            </a:r>
            <a:endParaRPr lang="en-US" sz="1200" dirty="0"/>
          </a:p>
          <a:p>
            <a:r>
              <a:rPr lang="en-GB" sz="1200" b="1" dirty="0"/>
              <a:t>Hash</a:t>
            </a:r>
            <a:r>
              <a:rPr lang="en-GB" sz="1200" dirty="0"/>
              <a:t>: </a:t>
            </a:r>
            <a:r>
              <a:rPr lang="es-ES_tradnl" sz="1200" dirty="0"/>
              <a:t>d0e7828293355a07c2dccaaa765c80b507e60e6167067c950dc2e6b0da0dbd8b</a:t>
            </a:r>
            <a:endParaRPr lang="en-US" sz="1200" dirty="0"/>
          </a:p>
          <a:p>
            <a:r>
              <a:rPr lang="es-ES_tradnl" sz="1200" dirty="0"/>
              <a:t> </a:t>
            </a:r>
            <a:endParaRPr lang="en-US" sz="1200" dirty="0"/>
          </a:p>
          <a:p>
            <a:r>
              <a:rPr lang="fr-FR" sz="1200" b="1" dirty="0"/>
              <a:t>Source</a:t>
            </a:r>
            <a:r>
              <a:rPr lang="fr-FR" sz="1200" dirty="0"/>
              <a:t>: </a:t>
            </a:r>
            <a:r>
              <a:rPr lang="es-ES_tradnl" sz="1200" u="sng" dirty="0">
                <a:hlinkClick r:id="rId3"/>
              </a:rPr>
              <a:t>https://www.vendor_org.com/MRF/v4.1/scripts/scale/scale.sh</a:t>
            </a:r>
            <a:endParaRPr lang="en-US" sz="1200" dirty="0"/>
          </a:p>
          <a:p>
            <a:r>
              <a:rPr lang="en-GB" sz="1200" b="1" dirty="0"/>
              <a:t>Algorithm</a:t>
            </a:r>
            <a:r>
              <a:rPr lang="en-GB" sz="1200" dirty="0"/>
              <a:t>: SHA-256</a:t>
            </a:r>
            <a:endParaRPr lang="en-US" sz="1200" dirty="0"/>
          </a:p>
          <a:p>
            <a:r>
              <a:rPr lang="en-GB" sz="1200" b="1" dirty="0"/>
              <a:t>Hash</a:t>
            </a:r>
            <a:r>
              <a:rPr lang="en-GB" sz="1200" dirty="0"/>
              <a:t>: </a:t>
            </a:r>
            <a:r>
              <a:rPr lang="es-ES_tradnl" sz="1200" dirty="0"/>
              <a:t>36f945953929812aca2701b114b068c71bd8c95ceb3609711428c26325649165</a:t>
            </a:r>
            <a:endParaRPr lang="en-US" sz="1200" dirty="0"/>
          </a:p>
          <a:p>
            <a:r>
              <a:rPr lang="es-ES_tradnl" sz="1200" dirty="0"/>
              <a:t> </a:t>
            </a:r>
            <a:endParaRPr lang="en-US" sz="1200" dirty="0"/>
          </a:p>
          <a:p>
            <a:r>
              <a:rPr lang="es-ES_tradnl" sz="1200" b="1" dirty="0"/>
              <a:t>-----BEGIN CMS-----</a:t>
            </a:r>
            <a:endParaRPr lang="en-US" sz="1200" b="1" dirty="0"/>
          </a:p>
          <a:p>
            <a:r>
              <a:rPr lang="es-ES_tradnl" sz="1200" dirty="0"/>
              <a:t>MIGDBgsqhkiG9w0BCRABCaB0MHICAQAwDQYLKoZIhvcNAQkQAwgwXgYJKoZIhvcN</a:t>
            </a:r>
            <a:endParaRPr lang="en-US" sz="1200" dirty="0"/>
          </a:p>
          <a:p>
            <a:r>
              <a:rPr lang="es-ES_tradnl" sz="1200" dirty="0"/>
              <a:t>AQcBoFEET3icc87PK0nNK9ENqSxItVIoSa0o0S/ISczMs1ZIzkgsKk4tsQ0N1nUM</a:t>
            </a:r>
            <a:endParaRPr lang="en-US" sz="1200" dirty="0"/>
          </a:p>
          <a:p>
            <a:r>
              <a:rPr lang="es-ES_tradnl" sz="1200" dirty="0"/>
              <a:t>dvb05OXi5XLPLEtViMwvLVLwSE0sKlFIVHAqSk3MBkkBAJv0Fx0=</a:t>
            </a:r>
            <a:endParaRPr lang="en-US" sz="1200" dirty="0"/>
          </a:p>
          <a:p>
            <a:r>
              <a:rPr lang="es-ES_tradnl" sz="1200" b="1" dirty="0"/>
              <a:t>-----END CMS-----</a:t>
            </a:r>
            <a:endParaRPr lang="en-US" sz="1200" b="1" dirty="0"/>
          </a:p>
          <a:p>
            <a:endParaRPr lang="en-US" sz="12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73290" y="6419635"/>
            <a:ext cx="391297" cy="391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39314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קלאסי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TSI Presentation Template 2014.ppt [Read-Only] [Compatibility Mode]" id="{AFE42CB8-55C5-4F80-B2E0-2723371E9FC9}" vid="{6B371DB4-0E50-4853-B1AC-155CECE37296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632ceaab-ed11-4204-8854-8e5d31a5ea2b">ETSIG-78-1443</_dlc_DocId>
    <_dlc_DocIdUrl xmlns="632ceaab-ed11-4204-8854-8e5d31a5ea2b">
      <Url>http://sps-groups.etsihq.org/NFV/_layouts/15/DocIdRedir.aspx?ID=ETSIG-78-1443</Url>
      <Description>ETSIG-78-1443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3D489CAF822954D87F780418DF6222B" ma:contentTypeVersion="4" ma:contentTypeDescription="Create a new document." ma:contentTypeScope="" ma:versionID="e56d61863568d76d6f697d77402c9f33">
  <xsd:schema xmlns:xsd="http://www.w3.org/2001/XMLSchema" xmlns:xs="http://www.w3.org/2001/XMLSchema" xmlns:p="http://schemas.microsoft.com/office/2006/metadata/properties" xmlns:ns2="632ceaab-ed11-4204-8854-8e5d31a5ea2b" targetNamespace="http://schemas.microsoft.com/office/2006/metadata/properties" ma:root="true" ma:fieldsID="bbfe029563dc976957986f1ee3f9b6cf" ns2:_="">
    <xsd:import namespace="632ceaab-ed11-4204-8854-8e5d31a5ea2b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2ceaab-ed11-4204-8854-8e5d31a5ea2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C67D4FC-72D4-4485-BB7D-45E43F24D9AD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632ceaab-ed11-4204-8854-8e5d31a5ea2b"/>
    <ds:schemaRef ds:uri="http://purl.org/dc/dcmitype/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169F1C6-0D5A-44AE-9510-31A136630E1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D62F27C-12E0-42D2-A79F-E69BA1341F36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F7222A6A-03CA-4B7D-AFF0-70E92E7A2D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32ceaab-ed11-4204-8854-8e5d31a5ea2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7900</TotalTime>
  <Words>494</Words>
  <Application>Microsoft Office PowerPoint</Application>
  <PresentationFormat>On-screen Show (4:3)</PresentationFormat>
  <Paragraphs>145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.AppleSystemUIFont</vt:lpstr>
      <vt:lpstr>Arial</vt:lpstr>
      <vt:lpstr>Calibri</vt:lpstr>
      <vt:lpstr>Calibri Light</vt:lpstr>
      <vt:lpstr>Courier New</vt:lpstr>
      <vt:lpstr>Helvetica Neue Light</vt:lpstr>
      <vt:lpstr>Symbol</vt:lpstr>
      <vt:lpstr>Times New Roman</vt:lpstr>
      <vt:lpstr>Office Theme</vt:lpstr>
      <vt:lpstr>1_Office Theme</vt:lpstr>
      <vt:lpstr>VNF Package CSAR Format   Tal Halfon, Amdocs Andrei Kojukhov, PhD, Amdocs </vt:lpstr>
      <vt:lpstr>PowerPoint Presentation</vt:lpstr>
      <vt:lpstr>PowerPoint Presentation</vt:lpstr>
      <vt:lpstr>Items covered in ETSI GS NFV-SOL 004</vt:lpstr>
      <vt:lpstr>VNF Package</vt:lpstr>
      <vt:lpstr>VNF Package Structure: TOSCA YAML CSAR without Metadata File</vt:lpstr>
      <vt:lpstr>VNF Package Manifest File with Optional security support</vt:lpstr>
    </vt:vector>
  </TitlesOfParts>
  <Company>ETSI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thinh.nguyenphu@nokia.com</dc:creator>
  <dc:description>© ETSI 2009. All rights reserved</dc:description>
  <cp:lastModifiedBy>Halfon Tal</cp:lastModifiedBy>
  <cp:revision>485</cp:revision>
  <dcterms:created xsi:type="dcterms:W3CDTF">2014-02-14T16:37:37Z</dcterms:created>
  <dcterms:modified xsi:type="dcterms:W3CDTF">2017-08-15T14:26:09Z</dcterms:modified>
  <cp:contentStatus>February 2009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0x010100E3D489CAF822954D87F780418DF6222B</vt:lpwstr>
  </property>
  <property fmtid="{D5CDD505-2E9C-101B-9397-08002B2CF9AE}" pid="3" name="_dlc_DocIdItemGuid">
    <vt:lpwstr>bb6a55a3-6e2f-444b-84bb-b55577db153b</vt:lpwstr>
  </property>
</Properties>
</file>