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5" r:id="rId2"/>
  </p:sldMasterIdLst>
  <p:notesMasterIdLst>
    <p:notesMasterId r:id="rId18"/>
  </p:notesMasterIdLst>
  <p:sldIdLst>
    <p:sldId id="256" r:id="rId3"/>
    <p:sldId id="259" r:id="rId4"/>
    <p:sldId id="260" r:id="rId5"/>
    <p:sldId id="257" r:id="rId6"/>
    <p:sldId id="258" r:id="rId7"/>
    <p:sldId id="267" r:id="rId8"/>
    <p:sldId id="268" r:id="rId9"/>
    <p:sldId id="269" r:id="rId10"/>
    <p:sldId id="270" r:id="rId11"/>
    <p:sldId id="266" r:id="rId12"/>
    <p:sldId id="261" r:id="rId13"/>
    <p:sldId id="264" r:id="rId14"/>
    <p:sldId id="263" r:id="rId15"/>
    <p:sldId id="262"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6F8D"/>
    <a:srgbClr val="009893"/>
    <a:srgbClr val="BCE4FC"/>
    <a:srgbClr val="B9F0FF"/>
    <a:srgbClr val="DBF9E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413" autoAdjust="0"/>
    <p:restoredTop sz="81481" autoAdjust="0"/>
  </p:normalViewPr>
  <p:slideViewPr>
    <p:cSldViewPr snapToGrid="0" snapToObjects="1">
      <p:cViewPr varScale="1">
        <p:scale>
          <a:sx n="76" d="100"/>
          <a:sy n="76" d="100"/>
        </p:scale>
        <p:origin x="-82" y="-18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6/30/2017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Roberto to send further suggestion on item 2.1.</a:t>
            </a:r>
            <a:endParaRPr lang="zh-CN" altLang="en-US" dirty="0"/>
          </a:p>
        </p:txBody>
      </p:sp>
    </p:spTree>
    <p:extLst>
      <p:ext uri="{BB962C8B-B14F-4D97-AF65-F5344CB8AC3E}">
        <p14:creationId xmlns="" xmlns:p14="http://schemas.microsoft.com/office/powerpoint/2010/main" val="1192699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Tree>
    <p:extLst>
      <p:ext uri="{BB962C8B-B14F-4D97-AF65-F5344CB8AC3E}">
        <p14:creationId xmlns="" xmlns:p14="http://schemas.microsoft.com/office/powerpoint/2010/main" val="370838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Tree>
    <p:extLst>
      <p:ext uri="{BB962C8B-B14F-4D97-AF65-F5344CB8AC3E}">
        <p14:creationId xmlns="" xmlns:p14="http://schemas.microsoft.com/office/powerpoint/2010/main" val="370838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Tree>
    <p:extLst>
      <p:ext uri="{BB962C8B-B14F-4D97-AF65-F5344CB8AC3E}">
        <p14:creationId xmlns="" xmlns:p14="http://schemas.microsoft.com/office/powerpoint/2010/main" val="37083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Tree>
    <p:extLst>
      <p:ext uri="{BB962C8B-B14F-4D97-AF65-F5344CB8AC3E}">
        <p14:creationId xmlns="" xmlns:p14="http://schemas.microsoft.com/office/powerpoint/2010/main" val="370838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Tree>
    <p:extLst>
      <p:ext uri="{BB962C8B-B14F-4D97-AF65-F5344CB8AC3E}">
        <p14:creationId xmlns="" xmlns:p14="http://schemas.microsoft.com/office/powerpoint/2010/main" val="370838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Tree>
    <p:extLst>
      <p:ext uri="{BB962C8B-B14F-4D97-AF65-F5344CB8AC3E}">
        <p14:creationId xmlns=""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8466" y="1707093"/>
            <a:ext cx="6563284" cy="2392730"/>
          </a:xfrm>
          <a:prstGeom prst="rect">
            <a:avLst/>
          </a:prstGeom>
        </p:spPr>
        <p:txBody>
          <a:bodyPr lIns="45719" tIns="45719" rIns="45719" bIns="45719"/>
          <a:lstStyle>
            <a:lvl1pPr>
              <a:defRPr sz="4400" b="0">
                <a:solidFill>
                  <a:srgbClr val="FFFFFF"/>
                </a:solidFill>
              </a:defRPr>
            </a:lvl1pPr>
          </a:lstStyle>
          <a:p>
            <a:r>
              <a:t>Title Text</a:t>
            </a:r>
          </a:p>
        </p:txBody>
      </p:sp>
      <p:sp>
        <p:nvSpPr>
          <p:cNvPr id="15" name="Shape 15"/>
          <p:cNvSpPr>
            <a:spLocks noGrp="1"/>
          </p:cNvSpPr>
          <p:nvPr>
            <p:ph type="body" sz="quarter" idx="1"/>
          </p:nvPr>
        </p:nvSpPr>
        <p:spPr>
          <a:xfrm>
            <a:off x="5089175" y="4125223"/>
            <a:ext cx="6562574"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16" name="image1.png"/>
          <p:cNvPicPr>
            <a:picLocks noChangeAspect="1"/>
          </p:cNvPicPr>
          <p:nvPr/>
        </p:nvPicPr>
        <p:blipFill>
          <a:blip r:embed="rId2" cstate="screen">
            <a:extLst>
              <a:ext uri="{28A0092B-C50C-407E-A947-70E740481C1C}">
                <a14:useLocalDpi xmlns="" xmlns:a14="http://schemas.microsoft.com/office/drawing/2010/main"/>
              </a:ext>
            </a:extLst>
          </a:blip>
          <a:stretch>
            <a:fillRect/>
          </a:stretch>
        </p:blipFill>
        <p:spPr>
          <a:xfrm>
            <a:off x="631584" y="2243563"/>
            <a:ext cx="4014225" cy="1319788"/>
          </a:xfrm>
          <a:prstGeom prst="rect">
            <a:avLst/>
          </a:prstGeom>
          <a:ln w="12700">
            <a:miter lim="400000"/>
          </a:ln>
        </p:spPr>
      </p:pic>
      <p:sp>
        <p:nvSpPr>
          <p:cNvPr id="17" name="Shape 17"/>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45" name="image6.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46" name="Shape 46"/>
          <p:cNvSpPr/>
          <p:nvPr/>
        </p:nvSpPr>
        <p:spPr>
          <a:xfrm>
            <a:off x="719137" y="6213475"/>
            <a:ext cx="2774951" cy="187325"/>
          </a:xfrm>
          <a:prstGeom prst="rect">
            <a:avLst/>
          </a:prstGeom>
          <a:solidFill>
            <a:srgbClr val="FFFFFF"/>
          </a:solidFill>
          <a:ln w="12700">
            <a:miter lim="400000"/>
          </a:ln>
        </p:spPr>
        <p:txBody>
          <a:bodyPr lIns="45719" rIns="45719" anchor="ctr"/>
          <a:lstStyle/>
          <a:p>
            <a:pPr algn="ctr" defTabSz="457200" hangingPunct="0">
              <a:defRPr>
                <a:solidFill>
                  <a:srgbClr val="FFFFFF"/>
                </a:solidFill>
              </a:defRPr>
            </a:pPr>
            <a:endParaRPr kern="0">
              <a:solidFill>
                <a:srgbClr val="FFFFFF"/>
              </a:solidFill>
              <a:sym typeface="Calibri"/>
            </a:endParaRPr>
          </a:p>
        </p:txBody>
      </p:sp>
      <p:sp>
        <p:nvSpPr>
          <p:cNvPr id="47" name="Shape 47"/>
          <p:cNvSpPr>
            <a:spLocks noGrp="1"/>
          </p:cNvSpPr>
          <p:nvPr>
            <p:ph type="title"/>
          </p:nvPr>
        </p:nvSpPr>
        <p:spPr>
          <a:xfrm>
            <a:off x="935037" y="274638"/>
            <a:ext cx="10647363" cy="1143001"/>
          </a:xfrm>
          <a:prstGeom prst="rect">
            <a:avLst/>
          </a:prstGeom>
        </p:spPr>
        <p:txBody>
          <a:bodyPr lIns="45719" tIns="45719" rIns="45719" bIns="45719"/>
          <a:lstStyle>
            <a:lvl1pPr>
              <a:defRPr>
                <a:solidFill>
                  <a:srgbClr val="002060"/>
                </a:solidFill>
              </a:defRPr>
            </a:lvl1pPr>
          </a:lstStyle>
          <a:p>
            <a:r>
              <a:t>Title Text</a:t>
            </a:r>
          </a:p>
        </p:txBody>
      </p:sp>
      <p:sp>
        <p:nvSpPr>
          <p:cNvPr id="48" name="Shape 48"/>
          <p:cNvSpPr>
            <a:spLocks noGrp="1"/>
          </p:cNvSpPr>
          <p:nvPr>
            <p:ph type="body" idx="1"/>
          </p:nvPr>
        </p:nvSpPr>
        <p:spPr>
          <a:xfrm>
            <a:off x="935037" y="1600200"/>
            <a:ext cx="10647363" cy="4259935"/>
          </a:xfrm>
          <a:prstGeom prst="rect">
            <a:avLst/>
          </a:prstGeom>
        </p:spPr>
        <p:txBody>
          <a:bodyPr/>
          <a:lstStyle>
            <a:lvl1pPr marL="342900" indent="-342900">
              <a:spcBef>
                <a:spcPts val="700"/>
              </a:spcBef>
              <a:defRPr sz="3000">
                <a:solidFill>
                  <a:srgbClr val="262626"/>
                </a:solidFill>
              </a:defRPr>
            </a:lvl1pPr>
            <a:lvl2pPr marL="742950" indent="-285750">
              <a:spcBef>
                <a:spcPts val="700"/>
              </a:spcBef>
              <a:buSzPct val="80000"/>
              <a:buChar char="•"/>
              <a:defRPr sz="3000">
                <a:solidFill>
                  <a:srgbClr val="262626"/>
                </a:solidFill>
              </a:defRPr>
            </a:lvl2pPr>
            <a:lvl3pPr marL="1143000" indent="-228600">
              <a:spcBef>
                <a:spcPts val="700"/>
              </a:spcBef>
              <a:buChar char="o"/>
              <a:defRPr sz="3000">
                <a:solidFill>
                  <a:srgbClr val="262626"/>
                </a:solidFill>
              </a:defRPr>
            </a:lvl3pPr>
            <a:lvl4pPr marL="1600200" indent="-228600">
              <a:spcBef>
                <a:spcPts val="700"/>
              </a:spcBef>
              <a:buChar char="❖"/>
              <a:defRPr sz="3000">
                <a:solidFill>
                  <a:srgbClr val="262626"/>
                </a:solidFill>
              </a:defRPr>
            </a:lvl4pPr>
            <a:lvl5pPr marL="2057400" indent="-228600">
              <a:spcBef>
                <a:spcPts val="700"/>
              </a:spcBef>
              <a:buChar char="➢"/>
              <a:defRPr sz="3000">
                <a:solidFill>
                  <a:srgbClr val="262626"/>
                </a:solidFill>
              </a:defRPr>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sldNum" sz="quarter" idx="2"/>
          </p:nvPr>
        </p:nvSpPr>
        <p:spPr>
          <a:xfrm>
            <a:off x="11308744" y="6162310"/>
            <a:ext cx="273657" cy="264255"/>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
        <p:nvSpPr>
          <p:cNvPr id="50" name="Shape 50"/>
          <p:cNvSpPr/>
          <p:nvPr/>
        </p:nvSpPr>
        <p:spPr>
          <a:xfrm>
            <a:off x="719135" y="6213473"/>
            <a:ext cx="2774802" cy="187200"/>
          </a:xfrm>
          <a:prstGeom prst="rect">
            <a:avLst/>
          </a:prstGeom>
          <a:solidFill>
            <a:srgbClr val="FFFFFF"/>
          </a:solidFill>
          <a:ln w="12700">
            <a:miter lim="400000"/>
          </a:ln>
        </p:spPr>
        <p:txBody>
          <a:bodyPr lIns="45719" rIns="45719" anchor="ctr"/>
          <a:lstStyle/>
          <a:p>
            <a:pPr algn="ctr" defTabSz="457200" hangingPunct="0">
              <a:defRPr>
                <a:solidFill>
                  <a:srgbClr val="FFFFFF"/>
                </a:solidFill>
              </a:defRPr>
            </a:pPr>
            <a:endParaRPr kern="0">
              <a:solidFill>
                <a:srgbClr val="FFFFFF"/>
              </a:solidFill>
              <a:sym typeface="Calibri"/>
            </a:endParaRPr>
          </a:p>
        </p:txBody>
      </p:sp>
      <p:pic>
        <p:nvPicPr>
          <p:cNvPr id="51" name="image5.png"/>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17699" y="6245764"/>
            <a:ext cx="2595599" cy="154800"/>
          </a:xfrm>
          <a:prstGeom prst="rect">
            <a:avLst/>
          </a:prstGeom>
          <a:ln w="12700">
            <a:miter lim="400000"/>
          </a:ln>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Photo and Title ">
    <p:spTree>
      <p:nvGrpSpPr>
        <p:cNvPr id="1" name=""/>
        <p:cNvGrpSpPr/>
        <p:nvPr/>
      </p:nvGrpSpPr>
      <p:grpSpPr>
        <a:xfrm>
          <a:off x="0" y="0"/>
          <a:ext cx="0" cy="0"/>
          <a:chOff x="0" y="0"/>
          <a:chExt cx="0" cy="0"/>
        </a:xfrm>
      </p:grpSpPr>
      <p:sp>
        <p:nvSpPr>
          <p:cNvPr id="80" name="Shape 80"/>
          <p:cNvSpPr>
            <a:spLocks noGrp="1"/>
          </p:cNvSpPr>
          <p:nvPr>
            <p:ph type="title"/>
          </p:nvPr>
        </p:nvSpPr>
        <p:spPr>
          <a:xfrm>
            <a:off x="1757717" y="274638"/>
            <a:ext cx="9824685" cy="1143001"/>
          </a:xfrm>
          <a:prstGeom prst="rect">
            <a:avLst/>
          </a:prstGeom>
        </p:spPr>
        <p:txBody>
          <a:bodyPr lIns="45719" tIns="45719" rIns="45719" bIns="45719"/>
          <a:lstStyle>
            <a:lvl1pPr>
              <a:defRPr sz="4400" b="0">
                <a:solidFill>
                  <a:srgbClr val="404040"/>
                </a:solidFill>
              </a:defRPr>
            </a:lvl1pPr>
          </a:lstStyle>
          <a:p>
            <a:r>
              <a:t>Title Text</a:t>
            </a:r>
          </a:p>
        </p:txBody>
      </p:sp>
      <p:sp>
        <p:nvSpPr>
          <p:cNvPr id="81" name="Shape 81"/>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6.png"/><Relationship Id="rId2" Type="http://schemas.openxmlformats.org/officeDocument/2006/relationships/slideLayout" Target="../slideLayouts/slideLayout6.xml"/><Relationship Id="rId16" Type="http://schemas.openxmlformats.org/officeDocument/2006/relationships/image" Target="../media/image5.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theme" Target="../theme/theme2.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6">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defTabSz="457200" hangingPunct="0">
              <a:defRPr>
                <a:solidFill>
                  <a:srgbClr val="FFFFFF"/>
                </a:solidFill>
              </a:defRPr>
            </a:pPr>
            <a:endParaRPr kern="0">
              <a:solidFill>
                <a:srgbClr val="FFFFFF"/>
              </a:solidFill>
              <a:sym typeface="Calibri"/>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 xmlns:ma14="http://schemas.microsoft.com/office/mac/drawingml/2011/main"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7" cstate="screen">
            <a:extLst>
              <a:ext uri="{28A0092B-C50C-407E-A947-70E740481C1C}">
                <a14:useLocalDpi xmlns=""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pPr defTabSz="457200" hangingPunct="0"/>
            <a:fld id="{86CB4B4D-7CA3-9044-876B-883B54F8677D}" type="slidenum">
              <a:rPr kern="0"/>
              <a:pPr defTabSz="457200" hangingPunct="0"/>
              <a:t>‹#›</a:t>
            </a:fld>
            <a:endParaRPr kern="0"/>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ARC: Definitions and requirements for SO/APP-C/VF-C </a:t>
            </a:r>
            <a:r>
              <a:rPr lang="en-US" sz="6000" dirty="0" smtClean="0"/>
              <a:t>discussion</a:t>
            </a:r>
            <a:br>
              <a:rPr lang="en-US" sz="6000" dirty="0" smtClean="0"/>
            </a:br>
            <a:r>
              <a:rPr lang="en-US" sz="6000" dirty="0" smtClean="0"/>
              <a:t/>
            </a:r>
            <a:br>
              <a:rPr lang="en-US" sz="6000" dirty="0" smtClean="0"/>
            </a:br>
            <a:r>
              <a:rPr lang="en-US" sz="2700" dirty="0" smtClean="0"/>
              <a:t>including call notes</a:t>
            </a:r>
            <a:r>
              <a:rPr lang="en-US" sz="6000" dirty="0"/>
              <a:t/>
            </a:r>
            <a:br>
              <a:rPr lang="en-US" sz="6000" dirty="0"/>
            </a:br>
            <a:r>
              <a:rPr lang="en-US" dirty="0"/>
              <a:t/>
            </a:r>
            <a:br>
              <a:rPr lang="en-US" dirty="0"/>
            </a:br>
            <a:r>
              <a:rPr lang="en-US" dirty="0"/>
              <a:t>Chris Donley</a:t>
            </a:r>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smtClean="0"/>
              <a:t>July 5, </a:t>
            </a:r>
            <a:r>
              <a:rPr lang="en-US" dirty="0"/>
              <a:t>2017</a:t>
            </a:r>
          </a:p>
        </p:txBody>
      </p:sp>
    </p:spTree>
    <p:extLst>
      <p:ext uri="{BB962C8B-B14F-4D97-AF65-F5344CB8AC3E}">
        <p14:creationId xmlns=""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Possible deployments</a:t>
            </a:r>
          </a:p>
        </p:txBody>
      </p:sp>
      <p:sp>
        <p:nvSpPr>
          <p:cNvPr id="4" name="Slide Number Placeholder 3"/>
          <p:cNvSpPr>
            <a:spLocks noGrp="1"/>
          </p:cNvSpPr>
          <p:nvPr>
            <p:ph type="sldNum" sz="quarter" idx="4294967295"/>
          </p:nvPr>
        </p:nvSpPr>
        <p:spPr>
          <a:xfrm>
            <a:off x="11583988" y="6503988"/>
            <a:ext cx="608012" cy="365125"/>
          </a:xfrm>
        </p:spPr>
        <p:txBody>
          <a:bodyPr/>
          <a:lstStyle/>
          <a:p>
            <a:fld id="{6C9CD605-947A-3C4E-98CB-B055F943FEBA}" type="slidenum">
              <a:rPr lang="en-US" smtClean="0"/>
              <a:pPr/>
              <a:t>10</a:t>
            </a:fld>
            <a:endParaRPr 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548" y="43285"/>
            <a:ext cx="10647363" cy="620506"/>
          </a:xfrm>
        </p:spPr>
        <p:txBody>
          <a:bodyPr/>
          <a:lstStyle/>
          <a:p>
            <a:r>
              <a:rPr lang="en-US" dirty="0"/>
              <a:t>ONAP Controller – Option </a:t>
            </a:r>
            <a:r>
              <a:rPr lang="en-US" dirty="0" smtClean="0"/>
              <a:t>A </a:t>
            </a:r>
            <a:r>
              <a:rPr lang="en-US" dirty="0"/>
              <a:t>(ONS starting point)</a:t>
            </a:r>
          </a:p>
        </p:txBody>
      </p:sp>
      <p:sp>
        <p:nvSpPr>
          <p:cNvPr id="30" name="Rectangle 29"/>
          <p:cNvSpPr/>
          <p:nvPr/>
        </p:nvSpPr>
        <p:spPr>
          <a:xfrm>
            <a:off x="2741031" y="2528509"/>
            <a:ext cx="2819979" cy="1755650"/>
          </a:xfrm>
          <a:prstGeom prst="rect">
            <a:avLst/>
          </a:prstGeom>
          <a:solidFill>
            <a:srgbClr val="7CC6FF">
              <a:lumMod val="75000"/>
            </a:srgb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marL="0" marR="0" lvl="0" indent="0" algn="l" defTabSz="684179"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a:ln>
                  <a:noFill/>
                </a:ln>
                <a:solidFill>
                  <a:prstClr val="white"/>
                </a:solidFill>
                <a:effectLst/>
                <a:uLnTx/>
                <a:uFillTx/>
                <a:latin typeface="Calibri"/>
                <a:ea typeface="ＭＳ Ｐゴシック" charset="0"/>
                <a:cs typeface="+mn-cs"/>
              </a:rPr>
              <a:t>APP-C</a:t>
            </a:r>
          </a:p>
        </p:txBody>
      </p:sp>
      <p:sp>
        <p:nvSpPr>
          <p:cNvPr id="79" name="Rectangle 78"/>
          <p:cNvSpPr/>
          <p:nvPr/>
        </p:nvSpPr>
        <p:spPr>
          <a:xfrm>
            <a:off x="5887311" y="2549405"/>
            <a:ext cx="2819979" cy="1755650"/>
          </a:xfrm>
          <a:prstGeom prst="rect">
            <a:avLst/>
          </a:prstGeom>
          <a:solidFill>
            <a:schemeClr val="accent6">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defTabSz="684179" hangingPunct="1">
              <a:defRPr/>
            </a:pPr>
            <a:endParaRPr lang="en-US" sz="3600" kern="0" dirty="0">
              <a:solidFill>
                <a:prstClr val="white"/>
              </a:solidFill>
              <a:latin typeface="Calibri"/>
              <a:cs typeface="+mn-cs"/>
            </a:endParaRPr>
          </a:p>
        </p:txBody>
      </p:sp>
      <p:sp>
        <p:nvSpPr>
          <p:cNvPr id="85" name="TextBox 84"/>
          <p:cNvSpPr txBox="1"/>
          <p:nvPr/>
        </p:nvSpPr>
        <p:spPr>
          <a:xfrm>
            <a:off x="6035305" y="3637830"/>
            <a:ext cx="953144"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lumMod val="95000"/>
                  </a:schemeClr>
                </a:solidFill>
                <a:effectLst/>
                <a:uFillTx/>
                <a:latin typeface="+mn-lt"/>
                <a:ea typeface="+mn-ea"/>
                <a:cs typeface="+mn-cs"/>
                <a:sym typeface="Calibri"/>
              </a:rPr>
              <a:t>VF-C</a:t>
            </a:r>
          </a:p>
        </p:txBody>
      </p:sp>
      <p:sp>
        <p:nvSpPr>
          <p:cNvPr id="107" name="Rounded Rectangle 35"/>
          <p:cNvSpPr/>
          <p:nvPr/>
        </p:nvSpPr>
        <p:spPr>
          <a:xfrm>
            <a:off x="2741031" y="1708580"/>
            <a:ext cx="5966259" cy="607697"/>
          </a:xfrm>
          <a:prstGeom prst="roundRect">
            <a:avLst/>
          </a:prstGeom>
          <a:solidFill>
            <a:srgbClr val="FFC0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p>
            <a:pPr defTabSz="684179" fontAlgn="base" hangingPunct="1">
              <a:spcBef>
                <a:spcPct val="0"/>
              </a:spcBef>
              <a:spcAft>
                <a:spcPct val="0"/>
              </a:spcAft>
              <a:defRPr/>
            </a:pPr>
            <a:r>
              <a:rPr lang="en-US" sz="3600" dirty="0">
                <a:solidFill>
                  <a:prstClr val="white"/>
                </a:solidFill>
                <a:latin typeface="Calibri"/>
                <a:ea typeface="ＭＳ Ｐゴシック" charset="0"/>
              </a:rPr>
              <a:t>Service Orchestrator</a:t>
            </a:r>
          </a:p>
        </p:txBody>
      </p:sp>
      <p:sp>
        <p:nvSpPr>
          <p:cNvPr id="108" name="Text Placeholder 2"/>
          <p:cNvSpPr txBox="1">
            <a:spLocks/>
          </p:cNvSpPr>
          <p:nvPr/>
        </p:nvSpPr>
        <p:spPr>
          <a:xfrm>
            <a:off x="634322" y="796822"/>
            <a:ext cx="11410116" cy="16226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342900" marR="0" indent="-3429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1pPr>
            <a:lvl2pPr marL="742950" marR="0" indent="-28575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2pPr>
            <a:lvl3pPr marL="1143000" marR="0" indent="-228600" algn="l" defTabSz="457200" rtl="0" latinLnBrk="0">
              <a:lnSpc>
                <a:spcPct val="100000"/>
              </a:lnSpc>
              <a:spcBef>
                <a:spcPts val="700"/>
              </a:spcBef>
              <a:spcAft>
                <a:spcPts val="0"/>
              </a:spcAft>
              <a:buClrTx/>
              <a:buSzPct val="80000"/>
              <a:buFont typeface="Wingdings"/>
              <a:buChar char="o"/>
              <a:tabLst/>
              <a:defRPr sz="3000" b="0" i="0" u="none" strike="noStrike" cap="none" spc="0" baseline="0">
                <a:ln>
                  <a:noFill/>
                </a:ln>
                <a:solidFill>
                  <a:srgbClr val="262626"/>
                </a:solidFill>
                <a:uFillTx/>
                <a:latin typeface="Arial"/>
                <a:ea typeface="Arial"/>
                <a:cs typeface="Arial"/>
                <a:sym typeface="Arial"/>
              </a:defRPr>
            </a:lvl3pPr>
            <a:lvl4pPr marL="16002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4pPr>
            <a:lvl5pPr marL="20574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a:lstStyle>
          <a:p>
            <a:pPr hangingPunct="1"/>
            <a:endParaRPr lang="en-US" sz="2000" dirty="0"/>
          </a:p>
        </p:txBody>
      </p:sp>
      <p:sp>
        <p:nvSpPr>
          <p:cNvPr id="60" name="Rounded Rectangle 59"/>
          <p:cNvSpPr/>
          <p:nvPr/>
        </p:nvSpPr>
        <p:spPr>
          <a:xfrm>
            <a:off x="2741031" y="4707103"/>
            <a:ext cx="5966259" cy="578880"/>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n-lt"/>
                <a:ea typeface="+mn-ea"/>
                <a:cs typeface="+mn-cs"/>
                <a:sym typeface="Calibri"/>
              </a:rPr>
              <a:t>VNFs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9" name="TextBox 18"/>
          <p:cNvSpPr txBox="1"/>
          <p:nvPr/>
        </p:nvSpPr>
        <p:spPr>
          <a:xfrm>
            <a:off x="8371670" y="2234756"/>
            <a:ext cx="1524000" cy="369332"/>
          </a:xfrm>
          <a:prstGeom prst="rect">
            <a:avLst/>
          </a:prstGeom>
          <a:noFill/>
        </p:spPr>
        <p:txBody>
          <a:bodyPr wrap="square" rtlCol="0">
            <a:spAutoFit/>
          </a:bodyPr>
          <a:lstStyle/>
          <a:p>
            <a:r>
              <a:rPr lang="en-US" dirty="0"/>
              <a:t>Os-</a:t>
            </a:r>
            <a:r>
              <a:rPr lang="en-US" dirty="0" err="1"/>
              <a:t>Nfvo</a:t>
            </a:r>
            <a:endParaRPr lang="en-US" dirty="0"/>
          </a:p>
        </p:txBody>
      </p:sp>
      <p:sp>
        <p:nvSpPr>
          <p:cNvPr id="20" name="TextBox 19"/>
          <p:cNvSpPr txBox="1"/>
          <p:nvPr/>
        </p:nvSpPr>
        <p:spPr>
          <a:xfrm>
            <a:off x="7396309" y="3935723"/>
            <a:ext cx="1524000" cy="369332"/>
          </a:xfrm>
          <a:prstGeom prst="rect">
            <a:avLst/>
          </a:prstGeom>
          <a:noFill/>
        </p:spPr>
        <p:txBody>
          <a:bodyPr wrap="square" rtlCol="0">
            <a:spAutoFit/>
          </a:bodyPr>
          <a:lstStyle/>
          <a:p>
            <a:r>
              <a:rPr lang="en-US" dirty="0"/>
              <a:t>Or-</a:t>
            </a:r>
            <a:r>
              <a:rPr lang="en-US" dirty="0" err="1"/>
              <a:t>Vnfm</a:t>
            </a:r>
            <a:endParaRPr lang="en-US" dirty="0"/>
          </a:p>
        </p:txBody>
      </p:sp>
      <p:sp>
        <p:nvSpPr>
          <p:cNvPr id="21" name="TextBox 20"/>
          <p:cNvSpPr txBox="1"/>
          <p:nvPr/>
        </p:nvSpPr>
        <p:spPr>
          <a:xfrm>
            <a:off x="4259938" y="4305055"/>
            <a:ext cx="2728511" cy="369332"/>
          </a:xfrm>
          <a:prstGeom prst="rect">
            <a:avLst/>
          </a:prstGeom>
          <a:noFill/>
        </p:spPr>
        <p:txBody>
          <a:bodyPr wrap="square" rtlCol="0">
            <a:spAutoFit/>
          </a:bodyPr>
          <a:lstStyle/>
          <a:p>
            <a:r>
              <a:rPr lang="en-US" dirty="0"/>
              <a:t>OpenStack/</a:t>
            </a:r>
            <a:r>
              <a:rPr lang="en-US" dirty="0" err="1"/>
              <a:t>MultiVIM</a:t>
            </a:r>
            <a:r>
              <a:rPr lang="en-US" dirty="0"/>
              <a:t>  API</a:t>
            </a:r>
          </a:p>
        </p:txBody>
      </p:sp>
      <p:sp>
        <p:nvSpPr>
          <p:cNvPr id="22" name="TextBox 21"/>
          <p:cNvSpPr txBox="1"/>
          <p:nvPr/>
        </p:nvSpPr>
        <p:spPr>
          <a:xfrm>
            <a:off x="2367280" y="2234997"/>
            <a:ext cx="3193730" cy="369332"/>
          </a:xfrm>
          <a:prstGeom prst="rect">
            <a:avLst/>
          </a:prstGeom>
          <a:noFill/>
        </p:spPr>
        <p:txBody>
          <a:bodyPr wrap="square" rtlCol="0">
            <a:spAutoFit/>
          </a:bodyPr>
          <a:lstStyle/>
          <a:p>
            <a:r>
              <a:rPr lang="en-US" dirty="0"/>
              <a:t>Current APP-C NBI</a:t>
            </a:r>
          </a:p>
        </p:txBody>
      </p:sp>
      <p:sp>
        <p:nvSpPr>
          <p:cNvPr id="24" name="Up Ribbon 23"/>
          <p:cNvSpPr/>
          <p:nvPr/>
        </p:nvSpPr>
        <p:spPr>
          <a:xfrm>
            <a:off x="7731760" y="2092960"/>
            <a:ext cx="975530" cy="182880"/>
          </a:xfrm>
          <a:prstGeom prst="ribbon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New</a:t>
            </a:r>
          </a:p>
        </p:txBody>
      </p:sp>
    </p:spTree>
    <p:extLst>
      <p:ext uri="{BB962C8B-B14F-4D97-AF65-F5344CB8AC3E}">
        <p14:creationId xmlns="" xmlns:p14="http://schemas.microsoft.com/office/powerpoint/2010/main" val="390130914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548" y="43285"/>
            <a:ext cx="10647363" cy="620506"/>
          </a:xfrm>
        </p:spPr>
        <p:txBody>
          <a:bodyPr/>
          <a:lstStyle/>
          <a:p>
            <a:r>
              <a:rPr lang="en-US" dirty="0"/>
              <a:t>ONAP Controller – Option </a:t>
            </a:r>
            <a:r>
              <a:rPr lang="en-US" dirty="0" smtClean="0"/>
              <a:t>B </a:t>
            </a:r>
            <a:r>
              <a:rPr lang="en-US" dirty="0"/>
              <a:t>(Jamil)</a:t>
            </a:r>
          </a:p>
        </p:txBody>
      </p:sp>
      <p:sp>
        <p:nvSpPr>
          <p:cNvPr id="30" name="Rectangle 29"/>
          <p:cNvSpPr/>
          <p:nvPr/>
        </p:nvSpPr>
        <p:spPr>
          <a:xfrm>
            <a:off x="5887311" y="3525519"/>
            <a:ext cx="2819979" cy="758639"/>
          </a:xfrm>
          <a:prstGeom prst="rect">
            <a:avLst/>
          </a:prstGeom>
          <a:solidFill>
            <a:srgbClr val="7CC6FF">
              <a:lumMod val="75000"/>
            </a:srgb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marL="0" marR="0" lvl="0" indent="0" algn="l" defTabSz="684179"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a:ln>
                  <a:noFill/>
                </a:ln>
                <a:solidFill>
                  <a:prstClr val="white"/>
                </a:solidFill>
                <a:effectLst/>
                <a:uLnTx/>
                <a:uFillTx/>
                <a:latin typeface="Calibri"/>
                <a:ea typeface="ＭＳ Ｐゴシック" charset="0"/>
                <a:cs typeface="+mn-cs"/>
              </a:rPr>
              <a:t>APP-C</a:t>
            </a:r>
          </a:p>
        </p:txBody>
      </p:sp>
      <p:sp>
        <p:nvSpPr>
          <p:cNvPr id="79" name="Rectangle 78"/>
          <p:cNvSpPr/>
          <p:nvPr/>
        </p:nvSpPr>
        <p:spPr>
          <a:xfrm>
            <a:off x="5887311" y="2549405"/>
            <a:ext cx="2819979" cy="783075"/>
          </a:xfrm>
          <a:prstGeom prst="rect">
            <a:avLst/>
          </a:prstGeom>
          <a:solidFill>
            <a:schemeClr val="accent6">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defTabSz="684179" hangingPunct="1">
              <a:defRPr/>
            </a:pPr>
            <a:endParaRPr lang="en-US" sz="3600" kern="0" dirty="0">
              <a:solidFill>
                <a:prstClr val="white"/>
              </a:solidFill>
              <a:latin typeface="Calibri"/>
              <a:cs typeface="+mn-cs"/>
            </a:endParaRPr>
          </a:p>
        </p:txBody>
      </p:sp>
      <p:sp>
        <p:nvSpPr>
          <p:cNvPr id="85" name="TextBox 84"/>
          <p:cNvSpPr txBox="1"/>
          <p:nvPr/>
        </p:nvSpPr>
        <p:spPr>
          <a:xfrm>
            <a:off x="6035305" y="2686151"/>
            <a:ext cx="953144"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lumMod val="95000"/>
                  </a:schemeClr>
                </a:solidFill>
                <a:effectLst/>
                <a:uFillTx/>
                <a:latin typeface="+mn-lt"/>
                <a:ea typeface="+mn-ea"/>
                <a:cs typeface="+mn-cs"/>
                <a:sym typeface="Calibri"/>
              </a:rPr>
              <a:t>VF-C</a:t>
            </a:r>
          </a:p>
        </p:txBody>
      </p:sp>
      <p:sp>
        <p:nvSpPr>
          <p:cNvPr id="107" name="Rounded Rectangle 35"/>
          <p:cNvSpPr/>
          <p:nvPr/>
        </p:nvSpPr>
        <p:spPr>
          <a:xfrm>
            <a:off x="2741031" y="1708580"/>
            <a:ext cx="5966259" cy="607697"/>
          </a:xfrm>
          <a:prstGeom prst="roundRect">
            <a:avLst/>
          </a:prstGeom>
          <a:solidFill>
            <a:srgbClr val="FFC0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p>
            <a:pPr defTabSz="684179" fontAlgn="base" hangingPunct="1">
              <a:spcBef>
                <a:spcPct val="0"/>
              </a:spcBef>
              <a:spcAft>
                <a:spcPct val="0"/>
              </a:spcAft>
              <a:defRPr/>
            </a:pPr>
            <a:r>
              <a:rPr lang="en-US" sz="3600" dirty="0">
                <a:solidFill>
                  <a:prstClr val="white"/>
                </a:solidFill>
                <a:latin typeface="Calibri"/>
                <a:ea typeface="ＭＳ Ｐゴシック" charset="0"/>
              </a:rPr>
              <a:t>Service Orchestrator</a:t>
            </a:r>
          </a:p>
        </p:txBody>
      </p:sp>
      <p:sp>
        <p:nvSpPr>
          <p:cNvPr id="108" name="Text Placeholder 2"/>
          <p:cNvSpPr txBox="1">
            <a:spLocks/>
          </p:cNvSpPr>
          <p:nvPr/>
        </p:nvSpPr>
        <p:spPr>
          <a:xfrm>
            <a:off x="634322" y="796822"/>
            <a:ext cx="11410116" cy="16226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342900" marR="0" indent="-3429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1pPr>
            <a:lvl2pPr marL="742950" marR="0" indent="-28575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2pPr>
            <a:lvl3pPr marL="1143000" marR="0" indent="-228600" algn="l" defTabSz="457200" rtl="0" latinLnBrk="0">
              <a:lnSpc>
                <a:spcPct val="100000"/>
              </a:lnSpc>
              <a:spcBef>
                <a:spcPts val="700"/>
              </a:spcBef>
              <a:spcAft>
                <a:spcPts val="0"/>
              </a:spcAft>
              <a:buClrTx/>
              <a:buSzPct val="80000"/>
              <a:buFont typeface="Wingdings"/>
              <a:buChar char="o"/>
              <a:tabLst/>
              <a:defRPr sz="3000" b="0" i="0" u="none" strike="noStrike" cap="none" spc="0" baseline="0">
                <a:ln>
                  <a:noFill/>
                </a:ln>
                <a:solidFill>
                  <a:srgbClr val="262626"/>
                </a:solidFill>
                <a:uFillTx/>
                <a:latin typeface="Arial"/>
                <a:ea typeface="Arial"/>
                <a:cs typeface="Arial"/>
                <a:sym typeface="Arial"/>
              </a:defRPr>
            </a:lvl3pPr>
            <a:lvl4pPr marL="16002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4pPr>
            <a:lvl5pPr marL="20574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a:lstStyle>
          <a:p>
            <a:pPr hangingPunct="1"/>
            <a:endParaRPr lang="en-US" sz="2000" dirty="0"/>
          </a:p>
        </p:txBody>
      </p:sp>
      <p:sp>
        <p:nvSpPr>
          <p:cNvPr id="60" name="Rounded Rectangle 59"/>
          <p:cNvSpPr/>
          <p:nvPr/>
        </p:nvSpPr>
        <p:spPr>
          <a:xfrm>
            <a:off x="2741031" y="4707103"/>
            <a:ext cx="5966259" cy="578880"/>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n-lt"/>
                <a:ea typeface="+mn-ea"/>
                <a:cs typeface="+mn-cs"/>
                <a:sym typeface="Calibri"/>
              </a:rPr>
              <a:t>VNFs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0" name="TextBox 9"/>
          <p:cNvSpPr txBox="1"/>
          <p:nvPr/>
        </p:nvSpPr>
        <p:spPr>
          <a:xfrm>
            <a:off x="9560560" y="3616959"/>
            <a:ext cx="2153920" cy="369332"/>
          </a:xfrm>
          <a:prstGeom prst="rect">
            <a:avLst/>
          </a:prstGeom>
          <a:noFill/>
        </p:spPr>
        <p:txBody>
          <a:bodyPr wrap="square" rtlCol="0">
            <a:spAutoFit/>
          </a:bodyPr>
          <a:lstStyle/>
          <a:p>
            <a:r>
              <a:rPr lang="en-US" dirty="0"/>
              <a:t>APP-C as VNFM</a:t>
            </a:r>
          </a:p>
        </p:txBody>
      </p:sp>
      <p:sp>
        <p:nvSpPr>
          <p:cNvPr id="11" name="TextBox 10"/>
          <p:cNvSpPr txBox="1"/>
          <p:nvPr/>
        </p:nvSpPr>
        <p:spPr>
          <a:xfrm>
            <a:off x="8382000" y="2234756"/>
            <a:ext cx="1524000" cy="369332"/>
          </a:xfrm>
          <a:prstGeom prst="rect">
            <a:avLst/>
          </a:prstGeom>
          <a:noFill/>
        </p:spPr>
        <p:txBody>
          <a:bodyPr wrap="square" rtlCol="0">
            <a:spAutoFit/>
          </a:bodyPr>
          <a:lstStyle/>
          <a:p>
            <a:r>
              <a:rPr lang="en-US" dirty="0"/>
              <a:t>Os-</a:t>
            </a:r>
            <a:r>
              <a:rPr lang="en-US" dirty="0" err="1"/>
              <a:t>Nfvo</a:t>
            </a:r>
            <a:endParaRPr lang="en-US" dirty="0"/>
          </a:p>
        </p:txBody>
      </p:sp>
      <p:sp>
        <p:nvSpPr>
          <p:cNvPr id="12" name="TextBox 11"/>
          <p:cNvSpPr txBox="1"/>
          <p:nvPr/>
        </p:nvSpPr>
        <p:spPr>
          <a:xfrm>
            <a:off x="8392330" y="3247627"/>
            <a:ext cx="1524000" cy="369332"/>
          </a:xfrm>
          <a:prstGeom prst="rect">
            <a:avLst/>
          </a:prstGeom>
          <a:noFill/>
        </p:spPr>
        <p:txBody>
          <a:bodyPr wrap="square" rtlCol="0">
            <a:spAutoFit/>
          </a:bodyPr>
          <a:lstStyle/>
          <a:p>
            <a:r>
              <a:rPr lang="en-US" dirty="0"/>
              <a:t>Or-</a:t>
            </a:r>
            <a:r>
              <a:rPr lang="en-US" dirty="0" err="1"/>
              <a:t>Vnfm</a:t>
            </a:r>
            <a:endParaRPr lang="en-US" dirty="0"/>
          </a:p>
        </p:txBody>
      </p:sp>
      <p:sp>
        <p:nvSpPr>
          <p:cNvPr id="13" name="TextBox 12"/>
          <p:cNvSpPr txBox="1"/>
          <p:nvPr/>
        </p:nvSpPr>
        <p:spPr>
          <a:xfrm>
            <a:off x="8534399" y="4337771"/>
            <a:ext cx="2728511" cy="369332"/>
          </a:xfrm>
          <a:prstGeom prst="rect">
            <a:avLst/>
          </a:prstGeom>
          <a:noFill/>
        </p:spPr>
        <p:txBody>
          <a:bodyPr wrap="square" rtlCol="0">
            <a:spAutoFit/>
          </a:bodyPr>
          <a:lstStyle/>
          <a:p>
            <a:r>
              <a:rPr lang="en-US" dirty="0"/>
              <a:t>OpenStack/</a:t>
            </a:r>
            <a:r>
              <a:rPr lang="en-US" dirty="0" err="1"/>
              <a:t>MultiVIM</a:t>
            </a:r>
            <a:r>
              <a:rPr lang="en-US" dirty="0"/>
              <a:t>  API</a:t>
            </a:r>
          </a:p>
        </p:txBody>
      </p:sp>
      <p:sp>
        <p:nvSpPr>
          <p:cNvPr id="14" name="Up Ribbon 13"/>
          <p:cNvSpPr/>
          <p:nvPr/>
        </p:nvSpPr>
        <p:spPr>
          <a:xfrm>
            <a:off x="7731760" y="2092960"/>
            <a:ext cx="975530" cy="182880"/>
          </a:xfrm>
          <a:prstGeom prst="ribbon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New</a:t>
            </a:r>
          </a:p>
        </p:txBody>
      </p:sp>
      <p:sp>
        <p:nvSpPr>
          <p:cNvPr id="15" name="Up Ribbon 14"/>
          <p:cNvSpPr/>
          <p:nvPr/>
        </p:nvSpPr>
        <p:spPr>
          <a:xfrm>
            <a:off x="7731760" y="3525519"/>
            <a:ext cx="975530" cy="182880"/>
          </a:xfrm>
          <a:prstGeom prst="ribbon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New</a:t>
            </a:r>
          </a:p>
        </p:txBody>
      </p:sp>
    </p:spTree>
    <p:extLst>
      <p:ext uri="{BB962C8B-B14F-4D97-AF65-F5344CB8AC3E}">
        <p14:creationId xmlns="" xmlns:p14="http://schemas.microsoft.com/office/powerpoint/2010/main" val="3901309145"/>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548" y="43285"/>
            <a:ext cx="10647363" cy="620506"/>
          </a:xfrm>
        </p:spPr>
        <p:txBody>
          <a:bodyPr/>
          <a:lstStyle/>
          <a:p>
            <a:r>
              <a:rPr lang="en-US" dirty="0"/>
              <a:t>ONAP Controller – Option </a:t>
            </a:r>
            <a:r>
              <a:rPr lang="en-US" dirty="0" smtClean="0"/>
              <a:t>C </a:t>
            </a:r>
            <a:r>
              <a:rPr lang="en-US" dirty="0"/>
              <a:t>(</a:t>
            </a:r>
            <a:r>
              <a:rPr lang="en-US" dirty="0" err="1"/>
              <a:t>Vimal</a:t>
            </a:r>
            <a:r>
              <a:rPr lang="en-US" dirty="0"/>
              <a:t> Option 2)</a:t>
            </a:r>
          </a:p>
        </p:txBody>
      </p:sp>
      <p:sp>
        <p:nvSpPr>
          <p:cNvPr id="30" name="Rectangle 29"/>
          <p:cNvSpPr/>
          <p:nvPr/>
        </p:nvSpPr>
        <p:spPr>
          <a:xfrm>
            <a:off x="2741031" y="2528509"/>
            <a:ext cx="2819979" cy="824291"/>
          </a:xfrm>
          <a:prstGeom prst="rect">
            <a:avLst/>
          </a:prstGeom>
          <a:solidFill>
            <a:srgbClr val="7CC6FF">
              <a:lumMod val="75000"/>
            </a:srgb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marL="0" marR="0" lvl="0" indent="0" algn="l" defTabSz="684179"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a:ln>
                  <a:noFill/>
                </a:ln>
                <a:solidFill>
                  <a:prstClr val="white"/>
                </a:solidFill>
                <a:effectLst/>
                <a:uLnTx/>
                <a:uFillTx/>
                <a:latin typeface="Calibri"/>
                <a:ea typeface="ＭＳ Ｐゴシック" charset="0"/>
                <a:cs typeface="+mn-cs"/>
              </a:rPr>
              <a:t>APP-C</a:t>
            </a:r>
          </a:p>
        </p:txBody>
      </p:sp>
      <p:sp>
        <p:nvSpPr>
          <p:cNvPr id="79" name="Rectangle 78"/>
          <p:cNvSpPr/>
          <p:nvPr/>
        </p:nvSpPr>
        <p:spPr>
          <a:xfrm>
            <a:off x="2741031" y="3484879"/>
            <a:ext cx="2819979" cy="952255"/>
          </a:xfrm>
          <a:prstGeom prst="rect">
            <a:avLst/>
          </a:prstGeom>
          <a:solidFill>
            <a:schemeClr val="accent6">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defTabSz="684179" hangingPunct="1">
              <a:defRPr/>
            </a:pPr>
            <a:endParaRPr lang="en-US" sz="3600" kern="0" dirty="0">
              <a:solidFill>
                <a:prstClr val="white"/>
              </a:solidFill>
              <a:latin typeface="Calibri"/>
              <a:cs typeface="+mn-cs"/>
            </a:endParaRPr>
          </a:p>
        </p:txBody>
      </p:sp>
      <p:sp>
        <p:nvSpPr>
          <p:cNvPr id="85" name="TextBox 84"/>
          <p:cNvSpPr txBox="1"/>
          <p:nvPr/>
        </p:nvSpPr>
        <p:spPr>
          <a:xfrm>
            <a:off x="2889025" y="3769910"/>
            <a:ext cx="953144"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lumMod val="95000"/>
                  </a:schemeClr>
                </a:solidFill>
                <a:effectLst/>
                <a:uFillTx/>
                <a:latin typeface="+mn-lt"/>
                <a:ea typeface="+mn-ea"/>
                <a:cs typeface="+mn-cs"/>
                <a:sym typeface="Calibri"/>
              </a:rPr>
              <a:t>VF-C</a:t>
            </a:r>
          </a:p>
        </p:txBody>
      </p:sp>
      <p:sp>
        <p:nvSpPr>
          <p:cNvPr id="107" name="Rounded Rectangle 35"/>
          <p:cNvSpPr/>
          <p:nvPr/>
        </p:nvSpPr>
        <p:spPr>
          <a:xfrm>
            <a:off x="2741031" y="1708580"/>
            <a:ext cx="5966259" cy="607697"/>
          </a:xfrm>
          <a:prstGeom prst="roundRect">
            <a:avLst/>
          </a:prstGeom>
          <a:solidFill>
            <a:srgbClr val="FFC0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p>
            <a:pPr defTabSz="684179" fontAlgn="base" hangingPunct="1">
              <a:spcBef>
                <a:spcPct val="0"/>
              </a:spcBef>
              <a:spcAft>
                <a:spcPct val="0"/>
              </a:spcAft>
              <a:defRPr/>
            </a:pPr>
            <a:r>
              <a:rPr lang="en-US" sz="3600" dirty="0">
                <a:solidFill>
                  <a:prstClr val="white"/>
                </a:solidFill>
                <a:latin typeface="Calibri"/>
                <a:ea typeface="ＭＳ Ｐゴシック" charset="0"/>
              </a:rPr>
              <a:t>Service Orchestrator</a:t>
            </a:r>
          </a:p>
        </p:txBody>
      </p:sp>
      <p:sp>
        <p:nvSpPr>
          <p:cNvPr id="108" name="Text Placeholder 2"/>
          <p:cNvSpPr txBox="1">
            <a:spLocks/>
          </p:cNvSpPr>
          <p:nvPr/>
        </p:nvSpPr>
        <p:spPr>
          <a:xfrm>
            <a:off x="634322" y="796822"/>
            <a:ext cx="11410116" cy="16226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342900" marR="0" indent="-3429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1pPr>
            <a:lvl2pPr marL="742950" marR="0" indent="-28575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2pPr>
            <a:lvl3pPr marL="1143000" marR="0" indent="-228600" algn="l" defTabSz="457200" rtl="0" latinLnBrk="0">
              <a:lnSpc>
                <a:spcPct val="100000"/>
              </a:lnSpc>
              <a:spcBef>
                <a:spcPts val="700"/>
              </a:spcBef>
              <a:spcAft>
                <a:spcPts val="0"/>
              </a:spcAft>
              <a:buClrTx/>
              <a:buSzPct val="80000"/>
              <a:buFont typeface="Wingdings"/>
              <a:buChar char="o"/>
              <a:tabLst/>
              <a:defRPr sz="3000" b="0" i="0" u="none" strike="noStrike" cap="none" spc="0" baseline="0">
                <a:ln>
                  <a:noFill/>
                </a:ln>
                <a:solidFill>
                  <a:srgbClr val="262626"/>
                </a:solidFill>
                <a:uFillTx/>
                <a:latin typeface="Arial"/>
                <a:ea typeface="Arial"/>
                <a:cs typeface="Arial"/>
                <a:sym typeface="Arial"/>
              </a:defRPr>
            </a:lvl3pPr>
            <a:lvl4pPr marL="16002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4pPr>
            <a:lvl5pPr marL="20574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a:lstStyle>
          <a:p>
            <a:pPr hangingPunct="1"/>
            <a:endParaRPr lang="en-US" sz="2000" dirty="0"/>
          </a:p>
        </p:txBody>
      </p:sp>
      <p:sp>
        <p:nvSpPr>
          <p:cNvPr id="60" name="Rounded Rectangle 59"/>
          <p:cNvSpPr/>
          <p:nvPr/>
        </p:nvSpPr>
        <p:spPr>
          <a:xfrm>
            <a:off x="2741031" y="4707103"/>
            <a:ext cx="5966259" cy="578880"/>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n-lt"/>
                <a:ea typeface="+mn-ea"/>
                <a:cs typeface="+mn-cs"/>
                <a:sym typeface="Calibri"/>
              </a:rPr>
              <a:t>VNFs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0" name="TextBox 9"/>
          <p:cNvSpPr txBox="1"/>
          <p:nvPr/>
        </p:nvSpPr>
        <p:spPr>
          <a:xfrm>
            <a:off x="2741031" y="3247627"/>
            <a:ext cx="1524000" cy="369332"/>
          </a:xfrm>
          <a:prstGeom prst="rect">
            <a:avLst/>
          </a:prstGeom>
          <a:noFill/>
        </p:spPr>
        <p:txBody>
          <a:bodyPr wrap="square" rtlCol="0">
            <a:spAutoFit/>
          </a:bodyPr>
          <a:lstStyle/>
          <a:p>
            <a:r>
              <a:rPr lang="en-US" dirty="0"/>
              <a:t>Os-</a:t>
            </a:r>
            <a:r>
              <a:rPr lang="en-US" dirty="0" err="1"/>
              <a:t>Nfvo</a:t>
            </a:r>
            <a:endParaRPr lang="en-US" dirty="0"/>
          </a:p>
        </p:txBody>
      </p:sp>
      <p:sp>
        <p:nvSpPr>
          <p:cNvPr id="11" name="TextBox 10"/>
          <p:cNvSpPr txBox="1"/>
          <p:nvPr/>
        </p:nvSpPr>
        <p:spPr>
          <a:xfrm>
            <a:off x="4037010" y="3968439"/>
            <a:ext cx="1524000" cy="369332"/>
          </a:xfrm>
          <a:prstGeom prst="rect">
            <a:avLst/>
          </a:prstGeom>
          <a:noFill/>
        </p:spPr>
        <p:txBody>
          <a:bodyPr wrap="square" rtlCol="0">
            <a:spAutoFit/>
          </a:bodyPr>
          <a:lstStyle/>
          <a:p>
            <a:r>
              <a:rPr lang="en-US" dirty="0"/>
              <a:t>Or-</a:t>
            </a:r>
            <a:r>
              <a:rPr lang="en-US" dirty="0" err="1"/>
              <a:t>Vnfm</a:t>
            </a:r>
            <a:endParaRPr lang="en-US" dirty="0"/>
          </a:p>
        </p:txBody>
      </p:sp>
      <p:sp>
        <p:nvSpPr>
          <p:cNvPr id="12" name="TextBox 11"/>
          <p:cNvSpPr txBox="1"/>
          <p:nvPr/>
        </p:nvSpPr>
        <p:spPr>
          <a:xfrm>
            <a:off x="3159759" y="4337771"/>
            <a:ext cx="2728511" cy="369332"/>
          </a:xfrm>
          <a:prstGeom prst="rect">
            <a:avLst/>
          </a:prstGeom>
          <a:noFill/>
        </p:spPr>
        <p:txBody>
          <a:bodyPr wrap="square" rtlCol="0">
            <a:spAutoFit/>
          </a:bodyPr>
          <a:lstStyle/>
          <a:p>
            <a:r>
              <a:rPr lang="en-US" dirty="0"/>
              <a:t>OpenStack/</a:t>
            </a:r>
            <a:r>
              <a:rPr lang="en-US" dirty="0" err="1"/>
              <a:t>MultiVIM</a:t>
            </a:r>
            <a:r>
              <a:rPr lang="en-US" dirty="0"/>
              <a:t>  API</a:t>
            </a:r>
          </a:p>
        </p:txBody>
      </p:sp>
      <p:sp>
        <p:nvSpPr>
          <p:cNvPr id="13" name="TextBox 12"/>
          <p:cNvSpPr txBox="1"/>
          <p:nvPr/>
        </p:nvSpPr>
        <p:spPr>
          <a:xfrm>
            <a:off x="2753360" y="2234997"/>
            <a:ext cx="3193730" cy="369332"/>
          </a:xfrm>
          <a:prstGeom prst="rect">
            <a:avLst/>
          </a:prstGeom>
          <a:noFill/>
        </p:spPr>
        <p:txBody>
          <a:bodyPr wrap="square" rtlCol="0">
            <a:spAutoFit/>
          </a:bodyPr>
          <a:lstStyle/>
          <a:p>
            <a:r>
              <a:rPr lang="en-US" dirty="0"/>
              <a:t>Current APP-C NBI</a:t>
            </a:r>
          </a:p>
        </p:txBody>
      </p:sp>
      <p:sp>
        <p:nvSpPr>
          <p:cNvPr id="14" name="Up Ribbon 13"/>
          <p:cNvSpPr/>
          <p:nvPr/>
        </p:nvSpPr>
        <p:spPr>
          <a:xfrm>
            <a:off x="4585480" y="3156187"/>
            <a:ext cx="975530" cy="182880"/>
          </a:xfrm>
          <a:prstGeom prst="ribbon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New</a:t>
            </a:r>
          </a:p>
        </p:txBody>
      </p:sp>
    </p:spTree>
    <p:extLst>
      <p:ext uri="{BB962C8B-B14F-4D97-AF65-F5344CB8AC3E}">
        <p14:creationId xmlns="" xmlns:p14="http://schemas.microsoft.com/office/powerpoint/2010/main" val="3901309145"/>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548" y="43285"/>
            <a:ext cx="10647363" cy="620506"/>
          </a:xfrm>
        </p:spPr>
        <p:txBody>
          <a:bodyPr/>
          <a:lstStyle/>
          <a:p>
            <a:r>
              <a:rPr lang="en-US" dirty="0"/>
              <a:t>ONAP Controller – Option </a:t>
            </a:r>
            <a:r>
              <a:rPr lang="en-US" dirty="0" smtClean="0"/>
              <a:t>A1 </a:t>
            </a:r>
            <a:r>
              <a:rPr lang="en-US" dirty="0"/>
              <a:t>(runtime selection)</a:t>
            </a:r>
          </a:p>
        </p:txBody>
      </p:sp>
      <p:sp>
        <p:nvSpPr>
          <p:cNvPr id="30" name="Rectangle 29"/>
          <p:cNvSpPr/>
          <p:nvPr/>
        </p:nvSpPr>
        <p:spPr>
          <a:xfrm>
            <a:off x="2741031" y="2528509"/>
            <a:ext cx="2819979" cy="1755650"/>
          </a:xfrm>
          <a:prstGeom prst="rect">
            <a:avLst/>
          </a:prstGeom>
          <a:solidFill>
            <a:srgbClr val="7CC6FF">
              <a:lumMod val="75000"/>
            </a:srgb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marL="0" marR="0" lvl="0" indent="0" algn="l" defTabSz="684179"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a:ln>
                  <a:noFill/>
                </a:ln>
                <a:solidFill>
                  <a:prstClr val="white"/>
                </a:solidFill>
                <a:effectLst/>
                <a:uLnTx/>
                <a:uFillTx/>
                <a:latin typeface="Calibri"/>
                <a:ea typeface="ＭＳ Ｐゴシック" charset="0"/>
                <a:cs typeface="+mn-cs"/>
              </a:rPr>
              <a:t>APP-C</a:t>
            </a:r>
          </a:p>
        </p:txBody>
      </p:sp>
      <p:sp>
        <p:nvSpPr>
          <p:cNvPr id="79" name="Rectangle 78"/>
          <p:cNvSpPr/>
          <p:nvPr/>
        </p:nvSpPr>
        <p:spPr>
          <a:xfrm>
            <a:off x="5887311" y="2549405"/>
            <a:ext cx="2819979" cy="1755650"/>
          </a:xfrm>
          <a:prstGeom prst="rect">
            <a:avLst/>
          </a:prstGeom>
          <a:solidFill>
            <a:schemeClr val="accent6">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defTabSz="684179" hangingPunct="1">
              <a:defRPr/>
            </a:pPr>
            <a:endParaRPr lang="en-US" sz="3600" kern="0" dirty="0">
              <a:solidFill>
                <a:prstClr val="white"/>
              </a:solidFill>
              <a:latin typeface="Calibri"/>
              <a:cs typeface="+mn-cs"/>
            </a:endParaRPr>
          </a:p>
        </p:txBody>
      </p:sp>
      <p:sp>
        <p:nvSpPr>
          <p:cNvPr id="85" name="TextBox 84"/>
          <p:cNvSpPr txBox="1"/>
          <p:nvPr/>
        </p:nvSpPr>
        <p:spPr>
          <a:xfrm>
            <a:off x="6035305" y="3637830"/>
            <a:ext cx="953144"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lumMod val="95000"/>
                  </a:schemeClr>
                </a:solidFill>
                <a:effectLst/>
                <a:uFillTx/>
                <a:latin typeface="+mn-lt"/>
                <a:ea typeface="+mn-ea"/>
                <a:cs typeface="+mn-cs"/>
                <a:sym typeface="Calibri"/>
              </a:rPr>
              <a:t>VF-C</a:t>
            </a:r>
          </a:p>
        </p:txBody>
      </p:sp>
      <p:sp>
        <p:nvSpPr>
          <p:cNvPr id="107" name="Rounded Rectangle 35"/>
          <p:cNvSpPr/>
          <p:nvPr/>
        </p:nvSpPr>
        <p:spPr>
          <a:xfrm>
            <a:off x="2741031" y="1708580"/>
            <a:ext cx="5966259" cy="607697"/>
          </a:xfrm>
          <a:prstGeom prst="roundRect">
            <a:avLst/>
          </a:prstGeom>
          <a:solidFill>
            <a:srgbClr val="FFC0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p>
            <a:pPr defTabSz="684179" fontAlgn="base" hangingPunct="1">
              <a:spcBef>
                <a:spcPct val="0"/>
              </a:spcBef>
              <a:spcAft>
                <a:spcPct val="0"/>
              </a:spcAft>
              <a:defRPr/>
            </a:pPr>
            <a:r>
              <a:rPr lang="en-US" sz="3600" dirty="0">
                <a:solidFill>
                  <a:prstClr val="white"/>
                </a:solidFill>
                <a:latin typeface="Calibri"/>
                <a:ea typeface="ＭＳ Ｐゴシック" charset="0"/>
              </a:rPr>
              <a:t>Service Orchestrator</a:t>
            </a:r>
          </a:p>
        </p:txBody>
      </p:sp>
      <p:sp>
        <p:nvSpPr>
          <p:cNvPr id="108" name="Text Placeholder 2"/>
          <p:cNvSpPr txBox="1">
            <a:spLocks/>
          </p:cNvSpPr>
          <p:nvPr/>
        </p:nvSpPr>
        <p:spPr>
          <a:xfrm>
            <a:off x="634322" y="796822"/>
            <a:ext cx="11410116" cy="16226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342900" marR="0" indent="-3429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1pPr>
            <a:lvl2pPr marL="742950" marR="0" indent="-28575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2pPr>
            <a:lvl3pPr marL="1143000" marR="0" indent="-228600" algn="l" defTabSz="457200" rtl="0" latinLnBrk="0">
              <a:lnSpc>
                <a:spcPct val="100000"/>
              </a:lnSpc>
              <a:spcBef>
                <a:spcPts val="700"/>
              </a:spcBef>
              <a:spcAft>
                <a:spcPts val="0"/>
              </a:spcAft>
              <a:buClrTx/>
              <a:buSzPct val="80000"/>
              <a:buFont typeface="Wingdings"/>
              <a:buChar char="o"/>
              <a:tabLst/>
              <a:defRPr sz="3000" b="0" i="0" u="none" strike="noStrike" cap="none" spc="0" baseline="0">
                <a:ln>
                  <a:noFill/>
                </a:ln>
                <a:solidFill>
                  <a:srgbClr val="262626"/>
                </a:solidFill>
                <a:uFillTx/>
                <a:latin typeface="Arial"/>
                <a:ea typeface="Arial"/>
                <a:cs typeface="Arial"/>
                <a:sym typeface="Arial"/>
              </a:defRPr>
            </a:lvl3pPr>
            <a:lvl4pPr marL="16002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4pPr>
            <a:lvl5pPr marL="20574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a:lstStyle>
          <a:p>
            <a:pPr hangingPunct="1"/>
            <a:endParaRPr lang="en-US" sz="2000" dirty="0"/>
          </a:p>
        </p:txBody>
      </p:sp>
      <p:sp>
        <p:nvSpPr>
          <p:cNvPr id="60" name="Rounded Rectangle 59"/>
          <p:cNvSpPr/>
          <p:nvPr/>
        </p:nvSpPr>
        <p:spPr>
          <a:xfrm>
            <a:off x="2741031" y="4707103"/>
            <a:ext cx="5966259" cy="578880"/>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n-lt"/>
                <a:ea typeface="+mn-ea"/>
                <a:cs typeface="+mn-cs"/>
                <a:sym typeface="Calibri"/>
              </a:rPr>
              <a:t>VNFs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0" name="Cross 9"/>
          <p:cNvSpPr/>
          <p:nvPr/>
        </p:nvSpPr>
        <p:spPr>
          <a:xfrm rot="2909502">
            <a:off x="3325771" y="2526774"/>
            <a:ext cx="1731614" cy="1683836"/>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390130914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548" y="43285"/>
            <a:ext cx="10647363" cy="620506"/>
          </a:xfrm>
        </p:spPr>
        <p:txBody>
          <a:bodyPr/>
          <a:lstStyle/>
          <a:p>
            <a:r>
              <a:rPr lang="en-US" dirty="0"/>
              <a:t>ONAP Controller – Option </a:t>
            </a:r>
            <a:r>
              <a:rPr lang="en-US" dirty="0" smtClean="0"/>
              <a:t>A2 </a:t>
            </a:r>
            <a:r>
              <a:rPr lang="en-US" dirty="0"/>
              <a:t>(runtime selection)</a:t>
            </a:r>
          </a:p>
        </p:txBody>
      </p:sp>
      <p:sp>
        <p:nvSpPr>
          <p:cNvPr id="30" name="Rectangle 29"/>
          <p:cNvSpPr/>
          <p:nvPr/>
        </p:nvSpPr>
        <p:spPr>
          <a:xfrm>
            <a:off x="2741031" y="2528509"/>
            <a:ext cx="2819979" cy="1755650"/>
          </a:xfrm>
          <a:prstGeom prst="rect">
            <a:avLst/>
          </a:prstGeom>
          <a:solidFill>
            <a:srgbClr val="7CC6FF">
              <a:lumMod val="75000"/>
            </a:srgb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marL="0" marR="0" lvl="0" indent="0" algn="l" defTabSz="684179"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a:ln>
                  <a:noFill/>
                </a:ln>
                <a:solidFill>
                  <a:prstClr val="white"/>
                </a:solidFill>
                <a:effectLst/>
                <a:uLnTx/>
                <a:uFillTx/>
                <a:latin typeface="Calibri"/>
                <a:ea typeface="ＭＳ Ｐゴシック" charset="0"/>
                <a:cs typeface="+mn-cs"/>
              </a:rPr>
              <a:t>APP-C</a:t>
            </a:r>
          </a:p>
        </p:txBody>
      </p:sp>
      <p:sp>
        <p:nvSpPr>
          <p:cNvPr id="79" name="Rectangle 78"/>
          <p:cNvSpPr/>
          <p:nvPr/>
        </p:nvSpPr>
        <p:spPr>
          <a:xfrm>
            <a:off x="5887311" y="2549405"/>
            <a:ext cx="2819979" cy="1755650"/>
          </a:xfrm>
          <a:prstGeom prst="rect">
            <a:avLst/>
          </a:prstGeom>
          <a:solidFill>
            <a:schemeClr val="accent6">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343129"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686257"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029386"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372514"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1715643" algn="l" defTabSz="343129" rtl="0" eaLnBrk="1" latinLnBrk="0" hangingPunct="1">
              <a:defRPr kern="1200">
                <a:solidFill>
                  <a:schemeClr val="tx1"/>
                </a:solidFill>
                <a:latin typeface="Calibri" charset="0"/>
                <a:ea typeface="ＭＳ Ｐゴシック" charset="0"/>
                <a:cs typeface="ＭＳ Ｐゴシック" charset="0"/>
              </a:defRPr>
            </a:lvl6pPr>
            <a:lvl7pPr marL="2058772" algn="l" defTabSz="343129" rtl="0" eaLnBrk="1" latinLnBrk="0" hangingPunct="1">
              <a:defRPr kern="1200">
                <a:solidFill>
                  <a:schemeClr val="tx1"/>
                </a:solidFill>
                <a:latin typeface="Calibri" charset="0"/>
                <a:ea typeface="ＭＳ Ｐゴシック" charset="0"/>
                <a:cs typeface="ＭＳ Ｐゴシック" charset="0"/>
              </a:defRPr>
            </a:lvl7pPr>
            <a:lvl8pPr marL="2401900" algn="l" defTabSz="343129" rtl="0" eaLnBrk="1" latinLnBrk="0" hangingPunct="1">
              <a:defRPr kern="1200">
                <a:solidFill>
                  <a:schemeClr val="tx1"/>
                </a:solidFill>
                <a:latin typeface="Calibri" charset="0"/>
                <a:ea typeface="ＭＳ Ｐゴシック" charset="0"/>
                <a:cs typeface="ＭＳ Ｐゴシック" charset="0"/>
              </a:defRPr>
            </a:lvl8pPr>
            <a:lvl9pPr marL="2745029" algn="l" defTabSz="343129" rtl="0" eaLnBrk="1" latinLnBrk="0" hangingPunct="1">
              <a:defRPr kern="1200">
                <a:solidFill>
                  <a:schemeClr val="tx1"/>
                </a:solidFill>
                <a:latin typeface="Calibri" charset="0"/>
                <a:ea typeface="ＭＳ Ｐゴシック" charset="0"/>
                <a:cs typeface="ＭＳ Ｐゴシック" charset="0"/>
              </a:defRPr>
            </a:lvl9pPr>
          </a:lstStyle>
          <a:p>
            <a:pPr defTabSz="684179" hangingPunct="1">
              <a:defRPr/>
            </a:pPr>
            <a:endParaRPr lang="en-US" sz="3600" kern="0" dirty="0">
              <a:solidFill>
                <a:prstClr val="white"/>
              </a:solidFill>
              <a:latin typeface="Calibri"/>
              <a:cs typeface="+mn-cs"/>
            </a:endParaRPr>
          </a:p>
        </p:txBody>
      </p:sp>
      <p:sp>
        <p:nvSpPr>
          <p:cNvPr id="85" name="TextBox 84"/>
          <p:cNvSpPr txBox="1"/>
          <p:nvPr/>
        </p:nvSpPr>
        <p:spPr>
          <a:xfrm>
            <a:off x="6035305" y="3637830"/>
            <a:ext cx="953144"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lumMod val="95000"/>
                  </a:schemeClr>
                </a:solidFill>
                <a:effectLst/>
                <a:uFillTx/>
                <a:latin typeface="+mn-lt"/>
                <a:ea typeface="+mn-ea"/>
                <a:cs typeface="+mn-cs"/>
                <a:sym typeface="Calibri"/>
              </a:rPr>
              <a:t>VF-C</a:t>
            </a:r>
          </a:p>
        </p:txBody>
      </p:sp>
      <p:sp>
        <p:nvSpPr>
          <p:cNvPr id="107" name="Rounded Rectangle 35"/>
          <p:cNvSpPr/>
          <p:nvPr/>
        </p:nvSpPr>
        <p:spPr>
          <a:xfrm>
            <a:off x="2741031" y="1708580"/>
            <a:ext cx="5966259" cy="607697"/>
          </a:xfrm>
          <a:prstGeom prst="roundRect">
            <a:avLst/>
          </a:prstGeom>
          <a:solidFill>
            <a:srgbClr val="FFC0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36875" tIns="34208" rIns="136875" bIns="34208" rtlCol="0" anchor="b" anchorCtr="0"/>
          <a:lstStyle/>
          <a:p>
            <a:pPr defTabSz="684179" fontAlgn="base" hangingPunct="1">
              <a:spcBef>
                <a:spcPct val="0"/>
              </a:spcBef>
              <a:spcAft>
                <a:spcPct val="0"/>
              </a:spcAft>
              <a:defRPr/>
            </a:pPr>
            <a:r>
              <a:rPr lang="en-US" sz="3600" dirty="0">
                <a:solidFill>
                  <a:prstClr val="white"/>
                </a:solidFill>
                <a:latin typeface="Calibri"/>
                <a:ea typeface="ＭＳ Ｐゴシック" charset="0"/>
              </a:rPr>
              <a:t>Service Orchestrator</a:t>
            </a:r>
          </a:p>
        </p:txBody>
      </p:sp>
      <p:sp>
        <p:nvSpPr>
          <p:cNvPr id="108" name="Text Placeholder 2"/>
          <p:cNvSpPr txBox="1">
            <a:spLocks/>
          </p:cNvSpPr>
          <p:nvPr/>
        </p:nvSpPr>
        <p:spPr>
          <a:xfrm>
            <a:off x="634322" y="796822"/>
            <a:ext cx="11410116" cy="16226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342900" marR="0" indent="-3429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1pPr>
            <a:lvl2pPr marL="742950" marR="0" indent="-28575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2pPr>
            <a:lvl3pPr marL="1143000" marR="0" indent="-228600" algn="l" defTabSz="457200" rtl="0" latinLnBrk="0">
              <a:lnSpc>
                <a:spcPct val="100000"/>
              </a:lnSpc>
              <a:spcBef>
                <a:spcPts val="700"/>
              </a:spcBef>
              <a:spcAft>
                <a:spcPts val="0"/>
              </a:spcAft>
              <a:buClrTx/>
              <a:buSzPct val="80000"/>
              <a:buFont typeface="Wingdings"/>
              <a:buChar char="o"/>
              <a:tabLst/>
              <a:defRPr sz="3000" b="0" i="0" u="none" strike="noStrike" cap="none" spc="0" baseline="0">
                <a:ln>
                  <a:noFill/>
                </a:ln>
                <a:solidFill>
                  <a:srgbClr val="262626"/>
                </a:solidFill>
                <a:uFillTx/>
                <a:latin typeface="Arial"/>
                <a:ea typeface="Arial"/>
                <a:cs typeface="Arial"/>
                <a:sym typeface="Arial"/>
              </a:defRPr>
            </a:lvl3pPr>
            <a:lvl4pPr marL="16002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4pPr>
            <a:lvl5pPr marL="2057400" marR="0" indent="-228600" algn="l" defTabSz="457200" rtl="0" latinLnBrk="0">
              <a:lnSpc>
                <a:spcPct val="100000"/>
              </a:lnSpc>
              <a:spcBef>
                <a:spcPts val="700"/>
              </a:spcBef>
              <a:spcAft>
                <a:spcPts val="0"/>
              </a:spcAft>
              <a:buClrTx/>
              <a:buSzPct val="80000"/>
              <a:buFont typeface="Wingdings"/>
              <a:buChar char="➢"/>
              <a:tabLst/>
              <a:defRPr sz="3000" b="0" i="0" u="none" strike="noStrike" cap="none" spc="0" baseline="0">
                <a:ln>
                  <a:noFill/>
                </a:ln>
                <a:solidFill>
                  <a:srgbClr val="262626"/>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a:lstStyle>
          <a:p>
            <a:pPr hangingPunct="1"/>
            <a:endParaRPr lang="en-US" sz="2000" dirty="0"/>
          </a:p>
        </p:txBody>
      </p:sp>
      <p:sp>
        <p:nvSpPr>
          <p:cNvPr id="60" name="Rounded Rectangle 59"/>
          <p:cNvSpPr/>
          <p:nvPr/>
        </p:nvSpPr>
        <p:spPr>
          <a:xfrm>
            <a:off x="2741031" y="4707103"/>
            <a:ext cx="5966259" cy="578880"/>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n-lt"/>
                <a:ea typeface="+mn-ea"/>
                <a:cs typeface="+mn-cs"/>
                <a:sym typeface="Calibri"/>
              </a:rPr>
              <a:t>VNFs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0" name="Cross 9"/>
          <p:cNvSpPr/>
          <p:nvPr/>
        </p:nvSpPr>
        <p:spPr>
          <a:xfrm rot="2909502">
            <a:off x="6373771" y="2658854"/>
            <a:ext cx="1731614" cy="1683836"/>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390130914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a:t>Agenda</a:t>
            </a:r>
          </a:p>
        </p:txBody>
      </p:sp>
      <p:sp>
        <p:nvSpPr>
          <p:cNvPr id="4" name="Text Placeholder 3"/>
          <p:cNvSpPr>
            <a:spLocks noGrp="1"/>
          </p:cNvSpPr>
          <p:nvPr>
            <p:ph type="body" sz="quarter" idx="10"/>
          </p:nvPr>
        </p:nvSpPr>
        <p:spPr/>
        <p:txBody>
          <a:bodyPr/>
          <a:lstStyle/>
          <a:p>
            <a:r>
              <a:rPr lang="en-US" dirty="0" smtClean="0"/>
              <a:t>Review </a:t>
            </a:r>
            <a:r>
              <a:rPr lang="en-US" dirty="0"/>
              <a:t>of ONAP Architecture Principles</a:t>
            </a:r>
          </a:p>
          <a:p>
            <a:r>
              <a:rPr lang="en-US" dirty="0"/>
              <a:t>Definitions</a:t>
            </a:r>
          </a:p>
          <a:p>
            <a:r>
              <a:rPr lang="en-US" dirty="0"/>
              <a:t>Goals/discussion </a:t>
            </a:r>
            <a:r>
              <a:rPr lang="en-US" dirty="0" smtClean="0"/>
              <a:t>questions</a:t>
            </a:r>
          </a:p>
          <a:p>
            <a:r>
              <a:rPr lang="en-US" dirty="0" smtClean="0"/>
              <a:t>Possible </a:t>
            </a:r>
            <a:r>
              <a:rPr lang="en-US" dirty="0" smtClean="0"/>
              <a:t>Deployments</a:t>
            </a:r>
          </a:p>
          <a:p>
            <a:r>
              <a:rPr lang="en-US" dirty="0" err="1" smtClean="0"/>
              <a:t>Vimal</a:t>
            </a:r>
            <a:endParaRPr lang="en-US"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US"/>
          </a:p>
        </p:txBody>
      </p:sp>
      <p:sp>
        <p:nvSpPr>
          <p:cNvPr id="6" name="Content Placeholder 5"/>
          <p:cNvSpPr>
            <a:spLocks noGrp="1"/>
          </p:cNvSpPr>
          <p:nvPr>
            <p:ph type="body" idx="1"/>
          </p:nvPr>
        </p:nvSpPr>
        <p:spPr/>
        <p:txBody>
          <a:bodyPr>
            <a:normAutofit fontScale="77500" lnSpcReduction="20000"/>
          </a:bodyPr>
          <a:lstStyle/>
          <a:p>
            <a:r>
              <a:rPr lang="en-US" sz="2000" dirty="0">
                <a:solidFill>
                  <a:schemeClr val="accent1">
                    <a:lumMod val="75000"/>
                  </a:schemeClr>
                </a:solidFill>
              </a:rPr>
              <a:t>Support Complete Life Cycle Management of Software Defined Network Functions / Services</a:t>
            </a:r>
          </a:p>
          <a:p>
            <a:pPr lvl="1">
              <a:buFont typeface="Wingdings" panose="05000000000000000000" pitchFamily="2" charset="2"/>
              <a:buChar char="§"/>
            </a:pPr>
            <a:r>
              <a:rPr lang="en-US" sz="1800" dirty="0">
                <a:solidFill>
                  <a:schemeClr val="accent1">
                    <a:lumMod val="75000"/>
                  </a:schemeClr>
                </a:solidFill>
              </a:rPr>
              <a:t>From VNF On-Boarding, Service Definition, VNF/Service Instantiation, Monitoring, Upgrade, to retirement</a:t>
            </a:r>
            <a:endParaRPr lang="en-US" sz="2000" dirty="0">
              <a:solidFill>
                <a:schemeClr val="accent1">
                  <a:lumMod val="75000"/>
                </a:schemeClr>
              </a:solidFill>
            </a:endParaRPr>
          </a:p>
          <a:p>
            <a:r>
              <a:rPr lang="en-US" sz="2000" dirty="0">
                <a:solidFill>
                  <a:schemeClr val="accent1">
                    <a:lumMod val="75000"/>
                  </a:schemeClr>
                </a:solidFill>
              </a:rPr>
              <a:t>High Level of Automation at Every Phase of Life Cycle Management – e.g. Onboard, Design, Deployment, Instantiation, Upgrade, Monitoring, Management, to end of life cycle:</a:t>
            </a:r>
          </a:p>
          <a:p>
            <a:pPr lvl="1">
              <a:buFont typeface="Wingdings" panose="05000000000000000000" pitchFamily="2" charset="2"/>
              <a:buChar char="§"/>
            </a:pPr>
            <a:r>
              <a:rPr lang="en-US" sz="1800" dirty="0">
                <a:solidFill>
                  <a:schemeClr val="accent1">
                    <a:lumMod val="75000"/>
                  </a:schemeClr>
                </a:solidFill>
              </a:rPr>
              <a:t>Rich, User Friendly Design Studio to Capture Full Life Cycle Management (Recipes, Policy, Analytics, etc.)</a:t>
            </a:r>
          </a:p>
          <a:p>
            <a:pPr lvl="1">
              <a:buFont typeface="Wingdings" panose="05000000000000000000" pitchFamily="2" charset="2"/>
              <a:buChar char="§"/>
            </a:pPr>
            <a:r>
              <a:rPr lang="en-US" sz="1800" dirty="0">
                <a:solidFill>
                  <a:srgbClr val="FF0000"/>
                </a:solidFill>
              </a:rPr>
              <a:t>Common Approach to Manage Various Network Functions from Different Vendors</a:t>
            </a:r>
          </a:p>
          <a:p>
            <a:pPr lvl="2">
              <a:buFont typeface="Wingdings" panose="05000000000000000000" pitchFamily="2" charset="2"/>
              <a:buChar char="§"/>
            </a:pPr>
            <a:r>
              <a:rPr lang="en-US" sz="1600" dirty="0">
                <a:solidFill>
                  <a:schemeClr val="accent1">
                    <a:lumMod val="75000"/>
                  </a:schemeClr>
                </a:solidFill>
              </a:rPr>
              <a:t>Standard templates for instantiations</a:t>
            </a:r>
          </a:p>
          <a:p>
            <a:pPr lvl="2">
              <a:buFont typeface="Wingdings" panose="05000000000000000000" pitchFamily="2" charset="2"/>
              <a:buChar char="§"/>
            </a:pPr>
            <a:r>
              <a:rPr lang="en-US" sz="1600" dirty="0">
                <a:solidFill>
                  <a:schemeClr val="accent1">
                    <a:lumMod val="75000"/>
                  </a:schemeClr>
                </a:solidFill>
              </a:rPr>
              <a:t>Standard language for configuration</a:t>
            </a:r>
          </a:p>
          <a:p>
            <a:pPr lvl="2">
              <a:buFont typeface="Wingdings" panose="05000000000000000000" pitchFamily="2" charset="2"/>
              <a:buChar char="§"/>
            </a:pPr>
            <a:r>
              <a:rPr lang="en-US" sz="1600" dirty="0">
                <a:solidFill>
                  <a:schemeClr val="accent1">
                    <a:lumMod val="75000"/>
                  </a:schemeClr>
                </a:solidFill>
              </a:rPr>
              <a:t>Standard Telemetry for monitoring and management</a:t>
            </a:r>
          </a:p>
          <a:p>
            <a:r>
              <a:rPr lang="en-US" sz="2000" dirty="0">
                <a:solidFill>
                  <a:srgbClr val="FF0000"/>
                </a:solidFill>
              </a:rPr>
              <a:t>ONAP Platform is NF / Services / Product Agnostic (each service provider / integrator to use ONAP to manage their specific environment with artifacts created via Design Studio)</a:t>
            </a:r>
          </a:p>
          <a:p>
            <a:r>
              <a:rPr lang="en-US" altLang="zh-CN" sz="2000" dirty="0"/>
              <a:t>Standard Interfaces for Integrating with External OSS / BSS / VNFM/ EMS systems</a:t>
            </a:r>
          </a:p>
          <a:p>
            <a:r>
              <a:rPr lang="en-US" sz="2000" dirty="0">
                <a:solidFill>
                  <a:srgbClr val="FF0000"/>
                </a:solidFill>
              </a:rPr>
              <a:t>Standard interfaces / abstraction layer to support multiple infrastructure and network controllers</a:t>
            </a:r>
          </a:p>
          <a:p>
            <a:r>
              <a:rPr lang="en-US" sz="2000" dirty="0">
                <a:solidFill>
                  <a:schemeClr val="accent1">
                    <a:lumMod val="75000"/>
                  </a:schemeClr>
                </a:solidFill>
              </a:rPr>
              <a:t>Maintain ONAP Platform Integrity while Evolving it to Target End State Vision</a:t>
            </a:r>
          </a:p>
          <a:p>
            <a:r>
              <a:rPr lang="en-US" sz="2000" dirty="0">
                <a:solidFill>
                  <a:schemeClr val="accent1">
                    <a:lumMod val="75000"/>
                  </a:schemeClr>
                </a:solidFill>
              </a:rPr>
              <a:t>Maintain Platform Backward Compatibility with Every New </a:t>
            </a:r>
            <a:r>
              <a:rPr lang="en-US" sz="2000" dirty="0" smtClean="0">
                <a:solidFill>
                  <a:schemeClr val="accent1">
                    <a:lumMod val="75000"/>
                  </a:schemeClr>
                </a:solidFill>
              </a:rPr>
              <a:t>Release</a:t>
            </a:r>
          </a:p>
          <a:p>
            <a:r>
              <a:rPr lang="en-US" sz="2000" dirty="0" smtClean="0">
                <a:solidFill>
                  <a:srgbClr val="FFC000"/>
                </a:solidFill>
              </a:rPr>
              <a:t>Call note: Jason also drew our attention to</a:t>
            </a:r>
            <a:r>
              <a:rPr lang="en-US" sz="2000" dirty="0" smtClean="0">
                <a:solidFill>
                  <a:srgbClr val="FFC000"/>
                </a:solidFill>
              </a:rPr>
              <a:t>: https://wiki.onap.org/display/DW/Draft+Architecture+Principles</a:t>
            </a:r>
            <a:endParaRPr lang="en-US" sz="2000" dirty="0">
              <a:solidFill>
                <a:srgbClr val="FFC000"/>
              </a:solidFill>
            </a:endParaRPr>
          </a:p>
        </p:txBody>
      </p:sp>
      <p:sp>
        <p:nvSpPr>
          <p:cNvPr id="4" name="Slide Number Placeholder 3"/>
          <p:cNvSpPr>
            <a:spLocks noGrp="1"/>
          </p:cNvSpPr>
          <p:nvPr>
            <p:ph type="sldNum" sz="quarter" idx="2"/>
          </p:nvPr>
        </p:nvSpPr>
        <p:spPr/>
        <p:txBody>
          <a:bodyPr/>
          <a:lstStyle/>
          <a:p>
            <a:pPr defTabSz="457200" hangingPunct="0">
              <a:defRPr/>
            </a:pPr>
            <a:fld id="{D2F6E53A-6B6F-4F4C-A9F0-9BEFF93D2869}" type="slidenum">
              <a:rPr lang="en-US" kern="0" smtClean="0">
                <a:solidFill>
                  <a:srgbClr val="000000"/>
                </a:solidFill>
                <a:sym typeface="Calibri"/>
              </a:rPr>
              <a:pPr defTabSz="457200" hangingPunct="0">
                <a:defRPr/>
              </a:pPr>
              <a:t>3</a:t>
            </a:fld>
            <a:endParaRPr lang="en-US" kern="0" dirty="0">
              <a:solidFill>
                <a:srgbClr val="000000"/>
              </a:solidFill>
              <a:sym typeface="Calibri"/>
            </a:endParaRPr>
          </a:p>
        </p:txBody>
      </p:sp>
      <p:sp>
        <p:nvSpPr>
          <p:cNvPr id="7" name="Title 2"/>
          <p:cNvSpPr txBox="1">
            <a:spLocks/>
          </p:cNvSpPr>
          <p:nvPr/>
        </p:nvSpPr>
        <p:spPr>
          <a:xfrm>
            <a:off x="474664" y="83318"/>
            <a:ext cx="10949951" cy="513447"/>
          </a:xfrm>
          <a:prstGeom prst="rect">
            <a:avLst/>
          </a:prstGeom>
          <a:noFill/>
          <a:ln>
            <a:noFill/>
          </a:ln>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a:defRPr/>
            </a:pPr>
            <a:r>
              <a:rPr lang="en-US" dirty="0">
                <a:solidFill>
                  <a:srgbClr val="000000">
                    <a:lumMod val="75000"/>
                    <a:lumOff val="25000"/>
                  </a:srgbClr>
                </a:solidFill>
                <a:latin typeface="Calibri"/>
                <a:sym typeface="Calibri"/>
              </a:rPr>
              <a:t>Proposed ONAP Architecture Principles (For Review – from May Developer meeting)</a:t>
            </a:r>
          </a:p>
        </p:txBody>
      </p:sp>
      <p:sp>
        <p:nvSpPr>
          <p:cNvPr id="8" name="Rectangle 7"/>
          <p:cNvSpPr/>
          <p:nvPr/>
        </p:nvSpPr>
        <p:spPr>
          <a:xfrm>
            <a:off x="474664" y="551046"/>
            <a:ext cx="8667061" cy="45719"/>
          </a:xfrm>
          <a:prstGeom prst="rect">
            <a:avLst/>
          </a:prstGeom>
          <a:gradFill flip="none" rotWithShape="1">
            <a:gsLst>
              <a:gs pos="0">
                <a:srgbClr val="0C2577"/>
              </a:gs>
              <a:gs pos="98230">
                <a:srgbClr val="FFFFFF"/>
              </a:gs>
              <a:gs pos="43000">
                <a:srgbClr val="067AB4"/>
              </a:gs>
            </a:gsLst>
            <a:lin ang="0" scaled="1"/>
            <a:tileRect/>
          </a:gradFill>
          <a:ln w="25400" cap="flat" cmpd="sng" algn="ctr">
            <a:noFill/>
            <a:prstDash val="solid"/>
          </a:ln>
          <a:effectLst/>
        </p:spPr>
        <p:txBody>
          <a:bodyPr rtlCol="0" anchor="ctr"/>
          <a:lstStyle/>
          <a:p>
            <a:pPr algn="ctr">
              <a:defRPr/>
            </a:pPr>
            <a:endParaRPr lang="en-US" kern="0">
              <a:solidFill>
                <a:prstClr val="white"/>
              </a:solidFill>
              <a:sym typeface="Calibri"/>
            </a:endParaRPr>
          </a:p>
        </p:txBody>
      </p:sp>
    </p:spTree>
    <p:extLst>
      <p:ext uri="{BB962C8B-B14F-4D97-AF65-F5344CB8AC3E}">
        <p14:creationId xmlns="" xmlns:p14="http://schemas.microsoft.com/office/powerpoint/2010/main" val="111095121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a:t>Definitions</a:t>
            </a:r>
          </a:p>
        </p:txBody>
      </p:sp>
      <p:sp>
        <p:nvSpPr>
          <p:cNvPr id="4" name="Text Placeholder 3"/>
          <p:cNvSpPr>
            <a:spLocks noGrp="1"/>
          </p:cNvSpPr>
          <p:nvPr>
            <p:ph type="body" sz="quarter" idx="10"/>
          </p:nvPr>
        </p:nvSpPr>
        <p:spPr>
          <a:xfrm>
            <a:off x="182880" y="1138238"/>
            <a:ext cx="11637645" cy="5170487"/>
          </a:xfrm>
        </p:spPr>
        <p:txBody>
          <a:bodyPr>
            <a:normAutofit fontScale="70000" lnSpcReduction="20000"/>
          </a:bodyPr>
          <a:lstStyle/>
          <a:p>
            <a:r>
              <a:rPr lang="en-US" dirty="0"/>
              <a:t>Orchestration - Wikipedia</a:t>
            </a:r>
          </a:p>
          <a:p>
            <a:pPr lvl="1"/>
            <a:r>
              <a:rPr lang="en-US" dirty="0"/>
              <a:t>Aligning business request with applications, data, and infrastructure</a:t>
            </a:r>
          </a:p>
          <a:p>
            <a:r>
              <a:rPr lang="en-US" dirty="0"/>
              <a:t>Service Orchestrator - </a:t>
            </a:r>
            <a:r>
              <a:rPr lang="en-US" dirty="0" err="1"/>
              <a:t>Mulesoft</a:t>
            </a:r>
            <a:endParaRPr lang="en-US" dirty="0"/>
          </a:p>
          <a:p>
            <a:pPr lvl="1"/>
            <a:r>
              <a:rPr lang="en-US" dirty="0"/>
              <a:t>The coordination and arrangement of multiple services exposed as a single aggregate service</a:t>
            </a:r>
          </a:p>
          <a:p>
            <a:pPr marL="228600" lvl="3">
              <a:spcBef>
                <a:spcPts val="1000"/>
              </a:spcBef>
            </a:pPr>
            <a:r>
              <a:rPr lang="en-US" sz="2800" dirty="0"/>
              <a:t>NFV Orchestrator (NFV-O) - Mehmet </a:t>
            </a:r>
            <a:r>
              <a:rPr lang="en-US" sz="2800" dirty="0" err="1"/>
              <a:t>Ersue</a:t>
            </a:r>
            <a:r>
              <a:rPr lang="en-US" sz="2800" dirty="0"/>
              <a:t> (ETSI NFV MANO Co-Chair at IETF 88)</a:t>
            </a:r>
          </a:p>
          <a:p>
            <a:pPr lvl="1"/>
            <a:r>
              <a:rPr lang="en-US" dirty="0"/>
              <a:t> coordinates, authorizes, releases and engages NFVI resources</a:t>
            </a:r>
          </a:p>
          <a:p>
            <a:pPr lvl="2"/>
            <a:r>
              <a:rPr lang="en-US" dirty="0"/>
              <a:t>on-boarding of new Network Service (NS), VNF-FG and VNF Packages </a:t>
            </a:r>
          </a:p>
          <a:p>
            <a:pPr lvl="2"/>
            <a:r>
              <a:rPr lang="en-US" dirty="0"/>
              <a:t>NS lifecycle management (including instantiation, scale-out/in, performance measurements, event correlation, termination) </a:t>
            </a:r>
          </a:p>
          <a:p>
            <a:pPr lvl="2"/>
            <a:r>
              <a:rPr lang="en-US" dirty="0"/>
              <a:t>global resource management, validation and authorization of NFVI resource requests</a:t>
            </a:r>
          </a:p>
          <a:p>
            <a:pPr lvl="2"/>
            <a:r>
              <a:rPr lang="en-US" dirty="0"/>
              <a:t>policy management for NS instances</a:t>
            </a:r>
          </a:p>
          <a:p>
            <a:r>
              <a:rPr lang="en-US" dirty="0"/>
              <a:t>VNF Manager (VNFM) – Mehmet </a:t>
            </a:r>
            <a:r>
              <a:rPr lang="en-US" dirty="0" err="1"/>
              <a:t>Ersue</a:t>
            </a:r>
            <a:endParaRPr lang="en-US" dirty="0"/>
          </a:p>
          <a:p>
            <a:pPr lvl="1"/>
            <a:r>
              <a:rPr lang="en-US" dirty="0"/>
              <a:t>lifecycle management of VNF instances </a:t>
            </a:r>
            <a:endParaRPr lang="en-US" dirty="0" smtClean="0"/>
          </a:p>
          <a:p>
            <a:pPr lvl="2"/>
            <a:r>
              <a:rPr lang="en-US" altLang="zh-CN" sz="2100" dirty="0" smtClean="0"/>
              <a:t>(</a:t>
            </a:r>
            <a:r>
              <a:rPr lang="en-US" altLang="zh-CN" sz="2100" dirty="0"/>
              <a:t>including instantiation, scale-out/in, termination, etc.) </a:t>
            </a:r>
            <a:endParaRPr lang="en-US" sz="2100" dirty="0"/>
          </a:p>
          <a:p>
            <a:pPr lvl="1"/>
            <a:r>
              <a:rPr lang="en-US" dirty="0"/>
              <a:t>overall coordination and adaptation role for configuration and event reporting between NFVI and the E/NMS</a:t>
            </a:r>
          </a:p>
          <a:p>
            <a:r>
              <a:rPr lang="en-US" dirty="0"/>
              <a:t>Controller - Margaret Rouse, </a:t>
            </a:r>
            <a:r>
              <a:rPr lang="en-US" dirty="0" err="1"/>
              <a:t>Techtarget</a:t>
            </a:r>
            <a:endParaRPr lang="en-US" dirty="0"/>
          </a:p>
          <a:p>
            <a:pPr lvl="1"/>
            <a:r>
              <a:rPr lang="en-US" dirty="0"/>
              <a:t>configure network devices and choose the optimal network path for application traffic</a:t>
            </a:r>
          </a:p>
          <a:p>
            <a:r>
              <a:rPr lang="en-US" dirty="0" smtClean="0">
                <a:solidFill>
                  <a:srgbClr val="FFC000"/>
                </a:solidFill>
              </a:rPr>
              <a:t>Notes from the call: We acknowledged language difficulties crossing between domains (particularly vis. Controller/manager).  We agreed to use ‘controller’ for both ‘controller’ and ‘manager’ for now, but could revisit if we need to in the future.</a:t>
            </a:r>
            <a:endParaRPr lang="en-US" dirty="0">
              <a:solidFill>
                <a:srgbClr val="FFC000"/>
              </a:solidFill>
            </a:endParaRPr>
          </a:p>
        </p:txBody>
      </p:sp>
    </p:spTree>
    <p:extLst>
      <p:ext uri="{BB962C8B-B14F-4D97-AF65-F5344CB8AC3E}">
        <p14:creationId xmlns="" xmlns:p14="http://schemas.microsoft.com/office/powerpoint/2010/main" val="458256911"/>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normAutofit fontScale="92500" lnSpcReduction="10000"/>
          </a:bodyPr>
          <a:lstStyle/>
          <a:p>
            <a:r>
              <a:rPr lang="en-US" dirty="0"/>
              <a:t>Goals</a:t>
            </a:r>
          </a:p>
          <a:p>
            <a:pPr lvl="1"/>
            <a:r>
              <a:rPr lang="en-US" dirty="0"/>
              <a:t>Flexibility for operator deployment</a:t>
            </a:r>
          </a:p>
          <a:p>
            <a:pPr lvl="1"/>
            <a:r>
              <a:rPr lang="en-US" dirty="0"/>
              <a:t>Minimize impact to different components (e.g. DCAE, A&amp;AI)</a:t>
            </a:r>
          </a:p>
          <a:p>
            <a:pPr lvl="2"/>
            <a:r>
              <a:rPr lang="en-US" dirty="0"/>
              <a:t>Some impacts to SO and possible SDC</a:t>
            </a:r>
          </a:p>
          <a:p>
            <a:pPr lvl="1"/>
            <a:r>
              <a:rPr lang="en-US" dirty="0"/>
              <a:t>Minimize impact to VNF </a:t>
            </a:r>
            <a:r>
              <a:rPr lang="en-US" dirty="0" smtClean="0"/>
              <a:t>vendors</a:t>
            </a:r>
          </a:p>
          <a:p>
            <a:pPr lvl="2"/>
            <a:r>
              <a:rPr lang="en-US" dirty="0" smtClean="0">
                <a:solidFill>
                  <a:srgbClr val="FFC000"/>
                </a:solidFill>
              </a:rPr>
              <a:t>VNFSDK will publish unified VNF specification format and adapt as needed to work with ONAP </a:t>
            </a:r>
            <a:r>
              <a:rPr lang="en-US" dirty="0" smtClean="0">
                <a:solidFill>
                  <a:srgbClr val="FFC000"/>
                </a:solidFill>
              </a:rPr>
              <a:t>components</a:t>
            </a:r>
          </a:p>
          <a:p>
            <a:pPr lvl="2"/>
            <a:r>
              <a:rPr lang="en-US" dirty="0" smtClean="0">
                <a:solidFill>
                  <a:srgbClr val="FFC000"/>
                </a:solidFill>
              </a:rPr>
              <a:t>We expect the architecture to evolve over time, and this may impact VNF vendors</a:t>
            </a:r>
            <a:endParaRPr lang="en-US" dirty="0">
              <a:solidFill>
                <a:srgbClr val="FFC000"/>
              </a:solidFill>
            </a:endParaRPr>
          </a:p>
          <a:p>
            <a:pPr lvl="1"/>
            <a:r>
              <a:rPr lang="en-US" dirty="0"/>
              <a:t>Align with ONAP charter</a:t>
            </a:r>
          </a:p>
          <a:p>
            <a:pPr lvl="1"/>
            <a:r>
              <a:rPr lang="en-US" dirty="0"/>
              <a:t>Capable of delivering for R1</a:t>
            </a:r>
          </a:p>
          <a:p>
            <a:pPr lvl="1"/>
            <a:r>
              <a:rPr lang="en-US" dirty="0" err="1"/>
              <a:t>Microservices</a:t>
            </a:r>
            <a:r>
              <a:rPr lang="en-US" dirty="0"/>
              <a:t>-based</a:t>
            </a:r>
          </a:p>
        </p:txBody>
      </p:sp>
      <p:sp>
        <p:nvSpPr>
          <p:cNvPr id="6" name="Content Placeholder 5"/>
          <p:cNvSpPr>
            <a:spLocks noGrp="1"/>
          </p:cNvSpPr>
          <p:nvPr>
            <p:ph sz="half" idx="2"/>
          </p:nvPr>
        </p:nvSpPr>
        <p:spPr>
          <a:xfrm>
            <a:off x="5862320" y="1301190"/>
            <a:ext cx="5984240" cy="4817222"/>
          </a:xfrm>
        </p:spPr>
        <p:txBody>
          <a:bodyPr/>
          <a:lstStyle/>
          <a:p>
            <a:r>
              <a:rPr lang="en-US" dirty="0"/>
              <a:t>Questions (Goals? Non-goals?)</a:t>
            </a:r>
          </a:p>
          <a:p>
            <a:pPr lvl="1"/>
            <a:r>
              <a:rPr lang="en-US" dirty="0">
                <a:solidFill>
                  <a:srgbClr val="00B050"/>
                </a:solidFill>
              </a:rPr>
              <a:t>Avoid replication of functionality?</a:t>
            </a:r>
          </a:p>
          <a:p>
            <a:pPr lvl="1"/>
            <a:r>
              <a:rPr lang="en-US" dirty="0">
                <a:solidFill>
                  <a:srgbClr val="00B050"/>
                </a:solidFill>
              </a:rPr>
              <a:t>ETSI MANO alignment?</a:t>
            </a:r>
          </a:p>
          <a:p>
            <a:pPr lvl="1"/>
            <a:r>
              <a:rPr lang="en-US" dirty="0">
                <a:solidFill>
                  <a:srgbClr val="00B050"/>
                </a:solidFill>
              </a:rPr>
              <a:t>Feature parity between APP-C/VF-C?</a:t>
            </a:r>
          </a:p>
          <a:p>
            <a:pPr lvl="1"/>
            <a:r>
              <a:rPr lang="en-US" dirty="0">
                <a:solidFill>
                  <a:srgbClr val="00B050"/>
                </a:solidFill>
              </a:rPr>
              <a:t>Modular? Well-defined interfaces?</a:t>
            </a:r>
          </a:p>
        </p:txBody>
      </p:sp>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idx="4294967295"/>
          </p:nvPr>
        </p:nvSpPr>
        <p:spPr>
          <a:xfrm>
            <a:off x="0" y="198438"/>
            <a:ext cx="11506200" cy="538162"/>
          </a:xfrm>
        </p:spPr>
        <p:txBody>
          <a:bodyPr>
            <a:normAutofit fontScale="90000"/>
          </a:bodyPr>
          <a:lstStyle/>
          <a:p>
            <a:r>
              <a:rPr lang="en-US" dirty="0"/>
              <a:t>Goals and Questions</a:t>
            </a:r>
          </a:p>
        </p:txBody>
      </p:sp>
      <p:sp>
        <p:nvSpPr>
          <p:cNvPr id="7" name="TextBox 6"/>
          <p:cNvSpPr txBox="1"/>
          <p:nvPr/>
        </p:nvSpPr>
        <p:spPr>
          <a:xfrm>
            <a:off x="5862320" y="3533089"/>
            <a:ext cx="5851192" cy="2585323"/>
          </a:xfrm>
          <a:prstGeom prst="rect">
            <a:avLst/>
          </a:prstGeom>
          <a:noFill/>
        </p:spPr>
        <p:txBody>
          <a:bodyPr wrap="square" rtlCol="0">
            <a:spAutoFit/>
          </a:bodyPr>
          <a:lstStyle/>
          <a:p>
            <a:r>
              <a:rPr lang="en-US" dirty="0" smtClean="0">
                <a:solidFill>
                  <a:srgbClr val="FFC000"/>
                </a:solidFill>
              </a:rPr>
              <a:t>Notes from the call: We agreed that modular, well-defined interfaces are a key requirement. We might not get there in R1, but This needs to be our target for R2.  We do generally want feature parity, but it will not be a blocking issue if there is some divergence.  We generally want ETSI alignment, but it will not be blocking. We want to minimize replication of functionality (long-term); some will be acceptable as it allows innovation.  Since R1 timelines are short, we might accept more initially as we work through the integration.</a:t>
            </a:r>
            <a:endParaRPr lang="en-US" dirty="0">
              <a:solidFill>
                <a:srgbClr val="FFC000"/>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C9CD605-947A-3C4E-98CB-B055F943FEBA}" type="slidenum">
              <a:rPr lang="en-US" smtClean="0"/>
              <a:pPr/>
              <a:t>6</a:t>
            </a:fld>
            <a:endParaRPr lang="en-US" dirty="0"/>
          </a:p>
        </p:txBody>
      </p:sp>
      <p:sp>
        <p:nvSpPr>
          <p:cNvPr id="7" name="Title 6"/>
          <p:cNvSpPr>
            <a:spLocks noGrp="1"/>
          </p:cNvSpPr>
          <p:nvPr>
            <p:ph type="title"/>
          </p:nvPr>
        </p:nvSpPr>
        <p:spPr/>
        <p:txBody>
          <a:bodyPr>
            <a:normAutofit fontScale="90000"/>
          </a:bodyPr>
          <a:lstStyle/>
          <a:p>
            <a:r>
              <a:rPr lang="en-US" dirty="0" smtClean="0"/>
              <a:t>Functional Definitions</a:t>
            </a:r>
            <a:endParaRPr lang="en-US" dirty="0"/>
          </a:p>
        </p:txBody>
      </p:sp>
      <p:sp>
        <p:nvSpPr>
          <p:cNvPr id="8" name="Text Placeholder 7"/>
          <p:cNvSpPr>
            <a:spLocks noGrp="1"/>
          </p:cNvSpPr>
          <p:nvPr>
            <p:ph type="body" sz="quarter" idx="10"/>
          </p:nvPr>
        </p:nvSpPr>
        <p:spPr/>
        <p:txBody>
          <a:bodyPr>
            <a:normAutofit/>
          </a:bodyPr>
          <a:lstStyle/>
          <a:p>
            <a:pPr lvl="0"/>
            <a:r>
              <a:rPr lang="en-US" dirty="0" smtClean="0">
                <a:solidFill>
                  <a:srgbClr val="FF0000"/>
                </a:solidFill>
              </a:rPr>
              <a:t>Note: the following definitions apply to functions, not ONAP modules.  Modules will be referred to by their acronyms for clarity (e.g., SO, APPC, VFC)</a:t>
            </a:r>
          </a:p>
          <a:p>
            <a:pPr lvl="0"/>
            <a:endParaRPr lang="en-US" dirty="0" smtClean="0"/>
          </a:p>
          <a:p>
            <a:pPr lvl="0"/>
            <a:r>
              <a:rPr lang="en-US" dirty="0" smtClean="0"/>
              <a:t>Service </a:t>
            </a:r>
            <a:r>
              <a:rPr lang="en-US" dirty="0" smtClean="0"/>
              <a:t>Orchestrator is responsible for decomposing a complex network service into its constituent parts.  </a:t>
            </a:r>
          </a:p>
          <a:p>
            <a:pPr marL="914400" lvl="1" indent="-457200">
              <a:buFont typeface="+mj-lt"/>
              <a:buAutoNum type="alphaLcParenR"/>
            </a:pPr>
            <a:r>
              <a:rPr lang="en-US" dirty="0" smtClean="0"/>
              <a:t>Decompose service template into connectivity and application components</a:t>
            </a:r>
          </a:p>
          <a:p>
            <a:pPr marL="914400" lvl="1" indent="-457200">
              <a:buFont typeface="+mj-lt"/>
              <a:buAutoNum type="alphaLcParenR"/>
            </a:pPr>
            <a:r>
              <a:rPr lang="en-US" dirty="0" smtClean="0"/>
              <a:t>Call controllers/managers to configure the network and instantiate </a:t>
            </a:r>
            <a:r>
              <a:rPr lang="en-US" dirty="0" smtClean="0"/>
              <a:t>VNFs</a:t>
            </a:r>
          </a:p>
          <a:p>
            <a:pPr marL="914400" lvl="1" indent="-457200">
              <a:buFont typeface="+mj-lt"/>
              <a:buAutoNum type="alphaLcParenR"/>
            </a:pPr>
            <a:endParaRPr lang="en-US" dirty="0" smtClean="0"/>
          </a:p>
          <a:p>
            <a:pPr marL="457200" indent="-457200">
              <a:buNone/>
            </a:pPr>
            <a:r>
              <a:rPr lang="en-US" dirty="0" smtClean="0">
                <a:solidFill>
                  <a:srgbClr val="FFC000"/>
                </a:solidFill>
              </a:rPr>
              <a:t>Notes from the call: we did not proceed beyond here, as we ran out of time. Please review these (and the mapping to be sent by </a:t>
            </a:r>
            <a:r>
              <a:rPr lang="en-US" dirty="0" err="1" smtClean="0">
                <a:solidFill>
                  <a:srgbClr val="FFC000"/>
                </a:solidFill>
              </a:rPr>
              <a:t>Vimal</a:t>
            </a:r>
            <a:r>
              <a:rPr lang="en-US" dirty="0" smtClean="0">
                <a:solidFill>
                  <a:srgbClr val="FFC000"/>
                </a:solidFill>
              </a:rPr>
              <a:t>) for discussion next time.</a:t>
            </a:r>
            <a:endParaRPr lang="en-US" dirty="0" smtClean="0">
              <a:solidFill>
                <a:srgbClr val="FFC000"/>
              </a:solidFill>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C9CD605-947A-3C4E-98CB-B055F943FEBA}" type="slidenum">
              <a:rPr lang="en-US" smtClean="0"/>
              <a:pPr/>
              <a:t>7</a:t>
            </a:fld>
            <a:endParaRPr lang="en-US" dirty="0"/>
          </a:p>
        </p:txBody>
      </p:sp>
      <p:sp>
        <p:nvSpPr>
          <p:cNvPr id="7" name="Title 6"/>
          <p:cNvSpPr>
            <a:spLocks noGrp="1"/>
          </p:cNvSpPr>
          <p:nvPr>
            <p:ph type="title"/>
          </p:nvPr>
        </p:nvSpPr>
        <p:spPr/>
        <p:txBody>
          <a:bodyPr>
            <a:normAutofit fontScale="90000"/>
          </a:bodyPr>
          <a:lstStyle/>
          <a:p>
            <a:r>
              <a:rPr lang="en-US" dirty="0" smtClean="0"/>
              <a:t>Functional Definitions (2)</a:t>
            </a:r>
            <a:endParaRPr lang="en-US" dirty="0"/>
          </a:p>
        </p:txBody>
      </p:sp>
      <p:sp>
        <p:nvSpPr>
          <p:cNvPr id="8" name="Text Placeholder 7"/>
          <p:cNvSpPr>
            <a:spLocks noGrp="1"/>
          </p:cNvSpPr>
          <p:nvPr>
            <p:ph type="body" sz="quarter" idx="10"/>
          </p:nvPr>
        </p:nvSpPr>
        <p:spPr/>
        <p:txBody>
          <a:bodyPr>
            <a:noAutofit/>
          </a:bodyPr>
          <a:lstStyle/>
          <a:p>
            <a:pPr lvl="0"/>
            <a:r>
              <a:rPr lang="en-US" sz="1200" dirty="0" smtClean="0"/>
              <a:t>NFV </a:t>
            </a:r>
            <a:r>
              <a:rPr lang="en-US" sz="1200" dirty="0" smtClean="0"/>
              <a:t>orchestrator (including Resource Orchestrator</a:t>
            </a:r>
            <a:r>
              <a:rPr lang="en-US" sz="1200" dirty="0" smtClean="0"/>
              <a:t>)</a:t>
            </a:r>
            <a:endParaRPr lang="en-US" sz="1200" dirty="0" smtClean="0"/>
          </a:p>
          <a:p>
            <a:pPr lvl="1">
              <a:buFont typeface="+mj-lt"/>
              <a:buAutoNum type="alphaLcParenR"/>
            </a:pPr>
            <a:r>
              <a:rPr lang="en-US" sz="1100" dirty="0" smtClean="0"/>
              <a:t>Management of Network Services deployment templates and VNF Packages (e.g. on-boarding new Network Services and VNF Packages). During on-boarding of NS and VNF, a validation step is required. To support subsequent instantiation of a NS, respectively a VNF, the validation procedure needs to verify the integrity and authenticity of the provided deployment template, and that all mandatory information is present and consistent. In addition, during the on-boarding of VNFs, software images provided in the VNF Package for the different VNF components are catalogued in one or more NFVI-</a:t>
            </a:r>
            <a:r>
              <a:rPr lang="en-US" sz="1100" dirty="0" err="1" smtClean="0"/>
              <a:t>PoPs</a:t>
            </a:r>
            <a:r>
              <a:rPr lang="en-US" sz="1100" dirty="0" smtClean="0"/>
              <a:t>, using the support of VIM.</a:t>
            </a:r>
          </a:p>
          <a:p>
            <a:pPr lvl="1">
              <a:buFont typeface="+mj-lt"/>
              <a:buAutoNum type="alphaLcParenR"/>
            </a:pPr>
            <a:r>
              <a:rPr lang="en-US" sz="1100" dirty="0" smtClean="0"/>
              <a:t>Network Service instantiation and Network Service instance lifecycle management, e.g. update, query, scaling, collecting performance measurement results, event collection and correlation, termination.</a:t>
            </a:r>
          </a:p>
          <a:p>
            <a:pPr lvl="1">
              <a:buFont typeface="+mj-lt"/>
              <a:buAutoNum type="alphaLcParenR"/>
            </a:pPr>
            <a:r>
              <a:rPr lang="en-US" sz="1100" dirty="0" smtClean="0"/>
              <a:t>Management of the instantiation of VNF Managers where applicable.</a:t>
            </a:r>
          </a:p>
          <a:p>
            <a:pPr lvl="1">
              <a:buFont typeface="+mj-lt"/>
              <a:buAutoNum type="alphaLcParenR"/>
            </a:pPr>
            <a:r>
              <a:rPr lang="en-US" sz="1100" dirty="0" smtClean="0"/>
              <a:t>Management of the instantiation of VNFs, in coordination with VNF Managers.</a:t>
            </a:r>
          </a:p>
          <a:p>
            <a:pPr lvl="1">
              <a:buFont typeface="+mj-lt"/>
              <a:buAutoNum type="alphaLcParenR"/>
            </a:pPr>
            <a:r>
              <a:rPr lang="en-US" sz="1100" dirty="0" smtClean="0"/>
              <a:t>Validation and authorization of NFVI resource requests from VNF Managers, as those may impact Network Services (granting of the requested operation needs to be governed by policies).</a:t>
            </a:r>
          </a:p>
          <a:p>
            <a:pPr lvl="1">
              <a:buFont typeface="+mj-lt"/>
              <a:buAutoNum type="alphaLcParenR"/>
            </a:pPr>
            <a:r>
              <a:rPr lang="en-US" sz="1100" dirty="0" smtClean="0"/>
              <a:t>Management of the integrity and visibility of the Network Service instances through their lifecycle, and the relationship between the Network Service instances and the VNF instances, using the NFV Instances repository.</a:t>
            </a:r>
          </a:p>
          <a:p>
            <a:pPr lvl="1">
              <a:buFont typeface="+mj-lt"/>
              <a:buAutoNum type="alphaLcParenR"/>
            </a:pPr>
            <a:r>
              <a:rPr lang="en-US" sz="1100" dirty="0" smtClean="0"/>
              <a:t>Management of the Network Service instances topology (e.g. create, update, query, delete VNF Forwarding Graphs).</a:t>
            </a:r>
          </a:p>
          <a:p>
            <a:pPr lvl="1">
              <a:buFont typeface="+mj-lt"/>
              <a:buAutoNum type="alphaLcParenR"/>
            </a:pPr>
            <a:r>
              <a:rPr lang="en-US" sz="1100" dirty="0" smtClean="0"/>
              <a:t>Network Service instances automation management (e.g. trigger automatic operational management of NS instances and VNF instances, according to triggers and actions captured in the on-boarded NS and VNF deployment templates and governed by policies applicable to those NS and VNF instances).</a:t>
            </a:r>
          </a:p>
          <a:p>
            <a:pPr lvl="1">
              <a:buFont typeface="+mj-lt"/>
              <a:buAutoNum type="alphaLcParenR"/>
            </a:pPr>
            <a:r>
              <a:rPr lang="en-US" sz="1100" dirty="0" smtClean="0"/>
              <a:t>Policy management and evaluation for the Network Service instances and VNF instances (e.g. policies related with affinity/anti-affinity, scaling, fault and performance, geography, regulatory rules, NS topology, etc.).</a:t>
            </a:r>
          </a:p>
          <a:p>
            <a:pPr lvl="1">
              <a:buFont typeface="+mj-lt"/>
              <a:buAutoNum type="alphaLcParenR"/>
            </a:pPr>
            <a:r>
              <a:rPr lang="en-US" sz="1100" dirty="0" smtClean="0"/>
              <a:t>Validation and authorization of NFVI resource requests from VNF Manager(s), as those may impact the way the requested resources are allocated within one NFVI-</a:t>
            </a:r>
            <a:r>
              <a:rPr lang="en-US" sz="1100" dirty="0" err="1" smtClean="0"/>
              <a:t>PoP</a:t>
            </a:r>
            <a:r>
              <a:rPr lang="en-US" sz="1100" dirty="0" smtClean="0"/>
              <a:t> or across multiple NFVI-</a:t>
            </a:r>
            <a:r>
              <a:rPr lang="en-US" sz="1100" dirty="0" err="1" smtClean="0"/>
              <a:t>PoPs</a:t>
            </a:r>
            <a:r>
              <a:rPr lang="en-US" sz="1100" dirty="0" smtClean="0"/>
              <a:t> (granting of the requested resources is governed by policies, and may require prior reservation).</a:t>
            </a:r>
          </a:p>
          <a:p>
            <a:pPr lvl="1">
              <a:buFont typeface="+mj-lt"/>
              <a:buAutoNum type="alphaLcParenR"/>
            </a:pPr>
            <a:r>
              <a:rPr lang="en-US" sz="1100" dirty="0" smtClean="0"/>
              <a:t>NFVI resource management across operator's Infrastructure Domains including the distribution, reservation and allocation of NFVI resources to Network Service instances and VNF instances by using an NFVI resources repository, as well as locating and/or accessing one or more VIMs as needed and providing the location of the appropriate VIM to the VNFM, when required.</a:t>
            </a:r>
          </a:p>
          <a:p>
            <a:pPr lvl="1">
              <a:buFont typeface="+mj-lt"/>
              <a:buAutoNum type="alphaLcParenR"/>
            </a:pPr>
            <a:r>
              <a:rPr lang="en-US" sz="1100" dirty="0" smtClean="0"/>
              <a:t>Supporting the management of the relationship between the VNF instances and the NFVI resources allocated to those VNF instances by using NFVI Resources repository and information received from the VIMs.</a:t>
            </a:r>
          </a:p>
          <a:p>
            <a:pPr lvl="1">
              <a:buFont typeface="+mj-lt"/>
              <a:buAutoNum type="alphaLcParenR"/>
            </a:pPr>
            <a:r>
              <a:rPr lang="en-US" sz="1100" dirty="0" smtClean="0"/>
              <a:t>Policy management and enforcement for the Network Service instances and VNF instances (e.g. NFVI resources access control, reservation and/or allocation policies, placement optimization based on affinity and/or anti-affinity rules as well as geography and/or regulatory rules, resource usage, etc.).</a:t>
            </a:r>
          </a:p>
          <a:p>
            <a:pPr lvl="1">
              <a:buFont typeface="+mj-lt"/>
              <a:buAutoNum type="alphaLcParenR"/>
            </a:pPr>
            <a:r>
              <a:rPr lang="en-US" sz="1100" dirty="0" smtClean="0"/>
              <a:t>Collect usage information of NFVI resources by VNF instances or groups of VNF instances, for example, by collecting information about the quantity of NFVI resources consumed via NFVI interfaces and then correlating NFVI usage records to VNF instances</a:t>
            </a:r>
            <a:r>
              <a:rPr lang="en-US" sz="1100" dirty="0" smtClean="0"/>
              <a:t>.</a:t>
            </a:r>
            <a:endParaRPr lang="en-US" sz="1100" dirty="0" smtClean="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C9CD605-947A-3C4E-98CB-B055F943FEBA}" type="slidenum">
              <a:rPr lang="en-US" smtClean="0"/>
              <a:pPr/>
              <a:t>8</a:t>
            </a:fld>
            <a:endParaRPr lang="en-US" dirty="0"/>
          </a:p>
        </p:txBody>
      </p:sp>
      <p:sp>
        <p:nvSpPr>
          <p:cNvPr id="7" name="Title 6"/>
          <p:cNvSpPr>
            <a:spLocks noGrp="1"/>
          </p:cNvSpPr>
          <p:nvPr>
            <p:ph type="title"/>
          </p:nvPr>
        </p:nvSpPr>
        <p:spPr/>
        <p:txBody>
          <a:bodyPr>
            <a:normAutofit fontScale="90000"/>
          </a:bodyPr>
          <a:lstStyle/>
          <a:p>
            <a:r>
              <a:rPr lang="en-US" dirty="0" smtClean="0"/>
              <a:t>Functional Definitions (3)</a:t>
            </a:r>
            <a:endParaRPr lang="en-US" dirty="0"/>
          </a:p>
        </p:txBody>
      </p:sp>
      <p:sp>
        <p:nvSpPr>
          <p:cNvPr id="8" name="Text Placeholder 7"/>
          <p:cNvSpPr>
            <a:spLocks noGrp="1"/>
          </p:cNvSpPr>
          <p:nvPr>
            <p:ph type="body" sz="quarter" idx="10"/>
          </p:nvPr>
        </p:nvSpPr>
        <p:spPr/>
        <p:txBody>
          <a:bodyPr>
            <a:normAutofit fontScale="92500" lnSpcReduction="10000"/>
          </a:bodyPr>
          <a:lstStyle/>
          <a:p>
            <a:pPr lvl="0"/>
            <a:r>
              <a:rPr lang="en-US" dirty="0" smtClean="0"/>
              <a:t>VNFM</a:t>
            </a:r>
            <a:endParaRPr lang="en-US" dirty="0" smtClean="0"/>
          </a:p>
          <a:p>
            <a:pPr marL="914400" lvl="1" indent="-457200">
              <a:buFont typeface="+mj-lt"/>
              <a:buAutoNum type="alphaLcParenR"/>
            </a:pPr>
            <a:r>
              <a:rPr lang="en-US" dirty="0" smtClean="0"/>
              <a:t>VNF instantiation, including VNF configuration if required by the VNF deployment template (e.g. VNF initial configuration with IP addresses before completion of the VNF instantiation operation).</a:t>
            </a:r>
          </a:p>
          <a:p>
            <a:pPr marL="914400" lvl="1" indent="-457200">
              <a:buFont typeface="+mj-lt"/>
              <a:buAutoNum type="alphaLcParenR"/>
            </a:pPr>
            <a:r>
              <a:rPr lang="en-US" dirty="0" smtClean="0"/>
              <a:t>VNF instantiation feasibility checking, if required.</a:t>
            </a:r>
          </a:p>
          <a:p>
            <a:pPr marL="914400" lvl="1" indent="-457200">
              <a:buFont typeface="+mj-lt"/>
              <a:buAutoNum type="alphaLcParenR"/>
            </a:pPr>
            <a:r>
              <a:rPr lang="en-US" dirty="0" smtClean="0"/>
              <a:t>VNF instance software update/upgrade.</a:t>
            </a:r>
          </a:p>
          <a:p>
            <a:pPr marL="914400" lvl="1" indent="-457200">
              <a:buFont typeface="+mj-lt"/>
              <a:buAutoNum type="alphaLcParenR"/>
            </a:pPr>
            <a:r>
              <a:rPr lang="en-US" dirty="0" smtClean="0"/>
              <a:t>VNF instance modification.</a:t>
            </a:r>
          </a:p>
          <a:p>
            <a:pPr marL="914400" lvl="1" indent="-457200">
              <a:buFont typeface="+mj-lt"/>
              <a:buAutoNum type="alphaLcParenR"/>
            </a:pPr>
            <a:r>
              <a:rPr lang="en-US" dirty="0" smtClean="0"/>
              <a:t>VNF instance scaling out/in and up/down.</a:t>
            </a:r>
          </a:p>
          <a:p>
            <a:pPr marL="914400" lvl="1" indent="-457200">
              <a:buFont typeface="+mj-lt"/>
              <a:buAutoNum type="alphaLcParenR"/>
            </a:pPr>
            <a:r>
              <a:rPr lang="en-US" dirty="0" smtClean="0"/>
              <a:t>VNF instance-related collection of NFVI performance measurement results and faults/events information, and correlation to VNF instance-related events/faults.</a:t>
            </a:r>
          </a:p>
          <a:p>
            <a:pPr marL="914400" lvl="1" indent="-457200">
              <a:buFont typeface="+mj-lt"/>
              <a:buAutoNum type="alphaLcParenR"/>
            </a:pPr>
            <a:r>
              <a:rPr lang="en-US" dirty="0" smtClean="0"/>
              <a:t>VNF instance assisted or automated healing.</a:t>
            </a:r>
          </a:p>
          <a:p>
            <a:pPr marL="914400" lvl="1" indent="-457200">
              <a:buFont typeface="+mj-lt"/>
              <a:buAutoNum type="alphaLcParenR"/>
            </a:pPr>
            <a:r>
              <a:rPr lang="en-US" dirty="0" smtClean="0"/>
              <a:t>VNF instance termination.</a:t>
            </a:r>
          </a:p>
          <a:p>
            <a:pPr marL="914400" lvl="1" indent="-457200">
              <a:buFont typeface="+mj-lt"/>
              <a:buAutoNum type="alphaLcParenR"/>
            </a:pPr>
            <a:r>
              <a:rPr lang="en-US" dirty="0" smtClean="0"/>
              <a:t>VNF lifecycle management change notification.</a:t>
            </a:r>
          </a:p>
          <a:p>
            <a:pPr marL="914400" lvl="1" indent="-457200">
              <a:buFont typeface="+mj-lt"/>
              <a:buAutoNum type="alphaLcParenR"/>
            </a:pPr>
            <a:r>
              <a:rPr lang="en-US" dirty="0" smtClean="0"/>
              <a:t>Management of the integrity of the VNF instance through its lifecycle.</a:t>
            </a:r>
          </a:p>
          <a:p>
            <a:pPr marL="914400" lvl="1" indent="-457200">
              <a:buFont typeface="+mj-lt"/>
              <a:buAutoNum type="alphaLcParenR"/>
            </a:pPr>
            <a:r>
              <a:rPr lang="en-US" dirty="0" smtClean="0"/>
              <a:t>Overall coordination and adaptation role for configuration and event reporting between the VIM and the EM.</a:t>
            </a:r>
            <a:endParaRPr lang="en-US" dirty="0"/>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smtClean="0"/>
              <a:t>Module mappings</a:t>
            </a:r>
            <a:endParaRPr lang="en-US" dirty="0"/>
          </a:p>
        </p:txBody>
      </p:sp>
      <p:sp>
        <p:nvSpPr>
          <p:cNvPr id="4" name="Text Placeholder 3"/>
          <p:cNvSpPr>
            <a:spLocks noGrp="1"/>
          </p:cNvSpPr>
          <p:nvPr>
            <p:ph type="body" sz="quarter" idx="10"/>
          </p:nvPr>
        </p:nvSpPr>
        <p:spPr/>
        <p:txBody>
          <a:bodyPr>
            <a:normAutofit fontScale="92500" lnSpcReduction="10000"/>
          </a:bodyPr>
          <a:lstStyle/>
          <a:p>
            <a:r>
              <a:rPr lang="en-US" dirty="0" smtClean="0"/>
              <a:t>SO:</a:t>
            </a:r>
          </a:p>
          <a:p>
            <a:pPr lvl="1"/>
            <a:r>
              <a:rPr lang="en-US" dirty="0" smtClean="0"/>
              <a:t>Service Orchestrator </a:t>
            </a:r>
            <a:r>
              <a:rPr lang="en-US" dirty="0" err="1" smtClean="0"/>
              <a:t>a&amp;b</a:t>
            </a:r>
            <a:endParaRPr lang="en-US" dirty="0" smtClean="0"/>
          </a:p>
          <a:p>
            <a:pPr lvl="1"/>
            <a:r>
              <a:rPr lang="en-US" dirty="0" smtClean="0"/>
              <a:t>NFV Orchestrator  a</a:t>
            </a:r>
            <a:r>
              <a:rPr lang="en-US" dirty="0" smtClean="0"/>
              <a:t>, c, d, j, k, l</a:t>
            </a:r>
          </a:p>
          <a:p>
            <a:r>
              <a:rPr lang="en-US" dirty="0" smtClean="0"/>
              <a:t>APPC</a:t>
            </a:r>
          </a:p>
          <a:p>
            <a:pPr lvl="1"/>
            <a:r>
              <a:rPr lang="en-US" dirty="0" smtClean="0"/>
              <a:t>NFV Orchestrator </a:t>
            </a:r>
            <a:r>
              <a:rPr lang="en-US" dirty="0" smtClean="0"/>
              <a:t>b, g, h</a:t>
            </a:r>
          </a:p>
          <a:p>
            <a:pPr lvl="1"/>
            <a:r>
              <a:rPr lang="en-US" dirty="0" smtClean="0"/>
              <a:t>VNFM a-k</a:t>
            </a:r>
            <a:endParaRPr lang="en-US" dirty="0" smtClean="0"/>
          </a:p>
          <a:p>
            <a:r>
              <a:rPr lang="en-US" dirty="0" smtClean="0"/>
              <a:t>VFC</a:t>
            </a:r>
          </a:p>
          <a:p>
            <a:pPr lvl="1"/>
            <a:r>
              <a:rPr lang="en-US" dirty="0" smtClean="0"/>
              <a:t>NFV Orchestrator </a:t>
            </a:r>
            <a:r>
              <a:rPr lang="en-US" dirty="0" smtClean="0"/>
              <a:t>a-n</a:t>
            </a:r>
          </a:p>
          <a:p>
            <a:pPr lvl="1"/>
            <a:r>
              <a:rPr lang="en-US" dirty="0" smtClean="0"/>
              <a:t>VNFM </a:t>
            </a:r>
            <a:r>
              <a:rPr lang="en-US" dirty="0" smtClean="0"/>
              <a:t>a-k (optional – using OPEN-O G-VNFM; other </a:t>
            </a:r>
            <a:r>
              <a:rPr lang="en-US" dirty="0" err="1" smtClean="0"/>
              <a:t>gVNFM</a:t>
            </a:r>
            <a:r>
              <a:rPr lang="en-US" dirty="0" smtClean="0"/>
              <a:t> or </a:t>
            </a:r>
            <a:r>
              <a:rPr lang="en-US" dirty="0" err="1" smtClean="0"/>
              <a:t>sVNFM</a:t>
            </a:r>
            <a:r>
              <a:rPr lang="en-US" dirty="0" smtClean="0"/>
              <a:t> possible)</a:t>
            </a:r>
          </a:p>
          <a:p>
            <a:r>
              <a:rPr lang="en-US" dirty="0" smtClean="0"/>
              <a:t>DCAE</a:t>
            </a:r>
          </a:p>
          <a:p>
            <a:pPr lvl="1"/>
            <a:r>
              <a:rPr lang="en-US" dirty="0" smtClean="0"/>
              <a:t>NFV Orchestrator </a:t>
            </a:r>
            <a:r>
              <a:rPr lang="en-US" dirty="0" smtClean="0"/>
              <a:t>b, n</a:t>
            </a:r>
          </a:p>
          <a:p>
            <a:pPr lvl="1"/>
            <a:r>
              <a:rPr lang="en-US" dirty="0" smtClean="0"/>
              <a:t>VNFM </a:t>
            </a:r>
            <a:r>
              <a:rPr lang="en-US" dirty="0" smtClean="0"/>
              <a:t>f</a:t>
            </a:r>
          </a:p>
          <a:p>
            <a:r>
              <a:rPr lang="en-US" dirty="0" smtClean="0"/>
              <a:t>Policy</a:t>
            </a:r>
          </a:p>
          <a:p>
            <a:pPr lvl="1"/>
            <a:r>
              <a:rPr lang="en-US" dirty="0" smtClean="0"/>
              <a:t>NFV Orchestrator </a:t>
            </a:r>
            <a:r>
              <a:rPr lang="en-US" dirty="0" err="1" smtClean="0"/>
              <a:t>i</a:t>
            </a:r>
            <a:r>
              <a:rPr lang="en-US" dirty="0" smtClean="0"/>
              <a:t>, m</a:t>
            </a:r>
          </a:p>
          <a:p>
            <a:endParaRPr lang="en-US"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11785</TotalTime>
  <Words>1451</Words>
  <Application>Microsoft Office PowerPoint</Application>
  <PresentationFormat>Custom</PresentationFormat>
  <Paragraphs>162</Paragraphs>
  <Slides>15</Slides>
  <Notes>6</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1_Office Theme</vt:lpstr>
      <vt:lpstr>ARC: Definitions and requirements for SO/APP-C/VF-C discussion  including call notes  Chris Donley</vt:lpstr>
      <vt:lpstr>Agenda</vt:lpstr>
      <vt:lpstr>Slide 3</vt:lpstr>
      <vt:lpstr>Definitions</vt:lpstr>
      <vt:lpstr>Goals and Questions</vt:lpstr>
      <vt:lpstr>Functional Definitions</vt:lpstr>
      <vt:lpstr>Functional Definitions (2)</vt:lpstr>
      <vt:lpstr>Functional Definitions (3)</vt:lpstr>
      <vt:lpstr>Module mappings</vt:lpstr>
      <vt:lpstr>Possible deployments</vt:lpstr>
      <vt:lpstr>ONAP Controller – Option A (ONS starting point)</vt:lpstr>
      <vt:lpstr>ONAP Controller – Option B (Jamil)</vt:lpstr>
      <vt:lpstr>ONAP Controller – Option C (Vimal Option 2)</vt:lpstr>
      <vt:lpstr>ONAP Controller – Option A1 (runtime selection)</vt:lpstr>
      <vt:lpstr>ONAP Controller – Option A2 (runtime selection)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Chris Donley</cp:lastModifiedBy>
  <cp:revision>100</cp:revision>
  <dcterms:created xsi:type="dcterms:W3CDTF">2017-02-27T16:23:08Z</dcterms:created>
  <dcterms:modified xsi:type="dcterms:W3CDTF">2017-07-07T22:01:33Z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1498578489</vt:lpwstr>
  </property>
</Properties>
</file>