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6"/>
  </p:notesMasterIdLst>
  <p:sldIdLst>
    <p:sldId id="504" r:id="rId2"/>
    <p:sldId id="462" r:id="rId3"/>
    <p:sldId id="460" r:id="rId4"/>
    <p:sldId id="463" r:id="rId5"/>
    <p:sldId id="459" r:id="rId6"/>
    <p:sldId id="453" r:id="rId7"/>
    <p:sldId id="458" r:id="rId8"/>
    <p:sldId id="512" r:id="rId9"/>
    <p:sldId id="513" r:id="rId10"/>
    <p:sldId id="524" r:id="rId11"/>
    <p:sldId id="525" r:id="rId12"/>
    <p:sldId id="514" r:id="rId13"/>
    <p:sldId id="505" r:id="rId14"/>
    <p:sldId id="468" r:id="rId15"/>
    <p:sldId id="522" r:id="rId16"/>
    <p:sldId id="470" r:id="rId17"/>
    <p:sldId id="471" r:id="rId18"/>
    <p:sldId id="472" r:id="rId19"/>
    <p:sldId id="473" r:id="rId20"/>
    <p:sldId id="474" r:id="rId21"/>
    <p:sldId id="475" r:id="rId22"/>
    <p:sldId id="476" r:id="rId23"/>
    <p:sldId id="477" r:id="rId24"/>
    <p:sldId id="478" r:id="rId25"/>
    <p:sldId id="479" r:id="rId26"/>
    <p:sldId id="480" r:id="rId27"/>
    <p:sldId id="483" r:id="rId28"/>
    <p:sldId id="484" r:id="rId29"/>
    <p:sldId id="485" r:id="rId30"/>
    <p:sldId id="486"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15" r:id="rId48"/>
    <p:sldId id="516" r:id="rId49"/>
    <p:sldId id="517" r:id="rId50"/>
    <p:sldId id="518" r:id="rId51"/>
    <p:sldId id="519" r:id="rId52"/>
    <p:sldId id="520" r:id="rId53"/>
    <p:sldId id="521" r:id="rId54"/>
    <p:sldId id="523"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51" autoAdjust="0"/>
    <p:restoredTop sz="93686" autoAdjust="0"/>
  </p:normalViewPr>
  <p:slideViewPr>
    <p:cSldViewPr snapToGrid="0" snapToObjects="1">
      <p:cViewPr varScale="1">
        <p:scale>
          <a:sx n="80" d="100"/>
          <a:sy n="80" d="100"/>
        </p:scale>
        <p:origin x="518" y="4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Key points:</a:t>
            </a:r>
          </a:p>
          <a:p>
            <a:r>
              <a:rPr lang="en-US" dirty="0"/>
              <a:t>Unified framework for design-time &amp; run-time</a:t>
            </a:r>
          </a:p>
          <a:p>
            <a:pPr lvl="1"/>
            <a:r>
              <a:rPr lang="en-US" dirty="0"/>
              <a:t>Common platform for service design and </a:t>
            </a:r>
            <a:r>
              <a:rPr lang="en-US" dirty="0" err="1"/>
              <a:t>netops</a:t>
            </a:r>
            <a:r>
              <a:rPr lang="en-US" dirty="0"/>
              <a:t> to drive collaboration</a:t>
            </a:r>
          </a:p>
          <a:p>
            <a:r>
              <a:rPr lang="en-US" dirty="0"/>
              <a:t>Simultaneous orchestration of physical and virtual networks</a:t>
            </a:r>
          </a:p>
          <a:p>
            <a:pPr lvl="1"/>
            <a:r>
              <a:rPr lang="en-US" dirty="0"/>
              <a:t>Vendor-agnostic orchestration can only happen in open source context</a:t>
            </a:r>
          </a:p>
          <a:p>
            <a:r>
              <a:rPr lang="en-US" dirty="0"/>
              <a:t>Real-time analytics and closed-loop automation</a:t>
            </a:r>
          </a:p>
          <a:p>
            <a:pPr lvl="1"/>
            <a:r>
              <a:rPr lang="en-US" dirty="0"/>
              <a:t>Easy re-use of service concepts</a:t>
            </a:r>
          </a:p>
          <a:p>
            <a:pPr lvl="1"/>
            <a:r>
              <a:rPr lang="en-US" dirty="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38</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41</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42</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44</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2214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67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15</a:t>
            </a:fld>
            <a:endParaRPr lang="en-US"/>
          </a:p>
        </p:txBody>
      </p:sp>
    </p:spTree>
    <p:extLst>
      <p:ext uri="{BB962C8B-B14F-4D97-AF65-F5344CB8AC3E}">
        <p14:creationId xmlns:p14="http://schemas.microsoft.com/office/powerpoint/2010/main" val="2486815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16</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17</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18</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19</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30</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ONAP Beijing Architecture (</a:t>
            </a:r>
            <a:r>
              <a:rPr lang="en-US" dirty="0" smtClean="0"/>
              <a:t>v2.0.2)</a:t>
            </a:r>
            <a:r>
              <a:rPr lang="en-US" dirty="0" smtClean="0"/>
              <a:t/>
            </a:r>
            <a:br>
              <a:rPr lang="en-US" dirty="0" smtClean="0"/>
            </a:br>
            <a:r>
              <a:rPr lang="en-US" dirty="0"/>
              <a:t>	</a:t>
            </a:r>
            <a:r>
              <a:rPr lang="en-US" dirty="0" smtClean="0"/>
              <a:t>For TSC Approval</a:t>
            </a:r>
            <a:endParaRPr lang="en-US" dirty="0"/>
          </a:p>
        </p:txBody>
      </p:sp>
      <p:sp>
        <p:nvSpPr>
          <p:cNvPr id="3" name="Subtitle 2"/>
          <p:cNvSpPr>
            <a:spLocks noGrp="1"/>
          </p:cNvSpPr>
          <p:nvPr>
            <p:ph type="subTitle" idx="1"/>
          </p:nvPr>
        </p:nvSpPr>
        <p:spPr/>
        <p:txBody>
          <a:bodyPr/>
          <a:lstStyle/>
          <a:p>
            <a:r>
              <a:rPr lang="en-US" dirty="0" smtClean="0"/>
              <a:t>Chris Donley</a:t>
            </a:r>
            <a:endParaRPr lang="en-US" dirty="0"/>
          </a:p>
        </p:txBody>
      </p:sp>
    </p:spTree>
    <p:extLst>
      <p:ext uri="{BB962C8B-B14F-4D97-AF65-F5344CB8AC3E}">
        <p14:creationId xmlns:p14="http://schemas.microsoft.com/office/powerpoint/2010/main" val="414913894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sp>
        <p:nvSpPr>
          <p:cNvPr id="8" name="Rectangle 7"/>
          <p:cNvSpPr/>
          <p:nvPr/>
        </p:nvSpPr>
        <p:spPr>
          <a:xfrm>
            <a:off x="2297232" y="1040790"/>
            <a:ext cx="9523929" cy="15077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SDC is the Integrated development platform for modeling. </a:t>
            </a:r>
          </a:p>
          <a:p>
            <a:pPr marL="285750" indent="-285750">
              <a:buFontTx/>
              <a:buChar char="-"/>
            </a:pPr>
            <a:r>
              <a:rPr lang="en-US" sz="1600" dirty="0">
                <a:solidFill>
                  <a:schemeClr val="tx1">
                    <a:lumMod val="85000"/>
                    <a:lumOff val="15000"/>
                  </a:schemeClr>
                </a:solidFill>
              </a:rPr>
              <a:t>SDC provides set of functionalities starting from the VNF onboarding and up to the service distribution.</a:t>
            </a:r>
          </a:p>
          <a:p>
            <a:pPr marL="285750" indent="-285750">
              <a:buFontTx/>
              <a:buChar char="-"/>
            </a:pPr>
            <a:r>
              <a:rPr lang="en-US" sz="1600" dirty="0">
                <a:solidFill>
                  <a:schemeClr val="tx1">
                    <a:lumMod val="85000"/>
                    <a:lumOff val="15000"/>
                  </a:schemeClr>
                </a:solidFill>
              </a:rPr>
              <a:t>SDC provides a set of modeling capabilities including VNF modeling, Service modeling.</a:t>
            </a:r>
          </a:p>
          <a:p>
            <a:pPr marL="285750" indent="-285750">
              <a:buFontTx/>
              <a:buChar char="-"/>
            </a:pPr>
            <a:r>
              <a:rPr lang="en-US" sz="1600" dirty="0">
                <a:solidFill>
                  <a:schemeClr val="tx1">
                    <a:lumMod val="85000"/>
                    <a:lumOff val="15000"/>
                  </a:schemeClr>
                </a:solidFill>
              </a:rPr>
              <a:t>As part of the work for Beijing SDC is adding the Monitoring template modeling capabilities and work flow modeling capabilities.</a:t>
            </a:r>
          </a:p>
        </p:txBody>
      </p:sp>
      <p:sp>
        <p:nvSpPr>
          <p:cNvPr id="9" name="Rectangle 8"/>
          <p:cNvSpPr/>
          <p:nvPr/>
        </p:nvSpPr>
        <p:spPr>
          <a:xfrm>
            <a:off x="2297232" y="2569849"/>
            <a:ext cx="9523929" cy="36916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External API’S</a:t>
            </a:r>
          </a:p>
          <a:p>
            <a:pPr marL="742950" lvl="1" indent="-285750">
              <a:buFontTx/>
              <a:buChar char="-"/>
            </a:pPr>
            <a:r>
              <a:rPr lang="en-US" sz="1600" dirty="0">
                <a:solidFill>
                  <a:schemeClr val="tx1"/>
                </a:solidFill>
              </a:rPr>
              <a:t>Retrieve artifacts.</a:t>
            </a:r>
          </a:p>
          <a:p>
            <a:pPr marL="742950" lvl="1" indent="-285750">
              <a:buFontTx/>
              <a:buChar char="-"/>
            </a:pPr>
            <a:r>
              <a:rPr lang="en-US" sz="1600" dirty="0">
                <a:solidFill>
                  <a:schemeClr val="tx1"/>
                </a:solidFill>
              </a:rPr>
              <a:t>Query catalog.</a:t>
            </a:r>
          </a:p>
          <a:p>
            <a:pPr marL="742950" lvl="1" indent="-285750">
              <a:buFontTx/>
              <a:buChar char="-"/>
            </a:pPr>
            <a:r>
              <a:rPr lang="en-US" sz="1600" dirty="0">
                <a:solidFill>
                  <a:schemeClr val="tx1"/>
                </a:solidFill>
              </a:rPr>
              <a:t>Upload artifacts.</a:t>
            </a:r>
          </a:p>
          <a:p>
            <a:pPr marL="285750" indent="-285750">
              <a:buFontTx/>
              <a:buChar char="-"/>
            </a:pPr>
            <a:r>
              <a:rPr lang="en-US" sz="1600" dirty="0">
                <a:solidFill>
                  <a:schemeClr val="tx1"/>
                </a:solidFill>
              </a:rPr>
              <a:t>Distribution client</a:t>
            </a:r>
          </a:p>
          <a:p>
            <a:pPr marL="742950" lvl="1" indent="-285750">
              <a:buFontTx/>
              <a:buChar char="-"/>
            </a:pPr>
            <a:r>
              <a:rPr lang="en-US" sz="1600" dirty="0">
                <a:solidFill>
                  <a:schemeClr val="tx1"/>
                </a:solidFill>
              </a:rPr>
              <a:t>Java based client for subscribing and receiving notifications from </a:t>
            </a:r>
            <a:r>
              <a:rPr lang="en-US" sz="1600" dirty="0" err="1">
                <a:solidFill>
                  <a:schemeClr val="tx1"/>
                </a:solidFill>
              </a:rPr>
              <a:t>Dmaap</a:t>
            </a:r>
            <a:r>
              <a:rPr lang="en-US" sz="1600" dirty="0">
                <a:solidFill>
                  <a:schemeClr val="tx1"/>
                </a:solidFill>
              </a:rPr>
              <a:t> regarding Services.</a:t>
            </a:r>
          </a:p>
          <a:p>
            <a:pPr marL="742950" lvl="1" indent="-285750">
              <a:buFontTx/>
              <a:buChar char="-"/>
            </a:pPr>
            <a:r>
              <a:rPr lang="en-US" sz="1600" dirty="0">
                <a:solidFill>
                  <a:schemeClr val="tx1"/>
                </a:solidFill>
              </a:rPr>
              <a:t>The client provides a way to define what artifacts need to be retrieved from the service.</a:t>
            </a:r>
          </a:p>
          <a:p>
            <a:pPr marL="742950" lvl="1" indent="-285750">
              <a:buFontTx/>
              <a:buChar char="-"/>
            </a:pPr>
            <a:r>
              <a:rPr lang="en-US" sz="1600" dirty="0">
                <a:solidFill>
                  <a:schemeClr val="tx1"/>
                </a:solidFill>
              </a:rPr>
              <a:t>The client downloads the artifacts from SDC and publishes a notification regarding its success or failure.</a:t>
            </a:r>
          </a:p>
          <a:p>
            <a:pPr marL="285750" indent="-285750">
              <a:buFontTx/>
              <a:buChar char="-"/>
            </a:pPr>
            <a:r>
              <a:rPr lang="en-US" sz="1600" dirty="0">
                <a:solidFill>
                  <a:schemeClr val="tx1"/>
                </a:solidFill>
              </a:rPr>
              <a:t>SDC parser</a:t>
            </a:r>
          </a:p>
          <a:p>
            <a:pPr marL="742950" lvl="1" indent="-285750">
              <a:buFontTx/>
              <a:buChar char="-"/>
            </a:pPr>
            <a:r>
              <a:rPr lang="en-US" sz="1600" dirty="0">
                <a:solidFill>
                  <a:schemeClr val="tx1">
                    <a:lumMod val="85000"/>
                    <a:lumOff val="15000"/>
                  </a:schemeClr>
                </a:solidFill>
              </a:rPr>
              <a:t>A java based parser for Tosca.</a:t>
            </a:r>
          </a:p>
          <a:p>
            <a:pPr marL="742950" lvl="1" indent="-285750">
              <a:buFontTx/>
              <a:buChar char="-"/>
            </a:pPr>
            <a:r>
              <a:rPr lang="en-US" sz="1600" dirty="0">
                <a:solidFill>
                  <a:schemeClr val="tx1">
                    <a:lumMod val="85000"/>
                    <a:lumOff val="15000"/>
                  </a:schemeClr>
                </a:solidFill>
              </a:rPr>
              <a:t>The parser allows components to parse the CSAR artifact provided by SDC.</a:t>
            </a:r>
          </a:p>
          <a:p>
            <a:pPr marL="285750" indent="-285750">
              <a:buFontTx/>
              <a:buChar char="-"/>
            </a:pPr>
            <a:r>
              <a:rPr lang="en-US" sz="1600" dirty="0">
                <a:solidFill>
                  <a:schemeClr val="tx1"/>
                </a:solidFill>
              </a:rPr>
              <a:t>Generic Designer Frame work</a:t>
            </a:r>
          </a:p>
          <a:p>
            <a:pPr marL="742950" lvl="1" indent="-285750">
              <a:buFontTx/>
              <a:buChar char="-"/>
            </a:pPr>
            <a:r>
              <a:rPr lang="en-US" sz="1600" dirty="0">
                <a:solidFill>
                  <a:schemeClr val="tx1">
                    <a:lumMod val="85000"/>
                    <a:lumOff val="15000"/>
                  </a:schemeClr>
                </a:solidFill>
              </a:rPr>
              <a:t>Infrastructure to support easy integration of new designers into SDC.</a:t>
            </a:r>
          </a:p>
          <a:p>
            <a:pPr marL="742950" lvl="1" indent="-285750">
              <a:buFontTx/>
              <a:buChar char="-"/>
            </a:pPr>
            <a:r>
              <a:rPr lang="en-US" sz="1600" dirty="0">
                <a:solidFill>
                  <a:schemeClr val="tx1">
                    <a:lumMod val="85000"/>
                    <a:lumOff val="15000"/>
                  </a:schemeClr>
                </a:solidFill>
              </a:rPr>
              <a:t>SDC-UI a set of </a:t>
            </a:r>
            <a:r>
              <a:rPr lang="en-US" sz="1600" dirty="0" err="1">
                <a:solidFill>
                  <a:schemeClr val="tx1">
                    <a:lumMod val="85000"/>
                    <a:lumOff val="15000"/>
                  </a:schemeClr>
                </a:solidFill>
              </a:rPr>
              <a:t>ui</a:t>
            </a:r>
            <a:r>
              <a:rPr lang="en-US" sz="1600" dirty="0">
                <a:solidFill>
                  <a:schemeClr val="tx1">
                    <a:lumMod val="85000"/>
                    <a:lumOff val="15000"/>
                  </a:schemeClr>
                </a:solidFill>
              </a:rPr>
              <a:t> components and styles to allow designers the same look and feel as SDC.</a:t>
            </a:r>
          </a:p>
          <a:p>
            <a:pPr marL="742950" lvl="1" indent="-285750">
              <a:buFontTx/>
              <a:buChar char="-"/>
            </a:pPr>
            <a:endParaRPr lang="en-US" sz="1600" dirty="0">
              <a:solidFill>
                <a:schemeClr val="tx1">
                  <a:lumMod val="85000"/>
                  <a:lumOff val="15000"/>
                </a:schemeClr>
              </a:solidFill>
            </a:endParaRPr>
          </a:p>
          <a:p>
            <a:pPr lvl="1"/>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212086922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(2/2)</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VNF SDK – SDC can query VNF’s from the marketplace and onboard them into SDC.</a:t>
            </a:r>
          </a:p>
          <a:p>
            <a:pPr marL="285750" indent="-285750">
              <a:buFontTx/>
              <a:buChar char="-"/>
            </a:pPr>
            <a:r>
              <a:rPr lang="en-US" dirty="0">
                <a:solidFill>
                  <a:schemeClr val="tx1">
                    <a:lumMod val="85000"/>
                    <a:lumOff val="15000"/>
                  </a:schemeClr>
                </a:solidFill>
              </a:rPr>
              <a:t>Publish and subscribe to notifications using </a:t>
            </a:r>
            <a:r>
              <a:rPr lang="en-US" dirty="0" err="1">
                <a:solidFill>
                  <a:schemeClr val="tx1">
                    <a:lumMod val="85000"/>
                    <a:lumOff val="15000"/>
                  </a:schemeClr>
                </a:solidFill>
              </a:rPr>
              <a:t>Dmaap</a:t>
            </a:r>
            <a:r>
              <a:rPr lang="en-US" dirty="0">
                <a:solidFill>
                  <a:schemeClr val="tx1">
                    <a:lumMod val="85000"/>
                    <a:lumOff val="15000"/>
                  </a:schemeClr>
                </a:solidFill>
              </a:rPr>
              <a:t>.</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solidFill>
              </a:rPr>
              <a:t>VNF packages Heat based and Tosca based</a:t>
            </a:r>
          </a:p>
        </p:txBody>
      </p:sp>
      <p:sp>
        <p:nvSpPr>
          <p:cNvPr id="15" name="圆角矩形 30">
            <a:extLst>
              <a:ext uri="{FF2B5EF4-FFF2-40B4-BE49-F238E27FC236}">
                <a16:creationId xmlns:a16="http://schemas.microsoft.com/office/drawing/2014/main" xmlns="" id="{A56C1ABC-0772-424F-B5FA-758DDC214C63}"/>
              </a:ext>
            </a:extLst>
          </p:cNvPr>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cxnSp>
        <p:nvCxnSpPr>
          <p:cNvPr id="20" name="Straight Connector 19">
            <a:extLst>
              <a:ext uri="{FF2B5EF4-FFF2-40B4-BE49-F238E27FC236}">
                <a16:creationId xmlns:a16="http://schemas.microsoft.com/office/drawing/2014/main" xmlns="" id="{F4F36BF4-D063-4B11-A924-9DDCFE7CD312}"/>
              </a:ext>
            </a:extLst>
          </p:cNvPr>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xmlns="" id="{F2E76A18-9567-4F86-87A1-0C3616BACB6C}"/>
              </a:ext>
            </a:extLst>
          </p:cNvPr>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xmlns="" id="{7DBC034E-29AA-4504-9FAE-53A3F980172F}"/>
              </a:ext>
            </a:extLst>
          </p:cNvPr>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23" name="Straight Connector 22">
            <a:extLst>
              <a:ext uri="{FF2B5EF4-FFF2-40B4-BE49-F238E27FC236}">
                <a16:creationId xmlns:a16="http://schemas.microsoft.com/office/drawing/2014/main" xmlns="" id="{A6901011-74D8-47EA-B329-89C260496C04}"/>
              </a:ext>
            </a:extLst>
          </p:cNvPr>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a16="http://schemas.microsoft.com/office/drawing/2014/main" xmlns="" id="{6B7F53F3-CA24-476C-842C-59E43E8D185C}"/>
              </a:ext>
            </a:extLst>
          </p:cNvPr>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xmlns="" id="{AEBE8F5F-4B4E-41EB-AE70-66F8C471F569}"/>
              </a:ext>
            </a:extLst>
          </p:cNvPr>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3039753886"/>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13359"/>
            <a:ext cx="9523929" cy="14215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a:t>
            </a:r>
            <a:r>
              <a:rPr lang="en-US" dirty="0" smtClean="0">
                <a:solidFill>
                  <a:schemeClr val="tx1">
                    <a:lumMod val="85000"/>
                    <a:lumOff val="15000"/>
                  </a:schemeClr>
                </a:solidFill>
              </a:rPr>
              <a:t>(provided by DCAE collectors, consumed </a:t>
            </a:r>
            <a:r>
              <a:rPr lang="en-US" dirty="0">
                <a:solidFill>
                  <a:schemeClr val="tx1">
                    <a:lumMod val="85000"/>
                    <a:lumOff val="15000"/>
                  </a:schemeClr>
                </a:solidFill>
              </a:rPr>
              <a:t>by VNFs and </a:t>
            </a:r>
            <a:r>
              <a:rPr lang="en-US" dirty="0" smtClean="0">
                <a:solidFill>
                  <a:schemeClr val="tx1">
                    <a:lumMod val="85000"/>
                    <a:lumOff val="15000"/>
                  </a:schemeClr>
                </a:solidFill>
              </a:rPr>
              <a:t>others)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a:t>
            </a:r>
            <a:r>
              <a:rPr lang="en-US" dirty="0" smtClean="0">
                <a:solidFill>
                  <a:schemeClr val="tx1">
                    <a:lumMod val="85000"/>
                    <a:lumOff val="15000"/>
                  </a:schemeClr>
                </a:solidFill>
              </a:rPr>
              <a:t>(provided by DCAE Deployment Handler, used </a:t>
            </a:r>
            <a:r>
              <a:rPr lang="en-US" dirty="0">
                <a:solidFill>
                  <a:schemeClr val="tx1">
                    <a:lumMod val="85000"/>
                    <a:lumOff val="15000"/>
                  </a:schemeClr>
                </a:solidFill>
              </a:rPr>
              <a:t>by </a:t>
            </a:r>
            <a:r>
              <a:rPr lang="en-US" dirty="0" smtClean="0">
                <a:solidFill>
                  <a:schemeClr val="tx1">
                    <a:lumMod val="85000"/>
                    <a:lumOff val="15000"/>
                  </a:schemeClr>
                </a:solidFill>
              </a:rPr>
              <a:t>CLAMP and other northbound applications/services)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triggering the deployment and changes of a control </a:t>
            </a:r>
            <a:r>
              <a:rPr lang="en-US" dirty="0" smtClean="0">
                <a:solidFill>
                  <a:schemeClr val="tx1">
                    <a:lumMod val="85000"/>
                    <a:lumOff val="15000"/>
                  </a:schemeClr>
                </a:solidFill>
              </a:rPr>
              <a:t>loop</a:t>
            </a:r>
          </a:p>
          <a:p>
            <a:pPr marL="285750" lvl="0" indent="-285750">
              <a:buFontTx/>
              <a:buChar char="-"/>
            </a:pPr>
            <a:r>
              <a:rPr lang="en-US" altLang="zh-CN" dirty="0">
                <a:solidFill>
                  <a:schemeClr val="tx1"/>
                </a:solidFill>
              </a:rPr>
              <a:t>Interface 3: Configuration Binding Service</a:t>
            </a:r>
          </a:p>
          <a:p>
            <a:pPr marL="742950" lvl="1" indent="-285750">
              <a:buFontTx/>
              <a:buChar char="-"/>
            </a:pPr>
            <a:r>
              <a:rPr lang="en-US" altLang="zh-CN" dirty="0">
                <a:solidFill>
                  <a:schemeClr val="tx1"/>
                </a:solidFill>
              </a:rPr>
              <a:t>Interface for querying the information of the services that are registered to DCAE Consul</a:t>
            </a:r>
          </a:p>
          <a:p>
            <a:pPr marL="285750" indent="-285750">
              <a:buFontTx/>
              <a:buChar char="-"/>
            </a:pPr>
            <a:endParaRPr lang="en-US" dirty="0" smtClean="0">
              <a:solidFill>
                <a:schemeClr val="tx1">
                  <a:lumMod val="85000"/>
                  <a:lumOff val="15000"/>
                </a:schemeClr>
              </a:solidFill>
            </a:endParaRPr>
          </a:p>
        </p:txBody>
      </p:sp>
      <p:sp>
        <p:nvSpPr>
          <p:cNvPr id="10" name="Rectangle 9"/>
          <p:cNvSpPr/>
          <p:nvPr/>
        </p:nvSpPr>
        <p:spPr>
          <a:xfrm>
            <a:off x="2297231" y="3810141"/>
            <a:ext cx="9523929" cy="20835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smtClean="0">
                <a:solidFill>
                  <a:schemeClr val="tx1">
                    <a:lumMod val="85000"/>
                    <a:lumOff val="15000"/>
                  </a:schemeClr>
                </a:solidFill>
              </a:rPr>
              <a:t>Consumed </a:t>
            </a:r>
            <a:r>
              <a:rPr lang="en-US" dirty="0">
                <a:solidFill>
                  <a:schemeClr val="tx1">
                    <a:lumMod val="85000"/>
                    <a:lumOff val="15000"/>
                  </a:schemeClr>
                </a:solidFill>
              </a:rPr>
              <a:t>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a:t>
            </a:r>
            <a:r>
              <a:rPr lang="en-US" dirty="0" smtClean="0">
                <a:solidFill>
                  <a:schemeClr val="tx1">
                    <a:lumMod val="85000"/>
                    <a:lumOff val="15000"/>
                  </a:schemeClr>
                </a:solidFill>
              </a:rPr>
              <a:t>collectors and analytics for querying A&amp;AI for VNF information for the purpose of enriching </a:t>
            </a:r>
            <a:r>
              <a:rPr lang="en-US" dirty="0">
                <a:solidFill>
                  <a:schemeClr val="tx1">
                    <a:lumMod val="85000"/>
                    <a:lumOff val="15000"/>
                  </a:schemeClr>
                </a:solidFill>
              </a:rPr>
              <a:t>collected raw data by adding information not contained in original </a:t>
            </a:r>
            <a:r>
              <a:rPr lang="en-US" dirty="0" smtClean="0">
                <a:solidFill>
                  <a:schemeClr val="tx1">
                    <a:lumMod val="85000"/>
                    <a:lumOff val="15000"/>
                  </a:schemeClr>
                </a:solidFill>
              </a:rPr>
              <a:t>data</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DCAE </a:t>
            </a:r>
            <a:r>
              <a:rPr lang="en-US" dirty="0" smtClean="0">
                <a:solidFill>
                  <a:schemeClr val="tx1">
                    <a:lumMod val="85000"/>
                    <a:lumOff val="15000"/>
                  </a:schemeClr>
                </a:solidFill>
              </a:rPr>
              <a:t>Service Change </a:t>
            </a:r>
            <a:r>
              <a:rPr lang="en-US" dirty="0">
                <a:solidFill>
                  <a:schemeClr val="tx1">
                    <a:lumMod val="85000"/>
                    <a:lumOff val="15000"/>
                  </a:schemeClr>
                </a:solidFill>
              </a:rPr>
              <a:t>Hander fetching control loop models </a:t>
            </a:r>
            <a:r>
              <a:rPr lang="en-US" dirty="0" smtClean="0">
                <a:solidFill>
                  <a:schemeClr val="tx1">
                    <a:lumMod val="85000"/>
                    <a:lumOff val="15000"/>
                  </a:schemeClr>
                </a:solidFill>
              </a:rPr>
              <a:t>and model updates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DCAE Policy Hander fetching </a:t>
            </a:r>
            <a:r>
              <a:rPr lang="en-US" dirty="0">
                <a:solidFill>
                  <a:schemeClr val="tx1">
                    <a:lumMod val="85000"/>
                    <a:lumOff val="15000"/>
                  </a:schemeClr>
                </a:solidFill>
              </a:rPr>
              <a:t>configuration and operation policies </a:t>
            </a:r>
            <a:r>
              <a:rPr lang="en-US" dirty="0" smtClean="0">
                <a:solidFill>
                  <a:schemeClr val="tx1">
                    <a:lumMod val="85000"/>
                    <a:lumOff val="15000"/>
                  </a:schemeClr>
                </a:solidFill>
              </a:rPr>
              <a:t>on </a:t>
            </a:r>
            <a:r>
              <a:rPr lang="en-US" dirty="0">
                <a:solidFill>
                  <a:schemeClr val="tx1">
                    <a:lumMod val="85000"/>
                    <a:lumOff val="15000"/>
                  </a:schemeClr>
                </a:solidFill>
              </a:rPr>
              <a:t>control loop and control loop components from </a:t>
            </a:r>
            <a:r>
              <a:rPr lang="en-US" dirty="0" smtClean="0">
                <a:solidFill>
                  <a:schemeClr val="tx1">
                    <a:lumMod val="85000"/>
                    <a:lumOff val="15000"/>
                  </a:schemeClr>
                </a:solidFill>
              </a:rPr>
              <a:t>Policy.</a:t>
            </a:r>
            <a:endParaRPr lang="en-US" dirty="0">
              <a:solidFill>
                <a:schemeClr val="tx1">
                  <a:lumMod val="85000"/>
                  <a:lumOff val="15000"/>
                </a:schemeClr>
              </a:solidFill>
            </a:endParaRP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31323" y="1489549"/>
            <a:ext cx="1380506" cy="46166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collection </a:t>
            </a:r>
            <a:r>
              <a:rPr lang="en-US" sz="800" dirty="0" smtClean="0"/>
              <a:t>interface</a:t>
            </a:r>
          </a:p>
          <a:p>
            <a:pPr marL="171450" indent="-171450">
              <a:buFont typeface="Arial" charset="0"/>
              <a:buChar char="•"/>
            </a:pPr>
            <a:r>
              <a:rPr lang="en-US" sz="800" dirty="0" smtClean="0"/>
              <a:t>Deployment interface</a:t>
            </a:r>
          </a:p>
          <a:p>
            <a:pPr marL="171450" indent="-171450">
              <a:buFont typeface="Arial" charset="0"/>
              <a:buChar char="•"/>
            </a:pPr>
            <a:r>
              <a:rPr lang="en-US" sz="800" dirty="0" err="1" smtClean="0"/>
              <a:t>Config</a:t>
            </a:r>
            <a:r>
              <a:rPr lang="en-US" sz="800" dirty="0" smtClean="0"/>
              <a:t> binding interface </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81957" y="3966870"/>
            <a:ext cx="2202847" cy="58477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movement platform </a:t>
            </a:r>
            <a:r>
              <a:rPr lang="en-US" sz="800" dirty="0" smtClean="0"/>
              <a:t>interface (DMaaP)</a:t>
            </a:r>
          </a:p>
          <a:p>
            <a:pPr marL="171450" indent="-171450">
              <a:buFont typeface="Arial" charset="0"/>
              <a:buChar char="•"/>
            </a:pPr>
            <a:r>
              <a:rPr lang="en-US" sz="800" dirty="0" smtClean="0">
                <a:solidFill>
                  <a:schemeClr val="tx1">
                    <a:lumMod val="85000"/>
                    <a:lumOff val="15000"/>
                  </a:schemeClr>
                </a:solidFill>
              </a:rPr>
              <a:t>Data </a:t>
            </a:r>
            <a:r>
              <a:rPr lang="en-US" sz="800" dirty="0">
                <a:solidFill>
                  <a:schemeClr val="tx1">
                    <a:lumMod val="85000"/>
                    <a:lumOff val="15000"/>
                  </a:schemeClr>
                </a:solidFill>
              </a:rPr>
              <a:t>enrichment </a:t>
            </a:r>
            <a:r>
              <a:rPr lang="en-US" sz="800" dirty="0" smtClean="0">
                <a:solidFill>
                  <a:schemeClr val="tx1">
                    <a:lumMod val="85000"/>
                    <a:lumOff val="15000"/>
                  </a:schemeClr>
                </a:solidFill>
              </a:rPr>
              <a:t>interface (A&amp;AI)</a:t>
            </a:r>
            <a:r>
              <a:rPr lang="en-US" sz="800" dirty="0" smtClean="0"/>
              <a:t> </a:t>
            </a:r>
          </a:p>
          <a:p>
            <a:pPr marL="171450" indent="-171450">
              <a:buFont typeface="Arial" charset="0"/>
              <a:buChar char="•"/>
            </a:pPr>
            <a:r>
              <a:rPr lang="en-US" sz="800" dirty="0" smtClean="0">
                <a:solidFill>
                  <a:schemeClr val="tx1">
                    <a:lumMod val="85000"/>
                    <a:lumOff val="15000"/>
                  </a:schemeClr>
                </a:solidFill>
              </a:rPr>
              <a:t>Service </a:t>
            </a:r>
            <a:r>
              <a:rPr lang="en-US" sz="800" dirty="0">
                <a:solidFill>
                  <a:schemeClr val="tx1">
                    <a:lumMod val="85000"/>
                    <a:lumOff val="15000"/>
                  </a:schemeClr>
                </a:solidFill>
              </a:rPr>
              <a:t>model change </a:t>
            </a:r>
            <a:r>
              <a:rPr lang="en-US" sz="800" dirty="0" smtClean="0">
                <a:solidFill>
                  <a:schemeClr val="tx1">
                    <a:lumMod val="85000"/>
                    <a:lumOff val="15000"/>
                  </a:schemeClr>
                </a:solidFill>
              </a:rPr>
              <a:t>interface (SDC)</a:t>
            </a:r>
          </a:p>
          <a:p>
            <a:pPr marL="171450" indent="-171450">
              <a:buFont typeface="Arial" charset="0"/>
              <a:buChar char="•"/>
            </a:pPr>
            <a:r>
              <a:rPr lang="en-US" sz="800" dirty="0" smtClean="0">
                <a:solidFill>
                  <a:schemeClr val="tx1">
                    <a:lumMod val="85000"/>
                    <a:lumOff val="15000"/>
                  </a:schemeClr>
                </a:solidFill>
              </a:rPr>
              <a:t>Policy interface (Policy)</a:t>
            </a:r>
            <a:endParaRPr lang="en-US" sz="800" dirty="0"/>
          </a:p>
        </p:txBody>
      </p:sp>
    </p:spTree>
    <p:extLst>
      <p:ext uri="{BB962C8B-B14F-4D97-AF65-F5344CB8AC3E}">
        <p14:creationId xmlns:p14="http://schemas.microsoft.com/office/powerpoint/2010/main" val="3068631714"/>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a:t>Holmes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buClr>
                <a:srgbClr val="CC9900"/>
              </a:buClr>
            </a:pPr>
            <a:r>
              <a:rPr lang="en-US" altLang="zh-CN" sz="1200" dirty="0">
                <a:latin typeface="微软雅黑" panose="020B0503020204020204" pitchFamily="34" charset="-122"/>
                <a:ea typeface="微软雅黑" panose="020B0503020204020204" pitchFamily="34" charset="-122"/>
              </a:rPr>
              <a:t>Holmes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Maintains a series of rules inside to support different kinds of correlation analysis scenarios and control loops. </a:t>
            </a:r>
          </a:p>
          <a:p>
            <a:pPr marL="285750" indent="-285750">
              <a:buFontTx/>
              <a:buChar char="-"/>
            </a:pPr>
            <a:r>
              <a:rPr lang="en-US" sz="1600" dirty="0" smtClean="0">
                <a:solidFill>
                  <a:schemeClr val="tx1">
                    <a:lumMod val="85000"/>
                    <a:lumOff val="15000"/>
                  </a:schemeClr>
                </a:solidFill>
              </a:rPr>
              <a:t>It </a:t>
            </a:r>
            <a:r>
              <a:rPr lang="en-US" sz="1600" dirty="0">
                <a:solidFill>
                  <a:schemeClr val="tx1">
                    <a:lumMod val="85000"/>
                    <a:lumOff val="15000"/>
                  </a:schemeClr>
                </a:solidFill>
              </a:rPr>
              <a:t>publishes the analysis result to the data bus to feed any components that need the data.</a:t>
            </a:r>
          </a:p>
        </p:txBody>
      </p:sp>
      <p:sp>
        <p:nvSpPr>
          <p:cNvPr id="9" name="Rectangle 8"/>
          <p:cNvSpPr/>
          <p:nvPr/>
        </p:nvSpPr>
        <p:spPr>
          <a:xfrm>
            <a:off x="2297430" y="2853055"/>
            <a:ext cx="9523730" cy="927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Rule Management Interface</a:t>
            </a:r>
          </a:p>
          <a:p>
            <a:pPr marL="742950" lvl="1" indent="-285750">
              <a:buFontTx/>
              <a:buChar char="-"/>
            </a:pPr>
            <a:r>
              <a:rPr lang="en-US" sz="1600" dirty="0">
                <a:solidFill>
                  <a:schemeClr val="tx1">
                    <a:lumMod val="85000"/>
                    <a:lumOff val="15000"/>
                  </a:schemeClr>
                </a:solidFill>
              </a:rPr>
              <a:t>Provides the ability to create, updae, delete or query rules.</a:t>
            </a:r>
          </a:p>
        </p:txBody>
      </p:sp>
      <p:sp>
        <p:nvSpPr>
          <p:cNvPr id="10" name="Rectangle 9"/>
          <p:cNvSpPr/>
          <p:nvPr/>
        </p:nvSpPr>
        <p:spPr>
          <a:xfrm>
            <a:off x="2297430" y="3928745"/>
            <a:ext cx="9523730" cy="13271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600" dirty="0">
                <a:solidFill>
                  <a:schemeClr val="tx1">
                    <a:lumMod val="85000"/>
                    <a:lumOff val="15000"/>
                  </a:schemeClr>
                </a:solidFill>
              </a:rPr>
              <a:t>Data pub/sub interfaces, from: DMaaP</a:t>
            </a:r>
          </a:p>
          <a:p>
            <a:pPr marL="285750" indent="-285750">
              <a:buFontTx/>
              <a:buChar char="-"/>
            </a:pPr>
            <a:r>
              <a:rPr lang="en-US" sz="1600" dirty="0">
                <a:solidFill>
                  <a:schemeClr val="tx1">
                    <a:lumMod val="85000"/>
                    <a:lumOff val="15000"/>
                  </a:schemeClr>
                </a:solidFill>
              </a:rPr>
              <a:t>Service info query interfaces, from: DCAE</a:t>
            </a:r>
          </a:p>
          <a:p>
            <a:pPr marL="285750" indent="-285750">
              <a:buFontTx/>
              <a:buChar char="-"/>
            </a:pPr>
            <a:r>
              <a:rPr lang="en-US" sz="1600" dirty="0">
                <a:solidFill>
                  <a:schemeClr val="tx1">
                    <a:lumMod val="85000"/>
                    <a:lumOff val="15000"/>
                  </a:schemeClr>
                </a:solidFill>
              </a:rPr>
              <a:t>Service registration and locating interfaces, from: MSB</a:t>
            </a:r>
          </a:p>
          <a:p>
            <a:pPr marL="285750" indent="-285750">
              <a:buFontTx/>
              <a:buChar char="-"/>
            </a:pPr>
            <a:r>
              <a:rPr lang="en-US" sz="1600" dirty="0">
                <a:solidFill>
                  <a:schemeClr val="tx1">
                    <a:lumMod val="85000"/>
                    <a:lumOff val="15000"/>
                  </a:schemeClr>
                </a:solidFill>
              </a:rPr>
              <a:t>Inventory info query interfaces, from: A&amp;AI</a:t>
            </a:r>
          </a:p>
        </p:txBody>
      </p:sp>
      <p:sp>
        <p:nvSpPr>
          <p:cNvPr id="11" name="Rectangle 10"/>
          <p:cNvSpPr/>
          <p:nvPr/>
        </p:nvSpPr>
        <p:spPr>
          <a:xfrm>
            <a:off x="2297430" y="5480050"/>
            <a:ext cx="9523730" cy="8001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r>
              <a:rPr lang="en-US" sz="1600" dirty="0">
                <a:solidFill>
                  <a:schemeClr val="tx1">
                    <a:lumMod val="85000"/>
                    <a:lumOff val="15000"/>
                  </a:schemeClr>
                </a:solidFill>
              </a:rPr>
              <a:t>VES Model</a:t>
            </a:r>
          </a:p>
          <a:p>
            <a:r>
              <a:rPr lang="en-US" sz="1600" dirty="0">
                <a:solidFill>
                  <a:schemeClr val="tx1">
                    <a:lumMod val="85000"/>
                    <a:lumOff val="15000"/>
                  </a:schemeClr>
                </a:solidFill>
              </a:rPr>
              <a:t>Inventory Model</a:t>
            </a: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715955"/>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182759110"/>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low-level REST CRUD API that provides targeted and simple access to entities, relationships, and their properties.  Gizmo also </a:t>
            </a:r>
            <a:r>
              <a:rPr lang="en-US" sz="1200" dirty="0">
                <a:solidFill>
                  <a:schemeClr val="tx1"/>
                </a:solidFill>
              </a:rPr>
              <a:t>provides lightweight collections, and transactional bulk write support</a:t>
            </a:r>
          </a:p>
          <a:p>
            <a:pPr marL="285750" indent="-285750">
              <a:buFontTx/>
              <a:buChar char="-"/>
            </a:pPr>
            <a:r>
              <a:rPr lang="en-US" sz="1200" dirty="0">
                <a:solidFill>
                  <a:schemeClr val="tx1"/>
                </a:solidFill>
              </a:rPr>
              <a:t>Complex Query Interface: AAI Traversal REST API – Provides the ability to perform complex traversals of the AAI Graph</a:t>
            </a:r>
          </a:p>
          <a:p>
            <a:pPr marL="285750" indent="-285750">
              <a:buFontTx/>
              <a:buChar char="-"/>
            </a:pPr>
            <a:r>
              <a:rPr lang="en-US" sz="1200" dirty="0">
                <a:solidFill>
                  <a:schemeClr val="tx1"/>
                </a:solidFill>
              </a:rPr>
              <a:t>External Register interface </a:t>
            </a:r>
          </a:p>
          <a:p>
            <a:pPr marL="742950" lvl="1" indent="-285750">
              <a:buFontTx/>
              <a:buChar char="-"/>
            </a:pPr>
            <a:r>
              <a:rPr lang="en-US" altLang="zh-CN" sz="1200" dirty="0" smtClean="0">
                <a:solidFill>
                  <a:schemeClr val="tx1"/>
                </a:solidFill>
                <a:sym typeface="+mn-ea"/>
              </a:rPr>
              <a:t>Provides the ability to register/update/delete and read external system information</a:t>
            </a:r>
            <a:endParaRPr lang="en-US" altLang="zh-CN" sz="1200" dirty="0">
              <a:solidFill>
                <a:schemeClr val="tx1"/>
              </a:solidFill>
              <a:sym typeface="+mn-ea"/>
            </a:endParaRP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15" name="Rectangle 7"/>
          <p:cNvSpPr/>
          <p:nvPr/>
        </p:nvSpPr>
        <p:spPr>
          <a:xfrm>
            <a:off x="2297430" y="1381760"/>
            <a:ext cx="9523730" cy="13322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r>
              <a:rPr lang="en-US" sz="1200" dirty="0">
                <a:solidFill>
                  <a:schemeClr val="tx1"/>
                </a:solidFill>
                <a:sym typeface="+mn-ea"/>
              </a:rPr>
              <a:t>AAI also provides a GUI to manage the external system information, including the register/update/delete and query external system.</a:t>
            </a:r>
          </a:p>
          <a:p>
            <a:pPr marL="285750" indent="-285750">
              <a:buFontTx/>
              <a:buChar char="-"/>
            </a:pPr>
            <a:endParaRPr lang="en-US" sz="1200" dirty="0">
              <a:solidFill>
                <a:srgbClr val="FF0000"/>
              </a:solidFill>
              <a:sym typeface="+mn-ea"/>
            </a:endParaRP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4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4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400" dirty="0"/>
              <a:t>AAF contains some elements of Role Based Authorization, but includes Attribute Based Authorization elements as well. </a:t>
            </a:r>
          </a:p>
          <a:p>
            <a:pPr marL="0" indent="0">
              <a:buNone/>
            </a:pPr>
            <a:r>
              <a:rPr lang="en-US" sz="1600" b="1" dirty="0"/>
              <a:t>Essential Functional Components: </a:t>
            </a:r>
          </a:p>
          <a:p>
            <a:r>
              <a:rPr lang="en-US" sz="1400" dirty="0"/>
              <a:t>The core component to deliver this Enterprise Access is a </a:t>
            </a:r>
            <a:r>
              <a:rPr lang="en-US" sz="1400" dirty="0" err="1"/>
              <a:t>RESTful</a:t>
            </a:r>
            <a:r>
              <a:rPr lang="en-US" sz="1400" dirty="0"/>
              <a:t> service, with runtime instances  backed by a resilient </a:t>
            </a:r>
            <a:r>
              <a:rPr lang="en-US" sz="1400" dirty="0" err="1"/>
              <a:t>Datastore</a:t>
            </a:r>
            <a:r>
              <a:rPr lang="en-US" sz="1400" dirty="0"/>
              <a:t> (Cassandra as of release 1.3)</a:t>
            </a:r>
          </a:p>
          <a:p>
            <a:r>
              <a:rPr lang="en-US" sz="1400" dirty="0"/>
              <a:t>The Data is managed by </a:t>
            </a:r>
            <a:r>
              <a:rPr lang="en-US" sz="1400" dirty="0" err="1"/>
              <a:t>RESTful</a:t>
            </a:r>
            <a:r>
              <a:rPr lang="en-US" sz="1400" dirty="0"/>
              <a:t> API, with Admin functions supplemented by Character Based User interface and certain GUI elements.</a:t>
            </a:r>
          </a:p>
          <a:p>
            <a:r>
              <a:rPr lang="en-US" sz="1400" dirty="0"/>
              <a:t>The Service accessible by provided Caching Clients and by specialized plugins</a:t>
            </a:r>
          </a:p>
          <a:p>
            <a:r>
              <a:rPr lang="en-US" sz="1400" dirty="0"/>
              <a:t>CADI (A Framework for providing Enterprise Class Authentication and Authorization with minimal configuration to Containers and Standalone Services)</a:t>
            </a:r>
          </a:p>
          <a:p>
            <a:r>
              <a:rPr lang="en-US" sz="1400" dirty="0"/>
              <a:t>Cassandra (GRID Core</a:t>
            </a:r>
            <a:r>
              <a:rPr lang="en-US" sz="1400" dirty="0" smtClean="0"/>
              <a:t>)</a:t>
            </a:r>
          </a:p>
          <a:p>
            <a:pPr marL="0" indent="0">
              <a:buNone/>
            </a:pPr>
            <a:r>
              <a:rPr lang="en-US" sz="1600" b="1" dirty="0"/>
              <a:t>Additional  Functional Components: </a:t>
            </a:r>
          </a:p>
          <a:p>
            <a:r>
              <a:rPr lang="en-US" sz="1400" dirty="0"/>
              <a:t>Secret Management service :  This service provides a way to add/delete/retrieve secret domains and secrets within each domain</a:t>
            </a:r>
          </a:p>
          <a:p>
            <a:r>
              <a:rPr lang="en-US" sz="1400" dirty="0"/>
              <a:t>Security of private keys using PKCS11 based HSMs:  Secures the private keys of CA using PKCS11 based HSMs. Also show cases the HSM integration with softHSM2.0 and optionally provide a way to secure the </a:t>
            </a:r>
            <a:r>
              <a:rPr lang="en-US" sz="1400" dirty="0" err="1"/>
              <a:t>softHSM</a:t>
            </a:r>
            <a:r>
              <a:rPr lang="en-US" sz="1400" dirty="0"/>
              <a:t> using TPM 2.0 hardware entity.</a:t>
            </a:r>
            <a:endParaRPr lang="en-US" sz="1400" dirty="0"/>
          </a:p>
          <a:p>
            <a:pPr marL="0" indent="0">
              <a:buNone/>
            </a:pPr>
            <a:endParaRPr lang="en-US" sz="1400" dirty="0"/>
          </a:p>
          <a:p>
            <a:pPr marL="0" indent="0">
              <a:buNone/>
            </a:pPr>
            <a:endParaRPr lang="en-US" sz="1600" b="1" dirty="0"/>
          </a:p>
          <a:p>
            <a:pPr marL="0" indent="0">
              <a:buNone/>
            </a:pPr>
            <a:endParaRPr lang="en-US" sz="1600" dirty="0"/>
          </a:p>
        </p:txBody>
      </p:sp>
    </p:spTree>
    <p:extLst>
      <p:ext uri="{BB962C8B-B14F-4D97-AF65-F5344CB8AC3E}">
        <p14:creationId xmlns:p14="http://schemas.microsoft.com/office/powerpoint/2010/main" val="1980984372"/>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a:t>ONAP Amsterdam Architecture (for reference)</a:t>
            </a:r>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a:solidFill>
                  <a:prstClr val="white"/>
                </a:solidFill>
                <a:latin typeface="Calibri"/>
                <a:ea typeface="微软雅黑" panose="020B0503020204020204" pitchFamily="34" charset="-122"/>
              </a:rPr>
              <a:t>VNF SDK</a:t>
            </a: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Framework, U-UI, ONAP 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Distribution</a:t>
            </a: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External API Framework</a:t>
            </a: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Bus (MSB)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ea typeface="微软雅黑" panose="020B0503020204020204" pitchFamily="34" charset="-122"/>
              </a:rPr>
              <a:t>Multi-VIM/Cloud</a:t>
            </a: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Commercial VIM</a:t>
            </a: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Public Cloud</a:t>
            </a: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Service Orchestration</a:t>
            </a: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Virtual Function Controller</a:t>
            </a:r>
          </a:p>
          <a:p>
            <a:pPr algn="ctr" defTabSz="457200" hangingPunct="0"/>
            <a:r>
              <a:rPr lang="en-US" sz="1400" b="1" dirty="0">
                <a:solidFill>
                  <a:srgbClr val="44546A"/>
                </a:solidFill>
                <a:sym typeface="Calibri"/>
              </a:rPr>
              <a:t>(ETSI-aligned)</a:t>
            </a: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CLAMP</a:t>
            </a: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DESIGN-TIME (SDC)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 Services</a:t>
            </a:r>
          </a:p>
        </p:txBody>
      </p:sp>
    </p:spTree>
    <p:extLst>
      <p:ext uri="{BB962C8B-B14F-4D97-AF65-F5344CB8AC3E}">
        <p14:creationId xmlns:p14="http://schemas.microsoft.com/office/powerpoint/2010/main" val="399206131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23658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a:t>
            </a:r>
            <a:r>
              <a:rPr lang="en-US" dirty="0" smtClean="0">
                <a:solidFill>
                  <a:schemeClr val="tx1"/>
                </a:solidFill>
                <a:sym typeface="+mn-ea"/>
              </a:rPr>
              <a:t>for automatically service registration by kube2MSB</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31440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a:t>
            </a:r>
            <a:r>
              <a:rPr lang="en-US" sz="1600" dirty="0">
                <a:solidFill>
                  <a:schemeClr val="tx1"/>
                </a:solidFill>
              </a:rPr>
              <a:t>t </a:t>
            </a:r>
            <a:r>
              <a:rPr lang="en-US" sz="1600" dirty="0" smtClean="0">
                <a:solidFill>
                  <a:schemeClr val="tx1"/>
                </a:solidFill>
              </a:rPr>
              <a:t>need the MSB </a:t>
            </a:r>
            <a:r>
              <a:rPr lang="en-US" sz="1600" dirty="0">
                <a:solidFill>
                  <a:schemeClr val="tx1"/>
                </a:solidFill>
              </a:rPr>
              <a:t>interfaces to leverage the </a:t>
            </a:r>
            <a:r>
              <a:rPr lang="en-US" altLang="zh-CN" sz="1600" dirty="0">
                <a:solidFill>
                  <a:schemeClr val="tx1"/>
                </a:solidFill>
                <a:ea typeface="SimSun" panose="02010600030101010101" pitchFamily="2" charset="-122"/>
              </a:rPr>
              <a:t>transparent service registration </a:t>
            </a:r>
            <a:r>
              <a:rPr lang="en-US" altLang="zh-CN" sz="1600" dirty="0" smtClean="0">
                <a:solidFill>
                  <a:schemeClr val="tx1"/>
                </a:solidFill>
                <a:ea typeface="SimSun" panose="02010600030101010101" pitchFamily="2" charset="-122"/>
              </a:rPr>
              <a:t>proxy (kube2msb) </a:t>
            </a:r>
            <a:r>
              <a:rPr lang="en-US" altLang="zh-CN" sz="1600" dirty="0">
                <a:solidFill>
                  <a:schemeClr val="tx1"/>
                </a:solidFill>
                <a:ea typeface="SimSun" panose="02010600030101010101" pitchFamily="2" charset="-122"/>
              </a:rPr>
              <a:t>and communication </a:t>
            </a:r>
            <a:r>
              <a:rPr lang="en-US" altLang="zh-CN" sz="1600" dirty="0" smtClean="0">
                <a:solidFill>
                  <a:schemeClr val="tx1"/>
                </a:solidFill>
                <a:ea typeface="SimSun" panose="02010600030101010101" pitchFamily="2" charset="-122"/>
              </a:rPr>
              <a:t>proxy (API Gateway).</a:t>
            </a:r>
            <a:endParaRPr lang="en-US" altLang="zh-CN" sz="1600" dirty="0">
              <a:solidFill>
                <a:schemeClr val="tx1"/>
              </a:solidFill>
              <a:ea typeface="SimSun" panose="02010600030101010101" pitchFamily="2" charset="-122"/>
            </a:endParaRPr>
          </a:p>
          <a:p>
            <a:pPr>
              <a:buFontTx/>
              <a:buChar char="-"/>
            </a:pPr>
            <a:r>
              <a:rPr lang="en-US" altLang="zh-CN" sz="1600" dirty="0">
                <a:solidFill>
                  <a:schemeClr val="tx1"/>
                </a:solidFill>
                <a:ea typeface="SimSun" panose="02010600030101010101" pitchFamily="2" charset="-122"/>
              </a:rPr>
              <a:t>Swagger SDK</a:t>
            </a:r>
          </a:p>
          <a:p>
            <a:pPr lvl="1">
              <a:buFontTx/>
              <a:buChar char="-"/>
            </a:pPr>
            <a:r>
              <a:rPr lang="en-US" altLang="zh-CN" sz="1600" dirty="0">
                <a:solidFill>
                  <a:schemeClr val="tx1"/>
                </a:solidFill>
                <a:ea typeface="SimSun" panose="02010600030101010101" pitchFamily="2" charset="-122"/>
              </a:rPr>
              <a:t> provides </a:t>
            </a:r>
            <a:r>
              <a:rPr lang="en-US" altLang="zh-CN" sz="1600" dirty="0" err="1">
                <a:solidFill>
                  <a:schemeClr val="tx1"/>
                </a:solidFill>
                <a:ea typeface="SimSun" panose="02010600030101010101" pitchFamily="2" charset="-122"/>
              </a:rPr>
              <a:t>Mvn</a:t>
            </a:r>
            <a:r>
              <a:rPr lang="en-US" altLang="zh-CN" sz="1600" dirty="0">
                <a:solidFill>
                  <a:schemeClr val="tx1"/>
                </a:solidFill>
                <a:ea typeface="SimSun" panose="02010600030101010101" pitchFamily="2" charset="-122"/>
              </a:rPr>
              <a:t> plug-in settings for  (JAVA)cl</a:t>
            </a:r>
            <a:r>
              <a:rPr lang="en-US" altLang="zh-CN" sz="1600" dirty="0">
                <a:solidFill>
                  <a:schemeClr val="tx1">
                    <a:lumMod val="85000"/>
                    <a:lumOff val="15000"/>
                  </a:schemeClr>
                </a:solidFill>
                <a:ea typeface="SimSun" panose="02010600030101010101" pitchFamily="2" charset="-122"/>
              </a:rPr>
              <a:t>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500370"/>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902290" y="174061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279278" y="1732572"/>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511992" y="1748631"/>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19040" y="173257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7" name="Picture 6"/>
          <p:cNvPicPr>
            <a:picLocks noChangeAspect="1"/>
          </p:cNvPicPr>
          <p:nvPr/>
        </p:nvPicPr>
        <p:blipFill>
          <a:blip r:embed="rId3"/>
          <a:stretch>
            <a:fillRect/>
          </a:stretch>
        </p:blipFill>
        <p:spPr>
          <a:xfrm>
            <a:off x="41371" y="1373622"/>
            <a:ext cx="10276181" cy="4971507"/>
          </a:xfrm>
          <a:prstGeom prst="rect">
            <a:avLst/>
          </a:prstGeom>
        </p:spPr>
      </p:pic>
      <p:sp>
        <p:nvSpPr>
          <p:cNvPr id="9" name="TextBox 8"/>
          <p:cNvSpPr txBox="1"/>
          <p:nvPr/>
        </p:nvSpPr>
        <p:spPr>
          <a:xfrm>
            <a:off x="9889422" y="901413"/>
            <a:ext cx="2227634" cy="646331"/>
          </a:xfrm>
          <a:prstGeom prst="rect">
            <a:avLst/>
          </a:prstGeom>
          <a:noFill/>
        </p:spPr>
        <p:txBody>
          <a:bodyPr wrap="square" rtlCol="0">
            <a:spAutoFit/>
          </a:bodyPr>
          <a:lstStyle/>
          <a:p>
            <a:r>
              <a:rPr lang="en-US" dirty="0" smtClean="0">
                <a:solidFill>
                  <a:srgbClr val="FF0000"/>
                </a:solidFill>
              </a:rPr>
              <a:t>Version </a:t>
            </a:r>
            <a:r>
              <a:rPr lang="en-US" dirty="0" smtClean="0">
                <a:solidFill>
                  <a:srgbClr val="FF0000"/>
                </a:solidFill>
              </a:rPr>
              <a:t>2.0.2</a:t>
            </a:r>
            <a:endParaRPr lang="en-US" dirty="0" smtClean="0">
              <a:solidFill>
                <a:srgbClr val="FF0000"/>
              </a:solidFill>
            </a:endParaRPr>
          </a:p>
          <a:p>
            <a:r>
              <a:rPr lang="en-US" dirty="0" smtClean="0">
                <a:solidFill>
                  <a:srgbClr val="FF0000"/>
                </a:solidFill>
              </a:rPr>
              <a:t>2/20/2018</a:t>
            </a:r>
            <a:endParaRPr lang="en-US" dirty="0">
              <a:solidFill>
                <a:srgbClr val="FF0000"/>
              </a:solidFill>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a16="http://schemas.microsoft.com/office/drawing/2014/main" xmlns=""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38" name="TextBox 37">
            <a:extLst>
              <a:ext uri="{FF2B5EF4-FFF2-40B4-BE49-F238E27FC236}">
                <a16:creationId xmlns:a16="http://schemas.microsoft.com/office/drawing/2014/main" xmlns="" id="{F2222CFF-496B-4453-AF94-AC243980874D}"/>
              </a:ext>
            </a:extLst>
          </p:cNvPr>
          <p:cNvSpPr txBox="1"/>
          <p:nvPr/>
        </p:nvSpPr>
        <p:spPr>
          <a:xfrm>
            <a:off x="7051578" y="1074180"/>
            <a:ext cx="4924832" cy="5262979"/>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NS </a:t>
            </a:r>
            <a:r>
              <a:rPr lang="en-US" altLang="zh-CN" sz="1600" b="1" dirty="0"/>
              <a:t>Lifecycle Management </a:t>
            </a:r>
            <a:r>
              <a:rPr lang="en-US" sz="1600" b="1" dirty="0"/>
              <a:t>including NS instantiate, scale, heal, operate (query /update/…)and terminate. </a:t>
            </a:r>
            <a:r>
              <a:rPr lang="en-US" sz="1600" b="1" dirty="0" smtClean="0"/>
              <a:t>Most </a:t>
            </a:r>
            <a:r>
              <a:rPr lang="en-US" sz="1600" b="1" dirty="0"/>
              <a:t>of NSLCM interfaces </a:t>
            </a:r>
            <a:r>
              <a:rPr lang="en-US" sz="1600" b="1" dirty="0" smtClean="0"/>
              <a:t>align </a:t>
            </a:r>
            <a:r>
              <a:rPr lang="en-US" sz="1600" b="1" dirty="0"/>
              <a:t>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smtClean="0"/>
              <a:t>NFVO </a:t>
            </a:r>
            <a:r>
              <a:rPr lang="en-US" sz="1600" b="1" dirty="0"/>
              <a:t>also supports  integration with vendor EMS via </a:t>
            </a:r>
            <a:r>
              <a:rPr lang="en-US" sz="1600" b="1" dirty="0" smtClean="0"/>
              <a:t>driver</a:t>
            </a:r>
          </a:p>
          <a:p>
            <a:pPr marL="285750" indent="-285750">
              <a:buFont typeface="Arial" panose="020B0604020202020204" pitchFamily="34" charset="0"/>
              <a:buChar char="•"/>
            </a:pPr>
            <a:endParaRPr lang="en-US" sz="1600" b="1" dirty="0" smtClean="0"/>
          </a:p>
          <a:p>
            <a:pPr marL="285750" indent="-285750"/>
            <a:r>
              <a:rPr lang="en-US" altLang="zh-CN" sz="1600" b="1" dirty="0" smtClean="0">
                <a:latin typeface="微软雅黑" pitchFamily="34" charset="-122"/>
                <a:ea typeface="微软雅黑" pitchFamily="34" charset="-122"/>
              </a:rPr>
              <a:t>GVNFM Functions</a:t>
            </a:r>
          </a:p>
          <a:p>
            <a:pPr marL="285750" indent="-285750">
              <a:buFont typeface="Arial" panose="020B0604020202020204" pitchFamily="34" charset="0"/>
              <a:buChar char="•"/>
            </a:pPr>
            <a:r>
              <a:rPr lang="en-US" altLang="zh-CN" sz="1600" b="1" dirty="0" smtClean="0"/>
              <a:t>Support VNF Lifecycle Management, including VNF deploy, scale, heal, operate (start/stop/restart/…), update and terminate, etc</a:t>
            </a:r>
          </a:p>
          <a:p>
            <a:pPr marL="285750" indent="-285750">
              <a:buFont typeface="Arial" panose="020B0604020202020204" pitchFamily="34" charset="0"/>
              <a:buChar char="•"/>
            </a:pPr>
            <a:r>
              <a:rPr lang="en-US" altLang="zh-CN" sz="1600" b="1" dirty="0" smtClean="0"/>
              <a:t>Support multiple VNFs and multi-type VNFs from different vendors</a:t>
            </a:r>
          </a:p>
          <a:p>
            <a:pPr marL="285750" indent="-285750">
              <a:buFont typeface="Arial" panose="020B0604020202020204" pitchFamily="34" charset="0"/>
              <a:buChar char="•"/>
            </a:pPr>
            <a:r>
              <a:rPr lang="en-US" altLang="zh-CN" sz="1600" b="1" dirty="0" smtClean="0"/>
              <a:t>Support multiple VIM environments and multi-type VM environments based on VM or </a:t>
            </a:r>
            <a:r>
              <a:rPr lang="en-US" altLang="zh-CN" sz="1600" b="1" dirty="0" err="1" smtClean="0"/>
              <a:t>Docker</a:t>
            </a:r>
            <a:r>
              <a:rPr lang="en-US" sz="1600" b="1" dirty="0" smtClean="0"/>
              <a:t> </a:t>
            </a:r>
            <a:endParaRPr lang="en-US" sz="1600" b="1" dirty="0"/>
          </a:p>
        </p:txBody>
      </p:sp>
      <p:sp>
        <p:nvSpPr>
          <p:cNvPr id="43" name="矩形 42"/>
          <p:cNvSpPr/>
          <p:nvPr/>
        </p:nvSpPr>
        <p:spPr>
          <a:xfrm>
            <a:off x="764855"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lowchart: Document 29">
            <a:extLst>
              <a:ext uri="{FF2B5EF4-FFF2-40B4-BE49-F238E27FC236}">
                <a16:creationId xmlns="" xmlns:a16="http://schemas.microsoft.com/office/drawing/2014/main" id="{2201DC6D-CC95-430A-AA20-58AEE7F71D6A}"/>
              </a:ext>
            </a:extLst>
          </p:cNvPr>
          <p:cNvSpPr/>
          <p:nvPr/>
        </p:nvSpPr>
        <p:spPr>
          <a:xfrm>
            <a:off x="1019336"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lowchart: Document 28">
            <a:extLst>
              <a:ext uri="{FF2B5EF4-FFF2-40B4-BE49-F238E27FC236}">
                <a16:creationId xmlns="" xmlns:a16="http://schemas.microsoft.com/office/drawing/2014/main" id="{69EE4E89-28DC-45EC-9F62-292FB766AF21}"/>
              </a:ext>
            </a:extLst>
          </p:cNvPr>
          <p:cNvSpPr/>
          <p:nvPr/>
        </p:nvSpPr>
        <p:spPr>
          <a:xfrm>
            <a:off x="701385"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3">
            <a:extLst>
              <a:ext uri="{FF2B5EF4-FFF2-40B4-BE49-F238E27FC236}">
                <a16:creationId xmlns="" xmlns:a16="http://schemas.microsoft.com/office/drawing/2014/main" id="{0E3B859D-C3DA-49AF-B1D2-6C57B81AE6F2}"/>
              </a:ext>
            </a:extLst>
          </p:cNvPr>
          <p:cNvSpPr/>
          <p:nvPr/>
        </p:nvSpPr>
        <p:spPr>
          <a:xfrm>
            <a:off x="868109" y="1889720"/>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57" name="TextBox 56">
            <a:extLst>
              <a:ext uri="{FF2B5EF4-FFF2-40B4-BE49-F238E27FC236}">
                <a16:creationId xmlns="" xmlns:a16="http://schemas.microsoft.com/office/drawing/2014/main" id="{E384522A-6081-4D7B-87AA-736AB6685BCE}"/>
              </a:ext>
            </a:extLst>
          </p:cNvPr>
          <p:cNvSpPr txBox="1"/>
          <p:nvPr/>
        </p:nvSpPr>
        <p:spPr>
          <a:xfrm>
            <a:off x="4551484" y="5607051"/>
            <a:ext cx="1172116" cy="369332"/>
          </a:xfrm>
          <a:prstGeom prst="rect">
            <a:avLst/>
          </a:prstGeom>
          <a:noFill/>
        </p:spPr>
        <p:txBody>
          <a:bodyPr wrap="none" rtlCol="0">
            <a:spAutoFit/>
          </a:bodyPr>
          <a:lstStyle/>
          <a:p>
            <a:r>
              <a:rPr lang="en-US" dirty="0"/>
              <a:t>NFVI&amp;VIM</a:t>
            </a:r>
          </a:p>
        </p:txBody>
      </p:sp>
      <p:sp>
        <p:nvSpPr>
          <p:cNvPr id="62" name="Flowchart: Document 36">
            <a:extLst>
              <a:ext uri="{FF2B5EF4-FFF2-40B4-BE49-F238E27FC236}">
                <a16:creationId xmlns="" xmlns:a16="http://schemas.microsoft.com/office/drawing/2014/main" id="{BBB59951-9FF2-4068-A679-1AB851C40AA8}"/>
              </a:ext>
            </a:extLst>
          </p:cNvPr>
          <p:cNvSpPr/>
          <p:nvPr/>
        </p:nvSpPr>
        <p:spPr>
          <a:xfrm>
            <a:off x="4998785"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63" name="Flowchart: Document 35">
            <a:extLst>
              <a:ext uri="{FF2B5EF4-FFF2-40B4-BE49-F238E27FC236}">
                <a16:creationId xmlns="" xmlns:a16="http://schemas.microsoft.com/office/drawing/2014/main" id="{C94DAE16-30DC-4AB3-8B3C-594A87EF073E}"/>
              </a:ext>
            </a:extLst>
          </p:cNvPr>
          <p:cNvSpPr/>
          <p:nvPr/>
        </p:nvSpPr>
        <p:spPr>
          <a:xfrm>
            <a:off x="4877221"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69" name="Circle: Hollow 18">
            <a:extLst>
              <a:ext uri="{FF2B5EF4-FFF2-40B4-BE49-F238E27FC236}">
                <a16:creationId xmlns="" xmlns:a16="http://schemas.microsoft.com/office/drawing/2014/main" id="{ADE56DA5-1148-4E5B-BF8B-E520481F9DB4}"/>
              </a:ext>
            </a:extLst>
          </p:cNvPr>
          <p:cNvSpPr/>
          <p:nvPr/>
        </p:nvSpPr>
        <p:spPr>
          <a:xfrm>
            <a:off x="1907842" y="2371618"/>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3" name="Rectangle: Rounded Corners 20">
            <a:extLst>
              <a:ext uri="{FF2B5EF4-FFF2-40B4-BE49-F238E27FC236}">
                <a16:creationId xmlns="" xmlns:a16="http://schemas.microsoft.com/office/drawing/2014/main" id="{E623B598-210B-4E1F-86FB-31BF0A9C111E}"/>
              </a:ext>
            </a:extLst>
          </p:cNvPr>
          <p:cNvSpPr/>
          <p:nvPr/>
        </p:nvSpPr>
        <p:spPr>
          <a:xfrm>
            <a:off x="2887551" y="232157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74" name="Rectangle: Rounded Corners 22">
            <a:extLst>
              <a:ext uri="{FF2B5EF4-FFF2-40B4-BE49-F238E27FC236}">
                <a16:creationId xmlns="" xmlns:a16="http://schemas.microsoft.com/office/drawing/2014/main" id="{75F86AB5-2114-4CFA-BBCD-54CC91FF1B57}"/>
              </a:ext>
            </a:extLst>
          </p:cNvPr>
          <p:cNvSpPr/>
          <p:nvPr/>
        </p:nvSpPr>
        <p:spPr>
          <a:xfrm>
            <a:off x="3876471"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75" name="Rectangle: Rounded Corners 23">
            <a:extLst>
              <a:ext uri="{FF2B5EF4-FFF2-40B4-BE49-F238E27FC236}">
                <a16:creationId xmlns="" xmlns:a16="http://schemas.microsoft.com/office/drawing/2014/main" id="{5A3F4E92-D95C-48DB-8DAE-8824F852B61D}"/>
              </a:ext>
            </a:extLst>
          </p:cNvPr>
          <p:cNvSpPr/>
          <p:nvPr/>
        </p:nvSpPr>
        <p:spPr>
          <a:xfrm>
            <a:off x="3278839" y="352670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76" name="Rectangle: Rounded Corners 25">
            <a:extLst>
              <a:ext uri="{FF2B5EF4-FFF2-40B4-BE49-F238E27FC236}">
                <a16:creationId xmlns="" xmlns:a16="http://schemas.microsoft.com/office/drawing/2014/main" id="{91C32C53-FD53-4747-BFD6-3B6487FAD8A5}"/>
              </a:ext>
            </a:extLst>
          </p:cNvPr>
          <p:cNvSpPr/>
          <p:nvPr/>
        </p:nvSpPr>
        <p:spPr>
          <a:xfrm>
            <a:off x="1635637" y="2685453"/>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77" name="Rectangle: Rounded Corners 5">
            <a:extLst>
              <a:ext uri="{FF2B5EF4-FFF2-40B4-BE49-F238E27FC236}">
                <a16:creationId xmlns="" xmlns:a16="http://schemas.microsoft.com/office/drawing/2014/main" id="{F5048C9F-85B9-4D96-A4EA-3EF6A6949BF9}"/>
              </a:ext>
            </a:extLst>
          </p:cNvPr>
          <p:cNvSpPr/>
          <p:nvPr/>
        </p:nvSpPr>
        <p:spPr>
          <a:xfrm>
            <a:off x="820610"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78" name="Rectangle: Rounded Corners 24">
            <a:extLst>
              <a:ext uri="{FF2B5EF4-FFF2-40B4-BE49-F238E27FC236}">
                <a16:creationId xmlns="" xmlns:a16="http://schemas.microsoft.com/office/drawing/2014/main" id="{5D8202FE-6F46-4095-8DA1-08BEA5BD5D33}"/>
              </a:ext>
            </a:extLst>
          </p:cNvPr>
          <p:cNvSpPr/>
          <p:nvPr/>
        </p:nvSpPr>
        <p:spPr>
          <a:xfrm>
            <a:off x="1255936" y="4354224"/>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79" name="Rectangle: Rounded Corners 38">
            <a:extLst>
              <a:ext uri="{FF2B5EF4-FFF2-40B4-BE49-F238E27FC236}">
                <a16:creationId xmlns="" xmlns:a16="http://schemas.microsoft.com/office/drawing/2014/main" id="{3B1C62D5-24C0-4277-A6CF-4DE2325CCE91}"/>
              </a:ext>
            </a:extLst>
          </p:cNvPr>
          <p:cNvSpPr/>
          <p:nvPr/>
        </p:nvSpPr>
        <p:spPr>
          <a:xfrm>
            <a:off x="530606"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80" name="Rectangle: Rounded Corners 23">
            <a:extLst>
              <a:ext uri="{FF2B5EF4-FFF2-40B4-BE49-F238E27FC236}">
                <a16:creationId xmlns="" xmlns:a16="http://schemas.microsoft.com/office/drawing/2014/main" id="{5A3F4E92-D95C-48DB-8DAE-8824F852B61D}"/>
              </a:ext>
            </a:extLst>
          </p:cNvPr>
          <p:cNvSpPr/>
          <p:nvPr/>
        </p:nvSpPr>
        <p:spPr>
          <a:xfrm>
            <a:off x="1796332" y="340171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81" name="Rectangle: Rounded Corners 5">
            <a:extLst>
              <a:ext uri="{FF2B5EF4-FFF2-40B4-BE49-F238E27FC236}">
                <a16:creationId xmlns="" xmlns:a16="http://schemas.microsoft.com/office/drawing/2014/main" id="{F5048C9F-85B9-4D96-A4EA-3EF6A6949BF9}"/>
              </a:ext>
            </a:extLst>
          </p:cNvPr>
          <p:cNvSpPr/>
          <p:nvPr/>
        </p:nvSpPr>
        <p:spPr>
          <a:xfrm>
            <a:off x="3038218" y="4441258"/>
            <a:ext cx="1418124" cy="525234"/>
          </a:xfrm>
          <a:prstGeom prst="roundRect">
            <a:avLst/>
          </a:prstGeom>
          <a:noFill/>
          <a:ln w="127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8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666455"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607470"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1713136"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71486"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 xmlns:a16="http://schemas.microsoft.com/office/drawing/2014/main" id="{8E208599-8C13-494A-920B-5471CE26C5D1}"/>
              </a:ext>
            </a:extLst>
          </p:cNvPr>
          <p:cNvSpPr txBox="1"/>
          <p:nvPr/>
        </p:nvSpPr>
        <p:spPr>
          <a:xfrm>
            <a:off x="3189631"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87" name="TextBox 86">
            <a:extLst>
              <a:ext uri="{FF2B5EF4-FFF2-40B4-BE49-F238E27FC236}">
                <a16:creationId xmlns="" xmlns:a16="http://schemas.microsoft.com/office/drawing/2014/main" id="{525AE47A-F0D1-47A5-872F-4B37A8004070}"/>
              </a:ext>
            </a:extLst>
          </p:cNvPr>
          <p:cNvSpPr txBox="1"/>
          <p:nvPr/>
        </p:nvSpPr>
        <p:spPr>
          <a:xfrm>
            <a:off x="3545452"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88"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612916"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 xmlns:a16="http://schemas.microsoft.com/office/drawing/2014/main" id="{525AE47A-F0D1-47A5-872F-4B37A8004070}"/>
              </a:ext>
            </a:extLst>
          </p:cNvPr>
          <p:cNvSpPr txBox="1"/>
          <p:nvPr/>
        </p:nvSpPr>
        <p:spPr>
          <a:xfrm>
            <a:off x="1568173"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9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1635637"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 xmlns:a16="http://schemas.microsoft.com/office/drawing/2014/main" id="{525AE47A-F0D1-47A5-872F-4B37A8004070}"/>
              </a:ext>
            </a:extLst>
          </p:cNvPr>
          <p:cNvSpPr txBox="1"/>
          <p:nvPr/>
        </p:nvSpPr>
        <p:spPr>
          <a:xfrm>
            <a:off x="1673344"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2" name="TextBox 91">
            <a:extLst>
              <a:ext uri="{FF2B5EF4-FFF2-40B4-BE49-F238E27FC236}">
                <a16:creationId xmlns="" xmlns:a16="http://schemas.microsoft.com/office/drawing/2014/main" id="{525AE47A-F0D1-47A5-872F-4B37A8004070}"/>
              </a:ext>
            </a:extLst>
          </p:cNvPr>
          <p:cNvSpPr txBox="1"/>
          <p:nvPr/>
        </p:nvSpPr>
        <p:spPr>
          <a:xfrm>
            <a:off x="3586220" y="4135043"/>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3" name="TextBox 92">
            <a:extLst>
              <a:ext uri="{FF2B5EF4-FFF2-40B4-BE49-F238E27FC236}">
                <a16:creationId xmlns="" xmlns:a16="http://schemas.microsoft.com/office/drawing/2014/main" id="{525AE47A-F0D1-47A5-872F-4B37A8004070}"/>
              </a:ext>
            </a:extLst>
          </p:cNvPr>
          <p:cNvSpPr txBox="1"/>
          <p:nvPr/>
        </p:nvSpPr>
        <p:spPr>
          <a:xfrm>
            <a:off x="2604660" y="4471069"/>
            <a:ext cx="492443" cy="261610"/>
          </a:xfrm>
          <a:prstGeom prst="rect">
            <a:avLst/>
          </a:prstGeom>
          <a:noFill/>
        </p:spPr>
        <p:txBody>
          <a:bodyPr wrap="none" rtlCol="0">
            <a:spAutoFit/>
          </a:bodyPr>
          <a:lstStyle/>
          <a:p>
            <a:r>
              <a:rPr lang="en-US" sz="1100" b="1" dirty="0"/>
              <a:t>Or-Vi</a:t>
            </a:r>
          </a:p>
        </p:txBody>
      </p:sp>
      <p:sp>
        <p:nvSpPr>
          <p:cNvPr id="94" name="Rectangle: Rounded Corners 5">
            <a:extLst>
              <a:ext uri="{FF2B5EF4-FFF2-40B4-BE49-F238E27FC236}">
                <a16:creationId xmlns="" xmlns:a16="http://schemas.microsoft.com/office/drawing/2014/main" id="{F5048C9F-85B9-4D96-A4EA-3EF6A6949BF9}"/>
              </a:ext>
            </a:extLst>
          </p:cNvPr>
          <p:cNvSpPr/>
          <p:nvPr/>
        </p:nvSpPr>
        <p:spPr>
          <a:xfrm>
            <a:off x="4776007"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95" name="Rectangle: Rounded Corners 24">
            <a:extLst>
              <a:ext uri="{FF2B5EF4-FFF2-40B4-BE49-F238E27FC236}">
                <a16:creationId xmlns="" xmlns:a16="http://schemas.microsoft.com/office/drawing/2014/main" id="{5D8202FE-6F46-4095-8DA1-08BEA5BD5D33}"/>
              </a:ext>
            </a:extLst>
          </p:cNvPr>
          <p:cNvSpPr/>
          <p:nvPr/>
        </p:nvSpPr>
        <p:spPr>
          <a:xfrm>
            <a:off x="5033228" y="4382799"/>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96" name="Rectangle: Rounded Corners 3">
            <a:extLst>
              <a:ext uri="{FF2B5EF4-FFF2-40B4-BE49-F238E27FC236}">
                <a16:creationId xmlns="" xmlns:a16="http://schemas.microsoft.com/office/drawing/2014/main" id="{0E3B859D-C3DA-49AF-B1D2-6C57B81AE6F2}"/>
              </a:ext>
            </a:extLst>
          </p:cNvPr>
          <p:cNvSpPr/>
          <p:nvPr/>
        </p:nvSpPr>
        <p:spPr>
          <a:xfrm>
            <a:off x="83119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97" name="Rectangle: Rounded Corners 3">
            <a:extLst>
              <a:ext uri="{FF2B5EF4-FFF2-40B4-BE49-F238E27FC236}">
                <a16:creationId xmlns="" xmlns:a16="http://schemas.microsoft.com/office/drawing/2014/main" id="{0E3B859D-C3DA-49AF-B1D2-6C57B81AE6F2}"/>
              </a:ext>
            </a:extLst>
          </p:cNvPr>
          <p:cNvSpPr/>
          <p:nvPr/>
        </p:nvSpPr>
        <p:spPr>
          <a:xfrm>
            <a:off x="263267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98" name="Rectangle: Rounded Corners 3">
            <a:extLst>
              <a:ext uri="{FF2B5EF4-FFF2-40B4-BE49-F238E27FC236}">
                <a16:creationId xmlns="" xmlns:a16="http://schemas.microsoft.com/office/drawing/2014/main" id="{0E3B859D-C3DA-49AF-B1D2-6C57B81AE6F2}"/>
              </a:ext>
            </a:extLst>
          </p:cNvPr>
          <p:cNvSpPr/>
          <p:nvPr/>
        </p:nvSpPr>
        <p:spPr>
          <a:xfrm>
            <a:off x="4434040"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99"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45735"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3432612"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
        <p:nvSpPr>
          <p:cNvPr id="101" name="Flowchart: Document 34">
            <a:extLst>
              <a:ext uri="{FF2B5EF4-FFF2-40B4-BE49-F238E27FC236}">
                <a16:creationId xmlns="" xmlns:a16="http://schemas.microsoft.com/office/drawing/2014/main" id="{79141265-BC72-4ED2-A59C-F13142425033}"/>
              </a:ext>
            </a:extLst>
          </p:cNvPr>
          <p:cNvSpPr/>
          <p:nvPr/>
        </p:nvSpPr>
        <p:spPr>
          <a:xfrm>
            <a:off x="3988242" y="4338178"/>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p>
        </p:txBody>
      </p:sp>
      <p:sp>
        <p:nvSpPr>
          <p:cNvPr id="102" name="Flowchart: Document 34">
            <a:extLst>
              <a:ext uri="{FF2B5EF4-FFF2-40B4-BE49-F238E27FC236}">
                <a16:creationId xmlns="" xmlns:a16="http://schemas.microsoft.com/office/drawing/2014/main" id="{79141265-BC72-4ED2-A59C-F13142425033}"/>
              </a:ext>
            </a:extLst>
          </p:cNvPr>
          <p:cNvSpPr/>
          <p:nvPr/>
        </p:nvSpPr>
        <p:spPr>
          <a:xfrm>
            <a:off x="3888651" y="4396653"/>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t>VNF Package </a:t>
            </a:r>
            <a:br>
              <a:rPr lang="en-US" sz="900" dirty="0"/>
            </a:br>
            <a:r>
              <a:rPr lang="en-US" sz="900" dirty="0"/>
              <a:t>( VNFD)</a:t>
            </a:r>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a:t>
            </a:r>
            <a:r>
              <a:rPr lang="en-US" dirty="0" smtClean="0">
                <a:solidFill>
                  <a:schemeClr val="tx1">
                    <a:lumMod val="85000"/>
                    <a:lumOff val="15000"/>
                  </a:schemeClr>
                </a:solidFill>
              </a:rPr>
              <a:t>Network </a:t>
            </a:r>
            <a:r>
              <a:rPr lang="en-US" dirty="0">
                <a:solidFill>
                  <a:schemeClr val="tx1">
                    <a:lumMod val="85000"/>
                    <a:lumOff val="15000"/>
                  </a:schemeClr>
                </a:solidFill>
              </a:rPr>
              <a:t>Service LCM interface</a:t>
            </a:r>
          </a:p>
          <a:p>
            <a:pPr marL="742950" lvl="1" indent="-285750"/>
            <a:r>
              <a:rPr lang="en-US" dirty="0">
                <a:solidFill>
                  <a:schemeClr val="tx1"/>
                </a:solidFill>
              </a:rPr>
              <a:t>     (</a:t>
            </a:r>
            <a:r>
              <a:rPr lang="en-US" altLang="zh-CN" dirty="0" smtClean="0">
                <a:solidFill>
                  <a:schemeClr val="tx1"/>
                </a:solidFill>
              </a:rPr>
              <a:t>NS instantiate/scale/heal/terminate/query/…</a:t>
            </a:r>
            <a:r>
              <a:rPr lang="en-US" dirty="0" smtClean="0">
                <a:solidFill>
                  <a:schemeClr val="tx1"/>
                </a:solidFill>
              </a:rPr>
              <a:t>) </a:t>
            </a:r>
            <a:endParaRPr lang="en-US" dirty="0">
              <a:solidFill>
                <a:schemeClr val="tx1"/>
              </a:solidFill>
            </a:endParaRP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solidFill>
              </a:rPr>
              <a:t>VNF LCM Interface, from: Generic </a:t>
            </a:r>
            <a:r>
              <a:rPr lang="en-US" altLang="zh-CN" dirty="0" smtClean="0">
                <a:solidFill>
                  <a:schemeClr val="tx1"/>
                </a:solidFill>
              </a:rPr>
              <a:t>VNFM </a:t>
            </a:r>
            <a:r>
              <a:rPr lang="en-US" altLang="zh-CN" dirty="0">
                <a:solidFill>
                  <a:schemeClr val="tx1"/>
                </a:solidFill>
              </a:rPr>
              <a:t>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5"/>
            <a:ext cx="9523929" cy="10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solidFill>
              </a:rPr>
              <a:t>Provides the VNF LCM </a:t>
            </a:r>
            <a:r>
              <a:rPr lang="en-US" dirty="0" smtClean="0">
                <a:solidFill>
                  <a:schemeClr val="tx1"/>
                </a:solidFill>
              </a:rPr>
              <a:t>interface </a:t>
            </a:r>
            <a:r>
              <a:rPr lang="en-US" altLang="zh-CN" dirty="0" smtClean="0">
                <a:solidFill>
                  <a:schemeClr val="tx1"/>
                </a:solidFill>
              </a:rPr>
              <a:t>(VNF instantiate/terminate/query/…)</a:t>
            </a:r>
            <a:endParaRPr lang="en-US" dirty="0">
              <a:solidFill>
                <a:schemeClr val="tx1"/>
              </a:solidFill>
            </a:endParaRPr>
          </a:p>
        </p:txBody>
      </p:sp>
      <p:sp>
        <p:nvSpPr>
          <p:cNvPr id="10" name="Rectangle 9"/>
          <p:cNvSpPr/>
          <p:nvPr/>
        </p:nvSpPr>
        <p:spPr>
          <a:xfrm>
            <a:off x="2297232" y="3549105"/>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5593580"/>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1231427" cy="2308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a:t>
            </a:r>
            <a:r>
              <a:rPr lang="en-US" altLang="zh-CN" sz="900" dirty="0" smtClean="0"/>
              <a:t>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39</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Changes in Beijing Architecture</a:t>
            </a:r>
          </a:p>
        </p:txBody>
      </p:sp>
      <p:sp>
        <p:nvSpPr>
          <p:cNvPr id="4" name="Text Placeholder 3"/>
          <p:cNvSpPr>
            <a:spLocks noGrp="1"/>
          </p:cNvSpPr>
          <p:nvPr>
            <p:ph type="body" sz="quarter" idx="10"/>
          </p:nvPr>
        </p:nvSpPr>
        <p:spPr/>
        <p:txBody>
          <a:bodyPr>
            <a:normAutofit lnSpcReduction="10000"/>
          </a:bodyPr>
          <a:lstStyle/>
          <a:p>
            <a:r>
              <a:rPr lang="en-US" dirty="0"/>
              <a:t>Since the Beijing release is focusing on Platform Maturity, the ARC has minimized changes to the functional architecture</a:t>
            </a:r>
          </a:p>
          <a:p>
            <a:pPr lvl="1"/>
            <a:r>
              <a:rPr lang="en-US" dirty="0"/>
              <a:t>New projects approved by the TSC</a:t>
            </a:r>
          </a:p>
          <a:p>
            <a:pPr lvl="1"/>
            <a:r>
              <a:rPr lang="en-US" dirty="0"/>
              <a:t>Formatting updates to provide clarity</a:t>
            </a:r>
          </a:p>
          <a:p>
            <a:pPr lvl="1"/>
            <a:endParaRPr lang="en-US" dirty="0"/>
          </a:p>
          <a:p>
            <a:r>
              <a:rPr lang="en-US" dirty="0"/>
              <a:t>As a foundation for the long-term target architecture, ONAP will strive for model-driven, </a:t>
            </a:r>
            <a:r>
              <a:rPr lang="en-US" dirty="0" err="1"/>
              <a:t>microservices</a:t>
            </a:r>
            <a:r>
              <a:rPr lang="en-US" dirty="0"/>
              <a:t>-based, modular architecture, and enable integration with other systems via MSB/proxy</a:t>
            </a:r>
          </a:p>
          <a:p>
            <a:pPr lvl="1"/>
            <a:r>
              <a:rPr lang="en-US" dirty="0"/>
              <a:t>Enable secure communication between internal and external components</a:t>
            </a:r>
          </a:p>
          <a:p>
            <a:pPr lvl="1"/>
            <a:r>
              <a:rPr lang="en-US" dirty="0"/>
              <a:t>Improve APIs for better consistency between components</a:t>
            </a:r>
          </a:p>
          <a:p>
            <a:pPr lvl="1"/>
            <a:r>
              <a:rPr lang="en-US" dirty="0"/>
              <a:t>Align with models from Modeling subcommittee and external SDOs (as appropriate)</a:t>
            </a:r>
          </a:p>
          <a:p>
            <a:pPr lvl="1"/>
            <a:r>
              <a:rPr lang="en-US" dirty="0"/>
              <a:t>Use OOM for instantiation and register with </a:t>
            </a:r>
            <a:r>
              <a:rPr lang="en-US" dirty="0" err="1"/>
              <a:t>Microservices</a:t>
            </a:r>
            <a:r>
              <a:rPr lang="en-US" dirty="0"/>
              <a:t> Bus</a:t>
            </a:r>
          </a:p>
          <a:p>
            <a:endParaRPr lang="en-US" dirty="0"/>
          </a:p>
        </p:txBody>
      </p:sp>
    </p:spTree>
    <p:extLst>
      <p:ext uri="{BB962C8B-B14F-4D97-AF65-F5344CB8AC3E}">
        <p14:creationId xmlns:p14="http://schemas.microsoft.com/office/powerpoint/2010/main" val="4031669478"/>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696499"/>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41</a:t>
            </a:fld>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a16="http://schemas.microsoft.com/office/drawing/2014/main" xmlns=""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790819"/>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Functions</a:t>
            </a:r>
            <a:endParaRPr lang="en-US" dirty="0"/>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smtClean="0">
                <a:solidFill>
                  <a:srgbClr val="045C87"/>
                </a:solidFill>
              </a:rPr>
              <a:t>SDN-C </a:t>
            </a:r>
            <a:r>
              <a:rPr lang="en-US" sz="1400" b="1" dirty="0">
                <a:solidFill>
                  <a:srgbClr val="045C87"/>
                </a:solidFill>
              </a:rPr>
              <a:t>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347041" lvl="1" indent="-170367">
              <a:buFont typeface="Calibri" panose="020F0502020204030204" pitchFamily="34" charset="0"/>
              <a:buChar char="‒"/>
            </a:pPr>
            <a:r>
              <a:rPr lang="en-US" sz="1200" b="1" dirty="0">
                <a:solidFill>
                  <a:srgbClr val="000000"/>
                </a:solidFill>
              </a:rPr>
              <a:t>Intimate with network protocols</a:t>
            </a:r>
          </a:p>
          <a:p>
            <a:pPr marL="347041" lvl="1" indent="-170367">
              <a:buFont typeface="Calibri" panose="020F0502020204030204" pitchFamily="34" charset="0"/>
              <a:buChar char="‒"/>
            </a:pPr>
            <a:r>
              <a:rPr lang="en-US" sz="1200" b="1" dirty="0">
                <a:solidFill>
                  <a:srgbClr val="000000"/>
                </a:solidFill>
              </a:rPr>
              <a:t>Manages the state of services</a:t>
            </a:r>
          </a:p>
          <a:p>
            <a:pPr marL="347041" lvl="1" indent="-170367">
              <a:buFont typeface="Calibri" panose="020F0502020204030204" pitchFamily="34" charset="0"/>
              <a:buChar char="‒"/>
            </a:pPr>
            <a:r>
              <a:rPr lang="en-US" sz="1200" b="1" dirty="0">
                <a:solidFill>
                  <a:srgbClr val="000000"/>
                </a:solidFill>
              </a:rPr>
              <a:t>Single service/network domain scope per instance</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pSp>
        <p:nvGrpSpPr>
          <p:cNvPr id="12" name="Group 11">
            <a:extLst>
              <a:ext uri="{FF2B5EF4-FFF2-40B4-BE49-F238E27FC236}">
                <a16:creationId xmlns:a16="http://schemas.microsoft.com/office/drawing/2014/main" xmlns="" id="{4385331D-C8C2-5943-9B61-510395E78058}"/>
              </a:ext>
            </a:extLst>
          </p:cNvPr>
          <p:cNvGrpSpPr/>
          <p:nvPr/>
        </p:nvGrpSpPr>
        <p:grpSpPr>
          <a:xfrm>
            <a:off x="5961888" y="1002790"/>
            <a:ext cx="6047029" cy="5476879"/>
            <a:chOff x="5961888" y="1002790"/>
            <a:chExt cx="6047029" cy="5476879"/>
          </a:xfrm>
        </p:grpSpPr>
        <p:sp>
          <p:nvSpPr>
            <p:cNvPr id="115" name="Rectangle 114">
              <a:extLst>
                <a:ext uri="{FF2B5EF4-FFF2-40B4-BE49-F238E27FC236}">
                  <a16:creationId xmlns:a16="http://schemas.microsoft.com/office/drawing/2014/main" xmlns="" id="{7545B064-58F7-4345-A6C9-A4371EB911ED}"/>
                </a:ext>
              </a:extLst>
            </p:cNvPr>
            <p:cNvSpPr/>
            <p:nvPr/>
          </p:nvSpPr>
          <p:spPr>
            <a:xfrm>
              <a:off x="9562795" y="121989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Policy</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Service Control </a:t>
              </a:r>
            </a:p>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Processing</a:t>
              </a:r>
            </a:p>
          </p:txBody>
        </p:sp>
        <p:sp>
          <p:nvSpPr>
            <p:cNvPr id="24" name="TextBox 23"/>
            <p:cNvSpPr txBox="1"/>
            <p:nvPr/>
          </p:nvSpPr>
          <p:spPr>
            <a:xfrm>
              <a:off x="6176065" y="2024174"/>
              <a:ext cx="909066" cy="707803"/>
            </a:xfrm>
            <a:prstGeom prst="rect">
              <a:avLst/>
            </a:prstGeom>
            <a:noFill/>
          </p:spPr>
          <p:txBody>
            <a:bodyPr wrap="none" lIns="91362" tIns="45679" rIns="91362" bIns="45679" rtlCol="0">
              <a:spAutoFit/>
            </a:bodyPr>
            <a:lstStyle/>
            <a:p>
              <a:pPr marL="0" marR="0" lvl="0" indent="0" algn="l" defTabSz="1216859"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a:ea typeface="+mn-ea"/>
                  <a:cs typeface="+mn-cs"/>
                </a:rPr>
                <a:t>SDN-C </a:t>
              </a: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216859"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NB Service/Network </a:t>
              </a:r>
              <a:r>
                <a:rPr kumimoji="0" lang="en-US" sz="800" b="1" i="0" u="none" strike="noStrike" kern="1200" cap="none" spc="0" normalizeH="0" baseline="0" noProof="0" dirty="0">
                  <a:ln>
                    <a:noFill/>
                  </a:ln>
                  <a:solidFill>
                    <a:prstClr val="black"/>
                  </a:solidFill>
                  <a:effectLst/>
                  <a:uLnTx/>
                  <a:uFillTx/>
                  <a:latin typeface="Calibri"/>
                  <a:ea typeface="+mn-ea"/>
                  <a:cs typeface="+mn-cs"/>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marL="0" marR="0" lvl="0" indent="0" algn="ctr" defTabSz="912450" rtl="0" eaLnBrk="1" fontAlgn="auto" latinLnBrk="0" hangingPunct="1">
                <a:lnSpc>
                  <a:spcPts val="1199"/>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marL="0" marR="0" lvl="0" indent="0" algn="l" defTabSz="912717" rtl="0" eaLnBrk="1" fontAlgn="auto" latinLnBrk="0" hangingPunct="1">
                <a:lnSpc>
                  <a:spcPts val="899"/>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NetConf</a:t>
              </a:r>
              <a:r>
                <a:rPr kumimoji="0" lang="en-US" sz="1000" b="1" i="0" u="none" strike="noStrike" kern="0" cap="none" spc="0" normalizeH="0" baseline="0" noProof="0" dirty="0">
                  <a:ln>
                    <a:noFill/>
                  </a:ln>
                  <a:solidFill>
                    <a:prstClr val="white"/>
                  </a:solidFill>
                  <a:effectLst/>
                  <a:uLnTx/>
                  <a:uFillTx/>
                  <a:latin typeface="Calibri"/>
                  <a:ea typeface="+mn-ea"/>
                  <a:cs typeface="+mn-cs"/>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BGP LS/ </a:t>
              </a:r>
            </a:p>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70AD47">
                      <a:lumMod val="20000"/>
                      <a:lumOff val="80000"/>
                    </a:srgbClr>
                  </a:solidFill>
                  <a:effectLst/>
                  <a:uLnTx/>
                  <a:uFillTx/>
                  <a:latin typeface="Calibri"/>
                  <a:ea typeface="+mn-ea"/>
                  <a:cs typeface="+mn-cs"/>
                </a:rPr>
                <a:t>Service Design &amp; Creation</a:t>
              </a:r>
              <a:endParaRPr kumimoji="0" lang="en-US" sz="10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70AD47">
                      <a:lumMod val="20000"/>
                      <a:lumOff val="80000"/>
                    </a:srgbClr>
                  </a:solidFill>
                  <a:effectLst/>
                  <a:uLnTx/>
                  <a:uFillTx/>
                  <a:latin typeface="Calibri"/>
                  <a:ea typeface="+mn-ea"/>
                  <a:cs typeface="+mn-cs"/>
                </a:rPr>
                <a:t>Orchestration</a:t>
              </a:r>
              <a:endPar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8" name="Rectangle 67"/>
            <p:cNvSpPr/>
            <p:nvPr/>
          </p:nvSpPr>
          <p:spPr>
            <a:xfrm>
              <a:off x="9502946"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Data Collection, Analytics &amp; Events</a:t>
              </a:r>
            </a:p>
          </p:txBody>
        </p:sp>
        <p:sp>
          <p:nvSpPr>
            <p:cNvPr id="69" name="TextBox 68"/>
            <p:cNvSpPr txBox="1"/>
            <p:nvPr/>
          </p:nvSpPr>
          <p:spPr>
            <a:xfrm>
              <a:off x="9525628" y="1002790"/>
              <a:ext cx="1169917"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Closed Loop Actions</a:t>
              </a: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a:ln>
                    <a:noFill/>
                  </a:ln>
                  <a:solidFill>
                    <a:prstClr val="black"/>
                  </a:solidFill>
                  <a:effectLst/>
                  <a:uLnTx/>
                  <a:uFillTx/>
                  <a:latin typeface="Calibri"/>
                  <a:ea typeface="+mn-ea"/>
                  <a:cs typeface="+mn-cs"/>
                </a:rPr>
                <a:t>Inventory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External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3</a:t>
                </a:r>
                <a:r>
                  <a:rPr kumimoji="0" lang="en-US" sz="899" b="1" i="1" u="none" strike="noStrike" kern="0" cap="none" spc="0" normalizeH="0" baseline="30000" noProof="0" dirty="0">
                    <a:ln>
                      <a:noFill/>
                    </a:ln>
                    <a:solidFill>
                      <a:prstClr val="black"/>
                    </a:solidFill>
                    <a:effectLst/>
                    <a:uLnTx/>
                    <a:uFillTx/>
                    <a:latin typeface="Calibri"/>
                    <a:ea typeface="+mn-ea"/>
                    <a:cs typeface="+mn-cs"/>
                  </a:rPr>
                  <a:t>rd</a:t>
                </a:r>
                <a:r>
                  <a:rPr kumimoji="0" lang="en-US" sz="899" b="1" i="1" u="none" strike="noStrike" kern="0" cap="none" spc="0" normalizeH="0" baseline="0" noProof="0" dirty="0">
                    <a:ln>
                      <a:noFill/>
                    </a:ln>
                    <a:solidFill>
                      <a:prstClr val="black"/>
                    </a:solidFill>
                    <a:effectLst/>
                    <a:uLnTx/>
                    <a:uFillTx/>
                    <a:latin typeface="Calibri"/>
                    <a:ea typeface="+mn-ea"/>
                    <a:cs typeface="+mn-cs"/>
                  </a:rPr>
                  <a:t> Party Controllers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a16="http://schemas.microsoft.com/office/drawing/2014/main" xmlns="" id="{0D5F24D4-65A7-4DBE-A719-65FAFB595C13}"/>
                </a:ext>
              </a:extLst>
            </p:cNvPr>
            <p:cNvSpPr txBox="1"/>
            <p:nvPr/>
          </p:nvSpPr>
          <p:spPr>
            <a:xfrm>
              <a:off x="8785813" y="1988540"/>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CE-2</a:t>
              </a:r>
            </a:p>
          </p:txBody>
        </p:sp>
        <p:sp>
          <p:nvSpPr>
            <p:cNvPr id="78" name="TextBox 77">
              <a:extLst>
                <a:ext uri="{FF2B5EF4-FFF2-40B4-BE49-F238E27FC236}">
                  <a16:creationId xmlns:a16="http://schemas.microsoft.com/office/drawing/2014/main" xmlns="" id="{0D5F24D4-65A7-4DBE-A719-65FAFB595C13}"/>
                </a:ext>
              </a:extLst>
            </p:cNvPr>
            <p:cNvSpPr txBox="1"/>
            <p:nvPr/>
          </p:nvSpPr>
          <p:spPr>
            <a:xfrm>
              <a:off x="9871481" y="196407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CE-3</a:t>
              </a:r>
            </a:p>
          </p:txBody>
        </p:sp>
        <p:sp>
          <p:nvSpPr>
            <p:cNvPr id="80" name="TextBox 79">
              <a:extLst>
                <a:ext uri="{FF2B5EF4-FFF2-40B4-BE49-F238E27FC236}">
                  <a16:creationId xmlns:a16="http://schemas.microsoft.com/office/drawing/2014/main" xmlns="" id="{0D5F24D4-65A7-4DBE-A719-65FAFB595C13}"/>
                </a:ext>
              </a:extLst>
            </p:cNvPr>
            <p:cNvSpPr txBox="1"/>
            <p:nvPr/>
          </p:nvSpPr>
          <p:spPr>
            <a:xfrm>
              <a:off x="10999139" y="1976597"/>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CE-4</a:t>
              </a:r>
            </a:p>
          </p:txBody>
        </p:sp>
        <p:sp>
          <p:nvSpPr>
            <p:cNvPr id="81" name="TextBox 80">
              <a:extLst>
                <a:ext uri="{FF2B5EF4-FFF2-40B4-BE49-F238E27FC236}">
                  <a16:creationId xmlns:a16="http://schemas.microsoft.com/office/drawing/2014/main" xmlns="" id="{0D5F24D4-65A7-4DBE-A719-65FAFB595C13}"/>
                </a:ext>
              </a:extLst>
            </p:cNvPr>
            <p:cNvSpPr txBox="1"/>
            <p:nvPr/>
          </p:nvSpPr>
          <p:spPr>
            <a:xfrm>
              <a:off x="6815675" y="5593986"/>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CE-5</a:t>
              </a:r>
            </a:p>
          </p:txBody>
        </p:sp>
        <p:sp>
          <p:nvSpPr>
            <p:cNvPr id="82" name="TextBox 81">
              <a:extLst>
                <a:ext uri="{FF2B5EF4-FFF2-40B4-BE49-F238E27FC236}">
                  <a16:creationId xmlns:a16="http://schemas.microsoft.com/office/drawing/2014/main" xmlns="" id="{0D5F24D4-65A7-4DBE-A719-65FAFB595C13}"/>
                </a:ext>
              </a:extLst>
            </p:cNvPr>
            <p:cNvSpPr txBox="1"/>
            <p:nvPr/>
          </p:nvSpPr>
          <p:spPr>
            <a:xfrm>
              <a:off x="7038443" y="1989328"/>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CE-1</a:t>
              </a:r>
            </a:p>
          </p:txBody>
        </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 Logic</a:t>
              </a:r>
            </a:p>
          </p:txBody>
        </p:sp>
        <p:sp>
          <p:nvSpPr>
            <p:cNvPr id="17" name="Rectangle 16"/>
            <p:cNvSpPr/>
            <p:nvPr/>
          </p:nvSpPr>
          <p:spPr>
            <a:xfrm>
              <a:off x="6309718" y="2666801"/>
              <a:ext cx="1652857" cy="276999"/>
            </a:xfrm>
            <a:prstGeom prst="rect">
              <a:avLst/>
            </a:prstGeom>
          </p:spPr>
          <p:txBody>
            <a:bodyPr wrap="square">
              <a:sp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sp>
          <p:nvSpPr>
            <p:cNvPr id="126" name="TextBox 125"/>
            <p:cNvSpPr txBox="1"/>
            <p:nvPr/>
          </p:nvSpPr>
          <p:spPr>
            <a:xfrm>
              <a:off x="8876159" y="3229851"/>
              <a:ext cx="110435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IP/VRF Assign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L2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L3 VPN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SD-WAN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TE Tunneling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BGP </a:t>
              </a:r>
              <a:r>
                <a:rPr kumimoji="0" lang="en-US" sz="800" b="1" i="0" u="none" strike="noStrike" kern="1200" cap="none" spc="0" normalizeH="0" baseline="0" noProof="0" dirty="0" err="1">
                  <a:ln>
                    <a:noFill/>
                  </a:ln>
                  <a:solidFill>
                    <a:srgbClr val="E7E6E6">
                      <a:lumMod val="25000"/>
                    </a:srgbClr>
                  </a:solidFill>
                  <a:effectLst/>
                  <a:uLnTx/>
                  <a:uFillTx/>
                  <a:latin typeface="Calibri"/>
                  <a:ea typeface="+mn-ea"/>
                  <a:cs typeface="+mn-cs"/>
                </a:rPr>
                <a:t>Config</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SW Upgrade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r-IN" sz="800" b="1" i="0" u="none" strike="noStrike" kern="1200" cap="none" spc="0" normalizeH="0" baseline="0" noProof="0" dirty="0">
                  <a:ln>
                    <a:noFill/>
                  </a:ln>
                  <a:solidFill>
                    <a:srgbClr val="E7E6E6">
                      <a:lumMod val="25000"/>
                    </a:srgbClr>
                  </a:solidFill>
                  <a:effectLst/>
                  <a:uLnTx/>
                  <a:uFillTx/>
                  <a:latin typeface="Calibri"/>
                  <a:ea typeface="+mn-ea"/>
                  <a:cs typeface="Mangal" panose="02040503050203030202" pitchFamily="18" charset="0"/>
                </a:rPr>
                <a:t>…</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p:txBody>
        </p:sp>
        <p:sp>
          <p:nvSpPr>
            <p:cNvPr id="127" name="TextBox 126"/>
            <p:cNvSpPr txBox="1"/>
            <p:nvPr/>
          </p:nvSpPr>
          <p:spPr>
            <a:xfrm>
              <a:off x="8382747" y="3767730"/>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Service/Network Design &amp; </a:t>
              </a:r>
              <a:r>
                <a:rPr kumimoji="0" lang="en-US" sz="800" b="1" i="0" u="none" strike="noStrike" kern="1200" cap="none" spc="0" normalizeH="0" baseline="0" noProof="0">
                  <a:ln>
                    <a:noFill/>
                  </a:ln>
                  <a:solidFill>
                    <a:prstClr val="black"/>
                  </a:solidFill>
                  <a:effectLst/>
                  <a:uLnTx/>
                  <a:uFillTx/>
                  <a:latin typeface="Calibri"/>
                  <a:ea typeface="+mn-ea"/>
                  <a:cs typeface="+mn-cs"/>
                </a:rPr>
                <a:t>Engineering Rules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Policies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VNFs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OpenFlow</a:t>
              </a:r>
              <a:endParaRPr kumimoji="0" lang="en-US" sz="1000" b="1" i="0" u="none" strike="noStrike" kern="0" cap="none" spc="0" normalizeH="0" baseline="0" noProof="0" dirty="0">
                <a:ln>
                  <a:noFill/>
                </a:ln>
                <a:solidFill>
                  <a:prstClr val="white"/>
                </a:solidFill>
                <a:effectLst/>
                <a:uLnTx/>
                <a:uFillTx/>
                <a:latin typeface="Calibri"/>
                <a:ea typeface="+mn-ea"/>
                <a:cs typeface="+mn-cs"/>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Assigned Resources Inventory: Service*  Topology &amp;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VNF/PNF 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Operational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err="1">
                  <a:ln>
                    <a:noFill/>
                  </a:ln>
                  <a:solidFill>
                    <a:prstClr val="black"/>
                  </a:solidFill>
                  <a:effectLst/>
                  <a:uLnTx/>
                  <a:uFillTx/>
                  <a:latin typeface="Calibri"/>
                  <a:ea typeface="+mn-ea"/>
                  <a:cs typeface="+mn-cs"/>
                </a:rPr>
                <a:t>Config</a:t>
              </a:r>
              <a:r>
                <a:rPr kumimoji="0" lang="en-US" sz="900" b="0" i="0" u="none" strike="noStrike" kern="0" cap="none" spc="0" normalizeH="0" baseline="0" noProof="0" dirty="0">
                  <a:ln>
                    <a:noFill/>
                  </a:ln>
                  <a:solidFill>
                    <a:prstClr val="black"/>
                  </a:solidFill>
                  <a:effectLst/>
                  <a:uLnTx/>
                  <a:uFillTx/>
                  <a:latin typeface="Calibri"/>
                  <a:ea typeface="+mn-ea"/>
                  <a:cs typeface="+mn-cs"/>
                </a:rPr>
                <a:t>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a16="http://schemas.microsoft.com/office/drawing/2014/main" xmlns="" id="{0D5F24D4-65A7-4DBE-A719-65FAFB595C13}"/>
                </a:ext>
              </a:extLst>
            </p:cNvPr>
            <p:cNvSpPr txBox="1"/>
            <p:nvPr/>
          </p:nvSpPr>
          <p:spPr>
            <a:xfrm>
              <a:off x="8801041" y="2508746"/>
              <a:ext cx="273779" cy="135489"/>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CI-2</a:t>
              </a:r>
            </a:p>
          </p:txBody>
        </p:sp>
        <p:sp>
          <p:nvSpPr>
            <p:cNvPr id="146" name="TextBox 145">
              <a:extLst>
                <a:ext uri="{FF2B5EF4-FFF2-40B4-BE49-F238E27FC236}">
                  <a16:creationId xmlns:a16="http://schemas.microsoft.com/office/drawing/2014/main" xmlns="" id="{0D5F24D4-65A7-4DBE-A719-65FAFB595C13}"/>
                </a:ext>
              </a:extLst>
            </p:cNvPr>
            <p:cNvSpPr txBox="1"/>
            <p:nvPr/>
          </p:nvSpPr>
          <p:spPr>
            <a:xfrm>
              <a:off x="7885854" y="3202397"/>
              <a:ext cx="288883" cy="136981"/>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CI-4</a:t>
              </a:r>
            </a:p>
          </p:txBody>
        </p:sp>
        <p:sp>
          <p:nvSpPr>
            <p:cNvPr id="147" name="TextBox 146">
              <a:extLst>
                <a:ext uri="{FF2B5EF4-FFF2-40B4-BE49-F238E27FC236}">
                  <a16:creationId xmlns:a16="http://schemas.microsoft.com/office/drawing/2014/main" xmlns="" id="{0D5F24D4-65A7-4DBE-A719-65FAFB595C13}"/>
                </a:ext>
              </a:extLst>
            </p:cNvPr>
            <p:cNvSpPr txBox="1"/>
            <p:nvPr/>
          </p:nvSpPr>
          <p:spPr>
            <a:xfrm>
              <a:off x="9926026" y="3027317"/>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CI-5</a:t>
              </a:r>
            </a:p>
          </p:txBody>
        </p:sp>
        <p:sp>
          <p:nvSpPr>
            <p:cNvPr id="148" name="TextBox 147">
              <a:extLst>
                <a:ext uri="{FF2B5EF4-FFF2-40B4-BE49-F238E27FC236}">
                  <a16:creationId xmlns:a16="http://schemas.microsoft.com/office/drawing/2014/main" xmlns="" id="{0D5F24D4-65A7-4DBE-A719-65FAFB595C13}"/>
                </a:ext>
              </a:extLst>
            </p:cNvPr>
            <p:cNvSpPr txBox="1"/>
            <p:nvPr/>
          </p:nvSpPr>
          <p:spPr>
            <a:xfrm>
              <a:off x="10352320" y="2494899"/>
              <a:ext cx="258754" cy="15282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a16="http://schemas.microsoft.com/office/drawing/2014/main" xmlns="" id="{0D5F24D4-65A7-4DBE-A719-65FAFB595C13}"/>
                </a:ext>
              </a:extLst>
            </p:cNvPr>
            <p:cNvSpPr txBox="1"/>
            <p:nvPr/>
          </p:nvSpPr>
          <p:spPr>
            <a:xfrm>
              <a:off x="7808335" y="2497435"/>
              <a:ext cx="287336" cy="146576"/>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a16="http://schemas.microsoft.com/office/drawing/2014/main" xmlns="" id="{0D5F24D4-65A7-4DBE-A719-65FAFB595C13}"/>
                </a:ext>
              </a:extLst>
            </p:cNvPr>
            <p:cNvSpPr txBox="1"/>
            <p:nvPr/>
          </p:nvSpPr>
          <p:spPr>
            <a:xfrm>
              <a:off x="8720490" y="4437443"/>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CI-6</a:t>
              </a:r>
            </a:p>
          </p:txBody>
        </p:sp>
        <p:sp>
          <p:nvSpPr>
            <p:cNvPr id="156" name="TextBox 155">
              <a:extLst>
                <a:ext uri="{FF2B5EF4-FFF2-40B4-BE49-F238E27FC236}">
                  <a16:creationId xmlns:a16="http://schemas.microsoft.com/office/drawing/2014/main" xmlns="" id="{0D5F24D4-65A7-4DBE-A719-65FAFB595C13}"/>
                </a:ext>
              </a:extLst>
            </p:cNvPr>
            <p:cNvSpPr txBox="1"/>
            <p:nvPr/>
          </p:nvSpPr>
          <p:spPr>
            <a:xfrm>
              <a:off x="9921734" y="4013465"/>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0" i="1" u="none" strike="noStrike" kern="0" cap="none" spc="0" normalizeH="0" baseline="0" noProof="0" dirty="0">
                  <a:ln>
                    <a:noFill/>
                  </a:ln>
                  <a:solidFill>
                    <a:prstClr val="black"/>
                  </a:solidFill>
                  <a:effectLst/>
                  <a:uLnTx/>
                  <a:uFillTx/>
                  <a:latin typeface="Calibri"/>
                  <a:ea typeface="+mn-ea"/>
                  <a:cs typeface="+mn-cs"/>
                </a:rPr>
                <a:t>*Not E2E service view.  The “Service” view in the SDN Controller is limited its scope of control</a:t>
              </a:r>
            </a:p>
          </p:txBody>
        </p:sp>
        <p:sp>
          <p:nvSpPr>
            <p:cNvPr id="138" name="TextBox 137">
              <a:extLst>
                <a:ext uri="{FF2B5EF4-FFF2-40B4-BE49-F238E27FC236}">
                  <a16:creationId xmlns:a16="http://schemas.microsoft.com/office/drawing/2014/main" xmlns="" id="{0D5F24D4-65A7-4DBE-A719-65FAFB595C13}"/>
                </a:ext>
              </a:extLst>
            </p:cNvPr>
            <p:cNvSpPr txBox="1"/>
            <p:nvPr/>
          </p:nvSpPr>
          <p:spPr>
            <a:xfrm>
              <a:off x="10999139" y="559881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CE-6</a:t>
              </a:r>
            </a:p>
          </p:txBody>
        </p:sp>
        <p:sp>
          <p:nvSpPr>
            <p:cNvPr id="128" name="Rectangle 127">
              <a:extLst>
                <a:ext uri="{FF2B5EF4-FFF2-40B4-BE49-F238E27FC236}">
                  <a16:creationId xmlns:a16="http://schemas.microsoft.com/office/drawing/2014/main" xmlns="" id="{51105A3A-33F1-C947-AE01-8D09013C704A}"/>
                </a:ext>
              </a:extLst>
            </p:cNvPr>
            <p:cNvSpPr/>
            <p:nvPr/>
          </p:nvSpPr>
          <p:spPr>
            <a:xfrm>
              <a:off x="10571358" y="2236000"/>
              <a:ext cx="163982" cy="616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41" name="Elbow Connector 140">
              <a:extLst>
                <a:ext uri="{FF2B5EF4-FFF2-40B4-BE49-F238E27FC236}">
                  <a16:creationId xmlns:a16="http://schemas.microsoft.com/office/drawing/2014/main" xmlns="" id="{505A84C2-9616-D142-8875-A85C97AB2C6C}"/>
                </a:ext>
              </a:extLst>
            </p:cNvPr>
            <p:cNvCxnSpPr>
              <a:cxnSpLocks/>
              <a:endCxn id="23" idx="3"/>
            </p:cNvCxnSpPr>
            <p:nvPr/>
          </p:nvCxnSpPr>
          <p:spPr>
            <a:xfrm rot="5400000">
              <a:off x="9700775" y="1975201"/>
              <a:ext cx="1792958" cy="1342455"/>
            </a:xfrm>
            <a:prstGeom prst="bentConnector2">
              <a:avLst/>
            </a:prstGeom>
            <a:solidFill>
              <a:schemeClr val="accent2">
                <a:alpha val="74902"/>
              </a:schemeClr>
            </a:solidFill>
            <a:ln w="19050" cap="flat" cmpd="sng" algn="ctr">
              <a:solidFill>
                <a:sysClr val="windowText" lastClr="000000"/>
              </a:solidFill>
              <a:prstDash val="solid"/>
              <a:headEnd type="triangle" w="med" len="med"/>
              <a:tailEnd type="triangle" w="med" len="med"/>
            </a:ln>
            <a:effectLst/>
          </p:spPr>
        </p:cxnSp>
      </p:grpSp>
    </p:spTree>
    <p:extLst>
      <p:ext uri="{BB962C8B-B14F-4D97-AF65-F5344CB8AC3E}">
        <p14:creationId xmlns:p14="http://schemas.microsoft.com/office/powerpoint/2010/main" val="4005977439"/>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External/Internal </a:t>
            </a:r>
            <a:r>
              <a:rPr lang="en-US" dirty="0"/>
              <a:t>Interface Definitions</a:t>
            </a:r>
          </a:p>
        </p:txBody>
      </p:sp>
      <p:grpSp>
        <p:nvGrpSpPr>
          <p:cNvPr id="5" name="Group 4"/>
          <p:cNvGrpSpPr/>
          <p:nvPr/>
        </p:nvGrpSpPr>
        <p:grpSpPr>
          <a:xfrm>
            <a:off x="10194455" y="26282"/>
            <a:ext cx="1814461" cy="878593"/>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aphicFrame>
        <p:nvGraphicFramePr>
          <p:cNvPr id="12" name="Table 11">
            <a:extLst>
              <a:ext uri="{FF2B5EF4-FFF2-40B4-BE49-F238E27FC236}">
                <a16:creationId xmlns:a16="http://schemas.microsoft.com/office/drawing/2014/main" xmlns="" id="{30AB97AA-3AFA-EB42-9294-43149E35A824}"/>
              </a:ext>
            </a:extLst>
          </p:cNvPr>
          <p:cNvGraphicFramePr>
            <a:graphicFrameLocks noGrp="1"/>
          </p:cNvGraphicFramePr>
          <p:nvPr>
            <p:extLst/>
          </p:nvPr>
        </p:nvGraphicFramePr>
        <p:xfrm>
          <a:off x="5127256" y="984393"/>
          <a:ext cx="6976254" cy="5627001"/>
        </p:xfrm>
        <a:graphic>
          <a:graphicData uri="http://schemas.openxmlformats.org/drawingml/2006/table">
            <a:tbl>
              <a:tblPr firstRow="1" bandRow="1">
                <a:tableStyleId>{5C22544A-7EE6-4342-B048-85BDC9FD1C3A}</a:tableStyleId>
              </a:tblPr>
              <a:tblGrid>
                <a:gridCol w="486963">
                  <a:extLst>
                    <a:ext uri="{9D8B030D-6E8A-4147-A177-3AD203B41FA5}">
                      <a16:colId xmlns:a16="http://schemas.microsoft.com/office/drawing/2014/main" xmlns="" val="56849490"/>
                    </a:ext>
                  </a:extLst>
                </a:gridCol>
                <a:gridCol w="4788310">
                  <a:extLst>
                    <a:ext uri="{9D8B030D-6E8A-4147-A177-3AD203B41FA5}">
                      <a16:colId xmlns:a16="http://schemas.microsoft.com/office/drawing/2014/main" xmlns="" val="227787447"/>
                    </a:ext>
                  </a:extLst>
                </a:gridCol>
                <a:gridCol w="1700981">
                  <a:extLst>
                    <a:ext uri="{9D8B030D-6E8A-4147-A177-3AD203B41FA5}">
                      <a16:colId xmlns:a16="http://schemas.microsoft.com/office/drawing/2014/main" xmlns="" val="2138137167"/>
                    </a:ext>
                  </a:extLst>
                </a:gridCol>
              </a:tblGrid>
              <a:tr h="311027">
                <a:tc>
                  <a:txBody>
                    <a:bodyPr/>
                    <a:lstStyle/>
                    <a:p>
                      <a:endParaRPr lang="en-US" sz="1100" dirty="0"/>
                    </a:p>
                  </a:txBody>
                  <a:tcPr/>
                </a:tc>
                <a:tc>
                  <a:txBody>
                    <a:bodyPr/>
                    <a:lstStyle/>
                    <a:p>
                      <a:pPr algn="ctr"/>
                      <a:r>
                        <a:rPr lang="en-US" sz="1200" dirty="0"/>
                        <a:t>Interface Definitions</a:t>
                      </a:r>
                    </a:p>
                  </a:txBody>
                  <a:tcPr/>
                </a:tc>
                <a:tc>
                  <a:txBody>
                    <a:bodyPr/>
                    <a:lstStyle/>
                    <a:p>
                      <a:pPr algn="ctr"/>
                      <a:r>
                        <a:rPr lang="en-US" sz="1200" dirty="0"/>
                        <a:t>Beijing Release</a:t>
                      </a:r>
                    </a:p>
                  </a:txBody>
                  <a:tcPr/>
                </a:tc>
                <a:extLst>
                  <a:ext uri="{0D108BD9-81ED-4DB2-BD59-A6C34878D82A}">
                    <a16:rowId xmlns:a16="http://schemas.microsoft.com/office/drawing/2014/main" xmlns="" val="4191558347"/>
                  </a:ext>
                </a:extLst>
              </a:tr>
              <a:tr h="311027">
                <a:tc>
                  <a:txBody>
                    <a:bodyPr/>
                    <a:lstStyle/>
                    <a:p>
                      <a:r>
                        <a:rPr lang="en-US" sz="1100" dirty="0"/>
                        <a:t>CE-1</a:t>
                      </a:r>
                    </a:p>
                  </a:txBody>
                  <a:tcPr/>
                </a:tc>
                <a:tc>
                  <a:txBody>
                    <a:bodyPr/>
                    <a:lstStyle/>
                    <a:p>
                      <a:r>
                        <a:rPr lang="en-US" sz="1100" dirty="0"/>
                        <a:t>Distribution of artifacts from Service Design and </a:t>
                      </a:r>
                      <a:r>
                        <a:rPr lang="en-US" sz="1100" dirty="0" smtClean="0"/>
                        <a:t>Creation (SDC)</a:t>
                      </a:r>
                      <a:endParaRPr lang="en-US" sz="1100" dirty="0"/>
                    </a:p>
                  </a:txBody>
                  <a:tcPr/>
                </a:tc>
                <a:tc>
                  <a:txBody>
                    <a:bodyPr/>
                    <a:lstStyle/>
                    <a:p>
                      <a:pPr algn="ctr"/>
                      <a:r>
                        <a:rPr lang="en-US" sz="1100" dirty="0"/>
                        <a:t>Yes - TOSCA only</a:t>
                      </a:r>
                    </a:p>
                  </a:txBody>
                  <a:tcPr/>
                </a:tc>
                <a:extLst>
                  <a:ext uri="{0D108BD9-81ED-4DB2-BD59-A6C34878D82A}">
                    <a16:rowId xmlns:a16="http://schemas.microsoft.com/office/drawing/2014/main" xmlns="" val="2384736571"/>
                  </a:ext>
                </a:extLst>
              </a:tr>
              <a:tr h="311027">
                <a:tc>
                  <a:txBody>
                    <a:bodyPr/>
                    <a:lstStyle/>
                    <a:p>
                      <a:r>
                        <a:rPr lang="en-US" sz="1100" dirty="0"/>
                        <a:t>CE-2</a:t>
                      </a:r>
                    </a:p>
                  </a:txBody>
                  <a:tcPr/>
                </a:tc>
                <a:tc>
                  <a:txBody>
                    <a:bodyPr/>
                    <a:lstStyle/>
                    <a:p>
                      <a:r>
                        <a:rPr lang="en-US" sz="1100" dirty="0"/>
                        <a:t>Service requests from </a:t>
                      </a:r>
                      <a:r>
                        <a:rPr lang="en-US" sz="1100" dirty="0" smtClean="0"/>
                        <a:t>Orchestration (SO)</a:t>
                      </a:r>
                      <a:endParaRPr lang="en-US" sz="1100" dirty="0"/>
                    </a:p>
                  </a:txBody>
                  <a:tcPr/>
                </a:tc>
                <a:tc>
                  <a:txBody>
                    <a:bodyPr/>
                    <a:lstStyle/>
                    <a:p>
                      <a:pPr algn="ctr"/>
                      <a:r>
                        <a:rPr lang="en-US" sz="1100" dirty="0"/>
                        <a:t>Yes </a:t>
                      </a:r>
                    </a:p>
                  </a:txBody>
                  <a:tcPr/>
                </a:tc>
                <a:extLst>
                  <a:ext uri="{0D108BD9-81ED-4DB2-BD59-A6C34878D82A}">
                    <a16:rowId xmlns:a16="http://schemas.microsoft.com/office/drawing/2014/main" xmlns="" val="2060550856"/>
                  </a:ext>
                </a:extLst>
              </a:tr>
              <a:tr h="304001">
                <a:tc>
                  <a:txBody>
                    <a:bodyPr/>
                    <a:lstStyle/>
                    <a:p>
                      <a:r>
                        <a:rPr lang="en-US" sz="1100" dirty="0"/>
                        <a:t>CE-3</a:t>
                      </a:r>
                    </a:p>
                  </a:txBody>
                  <a:tcPr/>
                </a:tc>
                <a:tc>
                  <a:txBody>
                    <a:bodyPr/>
                    <a:lstStyle/>
                    <a:p>
                      <a:r>
                        <a:rPr lang="en-US" sz="1100" dirty="0"/>
                        <a:t>Closed Loop action requests from Data Collection, Analytics &amp; </a:t>
                      </a:r>
                      <a:r>
                        <a:rPr lang="en-US" sz="1100" dirty="0" smtClean="0"/>
                        <a:t>Events (DCAE)/Policy</a:t>
                      </a:r>
                      <a:endParaRPr lang="en-US" sz="1100" dirty="0"/>
                    </a:p>
                  </a:txBody>
                  <a:tcPr/>
                </a:tc>
                <a:tc>
                  <a:txBody>
                    <a:bodyPr/>
                    <a:lstStyle/>
                    <a:p>
                      <a:pPr algn="ctr"/>
                      <a:r>
                        <a:rPr lang="en-US" sz="1100" dirty="0"/>
                        <a:t>Not in scope</a:t>
                      </a:r>
                    </a:p>
                  </a:txBody>
                  <a:tcPr/>
                </a:tc>
                <a:extLst>
                  <a:ext uri="{0D108BD9-81ED-4DB2-BD59-A6C34878D82A}">
                    <a16:rowId xmlns:a16="http://schemas.microsoft.com/office/drawing/2014/main" xmlns="" val="3990311467"/>
                  </a:ext>
                </a:extLst>
              </a:tr>
              <a:tr h="311027">
                <a:tc>
                  <a:txBody>
                    <a:bodyPr/>
                    <a:lstStyle/>
                    <a:p>
                      <a:r>
                        <a:rPr lang="en-US" sz="1100" dirty="0"/>
                        <a:t>CE-4</a:t>
                      </a:r>
                    </a:p>
                  </a:txBody>
                  <a:tcPr/>
                </a:tc>
                <a:tc>
                  <a:txBody>
                    <a:bodyPr/>
                    <a:lstStyle/>
                    <a:p>
                      <a:r>
                        <a:rPr lang="en-US" sz="1100" dirty="0"/>
                        <a:t>Inventory retrieval from Active &amp; Available </a:t>
                      </a:r>
                      <a:r>
                        <a:rPr lang="en-US" sz="1100" dirty="0" smtClean="0"/>
                        <a:t>Inventory (A&amp;AI) </a:t>
                      </a:r>
                      <a:r>
                        <a:rPr lang="en-US" sz="1100" dirty="0"/>
                        <a:t>by Service </a:t>
                      </a:r>
                      <a:r>
                        <a:rPr lang="en-US" sz="1100" dirty="0" smtClean="0"/>
                        <a:t>Logic</a:t>
                      </a:r>
                      <a:endParaRPr lang="en-US" sz="1100" dirty="0"/>
                    </a:p>
                    <a:p>
                      <a:r>
                        <a:rPr lang="en-US" sz="1100" dirty="0"/>
                        <a:t>Inventory updates to Active &amp; Available Inventory by Assigned Resources </a:t>
                      </a:r>
                      <a:r>
                        <a:rPr lang="en-US" sz="1100" dirty="0" err="1"/>
                        <a:t>Inv</a:t>
                      </a:r>
                      <a:endParaRPr lang="en-US" sz="1100" dirty="0"/>
                    </a:p>
                  </a:txBody>
                  <a:tcPr/>
                </a:tc>
                <a:tc>
                  <a:txBody>
                    <a:bodyPr/>
                    <a:lstStyle/>
                    <a:p>
                      <a:pPr algn="ctr"/>
                      <a:r>
                        <a:rPr lang="en-US" sz="1100" dirty="0"/>
                        <a:t>Yes – push/pull (no </a:t>
                      </a:r>
                      <a:r>
                        <a:rPr lang="en-US" sz="1100" dirty="0" err="1"/>
                        <a:t>DMaaP</a:t>
                      </a:r>
                      <a:r>
                        <a:rPr lang="en-US" sz="1100" dirty="0"/>
                        <a:t> topic subscription)</a:t>
                      </a:r>
                    </a:p>
                  </a:txBody>
                  <a:tcPr/>
                </a:tc>
                <a:extLst>
                  <a:ext uri="{0D108BD9-81ED-4DB2-BD59-A6C34878D82A}">
                    <a16:rowId xmlns:a16="http://schemas.microsoft.com/office/drawing/2014/main" xmlns="" val="3038040089"/>
                  </a:ext>
                </a:extLst>
              </a:tr>
              <a:tr h="311027">
                <a:tc>
                  <a:txBody>
                    <a:bodyPr/>
                    <a:lstStyle/>
                    <a:p>
                      <a:r>
                        <a:rPr lang="en-US" sz="1100" dirty="0"/>
                        <a:t>CE-5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Configuration requests for cloud infrastructure networking</a:t>
                      </a:r>
                    </a:p>
                    <a:p>
                      <a:r>
                        <a:rPr lang="en-US" sz="1100" dirty="0"/>
                        <a:t>Lifecycle management requests to Multi-Cloud (e.g., stop/start VM)</a:t>
                      </a:r>
                    </a:p>
                  </a:txBody>
                  <a:tcPr/>
                </a:tc>
                <a:tc>
                  <a:txBody>
                    <a:bodyPr/>
                    <a:lstStyle/>
                    <a:p>
                      <a:pPr algn="ctr"/>
                      <a:r>
                        <a:rPr lang="en-US" sz="1100" dirty="0"/>
                        <a:t>Not in scope</a:t>
                      </a:r>
                    </a:p>
                  </a:txBody>
                  <a:tcPr/>
                </a:tc>
                <a:extLst>
                  <a:ext uri="{0D108BD9-81ED-4DB2-BD59-A6C34878D82A}">
                    <a16:rowId xmlns:a16="http://schemas.microsoft.com/office/drawing/2014/main" xmlns="" val="2420081310"/>
                  </a:ext>
                </a:extLst>
              </a:tr>
              <a:tr h="425250">
                <a:tc>
                  <a:txBody>
                    <a:bodyPr/>
                    <a:lstStyle/>
                    <a:p>
                      <a:r>
                        <a:rPr lang="en-US" sz="1100" dirty="0"/>
                        <a:t>CE-6</a:t>
                      </a:r>
                    </a:p>
                  </a:txBody>
                  <a:tcPr/>
                </a:tc>
                <a:tc>
                  <a:txBody>
                    <a:bodyPr/>
                    <a:lstStyle/>
                    <a:p>
                      <a:r>
                        <a:rPr lang="en-US" sz="1100" dirty="0"/>
                        <a:t>Lifecycle management or configuration requests to an external controller or system that has responsibility of the target VNF</a:t>
                      </a:r>
                    </a:p>
                  </a:txBody>
                  <a:tcPr/>
                </a:tc>
                <a:tc>
                  <a:txBody>
                    <a:bodyPr/>
                    <a:lstStyle/>
                    <a:p>
                      <a:pPr algn="ctr"/>
                      <a:r>
                        <a:rPr lang="en-US" sz="1100" dirty="0"/>
                        <a:t>Yes </a:t>
                      </a:r>
                    </a:p>
                  </a:txBody>
                  <a:tcPr/>
                </a:tc>
                <a:extLst>
                  <a:ext uri="{0D108BD9-81ED-4DB2-BD59-A6C34878D82A}">
                    <a16:rowId xmlns:a16="http://schemas.microsoft.com/office/drawing/2014/main" xmlns="" val="285165971"/>
                  </a:ext>
                </a:extLst>
              </a:tr>
              <a:tr h="425250">
                <a:tc>
                  <a:txBody>
                    <a:bodyPr/>
                    <a:lstStyle/>
                    <a:p>
                      <a:r>
                        <a:rPr lang="en-US" sz="1100" dirty="0"/>
                        <a:t>CI-1</a:t>
                      </a:r>
                    </a:p>
                  </a:txBody>
                  <a:tcPr/>
                </a:tc>
                <a:tc>
                  <a:txBody>
                    <a:bodyPr/>
                    <a:lstStyle/>
                    <a:p>
                      <a:r>
                        <a:rPr lang="en-US" sz="1100" dirty="0"/>
                        <a:t>API Handler looks up or retrieves the corresponding Service Logic instance that maps to NB service request (service/network yang)</a:t>
                      </a:r>
                    </a:p>
                  </a:txBody>
                  <a:tcPr/>
                </a:tc>
                <a:tc>
                  <a:txBody>
                    <a:bodyPr/>
                    <a:lstStyle/>
                    <a:p>
                      <a:pPr algn="ctr"/>
                      <a:r>
                        <a:rPr lang="en-US" sz="1100" dirty="0"/>
                        <a:t>Yes </a:t>
                      </a:r>
                    </a:p>
                  </a:txBody>
                  <a:tcPr/>
                </a:tc>
                <a:extLst>
                  <a:ext uri="{0D108BD9-81ED-4DB2-BD59-A6C34878D82A}">
                    <a16:rowId xmlns:a16="http://schemas.microsoft.com/office/drawing/2014/main" xmlns="" val="3990164964"/>
                  </a:ext>
                </a:extLst>
              </a:tr>
              <a:tr h="425250">
                <a:tc>
                  <a:txBody>
                    <a:bodyPr/>
                    <a:lstStyle/>
                    <a:p>
                      <a:r>
                        <a:rPr lang="en-US" sz="1100" dirty="0"/>
                        <a:t>CI-2</a:t>
                      </a:r>
                    </a:p>
                  </a:txBody>
                  <a:tcPr/>
                </a:tc>
                <a:tc>
                  <a:txBody>
                    <a:bodyPr/>
                    <a:lstStyle/>
                    <a:p>
                      <a:r>
                        <a:rPr lang="en-US" sz="1100" dirty="0"/>
                        <a:t>API Handler calls Service Control Processing to perform the Service Logic on the target service or network</a:t>
                      </a:r>
                    </a:p>
                  </a:txBody>
                  <a:tcPr/>
                </a:tc>
                <a:tc>
                  <a:txBody>
                    <a:bodyPr/>
                    <a:lstStyle/>
                    <a:p>
                      <a:pPr algn="ctr"/>
                      <a:r>
                        <a:rPr lang="en-US" sz="1100" dirty="0"/>
                        <a:t>Yes </a:t>
                      </a:r>
                    </a:p>
                  </a:txBody>
                  <a:tcPr/>
                </a:tc>
                <a:extLst>
                  <a:ext uri="{0D108BD9-81ED-4DB2-BD59-A6C34878D82A}">
                    <a16:rowId xmlns:a16="http://schemas.microsoft.com/office/drawing/2014/main" xmlns="" val="2671978756"/>
                  </a:ext>
                </a:extLst>
              </a:tr>
              <a:tr h="425250">
                <a:tc>
                  <a:txBody>
                    <a:bodyPr/>
                    <a:lstStyle/>
                    <a:p>
                      <a:r>
                        <a:rPr lang="en-US" sz="1100" dirty="0"/>
                        <a:t>CI-3</a:t>
                      </a:r>
                    </a:p>
                  </a:txBody>
                  <a:tcPr/>
                </a:tc>
                <a:tc>
                  <a:txBody>
                    <a:bodyPr/>
                    <a:lstStyle/>
                    <a:p>
                      <a:r>
                        <a:rPr lang="en-US" sz="1100" dirty="0"/>
                        <a:t>Prior to CI-2, API Handler might query the (in-memory) Operational/</a:t>
                      </a:r>
                      <a:r>
                        <a:rPr lang="en-US" sz="1100" dirty="0" err="1"/>
                        <a:t>Config</a:t>
                      </a:r>
                      <a:r>
                        <a:rPr lang="en-US" sz="1100" dirty="0"/>
                        <a:t> Trees for the network or service details (if already existing)</a:t>
                      </a:r>
                    </a:p>
                  </a:txBody>
                  <a:tcPr/>
                </a:tc>
                <a:tc>
                  <a:txBody>
                    <a:bodyPr/>
                    <a:lstStyle/>
                    <a:p>
                      <a:pPr algn="ctr"/>
                      <a:r>
                        <a:rPr lang="en-US" sz="1100" dirty="0"/>
                        <a:t>Yes </a:t>
                      </a:r>
                    </a:p>
                  </a:txBody>
                  <a:tcPr/>
                </a:tc>
                <a:extLst>
                  <a:ext uri="{0D108BD9-81ED-4DB2-BD59-A6C34878D82A}">
                    <a16:rowId xmlns:a16="http://schemas.microsoft.com/office/drawing/2014/main" xmlns="" val="531485410"/>
                  </a:ext>
                </a:extLst>
              </a:tr>
              <a:tr h="425250">
                <a:tc>
                  <a:txBody>
                    <a:bodyPr/>
                    <a:lstStyle/>
                    <a:p>
                      <a:r>
                        <a:rPr lang="en-US" sz="1100" dirty="0"/>
                        <a:t>CI-4</a:t>
                      </a:r>
                    </a:p>
                  </a:txBody>
                  <a:tcPr/>
                </a:tc>
                <a:tc>
                  <a:txBody>
                    <a:bodyPr/>
                    <a:lstStyle/>
                    <a:p>
                      <a:r>
                        <a:rPr lang="en-US" sz="1100" dirty="0"/>
                        <a:t>Service Control Processing retrieves the Service Logic, </a:t>
                      </a:r>
                      <a:r>
                        <a:rPr lang="en-US" sz="1100" dirty="0" err="1"/>
                        <a:t>Config</a:t>
                      </a:r>
                      <a:r>
                        <a:rPr lang="en-US" sz="1100" dirty="0"/>
                        <a:t> Templates, Engineering rules, and Policies as part of processing the requested action</a:t>
                      </a:r>
                    </a:p>
                  </a:txBody>
                  <a:tcPr/>
                </a:tc>
                <a:tc>
                  <a:txBody>
                    <a:bodyPr/>
                    <a:lstStyle/>
                    <a:p>
                      <a:pPr algn="ctr"/>
                      <a:r>
                        <a:rPr lang="en-US" sz="1100" dirty="0"/>
                        <a:t>Yes </a:t>
                      </a:r>
                    </a:p>
                  </a:txBody>
                  <a:tcPr/>
                </a:tc>
                <a:extLst>
                  <a:ext uri="{0D108BD9-81ED-4DB2-BD59-A6C34878D82A}">
                    <a16:rowId xmlns:a16="http://schemas.microsoft.com/office/drawing/2014/main" xmlns="" val="1182350257"/>
                  </a:ext>
                </a:extLst>
              </a:tr>
              <a:tr h="425250">
                <a:tc>
                  <a:txBody>
                    <a:bodyPr/>
                    <a:lstStyle/>
                    <a:p>
                      <a:r>
                        <a:rPr lang="en-US" sz="1100" dirty="0"/>
                        <a:t>CI-5</a:t>
                      </a:r>
                    </a:p>
                  </a:txBody>
                  <a:tcPr/>
                </a:tc>
                <a:tc>
                  <a:txBody>
                    <a:bodyPr/>
                    <a:lstStyle/>
                    <a:p>
                      <a:r>
                        <a:rPr lang="en-US" sz="1100" dirty="0"/>
                        <a:t>Service Control Processing queries and/or updates Operational/</a:t>
                      </a:r>
                      <a:r>
                        <a:rPr lang="en-US" sz="1100" dirty="0" err="1"/>
                        <a:t>Config</a:t>
                      </a:r>
                      <a:r>
                        <a:rPr lang="en-US" sz="1100" dirty="0"/>
                        <a:t> Trees as part of making changes to the network (VNFs/PNFs)</a:t>
                      </a:r>
                    </a:p>
                  </a:txBody>
                  <a:tcPr/>
                </a:tc>
                <a:tc>
                  <a:txBody>
                    <a:bodyPr/>
                    <a:lstStyle/>
                    <a:p>
                      <a:pPr algn="ctr"/>
                      <a:r>
                        <a:rPr lang="en-US" sz="1100" dirty="0"/>
                        <a:t>Yes </a:t>
                      </a:r>
                    </a:p>
                  </a:txBody>
                  <a:tcPr/>
                </a:tc>
                <a:extLst>
                  <a:ext uri="{0D108BD9-81ED-4DB2-BD59-A6C34878D82A}">
                    <a16:rowId xmlns:a16="http://schemas.microsoft.com/office/drawing/2014/main" xmlns="" val="338723263"/>
                  </a:ext>
                </a:extLst>
              </a:tr>
              <a:tr h="425250">
                <a:tc>
                  <a:txBody>
                    <a:bodyPr/>
                    <a:lstStyle/>
                    <a:p>
                      <a:r>
                        <a:rPr lang="en-US" sz="1100" dirty="0"/>
                        <a:t>CI-6</a:t>
                      </a:r>
                    </a:p>
                  </a:txBody>
                  <a:tcPr/>
                </a:tc>
                <a:tc>
                  <a:txBody>
                    <a:bodyPr/>
                    <a:lstStyle/>
                    <a:p>
                      <a:r>
                        <a:rPr lang="en-US" sz="1100" dirty="0"/>
                        <a:t>Service Control Processing requests adapter layer to update/configure VNF/PNF update using the appropriate adapter for the VNF/PNF</a:t>
                      </a:r>
                    </a:p>
                  </a:txBody>
                  <a:tcPr/>
                </a:tc>
                <a:tc>
                  <a:txBody>
                    <a:bodyPr/>
                    <a:lstStyle/>
                    <a:p>
                      <a:pPr algn="ctr"/>
                      <a:r>
                        <a:rPr lang="en-US" sz="1100" dirty="0"/>
                        <a:t>Yes </a:t>
                      </a:r>
                    </a:p>
                  </a:txBody>
                  <a:tcPr/>
                </a:tc>
                <a:extLst>
                  <a:ext uri="{0D108BD9-81ED-4DB2-BD59-A6C34878D82A}">
                    <a16:rowId xmlns:a16="http://schemas.microsoft.com/office/drawing/2014/main" xmlns="" val="3302754331"/>
                  </a:ext>
                </a:extLst>
              </a:tr>
              <a:tr h="425250">
                <a:tc>
                  <a:txBody>
                    <a:bodyPr/>
                    <a:lstStyle/>
                    <a:p>
                      <a:r>
                        <a:rPr lang="en-US" sz="1100" dirty="0"/>
                        <a:t>CI-7</a:t>
                      </a:r>
                    </a:p>
                  </a:txBody>
                  <a:tcPr/>
                </a:tc>
                <a:tc>
                  <a:txBody>
                    <a:bodyPr/>
                    <a:lstStyle/>
                    <a:p>
                      <a:r>
                        <a:rPr lang="en-US" sz="1100" dirty="0"/>
                        <a:t>Service Control Processing updates the local Assigned Resources Store/Inventory once network updates are made successfully </a:t>
                      </a:r>
                    </a:p>
                  </a:txBody>
                  <a:tcPr/>
                </a:tc>
                <a:tc>
                  <a:txBody>
                    <a:bodyPr/>
                    <a:lstStyle/>
                    <a:p>
                      <a:pPr algn="ctr"/>
                      <a:r>
                        <a:rPr lang="en-US" sz="1100" dirty="0"/>
                        <a:t>Yes </a:t>
                      </a:r>
                    </a:p>
                  </a:txBody>
                  <a:tcPr/>
                </a:tc>
                <a:extLst>
                  <a:ext uri="{0D108BD9-81ED-4DB2-BD59-A6C34878D82A}">
                    <a16:rowId xmlns:a16="http://schemas.microsoft.com/office/drawing/2014/main" xmlns="" val="813070704"/>
                  </a:ext>
                </a:extLst>
              </a:tr>
            </a:tbl>
          </a:graphicData>
        </a:graphic>
      </p:graphicFrame>
      <p:pic>
        <p:nvPicPr>
          <p:cNvPr id="4" name="Picture 3">
            <a:extLst>
              <a:ext uri="{FF2B5EF4-FFF2-40B4-BE49-F238E27FC236}">
                <a16:creationId xmlns:a16="http://schemas.microsoft.com/office/drawing/2014/main" xmlns="" id="{FD10DEAE-3C4E-B944-B554-63DD0483FBFC}"/>
              </a:ext>
            </a:extLst>
          </p:cNvPr>
          <p:cNvPicPr>
            <a:picLocks noChangeAspect="1"/>
          </p:cNvPicPr>
          <p:nvPr/>
        </p:nvPicPr>
        <p:blipFill>
          <a:blip r:embed="rId3"/>
          <a:stretch>
            <a:fillRect/>
          </a:stretch>
        </p:blipFill>
        <p:spPr>
          <a:xfrm>
            <a:off x="0" y="915522"/>
            <a:ext cx="5014452" cy="4523454"/>
          </a:xfrm>
          <a:prstGeom prst="rect">
            <a:avLst/>
          </a:prstGeom>
        </p:spPr>
      </p:pic>
    </p:spTree>
    <p:extLst>
      <p:ext uri="{BB962C8B-B14F-4D97-AF65-F5344CB8AC3E}">
        <p14:creationId xmlns:p14="http://schemas.microsoft.com/office/powerpoint/2010/main" val="2474441"/>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r>
              <a:rPr lang="en-US" dirty="0" smtClean="0"/>
              <a:t>External API Definition &amp; Interfaces (1/2</a:t>
            </a:r>
            <a:r>
              <a:rPr lang="en-US" dirty="0"/>
              <a:t>)</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ONAP External APIs expose the capabilities of ONAP.  They allow ONAP to be viewed as a “black box” by providing an abstracted view of the ONAP capabilities.  </a:t>
            </a:r>
          </a:p>
          <a:p>
            <a:pPr marL="285750" indent="-285750">
              <a:buFontTx/>
              <a:buChar char="-"/>
            </a:pPr>
            <a:r>
              <a:rPr lang="en-US" sz="1600" dirty="0">
                <a:solidFill>
                  <a:schemeClr val="tx1">
                    <a:lumMod val="85000"/>
                    <a:lumOff val="15000"/>
                  </a:schemeClr>
                </a:solidFill>
              </a:rPr>
              <a:t>External APIs support that an external consumer of ONAP capabilities can be authenticated and authorized.  These APIs can also be used for connecting to systems where ONAP uses the capabilities of other systems.</a:t>
            </a:r>
          </a:p>
          <a:p>
            <a:pPr marL="285750"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 clear and unambiguous ONAP service abstraction so that the BSS/OSS can exchange service requirements and service capabilities in a common and consistent fashion</a:t>
            </a:r>
            <a:r>
              <a:rPr lang="en-US" sz="1600" dirty="0" smtClean="0">
                <a:solidFill>
                  <a:schemeClr val="tx1">
                    <a:lumMod val="85000"/>
                    <a:lumOff val="15000"/>
                  </a:schemeClr>
                </a:solidFill>
              </a:rPr>
              <a: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smtClean="0">
                <a:solidFill>
                  <a:schemeClr val="tx1">
                    <a:lumMod val="85000"/>
                    <a:lumOff val="15000"/>
                  </a:schemeClr>
                </a:solidFill>
              </a:rPr>
              <a:t>Service Catalog Interface</a:t>
            </a:r>
            <a:endParaRPr lang="en-US" sz="1600" dirty="0">
              <a:solidFill>
                <a:schemeClr val="tx1">
                  <a:lumMod val="85000"/>
                  <a:lumOff val="15000"/>
                </a:schemeClr>
              </a:solidFill>
            </a:endParaRPr>
          </a:p>
          <a:p>
            <a:pPr marL="742950" lvl="1"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an external view of </a:t>
            </a:r>
            <a:r>
              <a:rPr lang="en-US" sz="1600" dirty="0" err="1">
                <a:solidFill>
                  <a:schemeClr val="tx1">
                    <a:lumMod val="85000"/>
                    <a:lumOff val="15000"/>
                  </a:schemeClr>
                </a:solidFill>
              </a:rPr>
              <a:t>requestable</a:t>
            </a:r>
            <a:r>
              <a:rPr lang="en-US" sz="1600" dirty="0">
                <a:solidFill>
                  <a:schemeClr val="tx1">
                    <a:lumMod val="85000"/>
                    <a:lumOff val="15000"/>
                  </a:schemeClr>
                </a:solidFill>
              </a:rPr>
              <a:t> ONAP Services and the retrieval of the associated Service template (model)</a:t>
            </a:r>
          </a:p>
          <a:p>
            <a:pPr marL="285750" indent="-285750">
              <a:buFontTx/>
              <a:buChar char="-"/>
            </a:pPr>
            <a:r>
              <a:rPr lang="en-US" sz="1600" dirty="0" smtClean="0">
                <a:solidFill>
                  <a:schemeClr val="tx1">
                    <a:lumMod val="85000"/>
                    <a:lumOff val="15000"/>
                  </a:schemeClr>
                </a:solidFill>
              </a:rPr>
              <a:t>Service Ordering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mechanism for placing a service order with all of the necessary order parameters represented on the Service template. It allows users to create, update &amp; retrieve Service Orders and manages related notifications.</a:t>
            </a:r>
          </a:p>
          <a:p>
            <a:pPr marL="285750" indent="-285750">
              <a:buFontTx/>
              <a:buChar char="-"/>
            </a:pPr>
            <a:r>
              <a:rPr lang="en-US" sz="1600" dirty="0" smtClean="0">
                <a:solidFill>
                  <a:schemeClr val="tx1">
                    <a:lumMod val="85000"/>
                    <a:lumOff val="15000"/>
                  </a:schemeClr>
                </a:solidFill>
              </a:rPr>
              <a:t>Service Inventory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consistent mechanism to query the Service inventory from an external </a:t>
            </a:r>
            <a:r>
              <a:rPr lang="en-US" sz="1600" dirty="0" smtClean="0">
                <a:solidFill>
                  <a:schemeClr val="tx1">
                    <a:lumMod val="85000"/>
                    <a:lumOff val="15000"/>
                  </a:schemeClr>
                </a:solidFill>
              </a:rPr>
              <a:t>perspective.</a:t>
            </a: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901067777"/>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50</a:t>
            </a:fld>
            <a:endParaRPr lang="en-US" dirty="0"/>
          </a:p>
        </p:txBody>
      </p:sp>
      <p:sp>
        <p:nvSpPr>
          <p:cNvPr id="3" name="Title 2"/>
          <p:cNvSpPr>
            <a:spLocks noGrp="1"/>
          </p:cNvSpPr>
          <p:nvPr>
            <p:ph type="title"/>
          </p:nvPr>
        </p:nvSpPr>
        <p:spPr/>
        <p:txBody>
          <a:bodyPr>
            <a:normAutofit fontScale="90000"/>
          </a:bodyPr>
          <a:lstStyle/>
          <a:p>
            <a:r>
              <a:rPr lang="en-US" dirty="0" smtClean="0"/>
              <a:t>External API – Consumed Interfaces/Models (2/2</a:t>
            </a:r>
            <a:r>
              <a:rPr lang="en-US" dirty="0"/>
              <a:t>)</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SDC: Catalog</a:t>
            </a:r>
          </a:p>
          <a:p>
            <a:pPr marL="285750" indent="-285750">
              <a:buFontTx/>
              <a:buChar char="-"/>
            </a:pPr>
            <a:r>
              <a:rPr lang="en-US" dirty="0">
                <a:solidFill>
                  <a:schemeClr val="tx1">
                    <a:lumMod val="85000"/>
                    <a:lumOff val="15000"/>
                  </a:schemeClr>
                </a:solidFill>
              </a:rPr>
              <a:t>SO: Service Instantiation</a:t>
            </a:r>
          </a:p>
          <a:p>
            <a:pPr marL="285750" indent="-285750">
              <a:buFontTx/>
              <a:buChar char="-"/>
            </a:pPr>
            <a:r>
              <a:rPr lang="en-US" dirty="0">
                <a:solidFill>
                  <a:schemeClr val="tx1">
                    <a:lumMod val="85000"/>
                    <a:lumOff val="15000"/>
                  </a:schemeClr>
                </a:solidFill>
              </a:rPr>
              <a:t>A&amp;AI: Inventory Service Interface</a:t>
            </a: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083112"/>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smtClean="0">
                <a:solidFill>
                  <a:schemeClr val="tx1">
                    <a:lumMod val="85000"/>
                    <a:lumOff val="15000"/>
                  </a:schemeClr>
                </a:solidFill>
              </a:rPr>
              <a:t>Service Descriptor (TOSCA YAML Service Descriptor)</a:t>
            </a:r>
            <a:endParaRPr lang="en-US" dirty="0">
              <a:solidFill>
                <a:schemeClr val="tx1">
                  <a:lumMod val="85000"/>
                  <a:lumOff val="15000"/>
                </a:schemeClr>
              </a:solidFill>
            </a:endParaRPr>
          </a:p>
        </p:txBody>
      </p:sp>
      <p:sp>
        <p:nvSpPr>
          <p:cNvPr id="26"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27" name="Straight Connector 26"/>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30" name="Straight Connector 29"/>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182679083"/>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Catalog (1/3)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83917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Catalog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an external view of </a:t>
                      </a:r>
                      <a:r>
                        <a:rPr lang="en-US" baseline="0" dirty="0" err="1" smtClean="0"/>
                        <a:t>requestable</a:t>
                      </a:r>
                      <a:r>
                        <a:rPr lang="en-US" baseline="0" dirty="0" smtClean="0"/>
                        <a:t> ONAP Services and the retrieval of the associated Service template (model)</a:t>
                      </a:r>
                      <a:endParaRPr lang="en-US" dirty="0" smtClean="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Service Models are TOSCA representations</a:t>
                      </a:r>
                      <a:r>
                        <a:rPr lang="en-US" baseline="0" dirty="0" smtClean="0"/>
                        <a:t> of the Services that may be requested.</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Catalog</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Model</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121582130"/>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Ordering (2/3)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448509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Ordering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 a mechanism for placing a service order with all of the necessary order parameters represented on the Service template. It allows users to create, update &amp; retrieve Service Orders and manages related notifications.</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Service Models are TOSCA representations</a:t>
                      </a:r>
                      <a:r>
                        <a:rPr lang="en-US" baseline="0" dirty="0" smtClean="0"/>
                        <a:t> of the Services that may be requested.</a:t>
                      </a:r>
                      <a:endParaRPr lang="en-US" dirty="0" smtClean="0"/>
                    </a:p>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Place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Delete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 State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Subscribe to Service Order Notifications</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Receive Service Order Notifications</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00785455"/>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Inventory (3/3)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93288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Inventory</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a consistent</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mechanism to query the Service inventory from an external perspective.</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Inventory</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State</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5468368"/>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Slide Number Placeholder 1"/>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54</a:t>
            </a:fld>
            <a:endParaRPr/>
          </a:p>
        </p:txBody>
      </p:sp>
      <p:sp>
        <p:nvSpPr>
          <p:cNvPr id="558" name="Title 2"/>
          <p:cNvSpPr txBox="1">
            <a:spLocks noGrp="1"/>
          </p:cNvSpPr>
          <p:nvPr>
            <p:ph type="title"/>
          </p:nvPr>
        </p:nvSpPr>
        <p:spPr>
          <a:xfrm>
            <a:off x="314961" y="197830"/>
            <a:ext cx="11506201" cy="538772"/>
          </a:xfrm>
          <a:prstGeom prst="rect">
            <a:avLst/>
          </a:prstGeom>
        </p:spPr>
        <p:txBody>
          <a:bodyPr/>
          <a:lstStyle>
            <a:lvl1pPr defTabSz="832104">
              <a:defRPr sz="2912"/>
            </a:lvl1pPr>
          </a:lstStyle>
          <a:p>
            <a:r>
              <a:rPr dirty="0"/>
              <a:t>MUSIC- Multi-Site State Coordination Service</a:t>
            </a:r>
          </a:p>
        </p:txBody>
      </p:sp>
      <p:grpSp>
        <p:nvGrpSpPr>
          <p:cNvPr id="561" name="圆角矩形 30"/>
          <p:cNvGrpSpPr/>
          <p:nvPr/>
        </p:nvGrpSpPr>
        <p:grpSpPr>
          <a:xfrm>
            <a:off x="314961" y="2475607"/>
            <a:ext cx="1613231" cy="1020446"/>
            <a:chOff x="0" y="0"/>
            <a:chExt cx="1613230" cy="1020444"/>
          </a:xfrm>
        </p:grpSpPr>
        <p:sp>
          <p:nvSpPr>
            <p:cNvPr id="559" name="Rounded Rectangle"/>
            <p:cNvSpPr/>
            <p:nvPr/>
          </p:nvSpPr>
          <p:spPr>
            <a:xfrm>
              <a:off x="0" y="0"/>
              <a:ext cx="1613231" cy="1020445"/>
            </a:xfrm>
            <a:prstGeom prst="roundRect">
              <a:avLst>
                <a:gd name="adj" fmla="val 9045"/>
              </a:avLst>
            </a:prstGeom>
            <a:noFill/>
            <a:ln w="9525" cap="flat">
              <a:solidFill>
                <a:srgbClr val="000000"/>
              </a:solidFill>
              <a:prstDash val="solid"/>
              <a:round/>
            </a:ln>
            <a:effectLst/>
          </p:spPr>
          <p:txBody>
            <a:bodyPr wrap="square" lIns="45719" tIns="45719" rIns="45719" bIns="45719" numCol="1" anchor="t">
              <a:noAutofit/>
            </a:bodyPr>
            <a:lstStyle/>
            <a:p>
              <a:pPr algn="ctr" defTabSz="914377"/>
              <a:endParaRPr/>
            </a:p>
          </p:txBody>
        </p:sp>
        <p:sp>
          <p:nvSpPr>
            <p:cNvPr id="560" name="MUSIC (Multi-site State Coordination Service )"/>
            <p:cNvSpPr txBox="1"/>
            <p:nvPr/>
          </p:nvSpPr>
          <p:spPr>
            <a:xfrm>
              <a:off x="27033" y="27033"/>
              <a:ext cx="1559164" cy="624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defTabSz="914377">
                <a:defRPr sz="1200"/>
              </a:lvl1pPr>
            </a:lstStyle>
            <a:p>
              <a:r>
                <a:t>MUSIC (Multi-site State Coordination Service )</a:t>
              </a:r>
            </a:p>
          </p:txBody>
        </p:sp>
      </p:grpSp>
      <p:sp>
        <p:nvSpPr>
          <p:cNvPr id="562" name="Rectangle"/>
          <p:cNvSpPr/>
          <p:nvPr/>
        </p:nvSpPr>
        <p:spPr>
          <a:xfrm>
            <a:off x="2255160" y="1356448"/>
            <a:ext cx="9811273" cy="2081507"/>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grpSp>
        <p:nvGrpSpPr>
          <p:cNvPr id="567" name="Rectangle 8"/>
          <p:cNvGrpSpPr/>
          <p:nvPr/>
        </p:nvGrpSpPr>
        <p:grpSpPr>
          <a:xfrm>
            <a:off x="2297231" y="3660727"/>
            <a:ext cx="9523931" cy="1521374"/>
            <a:chOff x="0" y="0"/>
            <a:chExt cx="9523929" cy="1521373"/>
          </a:xfrm>
        </p:grpSpPr>
        <p:sp>
          <p:nvSpPr>
            <p:cNvPr id="565" name="Rectangle"/>
            <p:cNvSpPr/>
            <p:nvPr/>
          </p:nvSpPr>
          <p:spPr>
            <a:xfrm>
              <a:off x="-1" y="-1"/>
              <a:ext cx="9523931" cy="1521375"/>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6" name="Provided Interfaces:…"/>
            <p:cNvSpPr txBox="1"/>
            <p:nvPr/>
          </p:nvSpPr>
          <p:spPr>
            <a:xfrm>
              <a:off x="-1" y="-1"/>
              <a:ext cx="9523931" cy="1209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a:defRPr>
                  <a:solidFill>
                    <a:srgbClr val="262626"/>
                  </a:solidFill>
                </a:defRPr>
              </a:pPr>
              <a:r>
                <a:t>Provided Interfaces:</a:t>
              </a:r>
              <a:endParaRPr>
                <a:solidFill>
                  <a:srgbClr val="FFFFFF"/>
                </a:solidFill>
              </a:endParaRPr>
            </a:p>
            <a:p>
              <a:pPr marL="285750" indent="-285750">
                <a:buSzPct val="100000"/>
                <a:buChar char="-"/>
                <a:defRPr>
                  <a:solidFill>
                    <a:srgbClr val="262626"/>
                  </a:solidFill>
                </a:defRPr>
              </a:pPr>
              <a:r>
                <a:t>The MUSIC API is a REST API used to store state and manage access to it through a locking service.</a:t>
              </a:r>
            </a:p>
          </p:txBody>
        </p:sp>
      </p:grpSp>
      <p:grpSp>
        <p:nvGrpSpPr>
          <p:cNvPr id="570" name="Rectangle 10"/>
          <p:cNvGrpSpPr/>
          <p:nvPr/>
        </p:nvGrpSpPr>
        <p:grpSpPr>
          <a:xfrm>
            <a:off x="2297230" y="5798125"/>
            <a:ext cx="9523931" cy="481862"/>
            <a:chOff x="0" y="0"/>
            <a:chExt cx="9523929" cy="481861"/>
          </a:xfrm>
        </p:grpSpPr>
        <p:sp>
          <p:nvSpPr>
            <p:cNvPr id="568"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9" name="Consumed Models - None."/>
            <p:cNvSpPr txBox="1"/>
            <p:nvPr/>
          </p:nvSpPr>
          <p:spPr>
            <a:xfrm>
              <a:off x="-1" y="0"/>
              <a:ext cx="9523931" cy="370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Models - None. </a:t>
              </a:r>
            </a:p>
          </p:txBody>
        </p:sp>
      </p:grpSp>
      <p:sp>
        <p:nvSpPr>
          <p:cNvPr id="571" name="Straight Connector 12"/>
          <p:cNvSpPr/>
          <p:nvPr/>
        </p:nvSpPr>
        <p:spPr>
          <a:xfrm flipV="1">
            <a:off x="685799" y="2167802"/>
            <a:ext cx="1" cy="314091"/>
          </a:xfrm>
          <a:prstGeom prst="line">
            <a:avLst/>
          </a:prstGeom>
          <a:ln w="15875">
            <a:solidFill>
              <a:srgbClr val="262626"/>
            </a:solidFill>
            <a:miter/>
          </a:ln>
        </p:spPr>
        <p:txBody>
          <a:bodyPr lIns="45719" rIns="45719"/>
          <a:lstStyle/>
          <a:p>
            <a:endParaRPr/>
          </a:p>
        </p:txBody>
      </p:sp>
      <p:sp>
        <p:nvSpPr>
          <p:cNvPr id="572" name="Oval 13"/>
          <p:cNvSpPr/>
          <p:nvPr/>
        </p:nvSpPr>
        <p:spPr>
          <a:xfrm>
            <a:off x="555913" y="1949593"/>
            <a:ext cx="259775" cy="218209"/>
          </a:xfrm>
          <a:prstGeom prst="ellipse">
            <a:avLst/>
          </a:prstGeom>
          <a:ln w="15875">
            <a:solidFill>
              <a:srgbClr val="262626"/>
            </a:solidFill>
            <a:miter/>
          </a:ln>
        </p:spPr>
        <p:txBody>
          <a:bodyPr lIns="45719" rIns="45719" anchor="ctr"/>
          <a:lstStyle/>
          <a:p>
            <a:pPr algn="ctr">
              <a:defRPr>
                <a:solidFill>
                  <a:srgbClr val="FFFFFF"/>
                </a:solidFill>
              </a:defRPr>
            </a:pPr>
            <a:endParaRPr/>
          </a:p>
        </p:txBody>
      </p:sp>
      <p:sp>
        <p:nvSpPr>
          <p:cNvPr id="573" name="TextBox 15"/>
          <p:cNvSpPr txBox="1"/>
          <p:nvPr/>
        </p:nvSpPr>
        <p:spPr>
          <a:xfrm>
            <a:off x="453204" y="1676506"/>
            <a:ext cx="617945" cy="218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800"/>
            </a:lvl1pPr>
          </a:lstStyle>
          <a:p>
            <a:r>
              <a:t>MUSIC API</a:t>
            </a:r>
          </a:p>
        </p:txBody>
      </p:sp>
      <p:sp>
        <p:nvSpPr>
          <p:cNvPr id="574" name="Straight Connector 16"/>
          <p:cNvSpPr/>
          <p:nvPr/>
        </p:nvSpPr>
        <p:spPr>
          <a:xfrm flipV="1">
            <a:off x="549563" y="3496052"/>
            <a:ext cx="1" cy="314091"/>
          </a:xfrm>
          <a:prstGeom prst="line">
            <a:avLst/>
          </a:prstGeom>
          <a:ln w="15875">
            <a:solidFill>
              <a:srgbClr val="262626"/>
            </a:solidFill>
            <a:miter/>
          </a:ln>
        </p:spPr>
        <p:txBody>
          <a:bodyPr lIns="45719" rIns="45719"/>
          <a:lstStyle/>
          <a:p>
            <a:endParaRPr/>
          </a:p>
        </p:txBody>
      </p:sp>
      <p:sp>
        <p:nvSpPr>
          <p:cNvPr id="575" name="Arc 17"/>
          <p:cNvSpPr/>
          <p:nvPr/>
        </p:nvSpPr>
        <p:spPr>
          <a:xfrm rot="16200000">
            <a:off x="489997" y="3756446"/>
            <a:ext cx="119131" cy="2326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path>
            </a:pathLst>
          </a:custGeom>
          <a:ln w="15875">
            <a:solidFill>
              <a:srgbClr val="262626"/>
            </a:solidFill>
            <a:miter/>
          </a:ln>
        </p:spPr>
        <p:txBody>
          <a:bodyPr lIns="45719" rIns="45719" anchor="ctr"/>
          <a:lstStyle/>
          <a:p>
            <a:pPr algn="ctr"/>
            <a:endParaRPr/>
          </a:p>
        </p:txBody>
      </p:sp>
      <p:sp>
        <p:nvSpPr>
          <p:cNvPr id="576" name="TextBox 18"/>
          <p:cNvSpPr txBox="1"/>
          <p:nvPr/>
        </p:nvSpPr>
        <p:spPr>
          <a:xfrm>
            <a:off x="314961" y="3998874"/>
            <a:ext cx="375256" cy="2184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800"/>
            </a:lvl1pPr>
          </a:lstStyle>
          <a:p>
            <a:r>
              <a:t>None.</a:t>
            </a:r>
          </a:p>
        </p:txBody>
      </p:sp>
      <p:grpSp>
        <p:nvGrpSpPr>
          <p:cNvPr id="579" name="Rectangle 10"/>
          <p:cNvGrpSpPr/>
          <p:nvPr/>
        </p:nvGrpSpPr>
        <p:grpSpPr>
          <a:xfrm>
            <a:off x="2297231" y="5248662"/>
            <a:ext cx="9523931" cy="481862"/>
            <a:chOff x="0" y="0"/>
            <a:chExt cx="9523929" cy="481861"/>
          </a:xfrm>
        </p:grpSpPr>
        <p:sp>
          <p:nvSpPr>
            <p:cNvPr id="577"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78" name="Consumed Interfaces - None."/>
            <p:cNvSpPr txBox="1"/>
            <p:nvPr/>
          </p:nvSpPr>
          <p:spPr>
            <a:xfrm>
              <a:off x="-1" y="0"/>
              <a:ext cx="9523931" cy="370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Interfaces - None. </a:t>
              </a:r>
            </a:p>
          </p:txBody>
        </p:sp>
      </p:grpSp>
      <p:sp>
        <p:nvSpPr>
          <p:cNvPr id="580" name="Rectangle"/>
          <p:cNvSpPr/>
          <p:nvPr/>
        </p:nvSpPr>
        <p:spPr>
          <a:xfrm>
            <a:off x="2297231" y="1437977"/>
            <a:ext cx="9523931" cy="1521374"/>
          </a:xfrm>
          <a:prstGeom prst="rect">
            <a:avLst/>
          </a:prstGeom>
          <a:solidFill>
            <a:srgbClr val="FFFFFF"/>
          </a:solidFill>
          <a:ln w="12700">
            <a:miter lim="400000"/>
          </a:ln>
        </p:spPr>
        <p:txBody>
          <a:bodyPr lIns="45719" rIns="45719"/>
          <a:lstStyle/>
          <a:p>
            <a:pPr>
              <a:defRPr>
                <a:solidFill>
                  <a:srgbClr val="FFFFFF"/>
                </a:solidFill>
              </a:defRPr>
            </a:pPr>
            <a:endParaRPr/>
          </a:p>
        </p:txBody>
      </p:sp>
      <p:sp>
        <p:nvSpPr>
          <p:cNvPr id="581" name="Definition: MUSIC is a a multi-site state coordination/management service with a rich suite of recipes that ONAP components/micro-services can simply configure and use for their state-management needs both within and across sites. At its core, MUSIC provides a scalable sharded eventually-consistent data-store (Cassandra) wherein the access to the keys can be protected using a locking service (built on Zookeeper) that is tightly coupled with the data-store."/>
          <p:cNvSpPr txBox="1"/>
          <p:nvPr/>
        </p:nvSpPr>
        <p:spPr>
          <a:xfrm>
            <a:off x="2297231" y="1437977"/>
            <a:ext cx="9523931" cy="12979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600">
                <a:solidFill>
                  <a:srgbClr val="262626"/>
                </a:solidFill>
              </a:defRPr>
            </a:lvl1pPr>
          </a:lstStyle>
          <a:p>
            <a:r>
              <a:t>Definition: MUSIC is a a multi-site state coordination/management service with a rich suite of recipes that ONAP components/micro-services can simply configure and use for their state-management needs both within and across sites. At its core, MUSIC provides a scalable sharded eventually-consistent data-store (Cassandra) wherein the access to the keys can be protected using a locking service (built on Zookeeper) that is tightly coupled with the data-store. </a:t>
            </a:r>
          </a:p>
        </p:txBody>
      </p:sp>
    </p:spTree>
    <p:extLst>
      <p:ext uri="{BB962C8B-B14F-4D97-AF65-F5344CB8AC3E}">
        <p14:creationId xmlns:p14="http://schemas.microsoft.com/office/powerpoint/2010/main" val="4194220738"/>
      </p:ext>
    </p:extLst>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Recommendations for Beijing Release</a:t>
            </a:r>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a:solidFill>
                  <a:schemeClr val="tx1"/>
                </a:solidFill>
              </a:rPr>
              <a:t>Achievable </a:t>
            </a:r>
            <a:r>
              <a:rPr lang="en-US" sz="2000" b="1" u="sng" dirty="0">
                <a:solidFill>
                  <a:schemeClr val="tx1"/>
                </a:solidFill>
              </a:rPr>
              <a:t>Recommendations</a:t>
            </a:r>
            <a:r>
              <a:rPr lang="en-US" sz="2000" dirty="0">
                <a:solidFill>
                  <a:schemeClr val="tx1"/>
                </a:solidFill>
              </a:rPr>
              <a:t> for Beijing to  begin aligning with target architecture</a:t>
            </a:r>
          </a:p>
          <a:p>
            <a:pPr lvl="1">
              <a:buFont typeface="Courier New" panose="02070309020205020404" pitchFamily="49" charset="0"/>
              <a:buChar char="o"/>
            </a:pPr>
            <a:r>
              <a:rPr lang="en-US" sz="1400" dirty="0"/>
              <a:t>Key Architecture Principles: Modular, Microservices, Model-driven</a:t>
            </a:r>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Swagger.</a:t>
            </a:r>
          </a:p>
          <a:p>
            <a:pPr lvl="2">
              <a:buFont typeface="Wingdings" panose="05000000000000000000" pitchFamily="2" charset="2"/>
              <a:buChar char="Ø"/>
            </a:pPr>
            <a:r>
              <a:rPr lang="en-US" sz="1200" dirty="0"/>
              <a:t>Align interfaces with industry standards, where </a:t>
            </a:r>
            <a:r>
              <a:rPr lang="en-US" sz="1200" dirty="0" smtClean="0"/>
              <a:t>available/appropriate</a:t>
            </a:r>
            <a:endParaRPr lang="en-US" sz="1200" strike="sngStrike" dirty="0" smtClean="0"/>
          </a:p>
          <a:p>
            <a:pPr lvl="1">
              <a:buFont typeface="Courier New" panose="02070309020205020404" pitchFamily="49" charset="0"/>
              <a:buChar char="o"/>
            </a:pPr>
            <a:r>
              <a:rPr lang="en-US" sz="1400" dirty="0" err="1" smtClean="0"/>
              <a:t>Microservices</a:t>
            </a:r>
            <a:r>
              <a:rPr lang="en-US" sz="1400" dirty="0" smtClean="0"/>
              <a:t>-based</a:t>
            </a:r>
          </a:p>
          <a:p>
            <a:pPr lvl="2">
              <a:buFont typeface="Wingdings" panose="05000000000000000000" pitchFamily="2" charset="2"/>
              <a:buChar char="Ø"/>
            </a:pPr>
            <a:r>
              <a:rPr lang="en-US" sz="1200" dirty="0" smtClean="0"/>
              <a:t>Use </a:t>
            </a:r>
            <a:r>
              <a:rPr lang="en-US" sz="1200" dirty="0"/>
              <a:t>OOM for onboarding, instantiation (support MSB natively)</a:t>
            </a:r>
            <a:r>
              <a:rPr lang="en-US" sz="1200" b="1" i="1" dirty="0"/>
              <a:t>, </a:t>
            </a:r>
            <a:r>
              <a:rPr lang="en-US" sz="1200" dirty="0"/>
              <a:t>scalability</a:t>
            </a:r>
          </a:p>
          <a:p>
            <a:pPr lvl="2">
              <a:buFont typeface="Wingdings" panose="05000000000000000000" pitchFamily="2" charset="2"/>
              <a:buChar char="Ø"/>
            </a:pPr>
            <a:r>
              <a:rPr lang="en-US" sz="1200" dirty="0"/>
              <a:t>Register 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(to be published Feb 2018)</a:t>
            </a:r>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p>
          <a:p>
            <a:r>
              <a:rPr lang="en-US" sz="2000" dirty="0">
                <a:solidFill>
                  <a:schemeClr val="tx1"/>
                </a:solidFill>
              </a:rPr>
              <a:t>Release Theme is Platform Maturity/S3P</a:t>
            </a:r>
          </a:p>
          <a:p>
            <a:pPr lvl="1">
              <a:buFont typeface="Courier New" panose="02070309020205020404" pitchFamily="49" charset="0"/>
              <a:buChar char="o"/>
            </a:pPr>
            <a:r>
              <a:rPr lang="en-US" sz="1400" dirty="0">
                <a:solidFill>
                  <a:schemeClr val="tx1"/>
                </a:solidFill>
              </a:rPr>
              <a:t>S3P (see Jason Hunt 1/4 TSC presentation for list of projects providing support for S3P)</a:t>
            </a:r>
          </a:p>
          <a:p>
            <a:pPr lvl="2">
              <a:buFont typeface="Wingdings" panose="05000000000000000000" pitchFamily="2" charset="2"/>
              <a:buChar char="Ø"/>
            </a:pPr>
            <a:r>
              <a:rPr lang="en-US" sz="1200" dirty="0"/>
              <a:t>Adhere to cloud-native principles </a:t>
            </a:r>
            <a:r>
              <a:rPr lang="en-US" sz="1000" strike="sngStrike" dirty="0"/>
              <a:t>(</a:t>
            </a:r>
            <a:r>
              <a:rPr lang="en-US" sz="1000" dirty="0">
                <a:solidFill>
                  <a:srgbClr val="0070C0"/>
                </a:solidFill>
              </a:rPr>
              <a:t>see https://martinfowler.com/, https://12factor.net/)</a:t>
            </a:r>
          </a:p>
          <a:p>
            <a:pPr lvl="2">
              <a:buFont typeface="Wingdings" panose="05000000000000000000" pitchFamily="2" charset="2"/>
              <a:buChar char="Ø"/>
            </a:pPr>
            <a:r>
              <a:rPr lang="en-US" sz="1200" dirty="0"/>
              <a:t>Use common libraries/SDKs/common services where possible to 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certificates</a:t>
            </a:r>
          </a:p>
          <a:p>
            <a:pPr lvl="2">
              <a:buFont typeface="Wingdings" panose="05000000000000000000" pitchFamily="2" charset="2"/>
              <a:buChar char="Ø"/>
            </a:pPr>
            <a:r>
              <a:rPr lang="en-US" sz="1200" dirty="0"/>
              <a:t>Support Image Management service to enhance security, virus checking, etc.</a:t>
            </a:r>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Beijing Project 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SO</a:t>
            </a:r>
            <a:r>
              <a:rPr lang="en-US" dirty="0" smtClean="0"/>
              <a:t>: Service Orchestrator </a:t>
            </a:r>
            <a:r>
              <a:rPr lang="en-US" dirty="0"/>
              <a:t>(1/2)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Service </a:t>
            </a: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Orchestrator</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a:t>
            </a:r>
            <a:r>
              <a:rPr lang="en-US" sz="1600" dirty="0">
                <a:solidFill>
                  <a:schemeClr val="tx1">
                    <a:lumMod val="85000"/>
                    <a:lumOff val="15000"/>
                  </a:schemeClr>
                </a:solidFill>
              </a:rPr>
              <a:t>different specializations with specific orchestration </a:t>
            </a:r>
            <a:r>
              <a:rPr lang="en-US" sz="1600" dirty="0">
                <a:solidFill>
                  <a:schemeClr val="tx1">
                    <a:lumMod val="85000"/>
                    <a:lumOff val="15000"/>
                  </a:schemeClr>
                </a:solidFill>
              </a:rPr>
              <a:t>scopes</a:t>
            </a:r>
            <a:r>
              <a:rPr lang="en-US" altLang="zh-CN" sz="1600" dirty="0">
                <a:solidFill>
                  <a:schemeClr val="tx1">
                    <a:lumMod val="85000"/>
                    <a:lumOff val="15000"/>
                  </a:schemeClr>
                </a:solidFill>
              </a:rPr>
              <a:t>.</a:t>
            </a:r>
          </a:p>
          <a:p>
            <a:pPr marL="742950" lvl="1" indent="-285750">
              <a:buFontTx/>
              <a:buChar char="-"/>
            </a:pPr>
            <a:r>
              <a:rPr lang="en-US" sz="1600" dirty="0">
                <a:solidFill>
                  <a:schemeClr val="tx1">
                    <a:lumMod val="85000"/>
                    <a:lumOff val="15000"/>
                  </a:schemeClr>
                </a:solidFill>
              </a:rPr>
              <a:t>Specialization scopes include, but are not limited to, PNF orchestration, Service and VF scaling, Homing and placement.</a:t>
            </a: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a:t>
            </a:r>
            <a:r>
              <a:rPr lang="en-US" sz="1600" dirty="0" smtClean="0">
                <a:solidFill>
                  <a:schemeClr val="tx1">
                    <a:lumMod val="85000"/>
                    <a:lumOff val="15000"/>
                  </a:schemeClr>
                </a:solidFill>
              </a:rPr>
              <a:t>provides.</a:t>
            </a:r>
          </a:p>
          <a:p>
            <a:pPr marL="285750" indent="-285750">
              <a:buFontTx/>
              <a:buChar char="-"/>
            </a:pPr>
            <a:r>
              <a:rPr lang="en-US" sz="1600" dirty="0">
                <a:solidFill>
                  <a:schemeClr val="tx1">
                    <a:lumMod val="85000"/>
                    <a:lumOff val="15000"/>
                  </a:schemeClr>
                </a:solidFill>
              </a:rPr>
              <a:t>LCM interfaces</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interfaces </a:t>
            </a:r>
            <a:r>
              <a:rPr lang="en-US" sz="1600" dirty="0">
                <a:solidFill>
                  <a:schemeClr val="tx1">
                    <a:lumMod val="85000"/>
                    <a:lumOff val="15000"/>
                  </a:schemeClr>
                </a:solidFill>
              </a:rPr>
              <a:t>for </a:t>
            </a:r>
            <a:r>
              <a:rPr lang="en-US" sz="1600" dirty="0">
                <a:solidFill>
                  <a:schemeClr val="tx1">
                    <a:lumMod val="85000"/>
                    <a:lumOff val="15000"/>
                  </a:schemeClr>
                </a:solidFill>
              </a:rPr>
              <a:t>service LCM</a:t>
            </a:r>
            <a:r>
              <a:rPr lang="en-US" sz="1600" dirty="0">
                <a:solidFill>
                  <a:schemeClr val="tx1">
                    <a:lumMod val="85000"/>
                    <a:lumOff val="15000"/>
                  </a:schemeClr>
                </a:solidFill>
              </a:rPr>
              <a:t>.</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interfaces for VNF LCM.</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a:t>
            </a:r>
            <a:r>
              <a:rPr lang="en-US" sz="1600" dirty="0">
                <a:solidFill>
                  <a:schemeClr val="tx1">
                    <a:lumMod val="85000"/>
                    <a:lumOff val="15000"/>
                  </a:schemeClr>
                </a:solidFill>
              </a:rPr>
              <a:t>support of </a:t>
            </a:r>
            <a:r>
              <a:rPr lang="en-US" sz="1600" dirty="0">
                <a:solidFill>
                  <a:schemeClr val="tx1">
                    <a:lumMod val="85000"/>
                    <a:lumOff val="15000"/>
                  </a:schemeClr>
                </a:solidFill>
              </a:rPr>
              <a:t>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126447975"/>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altLang="zh-CN" dirty="0"/>
              <a:t>SO</a:t>
            </a:r>
            <a:r>
              <a:rPr lang="en-US" altLang="zh-CN" dirty="0" smtClean="0"/>
              <a:t>: Service</a:t>
            </a:r>
            <a:r>
              <a:rPr lang="en-US" altLang="zh-CN" dirty="0" smtClean="0">
                <a:solidFill>
                  <a:srgbClr val="FF0000"/>
                </a:solidFill>
              </a:rPr>
              <a:t> </a:t>
            </a:r>
            <a:r>
              <a:rPr lang="en-US" dirty="0" smtClean="0"/>
              <a:t>Orchestrator </a:t>
            </a:r>
            <a:r>
              <a:rPr lang="en-US" dirty="0"/>
              <a:t>(2/2)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000" dirty="0" smtClean="0">
                <a:latin typeface="+mn-lt"/>
              </a:rPr>
              <a:t>Service</a:t>
            </a:r>
            <a:endParaRPr lang="en-US" altLang="zh-CN" sz="1000" dirty="0" smtClean="0">
              <a:latin typeface="+mn-lt"/>
              <a:ea typeface="微软雅黑" panose="020B0503020204020204" pitchFamily="34" charset="-122"/>
            </a:endParaRPr>
          </a:p>
          <a:p>
            <a:pPr algn="ctr" defTabSz="914377">
              <a:buClr>
                <a:srgbClr val="CC9900"/>
              </a:buClr>
            </a:pPr>
            <a:r>
              <a:rPr lang="en-US" altLang="zh-CN" sz="1000" dirty="0" smtClean="0">
                <a:latin typeface="+mn-lt"/>
                <a:ea typeface="微软雅黑" panose="020B0503020204020204" pitchFamily="34" charset="-122"/>
              </a:rPr>
              <a:t>Orchestrator</a:t>
            </a:r>
            <a:endParaRPr lang="en-US" altLang="zh-CN" sz="1000" dirty="0">
              <a:latin typeface="+mn-lt"/>
              <a:ea typeface="微软雅黑" panose="020B0503020204020204" pitchFamily="34" charset="-122"/>
            </a:endParaRP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smtClean="0">
                <a:solidFill>
                  <a:schemeClr val="tx1">
                    <a:lumMod val="85000"/>
                    <a:lumOff val="15000"/>
                  </a:schemeClr>
                </a:solidFill>
              </a:rPr>
              <a:t>VNF </a:t>
            </a:r>
            <a:r>
              <a:rPr lang="en-US" dirty="0">
                <a:solidFill>
                  <a:schemeClr val="tx1">
                    <a:lumMod val="85000"/>
                    <a:lumOff val="15000"/>
                  </a:schemeClr>
                </a:solidFill>
              </a:rPr>
              <a:t>LCM Interface, </a:t>
            </a:r>
            <a:r>
              <a:rPr lang="en-US" dirty="0">
                <a:solidFill>
                  <a:schemeClr val="tx1">
                    <a:lumMod val="85000"/>
                    <a:lumOff val="15000"/>
                  </a:schemeClr>
                </a:solidFill>
              </a:rPr>
              <a:t>from</a:t>
            </a:r>
            <a:r>
              <a:rPr lang="en-US" dirty="0" smtClean="0">
                <a:solidFill>
                  <a:schemeClr val="tx1">
                    <a:lumMod val="85000"/>
                    <a:lumOff val="15000"/>
                  </a:schemeClr>
                </a:solidFill>
              </a:rPr>
              <a:t>: </a:t>
            </a:r>
            <a:r>
              <a:rPr lang="en-US" dirty="0">
                <a:solidFill>
                  <a:schemeClr val="tx1">
                    <a:lumMod val="85000"/>
                    <a:lumOff val="15000"/>
                  </a:schemeClr>
                </a:solidFill>
              </a:rPr>
              <a:t>Application </a:t>
            </a:r>
            <a:r>
              <a:rPr lang="en-US" dirty="0">
                <a:solidFill>
                  <a:schemeClr val="tx1">
                    <a:lumMod val="85000"/>
                    <a:lumOff val="15000"/>
                  </a:schemeClr>
                </a:solidFill>
              </a:rPr>
              <a:t>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a:t>
            </a:r>
            <a:r>
              <a:rPr lang="en-US" dirty="0">
                <a:solidFill>
                  <a:schemeClr val="tx1">
                    <a:lumMod val="85000"/>
                    <a:lumOff val="15000"/>
                  </a:schemeClr>
                </a:solidFill>
              </a:rPr>
              <a:t>from: </a:t>
            </a:r>
            <a:r>
              <a:rPr lang="en-US" altLang="zh-CN" dirty="0">
                <a:solidFill>
                  <a:schemeClr val="tx1">
                    <a:lumMod val="85000"/>
                    <a:lumOff val="15000"/>
                  </a:schemeClr>
                </a:solidFill>
              </a:rPr>
              <a:t>Application </a:t>
            </a:r>
            <a:r>
              <a:rPr lang="en-US" altLang="zh-CN" dirty="0">
                <a:solidFill>
                  <a:schemeClr val="tx1">
                    <a:lumMod val="85000"/>
                    <a:lumOff val="15000"/>
                  </a:schemeClr>
                </a:solidFill>
              </a:rPr>
              <a:t>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altLang="zh-CN" dirty="0">
                <a:solidFill>
                  <a:schemeClr val="tx1">
                    <a:lumMod val="85000"/>
                    <a:lumOff val="15000"/>
                  </a:schemeClr>
                </a:solidFill>
              </a:rPr>
              <a:t>Virtual </a:t>
            </a:r>
            <a:r>
              <a:rPr lang="en-US" altLang="zh-CN" dirty="0">
                <a:solidFill>
                  <a:schemeClr val="tx1">
                    <a:lumMod val="85000"/>
                    <a:lumOff val="15000"/>
                  </a:schemeClr>
                </a:solidFill>
              </a:rPr>
              <a:t>Function 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 </a:t>
            </a:r>
            <a:r>
              <a:rPr lang="en-US" dirty="0">
                <a:solidFill>
                  <a:schemeClr val="tx1">
                    <a:lumMod val="85000"/>
                    <a:lumOff val="15000"/>
                  </a:schemeClr>
                </a:solidFill>
              </a:rPr>
              <a:t>(</a:t>
            </a:r>
            <a:r>
              <a:rPr lang="en-US" dirty="0">
                <a:solidFill>
                  <a:schemeClr val="tx1">
                    <a:lumMod val="85000"/>
                    <a:lumOff val="15000"/>
                  </a:schemeClr>
                </a:solidFill>
              </a:rPr>
              <a:t>from SDC</a:t>
            </a:r>
            <a:r>
              <a:rPr lang="en-US" dirty="0">
                <a:solidFill>
                  <a:schemeClr val="tx1">
                    <a:lumMod val="85000"/>
                    <a:lumOff val="15000"/>
                  </a:schemeClr>
                </a:solidFill>
              </a:rPr>
              <a:t>)</a:t>
            </a:r>
            <a:endParaRPr lang="en-US"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71878"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6183325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73693</TotalTime>
  <Words>6626</Words>
  <Application>Microsoft Office PowerPoint</Application>
  <PresentationFormat>Widescreen</PresentationFormat>
  <Paragraphs>1185</Paragraphs>
  <Slides>54</Slides>
  <Notes>17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54</vt:i4>
      </vt:variant>
    </vt:vector>
  </HeadingPairs>
  <TitlesOfParts>
    <vt:vector size="69" baseType="lpstr">
      <vt:lpstr>Microsoft YaHei</vt:lpstr>
      <vt:lpstr>Microsoft YaHei</vt:lpstr>
      <vt:lpstr>MS PGothic</vt:lpstr>
      <vt:lpstr>宋体</vt:lpstr>
      <vt:lpstr>宋体</vt:lpstr>
      <vt:lpstr>.AppleSystemUIFont</vt:lpstr>
      <vt:lpstr>Arial</vt:lpstr>
      <vt:lpstr>Calibri</vt:lpstr>
      <vt:lpstr>Courier New</vt:lpstr>
      <vt:lpstr>DengXian</vt:lpstr>
      <vt:lpstr>DengXian Light</vt:lpstr>
      <vt:lpstr>Mangal</vt:lpstr>
      <vt:lpstr>Times New Roman</vt:lpstr>
      <vt:lpstr>Wingdings</vt:lpstr>
      <vt:lpstr>Office Theme</vt:lpstr>
      <vt:lpstr>ONAP Beijing Architecture (v2.0.2)  For TSC Approval</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SO: Service Orchestrator (1/2)</vt:lpstr>
      <vt:lpstr>SO: Service Orchestrator (2/2)</vt:lpstr>
      <vt:lpstr>SDC: Service Design and Creation (1/2)</vt:lpstr>
      <vt:lpstr>SDC: Service Design and Creation (2/2)</vt:lpstr>
      <vt:lpstr>Data Collection, Analytics, and Events</vt:lpstr>
      <vt:lpstr>Holmes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SDN-C Functions</vt:lpstr>
      <vt:lpstr>SDN-C External/Internal Interface Definitions</vt:lpstr>
      <vt:lpstr>External API Definition &amp; Interfaces (1/2)</vt:lpstr>
      <vt:lpstr>External API – Consumed Interfaces/Models (2/2)</vt:lpstr>
      <vt:lpstr>External API – Service Catalog (1/3)</vt:lpstr>
      <vt:lpstr>External API – Service Ordering (2/3)</vt:lpstr>
      <vt:lpstr>External API – Service Inventory (3/3)</vt:lpstr>
      <vt:lpstr>MUSIC- Multi-Site State Coordination Service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Christopher Donley (Chris)</cp:lastModifiedBy>
  <cp:revision>702</cp:revision>
  <cp:lastPrinted>2017-08-07T21:14:23Z</cp:lastPrinted>
  <dcterms:created xsi:type="dcterms:W3CDTF">2017-02-27T16:23:08Z</dcterms:created>
  <dcterms:modified xsi:type="dcterms:W3CDTF">2018-02-20T22:59:27Z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1517505821</vt:lpwstr>
  </property>
</Properties>
</file>