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13"/>
  </p:notesMasterIdLst>
  <p:sldIdLst>
    <p:sldId id="566" r:id="rId2"/>
    <p:sldId id="552" r:id="rId3"/>
    <p:sldId id="626" r:id="rId4"/>
    <p:sldId id="625" r:id="rId5"/>
    <p:sldId id="628" r:id="rId6"/>
    <p:sldId id="632" r:id="rId7"/>
    <p:sldId id="629" r:id="rId8"/>
    <p:sldId id="630" r:id="rId9"/>
    <p:sldId id="561" r:id="rId10"/>
    <p:sldId id="562" r:id="rId11"/>
    <p:sldId id="305" r:id="rId1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extLst>
      <p:ext uri="{19B8F6BF-5375-455C-9EA6-DF929625EA0E}">
        <p15:presenceInfo xmlns:p15="http://schemas.microsoft.com/office/powerpoint/2012/main" userId="S-1-5-21-515967899-1078081533-1801674531-12839" providerId="AD"/>
      </p:ext>
    </p:extLst>
  </p:cmAuthor>
  <p:cmAuthor id="2" name="Swaminathan S (TECH)" initials="SS(" lastIdx="1" clrIdx="1">
    <p:extLst>
      <p:ext uri="{19B8F6BF-5375-455C-9EA6-DF929625EA0E}">
        <p15:presenceInfo xmlns:p15="http://schemas.microsoft.com/office/powerpoint/2012/main" userId="S-1-5-21-57989841-616249376-1801674531-604274" providerId="AD"/>
      </p:ext>
    </p:extLst>
  </p:cmAuthor>
  <p:cmAuthor id="3" name="PUZHAVAKATH NARAYANAN, SHANKARANARAYANAN" initials="PNS" lastIdx="4" clrIdx="2">
    <p:extLst>
      <p:ext uri="{19B8F6BF-5375-455C-9EA6-DF929625EA0E}">
        <p15:presenceInfo xmlns:p15="http://schemas.microsoft.com/office/powerpoint/2012/main" userId="S::sn081k@att.com::b0224f9a-af79-47c7-96b1-8b82e2628216" providerId="AD"/>
      </p:ext>
    </p:extLst>
  </p:cmAuthor>
  <p:cmAuthor id="4" name="LinMeng" initials="Lin" lastIdx="2" clrIdx="3">
    <p:extLst>
      <p:ext uri="{19B8F6BF-5375-455C-9EA6-DF929625EA0E}">
        <p15:presenceInfo xmlns:p15="http://schemas.microsoft.com/office/powerpoint/2012/main" userId="LinMe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C5FF"/>
    <a:srgbClr val="0000FF"/>
    <a:srgbClr val="FFD1D1"/>
    <a:srgbClr val="FF8585"/>
    <a:srgbClr val="CCFFFF"/>
    <a:srgbClr val="66FFFF"/>
    <a:srgbClr val="FFFDC5"/>
    <a:srgbClr val="1CA0FF"/>
    <a:srgbClr val="FFD347"/>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65" autoAdjust="0"/>
    <p:restoredTop sz="94249" autoAdjust="0"/>
  </p:normalViewPr>
  <p:slideViewPr>
    <p:cSldViewPr snapToGrid="0" snapToObjects="1">
      <p:cViewPr varScale="1">
        <p:scale>
          <a:sx n="68" d="100"/>
          <a:sy n="68" d="100"/>
        </p:scale>
        <p:origin x="564" y="7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t>3/16/2020</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2</a:t>
            </a:fld>
            <a:endParaRPr lang="en-US" dirty="0"/>
          </a:p>
        </p:txBody>
      </p:sp>
    </p:spTree>
    <p:extLst>
      <p:ext uri="{BB962C8B-B14F-4D97-AF65-F5344CB8AC3E}">
        <p14:creationId xmlns:p14="http://schemas.microsoft.com/office/powerpoint/2010/main" val="4152342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a:t>
            </a:fld>
            <a:endParaRPr lang="en-US" dirty="0"/>
          </a:p>
        </p:txBody>
      </p:sp>
    </p:spTree>
    <p:extLst>
      <p:ext uri="{BB962C8B-B14F-4D97-AF65-F5344CB8AC3E}">
        <p14:creationId xmlns:p14="http://schemas.microsoft.com/office/powerpoint/2010/main" val="2200676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6</a:t>
            </a:fld>
            <a:endParaRPr lang="en-US" dirty="0"/>
          </a:p>
        </p:txBody>
      </p:sp>
    </p:spTree>
    <p:extLst>
      <p:ext uri="{BB962C8B-B14F-4D97-AF65-F5344CB8AC3E}">
        <p14:creationId xmlns:p14="http://schemas.microsoft.com/office/powerpoint/2010/main" val="544591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SDN-R impacts</a:t>
            </a:r>
          </a:p>
          <a:p>
            <a:r>
              <a:rPr lang="en-US" dirty="0"/>
              <a:t>Interactions with Runtime Config DB</a:t>
            </a:r>
          </a:p>
          <a:p>
            <a:r>
              <a:rPr lang="en-US" dirty="0"/>
              <a:t>SON-Handler MS and OOF interface updates (no existing PCI)? Or will SO trigger OOF directly?</a:t>
            </a:r>
          </a:p>
          <a:p>
            <a:r>
              <a:rPr lang="en-US" b="0" dirty="0"/>
              <a:t>32.501 </a:t>
            </a:r>
            <a:r>
              <a:rPr lang="en-GB" sz="1200" b="0" kern="1200" dirty="0">
                <a:solidFill>
                  <a:schemeClr val="tx1"/>
                </a:solidFill>
                <a:effectLst/>
                <a:latin typeface="+mn-lt"/>
                <a:ea typeface="+mn-ea"/>
                <a:cs typeface="+mn-cs"/>
              </a:rPr>
              <a:t>REQ_SCRCD_CON_1  (Self configuration of </a:t>
            </a:r>
            <a:r>
              <a:rPr lang="en-GB" sz="1200" b="0" kern="1200" dirty="0" err="1">
                <a:solidFill>
                  <a:schemeClr val="tx1"/>
                </a:solidFill>
                <a:effectLst/>
                <a:latin typeface="+mn-lt"/>
                <a:ea typeface="+mn-ea"/>
                <a:cs typeface="+mn-cs"/>
              </a:rPr>
              <a:t>eNodeB</a:t>
            </a:r>
            <a:r>
              <a:rPr lang="en-GB" sz="1200" b="0" kern="1200" dirty="0">
                <a:solidFill>
                  <a:schemeClr val="tx1"/>
                </a:solidFill>
                <a:effectLst/>
                <a:latin typeface="+mn-lt"/>
                <a:ea typeface="+mn-ea"/>
                <a:cs typeface="+mn-cs"/>
              </a:rPr>
              <a:t>) (check similar aspect for 5G </a:t>
            </a:r>
            <a:r>
              <a:rPr lang="en-GB" sz="1200" b="0" kern="1200" dirty="0" err="1">
                <a:solidFill>
                  <a:schemeClr val="tx1"/>
                </a:solidFill>
                <a:effectLst/>
                <a:latin typeface="+mn-lt"/>
                <a:ea typeface="+mn-ea"/>
                <a:cs typeface="+mn-cs"/>
              </a:rPr>
              <a:t>gNodeB</a:t>
            </a:r>
            <a:r>
              <a:rPr lang="en-GB" sz="1200" b="0" kern="1200">
                <a:solidFill>
                  <a:schemeClr val="tx1"/>
                </a:solidFill>
                <a:effectLst/>
                <a:latin typeface="+mn-lt"/>
                <a:ea typeface="+mn-ea"/>
                <a:cs typeface="+mn-cs"/>
              </a:rPr>
              <a:t>)</a:t>
            </a:r>
            <a:endParaRPr lang="en-US" b="0" dirty="0"/>
          </a:p>
        </p:txBody>
      </p:sp>
      <p:sp>
        <p:nvSpPr>
          <p:cNvPr id="4" name="Slide Number Placeholder 3"/>
          <p:cNvSpPr>
            <a:spLocks noGrp="1"/>
          </p:cNvSpPr>
          <p:nvPr>
            <p:ph type="sldNum" sz="quarter" idx="5"/>
          </p:nvPr>
        </p:nvSpPr>
        <p:spPr/>
        <p:txBody>
          <a:bodyPr/>
          <a:lstStyle/>
          <a:p>
            <a:fld id="{9208789E-1FC9-CE4B-B453-2AA144D753F5}" type="slidenum">
              <a:rPr lang="en-US" smtClean="0"/>
              <a:t>7</a:t>
            </a:fld>
            <a:endParaRPr lang="en-US" dirty="0"/>
          </a:p>
        </p:txBody>
      </p:sp>
    </p:spTree>
    <p:extLst>
      <p:ext uri="{BB962C8B-B14F-4D97-AF65-F5344CB8AC3E}">
        <p14:creationId xmlns:p14="http://schemas.microsoft.com/office/powerpoint/2010/main" val="33060709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t>3/16/2020</a:t>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4244449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12CB907E-C602-C34B-93F7-CA9E40714286}" type="slidenum">
              <a:rPr lang="en-US" smtClean="0"/>
              <a:pPr/>
              <a:t>‹#›</a:t>
            </a:fld>
            <a:r>
              <a:rPr lang="en-US" dirty="0"/>
              <a:t> </a:t>
            </a:r>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63805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4" name="Slide Number Placeholder 5"/>
          <p:cNvSpPr>
            <a:spLocks noGrp="1"/>
          </p:cNvSpPr>
          <p:nvPr>
            <p:ph type="sldNum" sz="quarter" idx="13"/>
          </p:nvPr>
        </p:nvSpPr>
        <p:spPr/>
        <p:txBody>
          <a:bodyPr/>
          <a:lstStyle>
            <a:lvl1pPr>
              <a:defRPr/>
            </a:lvl1pPr>
          </a:lstStyle>
          <a:p>
            <a:pPr>
              <a:defRPr/>
            </a:pPr>
            <a:fld id="{F98AD551-1896-6D44-B0B1-213AAAED08DA}" type="slidenum">
              <a:rPr lang="en-US"/>
              <a:pPr>
                <a:defRPr/>
              </a:pPr>
              <a:t>‹#›</a:t>
            </a:fld>
            <a:r>
              <a:rPr lang="en-US" dirty="0"/>
              <a:t> </a:t>
            </a:r>
          </a:p>
        </p:txBody>
      </p:sp>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5" name="Content Placeholder 4"/>
          <p:cNvSpPr>
            <a:spLocks noGrp="1"/>
          </p:cNvSpPr>
          <p:nvPr>
            <p:ph sz="quarter" idx="12"/>
          </p:nvPr>
        </p:nvSpPr>
        <p:spPr>
          <a:xfrm>
            <a:off x="491067" y="1139370"/>
            <a:ext cx="11211984" cy="481216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10246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10"/>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2"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 id="2147483657" r:id="rId7"/>
    <p:sldLayoutId id="2147483658" r:id="rId8"/>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a:xfrm>
            <a:off x="366522" y="1999408"/>
            <a:ext cx="11332718" cy="2153130"/>
          </a:xfrm>
        </p:spPr>
        <p:txBody>
          <a:bodyPr>
            <a:normAutofit/>
          </a:bodyPr>
          <a:lstStyle/>
          <a:p>
            <a:pPr algn="ctr"/>
            <a:r>
              <a:rPr lang="en-US" dirty="0"/>
              <a:t>OOF-SON: 5G Self-Organizing Network (SON)</a:t>
            </a:r>
            <a:br>
              <a:rPr lang="en-US" dirty="0"/>
            </a:br>
            <a:r>
              <a:rPr lang="en-US" dirty="0"/>
              <a:t>using ONAP Optimization Framework (OOF):</a:t>
            </a:r>
            <a:br>
              <a:rPr lang="en-US" dirty="0"/>
            </a:br>
            <a:r>
              <a:rPr lang="en-US" altLang="zh-CN" dirty="0"/>
              <a:t>Requirements Proposal for Guilin</a:t>
            </a:r>
            <a:endParaRPr lang="ru-RU" dirty="0"/>
          </a:p>
        </p:txBody>
      </p:sp>
      <p:sp>
        <p:nvSpPr>
          <p:cNvPr id="4" name="Подзаголовок 2">
            <a:extLst>
              <a:ext uri="{FF2B5EF4-FFF2-40B4-BE49-F238E27FC236}">
                <a16:creationId xmlns:a16="http://schemas.microsoft.com/office/drawing/2014/main" id="{1075DA0E-9951-4209-8525-2F0CC40F3F4E}"/>
              </a:ext>
            </a:extLst>
          </p:cNvPr>
          <p:cNvSpPr txBox="1">
            <a:spLocks/>
          </p:cNvSpPr>
          <p:nvPr/>
        </p:nvSpPr>
        <p:spPr>
          <a:xfrm>
            <a:off x="1764399" y="4506798"/>
            <a:ext cx="9934841" cy="167148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pPr>
              <a:lnSpc>
                <a:spcPct val="100000"/>
              </a:lnSpc>
              <a:tabLst>
                <a:tab pos="2057400" algn="l"/>
              </a:tabLst>
            </a:pPr>
            <a:r>
              <a:rPr lang="en-US" sz="2000" dirty="0">
                <a:latin typeface="+mn-lt"/>
              </a:rPr>
              <a:t>Collaborators           : AT&amp;T, Wipro, IBM, highstreet technologies, </a:t>
            </a:r>
            <a:br>
              <a:rPr lang="en-US" sz="2000" dirty="0">
                <a:latin typeface="+mn-lt"/>
              </a:rPr>
            </a:br>
            <a:r>
              <a:rPr lang="en-US" sz="2000" dirty="0">
                <a:latin typeface="+mn-lt"/>
              </a:rPr>
              <a:t>	 </a:t>
            </a:r>
            <a:r>
              <a:rPr lang="en-US" sz="2000" dirty="0" err="1">
                <a:latin typeface="+mn-lt"/>
              </a:rPr>
              <a:t>TechMahindra</a:t>
            </a:r>
            <a:r>
              <a:rPr lang="en-US" sz="2000" dirty="0">
                <a:latin typeface="+mn-lt"/>
              </a:rPr>
              <a:t>, Lumina Networks, Nokia, </a:t>
            </a:r>
            <a:br>
              <a:rPr lang="en-US" sz="2000" dirty="0">
                <a:latin typeface="+mn-lt"/>
              </a:rPr>
            </a:br>
            <a:r>
              <a:rPr lang="en-US" sz="2000" dirty="0">
                <a:latin typeface="+mn-lt"/>
              </a:rPr>
              <a:t>	  Reliance Jio, Rutgers </a:t>
            </a:r>
            <a:r>
              <a:rPr lang="en-US" sz="2000" dirty="0" err="1">
                <a:latin typeface="+mn-lt"/>
              </a:rPr>
              <a:t>Winlab</a:t>
            </a:r>
            <a:endParaRPr lang="en-US" sz="2000" dirty="0">
              <a:latin typeface="+mn-lt"/>
            </a:endParaRPr>
          </a:p>
          <a:p>
            <a:pPr>
              <a:tabLst>
                <a:tab pos="2057400" algn="l"/>
              </a:tabLst>
            </a:pPr>
            <a:r>
              <a:rPr lang="en-US" sz="2000" dirty="0">
                <a:latin typeface="+mn-lt"/>
              </a:rPr>
              <a:t>Acknowledgments : Feedback and support from participants </a:t>
            </a:r>
            <a:br>
              <a:rPr lang="en-US" sz="2000" dirty="0">
                <a:latin typeface="+mn-lt"/>
              </a:rPr>
            </a:br>
            <a:r>
              <a:rPr lang="en-US" sz="2000" dirty="0">
                <a:latin typeface="+mn-lt"/>
              </a:rPr>
              <a:t>	 in ONAP OOF-SON team calls</a:t>
            </a:r>
          </a:p>
        </p:txBody>
      </p:sp>
      <p:sp>
        <p:nvSpPr>
          <p:cNvPr id="6" name="Rectangle 5">
            <a:extLst>
              <a:ext uri="{FF2B5EF4-FFF2-40B4-BE49-F238E27FC236}">
                <a16:creationId xmlns:a16="http://schemas.microsoft.com/office/drawing/2014/main" id="{53F726DD-0921-4CF8-BAAC-ACDE962646A8}"/>
              </a:ext>
            </a:extLst>
          </p:cNvPr>
          <p:cNvSpPr/>
          <p:nvPr/>
        </p:nvSpPr>
        <p:spPr>
          <a:xfrm>
            <a:off x="1764399" y="6332490"/>
            <a:ext cx="6915367" cy="400110"/>
          </a:xfrm>
          <a:prstGeom prst="rect">
            <a:avLst/>
          </a:prstGeom>
        </p:spPr>
        <p:txBody>
          <a:bodyPr wrap="square">
            <a:spAutoFit/>
          </a:bodyPr>
          <a:lstStyle/>
          <a:p>
            <a:pPr>
              <a:tabLst>
                <a:tab pos="2057400" algn="l"/>
              </a:tabLst>
            </a:pPr>
            <a:r>
              <a:rPr lang="en-US" sz="2000" dirty="0">
                <a:solidFill>
                  <a:schemeClr val="bg1"/>
                </a:solidFill>
                <a:cs typeface="Arial" panose="020B0604020202020204" pitchFamily="34" charset="0"/>
              </a:rPr>
              <a:t>Presenters               : </a:t>
            </a:r>
            <a:r>
              <a:rPr lang="en-US" sz="2000" dirty="0" err="1">
                <a:solidFill>
                  <a:schemeClr val="bg1"/>
                </a:solidFill>
                <a:cs typeface="Arial" panose="020B0604020202020204" pitchFamily="34" charset="0"/>
              </a:rPr>
              <a:t>Shankaranayaranan</a:t>
            </a:r>
            <a:r>
              <a:rPr lang="en-US" sz="2000" dirty="0">
                <a:solidFill>
                  <a:schemeClr val="bg1"/>
                </a:solidFill>
                <a:cs typeface="Arial" panose="020B0604020202020204" pitchFamily="34" charset="0"/>
              </a:rPr>
              <a:t> N K, Swaminathan S</a:t>
            </a:r>
          </a:p>
        </p:txBody>
      </p:sp>
      <p:sp>
        <p:nvSpPr>
          <p:cNvPr id="7" name="Rectangle 6">
            <a:extLst>
              <a:ext uri="{FF2B5EF4-FFF2-40B4-BE49-F238E27FC236}">
                <a16:creationId xmlns:a16="http://schemas.microsoft.com/office/drawing/2014/main" id="{3773C64F-B6FC-4F62-8CA1-769F9E7AC868}"/>
              </a:ext>
            </a:extLst>
          </p:cNvPr>
          <p:cNvSpPr/>
          <p:nvPr/>
        </p:nvSpPr>
        <p:spPr>
          <a:xfrm>
            <a:off x="5124908" y="3952483"/>
            <a:ext cx="1815946" cy="400110"/>
          </a:xfrm>
          <a:prstGeom prst="rect">
            <a:avLst/>
          </a:prstGeom>
        </p:spPr>
        <p:txBody>
          <a:bodyPr wrap="none">
            <a:spAutoFit/>
          </a:bodyPr>
          <a:lstStyle/>
          <a:p>
            <a:pPr>
              <a:tabLst>
                <a:tab pos="2057400" algn="l"/>
              </a:tabLst>
            </a:pPr>
            <a:r>
              <a:rPr lang="en-US" sz="2000" dirty="0">
                <a:solidFill>
                  <a:schemeClr val="bg1"/>
                </a:solidFill>
              </a:rPr>
              <a:t>March 16, 2020</a:t>
            </a:r>
          </a:p>
        </p:txBody>
      </p:sp>
    </p:spTree>
    <p:extLst>
      <p:ext uri="{BB962C8B-B14F-4D97-AF65-F5344CB8AC3E}">
        <p14:creationId xmlns:p14="http://schemas.microsoft.com/office/powerpoint/2010/main" val="360489941"/>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244D749D-F1F5-154C-8F4B-93B00D8FC694}"/>
              </a:ext>
            </a:extLst>
          </p:cNvPr>
          <p:cNvSpPr/>
          <p:nvPr/>
        </p:nvSpPr>
        <p:spPr>
          <a:xfrm>
            <a:off x="31351" y="1052843"/>
            <a:ext cx="11831216" cy="3231654"/>
          </a:xfrm>
          <a:prstGeom prst="rect">
            <a:avLst/>
          </a:prstGeom>
        </p:spPr>
        <p:txBody>
          <a:bodyPr wrap="square">
            <a:spAutoFit/>
          </a:bodyPr>
          <a:lstStyle/>
          <a:p>
            <a:r>
              <a:rPr lang="en-US" altLang="zh-CN" sz="2000" b="1" dirty="0">
                <a:solidFill>
                  <a:srgbClr val="0000FF"/>
                </a:solidFill>
                <a:latin typeface="Calibri" panose="020F0502020204030204" pitchFamily="34" charset="0"/>
              </a:rPr>
              <a:t>Business Markets</a:t>
            </a:r>
            <a:r>
              <a:rPr lang="en-US" altLang="zh-CN" sz="2000" dirty="0">
                <a:solidFill>
                  <a:srgbClr val="003366"/>
                </a:solidFill>
                <a:latin typeface="-webkit-standard"/>
              </a:rPr>
              <a:t> </a:t>
            </a:r>
          </a:p>
          <a:p>
            <a:r>
              <a:rPr lang="en-US" dirty="0"/>
              <a:t>SON for 5G is relevant to all 5G operators and markets.</a:t>
            </a:r>
          </a:p>
          <a:p>
            <a:endParaRPr lang="en-US" altLang="zh-CN" dirty="0">
              <a:solidFill>
                <a:srgbClr val="000000"/>
              </a:solidFill>
              <a:latin typeface="-webkit-standard"/>
            </a:endParaRPr>
          </a:p>
          <a:p>
            <a:r>
              <a:rPr lang="en-US" altLang="zh-CN" sz="2000" b="1" dirty="0">
                <a:solidFill>
                  <a:srgbClr val="0000FF"/>
                </a:solidFill>
                <a:latin typeface="Calibri" panose="020F0502020204030204" pitchFamily="34" charset="0"/>
              </a:rPr>
              <a:t>Funding/Financial Impacts</a:t>
            </a:r>
            <a:r>
              <a:rPr lang="en-US" altLang="zh-CN" sz="2000" dirty="0">
                <a:solidFill>
                  <a:srgbClr val="003366"/>
                </a:solidFill>
                <a:latin typeface="-webkit-standard"/>
              </a:rPr>
              <a:t> </a:t>
            </a:r>
          </a:p>
          <a:p>
            <a:r>
              <a:rPr lang="en-US" dirty="0"/>
              <a:t>SON functions reduce OPEX since the automated self-organizing functions are an efficient approach to continuously optimize network configurations to improve performance and respond to network conditions.</a:t>
            </a:r>
          </a:p>
          <a:p>
            <a:br>
              <a:rPr lang="en-US" dirty="0"/>
            </a:br>
            <a:endParaRPr lang="en-US" altLang="zh-CN" dirty="0">
              <a:solidFill>
                <a:srgbClr val="000000"/>
              </a:solidFill>
              <a:latin typeface="-webkit-standard"/>
            </a:endParaRPr>
          </a:p>
          <a:p>
            <a:r>
              <a:rPr lang="en-US" altLang="zh-CN" sz="2000" b="1" dirty="0">
                <a:solidFill>
                  <a:srgbClr val="0000FF"/>
                </a:solidFill>
                <a:latin typeface="Calibri" panose="020F0502020204030204" pitchFamily="34" charset="0"/>
              </a:rPr>
              <a:t>Organization </a:t>
            </a:r>
            <a:r>
              <a:rPr lang="en-US" altLang="zh-CN" sz="2000" b="1" dirty="0" err="1">
                <a:solidFill>
                  <a:srgbClr val="0000FF"/>
                </a:solidFill>
                <a:latin typeface="Calibri" panose="020F0502020204030204" pitchFamily="34" charset="0"/>
              </a:rPr>
              <a:t>Mgmt</a:t>
            </a:r>
            <a:r>
              <a:rPr lang="en-US" altLang="zh-CN" sz="2000" b="1" dirty="0">
                <a:solidFill>
                  <a:srgbClr val="0000FF"/>
                </a:solidFill>
                <a:latin typeface="Calibri" panose="020F0502020204030204" pitchFamily="34" charset="0"/>
              </a:rPr>
              <a:t>, Sales Strategies</a:t>
            </a:r>
            <a:r>
              <a:rPr lang="en-US" altLang="zh-CN" sz="2000" dirty="0">
                <a:solidFill>
                  <a:srgbClr val="FF0000"/>
                </a:solidFill>
                <a:latin typeface="-webkit-standard"/>
              </a:rPr>
              <a:t> </a:t>
            </a:r>
            <a:endParaRPr lang="en-US" altLang="zh-CN" sz="2000" dirty="0">
              <a:solidFill>
                <a:srgbClr val="003366"/>
              </a:solidFill>
              <a:latin typeface="-webkit-standard"/>
            </a:endParaRPr>
          </a:p>
          <a:p>
            <a:r>
              <a:rPr lang="en-US" dirty="0"/>
              <a:t>There are no additional organizational management or sales strategies for this beyond whatever is required for ONAP deployment to support 5G.</a:t>
            </a:r>
          </a:p>
        </p:txBody>
      </p:sp>
    </p:spTree>
    <p:extLst>
      <p:ext uri="{BB962C8B-B14F-4D97-AF65-F5344CB8AC3E}">
        <p14:creationId xmlns:p14="http://schemas.microsoft.com/office/powerpoint/2010/main" val="2634950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4790414" cy="1323439"/>
          </a:xfrm>
          <a:prstGeom prst="rect">
            <a:avLst/>
          </a:prstGeom>
          <a:noFill/>
        </p:spPr>
        <p:txBody>
          <a:bodyPr wrap="none" rtlCol="0">
            <a:spAutoFit/>
          </a:bodyPr>
          <a:lstStyle/>
          <a:p>
            <a:r>
              <a:rPr lang="en-US" altLang="zh-CN" sz="8000" dirty="0">
                <a:solidFill>
                  <a:schemeClr val="bg1"/>
                </a:solidFill>
              </a:rPr>
              <a:t>Thank You!</a:t>
            </a:r>
            <a:endParaRPr lang="zh-CN" altLang="en-US" sz="8000" dirty="0">
              <a:solidFill>
                <a:schemeClr val="bg1"/>
              </a:solidFill>
            </a:endParaRPr>
          </a:p>
        </p:txBody>
      </p:sp>
    </p:spTree>
    <p:extLst>
      <p:ext uri="{BB962C8B-B14F-4D97-AF65-F5344CB8AC3E}">
        <p14:creationId xmlns:p14="http://schemas.microsoft.com/office/powerpoint/2010/main" val="2877142038"/>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C03A31C1-579D-D745-908C-2BB523C543C4}"/>
              </a:ext>
            </a:extLst>
          </p:cNvPr>
          <p:cNvSpPr>
            <a:spLocks noGrp="1"/>
          </p:cNvSpPr>
          <p:nvPr>
            <p:ph type="title"/>
          </p:nvPr>
        </p:nvSpPr>
        <p:spPr>
          <a:xfrm>
            <a:off x="0" y="132837"/>
            <a:ext cx="10972800" cy="640080"/>
          </a:xfrm>
        </p:spPr>
        <p:txBody>
          <a:bodyPr/>
          <a:lstStyle/>
          <a:p>
            <a:r>
              <a:rPr kumimoji="1" lang="en-US" altLang="zh-CN" dirty="0"/>
              <a:t>Summary of Requirements (Under</a:t>
            </a:r>
            <a:r>
              <a:rPr kumimoji="1" lang="zh-CN" altLang="en-US" dirty="0"/>
              <a:t> </a:t>
            </a:r>
            <a:r>
              <a:rPr kumimoji="1" lang="en-US" altLang="zh-CN" dirty="0"/>
              <a:t>Discussion)</a:t>
            </a:r>
            <a:endParaRPr kumimoji="1" lang="zh-CN" altLang="en-US" dirty="0"/>
          </a:p>
        </p:txBody>
      </p:sp>
      <p:graphicFrame>
        <p:nvGraphicFramePr>
          <p:cNvPr id="5" name="表格 4">
            <a:extLst>
              <a:ext uri="{FF2B5EF4-FFF2-40B4-BE49-F238E27FC236}">
                <a16:creationId xmlns:a16="http://schemas.microsoft.com/office/drawing/2014/main" id="{0558D2EC-7C42-2748-AAD6-34EF9F74DB5A}"/>
              </a:ext>
            </a:extLst>
          </p:cNvPr>
          <p:cNvGraphicFramePr>
            <a:graphicFrameLocks noGrp="1"/>
          </p:cNvGraphicFramePr>
          <p:nvPr>
            <p:extLst>
              <p:ext uri="{D42A27DB-BD31-4B8C-83A1-F6EECF244321}">
                <p14:modId xmlns:p14="http://schemas.microsoft.com/office/powerpoint/2010/main" val="259071134"/>
              </p:ext>
            </p:extLst>
          </p:nvPr>
        </p:nvGraphicFramePr>
        <p:xfrm>
          <a:off x="60960" y="969703"/>
          <a:ext cx="12070079" cy="5455920"/>
        </p:xfrm>
        <a:graphic>
          <a:graphicData uri="http://schemas.openxmlformats.org/drawingml/2006/table">
            <a:tbl>
              <a:tblPr firstRow="1" bandRow="1">
                <a:tableStyleId>{BDBED569-4797-4DF1-A0F4-6AAB3CD982D8}</a:tableStyleId>
              </a:tblPr>
              <a:tblGrid>
                <a:gridCol w="1687314">
                  <a:extLst>
                    <a:ext uri="{9D8B030D-6E8A-4147-A177-3AD203B41FA5}">
                      <a16:colId xmlns:a16="http://schemas.microsoft.com/office/drawing/2014/main" val="3852676224"/>
                    </a:ext>
                  </a:extLst>
                </a:gridCol>
                <a:gridCol w="2853559">
                  <a:extLst>
                    <a:ext uri="{9D8B030D-6E8A-4147-A177-3AD203B41FA5}">
                      <a16:colId xmlns:a16="http://schemas.microsoft.com/office/drawing/2014/main" val="3791972105"/>
                    </a:ext>
                  </a:extLst>
                </a:gridCol>
                <a:gridCol w="6400800">
                  <a:extLst>
                    <a:ext uri="{9D8B030D-6E8A-4147-A177-3AD203B41FA5}">
                      <a16:colId xmlns:a16="http://schemas.microsoft.com/office/drawing/2014/main" val="242286642"/>
                    </a:ext>
                  </a:extLst>
                </a:gridCol>
                <a:gridCol w="1128406">
                  <a:extLst>
                    <a:ext uri="{9D8B030D-6E8A-4147-A177-3AD203B41FA5}">
                      <a16:colId xmlns:a16="http://schemas.microsoft.com/office/drawing/2014/main" val="2782510929"/>
                    </a:ext>
                  </a:extLst>
                </a:gridCol>
              </a:tblGrid>
              <a:tr h="405385">
                <a:tc>
                  <a:txBody>
                    <a:bodyPr/>
                    <a:lstStyle/>
                    <a:p>
                      <a:pPr algn="ctr"/>
                      <a:r>
                        <a:rPr lang="en-US" altLang="zh-CN" sz="2200" dirty="0">
                          <a:solidFill>
                            <a:schemeClr val="tx1"/>
                          </a:solidFill>
                        </a:rPr>
                        <a:t>Category</a:t>
                      </a:r>
                      <a:endParaRPr lang="zh-CN" altLang="en-US" sz="2200" dirty="0">
                        <a:solidFill>
                          <a:schemeClr val="tx1"/>
                        </a:solidFill>
                      </a:endParaRPr>
                    </a:p>
                  </a:txBody>
                  <a:tcPr/>
                </a:tc>
                <a:tc>
                  <a:txBody>
                    <a:bodyPr/>
                    <a:lstStyle/>
                    <a:p>
                      <a:pPr algn="ctr"/>
                      <a:r>
                        <a:rPr lang="en-US" altLang="zh-CN" sz="2200" dirty="0"/>
                        <a:t>Requirement</a:t>
                      </a:r>
                      <a:endParaRPr lang="zh-CN" altLang="en-US" sz="2200" dirty="0">
                        <a:solidFill>
                          <a:schemeClr val="tx1"/>
                        </a:solidFill>
                      </a:endParaRPr>
                    </a:p>
                  </a:txBody>
                  <a:tcPr/>
                </a:tc>
                <a:tc>
                  <a:txBody>
                    <a:bodyPr/>
                    <a:lstStyle/>
                    <a:p>
                      <a:pPr algn="ctr"/>
                      <a:r>
                        <a:rPr lang="en-US" altLang="zh-CN" sz="2200" dirty="0"/>
                        <a:t>Content</a:t>
                      </a:r>
                      <a:endParaRPr lang="zh-CN" altLang="en-US" sz="2200" dirty="0">
                        <a:solidFill>
                          <a:schemeClr val="tx1"/>
                        </a:solidFill>
                      </a:endParaRPr>
                    </a:p>
                  </a:txBody>
                  <a:tcPr/>
                </a:tc>
                <a:tc>
                  <a:txBody>
                    <a:bodyPr/>
                    <a:lstStyle/>
                    <a:p>
                      <a:pPr algn="ctr"/>
                      <a:r>
                        <a:rPr lang="en-US" altLang="zh-CN" sz="2200" dirty="0">
                          <a:solidFill>
                            <a:schemeClr val="tx1"/>
                          </a:solidFill>
                        </a:rPr>
                        <a:t>Priority</a:t>
                      </a:r>
                      <a:endParaRPr lang="zh-CN" altLang="en-US" sz="2200" dirty="0">
                        <a:solidFill>
                          <a:schemeClr val="tx1"/>
                        </a:solidFill>
                      </a:endParaRPr>
                    </a:p>
                  </a:txBody>
                  <a:tcPr/>
                </a:tc>
                <a:extLst>
                  <a:ext uri="{0D108BD9-81ED-4DB2-BD59-A6C34878D82A}">
                    <a16:rowId xmlns:a16="http://schemas.microsoft.com/office/drawing/2014/main" val="2681380186"/>
                  </a:ext>
                </a:extLst>
              </a:tr>
              <a:tr h="583454">
                <a:tc>
                  <a:txBody>
                    <a:bodyPr/>
                    <a:lstStyle/>
                    <a:p>
                      <a:r>
                        <a:rPr lang="en-US" altLang="zh-CN" sz="1800" dirty="0"/>
                        <a:t>Interoperability</a:t>
                      </a:r>
                      <a:endParaRPr lang="zh-CN" altLang="en-US" sz="1800" dirty="0"/>
                    </a:p>
                  </a:txBody>
                  <a:tcPr anchor="ctr"/>
                </a:tc>
                <a:tc>
                  <a:txBody>
                    <a:bodyPr/>
                    <a:lstStyle/>
                    <a:p>
                      <a:r>
                        <a:rPr lang="en-US" altLang="zh-CN" sz="1800" dirty="0"/>
                        <a:t>O-RAN alignment (VES, O1 interface)</a:t>
                      </a:r>
                      <a:endParaRPr lang="zh-CN" altLang="en-US" sz="1800" dirty="0"/>
                    </a:p>
                  </a:txBody>
                  <a:tcPr anchor="ctr"/>
                </a:tc>
                <a:tc>
                  <a:txBody>
                    <a:bodyPr/>
                    <a:lstStyle/>
                    <a:p>
                      <a:pPr marL="0" indent="0">
                        <a:buNone/>
                      </a:pPr>
                      <a:r>
                        <a:rPr lang="en-US" altLang="zh-CN" sz="1800" baseline="0" dirty="0"/>
                        <a:t>Receive Configuration Management (CM)</a:t>
                      </a:r>
                      <a:r>
                        <a:rPr lang="en-US" altLang="zh-CN" sz="1800" dirty="0"/>
                        <a:t> notifications over VES (instead of netconf)</a:t>
                      </a:r>
                    </a:p>
                  </a:txBody>
                  <a:tcPr anchor="ctr"/>
                </a:tc>
                <a:tc>
                  <a:txBody>
                    <a:bodyPr/>
                    <a:lstStyle/>
                    <a:p>
                      <a:pPr marL="0" indent="0" algn="ctr">
                        <a:buFont typeface="Arial" panose="020B0604020202020204" pitchFamily="34" charset="0"/>
                        <a:buNone/>
                      </a:pPr>
                      <a:r>
                        <a:rPr lang="en-US" altLang="zh-CN" sz="1800" dirty="0"/>
                        <a:t>HIGH</a:t>
                      </a:r>
                      <a:endParaRPr lang="zh-CN" altLang="en-US" sz="1800" dirty="0"/>
                    </a:p>
                  </a:txBody>
                  <a:tcPr anchor="ctr"/>
                </a:tc>
                <a:extLst>
                  <a:ext uri="{0D108BD9-81ED-4DB2-BD59-A6C34878D82A}">
                    <a16:rowId xmlns:a16="http://schemas.microsoft.com/office/drawing/2014/main" val="527872781"/>
                  </a:ext>
                </a:extLst>
              </a:tr>
              <a:tr h="1083557">
                <a:tc>
                  <a:txBody>
                    <a:bodyPr/>
                    <a:lstStyle/>
                    <a:p>
                      <a:r>
                        <a:rPr lang="en-US" altLang="zh-CN" sz="1800" dirty="0"/>
                        <a:t>Functional</a:t>
                      </a:r>
                      <a:endParaRPr lang="zh-CN" altLang="en-US" sz="1800" dirty="0"/>
                    </a:p>
                  </a:txBody>
                  <a:tcPr anchor="ctr"/>
                </a:tc>
                <a:tc>
                  <a:txBody>
                    <a:bodyPr/>
                    <a:lstStyle/>
                    <a:p>
                      <a:r>
                        <a:rPr lang="en-US" altLang="zh-CN" sz="1800" dirty="0"/>
                        <a:t>RAN Database (Runtime Config DB), including</a:t>
                      </a:r>
                      <a:r>
                        <a:rPr lang="en-US" altLang="zh-CN" sz="1800" baseline="0" dirty="0"/>
                        <a:t> any new RAN models</a:t>
                      </a:r>
                      <a:endParaRPr lang="zh-CN" altLang="en-US" sz="1800" dirty="0"/>
                    </a:p>
                  </a:txBody>
                  <a:tcPr anchor="ctr"/>
                </a:tc>
                <a:tc>
                  <a:txBody>
                    <a:bodyPr/>
                    <a:lstStyle/>
                    <a:p>
                      <a:pPr marL="173038" indent="-173038">
                        <a:buAutoNum type="arabicPeriod"/>
                      </a:pPr>
                      <a:r>
                        <a:rPr lang="en-US" altLang="zh-CN" sz="1800" dirty="0"/>
                        <a:t>Data models/DB schema and APIs to be generated from yang models</a:t>
                      </a:r>
                    </a:p>
                    <a:p>
                      <a:pPr marL="173038" indent="-173038">
                        <a:buAutoNum type="arabicPeriod"/>
                      </a:pPr>
                      <a:r>
                        <a:rPr lang="en-US" altLang="zh-CN" sz="1800" dirty="0"/>
                        <a:t>Details of cells to be stored with PNF reference in AAI</a:t>
                      </a:r>
                    </a:p>
                    <a:p>
                      <a:pPr marL="173038" indent="-173038">
                        <a:buAutoNum type="arabicPeriod"/>
                      </a:pPr>
                      <a:r>
                        <a:rPr lang="en-US" altLang="zh-CN" sz="1800" dirty="0"/>
                        <a:t>Modeling</a:t>
                      </a:r>
                      <a:r>
                        <a:rPr lang="en-US" altLang="zh-CN" sz="1800" baseline="0" dirty="0"/>
                        <a:t> of RAN functions and objects</a:t>
                      </a:r>
                      <a:endParaRPr lang="en-US" altLang="zh-CN" sz="1800" dirty="0"/>
                    </a:p>
                  </a:txBody>
                  <a:tcPr anchor="ctr"/>
                </a:tc>
                <a:tc>
                  <a:txBody>
                    <a:bodyPr/>
                    <a:lstStyle/>
                    <a:p>
                      <a:pPr marL="0" indent="0" algn="ctr">
                        <a:buFont typeface="Arial" panose="020B0604020202020204" pitchFamily="34" charset="0"/>
                        <a:buNone/>
                      </a:pPr>
                      <a:r>
                        <a:rPr lang="en-US" altLang="zh-CN" sz="1800" dirty="0"/>
                        <a:t>HIGH</a:t>
                      </a:r>
                    </a:p>
                  </a:txBody>
                  <a:tcPr anchor="ctr"/>
                </a:tc>
                <a:extLst>
                  <a:ext uri="{0D108BD9-81ED-4DB2-BD59-A6C34878D82A}">
                    <a16:rowId xmlns:a16="http://schemas.microsoft.com/office/drawing/2014/main" val="3778440621"/>
                  </a:ext>
                </a:extLst>
              </a:tr>
              <a:tr h="583454">
                <a:tc>
                  <a:txBody>
                    <a:bodyPr/>
                    <a:lstStyle/>
                    <a:p>
                      <a:r>
                        <a:rPr lang="en-US" altLang="zh-CN" sz="1800" dirty="0"/>
                        <a:t>Platform</a:t>
                      </a:r>
                      <a:endParaRPr lang="zh-CN" altLang="en-US" sz="1800" dirty="0"/>
                    </a:p>
                  </a:txBody>
                  <a:tcPr anchor="ctr"/>
                </a:tc>
                <a:tc>
                  <a:txBody>
                    <a:bodyPr/>
                    <a:lstStyle/>
                    <a:p>
                      <a:r>
                        <a:rPr lang="en-US" altLang="zh-CN" sz="1800" dirty="0"/>
                        <a:t>Control Loop Coordination (CLC) extensions</a:t>
                      </a:r>
                      <a:endParaRPr lang="zh-CN" altLang="en-US" sz="1800" dirty="0"/>
                    </a:p>
                  </a:txBody>
                  <a:tcPr anchor="ctr"/>
                </a:tc>
                <a:tc>
                  <a:txBody>
                    <a:bodyPr/>
                    <a:lstStyle/>
                    <a:p>
                      <a:r>
                        <a:rPr lang="en-US" altLang="zh-CN" sz="1800" dirty="0"/>
                        <a:t>Collaborate on CLC extensions (queueing, priority, …)</a:t>
                      </a:r>
                      <a:endParaRPr lang="zh-CN" altLang="en-US" sz="1800" dirty="0"/>
                    </a:p>
                  </a:txBody>
                  <a:tcPr anchor="ctr"/>
                </a:tc>
                <a:tc>
                  <a:txBody>
                    <a:bodyPr/>
                    <a:lstStyle/>
                    <a:p>
                      <a:pPr algn="ctr"/>
                      <a:r>
                        <a:rPr lang="en-US" altLang="zh-CN" sz="1800" dirty="0"/>
                        <a:t>HIGH</a:t>
                      </a:r>
                      <a:endParaRPr lang="zh-CN" altLang="en-US" sz="1800" dirty="0"/>
                    </a:p>
                  </a:txBody>
                  <a:tcPr anchor="ctr"/>
                </a:tc>
                <a:extLst>
                  <a:ext uri="{0D108BD9-81ED-4DB2-BD59-A6C34878D82A}">
                    <a16:rowId xmlns:a16="http://schemas.microsoft.com/office/drawing/2014/main" val="643736971"/>
                  </a:ext>
                </a:extLst>
              </a:tr>
              <a:tr h="833505">
                <a:tc>
                  <a:txBody>
                    <a:bodyPr/>
                    <a:lstStyle/>
                    <a:p>
                      <a:r>
                        <a:rPr lang="en-US" altLang="zh-CN" sz="1800" dirty="0"/>
                        <a:t>Functional</a:t>
                      </a:r>
                      <a:endParaRPr lang="zh-CN" altLang="en-US" sz="1800" dirty="0"/>
                    </a:p>
                  </a:txBody>
                  <a:tcPr anchor="ctr"/>
                </a:tc>
                <a:tc>
                  <a:txBody>
                    <a:bodyPr/>
                    <a:lstStyle/>
                    <a:p>
                      <a:r>
                        <a:rPr lang="en-US" altLang="zh-CN" sz="1800" dirty="0"/>
                        <a:t>Integration</a:t>
                      </a:r>
                      <a:r>
                        <a:rPr lang="en-US" altLang="zh-CN" sz="1800" baseline="0" dirty="0"/>
                        <a:t> of SON and PNF onboarding functions</a:t>
                      </a:r>
                      <a:endParaRPr lang="zh-CN" altLang="en-US" sz="1800" dirty="0"/>
                    </a:p>
                  </a:txBody>
                  <a:tcPr anchor="ctr"/>
                </a:tc>
                <a:tc>
                  <a:txBody>
                    <a:bodyPr/>
                    <a:lstStyle/>
                    <a:p>
                      <a:pPr marL="173038" indent="-173038" algn="l" defTabSz="914400" rtl="0" eaLnBrk="1" latinLnBrk="0" hangingPunct="1">
                        <a:buFont typeface="+mj-lt"/>
                        <a:buAutoNum type="arabicPeriod"/>
                      </a:pPr>
                      <a:r>
                        <a:rPr lang="en-US" altLang="zh-CN" sz="1800" kern="1200" dirty="0">
                          <a:solidFill>
                            <a:schemeClr val="tx1"/>
                          </a:solidFill>
                          <a:latin typeface="+mn-lt"/>
                          <a:ea typeface="+mn-ea"/>
                          <a:cs typeface="+mn-cs"/>
                        </a:rPr>
                        <a:t>New cell(s) addition – extension to PNF onboarding &amp; registration scenario, addition of new cell later to a PNF</a:t>
                      </a:r>
                    </a:p>
                    <a:p>
                      <a:pPr marL="173038" indent="-173038" algn="l" defTabSz="914400" rtl="0" eaLnBrk="1" latinLnBrk="0" hangingPunct="1">
                        <a:buFont typeface="+mj-lt"/>
                        <a:buAutoNum type="arabicPeriod"/>
                      </a:pPr>
                      <a:r>
                        <a:rPr lang="en-US" altLang="zh-CN" sz="1800" kern="1200" dirty="0">
                          <a:solidFill>
                            <a:schemeClr val="tx1"/>
                          </a:solidFill>
                          <a:latin typeface="+mn-lt"/>
                          <a:ea typeface="+mn-ea"/>
                          <a:cs typeface="+mn-cs"/>
                        </a:rPr>
                        <a:t>Initial assignment of PCI to a cell</a:t>
                      </a:r>
                      <a:endParaRPr lang="zh-CN" altLang="en-US" sz="1800" kern="1200" dirty="0">
                        <a:solidFill>
                          <a:schemeClr val="tx1"/>
                        </a:solidFill>
                        <a:latin typeface="+mn-lt"/>
                        <a:ea typeface="+mn-ea"/>
                        <a:cs typeface="+mn-cs"/>
                      </a:endParaRPr>
                    </a:p>
                  </a:txBody>
                  <a:tcPr anchor="ctr"/>
                </a:tc>
                <a:tc>
                  <a:txBody>
                    <a:bodyPr/>
                    <a:lstStyle/>
                    <a:p>
                      <a:pPr algn="ctr"/>
                      <a:r>
                        <a:rPr lang="en-US" altLang="zh-CN" sz="1800" dirty="0"/>
                        <a:t>MEDIUM</a:t>
                      </a:r>
                      <a:endParaRPr lang="zh-CN" altLang="en-US" sz="1800" dirty="0"/>
                    </a:p>
                  </a:txBody>
                  <a:tcPr anchor="ctr"/>
                </a:tc>
                <a:extLst>
                  <a:ext uri="{0D108BD9-81ED-4DB2-BD59-A6C34878D82A}">
                    <a16:rowId xmlns:a16="http://schemas.microsoft.com/office/drawing/2014/main" val="2982394318"/>
                  </a:ext>
                </a:extLst>
              </a:tr>
              <a:tr h="833505">
                <a:tc>
                  <a:txBody>
                    <a:bodyPr/>
                    <a:lstStyle/>
                    <a:p>
                      <a:r>
                        <a:rPr lang="en-US" altLang="zh-CN" sz="1800" dirty="0"/>
                        <a:t>Functional</a:t>
                      </a:r>
                      <a:endParaRPr lang="zh-CN" altLang="en-US" sz="1800" dirty="0"/>
                    </a:p>
                  </a:txBody>
                  <a:tcPr anchor="ctr"/>
                </a:tc>
                <a:tc>
                  <a:txBody>
                    <a:bodyPr/>
                    <a:lstStyle/>
                    <a:p>
                      <a:r>
                        <a:rPr lang="en-US" altLang="zh-CN" sz="1800" dirty="0"/>
                        <a:t>New SON function to evolve ONAP platform</a:t>
                      </a:r>
                      <a:endParaRPr lang="zh-CN" altLang="en-US" sz="1800" dirty="0"/>
                    </a:p>
                  </a:txBody>
                  <a:tcPr anchor="ctr"/>
                </a:tc>
                <a:tc>
                  <a:txBody>
                    <a:bodyPr/>
                    <a:lstStyle/>
                    <a:p>
                      <a:pPr marL="173038" indent="-173038" algn="l" defTabSz="914400" rtl="0" eaLnBrk="1" latinLnBrk="0" hangingPunct="1">
                        <a:buFont typeface="+mj-lt"/>
                        <a:buAutoNum type="arabicPeriod"/>
                      </a:pPr>
                      <a:r>
                        <a:rPr lang="en-US" sz="1800" kern="1200" dirty="0">
                          <a:solidFill>
                            <a:schemeClr val="tx1"/>
                          </a:solidFill>
                          <a:latin typeface="+mn-lt"/>
                          <a:ea typeface="+mn-ea"/>
                          <a:cs typeface="+mn-cs"/>
                        </a:rPr>
                        <a:t>SON based on data/KPI analysis</a:t>
                      </a:r>
                    </a:p>
                    <a:p>
                      <a:pPr marL="173038" indent="-173038" algn="l" defTabSz="914400" rtl="0" eaLnBrk="1" latinLnBrk="0" hangingPunct="1">
                        <a:buFont typeface="+mj-lt"/>
                        <a:buAutoNum type="arabicPeriod"/>
                      </a:pPr>
                      <a:r>
                        <a:rPr lang="en-US" sz="1800" kern="1200" dirty="0">
                          <a:solidFill>
                            <a:schemeClr val="tx1"/>
                          </a:solidFill>
                          <a:latin typeface="+mn-lt"/>
                          <a:ea typeface="+mn-ea"/>
                          <a:cs typeface="+mn-cs"/>
                        </a:rPr>
                        <a:t>CLC interaction</a:t>
                      </a:r>
                    </a:p>
                    <a:p>
                      <a:pPr marL="173038" indent="-173038" algn="l" defTabSz="914400" rtl="0" eaLnBrk="1" latinLnBrk="0" hangingPunct="1">
                        <a:buFont typeface="+mj-lt"/>
                        <a:buAutoNum type="arabicPeriod"/>
                      </a:pPr>
                      <a:r>
                        <a:rPr lang="en-US" sz="1800" kern="1200" dirty="0">
                          <a:solidFill>
                            <a:schemeClr val="tx1"/>
                          </a:solidFill>
                          <a:latin typeface="+mn-lt"/>
                          <a:ea typeface="+mn-ea"/>
                          <a:cs typeface="+mn-cs"/>
                        </a:rPr>
                        <a:t>Machine Learning (ML) aspects </a:t>
                      </a:r>
                      <a:r>
                        <a:rPr lang="en-US" sz="1800" b="0" i="0" kern="1200" dirty="0">
                          <a:solidFill>
                            <a:schemeClr val="tx1"/>
                          </a:solidFill>
                          <a:effectLst/>
                          <a:latin typeface="+mn-lt"/>
                          <a:ea typeface="+mn-ea"/>
                          <a:cs typeface="+mn-cs"/>
                        </a:rPr>
                        <a:t>in DCAE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dirty="0"/>
                        <a:t>MEDIUM</a:t>
                      </a:r>
                      <a:endParaRPr lang="zh-CN" altLang="en-US" sz="1800" dirty="0"/>
                    </a:p>
                    <a:p>
                      <a:pPr algn="ctr"/>
                      <a:endParaRPr lang="zh-CN" altLang="en-US" sz="1800" dirty="0"/>
                    </a:p>
                  </a:txBody>
                  <a:tcPr anchor="ctr"/>
                </a:tc>
                <a:extLst>
                  <a:ext uri="{0D108BD9-81ED-4DB2-BD59-A6C34878D82A}">
                    <a16:rowId xmlns:a16="http://schemas.microsoft.com/office/drawing/2014/main" val="2677158207"/>
                  </a:ext>
                </a:extLst>
              </a:tr>
              <a:tr h="333402">
                <a:tc>
                  <a:txBody>
                    <a:bodyPr/>
                    <a:lstStyle/>
                    <a:p>
                      <a:r>
                        <a:rPr lang="en-US" altLang="zh-CN" sz="1800" dirty="0"/>
                        <a:t>Functional</a:t>
                      </a:r>
                      <a:endParaRPr lang="zh-CN" altLang="en-US" sz="1800" dirty="0"/>
                    </a:p>
                  </a:txBody>
                  <a:tcPr anchor="ctr"/>
                </a:tc>
                <a:tc>
                  <a:txBody>
                    <a:bodyPr/>
                    <a:lstStyle/>
                    <a:p>
                      <a:r>
                        <a:rPr lang="en-US" altLang="zh-CN" sz="1800" dirty="0"/>
                        <a:t>SON Lifecycle</a:t>
                      </a:r>
                      <a:endParaRPr lang="zh-CN" altLang="en-US" sz="1800" dirty="0"/>
                    </a:p>
                  </a:txBody>
                  <a:tcPr anchor="ctr"/>
                </a:tc>
                <a:tc>
                  <a:txBody>
                    <a:bodyPr/>
                    <a:lstStyle/>
                    <a:p>
                      <a:r>
                        <a:rPr lang="en-US" altLang="zh-CN" sz="1800" dirty="0"/>
                        <a:t>Role of SO, SDC, CLAMP (for SON service/feature deployment)</a:t>
                      </a:r>
                      <a:endParaRPr lang="zh-CN" altLang="en-US" sz="1800" dirty="0"/>
                    </a:p>
                  </a:txBody>
                  <a:tcPr anchor="ctr"/>
                </a:tc>
                <a:tc>
                  <a:txBody>
                    <a:bodyPr/>
                    <a:lstStyle/>
                    <a:p>
                      <a:pPr algn="ctr"/>
                      <a:r>
                        <a:rPr lang="en-US" altLang="zh-CN" sz="1800" dirty="0"/>
                        <a:t>LOW</a:t>
                      </a:r>
                      <a:endParaRPr lang="zh-CN" altLang="en-US" sz="1800" dirty="0"/>
                    </a:p>
                  </a:txBody>
                  <a:tcPr anchor="ctr"/>
                </a:tc>
                <a:extLst>
                  <a:ext uri="{0D108BD9-81ED-4DB2-BD59-A6C34878D82A}">
                    <a16:rowId xmlns:a16="http://schemas.microsoft.com/office/drawing/2014/main" val="2260719841"/>
                  </a:ext>
                </a:extLst>
              </a:tr>
              <a:tr h="333402">
                <a:tc>
                  <a:txBody>
                    <a:bodyPr/>
                    <a:lstStyle/>
                    <a:p>
                      <a:r>
                        <a:rPr lang="en-US" altLang="zh-CN" sz="1800" dirty="0"/>
                        <a:t>Interoperability</a:t>
                      </a:r>
                      <a:endParaRPr lang="zh-CN" altLang="en-US" sz="1800" dirty="0"/>
                    </a:p>
                  </a:txBody>
                  <a:tcPr anchor="ctr"/>
                </a:tc>
                <a:tc>
                  <a:txBody>
                    <a:bodyPr/>
                    <a:lstStyle/>
                    <a:p>
                      <a:r>
                        <a:rPr lang="en-US" altLang="zh-CN" sz="1800" dirty="0"/>
                        <a:t>Real </a:t>
                      </a:r>
                      <a:r>
                        <a:rPr lang="en-US" altLang="zh-CN" sz="1800" dirty="0" err="1"/>
                        <a:t>gNB</a:t>
                      </a:r>
                      <a:r>
                        <a:rPr lang="en-US" altLang="zh-CN" sz="1800" dirty="0"/>
                        <a:t> interaction</a:t>
                      </a:r>
                      <a:endParaRPr lang="zh-CN" altLang="en-US" sz="1800" dirty="0"/>
                    </a:p>
                  </a:txBody>
                  <a:tcPr anchor="ctr"/>
                </a:tc>
                <a:tc>
                  <a:txBody>
                    <a:bodyPr/>
                    <a:lstStyle/>
                    <a:p>
                      <a:r>
                        <a:rPr lang="en-US" altLang="zh-CN" sz="1800" dirty="0"/>
                        <a:t>Interaction with real </a:t>
                      </a:r>
                      <a:r>
                        <a:rPr lang="en-US" altLang="zh-CN" sz="1800" dirty="0" err="1"/>
                        <a:t>gNB</a:t>
                      </a:r>
                      <a:r>
                        <a:rPr lang="en-US" altLang="zh-CN" sz="1800" dirty="0"/>
                        <a:t> in lab</a:t>
                      </a:r>
                      <a:endParaRPr lang="zh-CN" altLang="en-US" sz="1800" dirty="0"/>
                    </a:p>
                  </a:txBody>
                  <a:tcPr anchor="ctr"/>
                </a:tc>
                <a:tc>
                  <a:txBody>
                    <a:bodyPr/>
                    <a:lstStyle/>
                    <a:p>
                      <a:pPr algn="ctr"/>
                      <a:r>
                        <a:rPr lang="en-US" altLang="zh-CN" sz="1800" dirty="0"/>
                        <a:t>LOW</a:t>
                      </a:r>
                      <a:endParaRPr lang="zh-CN" altLang="en-US" sz="1800" dirty="0"/>
                    </a:p>
                  </a:txBody>
                  <a:tcPr anchor="ctr"/>
                </a:tc>
                <a:extLst>
                  <a:ext uri="{0D108BD9-81ED-4DB2-BD59-A6C34878D82A}">
                    <a16:rowId xmlns:a16="http://schemas.microsoft.com/office/drawing/2014/main" val="2457442558"/>
                  </a:ext>
                </a:extLst>
              </a:tr>
            </a:tbl>
          </a:graphicData>
        </a:graphic>
      </p:graphicFrame>
    </p:spTree>
    <p:extLst>
      <p:ext uri="{BB962C8B-B14F-4D97-AF65-F5344CB8AC3E}">
        <p14:creationId xmlns:p14="http://schemas.microsoft.com/office/powerpoint/2010/main" val="2981236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034665-E78F-4DD1-9CE1-FF7CA4E1BD02}"/>
              </a:ext>
            </a:extLst>
          </p:cNvPr>
          <p:cNvSpPr>
            <a:spLocks noGrp="1"/>
          </p:cNvSpPr>
          <p:nvPr>
            <p:ph type="title"/>
          </p:nvPr>
        </p:nvSpPr>
        <p:spPr/>
        <p:txBody>
          <a:bodyPr/>
          <a:lstStyle/>
          <a:p>
            <a:r>
              <a:rPr lang="en-US" dirty="0"/>
              <a:t>ONAP SON alignment with O-RAN</a:t>
            </a:r>
          </a:p>
        </p:txBody>
      </p:sp>
      <p:sp>
        <p:nvSpPr>
          <p:cNvPr id="5" name="Rectangle 4">
            <a:extLst>
              <a:ext uri="{FF2B5EF4-FFF2-40B4-BE49-F238E27FC236}">
                <a16:creationId xmlns:a16="http://schemas.microsoft.com/office/drawing/2014/main" id="{AB12B6AB-17F2-49B4-A1B6-85F39C564C96}"/>
              </a:ext>
            </a:extLst>
          </p:cNvPr>
          <p:cNvSpPr/>
          <p:nvPr/>
        </p:nvSpPr>
        <p:spPr>
          <a:xfrm>
            <a:off x="1060582" y="1373842"/>
            <a:ext cx="5233182" cy="25181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p>
          <a:p>
            <a:pPr algn="ctr"/>
            <a:r>
              <a:rPr lang="en-US" sz="4400" dirty="0"/>
              <a:t>ONAP</a:t>
            </a:r>
          </a:p>
          <a:p>
            <a:pPr marL="342900" indent="-342900">
              <a:buFont typeface="Arial" panose="020B0604020202020204" pitchFamily="34" charset="0"/>
              <a:buChar char="•"/>
            </a:pPr>
            <a:r>
              <a:rPr lang="en-US" sz="2400" dirty="0"/>
              <a:t>Centralized SON (cSON) functions</a:t>
            </a:r>
          </a:p>
          <a:p>
            <a:pPr marL="342900" indent="-342900">
              <a:buFont typeface="Arial" panose="020B0604020202020204" pitchFamily="34" charset="0"/>
              <a:buChar char="•"/>
            </a:pPr>
            <a:r>
              <a:rPr lang="en-US" sz="2400" dirty="0"/>
              <a:t>Control Loop actions</a:t>
            </a:r>
          </a:p>
        </p:txBody>
      </p:sp>
      <p:sp>
        <p:nvSpPr>
          <p:cNvPr id="6" name="Rectangle 5">
            <a:extLst>
              <a:ext uri="{FF2B5EF4-FFF2-40B4-BE49-F238E27FC236}">
                <a16:creationId xmlns:a16="http://schemas.microsoft.com/office/drawing/2014/main" id="{B1724FAC-EC0C-4FF5-B78A-AB706B545D70}"/>
              </a:ext>
            </a:extLst>
          </p:cNvPr>
          <p:cNvSpPr/>
          <p:nvPr/>
        </p:nvSpPr>
        <p:spPr>
          <a:xfrm>
            <a:off x="8470137" y="1000714"/>
            <a:ext cx="1854301" cy="3442194"/>
          </a:xfrm>
          <a:prstGeom prst="rect">
            <a:avLst/>
          </a:prstGeom>
          <a:solidFill>
            <a:schemeClr val="bg1">
              <a:lumMod val="85000"/>
            </a:schemeClr>
          </a:solidFill>
          <a:ln>
            <a:solidFill>
              <a:schemeClr val="bg1">
                <a:lumMod val="5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algn="ctr"/>
            <a:r>
              <a:rPr lang="en-US" b="1" dirty="0">
                <a:solidFill>
                  <a:srgbClr val="44546A"/>
                </a:solidFill>
              </a:rPr>
              <a:t>Simulated RAN</a:t>
            </a:r>
          </a:p>
          <a:p>
            <a:pPr marL="169863" indent="-169863">
              <a:buFont typeface="Arial" panose="020B0604020202020204" pitchFamily="34" charset="0"/>
              <a:buChar char="•"/>
            </a:pPr>
            <a:r>
              <a:rPr lang="en-US" sz="1600" dirty="0">
                <a:solidFill>
                  <a:srgbClr val="44546A"/>
                </a:solidFill>
              </a:rPr>
              <a:t>~2000 Cells</a:t>
            </a:r>
          </a:p>
          <a:p>
            <a:pPr marL="169863" indent="-169863">
              <a:buFont typeface="Arial" panose="020B0604020202020204" pitchFamily="34" charset="0"/>
              <a:buChar char="•"/>
            </a:pPr>
            <a:r>
              <a:rPr lang="en-US" sz="1600" dirty="0">
                <a:solidFill>
                  <a:srgbClr val="44546A"/>
                </a:solidFill>
              </a:rPr>
              <a:t>Neighbor list, PCI</a:t>
            </a:r>
          </a:p>
        </p:txBody>
      </p:sp>
      <p:sp>
        <p:nvSpPr>
          <p:cNvPr id="7" name="Rectangle 6">
            <a:extLst>
              <a:ext uri="{FF2B5EF4-FFF2-40B4-BE49-F238E27FC236}">
                <a16:creationId xmlns:a16="http://schemas.microsoft.com/office/drawing/2014/main" id="{54508399-D1DC-43E8-8DD8-3BBC1512782D}"/>
              </a:ext>
            </a:extLst>
          </p:cNvPr>
          <p:cNvSpPr/>
          <p:nvPr/>
        </p:nvSpPr>
        <p:spPr>
          <a:xfrm>
            <a:off x="8938587" y="3622821"/>
            <a:ext cx="1285706" cy="646897"/>
          </a:xfrm>
          <a:prstGeom prst="rect">
            <a:avLst/>
          </a:prstGeom>
          <a:gradFill flip="none" rotWithShape="1">
            <a:gsLst>
              <a:gs pos="0">
                <a:schemeClr val="accent1">
                  <a:lumMod val="75000"/>
                  <a:tint val="66000"/>
                  <a:satMod val="160000"/>
                </a:schemeClr>
              </a:gs>
              <a:gs pos="50000">
                <a:schemeClr val="accent1">
                  <a:lumMod val="75000"/>
                  <a:tint val="44500"/>
                  <a:satMod val="160000"/>
                </a:schemeClr>
              </a:gs>
              <a:gs pos="100000">
                <a:schemeClr val="accent1">
                  <a:lumMod val="75000"/>
                  <a:tint val="23500"/>
                  <a:satMod val="160000"/>
                </a:schemeClr>
              </a:gs>
            </a:gsLst>
            <a:lin ang="5400000" scaled="1"/>
            <a:tileRect/>
          </a:gra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7475" indent="-117475">
              <a:buFont typeface="Arial" panose="020B0604020202020204" pitchFamily="34" charset="0"/>
              <a:buChar char="•"/>
            </a:pPr>
            <a:r>
              <a:rPr lang="en-US" sz="1400" dirty="0">
                <a:solidFill>
                  <a:schemeClr val="tx1"/>
                </a:solidFill>
              </a:rPr>
              <a:t>Cells/GNBs</a:t>
            </a:r>
          </a:p>
          <a:p>
            <a:pPr marL="117475" indent="-117475">
              <a:buFont typeface="Arial" panose="020B0604020202020204" pitchFamily="34" charset="0"/>
              <a:buChar char="•"/>
            </a:pPr>
            <a:r>
              <a:rPr lang="en-US" sz="1400" dirty="0">
                <a:solidFill>
                  <a:schemeClr val="tx1"/>
                </a:solidFill>
              </a:rPr>
              <a:t>RIC</a:t>
            </a:r>
          </a:p>
          <a:p>
            <a:pPr marL="117475" indent="-117475">
              <a:buFont typeface="Arial" panose="020B0604020202020204" pitchFamily="34" charset="0"/>
              <a:buChar char="•"/>
            </a:pPr>
            <a:r>
              <a:rPr lang="en-US" sz="1400" dirty="0">
                <a:solidFill>
                  <a:schemeClr val="tx1"/>
                </a:solidFill>
              </a:rPr>
              <a:t>Yang model</a:t>
            </a:r>
          </a:p>
        </p:txBody>
      </p:sp>
      <p:sp>
        <p:nvSpPr>
          <p:cNvPr id="8" name="Rectangle 7">
            <a:extLst>
              <a:ext uri="{FF2B5EF4-FFF2-40B4-BE49-F238E27FC236}">
                <a16:creationId xmlns:a16="http://schemas.microsoft.com/office/drawing/2014/main" id="{50C10D55-2890-4075-8920-A1E255F80875}"/>
              </a:ext>
            </a:extLst>
          </p:cNvPr>
          <p:cNvSpPr/>
          <p:nvPr/>
        </p:nvSpPr>
        <p:spPr>
          <a:xfrm>
            <a:off x="8491477" y="1810166"/>
            <a:ext cx="1373864" cy="73149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O1 - Netconf interface</a:t>
            </a:r>
          </a:p>
        </p:txBody>
      </p:sp>
      <p:sp>
        <p:nvSpPr>
          <p:cNvPr id="9" name="Rectangle 8">
            <a:extLst>
              <a:ext uri="{FF2B5EF4-FFF2-40B4-BE49-F238E27FC236}">
                <a16:creationId xmlns:a16="http://schemas.microsoft.com/office/drawing/2014/main" id="{B9F3E158-21E7-4639-994D-D961A765B267}"/>
              </a:ext>
            </a:extLst>
          </p:cNvPr>
          <p:cNvSpPr/>
          <p:nvPr/>
        </p:nvSpPr>
        <p:spPr>
          <a:xfrm>
            <a:off x="8491477" y="2752599"/>
            <a:ext cx="988599" cy="73149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O1 - VES</a:t>
            </a:r>
          </a:p>
          <a:p>
            <a:pPr algn="ctr"/>
            <a:r>
              <a:rPr lang="en-US" dirty="0">
                <a:solidFill>
                  <a:prstClr val="white"/>
                </a:solidFill>
              </a:rPr>
              <a:t>outputs</a:t>
            </a:r>
          </a:p>
        </p:txBody>
      </p:sp>
      <p:cxnSp>
        <p:nvCxnSpPr>
          <p:cNvPr id="11" name="Straight Arrow Connector 10">
            <a:extLst>
              <a:ext uri="{FF2B5EF4-FFF2-40B4-BE49-F238E27FC236}">
                <a16:creationId xmlns:a16="http://schemas.microsoft.com/office/drawing/2014/main" id="{B12A7036-1D2C-4BF7-B23A-9B591653C63A}"/>
              </a:ext>
            </a:extLst>
          </p:cNvPr>
          <p:cNvCxnSpPr>
            <a:cxnSpLocks/>
          </p:cNvCxnSpPr>
          <p:nvPr/>
        </p:nvCxnSpPr>
        <p:spPr>
          <a:xfrm>
            <a:off x="6293764" y="2003715"/>
            <a:ext cx="2181152" cy="0"/>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209A956-BCA0-4C36-9FAE-24AE0F94AA45}"/>
              </a:ext>
            </a:extLst>
          </p:cNvPr>
          <p:cNvSpPr txBox="1"/>
          <p:nvPr/>
        </p:nvSpPr>
        <p:spPr>
          <a:xfrm>
            <a:off x="6705512" y="1634383"/>
            <a:ext cx="1672253" cy="369332"/>
          </a:xfrm>
          <a:prstGeom prst="rect">
            <a:avLst/>
          </a:prstGeom>
          <a:noFill/>
        </p:spPr>
        <p:txBody>
          <a:bodyPr wrap="none" rtlCol="0">
            <a:spAutoFit/>
          </a:bodyPr>
          <a:lstStyle/>
          <a:p>
            <a:r>
              <a:rPr kumimoji="1" lang="en-US" dirty="0">
                <a:solidFill>
                  <a:schemeClr val="tx2"/>
                </a:solidFill>
                <a:latin typeface="Arial" panose="020B0604020202020204" pitchFamily="34" charset="0"/>
                <a:cs typeface="Arial" panose="020B0604020202020204" pitchFamily="34" charset="0"/>
              </a:rPr>
              <a:t>Config change</a:t>
            </a:r>
          </a:p>
        </p:txBody>
      </p:sp>
      <p:cxnSp>
        <p:nvCxnSpPr>
          <p:cNvPr id="14" name="Straight Arrow Connector 13">
            <a:extLst>
              <a:ext uri="{FF2B5EF4-FFF2-40B4-BE49-F238E27FC236}">
                <a16:creationId xmlns:a16="http://schemas.microsoft.com/office/drawing/2014/main" id="{5E3803E8-C458-4417-8F44-CB9A6DBD186B}"/>
              </a:ext>
            </a:extLst>
          </p:cNvPr>
          <p:cNvCxnSpPr>
            <a:cxnSpLocks/>
          </p:cNvCxnSpPr>
          <p:nvPr/>
        </p:nvCxnSpPr>
        <p:spPr>
          <a:xfrm flipH="1">
            <a:off x="6293764" y="2766710"/>
            <a:ext cx="2159812" cy="0"/>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DA332C4-D5A3-446A-8BE6-15A4A3362F8A}"/>
              </a:ext>
            </a:extLst>
          </p:cNvPr>
          <p:cNvCxnSpPr>
            <a:cxnSpLocks/>
          </p:cNvCxnSpPr>
          <p:nvPr/>
        </p:nvCxnSpPr>
        <p:spPr>
          <a:xfrm flipH="1">
            <a:off x="6293764" y="3186396"/>
            <a:ext cx="2159812" cy="0"/>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3A3CDA77-3DF7-4547-B478-F1374D341F5A}"/>
              </a:ext>
            </a:extLst>
          </p:cNvPr>
          <p:cNvSpPr/>
          <p:nvPr/>
        </p:nvSpPr>
        <p:spPr>
          <a:xfrm>
            <a:off x="6718131" y="3172827"/>
            <a:ext cx="1332416" cy="369332"/>
          </a:xfrm>
          <a:prstGeom prst="rect">
            <a:avLst/>
          </a:prstGeom>
        </p:spPr>
        <p:txBody>
          <a:bodyPr wrap="none">
            <a:spAutoFit/>
          </a:bodyPr>
          <a:lstStyle/>
          <a:p>
            <a:r>
              <a:rPr lang="en-US" dirty="0">
                <a:solidFill>
                  <a:srgbClr val="44546A"/>
                </a:solidFill>
              </a:rPr>
              <a:t>FM/PM KPIs</a:t>
            </a:r>
          </a:p>
        </p:txBody>
      </p:sp>
      <p:sp>
        <p:nvSpPr>
          <p:cNvPr id="19" name="Rectangle 18">
            <a:extLst>
              <a:ext uri="{FF2B5EF4-FFF2-40B4-BE49-F238E27FC236}">
                <a16:creationId xmlns:a16="http://schemas.microsoft.com/office/drawing/2014/main" id="{E120C2FA-E1AC-4BE2-BC9A-5DBF87E65D98}"/>
              </a:ext>
            </a:extLst>
          </p:cNvPr>
          <p:cNvSpPr/>
          <p:nvPr/>
        </p:nvSpPr>
        <p:spPr>
          <a:xfrm>
            <a:off x="6738025" y="2436624"/>
            <a:ext cx="1134798" cy="369332"/>
          </a:xfrm>
          <a:prstGeom prst="rect">
            <a:avLst/>
          </a:prstGeom>
        </p:spPr>
        <p:txBody>
          <a:bodyPr wrap="none">
            <a:spAutoFit/>
          </a:bodyPr>
          <a:lstStyle/>
          <a:p>
            <a:r>
              <a:rPr lang="en-US" dirty="0">
                <a:solidFill>
                  <a:srgbClr val="44546A"/>
                </a:solidFill>
              </a:rPr>
              <a:t>CM Notify</a:t>
            </a:r>
          </a:p>
        </p:txBody>
      </p:sp>
      <p:sp>
        <p:nvSpPr>
          <p:cNvPr id="20" name="Rectangle 19">
            <a:extLst>
              <a:ext uri="{FF2B5EF4-FFF2-40B4-BE49-F238E27FC236}">
                <a16:creationId xmlns:a16="http://schemas.microsoft.com/office/drawing/2014/main" id="{8A775E3E-F374-4643-AF9C-FAAFF6412869}"/>
              </a:ext>
            </a:extLst>
          </p:cNvPr>
          <p:cNvSpPr/>
          <p:nvPr/>
        </p:nvSpPr>
        <p:spPr>
          <a:xfrm>
            <a:off x="7037037" y="2790198"/>
            <a:ext cx="531877" cy="369332"/>
          </a:xfrm>
          <a:prstGeom prst="rect">
            <a:avLst/>
          </a:prstGeom>
        </p:spPr>
        <p:txBody>
          <a:bodyPr wrap="none">
            <a:spAutoFit/>
          </a:bodyPr>
          <a:lstStyle/>
          <a:p>
            <a:r>
              <a:rPr lang="en-US" i="1" dirty="0">
                <a:solidFill>
                  <a:srgbClr val="44546A"/>
                </a:solidFill>
              </a:rPr>
              <a:t>VES</a:t>
            </a:r>
          </a:p>
        </p:txBody>
      </p:sp>
      <p:sp>
        <p:nvSpPr>
          <p:cNvPr id="21" name="Cylinder 20">
            <a:extLst>
              <a:ext uri="{FF2B5EF4-FFF2-40B4-BE49-F238E27FC236}">
                <a16:creationId xmlns:a16="http://schemas.microsoft.com/office/drawing/2014/main" id="{0F4B109D-0739-4773-A103-A82C461A141D}"/>
              </a:ext>
            </a:extLst>
          </p:cNvPr>
          <p:cNvSpPr/>
          <p:nvPr/>
        </p:nvSpPr>
        <p:spPr>
          <a:xfrm>
            <a:off x="4397216" y="1503076"/>
            <a:ext cx="1663438" cy="1043540"/>
          </a:xfrm>
          <a:prstGeom prst="can">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DB schema &amp;APIs generated from yang models</a:t>
            </a:r>
          </a:p>
        </p:txBody>
      </p:sp>
      <p:sp>
        <p:nvSpPr>
          <p:cNvPr id="26" name="TextBox 25">
            <a:extLst>
              <a:ext uri="{FF2B5EF4-FFF2-40B4-BE49-F238E27FC236}">
                <a16:creationId xmlns:a16="http://schemas.microsoft.com/office/drawing/2014/main" id="{E892D795-D8E6-4829-970C-836E3256C9B1}"/>
              </a:ext>
            </a:extLst>
          </p:cNvPr>
          <p:cNvSpPr txBox="1"/>
          <p:nvPr/>
        </p:nvSpPr>
        <p:spPr>
          <a:xfrm>
            <a:off x="6368348" y="2147230"/>
            <a:ext cx="837353" cy="923330"/>
          </a:xfrm>
          <a:prstGeom prst="rect">
            <a:avLst/>
          </a:prstGeom>
          <a:noFill/>
        </p:spPr>
        <p:txBody>
          <a:bodyPr wrap="square" rtlCol="0">
            <a:spAutoFit/>
          </a:bodyPr>
          <a:lstStyle/>
          <a:p>
            <a:r>
              <a:rPr lang="en-US" sz="5400" b="1" dirty="0">
                <a:solidFill>
                  <a:srgbClr val="C00000"/>
                </a:solidFill>
                <a:sym typeface="Wingdings" panose="05000000000000000000" pitchFamily="2" charset="2"/>
              </a:rPr>
              <a:t></a:t>
            </a:r>
          </a:p>
        </p:txBody>
      </p:sp>
      <p:sp>
        <p:nvSpPr>
          <p:cNvPr id="27" name="TextBox 26">
            <a:extLst>
              <a:ext uri="{FF2B5EF4-FFF2-40B4-BE49-F238E27FC236}">
                <a16:creationId xmlns:a16="http://schemas.microsoft.com/office/drawing/2014/main" id="{C7453FDE-8142-4B0B-ADD5-8B1A620B023C}"/>
              </a:ext>
            </a:extLst>
          </p:cNvPr>
          <p:cNvSpPr txBox="1"/>
          <p:nvPr/>
        </p:nvSpPr>
        <p:spPr>
          <a:xfrm>
            <a:off x="3777025" y="1425140"/>
            <a:ext cx="837353" cy="923330"/>
          </a:xfrm>
          <a:prstGeom prst="rect">
            <a:avLst/>
          </a:prstGeom>
          <a:noFill/>
        </p:spPr>
        <p:txBody>
          <a:bodyPr wrap="square" rtlCol="0">
            <a:spAutoFit/>
          </a:bodyPr>
          <a:lstStyle/>
          <a:p>
            <a:r>
              <a:rPr lang="en-US" sz="5400" b="1" dirty="0">
                <a:solidFill>
                  <a:srgbClr val="C00000"/>
                </a:solidFill>
                <a:sym typeface="Wingdings" panose="05000000000000000000" pitchFamily="2" charset="2"/>
              </a:rPr>
              <a:t></a:t>
            </a:r>
          </a:p>
        </p:txBody>
      </p:sp>
      <p:sp>
        <p:nvSpPr>
          <p:cNvPr id="28" name="TextBox 27">
            <a:extLst>
              <a:ext uri="{FF2B5EF4-FFF2-40B4-BE49-F238E27FC236}">
                <a16:creationId xmlns:a16="http://schemas.microsoft.com/office/drawing/2014/main" id="{0FA6A514-2787-4A9B-9FFD-B9CDFC6336D7}"/>
              </a:ext>
            </a:extLst>
          </p:cNvPr>
          <p:cNvSpPr txBox="1"/>
          <p:nvPr/>
        </p:nvSpPr>
        <p:spPr>
          <a:xfrm>
            <a:off x="299684" y="3826556"/>
            <a:ext cx="837353" cy="923330"/>
          </a:xfrm>
          <a:prstGeom prst="rect">
            <a:avLst/>
          </a:prstGeom>
          <a:noFill/>
        </p:spPr>
        <p:txBody>
          <a:bodyPr wrap="square" rtlCol="0">
            <a:spAutoFit/>
          </a:bodyPr>
          <a:lstStyle/>
          <a:p>
            <a:r>
              <a:rPr lang="en-US" sz="5400" b="1" dirty="0">
                <a:solidFill>
                  <a:srgbClr val="C00000"/>
                </a:solidFill>
                <a:sym typeface="Wingdings" panose="05000000000000000000" pitchFamily="2" charset="2"/>
              </a:rPr>
              <a:t></a:t>
            </a:r>
          </a:p>
        </p:txBody>
      </p:sp>
      <p:sp>
        <p:nvSpPr>
          <p:cNvPr id="29" name="TextBox 28">
            <a:extLst>
              <a:ext uri="{FF2B5EF4-FFF2-40B4-BE49-F238E27FC236}">
                <a16:creationId xmlns:a16="http://schemas.microsoft.com/office/drawing/2014/main" id="{84890BA6-261D-4DA3-9A92-0A4858E8144A}"/>
              </a:ext>
            </a:extLst>
          </p:cNvPr>
          <p:cNvSpPr txBox="1"/>
          <p:nvPr/>
        </p:nvSpPr>
        <p:spPr>
          <a:xfrm>
            <a:off x="818506" y="4073576"/>
            <a:ext cx="1454244" cy="369332"/>
          </a:xfrm>
          <a:prstGeom prst="rect">
            <a:avLst/>
          </a:prstGeom>
          <a:noFill/>
        </p:spPr>
        <p:txBody>
          <a:bodyPr wrap="square" rtlCol="0">
            <a:spAutoFit/>
          </a:bodyPr>
          <a:lstStyle/>
          <a:p>
            <a:r>
              <a:rPr kumimoji="1" lang="en-US" dirty="0">
                <a:solidFill>
                  <a:schemeClr val="tx2"/>
                </a:solidFill>
                <a:latin typeface="Arial" panose="020B0604020202020204" pitchFamily="34" charset="0"/>
                <a:cs typeface="Arial" panose="020B0604020202020204" pitchFamily="34" charset="0"/>
              </a:rPr>
              <a:t>Guilin scope</a:t>
            </a:r>
          </a:p>
        </p:txBody>
      </p:sp>
      <p:sp>
        <p:nvSpPr>
          <p:cNvPr id="30" name="TextBox 29">
            <a:extLst>
              <a:ext uri="{FF2B5EF4-FFF2-40B4-BE49-F238E27FC236}">
                <a16:creationId xmlns:a16="http://schemas.microsoft.com/office/drawing/2014/main" id="{6D22DD7F-F27C-4004-9EBF-2685E58DED62}"/>
              </a:ext>
            </a:extLst>
          </p:cNvPr>
          <p:cNvSpPr txBox="1"/>
          <p:nvPr/>
        </p:nvSpPr>
        <p:spPr>
          <a:xfrm>
            <a:off x="6323004" y="1334391"/>
            <a:ext cx="837353" cy="923330"/>
          </a:xfrm>
          <a:prstGeom prst="rect">
            <a:avLst/>
          </a:prstGeom>
          <a:noFill/>
        </p:spPr>
        <p:txBody>
          <a:bodyPr wrap="square" rtlCol="0">
            <a:spAutoFit/>
          </a:bodyPr>
          <a:lstStyle/>
          <a:p>
            <a:r>
              <a:rPr lang="en-US" sz="5400" b="1" dirty="0">
                <a:solidFill>
                  <a:srgbClr val="C00000"/>
                </a:solidFill>
                <a:sym typeface="Wingdings" panose="05000000000000000000" pitchFamily="2" charset="2"/>
              </a:rPr>
              <a:t></a:t>
            </a:r>
          </a:p>
        </p:txBody>
      </p:sp>
      <p:sp>
        <p:nvSpPr>
          <p:cNvPr id="22" name="Content Placeholder 1">
            <a:extLst>
              <a:ext uri="{FF2B5EF4-FFF2-40B4-BE49-F238E27FC236}">
                <a16:creationId xmlns:a16="http://schemas.microsoft.com/office/drawing/2014/main" id="{30C17E4C-4632-4827-B1DE-9FCCD1DBC628}"/>
              </a:ext>
            </a:extLst>
          </p:cNvPr>
          <p:cNvSpPr>
            <a:spLocks noGrp="1"/>
          </p:cNvSpPr>
          <p:nvPr>
            <p:ph idx="1"/>
          </p:nvPr>
        </p:nvSpPr>
        <p:spPr>
          <a:xfrm>
            <a:off x="399393" y="4689928"/>
            <a:ext cx="11183007" cy="1733910"/>
          </a:xfrm>
        </p:spPr>
        <p:txBody>
          <a:bodyPr>
            <a:normAutofit fontScale="77500" lnSpcReduction="20000"/>
          </a:bodyPr>
          <a:lstStyle/>
          <a:p>
            <a:r>
              <a:rPr lang="en-US" sz="2400" dirty="0"/>
              <a:t>Receive Config Management (CM) notification from RAN over (standardized) VES (Priority 1)</a:t>
            </a:r>
          </a:p>
          <a:p>
            <a:r>
              <a:rPr lang="en-US" sz="2400" dirty="0"/>
              <a:t>ONAP DB schema and APIs to be generated from associated ORAN network yang models (Priority 1)</a:t>
            </a:r>
          </a:p>
          <a:p>
            <a:r>
              <a:rPr lang="en-US" sz="2400" dirty="0"/>
              <a:t>Send Config change to RAN (to update neighbor list or PCI value) using O-RAN aligned yang models (Priority 2)</a:t>
            </a:r>
          </a:p>
          <a:p>
            <a:pPr marL="0" indent="0">
              <a:buNone/>
            </a:pPr>
            <a:r>
              <a:rPr lang="en-US" sz="2100" u="sng" dirty="0"/>
              <a:t>Note</a:t>
            </a:r>
            <a:r>
              <a:rPr lang="en-US" sz="2100" dirty="0"/>
              <a:t>: Substantial work in RAN Simulator to develop/test/demo ONAP functionality</a:t>
            </a:r>
          </a:p>
        </p:txBody>
      </p:sp>
      <p:sp>
        <p:nvSpPr>
          <p:cNvPr id="2" name="TextBox 1">
            <a:extLst>
              <a:ext uri="{FF2B5EF4-FFF2-40B4-BE49-F238E27FC236}">
                <a16:creationId xmlns:a16="http://schemas.microsoft.com/office/drawing/2014/main" id="{581F9A19-BEDC-4568-8B2A-9132038E5BF3}"/>
              </a:ext>
            </a:extLst>
          </p:cNvPr>
          <p:cNvSpPr txBox="1"/>
          <p:nvPr/>
        </p:nvSpPr>
        <p:spPr>
          <a:xfrm>
            <a:off x="9249654" y="119638"/>
            <a:ext cx="2905560" cy="707886"/>
          </a:xfrm>
          <a:prstGeom prst="rect">
            <a:avLst/>
          </a:prstGeom>
          <a:noFill/>
        </p:spPr>
        <p:txBody>
          <a:bodyPr wrap="square" rtlCol="0">
            <a:spAutoFit/>
          </a:bodyPr>
          <a:lstStyle/>
          <a:p>
            <a:r>
              <a:rPr lang="en-US" sz="2000" b="1" dirty="0">
                <a:solidFill>
                  <a:schemeClr val="bg1"/>
                </a:solidFill>
              </a:rPr>
              <a:t>This has dependency on progress within O-RAN</a:t>
            </a:r>
          </a:p>
        </p:txBody>
      </p:sp>
    </p:spTree>
    <p:extLst>
      <p:ext uri="{BB962C8B-B14F-4D97-AF65-F5344CB8AC3E}">
        <p14:creationId xmlns:p14="http://schemas.microsoft.com/office/powerpoint/2010/main" val="1305160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14960" y="197831"/>
            <a:ext cx="11861101" cy="538770"/>
          </a:xfrm>
        </p:spPr>
        <p:txBody>
          <a:bodyPr>
            <a:normAutofit fontScale="90000"/>
          </a:bodyPr>
          <a:lstStyle/>
          <a:p>
            <a:r>
              <a:rPr lang="en-US" dirty="0"/>
              <a:t>ONAP SON alignment with O-RAN</a:t>
            </a:r>
          </a:p>
        </p:txBody>
      </p:sp>
      <p:pic>
        <p:nvPicPr>
          <p:cNvPr id="93" name="Picture 92">
            <a:extLst>
              <a:ext uri="{FF2B5EF4-FFF2-40B4-BE49-F238E27FC236}">
                <a16:creationId xmlns:a16="http://schemas.microsoft.com/office/drawing/2014/main" id="{D081B906-FFA7-41D4-AE85-A2DF2EB30BF2}"/>
              </a:ext>
            </a:extLst>
          </p:cNvPr>
          <p:cNvPicPr>
            <a:picLocks noChangeAspect="1"/>
          </p:cNvPicPr>
          <p:nvPr/>
        </p:nvPicPr>
        <p:blipFill>
          <a:blip r:embed="rId2"/>
          <a:stretch>
            <a:fillRect/>
          </a:stretch>
        </p:blipFill>
        <p:spPr>
          <a:xfrm>
            <a:off x="896653" y="1278913"/>
            <a:ext cx="9491230" cy="4992866"/>
          </a:xfrm>
          <a:prstGeom prst="rect">
            <a:avLst/>
          </a:prstGeom>
        </p:spPr>
      </p:pic>
      <p:sp>
        <p:nvSpPr>
          <p:cNvPr id="4" name="Arrow: Left 3">
            <a:extLst>
              <a:ext uri="{FF2B5EF4-FFF2-40B4-BE49-F238E27FC236}">
                <a16:creationId xmlns:a16="http://schemas.microsoft.com/office/drawing/2014/main" id="{C95AEE24-C10F-451B-A253-530B0D950385}"/>
              </a:ext>
            </a:extLst>
          </p:cNvPr>
          <p:cNvSpPr/>
          <p:nvPr/>
        </p:nvSpPr>
        <p:spPr>
          <a:xfrm>
            <a:off x="9265749" y="2588455"/>
            <a:ext cx="1242818" cy="422031"/>
          </a:xfrm>
          <a:prstGeom prst="leftArrow">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Arrow: Left 98">
            <a:extLst>
              <a:ext uri="{FF2B5EF4-FFF2-40B4-BE49-F238E27FC236}">
                <a16:creationId xmlns:a16="http://schemas.microsoft.com/office/drawing/2014/main" id="{1A10F6B0-4A9E-4361-A151-5E8AAAA83C8E}"/>
              </a:ext>
            </a:extLst>
          </p:cNvPr>
          <p:cNvSpPr/>
          <p:nvPr/>
        </p:nvSpPr>
        <p:spPr>
          <a:xfrm>
            <a:off x="5099367" y="2799470"/>
            <a:ext cx="884091" cy="422031"/>
          </a:xfrm>
          <a:prstGeom prst="leftArrow">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6310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742C66-DB85-47BE-9315-D44692595DE8}"/>
              </a:ext>
            </a:extLst>
          </p:cNvPr>
          <p:cNvSpPr>
            <a:spLocks noGrp="1"/>
          </p:cNvSpPr>
          <p:nvPr>
            <p:ph idx="1"/>
          </p:nvPr>
        </p:nvSpPr>
        <p:spPr>
          <a:xfrm>
            <a:off x="609600" y="1161826"/>
            <a:ext cx="10972800" cy="2464243"/>
          </a:xfrm>
        </p:spPr>
        <p:txBody>
          <a:bodyPr/>
          <a:lstStyle/>
          <a:p>
            <a:r>
              <a:rPr lang="en-US" b="1" dirty="0"/>
              <a:t>Objectives</a:t>
            </a:r>
          </a:p>
          <a:p>
            <a:pPr marL="511175" lvl="1" indent="-285750">
              <a:buFont typeface="Courier New" panose="02070309020205020404" pitchFamily="49" charset="0"/>
              <a:buChar char="o"/>
            </a:pPr>
            <a:r>
              <a:rPr lang="en-US" dirty="0"/>
              <a:t>Build upon 5G SON RAN Database started in Dublin &amp; Frankfurt</a:t>
            </a:r>
          </a:p>
          <a:p>
            <a:pPr marL="511175" lvl="1" indent="-285750">
              <a:buFont typeface="Courier New" panose="02070309020205020404" pitchFamily="49" charset="0"/>
              <a:buChar char="o"/>
            </a:pPr>
            <a:r>
              <a:rPr lang="en-US" dirty="0"/>
              <a:t>Collaborate with (new) </a:t>
            </a:r>
            <a:r>
              <a:rPr lang="en-US" dirty="0" err="1"/>
              <a:t>Rel</a:t>
            </a:r>
            <a:r>
              <a:rPr lang="en-US" dirty="0"/>
              <a:t> 7 Runtime Config DB project to make this a shared ONAP functionality</a:t>
            </a:r>
          </a:p>
          <a:p>
            <a:r>
              <a:rPr lang="en-US" b="1" dirty="0"/>
              <a:t>Dependencies</a:t>
            </a:r>
          </a:p>
          <a:p>
            <a:pPr marL="511175" lvl="1" indent="-285750">
              <a:buFont typeface="Courier New" panose="02070309020205020404" pitchFamily="49" charset="0"/>
              <a:buChar char="o"/>
            </a:pPr>
            <a:r>
              <a:rPr lang="en-US" dirty="0"/>
              <a:t>Availability of O-RAN yang models and VES specification</a:t>
            </a:r>
          </a:p>
          <a:p>
            <a:pPr marL="511175" lvl="1" indent="-285750">
              <a:buFont typeface="Courier New" panose="02070309020205020404" pitchFamily="49" charset="0"/>
              <a:buChar char="o"/>
            </a:pPr>
            <a:r>
              <a:rPr lang="en-US" dirty="0"/>
              <a:t>Runtime Config DB, DCAE</a:t>
            </a:r>
          </a:p>
          <a:p>
            <a:pPr marL="461963" lvl="1" indent="-236538"/>
            <a:endParaRPr lang="en-US" dirty="0"/>
          </a:p>
          <a:p>
            <a:pPr lvl="1" indent="0">
              <a:buNone/>
            </a:pPr>
            <a:endParaRPr lang="en-US" dirty="0"/>
          </a:p>
        </p:txBody>
      </p:sp>
      <p:sp>
        <p:nvSpPr>
          <p:cNvPr id="3" name="Title 2">
            <a:extLst>
              <a:ext uri="{FF2B5EF4-FFF2-40B4-BE49-F238E27FC236}">
                <a16:creationId xmlns:a16="http://schemas.microsoft.com/office/drawing/2014/main" id="{4CF1C446-6862-4BF2-922E-327479FF89EB}"/>
              </a:ext>
            </a:extLst>
          </p:cNvPr>
          <p:cNvSpPr>
            <a:spLocks noGrp="1"/>
          </p:cNvSpPr>
          <p:nvPr>
            <p:ph type="title"/>
          </p:nvPr>
        </p:nvSpPr>
        <p:spPr/>
        <p:txBody>
          <a:bodyPr>
            <a:normAutofit/>
          </a:bodyPr>
          <a:lstStyle/>
          <a:p>
            <a:r>
              <a:rPr lang="en-US" altLang="zh-CN" dirty="0"/>
              <a:t>ONAP RAN Database (Runtime Config DB)</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599675615"/>
              </p:ext>
            </p:extLst>
          </p:nvPr>
        </p:nvGraphicFramePr>
        <p:xfrm>
          <a:off x="750439" y="3612000"/>
          <a:ext cx="10831960" cy="2590800"/>
        </p:xfrm>
        <a:graphic>
          <a:graphicData uri="http://schemas.openxmlformats.org/drawingml/2006/table">
            <a:tbl>
              <a:tblPr firstRow="1" bandRow="1">
                <a:tableStyleId>{BDBED569-4797-4DF1-A0F4-6AAB3CD982D8}</a:tableStyleId>
              </a:tblPr>
              <a:tblGrid>
                <a:gridCol w="3016795">
                  <a:extLst>
                    <a:ext uri="{9D8B030D-6E8A-4147-A177-3AD203B41FA5}">
                      <a16:colId xmlns:a16="http://schemas.microsoft.com/office/drawing/2014/main" val="20000"/>
                    </a:ext>
                  </a:extLst>
                </a:gridCol>
                <a:gridCol w="3584111">
                  <a:extLst>
                    <a:ext uri="{9D8B030D-6E8A-4147-A177-3AD203B41FA5}">
                      <a16:colId xmlns:a16="http://schemas.microsoft.com/office/drawing/2014/main" val="20001"/>
                    </a:ext>
                  </a:extLst>
                </a:gridCol>
                <a:gridCol w="4231054">
                  <a:extLst>
                    <a:ext uri="{9D8B030D-6E8A-4147-A177-3AD203B41FA5}">
                      <a16:colId xmlns:a16="http://schemas.microsoft.com/office/drawing/2014/main" val="20002"/>
                    </a:ext>
                  </a:extLst>
                </a:gridCol>
              </a:tblGrid>
              <a:tr h="370840">
                <a:tc>
                  <a:txBody>
                    <a:bodyPr/>
                    <a:lstStyle/>
                    <a:p>
                      <a:endParaRPr lang="en-US" sz="2000" dirty="0"/>
                    </a:p>
                  </a:txBody>
                  <a:tcPr/>
                </a:tc>
                <a:tc>
                  <a:txBody>
                    <a:bodyPr/>
                    <a:lstStyle/>
                    <a:p>
                      <a:pPr algn="ctr"/>
                      <a:r>
                        <a:rPr lang="en-US" sz="2000" dirty="0"/>
                        <a:t>Frankfurt (Release 6)</a:t>
                      </a:r>
                    </a:p>
                  </a:txBody>
                  <a:tcPr/>
                </a:tc>
                <a:tc>
                  <a:txBody>
                    <a:bodyPr/>
                    <a:lstStyle/>
                    <a:p>
                      <a:pPr algn="ctr"/>
                      <a:r>
                        <a:rPr lang="en-US" sz="2000" dirty="0"/>
                        <a:t>Guilin (Release 7)</a:t>
                      </a:r>
                    </a:p>
                  </a:txBody>
                  <a:tcPr/>
                </a:tc>
                <a:extLst>
                  <a:ext uri="{0D108BD9-81ED-4DB2-BD59-A6C34878D82A}">
                    <a16:rowId xmlns:a16="http://schemas.microsoft.com/office/drawing/2014/main" val="10000"/>
                  </a:ext>
                </a:extLst>
              </a:tr>
              <a:tr h="370840">
                <a:tc>
                  <a:txBody>
                    <a:bodyPr/>
                    <a:lstStyle/>
                    <a:p>
                      <a:r>
                        <a:rPr lang="en-US" sz="2000" dirty="0"/>
                        <a:t>RAN database</a:t>
                      </a:r>
                    </a:p>
                  </a:txBody>
                  <a:tcPr/>
                </a:tc>
                <a:tc>
                  <a:txBody>
                    <a:bodyPr/>
                    <a:lstStyle/>
                    <a:p>
                      <a:r>
                        <a:rPr lang="en-US" sz="2000" dirty="0"/>
                        <a:t>Config</a:t>
                      </a:r>
                      <a:r>
                        <a:rPr lang="en-US" sz="2000" baseline="0" dirty="0"/>
                        <a:t>DB (part of SDN-C CCSDK)</a:t>
                      </a:r>
                      <a:endParaRPr lang="en-US" sz="2000" dirty="0"/>
                    </a:p>
                  </a:txBody>
                  <a:tcPr/>
                </a:tc>
                <a:tc>
                  <a:txBody>
                    <a:bodyPr/>
                    <a:lstStyle/>
                    <a:p>
                      <a:r>
                        <a:rPr lang="en-US" sz="2000" dirty="0"/>
                        <a:t>Runtime Config DB</a:t>
                      </a:r>
                      <a:r>
                        <a:rPr lang="en-US" sz="2000" baseline="0" dirty="0"/>
                        <a:t> (RCDB) </a:t>
                      </a:r>
                      <a:br>
                        <a:rPr lang="en-US" sz="2000" baseline="0" dirty="0"/>
                      </a:br>
                      <a:r>
                        <a:rPr lang="en-US" sz="2000" baseline="0" dirty="0"/>
                        <a:t>(New </a:t>
                      </a:r>
                      <a:r>
                        <a:rPr lang="en-US" sz="2000" baseline="0" dirty="0" err="1"/>
                        <a:t>Rel</a:t>
                      </a:r>
                      <a:r>
                        <a:rPr lang="en-US" sz="2000" baseline="0" dirty="0"/>
                        <a:t> 7 function)</a:t>
                      </a:r>
                      <a:endParaRPr lang="en-US" sz="2000" dirty="0">
                        <a:solidFill>
                          <a:srgbClr val="FF0000"/>
                        </a:solidFill>
                      </a:endParaRPr>
                    </a:p>
                  </a:txBody>
                  <a:tcPr/>
                </a:tc>
                <a:extLst>
                  <a:ext uri="{0D108BD9-81ED-4DB2-BD59-A6C34878D82A}">
                    <a16:rowId xmlns:a16="http://schemas.microsoft.com/office/drawing/2014/main" val="10001"/>
                  </a:ext>
                </a:extLst>
              </a:tr>
              <a:tr h="370840">
                <a:tc>
                  <a:txBody>
                    <a:bodyPr/>
                    <a:lstStyle/>
                    <a:p>
                      <a:r>
                        <a:rPr lang="en-US" sz="2000" dirty="0"/>
                        <a:t>Config (CM)</a:t>
                      </a:r>
                      <a:r>
                        <a:rPr lang="en-US" sz="2000" baseline="0" dirty="0"/>
                        <a:t> noti</a:t>
                      </a:r>
                      <a:r>
                        <a:rPr lang="en-US" sz="2000" dirty="0"/>
                        <a:t>fication</a:t>
                      </a:r>
                    </a:p>
                  </a:txBody>
                  <a:tcPr/>
                </a:tc>
                <a:tc>
                  <a:txBody>
                    <a:bodyPr/>
                    <a:lstStyle/>
                    <a:p>
                      <a:r>
                        <a:rPr lang="en-US" sz="2000" dirty="0"/>
                        <a:t>Pre-standard VES message</a:t>
                      </a:r>
                    </a:p>
                  </a:txBody>
                  <a:tcPr/>
                </a:tc>
                <a:tc>
                  <a:txBody>
                    <a:bodyPr/>
                    <a:lstStyle/>
                    <a:p>
                      <a:r>
                        <a:rPr lang="en-US" sz="2000" dirty="0"/>
                        <a:t>ORAN standard</a:t>
                      </a:r>
                      <a:r>
                        <a:rPr lang="en-US" sz="2000" baseline="0" dirty="0"/>
                        <a:t> VES CM Notify message</a:t>
                      </a:r>
                      <a:endParaRPr lang="en-US" sz="2000" dirty="0"/>
                    </a:p>
                  </a:txBody>
                  <a:tcPr/>
                </a:tc>
                <a:extLst>
                  <a:ext uri="{0D108BD9-81ED-4DB2-BD59-A6C34878D82A}">
                    <a16:rowId xmlns:a16="http://schemas.microsoft.com/office/drawing/2014/main" val="10002"/>
                  </a:ext>
                </a:extLst>
              </a:tr>
              <a:tr h="370840">
                <a:tc>
                  <a:txBody>
                    <a:bodyPr/>
                    <a:lstStyle/>
                    <a:p>
                      <a:r>
                        <a:rPr lang="en-US" sz="2000" dirty="0"/>
                        <a:t>CM Notify processing</a:t>
                      </a:r>
                    </a:p>
                  </a:txBody>
                  <a:tcPr/>
                </a:tc>
                <a:tc>
                  <a:txBody>
                    <a:bodyPr/>
                    <a:lstStyle/>
                    <a:p>
                      <a:r>
                        <a:rPr lang="en-US" sz="2000" dirty="0" err="1"/>
                        <a:t>RANSim</a:t>
                      </a:r>
                      <a:r>
                        <a:rPr lang="en-US" sz="2000" baseline="0" dirty="0"/>
                        <a:t> –&gt; DMaaP -&gt; SDNR</a:t>
                      </a:r>
                      <a:endParaRPr lang="en-US" sz="2000" dirty="0"/>
                    </a:p>
                  </a:txBody>
                  <a:tcPr/>
                </a:tc>
                <a:tc>
                  <a:txBody>
                    <a:bodyPr/>
                    <a:lstStyle/>
                    <a:p>
                      <a:r>
                        <a:rPr lang="en-US" sz="2000" dirty="0" err="1"/>
                        <a:t>RANSim</a:t>
                      </a:r>
                      <a:r>
                        <a:rPr lang="en-US" sz="2000" dirty="0"/>
                        <a:t> -&gt; DCAE -&gt; DMaaP -&gt; SDNR</a:t>
                      </a:r>
                    </a:p>
                  </a:txBody>
                  <a:tcPr/>
                </a:tc>
                <a:extLst>
                  <a:ext uri="{0D108BD9-81ED-4DB2-BD59-A6C34878D82A}">
                    <a16:rowId xmlns:a16="http://schemas.microsoft.com/office/drawing/2014/main" val="10003"/>
                  </a:ext>
                </a:extLst>
              </a:tr>
              <a:tr h="370840">
                <a:tc>
                  <a:txBody>
                    <a:bodyPr/>
                    <a:lstStyle/>
                    <a:p>
                      <a:r>
                        <a:rPr lang="en-US" sz="2000" dirty="0"/>
                        <a:t>CM update</a:t>
                      </a:r>
                    </a:p>
                  </a:txBody>
                  <a:tcPr/>
                </a:tc>
                <a:tc>
                  <a:txBody>
                    <a:bodyPr/>
                    <a:lstStyle/>
                    <a:p>
                      <a:r>
                        <a:rPr lang="en-US" sz="2000" dirty="0"/>
                        <a:t>SDNR -&gt; ConfigDB</a:t>
                      </a:r>
                    </a:p>
                  </a:txBody>
                  <a:tcPr/>
                </a:tc>
                <a:tc>
                  <a:txBody>
                    <a:bodyPr/>
                    <a:lstStyle/>
                    <a:p>
                      <a:r>
                        <a:rPr lang="en-US" sz="2000" dirty="0"/>
                        <a:t>SDNR -&gt; RCDB</a:t>
                      </a:r>
                      <a:endParaRPr lang="en-US" sz="2000" dirty="0">
                        <a:solidFill>
                          <a:srgbClr val="FF0000"/>
                        </a:solidFill>
                      </a:endParaRP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297607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205192" y="1267892"/>
            <a:ext cx="7553911" cy="346847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solidFill>
            </a:endParaRPr>
          </a:p>
        </p:txBody>
      </p:sp>
      <p:cxnSp>
        <p:nvCxnSpPr>
          <p:cNvPr id="114" name="Straight Connector 113">
            <a:extLst>
              <a:ext uri="{FF2B5EF4-FFF2-40B4-BE49-F238E27FC236}">
                <a16:creationId xmlns:a16="http://schemas.microsoft.com/office/drawing/2014/main" id="{FE25F9DA-397B-4DE0-BF87-201991ACCEBA}"/>
              </a:ext>
            </a:extLst>
          </p:cNvPr>
          <p:cNvCxnSpPr>
            <a:cxnSpLocks/>
          </p:cNvCxnSpPr>
          <p:nvPr/>
        </p:nvCxnSpPr>
        <p:spPr>
          <a:xfrm>
            <a:off x="6981105" y="4571252"/>
            <a:ext cx="4536" cy="1315381"/>
          </a:xfrm>
          <a:prstGeom prst="line">
            <a:avLst/>
          </a:prstGeom>
          <a:ln w="38100" cmpd="sng">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5034115" y="3158154"/>
            <a:ext cx="2537711" cy="1408666"/>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a:p>
            <a:r>
              <a:rPr lang="en-US" dirty="0">
                <a:solidFill>
                  <a:schemeClr val="tx1"/>
                </a:solidFill>
              </a:rPr>
              <a:t>RIC (non-RT) </a:t>
            </a:r>
          </a:p>
        </p:txBody>
      </p:sp>
      <p:sp>
        <p:nvSpPr>
          <p:cNvPr id="33" name="Rectangle 32"/>
          <p:cNvSpPr/>
          <p:nvPr/>
        </p:nvSpPr>
        <p:spPr>
          <a:xfrm>
            <a:off x="2256093" y="4839530"/>
            <a:ext cx="3280606" cy="1550424"/>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p:nvPr>
        </p:nvSpPr>
        <p:spPr/>
        <p:txBody>
          <a:bodyPr>
            <a:normAutofit fontScale="90000"/>
          </a:bodyPr>
          <a:lstStyle/>
          <a:p>
            <a:r>
              <a:rPr lang="en-US" dirty="0">
                <a:solidFill>
                  <a:schemeClr val="bg1"/>
                </a:solidFill>
              </a:rPr>
              <a:t>Control Loop Coordination</a:t>
            </a:r>
          </a:p>
        </p:txBody>
      </p:sp>
      <p:grpSp>
        <p:nvGrpSpPr>
          <p:cNvPr id="20" name="Group 19"/>
          <p:cNvGrpSpPr/>
          <p:nvPr/>
        </p:nvGrpSpPr>
        <p:grpSpPr>
          <a:xfrm>
            <a:off x="290442" y="1500711"/>
            <a:ext cx="7603084" cy="4812467"/>
            <a:chOff x="259530" y="1353534"/>
            <a:chExt cx="7603084" cy="4812467"/>
          </a:xfrm>
        </p:grpSpPr>
        <p:sp>
          <p:nvSpPr>
            <p:cNvPr id="19" name="Data Sources TextBox">
              <a:extLst>
                <a:ext uri="{FF2B5EF4-FFF2-40B4-BE49-F238E27FC236}">
                  <a16:creationId xmlns:a16="http://schemas.microsoft.com/office/drawing/2014/main" id="{D725F07D-1843-49E4-BC80-A5FC1AF8E8D6}"/>
                </a:ext>
              </a:extLst>
            </p:cNvPr>
            <p:cNvSpPr txBox="1"/>
            <p:nvPr/>
          </p:nvSpPr>
          <p:spPr>
            <a:xfrm>
              <a:off x="4984619" y="1462377"/>
              <a:ext cx="2877995" cy="944862"/>
            </a:xfrm>
            <a:prstGeom prst="rect">
              <a:avLst/>
            </a:prstGeom>
            <a:noFill/>
            <a:ln>
              <a:noFill/>
            </a:ln>
          </p:spPr>
          <p:txBody>
            <a:bodyPr wrap="square" lIns="0" tIns="0" rIns="0" bIns="0" rtlCol="0">
              <a:noAutofit/>
            </a:bodyPr>
            <a:lstStyle/>
            <a:p>
              <a:pPr lvl="0" algn="ctr"/>
              <a:r>
                <a:rPr lang="en-US" sz="2000" b="1" dirty="0">
                  <a:solidFill>
                    <a:schemeClr val="tx2">
                      <a:lumMod val="85000"/>
                      <a:lumOff val="15000"/>
                    </a:schemeClr>
                  </a:solidFill>
                </a:rPr>
                <a:t>Co-ordination, Decisions</a:t>
              </a:r>
              <a:br>
                <a:rPr lang="en-US" sz="2000" dirty="0">
                  <a:solidFill>
                    <a:schemeClr val="tx2">
                      <a:lumMod val="85000"/>
                      <a:lumOff val="15000"/>
                    </a:schemeClr>
                  </a:solidFill>
                </a:rPr>
              </a:br>
              <a:r>
                <a:rPr lang="en-US" sz="2000" dirty="0">
                  <a:solidFill>
                    <a:schemeClr val="tx2">
                      <a:lumMod val="85000"/>
                      <a:lumOff val="15000"/>
                    </a:schemeClr>
                  </a:solidFill>
                </a:rPr>
                <a:t> (</a:t>
              </a:r>
              <a:r>
                <a:rPr lang="en-US" sz="2000" b="1" dirty="0">
                  <a:solidFill>
                    <a:schemeClr val="accent5"/>
                  </a:solidFill>
                </a:rPr>
                <a:t>Policy</a:t>
              </a:r>
              <a:r>
                <a:rPr lang="en-US" sz="2000" dirty="0">
                  <a:solidFill>
                    <a:schemeClr val="tx2">
                      <a:lumMod val="85000"/>
                      <a:lumOff val="15000"/>
                    </a:schemeClr>
                  </a:solidFill>
                </a:rPr>
                <a:t>)</a:t>
              </a:r>
            </a:p>
            <a:p>
              <a:pPr algn="ctr" defTabSz="607469" eaLnBrk="0" fontAlgn="base" hangingPunct="0">
                <a:lnSpc>
                  <a:spcPct val="200000"/>
                </a:lnSpc>
                <a:spcBef>
                  <a:spcPct val="0"/>
                </a:spcBef>
                <a:spcAft>
                  <a:spcPts val="1600"/>
                </a:spcAft>
              </a:pPr>
              <a:r>
                <a:rPr lang="en-US" sz="2000" dirty="0">
                  <a:solidFill>
                    <a:schemeClr val="tx2"/>
                  </a:solidFill>
                  <a:cs typeface="ATT Aleck Sans" panose="020B0503020203020204" pitchFamily="34" charset="0"/>
                </a:rPr>
                <a:t> </a:t>
              </a:r>
            </a:p>
            <a:p>
              <a:pPr algn="ctr" defTabSz="607469" eaLnBrk="0" fontAlgn="base" hangingPunct="0">
                <a:lnSpc>
                  <a:spcPct val="200000"/>
                </a:lnSpc>
                <a:spcBef>
                  <a:spcPct val="0"/>
                </a:spcBef>
                <a:spcAft>
                  <a:spcPts val="1600"/>
                </a:spcAft>
              </a:pPr>
              <a:endParaRPr lang="en-US" sz="2000" dirty="0">
                <a:solidFill>
                  <a:srgbClr val="000000"/>
                </a:solidFill>
                <a:latin typeface="ATT Aleck Sans" panose="020B0503020203020204" pitchFamily="34" charset="0"/>
                <a:cs typeface="ATT Aleck Sans" panose="020B0503020203020204" pitchFamily="34" charset="0"/>
              </a:endParaRPr>
            </a:p>
          </p:txBody>
        </p:sp>
        <p:pic>
          <p:nvPicPr>
            <p:cNvPr id="6" name="Data Visualization Icon">
              <a:extLst>
                <a:ext uri="{FF2B5EF4-FFF2-40B4-BE49-F238E27FC236}">
                  <a16:creationId xmlns:a16="http://schemas.microsoft.com/office/drawing/2014/main" id="{3AD1C120-9FE7-4321-A32E-D683138C36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4721" y="2913166"/>
              <a:ext cx="1530432" cy="1583014"/>
            </a:xfrm>
            <a:prstGeom prst="rect">
              <a:avLst/>
            </a:prstGeom>
          </p:spPr>
        </p:pic>
        <p:pic>
          <p:nvPicPr>
            <p:cNvPr id="7" name="ML Icon">
              <a:extLst>
                <a:ext uri="{FF2B5EF4-FFF2-40B4-BE49-F238E27FC236}">
                  <a16:creationId xmlns:a16="http://schemas.microsoft.com/office/drawing/2014/main" id="{D4E2573E-6662-4969-BB60-1424412D1A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2063" y="1542045"/>
              <a:ext cx="1306266" cy="1351145"/>
            </a:xfrm>
            <a:prstGeom prst="rect">
              <a:avLst/>
            </a:prstGeom>
          </p:spPr>
        </p:pic>
        <p:pic>
          <p:nvPicPr>
            <p:cNvPr id="8" name="Action Icon">
              <a:extLst>
                <a:ext uri="{FF2B5EF4-FFF2-40B4-BE49-F238E27FC236}">
                  <a16:creationId xmlns:a16="http://schemas.microsoft.com/office/drawing/2014/main" id="{71D501E3-6E5E-4180-8E14-1616680961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113456" y="3141285"/>
              <a:ext cx="1309858" cy="1266350"/>
            </a:xfrm>
            <a:prstGeom prst="rect">
              <a:avLst/>
            </a:prstGeom>
            <a:noFill/>
            <a:ln>
              <a:noFill/>
            </a:ln>
          </p:spPr>
        </p:pic>
        <p:pic>
          <p:nvPicPr>
            <p:cNvPr id="9" name="Gear">
              <a:extLst>
                <a:ext uri="{FF2B5EF4-FFF2-40B4-BE49-F238E27FC236}">
                  <a16:creationId xmlns:a16="http://schemas.microsoft.com/office/drawing/2014/main" id="{CECEAD23-82F9-442C-9B7D-27FC1DC929B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56888" y="3406030"/>
              <a:ext cx="622997" cy="644401"/>
            </a:xfrm>
            <a:prstGeom prst="rect">
              <a:avLst/>
            </a:prstGeom>
          </p:spPr>
        </p:pic>
        <p:cxnSp>
          <p:nvCxnSpPr>
            <p:cNvPr id="10" name="Straight Connector 9">
              <a:extLst>
                <a:ext uri="{FF2B5EF4-FFF2-40B4-BE49-F238E27FC236}">
                  <a16:creationId xmlns:a16="http://schemas.microsoft.com/office/drawing/2014/main" id="{7F9190AC-CA77-4584-B282-3D48B4224CA6}"/>
                </a:ext>
              </a:extLst>
            </p:cNvPr>
            <p:cNvCxnSpPr>
              <a:cxnSpLocks/>
            </p:cNvCxnSpPr>
            <p:nvPr/>
          </p:nvCxnSpPr>
          <p:spPr>
            <a:xfrm flipH="1">
              <a:off x="6344529" y="4454742"/>
              <a:ext cx="2669" cy="718713"/>
            </a:xfrm>
            <a:prstGeom prst="line">
              <a:avLst/>
            </a:prstGeom>
            <a:ln w="38100" cap="rnd"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F24996BF-5A6F-4096-97A5-720E7BDAA859}"/>
                </a:ext>
              </a:extLst>
            </p:cNvPr>
            <p:cNvCxnSpPr>
              <a:cxnSpLocks/>
            </p:cNvCxnSpPr>
            <p:nvPr/>
          </p:nvCxnSpPr>
          <p:spPr>
            <a:xfrm flipH="1" flipV="1">
              <a:off x="1820822" y="5145930"/>
              <a:ext cx="371004" cy="3631"/>
            </a:xfrm>
            <a:prstGeom prst="line">
              <a:avLst/>
            </a:prstGeom>
            <a:ln w="38100" cap="rnd" cmpd="sng">
              <a:solidFill>
                <a:srgbClr val="C00000"/>
              </a:solidFill>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6626F918-4F98-40E6-91F5-B676708EC3EC}"/>
                </a:ext>
              </a:extLst>
            </p:cNvPr>
            <p:cNvCxnSpPr/>
            <p:nvPr/>
          </p:nvCxnSpPr>
          <p:spPr>
            <a:xfrm flipV="1">
              <a:off x="1806606" y="4318097"/>
              <a:ext cx="1" cy="827960"/>
            </a:xfrm>
            <a:prstGeom prst="straightConnector1">
              <a:avLst/>
            </a:prstGeom>
            <a:ln w="38100" cap="rnd" cmpd="sng">
              <a:solidFill>
                <a:srgbClr val="C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1908983A-9A33-46C2-8F6C-AEE6439C921B}"/>
                </a:ext>
              </a:extLst>
            </p:cNvPr>
            <p:cNvCxnSpPr/>
            <p:nvPr/>
          </p:nvCxnSpPr>
          <p:spPr>
            <a:xfrm flipV="1">
              <a:off x="1960889" y="2180268"/>
              <a:ext cx="0" cy="950876"/>
            </a:xfrm>
            <a:prstGeom prst="line">
              <a:avLst/>
            </a:prstGeom>
            <a:ln w="381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46256015-57D1-4E1F-AE7E-40FD7B08CB94}"/>
                </a:ext>
              </a:extLst>
            </p:cNvPr>
            <p:cNvCxnSpPr/>
            <p:nvPr/>
          </p:nvCxnSpPr>
          <p:spPr>
            <a:xfrm>
              <a:off x="1960889" y="2180268"/>
              <a:ext cx="634925" cy="0"/>
            </a:xfrm>
            <a:prstGeom prst="straightConnector1">
              <a:avLst/>
            </a:prstGeom>
            <a:ln w="38100" cap="rnd" cmpd="sng">
              <a:solidFill>
                <a:srgbClr val="FF0000"/>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15EBA043-E0F0-435D-BC78-03A63FA3CF90}"/>
                </a:ext>
              </a:extLst>
            </p:cNvPr>
            <p:cNvCxnSpPr>
              <a:cxnSpLocks/>
            </p:cNvCxnSpPr>
            <p:nvPr/>
          </p:nvCxnSpPr>
          <p:spPr>
            <a:xfrm>
              <a:off x="5716300" y="2180268"/>
              <a:ext cx="612968" cy="0"/>
            </a:xfrm>
            <a:prstGeom prst="line">
              <a:avLst/>
            </a:prstGeom>
            <a:ln w="381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A9185E7A-872A-447E-89BA-BF8497D0F5E2}"/>
                </a:ext>
              </a:extLst>
            </p:cNvPr>
            <p:cNvCxnSpPr>
              <a:cxnSpLocks/>
            </p:cNvCxnSpPr>
            <p:nvPr/>
          </p:nvCxnSpPr>
          <p:spPr>
            <a:xfrm>
              <a:off x="6336836" y="2180268"/>
              <a:ext cx="0" cy="846805"/>
            </a:xfrm>
            <a:prstGeom prst="straightConnector1">
              <a:avLst/>
            </a:prstGeom>
            <a:ln w="38100" cap="rnd"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pic>
          <p:nvPicPr>
            <p:cNvPr id="17" name="Picture 16">
              <a:extLst>
                <a:ext uri="{FF2B5EF4-FFF2-40B4-BE49-F238E27FC236}">
                  <a16:creationId xmlns:a16="http://schemas.microsoft.com/office/drawing/2014/main" id="{40B0C5BB-DF28-B446-9A35-C351E52970C1}"/>
                </a:ext>
              </a:extLst>
            </p:cNvPr>
            <p:cNvPicPr>
              <a:picLocks noChangeAspect="1"/>
            </p:cNvPicPr>
            <p:nvPr/>
          </p:nvPicPr>
          <p:blipFill>
            <a:blip r:embed="rId7"/>
            <a:stretch>
              <a:fillRect/>
            </a:stretch>
          </p:blipFill>
          <p:spPr>
            <a:xfrm>
              <a:off x="2725742" y="3035782"/>
              <a:ext cx="2080542" cy="424544"/>
            </a:xfrm>
            <a:prstGeom prst="rect">
              <a:avLst/>
            </a:prstGeom>
            <a:noFill/>
            <a:ln>
              <a:noFill/>
            </a:ln>
          </p:spPr>
        </p:pic>
        <p:sp>
          <p:nvSpPr>
            <p:cNvPr id="18" name="Data Sources TextBox">
              <a:extLst>
                <a:ext uri="{FF2B5EF4-FFF2-40B4-BE49-F238E27FC236}">
                  <a16:creationId xmlns:a16="http://schemas.microsoft.com/office/drawing/2014/main" id="{D725F07D-1843-49E4-BC80-A5FC1AF8E8D6}"/>
                </a:ext>
              </a:extLst>
            </p:cNvPr>
            <p:cNvSpPr txBox="1"/>
            <p:nvPr/>
          </p:nvSpPr>
          <p:spPr>
            <a:xfrm>
              <a:off x="1931219" y="1353534"/>
              <a:ext cx="2315694" cy="343875"/>
            </a:xfrm>
            <a:prstGeom prst="rect">
              <a:avLst/>
            </a:prstGeom>
            <a:noFill/>
            <a:ln>
              <a:noFill/>
            </a:ln>
          </p:spPr>
          <p:txBody>
            <a:bodyPr wrap="square" lIns="0" tIns="0" rIns="0" bIns="0" rtlCol="0">
              <a:noAutofit/>
            </a:bodyPr>
            <a:lstStyle/>
            <a:p>
              <a:pPr lvl="0" algn="ctr"/>
              <a:r>
                <a:rPr lang="en-US" sz="2000" b="1" dirty="0">
                  <a:solidFill>
                    <a:schemeClr val="tx2">
                      <a:lumMod val="85000"/>
                      <a:lumOff val="15000"/>
                    </a:schemeClr>
                  </a:solidFill>
                </a:rPr>
                <a:t>Optimization</a:t>
              </a:r>
              <a:r>
                <a:rPr lang="en-US" sz="2000" dirty="0">
                  <a:solidFill>
                    <a:schemeClr val="tx2">
                      <a:lumMod val="85000"/>
                      <a:lumOff val="15000"/>
                    </a:schemeClr>
                  </a:solidFill>
                </a:rPr>
                <a:t> (</a:t>
              </a:r>
              <a:r>
                <a:rPr lang="en-US" sz="2000" b="1" dirty="0">
                  <a:solidFill>
                    <a:schemeClr val="accent5"/>
                  </a:solidFill>
                </a:rPr>
                <a:t>OOF)</a:t>
              </a:r>
              <a:endParaRPr lang="en-US" sz="2000" dirty="0">
                <a:solidFill>
                  <a:schemeClr val="tx2">
                    <a:lumMod val="85000"/>
                    <a:lumOff val="15000"/>
                  </a:schemeClr>
                </a:solidFill>
              </a:endParaRPr>
            </a:p>
          </p:txBody>
        </p:sp>
        <p:pic>
          <p:nvPicPr>
            <p:cNvPr id="23" name="Picture 2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06331" y="1726904"/>
              <a:ext cx="1409969" cy="1095861"/>
            </a:xfrm>
            <a:prstGeom prst="rect">
              <a:avLst/>
            </a:prstGeom>
          </p:spPr>
        </p:pic>
        <p:pic>
          <p:nvPicPr>
            <p:cNvPr id="24" name="Picture 2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49196" y="5472720"/>
              <a:ext cx="670253" cy="693281"/>
            </a:xfrm>
            <a:prstGeom prst="rect">
              <a:avLst/>
            </a:prstGeom>
          </p:spPr>
        </p:pic>
        <p:sp>
          <p:nvSpPr>
            <p:cNvPr id="25" name="Data Sources TextBox">
              <a:extLst>
                <a:ext uri="{FF2B5EF4-FFF2-40B4-BE49-F238E27FC236}">
                  <a16:creationId xmlns:a16="http://schemas.microsoft.com/office/drawing/2014/main" id="{D725F07D-1843-49E4-BC80-A5FC1AF8E8D6}"/>
                </a:ext>
              </a:extLst>
            </p:cNvPr>
            <p:cNvSpPr txBox="1"/>
            <p:nvPr/>
          </p:nvSpPr>
          <p:spPr>
            <a:xfrm>
              <a:off x="5330352" y="3362003"/>
              <a:ext cx="1037192" cy="644401"/>
            </a:xfrm>
            <a:prstGeom prst="rect">
              <a:avLst/>
            </a:prstGeom>
            <a:noFill/>
            <a:ln>
              <a:noFill/>
            </a:ln>
          </p:spPr>
          <p:txBody>
            <a:bodyPr wrap="square" lIns="0" tIns="0" rIns="0" bIns="0" rtlCol="0">
              <a:noAutofit/>
            </a:bodyPr>
            <a:lstStyle/>
            <a:p>
              <a:pPr lvl="0" algn="ctr"/>
              <a:r>
                <a:rPr lang="en-US" sz="2000" b="1" dirty="0">
                  <a:solidFill>
                    <a:schemeClr val="tx2">
                      <a:lumMod val="85000"/>
                      <a:lumOff val="15000"/>
                    </a:schemeClr>
                  </a:solidFill>
                </a:rPr>
                <a:t>Action</a:t>
              </a:r>
            </a:p>
            <a:p>
              <a:pPr lvl="0" algn="ctr"/>
              <a:r>
                <a:rPr lang="en-US" sz="2000" dirty="0">
                  <a:solidFill>
                    <a:schemeClr val="tx2">
                      <a:lumMod val="85000"/>
                      <a:lumOff val="15000"/>
                    </a:schemeClr>
                  </a:solidFill>
                </a:rPr>
                <a:t>(</a:t>
              </a:r>
              <a:r>
                <a:rPr lang="en-US" sz="2000" b="1" dirty="0">
                  <a:solidFill>
                    <a:schemeClr val="accent5"/>
                  </a:solidFill>
                </a:rPr>
                <a:t>SDN-R</a:t>
              </a:r>
              <a:r>
                <a:rPr lang="en-US" sz="2000" dirty="0">
                  <a:solidFill>
                    <a:schemeClr val="tx2">
                      <a:lumMod val="85000"/>
                      <a:lumOff val="15000"/>
                    </a:schemeClr>
                  </a:solidFill>
                </a:rPr>
                <a:t>)</a:t>
              </a:r>
              <a:endParaRPr lang="en-US" sz="2000" dirty="0">
                <a:solidFill>
                  <a:schemeClr val="tx2"/>
                </a:solidFill>
                <a:cs typeface="ATT Aleck Sans" panose="020B0503020203020204" pitchFamily="34" charset="0"/>
              </a:endParaRPr>
            </a:p>
            <a:p>
              <a:pPr algn="ctr" defTabSz="607469" eaLnBrk="0" fontAlgn="base" hangingPunct="0">
                <a:lnSpc>
                  <a:spcPct val="200000"/>
                </a:lnSpc>
                <a:spcBef>
                  <a:spcPct val="0"/>
                </a:spcBef>
                <a:spcAft>
                  <a:spcPts val="1600"/>
                </a:spcAft>
              </a:pPr>
              <a:endParaRPr lang="en-US" sz="2000" dirty="0">
                <a:solidFill>
                  <a:srgbClr val="000000"/>
                </a:solidFill>
                <a:latin typeface="ATT Aleck Sans" panose="020B0503020203020204" pitchFamily="34" charset="0"/>
                <a:cs typeface="ATT Aleck Sans" panose="020B0503020203020204" pitchFamily="34" charset="0"/>
              </a:endParaRPr>
            </a:p>
          </p:txBody>
        </p:sp>
        <p:cxnSp>
          <p:nvCxnSpPr>
            <p:cNvPr id="27" name="Straight Arrow Connector 26">
              <a:extLst>
                <a:ext uri="{FF2B5EF4-FFF2-40B4-BE49-F238E27FC236}">
                  <a16:creationId xmlns:a16="http://schemas.microsoft.com/office/drawing/2014/main" id="{46256015-57D1-4E1F-AE7E-40FD7B08CB94}"/>
                </a:ext>
              </a:extLst>
            </p:cNvPr>
            <p:cNvCxnSpPr/>
            <p:nvPr/>
          </p:nvCxnSpPr>
          <p:spPr>
            <a:xfrm>
              <a:off x="3665320" y="2198180"/>
              <a:ext cx="634925" cy="0"/>
            </a:xfrm>
            <a:prstGeom prst="straightConnector1">
              <a:avLst/>
            </a:prstGeom>
            <a:ln w="38100" cap="rnd" cmpd="sng">
              <a:solidFill>
                <a:srgbClr val="FF0000"/>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46256015-57D1-4E1F-AE7E-40FD7B08CB94}"/>
                </a:ext>
              </a:extLst>
            </p:cNvPr>
            <p:cNvCxnSpPr/>
            <p:nvPr/>
          </p:nvCxnSpPr>
          <p:spPr>
            <a:xfrm flipH="1">
              <a:off x="5479624" y="5164852"/>
              <a:ext cx="851373" cy="8603"/>
            </a:xfrm>
            <a:prstGeom prst="straightConnector1">
              <a:avLst/>
            </a:prstGeom>
            <a:ln w="38100" cap="rnd" cmpd="sng">
              <a:solidFill>
                <a:srgbClr val="FF0000"/>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5" name="Data Sources TextBox">
              <a:extLst>
                <a:ext uri="{FF2B5EF4-FFF2-40B4-BE49-F238E27FC236}">
                  <a16:creationId xmlns:a16="http://schemas.microsoft.com/office/drawing/2014/main" id="{D725F07D-1843-49E4-BC80-A5FC1AF8E8D6}"/>
                </a:ext>
              </a:extLst>
            </p:cNvPr>
            <p:cNvSpPr txBox="1"/>
            <p:nvPr/>
          </p:nvSpPr>
          <p:spPr>
            <a:xfrm>
              <a:off x="259530" y="2373291"/>
              <a:ext cx="1671689" cy="918376"/>
            </a:xfrm>
            <a:prstGeom prst="rect">
              <a:avLst/>
            </a:prstGeom>
            <a:noFill/>
            <a:ln>
              <a:noFill/>
            </a:ln>
          </p:spPr>
          <p:txBody>
            <a:bodyPr wrap="square" lIns="0" tIns="0" rIns="0" bIns="0" rtlCol="0">
              <a:noAutofit/>
            </a:bodyPr>
            <a:lstStyle/>
            <a:p>
              <a:pPr lvl="0" algn="ctr"/>
              <a:r>
                <a:rPr lang="en-US" sz="2000" b="1" dirty="0">
                  <a:solidFill>
                    <a:schemeClr val="tx2">
                      <a:lumMod val="85000"/>
                      <a:lumOff val="15000"/>
                    </a:schemeClr>
                  </a:solidFill>
                </a:rPr>
                <a:t>Data Collection,</a:t>
              </a:r>
              <a:br>
                <a:rPr lang="en-US" sz="2000" b="1" dirty="0">
                  <a:solidFill>
                    <a:schemeClr val="tx2">
                      <a:lumMod val="85000"/>
                      <a:lumOff val="15000"/>
                    </a:schemeClr>
                  </a:solidFill>
                </a:rPr>
              </a:br>
              <a:r>
                <a:rPr lang="en-US" sz="2000" b="1" dirty="0">
                  <a:solidFill>
                    <a:schemeClr val="tx2">
                      <a:lumMod val="85000"/>
                      <a:lumOff val="15000"/>
                    </a:schemeClr>
                  </a:solidFill>
                </a:rPr>
                <a:t>&amp; Analysis</a:t>
              </a:r>
            </a:p>
            <a:p>
              <a:pPr lvl="0" algn="ctr"/>
              <a:r>
                <a:rPr lang="en-US" sz="2000" dirty="0">
                  <a:solidFill>
                    <a:schemeClr val="tx2">
                      <a:lumMod val="85000"/>
                      <a:lumOff val="15000"/>
                    </a:schemeClr>
                  </a:solidFill>
                </a:rPr>
                <a:t>(</a:t>
              </a:r>
              <a:r>
                <a:rPr lang="en-US" sz="2000" b="1" dirty="0">
                  <a:solidFill>
                    <a:schemeClr val="accent5"/>
                  </a:solidFill>
                </a:rPr>
                <a:t>DCAE</a:t>
              </a:r>
              <a:r>
                <a:rPr lang="en-US" sz="2000" dirty="0">
                  <a:solidFill>
                    <a:schemeClr val="tx2">
                      <a:lumMod val="85000"/>
                      <a:lumOff val="15000"/>
                    </a:schemeClr>
                  </a:solidFill>
                </a:rPr>
                <a:t>)</a:t>
              </a:r>
            </a:p>
            <a:p>
              <a:pPr algn="ctr" defTabSz="607469" eaLnBrk="0" fontAlgn="base" hangingPunct="0">
                <a:lnSpc>
                  <a:spcPct val="200000"/>
                </a:lnSpc>
                <a:spcBef>
                  <a:spcPct val="0"/>
                </a:spcBef>
                <a:spcAft>
                  <a:spcPts val="1600"/>
                </a:spcAft>
              </a:pPr>
              <a:r>
                <a:rPr lang="en-US" sz="2000" dirty="0">
                  <a:solidFill>
                    <a:schemeClr val="tx2"/>
                  </a:solidFill>
                  <a:cs typeface="ATT Aleck Sans" panose="020B0503020203020204" pitchFamily="34" charset="0"/>
                </a:rPr>
                <a:t> </a:t>
              </a:r>
            </a:p>
            <a:p>
              <a:pPr algn="ctr" defTabSz="607469" eaLnBrk="0" fontAlgn="base" hangingPunct="0">
                <a:lnSpc>
                  <a:spcPct val="200000"/>
                </a:lnSpc>
                <a:spcBef>
                  <a:spcPct val="0"/>
                </a:spcBef>
                <a:spcAft>
                  <a:spcPts val="1600"/>
                </a:spcAft>
              </a:pPr>
              <a:endParaRPr lang="en-US" sz="2000" dirty="0">
                <a:solidFill>
                  <a:srgbClr val="000000"/>
                </a:solidFill>
                <a:latin typeface="ATT Aleck Sans" panose="020B0503020203020204" pitchFamily="34" charset="0"/>
                <a:cs typeface="ATT Aleck Sans" panose="020B0503020203020204" pitchFamily="34" charset="0"/>
              </a:endParaRPr>
            </a:p>
          </p:txBody>
        </p:sp>
      </p:grpSp>
      <p:sp>
        <p:nvSpPr>
          <p:cNvPr id="30" name="Content Placeholder 3"/>
          <p:cNvSpPr txBox="1">
            <a:spLocks/>
          </p:cNvSpPr>
          <p:nvPr/>
        </p:nvSpPr>
        <p:spPr>
          <a:xfrm>
            <a:off x="7931612" y="1307253"/>
            <a:ext cx="4093993" cy="489195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t>Collaborate with Policy/Control Loop Team for extensions to Control Loop Coordination (CLC)</a:t>
            </a:r>
          </a:p>
          <a:p>
            <a:r>
              <a:rPr lang="en-US" sz="2000" dirty="0"/>
              <a:t>Build further on Frankfurt work to enhance Platform capabilities, for example:</a:t>
            </a:r>
          </a:p>
          <a:p>
            <a:pPr lvl="1"/>
            <a:r>
              <a:rPr lang="en-US" sz="1600" dirty="0"/>
              <a:t>Queueing/de-queueing (illustrated in the figure)</a:t>
            </a:r>
          </a:p>
          <a:p>
            <a:pPr lvl="1"/>
            <a:r>
              <a:rPr lang="en-US" sz="1600" dirty="0"/>
              <a:t>Discard outdated loop actions</a:t>
            </a:r>
          </a:p>
          <a:p>
            <a:pPr lvl="1"/>
            <a:r>
              <a:rPr lang="en-US" sz="1600" dirty="0"/>
              <a:t>Prioritization/pre-emption</a:t>
            </a:r>
          </a:p>
          <a:p>
            <a:r>
              <a:rPr lang="en-US" sz="2000" dirty="0"/>
              <a:t>CLC has much wider implications to ONAP as a platform, and not just restricted in scope to SON use cases</a:t>
            </a:r>
            <a:endParaRPr lang="en-US" sz="1600" dirty="0"/>
          </a:p>
          <a:p>
            <a:pPr lvl="1"/>
            <a:endParaRPr lang="en-US" sz="1600" dirty="0"/>
          </a:p>
          <a:p>
            <a:pPr lvl="1"/>
            <a:endParaRPr lang="en-US" sz="1600" dirty="0"/>
          </a:p>
        </p:txBody>
      </p:sp>
      <p:sp>
        <p:nvSpPr>
          <p:cNvPr id="47" name="TextBox 46"/>
          <p:cNvSpPr txBox="1"/>
          <p:nvPr/>
        </p:nvSpPr>
        <p:spPr>
          <a:xfrm>
            <a:off x="440578" y="4823151"/>
            <a:ext cx="1345240" cy="369332"/>
          </a:xfrm>
          <a:prstGeom prst="rect">
            <a:avLst/>
          </a:prstGeom>
          <a:noFill/>
        </p:spPr>
        <p:txBody>
          <a:bodyPr wrap="none" rtlCol="0">
            <a:spAutoFit/>
          </a:bodyPr>
          <a:lstStyle/>
          <a:p>
            <a:r>
              <a:rPr lang="en-US" dirty="0"/>
              <a:t>FM, PM, CM</a:t>
            </a:r>
          </a:p>
        </p:txBody>
      </p:sp>
      <p:sp>
        <p:nvSpPr>
          <p:cNvPr id="36" name="TextBox 35"/>
          <p:cNvSpPr txBox="1"/>
          <p:nvPr/>
        </p:nvSpPr>
        <p:spPr>
          <a:xfrm rot="16200000">
            <a:off x="1928750" y="5097153"/>
            <a:ext cx="954107" cy="369332"/>
          </a:xfrm>
          <a:prstGeom prst="rect">
            <a:avLst/>
          </a:prstGeom>
          <a:noFill/>
        </p:spPr>
        <p:txBody>
          <a:bodyPr wrap="none" rtlCol="0">
            <a:spAutoFit/>
          </a:bodyPr>
          <a:lstStyle/>
          <a:p>
            <a:r>
              <a:rPr lang="en-US" b="1" dirty="0">
                <a:solidFill>
                  <a:srgbClr val="7030A0"/>
                </a:solidFill>
              </a:rPr>
              <a:t>A-1/O-1</a:t>
            </a:r>
          </a:p>
        </p:txBody>
      </p:sp>
      <p:sp>
        <p:nvSpPr>
          <p:cNvPr id="37" name="TextBox 36"/>
          <p:cNvSpPr txBox="1"/>
          <p:nvPr/>
        </p:nvSpPr>
        <p:spPr>
          <a:xfrm rot="16200000">
            <a:off x="4855158" y="5556343"/>
            <a:ext cx="965939" cy="369332"/>
          </a:xfrm>
          <a:prstGeom prst="rect">
            <a:avLst/>
          </a:prstGeom>
          <a:noFill/>
        </p:spPr>
        <p:txBody>
          <a:bodyPr wrap="square" rtlCol="0">
            <a:spAutoFit/>
          </a:bodyPr>
          <a:lstStyle/>
          <a:p>
            <a:r>
              <a:rPr lang="en-US" b="1" dirty="0">
                <a:solidFill>
                  <a:srgbClr val="7030A0"/>
                </a:solidFill>
              </a:rPr>
              <a:t>A-1/O-1</a:t>
            </a:r>
          </a:p>
        </p:txBody>
      </p:sp>
      <p:sp>
        <p:nvSpPr>
          <p:cNvPr id="38" name="Rectangle 37"/>
          <p:cNvSpPr/>
          <p:nvPr/>
        </p:nvSpPr>
        <p:spPr>
          <a:xfrm>
            <a:off x="3226343" y="4978092"/>
            <a:ext cx="1520385" cy="443511"/>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(Near RT) RIC</a:t>
            </a:r>
          </a:p>
        </p:txBody>
      </p:sp>
      <p:sp>
        <p:nvSpPr>
          <p:cNvPr id="39" name="Data Sources TextBox">
            <a:extLst>
              <a:ext uri="{FF2B5EF4-FFF2-40B4-BE49-F238E27FC236}">
                <a16:creationId xmlns:a16="http://schemas.microsoft.com/office/drawing/2014/main" id="{D725F07D-1843-49E4-BC80-A5FC1AF8E8D6}"/>
              </a:ext>
            </a:extLst>
          </p:cNvPr>
          <p:cNvSpPr txBox="1"/>
          <p:nvPr/>
        </p:nvSpPr>
        <p:spPr>
          <a:xfrm>
            <a:off x="2280581" y="5691404"/>
            <a:ext cx="1582094" cy="645138"/>
          </a:xfrm>
          <a:prstGeom prst="rect">
            <a:avLst/>
          </a:prstGeom>
          <a:noFill/>
          <a:ln>
            <a:noFill/>
          </a:ln>
        </p:spPr>
        <p:txBody>
          <a:bodyPr wrap="square" lIns="0" tIns="0" rIns="0" bIns="0" rtlCol="0">
            <a:noAutofit/>
          </a:bodyPr>
          <a:lstStyle/>
          <a:p>
            <a:pPr lvl="0" algn="ctr"/>
            <a:r>
              <a:rPr lang="en-US" sz="2400" b="1" dirty="0">
                <a:solidFill>
                  <a:schemeClr val="tx2">
                    <a:lumMod val="85000"/>
                    <a:lumOff val="15000"/>
                  </a:schemeClr>
                </a:solidFill>
              </a:rPr>
              <a:t>ORAN Radio Network</a:t>
            </a:r>
          </a:p>
        </p:txBody>
      </p:sp>
      <p:cxnSp>
        <p:nvCxnSpPr>
          <p:cNvPr id="42" name="Straight Connector 41">
            <a:extLst>
              <a:ext uri="{FF2B5EF4-FFF2-40B4-BE49-F238E27FC236}">
                <a16:creationId xmlns:a16="http://schemas.microsoft.com/office/drawing/2014/main" id="{E87197CB-199C-4887-9F78-B9F53949A04C}"/>
              </a:ext>
            </a:extLst>
          </p:cNvPr>
          <p:cNvCxnSpPr>
            <a:cxnSpLocks/>
          </p:cNvCxnSpPr>
          <p:nvPr/>
        </p:nvCxnSpPr>
        <p:spPr>
          <a:xfrm flipV="1">
            <a:off x="1678474" y="1987476"/>
            <a:ext cx="0" cy="1279232"/>
          </a:xfrm>
          <a:prstGeom prst="line">
            <a:avLst/>
          </a:prstGeom>
          <a:ln w="38100"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B7C694EB-08DD-4BD0-AEF1-2DB899DA183E}"/>
              </a:ext>
            </a:extLst>
          </p:cNvPr>
          <p:cNvCxnSpPr/>
          <p:nvPr/>
        </p:nvCxnSpPr>
        <p:spPr>
          <a:xfrm>
            <a:off x="1678474" y="1987476"/>
            <a:ext cx="634925" cy="0"/>
          </a:xfrm>
          <a:prstGeom prst="straightConnector1">
            <a:avLst/>
          </a:prstGeom>
          <a:ln w="38100" cap="rnd" cmpd="sng">
            <a:solidFill>
              <a:srgbClr val="0000FF"/>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3318B2D4-EC2F-4453-879F-37D4216A4B39}"/>
              </a:ext>
            </a:extLst>
          </p:cNvPr>
          <p:cNvCxnSpPr>
            <a:cxnSpLocks/>
          </p:cNvCxnSpPr>
          <p:nvPr/>
        </p:nvCxnSpPr>
        <p:spPr>
          <a:xfrm>
            <a:off x="3593036" y="1961909"/>
            <a:ext cx="744207" cy="46884"/>
          </a:xfrm>
          <a:prstGeom prst="straightConnector1">
            <a:avLst/>
          </a:prstGeom>
          <a:ln w="38100" cap="rnd" cmpd="sng">
            <a:solidFill>
              <a:srgbClr val="0000FF"/>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1F2DBEA3-9075-46DB-A76F-07717AD6428A}"/>
              </a:ext>
            </a:extLst>
          </p:cNvPr>
          <p:cNvCxnSpPr>
            <a:cxnSpLocks/>
          </p:cNvCxnSpPr>
          <p:nvPr/>
        </p:nvCxnSpPr>
        <p:spPr>
          <a:xfrm flipV="1">
            <a:off x="4427883" y="1622426"/>
            <a:ext cx="950447" cy="251655"/>
          </a:xfrm>
          <a:prstGeom prst="straightConnector1">
            <a:avLst/>
          </a:prstGeom>
          <a:ln w="38100" cap="rnd" cmpd="sng">
            <a:solidFill>
              <a:srgbClr val="0000FF"/>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8B40B0F3-0C77-4B45-8128-C392EEBF7F1E}"/>
              </a:ext>
            </a:extLst>
          </p:cNvPr>
          <p:cNvCxnSpPr>
            <a:cxnSpLocks/>
          </p:cNvCxnSpPr>
          <p:nvPr/>
        </p:nvCxnSpPr>
        <p:spPr>
          <a:xfrm>
            <a:off x="5969491" y="1470007"/>
            <a:ext cx="1158372" cy="0"/>
          </a:xfrm>
          <a:prstGeom prst="line">
            <a:avLst/>
          </a:prstGeom>
          <a:ln w="38100"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5245B135-1DFA-4E9E-ADC9-099918DEA5F3}"/>
              </a:ext>
            </a:extLst>
          </p:cNvPr>
          <p:cNvCxnSpPr>
            <a:cxnSpLocks/>
          </p:cNvCxnSpPr>
          <p:nvPr/>
        </p:nvCxnSpPr>
        <p:spPr>
          <a:xfrm>
            <a:off x="7127863" y="1470007"/>
            <a:ext cx="0" cy="1664647"/>
          </a:xfrm>
          <a:prstGeom prst="straightConnector1">
            <a:avLst/>
          </a:prstGeom>
          <a:ln w="38100" cap="rnd" cmpd="sng">
            <a:solidFill>
              <a:srgbClr val="0000FF"/>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67" name="Straight Arrow Connector 66">
            <a:extLst>
              <a:ext uri="{FF2B5EF4-FFF2-40B4-BE49-F238E27FC236}">
                <a16:creationId xmlns:a16="http://schemas.microsoft.com/office/drawing/2014/main" id="{A50821EA-0CEE-43AD-87F8-33DF2DC4BDDC}"/>
              </a:ext>
            </a:extLst>
          </p:cNvPr>
          <p:cNvCxnSpPr>
            <a:cxnSpLocks/>
            <a:stCxn id="85" idx="2"/>
          </p:cNvCxnSpPr>
          <p:nvPr/>
        </p:nvCxnSpPr>
        <p:spPr>
          <a:xfrm flipH="1" flipV="1">
            <a:off x="6600065" y="4569116"/>
            <a:ext cx="43237" cy="1045626"/>
          </a:xfrm>
          <a:prstGeom prst="straightConnector1">
            <a:avLst/>
          </a:prstGeom>
          <a:ln w="38100" cap="rnd" cmpd="sng">
            <a:solidFill>
              <a:srgbClr val="FF0000"/>
            </a:solidFill>
            <a:prstDash val="sysDash"/>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68" name="Straight Connector 67">
            <a:extLst>
              <a:ext uri="{FF2B5EF4-FFF2-40B4-BE49-F238E27FC236}">
                <a16:creationId xmlns:a16="http://schemas.microsoft.com/office/drawing/2014/main" id="{49A69586-1E01-4A60-A61E-761DBD98DB6D}"/>
              </a:ext>
            </a:extLst>
          </p:cNvPr>
          <p:cNvCxnSpPr>
            <a:cxnSpLocks/>
          </p:cNvCxnSpPr>
          <p:nvPr/>
        </p:nvCxnSpPr>
        <p:spPr>
          <a:xfrm flipH="1">
            <a:off x="5569139" y="5614742"/>
            <a:ext cx="1074400" cy="0"/>
          </a:xfrm>
          <a:prstGeom prst="line">
            <a:avLst/>
          </a:prstGeom>
          <a:ln w="38100" cap="rnd" cmpd="sng">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71" name="Straight Arrow Connector 70">
            <a:extLst>
              <a:ext uri="{FF2B5EF4-FFF2-40B4-BE49-F238E27FC236}">
                <a16:creationId xmlns:a16="http://schemas.microsoft.com/office/drawing/2014/main" id="{0C04E697-9054-45AF-A0ED-E053932DB2DC}"/>
              </a:ext>
            </a:extLst>
          </p:cNvPr>
          <p:cNvCxnSpPr>
            <a:cxnSpLocks/>
          </p:cNvCxnSpPr>
          <p:nvPr/>
        </p:nvCxnSpPr>
        <p:spPr>
          <a:xfrm flipH="1" flipV="1">
            <a:off x="5921573" y="1470007"/>
            <a:ext cx="1053335" cy="1704243"/>
          </a:xfrm>
          <a:prstGeom prst="straightConnector1">
            <a:avLst/>
          </a:prstGeom>
          <a:ln w="38100" cap="rnd" cmpd="sng">
            <a:solidFill>
              <a:srgbClr val="FF0000"/>
            </a:solidFill>
            <a:prstDash val="sysDash"/>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74" name="Oval 73">
            <a:extLst>
              <a:ext uri="{FF2B5EF4-FFF2-40B4-BE49-F238E27FC236}">
                <a16:creationId xmlns:a16="http://schemas.microsoft.com/office/drawing/2014/main" id="{42BC6F85-3C03-4CBC-BC71-D32DD6312DA3}"/>
              </a:ext>
            </a:extLst>
          </p:cNvPr>
          <p:cNvSpPr/>
          <p:nvPr/>
        </p:nvSpPr>
        <p:spPr>
          <a:xfrm>
            <a:off x="2090411" y="2509756"/>
            <a:ext cx="412975" cy="369332"/>
          </a:xfrm>
          <a:prstGeom prst="ellipse">
            <a:avLst/>
          </a:prstGeom>
          <a:solidFill>
            <a:srgbClr val="FFD1D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75" name="TextBox 74">
            <a:extLst>
              <a:ext uri="{FF2B5EF4-FFF2-40B4-BE49-F238E27FC236}">
                <a16:creationId xmlns:a16="http://schemas.microsoft.com/office/drawing/2014/main" id="{2D3A55ED-D1D3-444F-93D4-411C2035FD6A}"/>
              </a:ext>
            </a:extLst>
          </p:cNvPr>
          <p:cNvSpPr txBox="1"/>
          <p:nvPr/>
        </p:nvSpPr>
        <p:spPr>
          <a:xfrm>
            <a:off x="2091094" y="2496594"/>
            <a:ext cx="412292" cy="369332"/>
          </a:xfrm>
          <a:prstGeom prst="rect">
            <a:avLst/>
          </a:prstGeom>
          <a:noFill/>
        </p:spPr>
        <p:txBody>
          <a:bodyPr wrap="none" rtlCol="0">
            <a:spAutoFit/>
          </a:bodyPr>
          <a:lstStyle/>
          <a:p>
            <a:r>
              <a:rPr lang="en-US" b="1" dirty="0"/>
              <a:t>1a</a:t>
            </a:r>
          </a:p>
        </p:txBody>
      </p:sp>
      <p:sp>
        <p:nvSpPr>
          <p:cNvPr id="78" name="Oval 77">
            <a:extLst>
              <a:ext uri="{FF2B5EF4-FFF2-40B4-BE49-F238E27FC236}">
                <a16:creationId xmlns:a16="http://schemas.microsoft.com/office/drawing/2014/main" id="{2B3C814E-20F7-4999-9DF5-062AAB0A9DDD}"/>
              </a:ext>
            </a:extLst>
          </p:cNvPr>
          <p:cNvSpPr/>
          <p:nvPr/>
        </p:nvSpPr>
        <p:spPr>
          <a:xfrm>
            <a:off x="3761386" y="2453620"/>
            <a:ext cx="412975" cy="369332"/>
          </a:xfrm>
          <a:prstGeom prst="ellipse">
            <a:avLst/>
          </a:prstGeom>
          <a:solidFill>
            <a:srgbClr val="FFD1D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79" name="TextBox 78">
            <a:extLst>
              <a:ext uri="{FF2B5EF4-FFF2-40B4-BE49-F238E27FC236}">
                <a16:creationId xmlns:a16="http://schemas.microsoft.com/office/drawing/2014/main" id="{5A7A556F-ED17-4902-AEDA-474F2F255288}"/>
              </a:ext>
            </a:extLst>
          </p:cNvPr>
          <p:cNvSpPr txBox="1"/>
          <p:nvPr/>
        </p:nvSpPr>
        <p:spPr>
          <a:xfrm>
            <a:off x="3762069" y="2440458"/>
            <a:ext cx="425116" cy="369332"/>
          </a:xfrm>
          <a:prstGeom prst="rect">
            <a:avLst/>
          </a:prstGeom>
          <a:noFill/>
        </p:spPr>
        <p:txBody>
          <a:bodyPr wrap="none" rtlCol="0">
            <a:spAutoFit/>
          </a:bodyPr>
          <a:lstStyle/>
          <a:p>
            <a:r>
              <a:rPr lang="en-US" b="1" dirty="0"/>
              <a:t>1b</a:t>
            </a:r>
          </a:p>
        </p:txBody>
      </p:sp>
      <p:sp>
        <p:nvSpPr>
          <p:cNvPr id="80" name="Oval 79">
            <a:extLst>
              <a:ext uri="{FF2B5EF4-FFF2-40B4-BE49-F238E27FC236}">
                <a16:creationId xmlns:a16="http://schemas.microsoft.com/office/drawing/2014/main" id="{62F637C2-BF9B-481C-9A57-0CD0D4734BBD}"/>
              </a:ext>
            </a:extLst>
          </p:cNvPr>
          <p:cNvSpPr/>
          <p:nvPr/>
        </p:nvSpPr>
        <p:spPr>
          <a:xfrm>
            <a:off x="5899852" y="2563883"/>
            <a:ext cx="412975" cy="369332"/>
          </a:xfrm>
          <a:prstGeom prst="ellipse">
            <a:avLst/>
          </a:prstGeom>
          <a:solidFill>
            <a:srgbClr val="FFD1D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81" name="TextBox 80">
            <a:extLst>
              <a:ext uri="{FF2B5EF4-FFF2-40B4-BE49-F238E27FC236}">
                <a16:creationId xmlns:a16="http://schemas.microsoft.com/office/drawing/2014/main" id="{87F39D54-D741-42B3-8787-CEE4BBCD2B1E}"/>
              </a:ext>
            </a:extLst>
          </p:cNvPr>
          <p:cNvSpPr txBox="1"/>
          <p:nvPr/>
        </p:nvSpPr>
        <p:spPr>
          <a:xfrm>
            <a:off x="5900535" y="2550721"/>
            <a:ext cx="397866" cy="369332"/>
          </a:xfrm>
          <a:prstGeom prst="rect">
            <a:avLst/>
          </a:prstGeom>
          <a:noFill/>
        </p:spPr>
        <p:txBody>
          <a:bodyPr wrap="none" rtlCol="0">
            <a:spAutoFit/>
          </a:bodyPr>
          <a:lstStyle/>
          <a:p>
            <a:r>
              <a:rPr lang="en-US" b="1" dirty="0"/>
              <a:t>1c</a:t>
            </a:r>
          </a:p>
        </p:txBody>
      </p:sp>
      <p:sp>
        <p:nvSpPr>
          <p:cNvPr id="82" name="Oval 81">
            <a:extLst>
              <a:ext uri="{FF2B5EF4-FFF2-40B4-BE49-F238E27FC236}">
                <a16:creationId xmlns:a16="http://schemas.microsoft.com/office/drawing/2014/main" id="{1185245A-9B29-48A1-8927-F2376BD8ACDD}"/>
              </a:ext>
            </a:extLst>
          </p:cNvPr>
          <p:cNvSpPr/>
          <p:nvPr/>
        </p:nvSpPr>
        <p:spPr>
          <a:xfrm>
            <a:off x="5899852" y="4881580"/>
            <a:ext cx="412975" cy="369332"/>
          </a:xfrm>
          <a:prstGeom prst="ellipse">
            <a:avLst/>
          </a:prstGeom>
          <a:solidFill>
            <a:srgbClr val="FFD1D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83" name="TextBox 82">
            <a:extLst>
              <a:ext uri="{FF2B5EF4-FFF2-40B4-BE49-F238E27FC236}">
                <a16:creationId xmlns:a16="http://schemas.microsoft.com/office/drawing/2014/main" id="{BDA151D7-2F5C-43C2-B4DC-E7D6053C6602}"/>
              </a:ext>
            </a:extLst>
          </p:cNvPr>
          <p:cNvSpPr txBox="1"/>
          <p:nvPr/>
        </p:nvSpPr>
        <p:spPr>
          <a:xfrm>
            <a:off x="5900535" y="4868418"/>
            <a:ext cx="425116" cy="369332"/>
          </a:xfrm>
          <a:prstGeom prst="rect">
            <a:avLst/>
          </a:prstGeom>
          <a:noFill/>
        </p:spPr>
        <p:txBody>
          <a:bodyPr wrap="none" rtlCol="0">
            <a:spAutoFit/>
          </a:bodyPr>
          <a:lstStyle/>
          <a:p>
            <a:r>
              <a:rPr lang="en-US" b="1" dirty="0"/>
              <a:t>1d</a:t>
            </a:r>
          </a:p>
        </p:txBody>
      </p:sp>
      <p:grpSp>
        <p:nvGrpSpPr>
          <p:cNvPr id="4" name="Group 3">
            <a:extLst>
              <a:ext uri="{FF2B5EF4-FFF2-40B4-BE49-F238E27FC236}">
                <a16:creationId xmlns:a16="http://schemas.microsoft.com/office/drawing/2014/main" id="{48EE6912-1368-41A0-BCEF-CFFE2150EB88}"/>
              </a:ext>
            </a:extLst>
          </p:cNvPr>
          <p:cNvGrpSpPr/>
          <p:nvPr/>
        </p:nvGrpSpPr>
        <p:grpSpPr>
          <a:xfrm>
            <a:off x="6434068" y="5245410"/>
            <a:ext cx="417785" cy="382494"/>
            <a:chOff x="6386090" y="5142908"/>
            <a:chExt cx="417785" cy="382494"/>
          </a:xfrm>
        </p:grpSpPr>
        <p:sp>
          <p:nvSpPr>
            <p:cNvPr id="84" name="Oval 83">
              <a:extLst>
                <a:ext uri="{FF2B5EF4-FFF2-40B4-BE49-F238E27FC236}">
                  <a16:creationId xmlns:a16="http://schemas.microsoft.com/office/drawing/2014/main" id="{1A3E2193-E3A7-46E4-BBEA-A6630A9CBF22}"/>
                </a:ext>
              </a:extLst>
            </p:cNvPr>
            <p:cNvSpPr/>
            <p:nvPr/>
          </p:nvSpPr>
          <p:spPr>
            <a:xfrm>
              <a:off x="6386090" y="5156070"/>
              <a:ext cx="412975" cy="369332"/>
            </a:xfrm>
            <a:prstGeom prst="ellipse">
              <a:avLst/>
            </a:prstGeom>
            <a:solidFill>
              <a:srgbClr val="FFD1D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85" name="TextBox 84">
              <a:extLst>
                <a:ext uri="{FF2B5EF4-FFF2-40B4-BE49-F238E27FC236}">
                  <a16:creationId xmlns:a16="http://schemas.microsoft.com/office/drawing/2014/main" id="{EB67D7EE-F9E5-4357-B1E0-C953EACE1C22}"/>
                </a:ext>
              </a:extLst>
            </p:cNvPr>
            <p:cNvSpPr txBox="1"/>
            <p:nvPr/>
          </p:nvSpPr>
          <p:spPr>
            <a:xfrm>
              <a:off x="6386773" y="5142908"/>
              <a:ext cx="417102" cy="369332"/>
            </a:xfrm>
            <a:prstGeom prst="rect">
              <a:avLst/>
            </a:prstGeom>
            <a:noFill/>
          </p:spPr>
          <p:txBody>
            <a:bodyPr wrap="none" rtlCol="0">
              <a:spAutoFit/>
            </a:bodyPr>
            <a:lstStyle/>
            <a:p>
              <a:r>
                <a:rPr lang="en-US" b="1" dirty="0"/>
                <a:t>1e</a:t>
              </a:r>
            </a:p>
          </p:txBody>
        </p:sp>
      </p:grpSp>
      <p:grpSp>
        <p:nvGrpSpPr>
          <p:cNvPr id="22" name="Group 21">
            <a:extLst>
              <a:ext uri="{FF2B5EF4-FFF2-40B4-BE49-F238E27FC236}">
                <a16:creationId xmlns:a16="http://schemas.microsoft.com/office/drawing/2014/main" id="{BC1871DD-BB57-431F-8471-0CAA84B3F297}"/>
              </a:ext>
            </a:extLst>
          </p:cNvPr>
          <p:cNvGrpSpPr/>
          <p:nvPr/>
        </p:nvGrpSpPr>
        <p:grpSpPr>
          <a:xfrm>
            <a:off x="6478140" y="2478038"/>
            <a:ext cx="412975" cy="382494"/>
            <a:chOff x="6430162" y="2330861"/>
            <a:chExt cx="412975" cy="382494"/>
          </a:xfrm>
        </p:grpSpPr>
        <p:sp>
          <p:nvSpPr>
            <p:cNvPr id="86" name="Oval 85">
              <a:extLst>
                <a:ext uri="{FF2B5EF4-FFF2-40B4-BE49-F238E27FC236}">
                  <a16:creationId xmlns:a16="http://schemas.microsoft.com/office/drawing/2014/main" id="{587F6AB4-4D35-4F3C-ADB8-AC2ED2AA68E1}"/>
                </a:ext>
              </a:extLst>
            </p:cNvPr>
            <p:cNvSpPr/>
            <p:nvPr/>
          </p:nvSpPr>
          <p:spPr>
            <a:xfrm>
              <a:off x="6430162" y="2344023"/>
              <a:ext cx="412975" cy="369332"/>
            </a:xfrm>
            <a:prstGeom prst="ellipse">
              <a:avLst/>
            </a:prstGeom>
            <a:solidFill>
              <a:srgbClr val="FFD1D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87" name="TextBox 86">
              <a:extLst>
                <a:ext uri="{FF2B5EF4-FFF2-40B4-BE49-F238E27FC236}">
                  <a16:creationId xmlns:a16="http://schemas.microsoft.com/office/drawing/2014/main" id="{DFD220AD-1284-47F4-8593-4D363EC2FD46}"/>
                </a:ext>
              </a:extLst>
            </p:cNvPr>
            <p:cNvSpPr txBox="1"/>
            <p:nvPr/>
          </p:nvSpPr>
          <p:spPr>
            <a:xfrm>
              <a:off x="6430845" y="2330861"/>
              <a:ext cx="375424" cy="369332"/>
            </a:xfrm>
            <a:prstGeom prst="rect">
              <a:avLst/>
            </a:prstGeom>
            <a:noFill/>
          </p:spPr>
          <p:txBody>
            <a:bodyPr wrap="none" rtlCol="0">
              <a:spAutoFit/>
            </a:bodyPr>
            <a:lstStyle/>
            <a:p>
              <a:r>
                <a:rPr lang="en-US" b="1" dirty="0"/>
                <a:t>1f</a:t>
              </a:r>
            </a:p>
          </p:txBody>
        </p:sp>
      </p:grpSp>
      <p:sp>
        <p:nvSpPr>
          <p:cNvPr id="91" name="Oval 90">
            <a:extLst>
              <a:ext uri="{FF2B5EF4-FFF2-40B4-BE49-F238E27FC236}">
                <a16:creationId xmlns:a16="http://schemas.microsoft.com/office/drawing/2014/main" id="{68961ECD-9C22-47FA-8D57-9C0D56FAAA44}"/>
              </a:ext>
            </a:extLst>
          </p:cNvPr>
          <p:cNvSpPr/>
          <p:nvPr/>
        </p:nvSpPr>
        <p:spPr>
          <a:xfrm>
            <a:off x="1201651" y="1888156"/>
            <a:ext cx="412975" cy="369332"/>
          </a:xfrm>
          <a:prstGeom prst="ellipse">
            <a:avLst/>
          </a:prstGeom>
          <a:solidFill>
            <a:srgbClr val="C5C5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92" name="Rectangle 91">
            <a:extLst>
              <a:ext uri="{FF2B5EF4-FFF2-40B4-BE49-F238E27FC236}">
                <a16:creationId xmlns:a16="http://schemas.microsoft.com/office/drawing/2014/main" id="{426458A4-0EDB-44D3-B139-723568937F35}"/>
              </a:ext>
            </a:extLst>
          </p:cNvPr>
          <p:cNvSpPr/>
          <p:nvPr/>
        </p:nvSpPr>
        <p:spPr>
          <a:xfrm>
            <a:off x="1233264" y="1888156"/>
            <a:ext cx="415498" cy="369332"/>
          </a:xfrm>
          <a:prstGeom prst="rect">
            <a:avLst/>
          </a:prstGeom>
        </p:spPr>
        <p:txBody>
          <a:bodyPr wrap="none">
            <a:spAutoFit/>
          </a:bodyPr>
          <a:lstStyle/>
          <a:p>
            <a:r>
              <a:rPr lang="en-US" b="1" dirty="0"/>
              <a:t>2a</a:t>
            </a:r>
          </a:p>
        </p:txBody>
      </p:sp>
      <p:grpSp>
        <p:nvGrpSpPr>
          <p:cNvPr id="26" name="Group 25">
            <a:extLst>
              <a:ext uri="{FF2B5EF4-FFF2-40B4-BE49-F238E27FC236}">
                <a16:creationId xmlns:a16="http://schemas.microsoft.com/office/drawing/2014/main" id="{BB1D027F-D7B3-41D1-8DFD-0786A5AED38A}"/>
              </a:ext>
            </a:extLst>
          </p:cNvPr>
          <p:cNvGrpSpPr/>
          <p:nvPr/>
        </p:nvGrpSpPr>
        <p:grpSpPr>
          <a:xfrm>
            <a:off x="6985641" y="2226063"/>
            <a:ext cx="456729" cy="369332"/>
            <a:chOff x="6937663" y="2078886"/>
            <a:chExt cx="456729" cy="369332"/>
          </a:xfrm>
        </p:grpSpPr>
        <p:sp>
          <p:nvSpPr>
            <p:cNvPr id="99" name="Oval 98">
              <a:extLst>
                <a:ext uri="{FF2B5EF4-FFF2-40B4-BE49-F238E27FC236}">
                  <a16:creationId xmlns:a16="http://schemas.microsoft.com/office/drawing/2014/main" id="{DC8EDE4D-59B4-4F0E-86DE-21BF3ED5FFAB}"/>
                </a:ext>
              </a:extLst>
            </p:cNvPr>
            <p:cNvSpPr/>
            <p:nvPr/>
          </p:nvSpPr>
          <p:spPr>
            <a:xfrm>
              <a:off x="6937663" y="2078886"/>
              <a:ext cx="412975" cy="369332"/>
            </a:xfrm>
            <a:prstGeom prst="ellipse">
              <a:avLst/>
            </a:prstGeom>
            <a:solidFill>
              <a:srgbClr val="C5C5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100" name="Rectangle 99">
              <a:extLst>
                <a:ext uri="{FF2B5EF4-FFF2-40B4-BE49-F238E27FC236}">
                  <a16:creationId xmlns:a16="http://schemas.microsoft.com/office/drawing/2014/main" id="{75D80484-1847-4B97-B8CE-AB9D67208E4D}"/>
                </a:ext>
              </a:extLst>
            </p:cNvPr>
            <p:cNvSpPr/>
            <p:nvPr/>
          </p:nvSpPr>
          <p:spPr>
            <a:xfrm>
              <a:off x="6969276" y="2078886"/>
              <a:ext cx="425116" cy="369332"/>
            </a:xfrm>
            <a:prstGeom prst="rect">
              <a:avLst/>
            </a:prstGeom>
          </p:spPr>
          <p:txBody>
            <a:bodyPr wrap="none">
              <a:spAutoFit/>
            </a:bodyPr>
            <a:lstStyle/>
            <a:p>
              <a:r>
                <a:rPr lang="en-US" b="1" dirty="0"/>
                <a:t>2d</a:t>
              </a:r>
            </a:p>
          </p:txBody>
        </p:sp>
      </p:grpSp>
      <p:grpSp>
        <p:nvGrpSpPr>
          <p:cNvPr id="28" name="Group 27">
            <a:extLst>
              <a:ext uri="{FF2B5EF4-FFF2-40B4-BE49-F238E27FC236}">
                <a16:creationId xmlns:a16="http://schemas.microsoft.com/office/drawing/2014/main" id="{DDAED173-5ED8-43B4-B2F2-758B52FBF691}"/>
              </a:ext>
            </a:extLst>
          </p:cNvPr>
          <p:cNvGrpSpPr/>
          <p:nvPr/>
        </p:nvGrpSpPr>
        <p:grpSpPr>
          <a:xfrm>
            <a:off x="6716123" y="4837585"/>
            <a:ext cx="418381" cy="369332"/>
            <a:chOff x="6668145" y="4735083"/>
            <a:chExt cx="418381" cy="369332"/>
          </a:xfrm>
        </p:grpSpPr>
        <p:sp>
          <p:nvSpPr>
            <p:cNvPr id="101" name="Oval 100">
              <a:extLst>
                <a:ext uri="{FF2B5EF4-FFF2-40B4-BE49-F238E27FC236}">
                  <a16:creationId xmlns:a16="http://schemas.microsoft.com/office/drawing/2014/main" id="{4EF50703-E596-4FD1-9A62-8D0197ECFCE3}"/>
                </a:ext>
              </a:extLst>
            </p:cNvPr>
            <p:cNvSpPr/>
            <p:nvPr/>
          </p:nvSpPr>
          <p:spPr>
            <a:xfrm>
              <a:off x="6668145" y="4735083"/>
              <a:ext cx="412975" cy="369332"/>
            </a:xfrm>
            <a:prstGeom prst="ellipse">
              <a:avLst/>
            </a:prstGeom>
            <a:solidFill>
              <a:srgbClr val="C5C5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102" name="Rectangle 101">
              <a:extLst>
                <a:ext uri="{FF2B5EF4-FFF2-40B4-BE49-F238E27FC236}">
                  <a16:creationId xmlns:a16="http://schemas.microsoft.com/office/drawing/2014/main" id="{5A3DF93C-1A06-46AD-954E-41493C677073}"/>
                </a:ext>
              </a:extLst>
            </p:cNvPr>
            <p:cNvSpPr/>
            <p:nvPr/>
          </p:nvSpPr>
          <p:spPr>
            <a:xfrm>
              <a:off x="6669424" y="4735083"/>
              <a:ext cx="417102" cy="369332"/>
            </a:xfrm>
            <a:prstGeom prst="rect">
              <a:avLst/>
            </a:prstGeom>
          </p:spPr>
          <p:txBody>
            <a:bodyPr wrap="none">
              <a:spAutoFit/>
            </a:bodyPr>
            <a:lstStyle/>
            <a:p>
              <a:r>
                <a:rPr lang="en-US" b="1" dirty="0"/>
                <a:t>2e</a:t>
              </a:r>
            </a:p>
          </p:txBody>
        </p:sp>
      </p:grpSp>
      <p:cxnSp>
        <p:nvCxnSpPr>
          <p:cNvPr id="119" name="Straight Arrow Connector 118">
            <a:extLst>
              <a:ext uri="{FF2B5EF4-FFF2-40B4-BE49-F238E27FC236}">
                <a16:creationId xmlns:a16="http://schemas.microsoft.com/office/drawing/2014/main" id="{BF01F0A3-CCD5-467B-9ED6-6BAEAF6A6B6E}"/>
              </a:ext>
            </a:extLst>
          </p:cNvPr>
          <p:cNvCxnSpPr>
            <a:cxnSpLocks/>
          </p:cNvCxnSpPr>
          <p:nvPr/>
        </p:nvCxnSpPr>
        <p:spPr>
          <a:xfrm flipH="1" flipV="1">
            <a:off x="5527602" y="5886633"/>
            <a:ext cx="1442052" cy="3867"/>
          </a:xfrm>
          <a:prstGeom prst="straightConnector1">
            <a:avLst/>
          </a:prstGeom>
          <a:ln w="38100" cap="rnd" cmpd="sng">
            <a:solidFill>
              <a:srgbClr val="0000FF"/>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76" name="Rectangle 75">
            <a:extLst>
              <a:ext uri="{FF2B5EF4-FFF2-40B4-BE49-F238E27FC236}">
                <a16:creationId xmlns:a16="http://schemas.microsoft.com/office/drawing/2014/main" id="{2A0C6B8A-43B2-4F39-AB2B-381205A2D543}"/>
              </a:ext>
            </a:extLst>
          </p:cNvPr>
          <p:cNvSpPr/>
          <p:nvPr/>
        </p:nvSpPr>
        <p:spPr>
          <a:xfrm>
            <a:off x="5466915" y="1300986"/>
            <a:ext cx="410307" cy="262504"/>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CL2</a:t>
            </a:r>
          </a:p>
        </p:txBody>
      </p:sp>
      <p:sp>
        <p:nvSpPr>
          <p:cNvPr id="77" name="Rectangle 76">
            <a:extLst>
              <a:ext uri="{FF2B5EF4-FFF2-40B4-BE49-F238E27FC236}">
                <a16:creationId xmlns:a16="http://schemas.microsoft.com/office/drawing/2014/main" id="{4AA69858-019C-4C46-B1A9-3EBAFD3C7011}"/>
              </a:ext>
            </a:extLst>
          </p:cNvPr>
          <p:cNvSpPr/>
          <p:nvPr/>
        </p:nvSpPr>
        <p:spPr>
          <a:xfrm>
            <a:off x="5056608" y="1297564"/>
            <a:ext cx="410307" cy="2659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5729E845-169D-447B-82D2-A9A2764716D1}"/>
              </a:ext>
            </a:extLst>
          </p:cNvPr>
          <p:cNvSpPr/>
          <p:nvPr/>
        </p:nvSpPr>
        <p:spPr>
          <a:xfrm>
            <a:off x="4646301" y="1297564"/>
            <a:ext cx="410307" cy="2659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9" name="Straight Arrow Connector 88">
            <a:extLst>
              <a:ext uri="{FF2B5EF4-FFF2-40B4-BE49-F238E27FC236}">
                <a16:creationId xmlns:a16="http://schemas.microsoft.com/office/drawing/2014/main" id="{43DB44DB-9454-4DD9-BFA3-AA88451F8146}"/>
              </a:ext>
            </a:extLst>
          </p:cNvPr>
          <p:cNvCxnSpPr>
            <a:cxnSpLocks/>
          </p:cNvCxnSpPr>
          <p:nvPr/>
        </p:nvCxnSpPr>
        <p:spPr>
          <a:xfrm>
            <a:off x="173312" y="6267066"/>
            <a:ext cx="383584" cy="0"/>
          </a:xfrm>
          <a:prstGeom prst="straightConnector1">
            <a:avLst/>
          </a:prstGeom>
          <a:ln w="38100" cap="rnd" cmpd="sng">
            <a:solidFill>
              <a:srgbClr val="0000FF"/>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90" name="Straight Arrow Connector 89">
            <a:extLst>
              <a:ext uri="{FF2B5EF4-FFF2-40B4-BE49-F238E27FC236}">
                <a16:creationId xmlns:a16="http://schemas.microsoft.com/office/drawing/2014/main" id="{EA8BCF70-C884-4AA1-A9EE-DAC953DF9943}"/>
              </a:ext>
            </a:extLst>
          </p:cNvPr>
          <p:cNvCxnSpPr>
            <a:cxnSpLocks/>
          </p:cNvCxnSpPr>
          <p:nvPr/>
        </p:nvCxnSpPr>
        <p:spPr>
          <a:xfrm>
            <a:off x="163468" y="6002300"/>
            <a:ext cx="393428" cy="0"/>
          </a:xfrm>
          <a:prstGeom prst="straightConnector1">
            <a:avLst/>
          </a:prstGeom>
          <a:ln w="38100" cap="rnd" cmpd="sng">
            <a:solidFill>
              <a:srgbClr val="FF0000"/>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53" name="Rectangle 52">
            <a:extLst>
              <a:ext uri="{FF2B5EF4-FFF2-40B4-BE49-F238E27FC236}">
                <a16:creationId xmlns:a16="http://schemas.microsoft.com/office/drawing/2014/main" id="{7C65AC13-5077-4631-AEB1-D9568C8EABC1}"/>
              </a:ext>
            </a:extLst>
          </p:cNvPr>
          <p:cNvSpPr/>
          <p:nvPr/>
        </p:nvSpPr>
        <p:spPr>
          <a:xfrm>
            <a:off x="512560" y="5822506"/>
            <a:ext cx="1633290" cy="338554"/>
          </a:xfrm>
          <a:prstGeom prst="rect">
            <a:avLst/>
          </a:prstGeom>
        </p:spPr>
        <p:txBody>
          <a:bodyPr wrap="square">
            <a:spAutoFit/>
          </a:bodyPr>
          <a:lstStyle/>
          <a:p>
            <a:r>
              <a:rPr lang="en-US" sz="1600" dirty="0"/>
              <a:t>Control Loop 1</a:t>
            </a:r>
            <a:endParaRPr lang="en-US" sz="1200" dirty="0"/>
          </a:p>
        </p:txBody>
      </p:sp>
      <p:sp>
        <p:nvSpPr>
          <p:cNvPr id="95" name="Rectangle 94">
            <a:extLst>
              <a:ext uri="{FF2B5EF4-FFF2-40B4-BE49-F238E27FC236}">
                <a16:creationId xmlns:a16="http://schemas.microsoft.com/office/drawing/2014/main" id="{7662F027-7812-4939-9D02-866298A8B6E0}"/>
              </a:ext>
            </a:extLst>
          </p:cNvPr>
          <p:cNvSpPr/>
          <p:nvPr/>
        </p:nvSpPr>
        <p:spPr>
          <a:xfrm>
            <a:off x="505454" y="6097789"/>
            <a:ext cx="1633290" cy="338554"/>
          </a:xfrm>
          <a:prstGeom prst="rect">
            <a:avLst/>
          </a:prstGeom>
        </p:spPr>
        <p:txBody>
          <a:bodyPr wrap="square">
            <a:spAutoFit/>
          </a:bodyPr>
          <a:lstStyle/>
          <a:p>
            <a:r>
              <a:rPr lang="en-US" sz="1600" dirty="0"/>
              <a:t>Control Loop 2</a:t>
            </a:r>
            <a:endParaRPr lang="en-US" sz="1200" dirty="0"/>
          </a:p>
        </p:txBody>
      </p:sp>
      <p:sp>
        <p:nvSpPr>
          <p:cNvPr id="51" name="TextBox 50">
            <a:extLst>
              <a:ext uri="{FF2B5EF4-FFF2-40B4-BE49-F238E27FC236}">
                <a16:creationId xmlns:a16="http://schemas.microsoft.com/office/drawing/2014/main" id="{68439F6F-5DCC-4EC7-8870-0E09EF889806}"/>
              </a:ext>
            </a:extLst>
          </p:cNvPr>
          <p:cNvSpPr txBox="1"/>
          <p:nvPr/>
        </p:nvSpPr>
        <p:spPr>
          <a:xfrm>
            <a:off x="2186741" y="913396"/>
            <a:ext cx="3174523" cy="369332"/>
          </a:xfrm>
          <a:prstGeom prst="rect">
            <a:avLst/>
          </a:prstGeom>
          <a:noFill/>
        </p:spPr>
        <p:txBody>
          <a:bodyPr wrap="none" rtlCol="0">
            <a:spAutoFit/>
          </a:bodyPr>
          <a:lstStyle/>
          <a:p>
            <a:r>
              <a:rPr lang="en-US" b="1" dirty="0"/>
              <a:t>Illustration of CLC with queuing</a:t>
            </a:r>
          </a:p>
        </p:txBody>
      </p:sp>
      <p:grpSp>
        <p:nvGrpSpPr>
          <p:cNvPr id="96" name="Group 95">
            <a:extLst>
              <a:ext uri="{FF2B5EF4-FFF2-40B4-BE49-F238E27FC236}">
                <a16:creationId xmlns:a16="http://schemas.microsoft.com/office/drawing/2014/main" id="{B0873720-0099-470D-A8C1-BBCD899613BB}"/>
              </a:ext>
            </a:extLst>
          </p:cNvPr>
          <p:cNvGrpSpPr/>
          <p:nvPr/>
        </p:nvGrpSpPr>
        <p:grpSpPr>
          <a:xfrm>
            <a:off x="3678713" y="1780681"/>
            <a:ext cx="456729" cy="369332"/>
            <a:chOff x="6937663" y="2078886"/>
            <a:chExt cx="456729" cy="369332"/>
          </a:xfrm>
        </p:grpSpPr>
        <p:sp>
          <p:nvSpPr>
            <p:cNvPr id="103" name="Oval 102">
              <a:extLst>
                <a:ext uri="{FF2B5EF4-FFF2-40B4-BE49-F238E27FC236}">
                  <a16:creationId xmlns:a16="http://schemas.microsoft.com/office/drawing/2014/main" id="{B675757D-2FFF-4170-82CE-A004A98B8A41}"/>
                </a:ext>
              </a:extLst>
            </p:cNvPr>
            <p:cNvSpPr/>
            <p:nvPr/>
          </p:nvSpPr>
          <p:spPr>
            <a:xfrm>
              <a:off x="6937663" y="2078886"/>
              <a:ext cx="412975" cy="369332"/>
            </a:xfrm>
            <a:prstGeom prst="ellipse">
              <a:avLst/>
            </a:prstGeom>
            <a:solidFill>
              <a:srgbClr val="C5C5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104" name="Rectangle 103">
              <a:extLst>
                <a:ext uri="{FF2B5EF4-FFF2-40B4-BE49-F238E27FC236}">
                  <a16:creationId xmlns:a16="http://schemas.microsoft.com/office/drawing/2014/main" id="{55E29B4E-1791-4A1B-91C3-318E0DA6FAA9}"/>
                </a:ext>
              </a:extLst>
            </p:cNvPr>
            <p:cNvSpPr/>
            <p:nvPr/>
          </p:nvSpPr>
          <p:spPr>
            <a:xfrm>
              <a:off x="6969276" y="2078886"/>
              <a:ext cx="425116" cy="369332"/>
            </a:xfrm>
            <a:prstGeom prst="rect">
              <a:avLst/>
            </a:prstGeom>
          </p:spPr>
          <p:txBody>
            <a:bodyPr wrap="none">
              <a:spAutoFit/>
            </a:bodyPr>
            <a:lstStyle/>
            <a:p>
              <a:r>
                <a:rPr lang="en-US" b="1" dirty="0"/>
                <a:t>2b</a:t>
              </a:r>
            </a:p>
          </p:txBody>
        </p:sp>
      </p:grpSp>
      <p:grpSp>
        <p:nvGrpSpPr>
          <p:cNvPr id="105" name="Group 104">
            <a:extLst>
              <a:ext uri="{FF2B5EF4-FFF2-40B4-BE49-F238E27FC236}">
                <a16:creationId xmlns:a16="http://schemas.microsoft.com/office/drawing/2014/main" id="{1C684FEA-55E1-4D15-B930-12876139E25C}"/>
              </a:ext>
            </a:extLst>
          </p:cNvPr>
          <p:cNvGrpSpPr/>
          <p:nvPr/>
        </p:nvGrpSpPr>
        <p:grpSpPr>
          <a:xfrm>
            <a:off x="4665246" y="1517134"/>
            <a:ext cx="429479" cy="369332"/>
            <a:chOff x="6937663" y="2078886"/>
            <a:chExt cx="429479" cy="369332"/>
          </a:xfrm>
        </p:grpSpPr>
        <p:sp>
          <p:nvSpPr>
            <p:cNvPr id="106" name="Oval 105">
              <a:extLst>
                <a:ext uri="{FF2B5EF4-FFF2-40B4-BE49-F238E27FC236}">
                  <a16:creationId xmlns:a16="http://schemas.microsoft.com/office/drawing/2014/main" id="{E6A45E00-CAD6-4C9D-92D2-14F21243BB38}"/>
                </a:ext>
              </a:extLst>
            </p:cNvPr>
            <p:cNvSpPr/>
            <p:nvPr/>
          </p:nvSpPr>
          <p:spPr>
            <a:xfrm>
              <a:off x="6937663" y="2078886"/>
              <a:ext cx="412975" cy="369332"/>
            </a:xfrm>
            <a:prstGeom prst="ellipse">
              <a:avLst/>
            </a:prstGeom>
            <a:solidFill>
              <a:srgbClr val="C5C5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endParaRPr>
            </a:p>
          </p:txBody>
        </p:sp>
        <p:sp>
          <p:nvSpPr>
            <p:cNvPr id="107" name="Rectangle 106">
              <a:extLst>
                <a:ext uri="{FF2B5EF4-FFF2-40B4-BE49-F238E27FC236}">
                  <a16:creationId xmlns:a16="http://schemas.microsoft.com/office/drawing/2014/main" id="{B46491CD-7874-4B06-B1C3-5BF18891CA47}"/>
                </a:ext>
              </a:extLst>
            </p:cNvPr>
            <p:cNvSpPr/>
            <p:nvPr/>
          </p:nvSpPr>
          <p:spPr>
            <a:xfrm>
              <a:off x="6969276" y="2078886"/>
              <a:ext cx="397866" cy="369332"/>
            </a:xfrm>
            <a:prstGeom prst="rect">
              <a:avLst/>
            </a:prstGeom>
          </p:spPr>
          <p:txBody>
            <a:bodyPr wrap="none">
              <a:spAutoFit/>
            </a:bodyPr>
            <a:lstStyle/>
            <a:p>
              <a:r>
                <a:rPr lang="en-US" b="1" dirty="0"/>
                <a:t>2c</a:t>
              </a:r>
            </a:p>
          </p:txBody>
        </p:sp>
      </p:grpSp>
    </p:spTree>
    <p:extLst>
      <p:ext uri="{BB962C8B-B14F-4D97-AF65-F5344CB8AC3E}">
        <p14:creationId xmlns:p14="http://schemas.microsoft.com/office/powerpoint/2010/main" val="150857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1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p:bldP spid="76" grpId="0" animBg="1"/>
      <p:bldP spid="77" grpId="0" animBg="1"/>
      <p:bldP spid="88" grpId="0" animBg="1"/>
      <p:bldP spid="9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5DE49F11-D864-4AE9-9947-9DBD2F691CAF}"/>
              </a:ext>
            </a:extLst>
          </p:cNvPr>
          <p:cNvSpPr/>
          <p:nvPr/>
        </p:nvSpPr>
        <p:spPr>
          <a:xfrm>
            <a:off x="565134" y="5332713"/>
            <a:ext cx="6370558" cy="1039200"/>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path path="circle">
              <a:fillToRect l="50000" t="50000" r="50000" b="50000"/>
            </a:path>
            <a:tileRect/>
          </a:grad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EF5A5DFC-87BD-4614-9F51-0E437FF8D685}"/>
              </a:ext>
            </a:extLst>
          </p:cNvPr>
          <p:cNvSpPr>
            <a:spLocks noGrp="1"/>
          </p:cNvSpPr>
          <p:nvPr>
            <p:ph type="title"/>
          </p:nvPr>
        </p:nvSpPr>
        <p:spPr>
          <a:xfrm>
            <a:off x="290840" y="188994"/>
            <a:ext cx="10972800" cy="640080"/>
          </a:xfrm>
        </p:spPr>
        <p:txBody>
          <a:bodyPr/>
          <a:lstStyle/>
          <a:p>
            <a:r>
              <a:rPr lang="en-US" dirty="0"/>
              <a:t>SON Lifecycle – Cell addition/configuration</a:t>
            </a:r>
          </a:p>
        </p:txBody>
      </p:sp>
      <p:sp>
        <p:nvSpPr>
          <p:cNvPr id="7" name="Snip Single Corner Rectangle 12">
            <a:extLst>
              <a:ext uri="{FF2B5EF4-FFF2-40B4-BE49-F238E27FC236}">
                <a16:creationId xmlns:a16="http://schemas.microsoft.com/office/drawing/2014/main" id="{97C5AA6C-6617-4BB4-BE16-4A8423B57C63}"/>
              </a:ext>
            </a:extLst>
          </p:cNvPr>
          <p:cNvSpPr/>
          <p:nvPr/>
        </p:nvSpPr>
        <p:spPr>
          <a:xfrm>
            <a:off x="2689017" y="3837500"/>
            <a:ext cx="4190983" cy="677617"/>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nip Single Corner Rectangle 2">
            <a:extLst>
              <a:ext uri="{FF2B5EF4-FFF2-40B4-BE49-F238E27FC236}">
                <a16:creationId xmlns:a16="http://schemas.microsoft.com/office/drawing/2014/main" id="{18D134B8-A7CF-4C36-ADA9-304021D1EFE3}"/>
              </a:ext>
            </a:extLst>
          </p:cNvPr>
          <p:cNvSpPr/>
          <p:nvPr/>
        </p:nvSpPr>
        <p:spPr>
          <a:xfrm>
            <a:off x="599869" y="3062112"/>
            <a:ext cx="2054907" cy="695526"/>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nip Single Corner Rectangle 11">
            <a:extLst>
              <a:ext uri="{FF2B5EF4-FFF2-40B4-BE49-F238E27FC236}">
                <a16:creationId xmlns:a16="http://schemas.microsoft.com/office/drawing/2014/main" id="{D45B3566-C352-47D9-9509-BCF9CDE8D04F}"/>
              </a:ext>
            </a:extLst>
          </p:cNvPr>
          <p:cNvSpPr/>
          <p:nvPr/>
        </p:nvSpPr>
        <p:spPr>
          <a:xfrm>
            <a:off x="597595" y="3837500"/>
            <a:ext cx="2054907" cy="677617"/>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B7604349-6134-4822-B96F-1335957A535D}"/>
              </a:ext>
            </a:extLst>
          </p:cNvPr>
          <p:cNvSpPr txBox="1"/>
          <p:nvPr/>
        </p:nvSpPr>
        <p:spPr>
          <a:xfrm>
            <a:off x="764201" y="3868786"/>
            <a:ext cx="1634230"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Contacts ONAP</a:t>
            </a:r>
          </a:p>
        </p:txBody>
      </p:sp>
      <p:sp>
        <p:nvSpPr>
          <p:cNvPr id="11" name="Snip Single Corner Rectangle 20">
            <a:extLst>
              <a:ext uri="{FF2B5EF4-FFF2-40B4-BE49-F238E27FC236}">
                <a16:creationId xmlns:a16="http://schemas.microsoft.com/office/drawing/2014/main" id="{CFA2D5BA-A8A7-4D83-9B3B-D2E1568F6EA3}"/>
              </a:ext>
            </a:extLst>
          </p:cNvPr>
          <p:cNvSpPr/>
          <p:nvPr/>
        </p:nvSpPr>
        <p:spPr>
          <a:xfrm>
            <a:off x="592966" y="4611836"/>
            <a:ext cx="2054907" cy="646331"/>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8921FB31-6F74-4182-927F-DC4337781171}"/>
              </a:ext>
            </a:extLst>
          </p:cNvPr>
          <p:cNvSpPr txBox="1"/>
          <p:nvPr/>
        </p:nvSpPr>
        <p:spPr>
          <a:xfrm>
            <a:off x="2693655" y="3860565"/>
            <a:ext cx="3991401" cy="523220"/>
          </a:xfrm>
          <a:prstGeom prst="rect">
            <a:avLst/>
          </a:prstGeom>
          <a:noFill/>
        </p:spPr>
        <p:txBody>
          <a:bodyPr wrap="square" rtlCol="0">
            <a:spAutoFit/>
          </a:bodyPr>
          <a:lstStyle/>
          <a:p>
            <a:r>
              <a:rPr lang="en-US" sz="1400" b="1" dirty="0">
                <a:latin typeface="Nokia Pure Headline Light" pitchFamily="34" charset="0"/>
              </a:rPr>
              <a:t>PNF connects to ONAP via a Registration Event</a:t>
            </a:r>
          </a:p>
          <a:p>
            <a:r>
              <a:rPr lang="en-US" sz="1400" b="1" dirty="0">
                <a:latin typeface="Nokia Pure Headline Light" pitchFamily="34" charset="0"/>
              </a:rPr>
              <a:t>PNF Registration Handler (PRH) processes the event</a:t>
            </a:r>
            <a:endParaRPr lang="en-US" sz="1400" dirty="0">
              <a:latin typeface="Nokia Pure Headline Light" pitchFamily="34" charset="0"/>
            </a:endParaRPr>
          </a:p>
        </p:txBody>
      </p:sp>
      <p:sp>
        <p:nvSpPr>
          <p:cNvPr id="13" name="Snip Single Corner Rectangle 3">
            <a:extLst>
              <a:ext uri="{FF2B5EF4-FFF2-40B4-BE49-F238E27FC236}">
                <a16:creationId xmlns:a16="http://schemas.microsoft.com/office/drawing/2014/main" id="{FC1FAFC9-F3A8-40FB-8318-057A85316CDE}"/>
              </a:ext>
            </a:extLst>
          </p:cNvPr>
          <p:cNvSpPr/>
          <p:nvPr/>
        </p:nvSpPr>
        <p:spPr>
          <a:xfrm>
            <a:off x="2691968" y="3062112"/>
            <a:ext cx="4190983" cy="695526"/>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Snip Single Corner Rectangle 21">
            <a:extLst>
              <a:ext uri="{FF2B5EF4-FFF2-40B4-BE49-F238E27FC236}">
                <a16:creationId xmlns:a16="http://schemas.microsoft.com/office/drawing/2014/main" id="{7AADAFD9-1CA7-4AB8-BFEE-11E8DB011230}"/>
              </a:ext>
            </a:extLst>
          </p:cNvPr>
          <p:cNvSpPr/>
          <p:nvPr/>
        </p:nvSpPr>
        <p:spPr>
          <a:xfrm>
            <a:off x="2682823" y="4611836"/>
            <a:ext cx="4190983" cy="646331"/>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94E55EA4-A575-4203-8116-47B9DF65E156}"/>
              </a:ext>
            </a:extLst>
          </p:cNvPr>
          <p:cNvSpPr txBox="1"/>
          <p:nvPr/>
        </p:nvSpPr>
        <p:spPr>
          <a:xfrm>
            <a:off x="748024" y="4667634"/>
            <a:ext cx="1156983" cy="646331"/>
          </a:xfrm>
          <a:prstGeom prst="rect">
            <a:avLst/>
          </a:prstGeom>
          <a:noFill/>
        </p:spPr>
        <p:txBody>
          <a:bodyPr wrap="none" rtlCol="0">
            <a:spAutoFit/>
          </a:bodyPr>
          <a:lstStyle/>
          <a:p>
            <a:r>
              <a:rPr lang="en-US" b="1" dirty="0">
                <a:solidFill>
                  <a:schemeClr val="bg1"/>
                </a:solidFill>
              </a:rPr>
              <a:t>PNF </a:t>
            </a:r>
          </a:p>
          <a:p>
            <a:r>
              <a:rPr lang="en-US" b="1" dirty="0">
                <a:solidFill>
                  <a:schemeClr val="bg1"/>
                </a:solidFill>
              </a:rPr>
              <a:t>Activation</a:t>
            </a:r>
          </a:p>
        </p:txBody>
      </p:sp>
      <p:sp>
        <p:nvSpPr>
          <p:cNvPr id="16" name="TextBox 15">
            <a:extLst>
              <a:ext uri="{FF2B5EF4-FFF2-40B4-BE49-F238E27FC236}">
                <a16:creationId xmlns:a16="http://schemas.microsoft.com/office/drawing/2014/main" id="{A2F75FE3-184E-4836-B143-2C5AA397294D}"/>
              </a:ext>
            </a:extLst>
          </p:cNvPr>
          <p:cNvSpPr txBox="1"/>
          <p:nvPr/>
        </p:nvSpPr>
        <p:spPr>
          <a:xfrm>
            <a:off x="2672840" y="4594049"/>
            <a:ext cx="3490058" cy="738664"/>
          </a:xfrm>
          <a:prstGeom prst="rect">
            <a:avLst/>
          </a:prstGeom>
          <a:noFill/>
        </p:spPr>
        <p:txBody>
          <a:bodyPr wrap="none" rtlCol="0">
            <a:spAutoFit/>
          </a:bodyPr>
          <a:lstStyle/>
          <a:p>
            <a:r>
              <a:rPr lang="en-US" sz="1400" b="1" dirty="0">
                <a:latin typeface="Nokia Pure Headline Light" pitchFamily="34" charset="0"/>
              </a:rPr>
              <a:t>Connection points configured</a:t>
            </a:r>
          </a:p>
          <a:p>
            <a:r>
              <a:rPr lang="en-US" sz="1400" b="1" dirty="0">
                <a:solidFill>
                  <a:srgbClr val="0000CC"/>
                </a:solidFill>
                <a:latin typeface="Nokia Pure Headline Light" pitchFamily="34" charset="0"/>
              </a:rPr>
              <a:t>Second part of PNF service instantiation</a:t>
            </a:r>
            <a:endParaRPr lang="en-US" sz="1400" b="1" dirty="0">
              <a:solidFill>
                <a:srgbClr val="FF0000"/>
              </a:solidFill>
              <a:latin typeface="Nokia Pure Headline Light" pitchFamily="34" charset="0"/>
            </a:endParaRPr>
          </a:p>
          <a:p>
            <a:r>
              <a:rPr lang="en-US" sz="1400" b="1" dirty="0">
                <a:latin typeface="Nokia Pure Headline Light" pitchFamily="34" charset="0"/>
              </a:rPr>
              <a:t>PNF configured and ready to provide service</a:t>
            </a:r>
          </a:p>
        </p:txBody>
      </p:sp>
      <p:sp>
        <p:nvSpPr>
          <p:cNvPr id="17" name="TextBox 16">
            <a:extLst>
              <a:ext uri="{FF2B5EF4-FFF2-40B4-BE49-F238E27FC236}">
                <a16:creationId xmlns:a16="http://schemas.microsoft.com/office/drawing/2014/main" id="{D279B489-92F8-477B-86FD-3B4FEF1FF253}"/>
              </a:ext>
            </a:extLst>
          </p:cNvPr>
          <p:cNvSpPr txBox="1"/>
          <p:nvPr/>
        </p:nvSpPr>
        <p:spPr>
          <a:xfrm>
            <a:off x="645222" y="3161753"/>
            <a:ext cx="1606915"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Boot-strapping</a:t>
            </a:r>
          </a:p>
        </p:txBody>
      </p:sp>
      <p:sp>
        <p:nvSpPr>
          <p:cNvPr id="18" name="TextBox 17">
            <a:extLst>
              <a:ext uri="{FF2B5EF4-FFF2-40B4-BE49-F238E27FC236}">
                <a16:creationId xmlns:a16="http://schemas.microsoft.com/office/drawing/2014/main" id="{9995DD39-C930-4813-BCD1-A436A8B38866}"/>
              </a:ext>
            </a:extLst>
          </p:cNvPr>
          <p:cNvSpPr txBox="1"/>
          <p:nvPr/>
        </p:nvSpPr>
        <p:spPr>
          <a:xfrm>
            <a:off x="2702925" y="3084566"/>
            <a:ext cx="3331746" cy="738664"/>
          </a:xfrm>
          <a:prstGeom prst="rect">
            <a:avLst/>
          </a:prstGeom>
          <a:noFill/>
        </p:spPr>
        <p:txBody>
          <a:bodyPr wrap="none" rtlCol="0">
            <a:spAutoFit/>
          </a:bodyPr>
          <a:lstStyle/>
          <a:p>
            <a:r>
              <a:rPr lang="en-US" sz="1400" b="1" dirty="0">
                <a:latin typeface="Nokia Pure Headline Light" pitchFamily="34" charset="0"/>
              </a:rPr>
              <a:t>PNF Powers up and Boot-straps</a:t>
            </a:r>
          </a:p>
          <a:p>
            <a:r>
              <a:rPr lang="en-US" sz="1400" b="1" dirty="0">
                <a:latin typeface="Nokia Pure Headline Light" pitchFamily="34" charset="0"/>
              </a:rPr>
              <a:t>PNF performs a “Plug and Play” procedure</a:t>
            </a:r>
          </a:p>
          <a:p>
            <a:r>
              <a:rPr lang="en-US" sz="1400" dirty="0">
                <a:latin typeface="Nokia Pure Headline Light" pitchFamily="34" charset="0"/>
              </a:rPr>
              <a:t>Equipment vendor proprietary steps</a:t>
            </a:r>
          </a:p>
        </p:txBody>
      </p:sp>
      <p:sp>
        <p:nvSpPr>
          <p:cNvPr id="19" name="Oval 18">
            <a:extLst>
              <a:ext uri="{FF2B5EF4-FFF2-40B4-BE49-F238E27FC236}">
                <a16:creationId xmlns:a16="http://schemas.microsoft.com/office/drawing/2014/main" id="{55C2DBF5-BC0E-44E9-8C70-DF5F889AD860}"/>
              </a:ext>
            </a:extLst>
          </p:cNvPr>
          <p:cNvSpPr/>
          <p:nvPr/>
        </p:nvSpPr>
        <p:spPr>
          <a:xfrm>
            <a:off x="616046" y="3043069"/>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3</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0" name="Oval 19">
            <a:extLst>
              <a:ext uri="{FF2B5EF4-FFF2-40B4-BE49-F238E27FC236}">
                <a16:creationId xmlns:a16="http://schemas.microsoft.com/office/drawing/2014/main" id="{139DC237-A9AE-404F-97DF-AC2BAF6DFC0A}"/>
              </a:ext>
            </a:extLst>
          </p:cNvPr>
          <p:cNvSpPr/>
          <p:nvPr/>
        </p:nvSpPr>
        <p:spPr>
          <a:xfrm>
            <a:off x="606776" y="3830387"/>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21" name="Oval 20">
            <a:extLst>
              <a:ext uri="{FF2B5EF4-FFF2-40B4-BE49-F238E27FC236}">
                <a16:creationId xmlns:a16="http://schemas.microsoft.com/office/drawing/2014/main" id="{8708E0A8-1F6F-4334-8EB9-76563D70EE6C}"/>
              </a:ext>
            </a:extLst>
          </p:cNvPr>
          <p:cNvSpPr/>
          <p:nvPr/>
        </p:nvSpPr>
        <p:spPr>
          <a:xfrm>
            <a:off x="585961" y="4591253"/>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5</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2" name="Arrow: Down 21">
            <a:extLst>
              <a:ext uri="{FF2B5EF4-FFF2-40B4-BE49-F238E27FC236}">
                <a16:creationId xmlns:a16="http://schemas.microsoft.com/office/drawing/2014/main" id="{AA0A2E67-FA2C-47D1-8950-EF8DBEC4EA27}"/>
              </a:ext>
            </a:extLst>
          </p:cNvPr>
          <p:cNvSpPr/>
          <p:nvPr/>
        </p:nvSpPr>
        <p:spPr>
          <a:xfrm>
            <a:off x="3590381" y="1905780"/>
            <a:ext cx="1048468" cy="361102"/>
          </a:xfrm>
          <a:prstGeom prst="downArrow">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Picture 22">
            <a:extLst>
              <a:ext uri="{FF2B5EF4-FFF2-40B4-BE49-F238E27FC236}">
                <a16:creationId xmlns:a16="http://schemas.microsoft.com/office/drawing/2014/main" id="{30830566-390B-4A44-B395-BDF6F9BB7153}"/>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71388" y="3012427"/>
            <a:ext cx="540821" cy="540821"/>
          </a:xfrm>
          <a:prstGeom prst="rect">
            <a:avLst/>
          </a:prstGeom>
        </p:spPr>
      </p:pic>
      <p:grpSp>
        <p:nvGrpSpPr>
          <p:cNvPr id="24" name="Group 23">
            <a:extLst>
              <a:ext uri="{FF2B5EF4-FFF2-40B4-BE49-F238E27FC236}">
                <a16:creationId xmlns:a16="http://schemas.microsoft.com/office/drawing/2014/main" id="{88DD4E92-DA19-4E62-8C25-CD6DFDA9BB35}"/>
              </a:ext>
            </a:extLst>
          </p:cNvPr>
          <p:cNvGrpSpPr/>
          <p:nvPr/>
        </p:nvGrpSpPr>
        <p:grpSpPr>
          <a:xfrm>
            <a:off x="585340" y="1069558"/>
            <a:ext cx="6277421" cy="783530"/>
            <a:chOff x="486479" y="926770"/>
            <a:chExt cx="6277421" cy="903439"/>
          </a:xfrm>
        </p:grpSpPr>
        <p:sp>
          <p:nvSpPr>
            <p:cNvPr id="25" name="Snip Single Corner Rectangle 2">
              <a:extLst>
                <a:ext uri="{FF2B5EF4-FFF2-40B4-BE49-F238E27FC236}">
                  <a16:creationId xmlns:a16="http://schemas.microsoft.com/office/drawing/2014/main" id="{07CB9D65-F9D9-4D63-84D2-1B8C7B04B098}"/>
                </a:ext>
              </a:extLst>
            </p:cNvPr>
            <p:cNvSpPr/>
            <p:nvPr/>
          </p:nvSpPr>
          <p:spPr>
            <a:xfrm>
              <a:off x="486479" y="926770"/>
              <a:ext cx="2084589" cy="903439"/>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Snip Single Corner Rectangle 3">
              <a:extLst>
                <a:ext uri="{FF2B5EF4-FFF2-40B4-BE49-F238E27FC236}">
                  <a16:creationId xmlns:a16="http://schemas.microsoft.com/office/drawing/2014/main" id="{01E2B6D1-0239-4E4D-9144-E69FADB50216}"/>
                </a:ext>
              </a:extLst>
            </p:cNvPr>
            <p:cNvSpPr/>
            <p:nvPr/>
          </p:nvSpPr>
          <p:spPr>
            <a:xfrm>
              <a:off x="2608261" y="926770"/>
              <a:ext cx="4155639" cy="903439"/>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7" name="TextBox 26">
            <a:extLst>
              <a:ext uri="{FF2B5EF4-FFF2-40B4-BE49-F238E27FC236}">
                <a16:creationId xmlns:a16="http://schemas.microsoft.com/office/drawing/2014/main" id="{2BAC12A9-C530-44A5-AE5F-4020CA1FC908}"/>
              </a:ext>
            </a:extLst>
          </p:cNvPr>
          <p:cNvSpPr txBox="1"/>
          <p:nvPr/>
        </p:nvSpPr>
        <p:spPr>
          <a:xfrm>
            <a:off x="631982" y="1342318"/>
            <a:ext cx="1527982" cy="369332"/>
          </a:xfrm>
          <a:prstGeom prst="rect">
            <a:avLst/>
          </a:prstGeom>
          <a:noFill/>
        </p:spPr>
        <p:txBody>
          <a:bodyPr wrap="none" rtlCol="0">
            <a:spAutoFit/>
          </a:bodyPr>
          <a:lstStyle/>
          <a:p>
            <a:r>
              <a:rPr lang="en-US" b="1" dirty="0">
                <a:solidFill>
                  <a:schemeClr val="bg1"/>
                </a:solidFill>
              </a:rPr>
              <a:t>PNF Modeling</a:t>
            </a:r>
          </a:p>
        </p:txBody>
      </p:sp>
      <p:sp>
        <p:nvSpPr>
          <p:cNvPr id="28" name="Oval 27">
            <a:extLst>
              <a:ext uri="{FF2B5EF4-FFF2-40B4-BE49-F238E27FC236}">
                <a16:creationId xmlns:a16="http://schemas.microsoft.com/office/drawing/2014/main" id="{029DCD20-6DC8-4FFF-A7CF-58ED645CB5E0}"/>
              </a:ext>
            </a:extLst>
          </p:cNvPr>
          <p:cNvSpPr/>
          <p:nvPr/>
        </p:nvSpPr>
        <p:spPr>
          <a:xfrm>
            <a:off x="586614" y="1097893"/>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29" name="Rectangle 28">
            <a:extLst>
              <a:ext uri="{FF2B5EF4-FFF2-40B4-BE49-F238E27FC236}">
                <a16:creationId xmlns:a16="http://schemas.microsoft.com/office/drawing/2014/main" id="{1EC09AF9-5627-44E0-96BA-817C2C65D317}"/>
              </a:ext>
            </a:extLst>
          </p:cNvPr>
          <p:cNvSpPr/>
          <p:nvPr/>
        </p:nvSpPr>
        <p:spPr>
          <a:xfrm>
            <a:off x="128307" y="2310127"/>
            <a:ext cx="404126" cy="3896968"/>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Snip Single Corner Rectangle 2">
            <a:extLst>
              <a:ext uri="{FF2B5EF4-FFF2-40B4-BE49-F238E27FC236}">
                <a16:creationId xmlns:a16="http://schemas.microsoft.com/office/drawing/2014/main" id="{4B82764B-8478-4A12-ADBB-BF32173332D8}"/>
              </a:ext>
            </a:extLst>
          </p:cNvPr>
          <p:cNvSpPr/>
          <p:nvPr/>
        </p:nvSpPr>
        <p:spPr>
          <a:xfrm>
            <a:off x="585961" y="2303735"/>
            <a:ext cx="2054907" cy="695526"/>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Snip Single Corner Rectangle 3">
            <a:extLst>
              <a:ext uri="{FF2B5EF4-FFF2-40B4-BE49-F238E27FC236}">
                <a16:creationId xmlns:a16="http://schemas.microsoft.com/office/drawing/2014/main" id="{0BFDCAD3-068F-4587-BDAA-C25362E35D95}"/>
              </a:ext>
            </a:extLst>
          </p:cNvPr>
          <p:cNvSpPr/>
          <p:nvPr/>
        </p:nvSpPr>
        <p:spPr>
          <a:xfrm>
            <a:off x="2678060" y="2303735"/>
            <a:ext cx="4190983" cy="695526"/>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2CB8076B-6340-4079-BA9C-6E7C7A845B87}"/>
              </a:ext>
            </a:extLst>
          </p:cNvPr>
          <p:cNvSpPr txBox="1"/>
          <p:nvPr/>
        </p:nvSpPr>
        <p:spPr>
          <a:xfrm>
            <a:off x="617067" y="2433705"/>
            <a:ext cx="1418978" cy="646331"/>
          </a:xfrm>
          <a:prstGeom prst="rect">
            <a:avLst/>
          </a:prstGeom>
          <a:noFill/>
        </p:spPr>
        <p:txBody>
          <a:bodyPr wrap="none" rtlCol="0">
            <a:spAutoFit/>
          </a:bodyPr>
          <a:lstStyle/>
          <a:p>
            <a:r>
              <a:rPr lang="en-US" b="1" dirty="0">
                <a:solidFill>
                  <a:schemeClr val="bg1"/>
                </a:solidFill>
              </a:rPr>
              <a:t>PNF Instance</a:t>
            </a:r>
          </a:p>
          <a:p>
            <a:r>
              <a:rPr lang="en-US" b="1" dirty="0">
                <a:solidFill>
                  <a:schemeClr val="bg1"/>
                </a:solidFill>
              </a:rPr>
              <a:t>Declaration</a:t>
            </a:r>
          </a:p>
        </p:txBody>
      </p:sp>
      <p:sp>
        <p:nvSpPr>
          <p:cNvPr id="34" name="TextBox 33">
            <a:extLst>
              <a:ext uri="{FF2B5EF4-FFF2-40B4-BE49-F238E27FC236}">
                <a16:creationId xmlns:a16="http://schemas.microsoft.com/office/drawing/2014/main" id="{D6E6C0C3-06A3-45D3-8C5B-D6F6B424A209}"/>
              </a:ext>
            </a:extLst>
          </p:cNvPr>
          <p:cNvSpPr txBox="1"/>
          <p:nvPr/>
        </p:nvSpPr>
        <p:spPr>
          <a:xfrm>
            <a:off x="2689017" y="2326189"/>
            <a:ext cx="3854325" cy="738664"/>
          </a:xfrm>
          <a:prstGeom prst="rect">
            <a:avLst/>
          </a:prstGeom>
          <a:noFill/>
        </p:spPr>
        <p:txBody>
          <a:bodyPr wrap="none" rtlCol="0">
            <a:spAutoFit/>
          </a:bodyPr>
          <a:lstStyle/>
          <a:p>
            <a:r>
              <a:rPr lang="en-US" sz="1400" b="1" dirty="0">
                <a:latin typeface="Nokia Pure Headline Light" pitchFamily="34" charset="0"/>
              </a:rPr>
              <a:t>PNF Infrastructure Service Declaration </a:t>
            </a:r>
          </a:p>
          <a:p>
            <a:r>
              <a:rPr lang="en-US" sz="1400" b="1" dirty="0">
                <a:solidFill>
                  <a:srgbClr val="0000CC"/>
                </a:solidFill>
                <a:latin typeface="Nokia Pure Headline Light" pitchFamily="34" charset="0"/>
              </a:rPr>
              <a:t>First part of PNF instantiation</a:t>
            </a:r>
          </a:p>
          <a:p>
            <a:r>
              <a:rPr lang="en-US" sz="1400" b="1" dirty="0">
                <a:latin typeface="Nokia Pure Headline Light" pitchFamily="34" charset="0"/>
              </a:rPr>
              <a:t>DCAE &amp; AAI Entry with PNF ID (e.g. MAC address)</a:t>
            </a:r>
          </a:p>
        </p:txBody>
      </p:sp>
      <p:sp>
        <p:nvSpPr>
          <p:cNvPr id="35" name="Oval 34">
            <a:extLst>
              <a:ext uri="{FF2B5EF4-FFF2-40B4-BE49-F238E27FC236}">
                <a16:creationId xmlns:a16="http://schemas.microsoft.com/office/drawing/2014/main" id="{7147BBA2-2211-4328-81DF-9FF1272FF72F}"/>
              </a:ext>
            </a:extLst>
          </p:cNvPr>
          <p:cNvSpPr/>
          <p:nvPr/>
        </p:nvSpPr>
        <p:spPr>
          <a:xfrm>
            <a:off x="616652" y="2284692"/>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36" name="Rectangle 35">
            <a:extLst>
              <a:ext uri="{FF2B5EF4-FFF2-40B4-BE49-F238E27FC236}">
                <a16:creationId xmlns:a16="http://schemas.microsoft.com/office/drawing/2014/main" id="{B06A3924-CC81-410F-B14E-0584C6F21646}"/>
              </a:ext>
            </a:extLst>
          </p:cNvPr>
          <p:cNvSpPr/>
          <p:nvPr/>
        </p:nvSpPr>
        <p:spPr>
          <a:xfrm>
            <a:off x="130937" y="1075570"/>
            <a:ext cx="404126" cy="767504"/>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a:extLst>
              <a:ext uri="{FF2B5EF4-FFF2-40B4-BE49-F238E27FC236}">
                <a16:creationId xmlns:a16="http://schemas.microsoft.com/office/drawing/2014/main" id="{62C9FB70-7BF2-4641-A925-314B0636E669}"/>
              </a:ext>
            </a:extLst>
          </p:cNvPr>
          <p:cNvSpPr txBox="1"/>
          <p:nvPr/>
        </p:nvSpPr>
        <p:spPr>
          <a:xfrm rot="16200000">
            <a:off x="-99958" y="1280454"/>
            <a:ext cx="825867" cy="369332"/>
          </a:xfrm>
          <a:prstGeom prst="rect">
            <a:avLst/>
          </a:prstGeom>
          <a:noFill/>
        </p:spPr>
        <p:txBody>
          <a:bodyPr wrap="none" rtlCol="0">
            <a:spAutoFit/>
          </a:bodyPr>
          <a:lstStyle/>
          <a:p>
            <a:r>
              <a:rPr lang="en-US" b="1" dirty="0">
                <a:solidFill>
                  <a:schemeClr val="bg1"/>
                </a:solidFill>
              </a:rPr>
              <a:t>Design</a:t>
            </a:r>
          </a:p>
        </p:txBody>
      </p:sp>
      <p:sp>
        <p:nvSpPr>
          <p:cNvPr id="38" name="TextBox 37">
            <a:extLst>
              <a:ext uri="{FF2B5EF4-FFF2-40B4-BE49-F238E27FC236}">
                <a16:creationId xmlns:a16="http://schemas.microsoft.com/office/drawing/2014/main" id="{BD647DBB-258C-49DA-9755-40A33010060B}"/>
              </a:ext>
            </a:extLst>
          </p:cNvPr>
          <p:cNvSpPr txBox="1"/>
          <p:nvPr/>
        </p:nvSpPr>
        <p:spPr>
          <a:xfrm>
            <a:off x="2719945" y="1139389"/>
            <a:ext cx="3283271" cy="738664"/>
          </a:xfrm>
          <a:prstGeom prst="rect">
            <a:avLst/>
          </a:prstGeom>
          <a:noFill/>
        </p:spPr>
        <p:txBody>
          <a:bodyPr wrap="none" rtlCol="0">
            <a:spAutoFit/>
          </a:bodyPr>
          <a:lstStyle/>
          <a:p>
            <a:r>
              <a:rPr lang="en-US" sz="1400" b="1" dirty="0">
                <a:latin typeface="Nokia Pure Headline Light" pitchFamily="34" charset="0"/>
              </a:rPr>
              <a:t>Resources Definition/Services Definition</a:t>
            </a:r>
          </a:p>
          <a:p>
            <a:r>
              <a:rPr lang="en-US" sz="1400" b="1" dirty="0">
                <a:latin typeface="Nokia Pure Headline Light" pitchFamily="34" charset="0"/>
              </a:rPr>
              <a:t>SDC: PNF (physical element) Modeling</a:t>
            </a:r>
          </a:p>
          <a:p>
            <a:r>
              <a:rPr lang="en-US" sz="1400" b="1" dirty="0">
                <a:latin typeface="Nokia Pure Headline Light" pitchFamily="34" charset="0"/>
              </a:rPr>
              <a:t>Distribution of types</a:t>
            </a:r>
          </a:p>
        </p:txBody>
      </p:sp>
      <p:grpSp>
        <p:nvGrpSpPr>
          <p:cNvPr id="39" name="Group 38">
            <a:extLst>
              <a:ext uri="{FF2B5EF4-FFF2-40B4-BE49-F238E27FC236}">
                <a16:creationId xmlns:a16="http://schemas.microsoft.com/office/drawing/2014/main" id="{32DF5028-32DF-423D-A2D0-E4805797F64E}"/>
              </a:ext>
            </a:extLst>
          </p:cNvPr>
          <p:cNvGrpSpPr/>
          <p:nvPr/>
        </p:nvGrpSpPr>
        <p:grpSpPr>
          <a:xfrm>
            <a:off x="1622771" y="3898848"/>
            <a:ext cx="945329" cy="225343"/>
            <a:chOff x="1524814" y="5809921"/>
            <a:chExt cx="945329" cy="225343"/>
          </a:xfrm>
        </p:grpSpPr>
        <p:pic>
          <p:nvPicPr>
            <p:cNvPr id="40" name="Picture 39">
              <a:extLst>
                <a:ext uri="{FF2B5EF4-FFF2-40B4-BE49-F238E27FC236}">
                  <a16:creationId xmlns:a16="http://schemas.microsoft.com/office/drawing/2014/main" id="{E4D7DF3F-9CBA-4963-9E29-52DC507F0841}"/>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41" name="Picture 40">
              <a:extLst>
                <a:ext uri="{FF2B5EF4-FFF2-40B4-BE49-F238E27FC236}">
                  <a16:creationId xmlns:a16="http://schemas.microsoft.com/office/drawing/2014/main" id="{1247F04A-6246-42D9-AB47-07952A673F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42" name="Group 41">
            <a:extLst>
              <a:ext uri="{FF2B5EF4-FFF2-40B4-BE49-F238E27FC236}">
                <a16:creationId xmlns:a16="http://schemas.microsoft.com/office/drawing/2014/main" id="{6C814CD8-EAB6-4452-B8D5-633AAD8130A8}"/>
              </a:ext>
            </a:extLst>
          </p:cNvPr>
          <p:cNvGrpSpPr/>
          <p:nvPr/>
        </p:nvGrpSpPr>
        <p:grpSpPr>
          <a:xfrm>
            <a:off x="2235661" y="4631013"/>
            <a:ext cx="434754" cy="438714"/>
            <a:chOff x="2102466" y="7349988"/>
            <a:chExt cx="434754" cy="438714"/>
          </a:xfrm>
        </p:grpSpPr>
        <p:pic>
          <p:nvPicPr>
            <p:cNvPr id="43" name="Picture 42">
              <a:extLst>
                <a:ext uri="{FF2B5EF4-FFF2-40B4-BE49-F238E27FC236}">
                  <a16:creationId xmlns:a16="http://schemas.microsoft.com/office/drawing/2014/main" id="{B1E16328-47CD-4510-9D82-6510CEA68855}"/>
                </a:ext>
              </a:extLst>
            </p:cNvPr>
            <p:cNvPicPr>
              <a:picLocks noChangeAspect="1"/>
            </p:cNvPicPr>
            <p:nvPr/>
          </p:nvPicPr>
          <p:blipFill>
            <a:blip r:embed="rId5">
              <a:biLevel thresh="25000"/>
              <a:extLst>
                <a:ext uri="{28A0092B-C50C-407E-A947-70E740481C1C}">
                  <a14:useLocalDpi xmlns:a14="http://schemas.microsoft.com/office/drawing/2010/main" val="0"/>
                </a:ext>
              </a:extLst>
            </a:blip>
            <a:stretch>
              <a:fillRect/>
            </a:stretch>
          </p:blipFill>
          <p:spPr>
            <a:xfrm>
              <a:off x="2115444" y="7366926"/>
              <a:ext cx="421776" cy="421776"/>
            </a:xfrm>
            <a:prstGeom prst="rect">
              <a:avLst/>
            </a:prstGeom>
          </p:spPr>
        </p:pic>
        <p:pic>
          <p:nvPicPr>
            <p:cNvPr id="44" name="Picture 43">
              <a:extLst>
                <a:ext uri="{FF2B5EF4-FFF2-40B4-BE49-F238E27FC236}">
                  <a16:creationId xmlns:a16="http://schemas.microsoft.com/office/drawing/2014/main" id="{DABB2918-F312-41BA-818C-37AFF26258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02466" y="7349988"/>
              <a:ext cx="421776" cy="421776"/>
            </a:xfrm>
            <a:prstGeom prst="rect">
              <a:avLst/>
            </a:prstGeom>
          </p:spPr>
        </p:pic>
      </p:grpSp>
      <p:grpSp>
        <p:nvGrpSpPr>
          <p:cNvPr id="45" name="Group 44">
            <a:extLst>
              <a:ext uri="{FF2B5EF4-FFF2-40B4-BE49-F238E27FC236}">
                <a16:creationId xmlns:a16="http://schemas.microsoft.com/office/drawing/2014/main" id="{0132C09A-A56E-4BE6-AD52-A40AA4BF016B}"/>
              </a:ext>
            </a:extLst>
          </p:cNvPr>
          <p:cNvGrpSpPr/>
          <p:nvPr/>
        </p:nvGrpSpPr>
        <p:grpSpPr>
          <a:xfrm>
            <a:off x="1644244" y="2341765"/>
            <a:ext cx="945329" cy="225343"/>
            <a:chOff x="1524814" y="5809921"/>
            <a:chExt cx="945329" cy="225343"/>
          </a:xfrm>
        </p:grpSpPr>
        <p:pic>
          <p:nvPicPr>
            <p:cNvPr id="46" name="Picture 45">
              <a:extLst>
                <a:ext uri="{FF2B5EF4-FFF2-40B4-BE49-F238E27FC236}">
                  <a16:creationId xmlns:a16="http://schemas.microsoft.com/office/drawing/2014/main" id="{F0B460B6-3C1A-4B9E-815F-E36F2938D6DD}"/>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47" name="Picture 46">
              <a:extLst>
                <a:ext uri="{FF2B5EF4-FFF2-40B4-BE49-F238E27FC236}">
                  <a16:creationId xmlns:a16="http://schemas.microsoft.com/office/drawing/2014/main" id="{2759D817-0514-412F-9B18-7250F6F3BC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48" name="Group 47">
            <a:extLst>
              <a:ext uri="{FF2B5EF4-FFF2-40B4-BE49-F238E27FC236}">
                <a16:creationId xmlns:a16="http://schemas.microsoft.com/office/drawing/2014/main" id="{293F3D1D-EB62-4397-920E-4A016FF3E777}"/>
              </a:ext>
            </a:extLst>
          </p:cNvPr>
          <p:cNvGrpSpPr/>
          <p:nvPr/>
        </p:nvGrpSpPr>
        <p:grpSpPr>
          <a:xfrm>
            <a:off x="1632339" y="1156000"/>
            <a:ext cx="945329" cy="225343"/>
            <a:chOff x="1524814" y="5809921"/>
            <a:chExt cx="945329" cy="225343"/>
          </a:xfrm>
        </p:grpSpPr>
        <p:pic>
          <p:nvPicPr>
            <p:cNvPr id="49" name="Picture 48">
              <a:extLst>
                <a:ext uri="{FF2B5EF4-FFF2-40B4-BE49-F238E27FC236}">
                  <a16:creationId xmlns:a16="http://schemas.microsoft.com/office/drawing/2014/main" id="{B47AD233-A90F-42B7-9EE5-FBDE57D4B6F0}"/>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0" name="Picture 49">
              <a:extLst>
                <a:ext uri="{FF2B5EF4-FFF2-40B4-BE49-F238E27FC236}">
                  <a16:creationId xmlns:a16="http://schemas.microsoft.com/office/drawing/2014/main" id="{C06A2923-37DF-4A85-9568-5626BDB22F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26" name="TextBox 125">
            <a:extLst>
              <a:ext uri="{FF2B5EF4-FFF2-40B4-BE49-F238E27FC236}">
                <a16:creationId xmlns:a16="http://schemas.microsoft.com/office/drawing/2014/main" id="{C8BFB93E-518E-44D3-8599-43DB0562F55B}"/>
              </a:ext>
            </a:extLst>
          </p:cNvPr>
          <p:cNvSpPr txBox="1"/>
          <p:nvPr/>
        </p:nvSpPr>
        <p:spPr>
          <a:xfrm rot="16200000">
            <a:off x="-733672" y="3929634"/>
            <a:ext cx="2193229" cy="369332"/>
          </a:xfrm>
          <a:prstGeom prst="rect">
            <a:avLst/>
          </a:prstGeom>
          <a:noFill/>
        </p:spPr>
        <p:txBody>
          <a:bodyPr wrap="none" rtlCol="0">
            <a:spAutoFit/>
          </a:bodyPr>
          <a:lstStyle/>
          <a:p>
            <a:r>
              <a:rPr lang="en-US" b="1" dirty="0">
                <a:solidFill>
                  <a:schemeClr val="bg1"/>
                </a:solidFill>
              </a:rPr>
              <a:t>Run-Time (Instances)</a:t>
            </a:r>
          </a:p>
        </p:txBody>
      </p:sp>
      <p:sp>
        <p:nvSpPr>
          <p:cNvPr id="127" name="Snip Single Corner Rectangle 20">
            <a:extLst>
              <a:ext uri="{FF2B5EF4-FFF2-40B4-BE49-F238E27FC236}">
                <a16:creationId xmlns:a16="http://schemas.microsoft.com/office/drawing/2014/main" id="{9A0F44DF-A4EE-46D8-98AE-8640C4617755}"/>
              </a:ext>
            </a:extLst>
          </p:cNvPr>
          <p:cNvSpPr/>
          <p:nvPr/>
        </p:nvSpPr>
        <p:spPr>
          <a:xfrm>
            <a:off x="604600" y="5438921"/>
            <a:ext cx="2054907" cy="768173"/>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Snip Single Corner Rectangle 21">
            <a:extLst>
              <a:ext uri="{FF2B5EF4-FFF2-40B4-BE49-F238E27FC236}">
                <a16:creationId xmlns:a16="http://schemas.microsoft.com/office/drawing/2014/main" id="{022DAC04-F0AD-454E-80E1-71DE5B7188F5}"/>
              </a:ext>
            </a:extLst>
          </p:cNvPr>
          <p:cNvSpPr/>
          <p:nvPr/>
        </p:nvSpPr>
        <p:spPr>
          <a:xfrm>
            <a:off x="2694457" y="5438923"/>
            <a:ext cx="4190983" cy="768172"/>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TextBox 128">
            <a:extLst>
              <a:ext uri="{FF2B5EF4-FFF2-40B4-BE49-F238E27FC236}">
                <a16:creationId xmlns:a16="http://schemas.microsoft.com/office/drawing/2014/main" id="{02EF466A-B316-42B3-8453-CF2F1138A6F2}"/>
              </a:ext>
            </a:extLst>
          </p:cNvPr>
          <p:cNvSpPr txBox="1"/>
          <p:nvPr/>
        </p:nvSpPr>
        <p:spPr>
          <a:xfrm>
            <a:off x="527711" y="5650694"/>
            <a:ext cx="1941172" cy="646331"/>
          </a:xfrm>
          <a:prstGeom prst="rect">
            <a:avLst/>
          </a:prstGeom>
          <a:noFill/>
        </p:spPr>
        <p:txBody>
          <a:bodyPr wrap="none" rtlCol="0">
            <a:spAutoFit/>
          </a:bodyPr>
          <a:lstStyle/>
          <a:p>
            <a:r>
              <a:rPr lang="en-US" b="1" dirty="0">
                <a:solidFill>
                  <a:schemeClr val="bg1"/>
                </a:solidFill>
              </a:rPr>
              <a:t>Cell Configuration </a:t>
            </a:r>
          </a:p>
          <a:p>
            <a:r>
              <a:rPr lang="en-US" b="1" dirty="0">
                <a:solidFill>
                  <a:schemeClr val="bg1"/>
                </a:solidFill>
              </a:rPr>
              <a:t>(for SON)</a:t>
            </a:r>
          </a:p>
        </p:txBody>
      </p:sp>
      <p:sp>
        <p:nvSpPr>
          <p:cNvPr id="130" name="TextBox 129">
            <a:extLst>
              <a:ext uri="{FF2B5EF4-FFF2-40B4-BE49-F238E27FC236}">
                <a16:creationId xmlns:a16="http://schemas.microsoft.com/office/drawing/2014/main" id="{31E53C26-EB37-4790-85A5-E72ED4D45147}"/>
              </a:ext>
            </a:extLst>
          </p:cNvPr>
          <p:cNvSpPr txBox="1"/>
          <p:nvPr/>
        </p:nvSpPr>
        <p:spPr>
          <a:xfrm>
            <a:off x="2684474" y="5421135"/>
            <a:ext cx="4000582" cy="738664"/>
          </a:xfrm>
          <a:prstGeom prst="rect">
            <a:avLst/>
          </a:prstGeom>
          <a:noFill/>
        </p:spPr>
        <p:txBody>
          <a:bodyPr wrap="none" rtlCol="0">
            <a:spAutoFit/>
          </a:bodyPr>
          <a:lstStyle/>
          <a:p>
            <a:r>
              <a:rPr lang="en-US" sz="1400" b="1" dirty="0">
                <a:latin typeface="Nokia Pure Headline Light" pitchFamily="34" charset="0"/>
              </a:rPr>
              <a:t>New cells configured &amp; </a:t>
            </a:r>
            <a:r>
              <a:rPr lang="en-US" sz="1400" b="1" i="1" dirty="0">
                <a:latin typeface="Nokia Pure Headline Light" pitchFamily="34" charset="0"/>
              </a:rPr>
              <a:t>manageable</a:t>
            </a:r>
            <a:r>
              <a:rPr lang="en-US" sz="1400" b="1" dirty="0">
                <a:latin typeface="Nokia Pure Headline Light" pitchFamily="34" charset="0"/>
              </a:rPr>
              <a:t> from ONAP</a:t>
            </a:r>
          </a:p>
          <a:p>
            <a:r>
              <a:rPr lang="en-US" sz="1400" b="1" dirty="0">
                <a:latin typeface="Nokia Pure Headline Light" pitchFamily="34" charset="0"/>
              </a:rPr>
              <a:t>Include PCI assignment to cells associated with PNF</a:t>
            </a:r>
          </a:p>
          <a:p>
            <a:r>
              <a:rPr lang="en-US" sz="1400" b="1" dirty="0">
                <a:latin typeface="Nokia Pure Headline Light" pitchFamily="34" charset="0"/>
              </a:rPr>
              <a:t>and update NR info from cells </a:t>
            </a:r>
          </a:p>
        </p:txBody>
      </p:sp>
      <p:sp>
        <p:nvSpPr>
          <p:cNvPr id="131" name="Oval 130">
            <a:extLst>
              <a:ext uri="{FF2B5EF4-FFF2-40B4-BE49-F238E27FC236}">
                <a16:creationId xmlns:a16="http://schemas.microsoft.com/office/drawing/2014/main" id="{E1D634FC-6E9A-4EB8-8DA7-A6CF267E735C}"/>
              </a:ext>
            </a:extLst>
          </p:cNvPr>
          <p:cNvSpPr/>
          <p:nvPr/>
        </p:nvSpPr>
        <p:spPr>
          <a:xfrm>
            <a:off x="597595" y="5418339"/>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6</a:t>
            </a:r>
          </a:p>
        </p:txBody>
      </p:sp>
      <p:grpSp>
        <p:nvGrpSpPr>
          <p:cNvPr id="132" name="Group 131">
            <a:extLst>
              <a:ext uri="{FF2B5EF4-FFF2-40B4-BE49-F238E27FC236}">
                <a16:creationId xmlns:a16="http://schemas.microsoft.com/office/drawing/2014/main" id="{8C9F64A6-8EF3-4FAA-B32D-7D0EAC53B5B6}"/>
              </a:ext>
            </a:extLst>
          </p:cNvPr>
          <p:cNvGrpSpPr/>
          <p:nvPr/>
        </p:nvGrpSpPr>
        <p:grpSpPr>
          <a:xfrm>
            <a:off x="2288335" y="5496330"/>
            <a:ext cx="434754" cy="438714"/>
            <a:chOff x="2102466" y="7349988"/>
            <a:chExt cx="434754" cy="438714"/>
          </a:xfrm>
        </p:grpSpPr>
        <p:pic>
          <p:nvPicPr>
            <p:cNvPr id="133" name="Picture 132">
              <a:extLst>
                <a:ext uri="{FF2B5EF4-FFF2-40B4-BE49-F238E27FC236}">
                  <a16:creationId xmlns:a16="http://schemas.microsoft.com/office/drawing/2014/main" id="{936E625D-3602-4FA2-9EC2-456A8FEB4782}"/>
                </a:ext>
              </a:extLst>
            </p:cNvPr>
            <p:cNvPicPr>
              <a:picLocks noChangeAspect="1"/>
            </p:cNvPicPr>
            <p:nvPr/>
          </p:nvPicPr>
          <p:blipFill>
            <a:blip r:embed="rId5">
              <a:biLevel thresh="25000"/>
              <a:extLst>
                <a:ext uri="{28A0092B-C50C-407E-A947-70E740481C1C}">
                  <a14:useLocalDpi xmlns:a14="http://schemas.microsoft.com/office/drawing/2010/main" val="0"/>
                </a:ext>
              </a:extLst>
            </a:blip>
            <a:stretch>
              <a:fillRect/>
            </a:stretch>
          </p:blipFill>
          <p:spPr>
            <a:xfrm>
              <a:off x="2115444" y="7366926"/>
              <a:ext cx="421776" cy="421776"/>
            </a:xfrm>
            <a:prstGeom prst="rect">
              <a:avLst/>
            </a:prstGeom>
          </p:spPr>
        </p:pic>
        <p:pic>
          <p:nvPicPr>
            <p:cNvPr id="134" name="Picture 133">
              <a:extLst>
                <a:ext uri="{FF2B5EF4-FFF2-40B4-BE49-F238E27FC236}">
                  <a16:creationId xmlns:a16="http://schemas.microsoft.com/office/drawing/2014/main" id="{00E49050-D183-4E52-8EA0-9A85072843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02466" y="7349988"/>
              <a:ext cx="421776" cy="421776"/>
            </a:xfrm>
            <a:prstGeom prst="rect">
              <a:avLst/>
            </a:prstGeom>
          </p:spPr>
        </p:pic>
      </p:grpSp>
      <p:sp>
        <p:nvSpPr>
          <p:cNvPr id="136" name="Content Placeholder 3">
            <a:extLst>
              <a:ext uri="{FF2B5EF4-FFF2-40B4-BE49-F238E27FC236}">
                <a16:creationId xmlns:a16="http://schemas.microsoft.com/office/drawing/2014/main" id="{FCEE8B92-7148-480F-AE39-46B479978FA4}"/>
              </a:ext>
            </a:extLst>
          </p:cNvPr>
          <p:cNvSpPr txBox="1">
            <a:spLocks/>
          </p:cNvSpPr>
          <p:nvPr/>
        </p:nvSpPr>
        <p:spPr>
          <a:xfrm>
            <a:off x="7023391" y="1263135"/>
            <a:ext cx="5046105" cy="509957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dirty="0"/>
              <a:t>New cell addition by ONAP – extend PNF Plug-and-play use case</a:t>
            </a:r>
          </a:p>
          <a:p>
            <a:r>
              <a:rPr lang="en-US" sz="1800" dirty="0"/>
              <a:t>Assign initial PCI value (any other configuration?)</a:t>
            </a:r>
          </a:p>
          <a:p>
            <a:r>
              <a:rPr lang="en-US" sz="1800" dirty="0"/>
              <a:t>Points for further analysis and discussion</a:t>
            </a:r>
          </a:p>
          <a:p>
            <a:pPr lvl="1"/>
            <a:r>
              <a:rPr lang="en-US" sz="1600" dirty="0"/>
              <a:t>Modeling of RAN “Cell” in ONAP</a:t>
            </a:r>
          </a:p>
          <a:p>
            <a:pPr lvl="1"/>
            <a:r>
              <a:rPr lang="en-US" sz="1600" dirty="0"/>
              <a:t>‘Discovery’ of a new cell (provided by PNF?) and subsequent configuration (by ONAP?) before it is active; removal of a cell (dis-associate from PNF)</a:t>
            </a:r>
          </a:p>
          <a:p>
            <a:pPr lvl="1"/>
            <a:r>
              <a:rPr lang="en-US" sz="1600" dirty="0"/>
              <a:t>Handling of “shared”/”virtual” cells</a:t>
            </a:r>
          </a:p>
          <a:p>
            <a:pPr lvl="1"/>
            <a:r>
              <a:rPr lang="en-US" sz="1600" dirty="0"/>
              <a:t>O-RAN alignment</a:t>
            </a:r>
          </a:p>
          <a:p>
            <a:pPr lvl="2"/>
            <a:r>
              <a:rPr lang="en-US" sz="1400" dirty="0"/>
              <a:t>Cell discovery, initial configuration, new cell addition/removal later, initial PCI assignment</a:t>
            </a:r>
          </a:p>
          <a:p>
            <a:pPr lvl="1"/>
            <a:r>
              <a:rPr lang="en-US" sz="1600" dirty="0"/>
              <a:t>Initial NR details update in ONAP (topology discovery?)</a:t>
            </a:r>
          </a:p>
        </p:txBody>
      </p:sp>
      <p:grpSp>
        <p:nvGrpSpPr>
          <p:cNvPr id="137" name="Group 136">
            <a:extLst>
              <a:ext uri="{FF2B5EF4-FFF2-40B4-BE49-F238E27FC236}">
                <a16:creationId xmlns:a16="http://schemas.microsoft.com/office/drawing/2014/main" id="{96D0FE91-207E-499A-984D-15EBF4921A4D}"/>
              </a:ext>
            </a:extLst>
          </p:cNvPr>
          <p:cNvGrpSpPr/>
          <p:nvPr/>
        </p:nvGrpSpPr>
        <p:grpSpPr>
          <a:xfrm>
            <a:off x="1380783" y="5473780"/>
            <a:ext cx="945329" cy="225343"/>
            <a:chOff x="1524814" y="5809921"/>
            <a:chExt cx="945329" cy="225343"/>
          </a:xfrm>
        </p:grpSpPr>
        <p:pic>
          <p:nvPicPr>
            <p:cNvPr id="138" name="Picture 137">
              <a:extLst>
                <a:ext uri="{FF2B5EF4-FFF2-40B4-BE49-F238E27FC236}">
                  <a16:creationId xmlns:a16="http://schemas.microsoft.com/office/drawing/2014/main" id="{BF0C6F51-1CB5-4119-AF01-CE23783E73C7}"/>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39" name="Picture 138">
              <a:extLst>
                <a:ext uri="{FF2B5EF4-FFF2-40B4-BE49-F238E27FC236}">
                  <a16:creationId xmlns:a16="http://schemas.microsoft.com/office/drawing/2014/main" id="{02B6911C-C3D6-4EFC-8219-CDF70A5F14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39002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286D2A-9431-4B58-B084-24043829B27F}"/>
              </a:ext>
            </a:extLst>
          </p:cNvPr>
          <p:cNvSpPr>
            <a:spLocks noGrp="1"/>
          </p:cNvSpPr>
          <p:nvPr>
            <p:ph idx="1"/>
          </p:nvPr>
        </p:nvSpPr>
        <p:spPr>
          <a:xfrm>
            <a:off x="399392" y="1163001"/>
            <a:ext cx="11183007" cy="5174243"/>
          </a:xfrm>
        </p:spPr>
        <p:txBody>
          <a:bodyPr>
            <a:normAutofit/>
          </a:bodyPr>
          <a:lstStyle/>
          <a:p>
            <a:r>
              <a:rPr lang="en-US" sz="2800" dirty="0"/>
              <a:t>New SON use case to extend ONAP platform capabilities</a:t>
            </a:r>
          </a:p>
          <a:p>
            <a:pPr marL="635000" indent="-342900">
              <a:buFont typeface="Courier New" panose="02070309020205020404" pitchFamily="49" charset="0"/>
              <a:buChar char="o"/>
            </a:pPr>
            <a:r>
              <a:rPr lang="en-US" sz="2400" dirty="0"/>
              <a:t>Handle large volume of real-time data (HV-VES), and process it</a:t>
            </a:r>
          </a:p>
          <a:p>
            <a:pPr marL="635000" indent="-342900">
              <a:buFont typeface="Courier New" panose="02070309020205020404" pitchFamily="49" charset="0"/>
              <a:buChar char="o"/>
            </a:pPr>
            <a:r>
              <a:rPr lang="en-US" sz="2400" dirty="0"/>
              <a:t>Application of ML in ONAP (specifically in Control Loops)</a:t>
            </a:r>
          </a:p>
          <a:p>
            <a:pPr marL="635000" indent="-342900">
              <a:buFont typeface="Courier New" panose="02070309020205020404" pitchFamily="49" charset="0"/>
              <a:buChar char="o"/>
            </a:pPr>
            <a:r>
              <a:rPr lang="en-US" sz="2400" dirty="0"/>
              <a:t>CLC</a:t>
            </a:r>
          </a:p>
          <a:p>
            <a:pPr marL="635000" indent="-342900">
              <a:buFont typeface="Courier New" panose="02070309020205020404" pitchFamily="49" charset="0"/>
              <a:buChar char="o"/>
            </a:pPr>
            <a:endParaRPr lang="en-US" sz="2400" dirty="0"/>
          </a:p>
          <a:p>
            <a:r>
              <a:rPr lang="en-US" sz="2800" dirty="0"/>
              <a:t>SON Lifecycle</a:t>
            </a:r>
          </a:p>
          <a:p>
            <a:pPr marL="635000" lvl="1" indent="-342900">
              <a:spcBef>
                <a:spcPts val="1000"/>
              </a:spcBef>
              <a:buFont typeface="Courier New" panose="02070309020205020404" pitchFamily="49" charset="0"/>
              <a:buChar char="o"/>
            </a:pPr>
            <a:r>
              <a:rPr lang="en-US" sz="2400" dirty="0"/>
              <a:t>Role of SDC, SO and AAI for “ONAP SON Service”</a:t>
            </a:r>
          </a:p>
          <a:p>
            <a:pPr marL="635000" lvl="1" indent="-342900">
              <a:spcBef>
                <a:spcPts val="1000"/>
              </a:spcBef>
              <a:buFont typeface="Courier New" panose="02070309020205020404" pitchFamily="49" charset="0"/>
              <a:buChar char="o"/>
            </a:pPr>
            <a:r>
              <a:rPr lang="en-US" sz="2400" dirty="0"/>
              <a:t>Deployment of Control Loop via CLAMP</a:t>
            </a:r>
          </a:p>
          <a:p>
            <a:pPr marL="635000" lvl="1" indent="-342900">
              <a:spcBef>
                <a:spcPts val="1000"/>
              </a:spcBef>
              <a:buFont typeface="Courier New" panose="02070309020205020404" pitchFamily="49" charset="0"/>
              <a:buChar char="o"/>
            </a:pPr>
            <a:r>
              <a:rPr lang="en-US" sz="2400" dirty="0"/>
              <a:t>Instantiation of SON-Handler MS when the first cell is activated</a:t>
            </a:r>
          </a:p>
          <a:p>
            <a:pPr marL="635000" lvl="1" indent="-342900">
              <a:spcBef>
                <a:spcPts val="1000"/>
              </a:spcBef>
              <a:buFont typeface="Courier New" panose="02070309020205020404" pitchFamily="49" charset="0"/>
              <a:buChar char="o"/>
            </a:pPr>
            <a:endParaRPr lang="en-US" sz="2400" dirty="0"/>
          </a:p>
          <a:p>
            <a:r>
              <a:rPr lang="en-US" sz="2800" dirty="0"/>
              <a:t>Interaction with real </a:t>
            </a:r>
            <a:r>
              <a:rPr lang="en-US" sz="2800" dirty="0" err="1"/>
              <a:t>gNB</a:t>
            </a:r>
            <a:r>
              <a:rPr lang="en-US" sz="2800" dirty="0"/>
              <a:t> and/or O-RAN software components</a:t>
            </a:r>
          </a:p>
        </p:txBody>
      </p:sp>
      <p:sp>
        <p:nvSpPr>
          <p:cNvPr id="3" name="Title 2">
            <a:extLst>
              <a:ext uri="{FF2B5EF4-FFF2-40B4-BE49-F238E27FC236}">
                <a16:creationId xmlns:a16="http://schemas.microsoft.com/office/drawing/2014/main" id="{02B3D93B-AEEC-468F-A696-7784E9960B11}"/>
              </a:ext>
            </a:extLst>
          </p:cNvPr>
          <p:cNvSpPr>
            <a:spLocks noGrp="1"/>
          </p:cNvSpPr>
          <p:nvPr>
            <p:ph type="title"/>
          </p:nvPr>
        </p:nvSpPr>
        <p:spPr/>
        <p:txBody>
          <a:bodyPr/>
          <a:lstStyle/>
          <a:p>
            <a:r>
              <a:rPr lang="en-US" dirty="0"/>
              <a:t>Other requirements (under investigation)</a:t>
            </a:r>
          </a:p>
        </p:txBody>
      </p:sp>
    </p:spTree>
    <p:extLst>
      <p:ext uri="{BB962C8B-B14F-4D97-AF65-F5344CB8AC3E}">
        <p14:creationId xmlns:p14="http://schemas.microsoft.com/office/powerpoint/2010/main" val="2146112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FEB236C3-80E6-5247-9E1A-4D88E8262672}"/>
              </a:ext>
            </a:extLst>
          </p:cNvPr>
          <p:cNvSpPr>
            <a:spLocks noGrp="1"/>
          </p:cNvSpPr>
          <p:nvPr>
            <p:ph type="title"/>
          </p:nvPr>
        </p:nvSpPr>
        <p:spPr>
          <a:xfrm>
            <a:off x="0" y="221454"/>
            <a:ext cx="10972800" cy="640080"/>
          </a:xfrm>
        </p:spPr>
        <p:txBody>
          <a:bodyPr/>
          <a:lstStyle/>
          <a:p>
            <a:r>
              <a:rPr kumimoji="1" lang="en-US" altLang="zh-CN" dirty="0"/>
              <a:t>Business</a:t>
            </a:r>
            <a:r>
              <a:rPr kumimoji="1" lang="zh-CN" altLang="en-US" dirty="0"/>
              <a:t> </a:t>
            </a:r>
            <a:r>
              <a:rPr kumimoji="1" lang="en-US" altLang="zh-CN" dirty="0"/>
              <a:t>Drivers</a:t>
            </a:r>
            <a:endParaRPr kumimoji="1" lang="zh-CN" altLang="en-US" dirty="0"/>
          </a:p>
        </p:txBody>
      </p:sp>
      <p:sp>
        <p:nvSpPr>
          <p:cNvPr id="5" name="矩形 4">
            <a:extLst>
              <a:ext uri="{FF2B5EF4-FFF2-40B4-BE49-F238E27FC236}">
                <a16:creationId xmlns:a16="http://schemas.microsoft.com/office/drawing/2014/main" id="{17D4A7FF-E95A-8C47-AC3D-DAC7FB2C1ECB}"/>
              </a:ext>
            </a:extLst>
          </p:cNvPr>
          <p:cNvSpPr/>
          <p:nvPr/>
        </p:nvSpPr>
        <p:spPr>
          <a:xfrm>
            <a:off x="1" y="925085"/>
            <a:ext cx="12192000" cy="5539978"/>
          </a:xfrm>
          <a:prstGeom prst="rect">
            <a:avLst/>
          </a:prstGeom>
        </p:spPr>
        <p:txBody>
          <a:bodyPr wrap="square">
            <a:spAutoFit/>
          </a:bodyPr>
          <a:lstStyle/>
          <a:p>
            <a:r>
              <a:rPr lang="en-US" altLang="zh-CN" sz="2400" b="1" dirty="0">
                <a:solidFill>
                  <a:srgbClr val="0000FF"/>
                </a:solidFill>
                <a:latin typeface="Calibri" panose="020F0502020204030204" pitchFamily="34" charset="0"/>
              </a:rPr>
              <a:t>Executive Summary</a:t>
            </a:r>
            <a:endParaRPr lang="en-US" altLang="zh-CN" sz="2400" dirty="0">
              <a:solidFill>
                <a:srgbClr val="000000"/>
              </a:solidFill>
              <a:latin typeface="-webkit-standard"/>
            </a:endParaRPr>
          </a:p>
          <a:p>
            <a:r>
              <a:rPr lang="en-US" dirty="0"/>
              <a:t>SON (Self-Organizing Networks) functionality is an essential part of 4G networks, and will be even more critical for 5G. SON enables automation to improve network performance and efficiency, improve user experience, and reduce operational expenses and complexity. The objective of the OOF SON use cases is to develop an ONAP-based SON platform using the ONAP Optimization Framework (OOF). We have taken a phased approach since SON is complex, and SON for 5G is still evolving. We started with the Physical Cell Identity (PCI) optimization SON use case in Casablanca, and added centralized Automated Neighbor Relations (ANR) aspects in Dublin. In Frankfurt, we included adaptive SON functionality, took initial steps in O-RAN alignment and collaborated with Policy Control Loop Co-ordination (CLC). For Guilin, we will align with ORAN interfaces, be the early adopter of the new Runtime Config DB (e.g. generate DB schemas and APIs based on yang models), cover SON-related workflow for new cell addition, introduce another SON use case to add new platform capabilities, and collaborate on further extensions to  CLC. We will also pursue alignment with industry trends for open interfaces &amp; open models for RAN interactions, in particular with O-RAN.</a:t>
            </a:r>
          </a:p>
          <a:p>
            <a:endParaRPr lang="en-US" altLang="zh-CN" dirty="0">
              <a:solidFill>
                <a:srgbClr val="000000"/>
              </a:solidFill>
              <a:latin typeface="-webkit-standard"/>
            </a:endParaRPr>
          </a:p>
          <a:p>
            <a:r>
              <a:rPr lang="en-US" altLang="zh-CN" sz="2400" b="1" dirty="0">
                <a:solidFill>
                  <a:srgbClr val="0000FF"/>
                </a:solidFill>
                <a:latin typeface="Calibri" panose="020F0502020204030204" pitchFamily="34" charset="0"/>
              </a:rPr>
              <a:t>Business Impact</a:t>
            </a:r>
            <a:r>
              <a:rPr lang="en-US" altLang="zh-CN" sz="2400" dirty="0">
                <a:solidFill>
                  <a:srgbClr val="FF0000"/>
                </a:solidFill>
                <a:latin typeface="-webkit-standard"/>
              </a:rPr>
              <a:t> </a:t>
            </a:r>
            <a:endParaRPr lang="en-US" altLang="zh-CN" sz="2400" dirty="0">
              <a:solidFill>
                <a:srgbClr val="003366"/>
              </a:solidFill>
              <a:latin typeface="-webkit-standard"/>
            </a:endParaRPr>
          </a:p>
          <a:p>
            <a:r>
              <a:rPr lang="en-US" dirty="0"/>
              <a:t>SON is an essential feature in mobile networks, and relevant to every operator. Any ONAP-based network deployment for 5G will benefit from an ONAP-based SON solution, which provides a disaggregation of SON functions into modules aligned with the ONAP architecture. Operators and vendors will both benefit from the ability of vendors to bring best-in-class solutions to each module, while leveraging the benefits of a community-supported open platform. This will enable faster development of innovative solutions. The approach taken could very well be evolved to address SON use cases whose scope extends beyond just the RAN.</a:t>
            </a:r>
          </a:p>
        </p:txBody>
      </p:sp>
    </p:spTree>
    <p:extLst>
      <p:ext uri="{BB962C8B-B14F-4D97-AF65-F5344CB8AC3E}">
        <p14:creationId xmlns:p14="http://schemas.microsoft.com/office/powerpoint/2010/main" val="22752752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126878</TotalTime>
  <Words>1235</Words>
  <Application>Microsoft Office PowerPoint</Application>
  <PresentationFormat>Widescreen</PresentationFormat>
  <Paragraphs>215</Paragraphs>
  <Slides>11</Slides>
  <Notes>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11</vt:i4>
      </vt:variant>
    </vt:vector>
  </HeadingPairs>
  <TitlesOfParts>
    <vt:vector size="22" baseType="lpstr">
      <vt:lpstr>.AppleSystemUIFont</vt:lpstr>
      <vt:lpstr>Arial</vt:lpstr>
      <vt:lpstr>ATT Aleck Sans</vt:lpstr>
      <vt:lpstr>Calibri</vt:lpstr>
      <vt:lpstr>Courier New</vt:lpstr>
      <vt:lpstr>Intel Clear Light</vt:lpstr>
      <vt:lpstr>Nokia Pure Headline Light</vt:lpstr>
      <vt:lpstr>Nokia Pure Text Light</vt:lpstr>
      <vt:lpstr>-webkit-standard</vt:lpstr>
      <vt:lpstr>Wingdings</vt:lpstr>
      <vt:lpstr>Office Theme</vt:lpstr>
      <vt:lpstr>OOF-SON: 5G Self-Organizing Network (SON) using ONAP Optimization Framework (OOF): Requirements Proposal for Guilin</vt:lpstr>
      <vt:lpstr>Summary of Requirements (Under Discussion)</vt:lpstr>
      <vt:lpstr>ONAP SON alignment with O-RAN</vt:lpstr>
      <vt:lpstr>ONAP SON alignment with O-RAN</vt:lpstr>
      <vt:lpstr>ONAP RAN Database (Runtime Config DB)</vt:lpstr>
      <vt:lpstr>Control Loop Coordination</vt:lpstr>
      <vt:lpstr>SON Lifecycle – Cell addition/configuration</vt:lpstr>
      <vt:lpstr>Other requirements (under investigation)</vt:lpstr>
      <vt:lpstr>Business Drivers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Swaminathan Seetharaman</cp:lastModifiedBy>
  <cp:revision>2180</cp:revision>
  <cp:lastPrinted>2017-12-06T19:47:24Z</cp:lastPrinted>
  <dcterms:created xsi:type="dcterms:W3CDTF">2017-02-27T16:23:08Z</dcterms:created>
  <dcterms:modified xsi:type="dcterms:W3CDTF">2020-03-16T16:56:53Z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readonly">
    <vt:lpwstr/>
  </property>
  <property fmtid="{D5CDD505-2E9C-101B-9397-08002B2CF9AE}" pid="12" name="_change">
    <vt:lpwstr/>
  </property>
  <property fmtid="{D5CDD505-2E9C-101B-9397-08002B2CF9AE}" pid="13" name="_full-control">
    <vt:lpwstr/>
  </property>
  <property fmtid="{D5CDD505-2E9C-101B-9397-08002B2CF9AE}" pid="14" name="sflag">
    <vt:lpwstr>1578281974</vt:lpwstr>
  </property>
</Properties>
</file>