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17"/>
  </p:notesMasterIdLst>
  <p:sldIdLst>
    <p:sldId id="321" r:id="rId2"/>
    <p:sldId id="520" r:id="rId3"/>
    <p:sldId id="523" r:id="rId4"/>
    <p:sldId id="532" r:id="rId5"/>
    <p:sldId id="519" r:id="rId6"/>
    <p:sldId id="524" r:id="rId7"/>
    <p:sldId id="530" r:id="rId8"/>
    <p:sldId id="529" r:id="rId9"/>
    <p:sldId id="531" r:id="rId10"/>
    <p:sldId id="525" r:id="rId11"/>
    <p:sldId id="522" r:id="rId12"/>
    <p:sldId id="526" r:id="rId13"/>
    <p:sldId id="527" r:id="rId14"/>
    <p:sldId id="528" r:id="rId15"/>
    <p:sldId id="305" r:id="rId1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2929"/>
    <a:srgbClr val="FFD347"/>
    <a:srgbClr val="0000CC"/>
    <a:srgbClr val="FF8585"/>
    <a:srgbClr val="66FFFF"/>
    <a:srgbClr val="CCE4BE"/>
    <a:srgbClr val="5B9BD5"/>
    <a:srgbClr val="5B9BD6"/>
    <a:srgbClr val="5B37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88" autoAdjust="0"/>
    <p:restoredTop sz="94249" autoAdjust="0"/>
  </p:normalViewPr>
  <p:slideViewPr>
    <p:cSldViewPr snapToGrid="0" snapToObjects="1">
      <p:cViewPr varScale="1">
        <p:scale>
          <a:sx n="73" d="100"/>
          <a:sy n="73" d="100"/>
        </p:scale>
        <p:origin x="552"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5/26/2020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66522" y="2303819"/>
            <a:ext cx="11332718" cy="1514822"/>
          </a:xfrm>
        </p:spPr>
        <p:txBody>
          <a:bodyPr>
            <a:normAutofit/>
          </a:bodyPr>
          <a:lstStyle/>
          <a:p>
            <a:r>
              <a:rPr lang="en-IN" dirty="0" smtClean="0"/>
              <a:t>Core NSSMF Implementation Options</a:t>
            </a:r>
            <a:br>
              <a:rPr lang="en-IN" dirty="0" smtClean="0"/>
            </a:br>
            <a:r>
              <a:rPr lang="en-IN" sz="2400" dirty="0" smtClean="0"/>
              <a:t>For ONAP G Release</a:t>
            </a:r>
            <a:endParaRPr lang="ru-RU" dirty="0"/>
          </a:p>
        </p:txBody>
      </p:sp>
      <p:sp>
        <p:nvSpPr>
          <p:cNvPr id="4" name="Подзаголовок 2">
            <a:extLst>
              <a:ext uri="{FF2B5EF4-FFF2-40B4-BE49-F238E27FC236}">
                <a16:creationId xmlns:a16="http://schemas.microsoft.com/office/drawing/2014/main" id="{50F9EF9B-685A-426C-B6A4-5FF16554B9FF}"/>
              </a:ext>
            </a:extLst>
          </p:cNvPr>
          <p:cNvSpPr txBox="1">
            <a:spLocks/>
          </p:cNvSpPr>
          <p:nvPr/>
        </p:nvSpPr>
        <p:spPr>
          <a:xfrm>
            <a:off x="4837455" y="4345861"/>
            <a:ext cx="6861786" cy="170594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Participants:</a:t>
            </a:r>
            <a:r>
              <a:rPr lang="zh-CN" altLang="en-US" sz="1600" b="1" dirty="0"/>
              <a:t> </a:t>
            </a:r>
            <a:r>
              <a:rPr lang="en-US" altLang="zh-CN" sz="1400" dirty="0"/>
              <a:t>CMCC,</a:t>
            </a:r>
            <a:r>
              <a:rPr lang="zh-CN" altLang="en-US" sz="1400" dirty="0"/>
              <a:t> </a:t>
            </a:r>
            <a:r>
              <a:rPr lang="en-US" altLang="zh-CN" sz="1400" dirty="0"/>
              <a:t>Wipro,</a:t>
            </a:r>
            <a:r>
              <a:rPr lang="zh-CN" altLang="en-US" sz="1400" dirty="0"/>
              <a:t> </a:t>
            </a:r>
            <a:r>
              <a:rPr lang="en-US" altLang="zh-CN" sz="1400" dirty="0"/>
              <a:t>Huawei,</a:t>
            </a:r>
            <a:r>
              <a:rPr lang="zh-CN" altLang="en-US" sz="1400" dirty="0"/>
              <a:t> </a:t>
            </a:r>
            <a:r>
              <a:rPr lang="en-US" altLang="zh-CN" sz="1400" dirty="0"/>
              <a:t>AT&amp;T,</a:t>
            </a:r>
            <a:r>
              <a:rPr lang="zh-CN" altLang="en-US" sz="1400" dirty="0"/>
              <a:t> </a:t>
            </a:r>
            <a:r>
              <a:rPr lang="en-US" altLang="zh-CN" sz="1400" dirty="0"/>
              <a:t>Amdocs,</a:t>
            </a:r>
            <a:r>
              <a:rPr lang="zh-CN" altLang="en-US" sz="1400" dirty="0"/>
              <a:t> </a:t>
            </a:r>
            <a:r>
              <a:rPr lang="en-US" altLang="zh-CN" sz="1400" dirty="0"/>
              <a:t>Verizon,</a:t>
            </a:r>
            <a:r>
              <a:rPr lang="zh-CN" altLang="en-US" sz="1400" dirty="0"/>
              <a:t> </a:t>
            </a:r>
            <a:r>
              <a:rPr lang="en-US" altLang="zh-CN" sz="1400" dirty="0"/>
              <a:t>Reliance</a:t>
            </a:r>
            <a:r>
              <a:rPr lang="zh-CN" altLang="en-US" sz="1400" dirty="0"/>
              <a:t> </a:t>
            </a:r>
            <a:r>
              <a:rPr lang="en-US" altLang="zh-CN" sz="1400" dirty="0" err="1"/>
              <a:t>Jio</a:t>
            </a:r>
            <a:r>
              <a:rPr lang="en-US" altLang="zh-CN" sz="1400" dirty="0"/>
              <a:t>,</a:t>
            </a:r>
            <a:r>
              <a:rPr lang="zh-CN" altLang="en-US" sz="1400" dirty="0"/>
              <a:t> </a:t>
            </a:r>
            <a:r>
              <a:rPr lang="en-US" altLang="zh-CN" sz="1400" dirty="0"/>
              <a:t>Tencent,</a:t>
            </a:r>
            <a:r>
              <a:rPr lang="zh-CN" altLang="en-US" sz="1400" dirty="0"/>
              <a:t> </a:t>
            </a:r>
            <a:r>
              <a:rPr lang="en-US" altLang="zh-CN" sz="1400" dirty="0"/>
              <a:t>China</a:t>
            </a:r>
            <a:r>
              <a:rPr lang="zh-CN" altLang="en-US" sz="1400" dirty="0"/>
              <a:t> </a:t>
            </a:r>
            <a:r>
              <a:rPr lang="en-US" altLang="zh-CN" sz="1400" dirty="0" smtClean="0"/>
              <a:t>Telecom, Tech Mahindra, DT</a:t>
            </a:r>
            <a:r>
              <a:rPr lang="zh-CN" altLang="en-US" sz="1400" dirty="0" smtClean="0"/>
              <a:t> </a:t>
            </a:r>
            <a:endParaRPr lang="ru-RU" sz="1400" dirty="0"/>
          </a:p>
        </p:txBody>
      </p:sp>
      <p:sp>
        <p:nvSpPr>
          <p:cNvPr id="6" name="Подзаголовок 2">
            <a:extLst>
              <a:ext uri="{FF2B5EF4-FFF2-40B4-BE49-F238E27FC236}">
                <a16:creationId xmlns:a16="http://schemas.microsoft.com/office/drawing/2014/main" id="{2708794C-2D96-C24F-B5C0-B50D27060A0C}"/>
              </a:ext>
            </a:extLst>
          </p:cNvPr>
          <p:cNvSpPr txBox="1">
            <a:spLocks/>
          </p:cNvSpPr>
          <p:nvPr/>
        </p:nvSpPr>
        <p:spPr>
          <a:xfrm>
            <a:off x="4837455" y="5256874"/>
            <a:ext cx="6706845" cy="8853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Authors:</a:t>
            </a:r>
            <a:r>
              <a:rPr lang="zh-CN" altLang="en-US" sz="1600" b="1" dirty="0"/>
              <a:t> </a:t>
            </a:r>
            <a:r>
              <a:rPr lang="en-IN" altLang="zh-CN" sz="1400" dirty="0" smtClean="0"/>
              <a:t>Milind Jalwadi (Tech Mahindra)</a:t>
            </a:r>
            <a:endParaRPr lang="ru-RU" sz="1400" dirty="0"/>
          </a:p>
        </p:txBody>
      </p:sp>
      <p:sp>
        <p:nvSpPr>
          <p:cNvPr id="3" name="TextBox 2">
            <a:extLst>
              <a:ext uri="{FF2B5EF4-FFF2-40B4-BE49-F238E27FC236}">
                <a16:creationId xmlns:a16="http://schemas.microsoft.com/office/drawing/2014/main" id="{6C9F7C7E-3D2C-440D-8E17-7EEAC57B5467}"/>
              </a:ext>
            </a:extLst>
          </p:cNvPr>
          <p:cNvSpPr txBox="1"/>
          <p:nvPr/>
        </p:nvSpPr>
        <p:spPr>
          <a:xfrm>
            <a:off x="4837455" y="6328676"/>
            <a:ext cx="1268296" cy="307777"/>
          </a:xfrm>
          <a:prstGeom prst="rect">
            <a:avLst/>
          </a:prstGeom>
          <a:noFill/>
        </p:spPr>
        <p:txBody>
          <a:bodyPr wrap="none" rtlCol="0">
            <a:spAutoFit/>
          </a:bodyPr>
          <a:lstStyle/>
          <a:p>
            <a:r>
              <a:rPr lang="en-US" sz="1400" dirty="0" smtClean="0">
                <a:solidFill>
                  <a:schemeClr val="bg1"/>
                </a:solidFill>
                <a:latin typeface="Arial" panose="020B0604020202020204" pitchFamily="34" charset="0"/>
                <a:cs typeface="Arial" panose="020B0604020202020204" pitchFamily="34" charset="0"/>
              </a:rPr>
              <a:t>May 22, </a:t>
            </a:r>
            <a:r>
              <a:rPr lang="en-US" sz="1400" dirty="0">
                <a:solidFill>
                  <a:schemeClr val="bg1"/>
                </a:solidFill>
                <a:latin typeface="Arial" panose="020B0604020202020204" pitchFamily="34" charset="0"/>
                <a:cs typeface="Arial" panose="020B0604020202020204" pitchFamily="34" charset="0"/>
              </a:rPr>
              <a:t>2020</a:t>
            </a:r>
          </a:p>
        </p:txBody>
      </p:sp>
    </p:spTree>
    <p:extLst>
      <p:ext uri="{BB962C8B-B14F-4D97-AF65-F5344CB8AC3E}">
        <p14:creationId xmlns:p14="http://schemas.microsoft.com/office/powerpoint/2010/main" val="3908963074"/>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US" dirty="0"/>
              <a:t>Option </a:t>
            </a:r>
            <a:r>
              <a:rPr lang="en-US" dirty="0" smtClean="0"/>
              <a:t>2 </a:t>
            </a:r>
            <a:r>
              <a:rPr lang="en-US" dirty="0"/>
              <a:t>(NSSMF </a:t>
            </a:r>
            <a:r>
              <a:rPr lang="en-US" dirty="0" smtClean="0"/>
              <a:t>Directly Invokes SO Work Flows)</a:t>
            </a:r>
            <a:endParaRPr lang="en-US" dirty="0"/>
          </a:p>
        </p:txBody>
      </p:sp>
      <p:sp>
        <p:nvSpPr>
          <p:cNvPr id="4" name="Text Placeholder 3"/>
          <p:cNvSpPr>
            <a:spLocks noGrp="1"/>
          </p:cNvSpPr>
          <p:nvPr>
            <p:ph type="body" sz="quarter" idx="10"/>
          </p:nvPr>
        </p:nvSpPr>
        <p:spPr>
          <a:xfrm>
            <a:off x="314325" y="1138237"/>
            <a:ext cx="11506200" cy="4896803"/>
          </a:xfrm>
        </p:spPr>
        <p:txBody>
          <a:bodyPr>
            <a:normAutofit/>
          </a:bodyPr>
          <a:lstStyle/>
          <a:p>
            <a:pPr marL="514350" indent="-514350">
              <a:lnSpc>
                <a:spcPct val="200000"/>
              </a:lnSpc>
              <a:buFont typeface="+mj-lt"/>
              <a:buAutoNum type="arabicPeriod"/>
            </a:pPr>
            <a:r>
              <a:rPr lang="en-IN" sz="2400" dirty="0" smtClean="0"/>
              <a:t>Custom code needs to be written for both the approaches </a:t>
            </a:r>
            <a:r>
              <a:rPr lang="en-IN" sz="2400" dirty="0" err="1" smtClean="0"/>
              <a:t>Viz</a:t>
            </a:r>
            <a:r>
              <a:rPr lang="en-IN" sz="2400" dirty="0" smtClean="0"/>
              <a:t> SO and VFC based orchestration</a:t>
            </a:r>
          </a:p>
          <a:p>
            <a:pPr marL="514350" indent="-514350">
              <a:lnSpc>
                <a:spcPct val="200000"/>
              </a:lnSpc>
              <a:buFont typeface="+mj-lt"/>
              <a:buAutoNum type="arabicPeriod"/>
            </a:pPr>
            <a:r>
              <a:rPr lang="en-IN" sz="2400" dirty="0" smtClean="0"/>
              <a:t>Any other pros and cons needs to be discussed</a:t>
            </a:r>
          </a:p>
          <a:p>
            <a:pPr marL="514350" indent="-514350">
              <a:lnSpc>
                <a:spcPct val="200000"/>
              </a:lnSpc>
              <a:buFont typeface="+mj-lt"/>
              <a:buAutoNum type="arabicPeriod"/>
            </a:pPr>
            <a:r>
              <a:rPr lang="en-IN" sz="2400" b="1" dirty="0" smtClean="0">
                <a:solidFill>
                  <a:srgbClr val="FF0000"/>
                </a:solidFill>
              </a:rPr>
              <a:t>Currently not recommended after internal discussions</a:t>
            </a:r>
          </a:p>
        </p:txBody>
      </p:sp>
    </p:spTree>
    <p:extLst>
      <p:ext uri="{BB962C8B-B14F-4D97-AF65-F5344CB8AC3E}">
        <p14:creationId xmlns:p14="http://schemas.microsoft.com/office/powerpoint/2010/main" val="1737948424"/>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rmAutofit fontScale="90000"/>
          </a:bodyPr>
          <a:lstStyle/>
          <a:p>
            <a:r>
              <a:rPr lang="en-IN" dirty="0" smtClean="0"/>
              <a:t>NSSMF Features – </a:t>
            </a:r>
            <a:r>
              <a:rPr lang="en-US" dirty="0"/>
              <a:t>Network slice subnet instance creation</a:t>
            </a:r>
          </a:p>
        </p:txBody>
      </p:sp>
      <p:graphicFrame>
        <p:nvGraphicFramePr>
          <p:cNvPr id="5" name="Table 4"/>
          <p:cNvGraphicFramePr>
            <a:graphicFrameLocks noGrp="1"/>
          </p:cNvGraphicFramePr>
          <p:nvPr>
            <p:extLst>
              <p:ext uri="{D42A27DB-BD31-4B8C-83A1-F6EECF244321}">
                <p14:modId xmlns:p14="http://schemas.microsoft.com/office/powerpoint/2010/main" val="2866506879"/>
              </p:ext>
            </p:extLst>
          </p:nvPr>
        </p:nvGraphicFramePr>
        <p:xfrm>
          <a:off x="182880" y="1073724"/>
          <a:ext cx="11638281" cy="4998720"/>
        </p:xfrm>
        <a:graphic>
          <a:graphicData uri="http://schemas.openxmlformats.org/drawingml/2006/table">
            <a:tbl>
              <a:tblPr>
                <a:tableStyleId>{5C22544A-7EE6-4342-B048-85BDC9FD1C3A}</a:tableStyleId>
              </a:tblPr>
              <a:tblGrid>
                <a:gridCol w="1135743">
                  <a:extLst>
                    <a:ext uri="{9D8B030D-6E8A-4147-A177-3AD203B41FA5}">
                      <a16:colId xmlns:a16="http://schemas.microsoft.com/office/drawing/2014/main" val="2337415811"/>
                    </a:ext>
                  </a:extLst>
                </a:gridCol>
                <a:gridCol w="9079411">
                  <a:extLst>
                    <a:ext uri="{9D8B030D-6E8A-4147-A177-3AD203B41FA5}">
                      <a16:colId xmlns:a16="http://schemas.microsoft.com/office/drawing/2014/main" val="4286905361"/>
                    </a:ext>
                  </a:extLst>
                </a:gridCol>
                <a:gridCol w="1423127">
                  <a:extLst>
                    <a:ext uri="{9D8B030D-6E8A-4147-A177-3AD203B41FA5}">
                      <a16:colId xmlns:a16="http://schemas.microsoft.com/office/drawing/2014/main" val="3712388835"/>
                    </a:ext>
                  </a:extLst>
                </a:gridCol>
              </a:tblGrid>
              <a:tr h="212035">
                <a:tc>
                  <a:txBody>
                    <a:bodyPr/>
                    <a:lstStyle/>
                    <a:p>
                      <a:pPr marL="0" marR="0" algn="ctr" hangingPunct="0">
                        <a:spcBef>
                          <a:spcPts val="0"/>
                        </a:spcBef>
                        <a:spcAft>
                          <a:spcPts val="0"/>
                        </a:spcAft>
                      </a:pPr>
                      <a:r>
                        <a:rPr lang="en-GB" sz="1400" b="1" dirty="0">
                          <a:effectLst/>
                        </a:rPr>
                        <a:t>Use case stage</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400" b="1" dirty="0">
                          <a:effectLst/>
                        </a:rPr>
                        <a:t>Evolution/Specification</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400" b="1" dirty="0" smtClean="0">
                          <a:effectLst/>
                        </a:rPr>
                        <a:t>Considered for implementation?</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094302236"/>
                  </a:ext>
                </a:extLst>
              </a:tr>
              <a:tr h="212035">
                <a:tc>
                  <a:txBody>
                    <a:bodyPr/>
                    <a:lstStyle/>
                    <a:p>
                      <a:pPr marL="0" marR="0" hangingPunct="0">
                        <a:spcBef>
                          <a:spcPts val="0"/>
                        </a:spcBef>
                        <a:spcAft>
                          <a:spcPts val="0"/>
                        </a:spcAft>
                      </a:pPr>
                      <a:r>
                        <a:rPr lang="en-GB" sz="1200" dirty="0">
                          <a:effectLst/>
                        </a:rPr>
                        <a:t>Step 1 (M)</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Based on the network slice subnet related requirements received, the network slice subnet provisioning management service provider decides to create a new NSSI or use an existing NSSI.</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smtClean="0">
                          <a:effectLst/>
                          <a:latin typeface="+mn-lt"/>
                        </a:rPr>
                        <a:t>Y</a:t>
                      </a:r>
                      <a:r>
                        <a:rPr lang="en-GB" sz="1400" dirty="0">
                          <a:effectLst/>
                          <a:latin typeface="+mn-lt"/>
                        </a:rPr>
                        <a:t> </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276682372"/>
                  </a:ext>
                </a:extLst>
              </a:tr>
              <a:tr h="318052">
                <a:tc>
                  <a:txBody>
                    <a:bodyPr/>
                    <a:lstStyle/>
                    <a:p>
                      <a:pPr marL="0" marR="0" hangingPunct="0">
                        <a:spcBef>
                          <a:spcPts val="0"/>
                        </a:spcBef>
                        <a:spcAft>
                          <a:spcPts val="0"/>
                        </a:spcAft>
                      </a:pPr>
                      <a:r>
                        <a:rPr lang="en-GB" sz="1200">
                          <a:effectLst/>
                        </a:rPr>
                        <a:t>Step 2 (M)</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If an existing network slice subnet instance is decided to be used, the network slice subnet provisioning management service provider </a:t>
                      </a:r>
                      <a:r>
                        <a:rPr lang="en-GB" sz="1200" dirty="0">
                          <a:solidFill>
                            <a:srgbClr val="FF0000"/>
                          </a:solidFill>
                          <a:effectLst/>
                        </a:rPr>
                        <a:t>may trigger to modify the existing network slice subnet instance to satisfy the network slice subnet related requirements</a:t>
                      </a:r>
                      <a:r>
                        <a:rPr lang="en-GB" sz="1200" dirty="0">
                          <a:effectLst/>
                        </a:rPr>
                        <a:t>. Go to “Step 8”.</a:t>
                      </a:r>
                      <a:br>
                        <a:rPr lang="en-GB" sz="1200" dirty="0">
                          <a:effectLst/>
                        </a:rPr>
                      </a:br>
                      <a:r>
                        <a:rPr lang="en-GB" sz="1200" dirty="0">
                          <a:effectLst/>
                        </a:rPr>
                        <a:t>Otherwise, the network slice subnet provisioning management service provider triggers to create a new NSSI, the following steps are needed.</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smtClean="0">
                          <a:effectLst/>
                          <a:latin typeface="+mn-lt"/>
                        </a:rPr>
                        <a:t>Y</a:t>
                      </a:r>
                      <a:r>
                        <a:rPr lang="en-GB" sz="1400" dirty="0">
                          <a:effectLst/>
                          <a:latin typeface="+mn-lt"/>
                        </a:rPr>
                        <a:t> </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618960230"/>
                  </a:ext>
                </a:extLst>
              </a:tr>
              <a:tr h="530087">
                <a:tc>
                  <a:txBody>
                    <a:bodyPr/>
                    <a:lstStyle/>
                    <a:p>
                      <a:pPr marL="0" marR="0" hangingPunct="0">
                        <a:spcBef>
                          <a:spcPts val="0"/>
                        </a:spcBef>
                        <a:spcAft>
                          <a:spcPts val="0"/>
                        </a:spcAft>
                      </a:pPr>
                      <a:r>
                        <a:rPr lang="en-GB" sz="1200">
                          <a:effectLst/>
                        </a:rPr>
                        <a:t>Step 3 (O)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If the required NSSI contains constituent NSSI(s) managed by other network slice subnet provisioning management service provider (s), the first network slice subnet provisioning management service provider derives the requirements for the constituent NSSI(s) and sends those requirements to the corresponding network slice subnet provisioning management service provider (s) which manages the constituent NSSI(s).</a:t>
                      </a:r>
                      <a:endParaRPr lang="en-US" sz="1200" dirty="0">
                        <a:effectLst/>
                      </a:endParaRPr>
                    </a:p>
                    <a:p>
                      <a:pPr marL="0" marR="0" hangingPunct="0">
                        <a:spcBef>
                          <a:spcPts val="0"/>
                        </a:spcBef>
                        <a:spcAft>
                          <a:spcPts val="0"/>
                        </a:spcAft>
                      </a:pPr>
                      <a:r>
                        <a:rPr lang="en-GB" sz="1200" dirty="0">
                          <a:effectLst/>
                        </a:rPr>
                        <a:t>The first network slice subnet provisioning management service provider receives the constituent NSSI information from the other network slice subnet provisioning management service provider (s) and associates the constituent NSSI(s) with the required NSSI.</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smtClean="0">
                          <a:effectLst/>
                          <a:latin typeface="+mn-lt"/>
                        </a:rPr>
                        <a:t>N</a:t>
                      </a:r>
                      <a:r>
                        <a:rPr lang="en-GB" sz="1400" dirty="0">
                          <a:effectLst/>
                          <a:latin typeface="+mn-lt"/>
                        </a:rPr>
                        <a:t> </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956002918"/>
                  </a:ext>
                </a:extLst>
              </a:tr>
              <a:tr h="424070">
                <a:tc>
                  <a:txBody>
                    <a:bodyPr/>
                    <a:lstStyle/>
                    <a:p>
                      <a:pPr marL="0" marR="0" hangingPunct="0">
                        <a:spcBef>
                          <a:spcPts val="0"/>
                        </a:spcBef>
                        <a:spcAft>
                          <a:spcPts val="0"/>
                        </a:spcAft>
                      </a:pPr>
                      <a:r>
                        <a:rPr lang="en-GB" sz="1200">
                          <a:effectLst/>
                        </a:rPr>
                        <a:t>Step 4 (M)</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Based on the network slice subnet related requirements received and </a:t>
                      </a:r>
                      <a:r>
                        <a:rPr lang="en-GB" sz="1200" dirty="0" err="1">
                          <a:effectLst/>
                        </a:rPr>
                        <a:t>SliceProfile</a:t>
                      </a:r>
                      <a:r>
                        <a:rPr lang="en-GB" sz="1200" dirty="0">
                          <a:effectLst/>
                        </a:rPr>
                        <a:t> [6], the network slice subnet provisioning management service provider decides that to satisfy the NSSI requirements, the part of the network controlled by certain NFVO should be involved. The network slice subnet provisioning management service provider determines the NS related requirements (i.e. information about the target NSD and additional parameterization for the specific NS to instantiate, see clause 7.3.3 in </a:t>
                      </a:r>
                      <a:r>
                        <a:rPr lang="en-GB" sz="1200" dirty="0">
                          <a:solidFill>
                            <a:srgbClr val="FF0000"/>
                          </a:solidFill>
                          <a:effectLst/>
                        </a:rPr>
                        <a:t>ETSI GS NFV-IFA013 [3]</a:t>
                      </a:r>
                      <a:r>
                        <a:rPr lang="en-GB" sz="1200" dirty="0">
                          <a:effectLst/>
                        </a:rPr>
                        <a:t>).</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smtClean="0">
                          <a:effectLst/>
                          <a:latin typeface="+mn-lt"/>
                        </a:rPr>
                        <a:t>Y</a:t>
                      </a:r>
                      <a:r>
                        <a:rPr lang="en-GB" sz="1400" dirty="0">
                          <a:effectLst/>
                          <a:latin typeface="+mn-lt"/>
                        </a:rPr>
                        <a:t> </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929934932"/>
                  </a:ext>
                </a:extLst>
              </a:tr>
              <a:tr h="212035">
                <a:tc>
                  <a:txBody>
                    <a:bodyPr/>
                    <a:lstStyle/>
                    <a:p>
                      <a:pPr marL="0" marR="0" hangingPunct="0">
                        <a:spcBef>
                          <a:spcPts val="0"/>
                        </a:spcBef>
                        <a:spcAft>
                          <a:spcPts val="0"/>
                        </a:spcAft>
                      </a:pPr>
                      <a:r>
                        <a:rPr lang="en-GB" sz="1200">
                          <a:effectLst/>
                        </a:rPr>
                        <a:t>Step 5 (M)</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Based on the NS related requirements, the network slice subnet provisioning management service provider triggers corresponding NS instantiation request to NFVO via</a:t>
                      </a:r>
                      <a:r>
                        <a:rPr lang="en-GB" sz="1200" dirty="0">
                          <a:solidFill>
                            <a:srgbClr val="FF0000"/>
                          </a:solidFill>
                          <a:effectLst/>
                        </a:rPr>
                        <a:t> </a:t>
                      </a:r>
                      <a:r>
                        <a:rPr lang="en-GB" sz="1200" dirty="0" err="1">
                          <a:solidFill>
                            <a:srgbClr val="FF0000"/>
                          </a:solidFill>
                          <a:effectLst/>
                        </a:rPr>
                        <a:t>Os</a:t>
                      </a:r>
                      <a:r>
                        <a:rPr lang="en-GB" sz="1200" dirty="0">
                          <a:solidFill>
                            <a:srgbClr val="FF0000"/>
                          </a:solidFill>
                          <a:effectLst/>
                        </a:rPr>
                        <a:t>-Ma-</a:t>
                      </a:r>
                      <a:r>
                        <a:rPr lang="en-GB" sz="1200" dirty="0" err="1">
                          <a:solidFill>
                            <a:srgbClr val="FF0000"/>
                          </a:solidFill>
                          <a:effectLst/>
                        </a:rPr>
                        <a:t>nfvo</a:t>
                      </a:r>
                      <a:r>
                        <a:rPr lang="en-GB" sz="1200" dirty="0">
                          <a:solidFill>
                            <a:srgbClr val="FF0000"/>
                          </a:solidFill>
                          <a:effectLst/>
                        </a:rPr>
                        <a:t> interface as described in clause 6.4.3 in TS 28.525 [2]</a:t>
                      </a:r>
                      <a:r>
                        <a:rPr lang="en-GB" sz="1200" dirty="0">
                          <a:effectLst/>
                        </a:rPr>
                        <a:t>, and the NFVO performs NS instantiation. (see note)</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IN" sz="1400" dirty="0" smtClean="0">
                          <a:effectLst/>
                          <a:latin typeface="+mn-lt"/>
                          <a:ea typeface="Times New Roman" panose="02020603050405020304" pitchFamily="18" charset="0"/>
                          <a:cs typeface="Times New Roman" panose="02020603050405020304" pitchFamily="18" charset="0"/>
                        </a:rPr>
                        <a:t>Y</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336071059"/>
                  </a:ext>
                </a:extLst>
              </a:tr>
              <a:tr h="212035">
                <a:tc>
                  <a:txBody>
                    <a:bodyPr/>
                    <a:lstStyle/>
                    <a:p>
                      <a:pPr marL="0" marR="0" hangingPunct="0">
                        <a:spcBef>
                          <a:spcPts val="0"/>
                        </a:spcBef>
                        <a:spcAft>
                          <a:spcPts val="0"/>
                        </a:spcAft>
                      </a:pPr>
                      <a:r>
                        <a:rPr lang="en-GB" sz="1200" dirty="0">
                          <a:effectLst/>
                        </a:rPr>
                        <a:t>Step 6 (M)</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The network slice subnet provisioning management service provider associates the NS instance with corresponding network slice subnet instance (e.g. allocation of the management identifier of NSSI and mapping with the corresponding identifiers).</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a:effectLst/>
                          <a:latin typeface="+mn-lt"/>
                        </a:rPr>
                        <a:t> </a:t>
                      </a:r>
                      <a:r>
                        <a:rPr lang="en-GB" sz="1400" dirty="0" smtClean="0">
                          <a:effectLst/>
                          <a:latin typeface="+mn-lt"/>
                        </a:rPr>
                        <a:t>Y</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817277799"/>
                  </a:ext>
                </a:extLst>
              </a:tr>
              <a:tr h="318052">
                <a:tc>
                  <a:txBody>
                    <a:bodyPr/>
                    <a:lstStyle/>
                    <a:p>
                      <a:pPr marL="0" marR="0" hangingPunct="0">
                        <a:spcBef>
                          <a:spcPts val="0"/>
                        </a:spcBef>
                        <a:spcAft>
                          <a:spcPts val="0"/>
                        </a:spcAft>
                      </a:pPr>
                      <a:r>
                        <a:rPr lang="en-GB" sz="1200" dirty="0">
                          <a:effectLst/>
                        </a:rPr>
                        <a:t>Step 7 (M)</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The network slice subnet provisioning management service provider is using the NF provisioning service to configure the NSSI constituents.</a:t>
                      </a:r>
                      <a:endParaRPr lang="en-US" sz="1200" dirty="0">
                        <a:effectLst/>
                      </a:endParaRPr>
                    </a:p>
                    <a:p>
                      <a:pPr marL="0" marR="0" hangingPunct="0">
                        <a:spcBef>
                          <a:spcPts val="0"/>
                        </a:spcBef>
                        <a:spcAft>
                          <a:spcPts val="0"/>
                        </a:spcAft>
                      </a:pPr>
                      <a:r>
                        <a:rPr lang="en-GB" sz="1200" dirty="0">
                          <a:effectLst/>
                        </a:rPr>
                        <a:t>In case of RAN NSSI, the configuration contains RRM policy information for individual Radio cells. In the cells shared by multiple NSSIs such policy includes guidance for split of Radio resources between the NSSIs.</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IN" sz="1400" dirty="0" smtClean="0">
                          <a:effectLst/>
                          <a:latin typeface="+mn-lt"/>
                          <a:ea typeface="Times New Roman" panose="02020603050405020304" pitchFamily="18" charset="0"/>
                          <a:cs typeface="Times New Roman" panose="02020603050405020304" pitchFamily="18" charset="0"/>
                        </a:rPr>
                        <a:t>Y</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681015547"/>
                  </a:ext>
                </a:extLst>
              </a:tr>
              <a:tr h="318052">
                <a:tc>
                  <a:txBody>
                    <a:bodyPr/>
                    <a:lstStyle/>
                    <a:p>
                      <a:pPr marL="0" marR="0" hangingPunct="0">
                        <a:spcBef>
                          <a:spcPts val="0"/>
                        </a:spcBef>
                        <a:spcAft>
                          <a:spcPts val="0"/>
                        </a:spcAft>
                      </a:pPr>
                      <a:r>
                        <a:rPr lang="en-GB" sz="1200" dirty="0">
                          <a:effectLst/>
                        </a:rPr>
                        <a:t>Step 8 (M)</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The network slice subnet provisioning management service provider notifies the provisioning service consumer with the NSSI information (e.g. the management identifier of NSSI) and the NFVO identity when relevant. The network slice provisioning management service provider associates the NSSI with the NSI.</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a:effectLst/>
                          <a:latin typeface="+mn-lt"/>
                        </a:rPr>
                        <a:t> </a:t>
                      </a:r>
                      <a:r>
                        <a:rPr lang="en-GB" sz="1400" dirty="0" smtClean="0">
                          <a:effectLst/>
                          <a:latin typeface="+mn-lt"/>
                        </a:rPr>
                        <a:t>Y</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966889207"/>
                  </a:ext>
                </a:extLst>
              </a:tr>
            </a:tbl>
          </a:graphicData>
        </a:graphic>
      </p:graphicFrame>
      <p:sp>
        <p:nvSpPr>
          <p:cNvPr id="6" name="Rectangle 1"/>
          <p:cNvSpPr>
            <a:spLocks noChangeArrowheads="1"/>
          </p:cNvSpPr>
          <p:nvPr/>
        </p:nvSpPr>
        <p:spPr bwMode="auto">
          <a:xfrm>
            <a:off x="1620838" y="12319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705395" y="6116715"/>
            <a:ext cx="3393558" cy="307777"/>
          </a:xfrm>
          <a:prstGeom prst="rect">
            <a:avLst/>
          </a:prstGeom>
          <a:noFill/>
        </p:spPr>
        <p:txBody>
          <a:bodyPr wrap="none" rtlCol="0">
            <a:spAutoFit/>
          </a:bodyPr>
          <a:lstStyle/>
          <a:p>
            <a:r>
              <a:rPr lang="en-IN" sz="1400" dirty="0" smtClean="0">
                <a:solidFill>
                  <a:srgbClr val="FF0000"/>
                </a:solidFill>
              </a:rPr>
              <a:t>Note: Highlighted text in RED not supported</a:t>
            </a:r>
            <a:endParaRPr lang="en-US" sz="1400" dirty="0">
              <a:solidFill>
                <a:srgbClr val="FF0000"/>
              </a:solidFill>
            </a:endParaRPr>
          </a:p>
        </p:txBody>
      </p:sp>
    </p:spTree>
    <p:extLst>
      <p:ext uri="{BB962C8B-B14F-4D97-AF65-F5344CB8AC3E}">
        <p14:creationId xmlns:p14="http://schemas.microsoft.com/office/powerpoint/2010/main" val="3935584748"/>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12</a:t>
            </a:fld>
            <a:endParaRPr lang="en-US" dirty="0"/>
          </a:p>
        </p:txBody>
      </p:sp>
      <p:sp>
        <p:nvSpPr>
          <p:cNvPr id="3" name="Title 2"/>
          <p:cNvSpPr>
            <a:spLocks noGrp="1"/>
          </p:cNvSpPr>
          <p:nvPr>
            <p:ph type="title"/>
          </p:nvPr>
        </p:nvSpPr>
        <p:spPr/>
        <p:txBody>
          <a:bodyPr>
            <a:normAutofit fontScale="90000"/>
          </a:bodyPr>
          <a:lstStyle/>
          <a:p>
            <a:r>
              <a:rPr lang="en-IN" dirty="0" smtClean="0"/>
              <a:t>NSSMF Features – </a:t>
            </a:r>
            <a:r>
              <a:rPr lang="en-US" dirty="0"/>
              <a:t>Network slice subnet instance </a:t>
            </a:r>
            <a:r>
              <a:rPr lang="en-US" dirty="0" smtClean="0"/>
              <a:t>activation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988295683"/>
              </p:ext>
            </p:extLst>
          </p:nvPr>
        </p:nvGraphicFramePr>
        <p:xfrm>
          <a:off x="182880" y="1460500"/>
          <a:ext cx="11638281" cy="3550932"/>
        </p:xfrm>
        <a:graphic>
          <a:graphicData uri="http://schemas.openxmlformats.org/drawingml/2006/table">
            <a:tbl>
              <a:tblPr>
                <a:tableStyleId>{5C22544A-7EE6-4342-B048-85BDC9FD1C3A}</a:tableStyleId>
              </a:tblPr>
              <a:tblGrid>
                <a:gridCol w="1135743">
                  <a:extLst>
                    <a:ext uri="{9D8B030D-6E8A-4147-A177-3AD203B41FA5}">
                      <a16:colId xmlns:a16="http://schemas.microsoft.com/office/drawing/2014/main" val="2337415811"/>
                    </a:ext>
                  </a:extLst>
                </a:gridCol>
                <a:gridCol w="9079411">
                  <a:extLst>
                    <a:ext uri="{9D8B030D-6E8A-4147-A177-3AD203B41FA5}">
                      <a16:colId xmlns:a16="http://schemas.microsoft.com/office/drawing/2014/main" val="4286905361"/>
                    </a:ext>
                  </a:extLst>
                </a:gridCol>
                <a:gridCol w="1423127">
                  <a:extLst>
                    <a:ext uri="{9D8B030D-6E8A-4147-A177-3AD203B41FA5}">
                      <a16:colId xmlns:a16="http://schemas.microsoft.com/office/drawing/2014/main" val="3712388835"/>
                    </a:ext>
                  </a:extLst>
                </a:gridCol>
              </a:tblGrid>
              <a:tr h="513536">
                <a:tc>
                  <a:txBody>
                    <a:bodyPr/>
                    <a:lstStyle/>
                    <a:p>
                      <a:pPr marL="0" marR="0" algn="ctr" hangingPunct="0">
                        <a:spcBef>
                          <a:spcPts val="0"/>
                        </a:spcBef>
                        <a:spcAft>
                          <a:spcPts val="0"/>
                        </a:spcAft>
                      </a:pPr>
                      <a:r>
                        <a:rPr lang="en-GB" sz="1600" b="1" dirty="0">
                          <a:effectLst/>
                        </a:rPr>
                        <a:t>Use case stage</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a:effectLst/>
                        </a:rPr>
                        <a:t>Evolution/Specification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smtClean="0">
                          <a:effectLst/>
                        </a:rPr>
                        <a:t>Considered for implementation?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094302236"/>
                  </a:ext>
                </a:extLst>
              </a:tr>
              <a:tr h="403493">
                <a:tc>
                  <a:txBody>
                    <a:bodyPr/>
                    <a:lstStyle/>
                    <a:p>
                      <a:pPr marL="0" marR="0" hangingPunct="0">
                        <a:spcBef>
                          <a:spcPts val="0"/>
                        </a:spcBef>
                        <a:spcAft>
                          <a:spcPts val="0"/>
                        </a:spcAft>
                      </a:pPr>
                      <a:r>
                        <a:rPr lang="en-GB" sz="1400" dirty="0">
                          <a:effectLst/>
                        </a:rPr>
                        <a:t>Step 1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identifies inactive constituents (e.g. NSSI, NF) of the NSSI and decides to activate those constituents. </a:t>
                      </a:r>
                      <a:endParaRPr lang="en-US" sz="140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276682372"/>
                  </a:ext>
                </a:extLst>
              </a:tr>
              <a:tr h="403493">
                <a:tc>
                  <a:txBody>
                    <a:bodyPr/>
                    <a:lstStyle/>
                    <a:p>
                      <a:pPr marL="0" marR="0" hangingPunct="0">
                        <a:spcBef>
                          <a:spcPts val="0"/>
                        </a:spcBef>
                        <a:spcAft>
                          <a:spcPts val="0"/>
                        </a:spcAft>
                      </a:pPr>
                      <a:r>
                        <a:rPr lang="en-GB" sz="1400">
                          <a:effectLst/>
                        </a:rPr>
                        <a:t>Step 2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the constituent of NSSI is managed directly by the </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the</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network slice subnet provisioning management service provider, the network slice subnet provisioning management service provider activates the NSSI constituent directly.</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618960230"/>
                  </a:ext>
                </a:extLst>
              </a:tr>
              <a:tr h="637934">
                <a:tc>
                  <a:txBody>
                    <a:bodyPr/>
                    <a:lstStyle/>
                    <a:p>
                      <a:pPr marL="0" marR="0" hangingPunct="0">
                        <a:spcBef>
                          <a:spcPts val="0"/>
                        </a:spcBef>
                        <a:spcAft>
                          <a:spcPts val="0"/>
                        </a:spcAft>
                      </a:pPr>
                      <a:r>
                        <a:rPr lang="en-GB" sz="1400" dirty="0">
                          <a:effectLst/>
                        </a:rPr>
                        <a:t>Step 3 </a:t>
                      </a:r>
                      <a:r>
                        <a:rPr lang="en-GB" sz="1400" dirty="0" smtClean="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If an NSSI constituent is managed by other network slice subnet provisioning management service provider, the network slice subnet provisioning management service provider requests other network slice subnet provisioning management service provider to activate the constituent NSSI.</a:t>
                      </a:r>
                      <a:endParaRPr lang="en-US" sz="1400" dirty="0">
                        <a:solidFill>
                          <a:srgbClr val="FF0000"/>
                        </a:solidFill>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N</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956002918"/>
                  </a:ext>
                </a:extLst>
              </a:tr>
              <a:tr h="605239">
                <a:tc>
                  <a:txBody>
                    <a:bodyPr/>
                    <a:lstStyle/>
                    <a:p>
                      <a:pPr marL="0" marR="0" hangingPunct="0">
                        <a:spcBef>
                          <a:spcPts val="0"/>
                        </a:spcBef>
                        <a:spcAft>
                          <a:spcPts val="0"/>
                        </a:spcAft>
                      </a:pPr>
                      <a:r>
                        <a:rPr lang="en-GB" sz="1400">
                          <a:effectLst/>
                        </a:rPr>
                        <a:t>Step 4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an NSSI constituent is an NF managed by NF related provisioning management service provider, the network slice subnet provisioning management service provider request the NF related provisioning management service provider to activate the NF (e.g., activate the NF in sleep mode, turn on the ports). </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929934932"/>
                  </a:ext>
                </a:extLst>
              </a:tr>
              <a:tr h="256768">
                <a:tc>
                  <a:txBody>
                    <a:bodyPr/>
                    <a:lstStyle/>
                    <a:p>
                      <a:pPr marL="0" marR="0" hangingPunct="0">
                        <a:spcBef>
                          <a:spcPts val="0"/>
                        </a:spcBef>
                        <a:spcAft>
                          <a:spcPts val="0"/>
                        </a:spcAft>
                      </a:pPr>
                      <a:r>
                        <a:rPr lang="en-GB" sz="1400">
                          <a:effectLst/>
                        </a:rPr>
                        <a:t>Step 5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receives response indicating that NSSI constituents are all activated.</a:t>
                      </a:r>
                      <a:endParaRPr lang="en-US" sz="140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IN" sz="1600" dirty="0" smtClean="0">
                          <a:effectLst/>
                          <a:latin typeface="+mn-lt"/>
                          <a:ea typeface="Times New Roman" panose="02020603050405020304" pitchFamily="18" charset="0"/>
                          <a:cs typeface="Times New Roman" panose="02020603050405020304" pitchFamily="18" charset="0"/>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336071059"/>
                  </a:ext>
                </a:extLst>
              </a:tr>
              <a:tr h="403493">
                <a:tc>
                  <a:txBody>
                    <a:bodyPr/>
                    <a:lstStyle/>
                    <a:p>
                      <a:pPr marL="0" marR="0" hangingPunct="0">
                        <a:spcBef>
                          <a:spcPts val="0"/>
                        </a:spcBef>
                        <a:spcAft>
                          <a:spcPts val="0"/>
                        </a:spcAft>
                      </a:pPr>
                      <a:r>
                        <a:rPr lang="en-GB" sz="1400" dirty="0">
                          <a:effectLst/>
                        </a:rPr>
                        <a:t>Step 6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sets the state of the network slice subnet instance as active and sends response to its authorized consumer.</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a:effectLst/>
                          <a:latin typeface="+mn-lt"/>
                        </a:rPr>
                        <a:t> </a:t>
                      </a:r>
                      <a:r>
                        <a:rPr lang="en-GB" sz="1600" dirty="0" smtClean="0">
                          <a:effectLst/>
                          <a:latin typeface="+mn-lt"/>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817277799"/>
                  </a:ext>
                </a:extLst>
              </a:tr>
            </a:tbl>
          </a:graphicData>
        </a:graphic>
      </p:graphicFrame>
      <p:sp>
        <p:nvSpPr>
          <p:cNvPr id="6" name="Rectangle 1"/>
          <p:cNvSpPr>
            <a:spLocks noChangeArrowheads="1"/>
          </p:cNvSpPr>
          <p:nvPr/>
        </p:nvSpPr>
        <p:spPr bwMode="auto">
          <a:xfrm>
            <a:off x="1620838" y="12319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314961" y="5599927"/>
            <a:ext cx="3393558" cy="307777"/>
          </a:xfrm>
          <a:prstGeom prst="rect">
            <a:avLst/>
          </a:prstGeom>
          <a:noFill/>
        </p:spPr>
        <p:txBody>
          <a:bodyPr wrap="none" rtlCol="0">
            <a:spAutoFit/>
          </a:bodyPr>
          <a:lstStyle/>
          <a:p>
            <a:r>
              <a:rPr lang="en-IN" sz="1400" dirty="0" smtClean="0">
                <a:solidFill>
                  <a:srgbClr val="FF0000"/>
                </a:solidFill>
              </a:rPr>
              <a:t>Note: Highlighted text in RED not supported</a:t>
            </a:r>
            <a:endParaRPr lang="en-US" sz="1400" dirty="0">
              <a:solidFill>
                <a:srgbClr val="FF0000"/>
              </a:solidFill>
            </a:endParaRPr>
          </a:p>
        </p:txBody>
      </p:sp>
    </p:spTree>
    <p:extLst>
      <p:ext uri="{BB962C8B-B14F-4D97-AF65-F5344CB8AC3E}">
        <p14:creationId xmlns:p14="http://schemas.microsoft.com/office/powerpoint/2010/main" val="1247829885"/>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rmAutofit fontScale="90000"/>
          </a:bodyPr>
          <a:lstStyle/>
          <a:p>
            <a:r>
              <a:rPr lang="en-IN" dirty="0" smtClean="0"/>
              <a:t>NSSMF Features – </a:t>
            </a:r>
            <a:r>
              <a:rPr lang="en-US" dirty="0"/>
              <a:t>Network slice subnet instance </a:t>
            </a:r>
            <a:r>
              <a:rPr lang="en-US" dirty="0" smtClean="0"/>
              <a:t>deactivation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115127732"/>
              </p:ext>
            </p:extLst>
          </p:nvPr>
        </p:nvGraphicFramePr>
        <p:xfrm>
          <a:off x="182880" y="1460500"/>
          <a:ext cx="11638281" cy="3550932"/>
        </p:xfrm>
        <a:graphic>
          <a:graphicData uri="http://schemas.openxmlformats.org/drawingml/2006/table">
            <a:tbl>
              <a:tblPr>
                <a:tableStyleId>{5C22544A-7EE6-4342-B048-85BDC9FD1C3A}</a:tableStyleId>
              </a:tblPr>
              <a:tblGrid>
                <a:gridCol w="1135743">
                  <a:extLst>
                    <a:ext uri="{9D8B030D-6E8A-4147-A177-3AD203B41FA5}">
                      <a16:colId xmlns:a16="http://schemas.microsoft.com/office/drawing/2014/main" val="2337415811"/>
                    </a:ext>
                  </a:extLst>
                </a:gridCol>
                <a:gridCol w="9079411">
                  <a:extLst>
                    <a:ext uri="{9D8B030D-6E8A-4147-A177-3AD203B41FA5}">
                      <a16:colId xmlns:a16="http://schemas.microsoft.com/office/drawing/2014/main" val="4286905361"/>
                    </a:ext>
                  </a:extLst>
                </a:gridCol>
                <a:gridCol w="1423127">
                  <a:extLst>
                    <a:ext uri="{9D8B030D-6E8A-4147-A177-3AD203B41FA5}">
                      <a16:colId xmlns:a16="http://schemas.microsoft.com/office/drawing/2014/main" val="3712388835"/>
                    </a:ext>
                  </a:extLst>
                </a:gridCol>
              </a:tblGrid>
              <a:tr h="513536">
                <a:tc>
                  <a:txBody>
                    <a:bodyPr/>
                    <a:lstStyle/>
                    <a:p>
                      <a:pPr marL="0" marR="0" algn="ctr" hangingPunct="0">
                        <a:spcBef>
                          <a:spcPts val="0"/>
                        </a:spcBef>
                        <a:spcAft>
                          <a:spcPts val="0"/>
                        </a:spcAft>
                      </a:pPr>
                      <a:r>
                        <a:rPr lang="en-GB" sz="1600" b="1" dirty="0">
                          <a:effectLst/>
                        </a:rPr>
                        <a:t>Use case stage</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a:effectLst/>
                        </a:rPr>
                        <a:t>Evolution/Specification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smtClean="0">
                          <a:effectLst/>
                        </a:rPr>
                        <a:t>Considered for implementation?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094302236"/>
                  </a:ext>
                </a:extLst>
              </a:tr>
              <a:tr h="403493">
                <a:tc>
                  <a:txBody>
                    <a:bodyPr/>
                    <a:lstStyle/>
                    <a:p>
                      <a:pPr marL="0" marR="0" hangingPunct="0">
                        <a:spcBef>
                          <a:spcPts val="0"/>
                        </a:spcBef>
                        <a:spcAft>
                          <a:spcPts val="0"/>
                        </a:spcAft>
                      </a:pPr>
                      <a:r>
                        <a:rPr lang="en-GB" sz="1400" dirty="0">
                          <a:effectLst/>
                        </a:rPr>
                        <a:t>Step 1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identifies the NSSI constituents that need to be deactivated.</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276682372"/>
                  </a:ext>
                </a:extLst>
              </a:tr>
              <a:tr h="403493">
                <a:tc>
                  <a:txBody>
                    <a:bodyPr/>
                    <a:lstStyle/>
                    <a:p>
                      <a:pPr marL="0" marR="0" hangingPunct="0">
                        <a:spcBef>
                          <a:spcPts val="0"/>
                        </a:spcBef>
                        <a:spcAft>
                          <a:spcPts val="0"/>
                        </a:spcAft>
                      </a:pPr>
                      <a:r>
                        <a:rPr lang="en-GB" sz="1400">
                          <a:effectLst/>
                        </a:rPr>
                        <a:t>Step 2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a:effectLst/>
                          <a:latin typeface="Arial" panose="020B0604020202020204" pitchFamily="34" charset="0"/>
                          <a:ea typeface="Times New Roman" panose="02020603050405020304" pitchFamily="18" charset="0"/>
                          <a:cs typeface="Times New Roman" panose="02020603050405020304" pitchFamily="18" charset="0"/>
                        </a:rPr>
                        <a:t>If the constituent of NSSI is managed directly by the network slice subnet provisioning management service provider, the network slice subnet provisioning management service provider deactivates the NSSI constituent directly.</a:t>
                      </a:r>
                      <a:endParaRPr lang="en-US" sz="140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618960230"/>
                  </a:ext>
                </a:extLst>
              </a:tr>
              <a:tr h="637934">
                <a:tc>
                  <a:txBody>
                    <a:bodyPr/>
                    <a:lstStyle/>
                    <a:p>
                      <a:pPr marL="0" marR="0" hangingPunct="0">
                        <a:spcBef>
                          <a:spcPts val="0"/>
                        </a:spcBef>
                        <a:spcAft>
                          <a:spcPts val="0"/>
                        </a:spcAft>
                      </a:pPr>
                      <a:r>
                        <a:rPr lang="en-GB" sz="1400" dirty="0">
                          <a:effectLst/>
                        </a:rPr>
                        <a:t>Step 3 </a:t>
                      </a:r>
                      <a:r>
                        <a:rPr lang="en-GB" sz="1400" dirty="0" smtClean="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If an NSSI constituent is managed by other network slice subnet provisioning management service provider, the network slice subnet provisioning management service provider requests other network slice subnet provisioning management service provider to deactivate the constituent NSSI.</a:t>
                      </a:r>
                      <a:endParaRPr lang="en-US" sz="1400" dirty="0">
                        <a:solidFill>
                          <a:srgbClr val="FF0000"/>
                        </a:solidFill>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N</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956002918"/>
                  </a:ext>
                </a:extLst>
              </a:tr>
              <a:tr h="605239">
                <a:tc>
                  <a:txBody>
                    <a:bodyPr/>
                    <a:lstStyle/>
                    <a:p>
                      <a:pPr marL="0" marR="0" hangingPunct="0">
                        <a:spcBef>
                          <a:spcPts val="0"/>
                        </a:spcBef>
                        <a:spcAft>
                          <a:spcPts val="0"/>
                        </a:spcAft>
                      </a:pPr>
                      <a:r>
                        <a:rPr lang="en-GB" sz="1400">
                          <a:effectLst/>
                        </a:rPr>
                        <a:t>Step 4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an NSSI constituent is managed by the NF related provisioning management service provider, the network slice subnet provisioning management service provider requests the NF related provisioning management service provider to deactivate the NF.</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929934932"/>
                  </a:ext>
                </a:extLst>
              </a:tr>
              <a:tr h="256768">
                <a:tc>
                  <a:txBody>
                    <a:bodyPr/>
                    <a:lstStyle/>
                    <a:p>
                      <a:pPr marL="0" marR="0" hangingPunct="0">
                        <a:spcBef>
                          <a:spcPts val="0"/>
                        </a:spcBef>
                        <a:spcAft>
                          <a:spcPts val="0"/>
                        </a:spcAft>
                      </a:pPr>
                      <a:r>
                        <a:rPr lang="en-GB" sz="1400">
                          <a:effectLst/>
                        </a:rPr>
                        <a:t>Step 5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receives response indicating that corresponding NSSI constituents are deactivated or not deactivated (e.g., shared constituents cannot be deactivated).</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IN" sz="1600" dirty="0" smtClean="0">
                          <a:effectLst/>
                          <a:latin typeface="+mn-lt"/>
                          <a:ea typeface="Times New Roman" panose="02020603050405020304" pitchFamily="18" charset="0"/>
                          <a:cs typeface="Times New Roman" panose="02020603050405020304" pitchFamily="18" charset="0"/>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336071059"/>
                  </a:ext>
                </a:extLst>
              </a:tr>
              <a:tr h="403493">
                <a:tc>
                  <a:txBody>
                    <a:bodyPr/>
                    <a:lstStyle/>
                    <a:p>
                      <a:pPr marL="0" marR="0" hangingPunct="0">
                        <a:spcBef>
                          <a:spcPts val="0"/>
                        </a:spcBef>
                        <a:spcAft>
                          <a:spcPts val="0"/>
                        </a:spcAft>
                      </a:pPr>
                      <a:r>
                        <a:rPr lang="en-GB" sz="1400" dirty="0">
                          <a:effectLst/>
                        </a:rPr>
                        <a:t>Step 6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sets the state of the network slice subnet instance as inactive and send response to its authorized consumer. </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a:effectLst/>
                          <a:latin typeface="+mn-lt"/>
                        </a:rPr>
                        <a:t> </a:t>
                      </a:r>
                      <a:r>
                        <a:rPr lang="en-GB" sz="1600" dirty="0" smtClean="0">
                          <a:effectLst/>
                          <a:latin typeface="+mn-lt"/>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817277799"/>
                  </a:ext>
                </a:extLst>
              </a:tr>
            </a:tbl>
          </a:graphicData>
        </a:graphic>
      </p:graphicFrame>
      <p:sp>
        <p:nvSpPr>
          <p:cNvPr id="6" name="Rectangle 1"/>
          <p:cNvSpPr>
            <a:spLocks noChangeArrowheads="1"/>
          </p:cNvSpPr>
          <p:nvPr/>
        </p:nvSpPr>
        <p:spPr bwMode="auto">
          <a:xfrm>
            <a:off x="1620838" y="12319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314961" y="5599927"/>
            <a:ext cx="3393558" cy="307777"/>
          </a:xfrm>
          <a:prstGeom prst="rect">
            <a:avLst/>
          </a:prstGeom>
          <a:noFill/>
        </p:spPr>
        <p:txBody>
          <a:bodyPr wrap="none" rtlCol="0">
            <a:spAutoFit/>
          </a:bodyPr>
          <a:lstStyle/>
          <a:p>
            <a:r>
              <a:rPr lang="en-IN" sz="1400" dirty="0" smtClean="0">
                <a:solidFill>
                  <a:srgbClr val="FF0000"/>
                </a:solidFill>
              </a:rPr>
              <a:t>Note: Highlighted text in RED not supported</a:t>
            </a:r>
            <a:endParaRPr lang="en-US" sz="1400" dirty="0">
              <a:solidFill>
                <a:srgbClr val="FF0000"/>
              </a:solidFill>
            </a:endParaRPr>
          </a:p>
        </p:txBody>
      </p:sp>
    </p:spTree>
    <p:extLst>
      <p:ext uri="{BB962C8B-B14F-4D97-AF65-F5344CB8AC3E}">
        <p14:creationId xmlns:p14="http://schemas.microsoft.com/office/powerpoint/2010/main" val="996871038"/>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rmAutofit fontScale="90000"/>
          </a:bodyPr>
          <a:lstStyle/>
          <a:p>
            <a:r>
              <a:rPr lang="en-IN" dirty="0" smtClean="0"/>
              <a:t>NSSMF Features – </a:t>
            </a:r>
            <a:r>
              <a:rPr lang="en-US" dirty="0"/>
              <a:t>Network slice subnet instance </a:t>
            </a:r>
            <a:r>
              <a:rPr lang="en-US" dirty="0" smtClean="0"/>
              <a:t>termination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14521788"/>
              </p:ext>
            </p:extLst>
          </p:nvPr>
        </p:nvGraphicFramePr>
        <p:xfrm>
          <a:off x="182880" y="1460500"/>
          <a:ext cx="11638281" cy="4426021"/>
        </p:xfrm>
        <a:graphic>
          <a:graphicData uri="http://schemas.openxmlformats.org/drawingml/2006/table">
            <a:tbl>
              <a:tblPr>
                <a:tableStyleId>{5C22544A-7EE6-4342-B048-85BDC9FD1C3A}</a:tableStyleId>
              </a:tblPr>
              <a:tblGrid>
                <a:gridCol w="1135743">
                  <a:extLst>
                    <a:ext uri="{9D8B030D-6E8A-4147-A177-3AD203B41FA5}">
                      <a16:colId xmlns:a16="http://schemas.microsoft.com/office/drawing/2014/main" val="2337415811"/>
                    </a:ext>
                  </a:extLst>
                </a:gridCol>
                <a:gridCol w="9079411">
                  <a:extLst>
                    <a:ext uri="{9D8B030D-6E8A-4147-A177-3AD203B41FA5}">
                      <a16:colId xmlns:a16="http://schemas.microsoft.com/office/drawing/2014/main" val="4286905361"/>
                    </a:ext>
                  </a:extLst>
                </a:gridCol>
                <a:gridCol w="1423127">
                  <a:extLst>
                    <a:ext uri="{9D8B030D-6E8A-4147-A177-3AD203B41FA5}">
                      <a16:colId xmlns:a16="http://schemas.microsoft.com/office/drawing/2014/main" val="3712388835"/>
                    </a:ext>
                  </a:extLst>
                </a:gridCol>
              </a:tblGrid>
              <a:tr h="513536">
                <a:tc>
                  <a:txBody>
                    <a:bodyPr/>
                    <a:lstStyle/>
                    <a:p>
                      <a:pPr marL="0" marR="0" algn="ctr" hangingPunct="0">
                        <a:spcBef>
                          <a:spcPts val="0"/>
                        </a:spcBef>
                        <a:spcAft>
                          <a:spcPts val="0"/>
                        </a:spcAft>
                      </a:pPr>
                      <a:r>
                        <a:rPr lang="en-GB" sz="1600" b="1" dirty="0">
                          <a:effectLst/>
                        </a:rPr>
                        <a:t>Use case stage</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a:effectLst/>
                        </a:rPr>
                        <a:t>Evolution/Specification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smtClean="0">
                          <a:effectLst/>
                        </a:rPr>
                        <a:t>Considered for implementation?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094302236"/>
                  </a:ext>
                </a:extLst>
              </a:tr>
              <a:tr h="403493">
                <a:tc>
                  <a:txBody>
                    <a:bodyPr/>
                    <a:lstStyle/>
                    <a:p>
                      <a:pPr marL="0" marR="0" hangingPunct="0">
                        <a:spcBef>
                          <a:spcPts val="0"/>
                        </a:spcBef>
                        <a:spcAft>
                          <a:spcPts val="0"/>
                        </a:spcAft>
                      </a:pPr>
                      <a:r>
                        <a:rPr lang="en-GB" sz="1400" dirty="0">
                          <a:effectLst/>
                        </a:rPr>
                        <a:t>Step 1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Based on the request,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decides whether the NSSI should be terminated. </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
                      </a:r>
                      <a:br>
                        <a:rPr lang="en-GB" sz="1200" dirty="0">
                          <a:effectLst/>
                          <a:latin typeface="Arial" panose="020B0604020202020204" pitchFamily="34" charset="0"/>
                          <a:ea typeface="Times New Roman" panose="02020603050405020304" pitchFamily="18" charset="0"/>
                          <a:cs typeface="Times New Roman" panose="02020603050405020304" pitchFamily="18" charset="0"/>
                        </a:rPr>
                      </a:b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the decision is the NSSI should be terminated, go to the Step 2.</a:t>
                      </a:r>
                      <a:br>
                        <a:rPr lang="en-GB" sz="1200" dirty="0">
                          <a:effectLst/>
                          <a:latin typeface="Arial" panose="020B0604020202020204" pitchFamily="34" charset="0"/>
                          <a:ea typeface="Times New Roman" panose="02020603050405020304" pitchFamily="18" charset="0"/>
                          <a:cs typeface="Times New Roman" panose="02020603050405020304" pitchFamily="18" charset="0"/>
                        </a:rPr>
                      </a:b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the decision is the NSSI is not terminated (e.g., the NSSI is shared or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decides to keep the NSSI for later use),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disassociates the NSSI from its consumer and provides feedback to the authorized consumer, maybe with removing its consumer’s configuration or not. Go to Step 5.</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276682372"/>
                  </a:ext>
                </a:extLst>
              </a:tr>
              <a:tr h="403493">
                <a:tc>
                  <a:txBody>
                    <a:bodyPr/>
                    <a:lstStyle/>
                    <a:p>
                      <a:pPr marL="0" marR="0" hangingPunct="0">
                        <a:spcBef>
                          <a:spcPts val="0"/>
                        </a:spcBef>
                        <a:spcAft>
                          <a:spcPts val="0"/>
                        </a:spcAft>
                      </a:pPr>
                      <a:r>
                        <a:rPr lang="en-GB" sz="1400">
                          <a:effectLst/>
                        </a:rPr>
                        <a:t>Step 2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If the NSSI consists of constituent NSSIs that are not managed directly by the </a:t>
                      </a:r>
                      <a:r>
                        <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the </a:t>
                      </a:r>
                      <a:r>
                        <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sends a request to other </a:t>
                      </a:r>
                      <a:r>
                        <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provider(s) indicating that the constituent NSSIs are no longer needed for the NSSI.</a:t>
                      </a:r>
                      <a:endPar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618960230"/>
                  </a:ext>
                </a:extLst>
              </a:tr>
              <a:tr h="637934">
                <a:tc>
                  <a:txBody>
                    <a:bodyPr/>
                    <a:lstStyle/>
                    <a:p>
                      <a:pPr marL="0" marR="0" hangingPunct="0">
                        <a:spcBef>
                          <a:spcPts val="0"/>
                        </a:spcBef>
                        <a:spcAft>
                          <a:spcPts val="0"/>
                        </a:spcAft>
                      </a:pPr>
                      <a:r>
                        <a:rPr lang="en-GB" sz="1400" dirty="0">
                          <a:effectLst/>
                        </a:rPr>
                        <a:t>Step 3 </a:t>
                      </a:r>
                      <a:r>
                        <a:rPr lang="en-GB" sz="1400" dirty="0" smtClean="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the NSSI is associated with NSI,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disassociates the NSI with the NSSI to be terminated, and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may trigger corresponding NS instance related request to NFVO indicating that the NSI is no longer needed for the NSSI.</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956002918"/>
                  </a:ext>
                </a:extLst>
              </a:tr>
              <a:tr h="605239">
                <a:tc>
                  <a:txBody>
                    <a:bodyPr/>
                    <a:lstStyle/>
                    <a:p>
                      <a:pPr marL="0" marR="0" hangingPunct="0">
                        <a:spcBef>
                          <a:spcPts val="0"/>
                        </a:spcBef>
                        <a:spcAft>
                          <a:spcPts val="0"/>
                        </a:spcAft>
                      </a:pPr>
                      <a:r>
                        <a:rPr lang="en-GB" sz="1400">
                          <a:effectLst/>
                        </a:rPr>
                        <a:t>Step 4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If there exists a transport network segment used by the NSSI, the </a:t>
                      </a:r>
                      <a:r>
                        <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may indicate that the transport network segment is no longer needed to support the NSSI.</a:t>
                      </a:r>
                      <a:endPar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N</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929934932"/>
                  </a:ext>
                </a:extLst>
              </a:tr>
              <a:tr h="256768">
                <a:tc>
                  <a:txBody>
                    <a:bodyPr/>
                    <a:lstStyle/>
                    <a:p>
                      <a:pPr marL="0" marR="0" hangingPunct="0">
                        <a:spcBef>
                          <a:spcPts val="0"/>
                        </a:spcBef>
                        <a:spcAft>
                          <a:spcPts val="0"/>
                        </a:spcAft>
                      </a:pPr>
                      <a:r>
                        <a:rPr lang="en-GB" sz="1400">
                          <a:effectLst/>
                        </a:rPr>
                        <a:t>Step 5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sends response to its consumer.</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IN" sz="1600" dirty="0" smtClean="0">
                          <a:effectLst/>
                          <a:latin typeface="+mn-lt"/>
                          <a:ea typeface="Times New Roman" panose="02020603050405020304" pitchFamily="18" charset="0"/>
                          <a:cs typeface="Times New Roman" panose="02020603050405020304" pitchFamily="18" charset="0"/>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336071059"/>
                  </a:ext>
                </a:extLst>
              </a:tr>
            </a:tbl>
          </a:graphicData>
        </a:graphic>
      </p:graphicFrame>
      <p:sp>
        <p:nvSpPr>
          <p:cNvPr id="6" name="Rectangle 1"/>
          <p:cNvSpPr>
            <a:spLocks noChangeArrowheads="1"/>
          </p:cNvSpPr>
          <p:nvPr/>
        </p:nvSpPr>
        <p:spPr bwMode="auto">
          <a:xfrm>
            <a:off x="1620838" y="12319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0" y="6011304"/>
            <a:ext cx="3393558" cy="307777"/>
          </a:xfrm>
          <a:prstGeom prst="rect">
            <a:avLst/>
          </a:prstGeom>
          <a:noFill/>
        </p:spPr>
        <p:txBody>
          <a:bodyPr wrap="none" rtlCol="0">
            <a:spAutoFit/>
          </a:bodyPr>
          <a:lstStyle/>
          <a:p>
            <a:r>
              <a:rPr lang="en-IN" sz="1400" dirty="0" smtClean="0">
                <a:solidFill>
                  <a:srgbClr val="FF0000"/>
                </a:solidFill>
              </a:rPr>
              <a:t>Note: Highlighted text in RED not supported</a:t>
            </a:r>
            <a:endParaRPr lang="en-US" sz="1400" dirty="0">
              <a:solidFill>
                <a:srgbClr val="FF0000"/>
              </a:solidFill>
            </a:endParaRPr>
          </a:p>
        </p:txBody>
      </p:sp>
    </p:spTree>
    <p:extLst>
      <p:ext uri="{BB962C8B-B14F-4D97-AF65-F5344CB8AC3E}">
        <p14:creationId xmlns:p14="http://schemas.microsoft.com/office/powerpoint/2010/main" val="1980146682"/>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9AA01E-69E2-4474-8124-37F519FAC893}"/>
              </a:ext>
            </a:extLst>
          </p:cNvPr>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a:extLst>
              <a:ext uri="{FF2B5EF4-FFF2-40B4-BE49-F238E27FC236}">
                <a16:creationId xmlns:a16="http://schemas.microsoft.com/office/drawing/2014/main" id="{D04FE226-951B-4F40-98A1-15D3C11DF970}"/>
              </a:ext>
            </a:extLst>
          </p:cNvPr>
          <p:cNvSpPr>
            <a:spLocks noGrp="1"/>
          </p:cNvSpPr>
          <p:nvPr>
            <p:ph type="title"/>
          </p:nvPr>
        </p:nvSpPr>
        <p:spPr/>
        <p:txBody>
          <a:bodyPr>
            <a:normAutofit fontScale="90000"/>
          </a:bodyPr>
          <a:lstStyle/>
          <a:p>
            <a:r>
              <a:rPr lang="en-US" dirty="0" smtClean="0"/>
              <a:t>Goals</a:t>
            </a:r>
            <a:endParaRPr lang="en-US" dirty="0"/>
          </a:p>
        </p:txBody>
      </p:sp>
      <p:sp>
        <p:nvSpPr>
          <p:cNvPr id="4" name="Text Placeholder 3">
            <a:extLst>
              <a:ext uri="{FF2B5EF4-FFF2-40B4-BE49-F238E27FC236}">
                <a16:creationId xmlns:a16="http://schemas.microsoft.com/office/drawing/2014/main" id="{90B996DB-6E39-4478-8F7E-30DB667A150F}"/>
              </a:ext>
            </a:extLst>
          </p:cNvPr>
          <p:cNvSpPr>
            <a:spLocks noGrp="1"/>
          </p:cNvSpPr>
          <p:nvPr>
            <p:ph type="body" sz="quarter" idx="10"/>
          </p:nvPr>
        </p:nvSpPr>
        <p:spPr/>
        <p:txBody>
          <a:bodyPr>
            <a:normAutofit/>
          </a:bodyPr>
          <a:lstStyle/>
          <a:p>
            <a:r>
              <a:rPr lang="en-IN" sz="2000" dirty="0" smtClean="0"/>
              <a:t>Implement Core NSSMF for following features</a:t>
            </a:r>
          </a:p>
          <a:p>
            <a:pPr lvl="1"/>
            <a:r>
              <a:rPr lang="en-US" sz="1800" dirty="0"/>
              <a:t>Network slice subnet instance </a:t>
            </a:r>
            <a:r>
              <a:rPr lang="en-US" sz="1800" dirty="0" smtClean="0"/>
              <a:t>creation</a:t>
            </a:r>
          </a:p>
          <a:p>
            <a:pPr lvl="1"/>
            <a:r>
              <a:rPr lang="en-GB" sz="1800" dirty="0"/>
              <a:t>Network slice subnet instance </a:t>
            </a:r>
            <a:r>
              <a:rPr lang="en-GB" sz="1800" dirty="0" smtClean="0"/>
              <a:t>activation</a:t>
            </a:r>
          </a:p>
          <a:p>
            <a:pPr lvl="1"/>
            <a:r>
              <a:rPr lang="en-GB" sz="1800" dirty="0"/>
              <a:t>Network slice subnet instance </a:t>
            </a:r>
            <a:r>
              <a:rPr lang="en-GB" sz="1800" dirty="0" smtClean="0"/>
              <a:t>deactivation</a:t>
            </a:r>
          </a:p>
          <a:p>
            <a:pPr lvl="1"/>
            <a:r>
              <a:rPr lang="en-GB" sz="1800" dirty="0"/>
              <a:t>Network slice subnet instance termination</a:t>
            </a:r>
            <a:endParaRPr lang="en-US" sz="1800" dirty="0" smtClean="0"/>
          </a:p>
          <a:p>
            <a:endParaRPr lang="en-US" sz="2000" dirty="0" smtClean="0"/>
          </a:p>
          <a:p>
            <a:r>
              <a:rPr lang="en-US" sz="2000" dirty="0" smtClean="0"/>
              <a:t>Core NSSMF to implement sub-set of features as prescribed in 3GPP TS 28.531</a:t>
            </a:r>
            <a:endParaRPr lang="en-US" sz="2000" dirty="0"/>
          </a:p>
          <a:p>
            <a:endParaRPr lang="en-IN" sz="2000" dirty="0" smtClean="0"/>
          </a:p>
          <a:p>
            <a:r>
              <a:rPr lang="en-IN" sz="2000" dirty="0" smtClean="0"/>
              <a:t>Demonstrate 5G Core orchestration as part of slice ordering using containerized workloads (Dummy 5G Core NFs) </a:t>
            </a:r>
          </a:p>
          <a:p>
            <a:endParaRPr lang="en-IN" sz="2000" dirty="0" smtClean="0"/>
          </a:p>
          <a:p>
            <a:r>
              <a:rPr lang="en-IN" sz="2000" dirty="0" smtClean="0"/>
              <a:t>Demonstration of following scenarios for slicing requirements (</a:t>
            </a:r>
            <a:r>
              <a:rPr lang="en-IN" sz="2000" b="1" dirty="0" smtClean="0"/>
              <a:t>ONAP SO acting as NFVO</a:t>
            </a:r>
            <a:r>
              <a:rPr lang="en-IN" sz="2000" dirty="0" smtClean="0"/>
              <a:t>)</a:t>
            </a:r>
          </a:p>
          <a:p>
            <a:pPr lvl="1"/>
            <a:r>
              <a:rPr lang="en-IN" sz="1600" dirty="0" smtClean="0"/>
              <a:t>Non-shared NSST resulting in NSSMF-NFVO interaction to orchestrate new CNFs (NFs) with day 0 configurations</a:t>
            </a:r>
          </a:p>
          <a:p>
            <a:pPr lvl="1"/>
            <a:r>
              <a:rPr lang="en-IN" sz="1600" dirty="0" smtClean="0"/>
              <a:t>Shared NSST resulting in NSSMF-&gt;NFVO interaction to configure the specific NFs with the re-used S-NSSAI </a:t>
            </a:r>
          </a:p>
        </p:txBody>
      </p:sp>
    </p:spTree>
    <p:extLst>
      <p:ext uri="{BB962C8B-B14F-4D97-AF65-F5344CB8AC3E}">
        <p14:creationId xmlns:p14="http://schemas.microsoft.com/office/powerpoint/2010/main" val="2994290926"/>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IN" dirty="0" smtClean="0"/>
              <a:t>Implementation Options</a:t>
            </a:r>
            <a:endParaRPr lang="en-US" dirty="0"/>
          </a:p>
        </p:txBody>
      </p:sp>
      <p:sp>
        <p:nvSpPr>
          <p:cNvPr id="8" name="Rectangle 7"/>
          <p:cNvSpPr/>
          <p:nvPr/>
        </p:nvSpPr>
        <p:spPr>
          <a:xfrm>
            <a:off x="1776549" y="1081173"/>
            <a:ext cx="9496697"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Functional Options</a:t>
            </a:r>
            <a:endParaRPr lang="en-US" dirty="0"/>
          </a:p>
        </p:txBody>
      </p:sp>
      <p:sp>
        <p:nvSpPr>
          <p:cNvPr id="9" name="Rectangle 8"/>
          <p:cNvSpPr/>
          <p:nvPr/>
        </p:nvSpPr>
        <p:spPr>
          <a:xfrm rot="16200000">
            <a:off x="-2135849" y="3531983"/>
            <a:ext cx="5267379"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Implementation Options</a:t>
            </a:r>
            <a:endParaRPr lang="en-US" dirty="0"/>
          </a:p>
        </p:txBody>
      </p:sp>
      <p:sp>
        <p:nvSpPr>
          <p:cNvPr id="10" name="TextBox 9"/>
          <p:cNvSpPr txBox="1"/>
          <p:nvPr/>
        </p:nvSpPr>
        <p:spPr>
          <a:xfrm>
            <a:off x="757642" y="2910508"/>
            <a:ext cx="1698172" cy="923330"/>
          </a:xfrm>
          <a:prstGeom prst="rect">
            <a:avLst/>
          </a:prstGeom>
          <a:solidFill>
            <a:srgbClr val="00B050"/>
          </a:solidFill>
          <a:ln w="3175">
            <a:solidFill>
              <a:schemeClr val="tx1"/>
            </a:solidFill>
          </a:ln>
        </p:spPr>
        <p:txBody>
          <a:bodyPr wrap="square" rtlCol="0">
            <a:spAutoFit/>
          </a:bodyPr>
          <a:lstStyle/>
          <a:p>
            <a:r>
              <a:rPr lang="en-IN" b="1" dirty="0" smtClean="0"/>
              <a:t>Option 1:</a:t>
            </a:r>
          </a:p>
          <a:p>
            <a:r>
              <a:rPr lang="en-IN" dirty="0" smtClean="0"/>
              <a:t>NSSMF-&gt;</a:t>
            </a:r>
            <a:r>
              <a:rPr lang="en-IN" dirty="0" err="1" smtClean="0"/>
              <a:t>ExtAPI</a:t>
            </a:r>
            <a:r>
              <a:rPr lang="en-IN" dirty="0" smtClean="0"/>
              <a:t> (NBI)</a:t>
            </a:r>
            <a:endParaRPr lang="en-US" dirty="0"/>
          </a:p>
        </p:txBody>
      </p:sp>
      <p:sp>
        <p:nvSpPr>
          <p:cNvPr id="11" name="TextBox 10"/>
          <p:cNvSpPr txBox="1"/>
          <p:nvPr/>
        </p:nvSpPr>
        <p:spPr>
          <a:xfrm>
            <a:off x="757642" y="5037754"/>
            <a:ext cx="1698172" cy="646331"/>
          </a:xfrm>
          <a:prstGeom prst="rect">
            <a:avLst/>
          </a:prstGeom>
          <a:noFill/>
          <a:ln w="3175">
            <a:solidFill>
              <a:schemeClr val="tx1"/>
            </a:solidFill>
          </a:ln>
        </p:spPr>
        <p:txBody>
          <a:bodyPr wrap="square" rtlCol="0">
            <a:spAutoFit/>
          </a:bodyPr>
          <a:lstStyle/>
          <a:p>
            <a:r>
              <a:rPr lang="en-IN" dirty="0" smtClean="0"/>
              <a:t>Options 2:</a:t>
            </a:r>
          </a:p>
          <a:p>
            <a:r>
              <a:rPr lang="en-IN" dirty="0" smtClean="0"/>
              <a:t>NSSMF-&gt;SO WF</a:t>
            </a:r>
            <a:endParaRPr lang="en-US" dirty="0"/>
          </a:p>
        </p:txBody>
      </p:sp>
      <p:sp>
        <p:nvSpPr>
          <p:cNvPr id="12" name="TextBox 11"/>
          <p:cNvSpPr txBox="1"/>
          <p:nvPr/>
        </p:nvSpPr>
        <p:spPr>
          <a:xfrm>
            <a:off x="3690255" y="1649633"/>
            <a:ext cx="1698172" cy="646331"/>
          </a:xfrm>
          <a:prstGeom prst="rect">
            <a:avLst/>
          </a:prstGeom>
          <a:noFill/>
          <a:ln w="3175">
            <a:solidFill>
              <a:schemeClr val="tx1"/>
            </a:solidFill>
          </a:ln>
        </p:spPr>
        <p:txBody>
          <a:bodyPr wrap="square" rtlCol="0">
            <a:spAutoFit/>
          </a:bodyPr>
          <a:lstStyle/>
          <a:p>
            <a:r>
              <a:rPr lang="en-IN" dirty="0" smtClean="0"/>
              <a:t>NSSMF-&gt;NFVO</a:t>
            </a:r>
          </a:p>
          <a:p>
            <a:r>
              <a:rPr lang="en-IN" dirty="0" smtClean="0"/>
              <a:t>ONAP SO Based</a:t>
            </a:r>
            <a:endParaRPr lang="en-US" dirty="0"/>
          </a:p>
        </p:txBody>
      </p:sp>
      <p:sp>
        <p:nvSpPr>
          <p:cNvPr id="13" name="TextBox 12"/>
          <p:cNvSpPr txBox="1"/>
          <p:nvPr/>
        </p:nvSpPr>
        <p:spPr>
          <a:xfrm>
            <a:off x="7761511" y="1619159"/>
            <a:ext cx="2518958" cy="646331"/>
          </a:xfrm>
          <a:prstGeom prst="rect">
            <a:avLst/>
          </a:prstGeom>
          <a:noFill/>
          <a:ln w="3175">
            <a:solidFill>
              <a:schemeClr val="tx1"/>
            </a:solidFill>
          </a:ln>
        </p:spPr>
        <p:txBody>
          <a:bodyPr wrap="square" rtlCol="0">
            <a:spAutoFit/>
          </a:bodyPr>
          <a:lstStyle/>
          <a:p>
            <a:r>
              <a:rPr lang="en-IN" dirty="0" smtClean="0"/>
              <a:t>NSSMF-&gt;NFVO</a:t>
            </a:r>
          </a:p>
          <a:p>
            <a:r>
              <a:rPr lang="en-IN" dirty="0" smtClean="0"/>
              <a:t>ONAP VFC (ETSI) Based</a:t>
            </a:r>
            <a:endParaRPr lang="en-US" dirty="0"/>
          </a:p>
        </p:txBody>
      </p:sp>
      <p:sp>
        <p:nvSpPr>
          <p:cNvPr id="14" name="Rounded Rectangle 13"/>
          <p:cNvSpPr/>
          <p:nvPr/>
        </p:nvSpPr>
        <p:spPr>
          <a:xfrm>
            <a:off x="2804159" y="2636257"/>
            <a:ext cx="3910150" cy="1222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IN" sz="1200" dirty="0" smtClean="0">
                <a:solidFill>
                  <a:schemeClr val="tx1"/>
                </a:solidFill>
              </a:rPr>
              <a:t>Both Functional options can be supported by NSSMF without any custom / specific code</a:t>
            </a:r>
          </a:p>
          <a:p>
            <a:pPr marL="285750" indent="-285750">
              <a:buFont typeface="Arial" panose="020B0604020202020204" pitchFamily="34" charset="0"/>
              <a:buChar char="•"/>
            </a:pPr>
            <a:endParaRPr lang="en-IN" sz="1200" dirty="0" smtClean="0">
              <a:solidFill>
                <a:schemeClr val="tx1"/>
              </a:solidFill>
            </a:endParaRPr>
          </a:p>
          <a:p>
            <a:pPr marL="285750" indent="-285750">
              <a:buFont typeface="Arial" panose="020B0604020202020204" pitchFamily="34" charset="0"/>
              <a:buChar char="•"/>
            </a:pPr>
            <a:r>
              <a:rPr lang="en-IN" sz="1200" dirty="0" smtClean="0">
                <a:solidFill>
                  <a:schemeClr val="tx1"/>
                </a:solidFill>
              </a:rPr>
              <a:t>The NS to be associated with Network Slice sub-net to be designed with</a:t>
            </a:r>
            <a:r>
              <a:rPr lang="en-IN" sz="1200" b="1" dirty="0" smtClean="0">
                <a:solidFill>
                  <a:schemeClr val="tx1"/>
                </a:solidFill>
              </a:rPr>
              <a:t> </a:t>
            </a:r>
            <a:r>
              <a:rPr lang="en-US" sz="1200" b="1" dirty="0">
                <a:solidFill>
                  <a:schemeClr val="tx1"/>
                </a:solidFill>
              </a:rPr>
              <a:t>service category </a:t>
            </a:r>
            <a:r>
              <a:rPr lang="en-US" sz="1200" b="1" dirty="0" smtClean="0">
                <a:solidFill>
                  <a:schemeClr val="tx1"/>
                </a:solidFill>
              </a:rPr>
              <a:t>as “Network Service” </a:t>
            </a:r>
            <a:r>
              <a:rPr lang="en-US" sz="1200" b="1" dirty="0">
                <a:solidFill>
                  <a:schemeClr val="tx1"/>
                </a:solidFill>
              </a:rPr>
              <a:t>and </a:t>
            </a:r>
            <a:r>
              <a:rPr lang="en-US" sz="1200" b="1" dirty="0" smtClean="0">
                <a:solidFill>
                  <a:schemeClr val="tx1"/>
                </a:solidFill>
              </a:rPr>
              <a:t>Instantiation Type as “macro” in SDC</a:t>
            </a:r>
            <a:endParaRPr lang="en-US" sz="1200" b="1" dirty="0">
              <a:solidFill>
                <a:schemeClr val="tx1"/>
              </a:solidFill>
            </a:endParaRPr>
          </a:p>
        </p:txBody>
      </p:sp>
      <p:sp>
        <p:nvSpPr>
          <p:cNvPr id="16" name="Rounded Rectangle 15"/>
          <p:cNvSpPr/>
          <p:nvPr/>
        </p:nvSpPr>
        <p:spPr>
          <a:xfrm>
            <a:off x="7065915" y="2616400"/>
            <a:ext cx="3910150" cy="1222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IN" sz="1200" dirty="0" smtClean="0">
                <a:solidFill>
                  <a:schemeClr val="tx1"/>
                </a:solidFill>
              </a:rPr>
              <a:t>Both Functional options can be supported by NSSMF without any custom  specific / code</a:t>
            </a:r>
          </a:p>
          <a:p>
            <a:pPr marL="285750" indent="-285750">
              <a:buFont typeface="Arial" panose="020B0604020202020204" pitchFamily="34" charset="0"/>
              <a:buChar char="•"/>
            </a:pPr>
            <a:endParaRPr lang="en-IN" sz="1200" dirty="0" smtClean="0">
              <a:solidFill>
                <a:schemeClr val="tx1"/>
              </a:solidFill>
            </a:endParaRPr>
          </a:p>
          <a:p>
            <a:pPr marL="285750" indent="-285750">
              <a:buFont typeface="Arial" panose="020B0604020202020204" pitchFamily="34" charset="0"/>
              <a:buChar char="•"/>
            </a:pPr>
            <a:r>
              <a:rPr lang="en-IN" sz="1200" dirty="0" smtClean="0">
                <a:solidFill>
                  <a:schemeClr val="tx1"/>
                </a:solidFill>
              </a:rPr>
              <a:t>The NS to be associated with Network Slice sub-net to be designed with </a:t>
            </a:r>
            <a:r>
              <a:rPr lang="en-US" sz="1200" b="1" dirty="0">
                <a:solidFill>
                  <a:schemeClr val="tx1"/>
                </a:solidFill>
              </a:rPr>
              <a:t>service category </a:t>
            </a:r>
            <a:r>
              <a:rPr lang="en-US" sz="1200" b="1" dirty="0" smtClean="0">
                <a:solidFill>
                  <a:schemeClr val="tx1"/>
                </a:solidFill>
              </a:rPr>
              <a:t>as “E2E Service” in SDC</a:t>
            </a:r>
            <a:endParaRPr lang="en-US" sz="1200" b="1" dirty="0">
              <a:solidFill>
                <a:schemeClr val="tx1"/>
              </a:solidFill>
            </a:endParaRPr>
          </a:p>
        </p:txBody>
      </p:sp>
      <p:sp>
        <p:nvSpPr>
          <p:cNvPr id="17" name="Rounded Rectangle 16"/>
          <p:cNvSpPr/>
          <p:nvPr/>
        </p:nvSpPr>
        <p:spPr>
          <a:xfrm>
            <a:off x="2804159" y="4611088"/>
            <a:ext cx="3910150" cy="1222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IN" sz="1200" dirty="0" smtClean="0">
                <a:solidFill>
                  <a:schemeClr val="tx1"/>
                </a:solidFill>
              </a:rPr>
              <a:t>Custom / Specific code only for this option needs to be developed in NSSMF</a:t>
            </a:r>
          </a:p>
          <a:p>
            <a:pPr marL="285750" indent="-285750">
              <a:buFont typeface="Arial" panose="020B0604020202020204" pitchFamily="34" charset="0"/>
              <a:buChar char="•"/>
            </a:pPr>
            <a:endParaRPr lang="en-IN" sz="1200" dirty="0" smtClean="0">
              <a:solidFill>
                <a:schemeClr val="tx1"/>
              </a:solidFill>
            </a:endParaRPr>
          </a:p>
          <a:p>
            <a:pPr marL="285750" indent="-285750">
              <a:buFont typeface="Arial" panose="020B0604020202020204" pitchFamily="34" charset="0"/>
              <a:buChar char="•"/>
            </a:pPr>
            <a:r>
              <a:rPr lang="en-IN" sz="1200" dirty="0" smtClean="0">
                <a:solidFill>
                  <a:schemeClr val="tx1"/>
                </a:solidFill>
              </a:rPr>
              <a:t>NSSMF to trigger the internal “macro” workflow as part of NFVO invocation</a:t>
            </a:r>
            <a:endParaRPr lang="en-US" sz="1200" dirty="0">
              <a:solidFill>
                <a:schemeClr val="tx1"/>
              </a:solidFill>
            </a:endParaRPr>
          </a:p>
        </p:txBody>
      </p:sp>
      <p:sp>
        <p:nvSpPr>
          <p:cNvPr id="18" name="Rounded Rectangle 17"/>
          <p:cNvSpPr/>
          <p:nvPr/>
        </p:nvSpPr>
        <p:spPr>
          <a:xfrm>
            <a:off x="7062654" y="4571799"/>
            <a:ext cx="3910150" cy="1222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IN" sz="1200" dirty="0" smtClean="0">
                <a:solidFill>
                  <a:schemeClr val="tx1"/>
                </a:solidFill>
              </a:rPr>
              <a:t>Custom / Specific code only for this option needs to be developed in NSSMF</a:t>
            </a:r>
          </a:p>
          <a:p>
            <a:pPr marL="285750" indent="-285750">
              <a:buFont typeface="Arial" panose="020B0604020202020204" pitchFamily="34" charset="0"/>
              <a:buChar char="•"/>
            </a:pPr>
            <a:endParaRPr lang="en-IN" sz="1200" dirty="0" smtClean="0">
              <a:solidFill>
                <a:schemeClr val="tx1"/>
              </a:solidFill>
            </a:endParaRPr>
          </a:p>
          <a:p>
            <a:pPr marL="285750" indent="-285750">
              <a:buFont typeface="Arial" panose="020B0604020202020204" pitchFamily="34" charset="0"/>
              <a:buChar char="•"/>
            </a:pPr>
            <a:r>
              <a:rPr lang="en-IN" sz="1200" dirty="0" smtClean="0">
                <a:solidFill>
                  <a:schemeClr val="tx1"/>
                </a:solidFill>
              </a:rPr>
              <a:t>NSSMF to trigger the internal “E2E” workflow as part of NFVO invocation</a:t>
            </a:r>
          </a:p>
        </p:txBody>
      </p:sp>
      <p:sp>
        <p:nvSpPr>
          <p:cNvPr id="4" name="TextBox 3"/>
          <p:cNvSpPr txBox="1"/>
          <p:nvPr/>
        </p:nvSpPr>
        <p:spPr>
          <a:xfrm>
            <a:off x="690876" y="3858920"/>
            <a:ext cx="1831703" cy="307777"/>
          </a:xfrm>
          <a:prstGeom prst="rect">
            <a:avLst/>
          </a:prstGeom>
          <a:noFill/>
        </p:spPr>
        <p:txBody>
          <a:bodyPr wrap="square" rtlCol="0">
            <a:spAutoFit/>
          </a:bodyPr>
          <a:lstStyle/>
          <a:p>
            <a:r>
              <a:rPr lang="en-IN" sz="1400" dirty="0" smtClean="0"/>
              <a:t>Recommended option</a:t>
            </a:r>
            <a:endParaRPr lang="en-US" sz="1400" dirty="0"/>
          </a:p>
        </p:txBody>
      </p:sp>
    </p:spTree>
    <p:extLst>
      <p:ext uri="{BB962C8B-B14F-4D97-AF65-F5344CB8AC3E}">
        <p14:creationId xmlns:p14="http://schemas.microsoft.com/office/powerpoint/2010/main" val="2332954559"/>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IN" dirty="0" smtClean="0"/>
              <a:t>NSSI / Slice KPI monitoring</a:t>
            </a:r>
            <a:endParaRPr lang="en-US" dirty="0"/>
          </a:p>
        </p:txBody>
      </p:sp>
      <p:sp>
        <p:nvSpPr>
          <p:cNvPr id="4" name="Text Placeholder 3"/>
          <p:cNvSpPr>
            <a:spLocks noGrp="1"/>
          </p:cNvSpPr>
          <p:nvPr>
            <p:ph type="body" sz="quarter" idx="10"/>
          </p:nvPr>
        </p:nvSpPr>
        <p:spPr/>
        <p:txBody>
          <a:bodyPr>
            <a:normAutofit/>
          </a:bodyPr>
          <a:lstStyle/>
          <a:p>
            <a:pPr>
              <a:lnSpc>
                <a:spcPct val="150000"/>
              </a:lnSpc>
            </a:pPr>
            <a:r>
              <a:rPr lang="en-IN" sz="2400" dirty="0" smtClean="0"/>
              <a:t>It is suggested that the KPI / Slice monitoring function of core NSSMF shall be implemented as DCAE micro-service</a:t>
            </a:r>
          </a:p>
          <a:p>
            <a:pPr>
              <a:lnSpc>
                <a:spcPct val="150000"/>
              </a:lnSpc>
            </a:pPr>
            <a:r>
              <a:rPr lang="en-IN" sz="2400" dirty="0" smtClean="0"/>
              <a:t>The closed control loop actions and policy design should ensure that the KPI monitoring decisions ex. Scale-out, NF configurations, Slice configurations etc. are implemented using the existing ONAP features as part of closed control loop operations</a:t>
            </a:r>
          </a:p>
          <a:p>
            <a:pPr>
              <a:lnSpc>
                <a:spcPct val="150000"/>
              </a:lnSpc>
            </a:pPr>
            <a:r>
              <a:rPr lang="en-IN" sz="2400" dirty="0" smtClean="0">
                <a:solidFill>
                  <a:srgbClr val="C00000"/>
                </a:solidFill>
              </a:rPr>
              <a:t>Should we add NSSMF as actor in the policy configurations? This could be a desired feature and a cleaner design</a:t>
            </a:r>
            <a:endParaRPr lang="en-US" sz="2400" dirty="0">
              <a:solidFill>
                <a:srgbClr val="C00000"/>
              </a:solidFill>
            </a:endParaRPr>
          </a:p>
        </p:txBody>
      </p:sp>
    </p:spTree>
    <p:extLst>
      <p:ext uri="{BB962C8B-B14F-4D97-AF65-F5344CB8AC3E}">
        <p14:creationId xmlns:p14="http://schemas.microsoft.com/office/powerpoint/2010/main" val="2666209602"/>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A67DF19-7156-4C97-829C-A8CA4E879976}"/>
              </a:ext>
            </a:extLst>
          </p:cNvPr>
          <p:cNvSpPr>
            <a:spLocks noGrp="1"/>
          </p:cNvSpPr>
          <p:nvPr>
            <p:ph type="title"/>
          </p:nvPr>
        </p:nvSpPr>
        <p:spPr/>
        <p:txBody>
          <a:bodyPr>
            <a:normAutofit fontScale="90000"/>
          </a:bodyPr>
          <a:lstStyle/>
          <a:p>
            <a:r>
              <a:rPr lang="en-US" dirty="0"/>
              <a:t>Architecture </a:t>
            </a:r>
            <a:r>
              <a:rPr lang="en-US" dirty="0" smtClean="0"/>
              <a:t>view – Option 1 (NSSMF Invokes </a:t>
            </a:r>
            <a:r>
              <a:rPr lang="en-US" dirty="0" err="1" smtClean="0"/>
              <a:t>ExtAPI</a:t>
            </a:r>
            <a:r>
              <a:rPr lang="en-US" dirty="0" smtClean="0"/>
              <a:t>)</a:t>
            </a:r>
            <a:endParaRPr lang="en-US" dirty="0"/>
          </a:p>
        </p:txBody>
      </p:sp>
      <p:grpSp>
        <p:nvGrpSpPr>
          <p:cNvPr id="105" name="Group 104"/>
          <p:cNvGrpSpPr/>
          <p:nvPr/>
        </p:nvGrpSpPr>
        <p:grpSpPr>
          <a:xfrm>
            <a:off x="180647" y="5882808"/>
            <a:ext cx="2745957" cy="469733"/>
            <a:chOff x="1119488" y="5839007"/>
            <a:chExt cx="2745957" cy="469733"/>
          </a:xfrm>
        </p:grpSpPr>
        <p:cxnSp>
          <p:nvCxnSpPr>
            <p:cNvPr id="107" name="Straight Arrow Connector 106"/>
            <p:cNvCxnSpPr/>
            <p:nvPr/>
          </p:nvCxnSpPr>
          <p:spPr>
            <a:xfrm>
              <a:off x="1119488" y="5895532"/>
              <a:ext cx="932688" cy="6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2201528" y="5839007"/>
              <a:ext cx="1663917" cy="16927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100" dirty="0" smtClean="0">
                  <a:latin typeface="+mj-lt"/>
                </a:rPr>
                <a:t>Slice Lifecycle Flows (Existing)</a:t>
              </a:r>
            </a:p>
          </p:txBody>
        </p:sp>
        <p:cxnSp>
          <p:nvCxnSpPr>
            <p:cNvPr id="113" name="Elbow Connector 112"/>
            <p:cNvCxnSpPr/>
            <p:nvPr/>
          </p:nvCxnSpPr>
          <p:spPr>
            <a:xfrm>
              <a:off x="1135042" y="6240564"/>
              <a:ext cx="917134" cy="1"/>
            </a:xfrm>
            <a:prstGeom prst="bentConnector3">
              <a:avLst>
                <a:gd name="adj1" fmla="val 50000"/>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sp>
          <p:nvSpPr>
            <p:cNvPr id="114" name="TextBox 113"/>
            <p:cNvSpPr txBox="1"/>
            <p:nvPr/>
          </p:nvSpPr>
          <p:spPr>
            <a:xfrm>
              <a:off x="2201528" y="6139463"/>
              <a:ext cx="1530868" cy="16927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100" dirty="0" smtClean="0">
                  <a:latin typeface="+mj-lt"/>
                </a:rPr>
                <a:t>NSSMF – NFVO Flow (New)</a:t>
              </a:r>
            </a:p>
          </p:txBody>
        </p:sp>
      </p:grpSp>
      <p:grpSp>
        <p:nvGrpSpPr>
          <p:cNvPr id="29" name="Group 28"/>
          <p:cNvGrpSpPr/>
          <p:nvPr/>
        </p:nvGrpSpPr>
        <p:grpSpPr>
          <a:xfrm>
            <a:off x="402286" y="1071154"/>
            <a:ext cx="11365664" cy="4771255"/>
            <a:chOff x="402286" y="1071154"/>
            <a:chExt cx="11365664" cy="4771255"/>
          </a:xfrm>
        </p:grpSpPr>
        <p:sp>
          <p:nvSpPr>
            <p:cNvPr id="24" name="Rectangle 23"/>
            <p:cNvSpPr/>
            <p:nvPr/>
          </p:nvSpPr>
          <p:spPr>
            <a:xfrm>
              <a:off x="5151396" y="1071154"/>
              <a:ext cx="2341415" cy="7968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5" name="Group 114"/>
            <p:cNvGrpSpPr/>
            <p:nvPr/>
          </p:nvGrpSpPr>
          <p:grpSpPr>
            <a:xfrm>
              <a:off x="402286" y="1268121"/>
              <a:ext cx="8935110" cy="4574288"/>
              <a:chOff x="2181561" y="1538751"/>
              <a:chExt cx="8527153" cy="4574288"/>
            </a:xfrm>
          </p:grpSpPr>
          <p:sp>
            <p:nvSpPr>
              <p:cNvPr id="116" name="Rectangle 115"/>
              <p:cNvSpPr/>
              <p:nvPr/>
            </p:nvSpPr>
            <p:spPr>
              <a:xfrm>
                <a:off x="2181561" y="3475717"/>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UUI</a:t>
                </a:r>
                <a:endParaRPr lang="en-US" sz="1200" dirty="0"/>
              </a:p>
            </p:txBody>
          </p:sp>
          <p:sp>
            <p:nvSpPr>
              <p:cNvPr id="117" name="Rectangle 116"/>
              <p:cNvSpPr/>
              <p:nvPr/>
            </p:nvSpPr>
            <p:spPr>
              <a:xfrm>
                <a:off x="4191560" y="3487909"/>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err="1" smtClean="0"/>
                  <a:t>ExtAPI</a:t>
                </a:r>
                <a:endParaRPr lang="en-US" sz="1200" dirty="0"/>
              </a:p>
            </p:txBody>
          </p:sp>
          <p:sp>
            <p:nvSpPr>
              <p:cNvPr id="118" name="Rectangle 117"/>
              <p:cNvSpPr/>
              <p:nvPr/>
            </p:nvSpPr>
            <p:spPr>
              <a:xfrm>
                <a:off x="6173280" y="2542664"/>
                <a:ext cx="3179378" cy="2316162"/>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dirty="0"/>
              </a:p>
            </p:txBody>
          </p:sp>
          <p:sp>
            <p:nvSpPr>
              <p:cNvPr id="119" name="Rectangle 118"/>
              <p:cNvSpPr/>
              <p:nvPr/>
            </p:nvSpPr>
            <p:spPr>
              <a:xfrm>
                <a:off x="9818698" y="3466464"/>
                <a:ext cx="890016" cy="451104"/>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VFC</a:t>
                </a:r>
                <a:endParaRPr lang="en-US" sz="1200" dirty="0"/>
              </a:p>
            </p:txBody>
          </p:sp>
          <p:sp>
            <p:nvSpPr>
              <p:cNvPr id="120" name="Rectangle 119"/>
              <p:cNvSpPr/>
              <p:nvPr/>
            </p:nvSpPr>
            <p:spPr>
              <a:xfrm>
                <a:off x="8062254" y="3833476"/>
                <a:ext cx="1048354" cy="448694"/>
              </a:xfrm>
              <a:prstGeom prst="rect">
                <a:avLst/>
              </a:prstGeom>
              <a:solidFill>
                <a:schemeClr val="bg2">
                  <a:lumMod val="40000"/>
                  <a:lumOff val="60000"/>
                </a:schemeClr>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Core NSSMF</a:t>
                </a:r>
                <a:endParaRPr lang="en-US" sz="1200" dirty="0"/>
              </a:p>
            </p:txBody>
          </p:sp>
          <p:sp>
            <p:nvSpPr>
              <p:cNvPr id="121" name="Rectangle 120"/>
              <p:cNvSpPr/>
              <p:nvPr/>
            </p:nvSpPr>
            <p:spPr>
              <a:xfrm>
                <a:off x="8053188" y="2743954"/>
                <a:ext cx="636013" cy="281545"/>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NSMF</a:t>
                </a:r>
                <a:endParaRPr lang="en-US" sz="1200" dirty="0"/>
              </a:p>
            </p:txBody>
          </p:sp>
          <p:sp>
            <p:nvSpPr>
              <p:cNvPr id="122" name="Rectangle 121"/>
              <p:cNvSpPr/>
              <p:nvPr/>
            </p:nvSpPr>
            <p:spPr>
              <a:xfrm>
                <a:off x="7007911" y="2755833"/>
                <a:ext cx="676429" cy="278473"/>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CSMF</a:t>
                </a:r>
                <a:endParaRPr lang="en-US" sz="1100" dirty="0"/>
              </a:p>
            </p:txBody>
          </p:sp>
          <p:sp>
            <p:nvSpPr>
              <p:cNvPr id="123" name="TextBox 122"/>
              <p:cNvSpPr txBox="1"/>
              <p:nvPr/>
            </p:nvSpPr>
            <p:spPr>
              <a:xfrm>
                <a:off x="6282488" y="2636942"/>
                <a:ext cx="259686" cy="215444"/>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400" dirty="0" smtClean="0">
                    <a:latin typeface="+mj-lt"/>
                  </a:rPr>
                  <a:t>SO</a:t>
                </a:r>
                <a:endParaRPr lang="en-US" sz="1100" dirty="0" smtClean="0">
                  <a:latin typeface="+mj-lt"/>
                </a:endParaRPr>
              </a:p>
            </p:txBody>
          </p:sp>
          <p:cxnSp>
            <p:nvCxnSpPr>
              <p:cNvPr id="124" name="Straight Arrow Connector 123"/>
              <p:cNvCxnSpPr>
                <a:stCxn id="116" idx="3"/>
                <a:endCxn id="117" idx="1"/>
              </p:cNvCxnSpPr>
              <p:nvPr/>
            </p:nvCxnSpPr>
            <p:spPr>
              <a:xfrm flipV="1">
                <a:off x="3071577" y="3699542"/>
                <a:ext cx="1119983" cy="1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a:off x="4901321" y="3568701"/>
                <a:ext cx="1381167" cy="1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6" name="Elbow Connector 125"/>
              <p:cNvCxnSpPr>
                <a:stCxn id="141" idx="2"/>
                <a:endCxn id="127" idx="0"/>
              </p:cNvCxnSpPr>
              <p:nvPr/>
            </p:nvCxnSpPr>
            <p:spPr>
              <a:xfrm rot="16200000" flipH="1">
                <a:off x="6935813" y="4414554"/>
                <a:ext cx="1043050" cy="125944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a:xfrm>
                <a:off x="7642053" y="5565802"/>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CDS</a:t>
                </a:r>
                <a:endParaRPr lang="en-US" sz="1200" dirty="0"/>
              </a:p>
            </p:txBody>
          </p:sp>
          <p:sp>
            <p:nvSpPr>
              <p:cNvPr id="128" name="Rectangle 127"/>
              <p:cNvSpPr/>
              <p:nvPr/>
            </p:nvSpPr>
            <p:spPr>
              <a:xfrm>
                <a:off x="9522770" y="5559398"/>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err="1" smtClean="0"/>
                  <a:t>Multicloud</a:t>
                </a:r>
                <a:endParaRPr lang="en-US" sz="1100" dirty="0"/>
              </a:p>
            </p:txBody>
          </p:sp>
          <p:sp>
            <p:nvSpPr>
              <p:cNvPr id="131" name="TextBox 130"/>
              <p:cNvSpPr txBox="1"/>
              <p:nvPr/>
            </p:nvSpPr>
            <p:spPr>
              <a:xfrm>
                <a:off x="3203437" y="3205018"/>
                <a:ext cx="865622" cy="461665"/>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000" dirty="0" err="1" smtClean="0">
                    <a:latin typeface="+mj-lt"/>
                  </a:rPr>
                  <a:t>serviceOrder</a:t>
                </a:r>
                <a:r>
                  <a:rPr lang="en-US" sz="1000" dirty="0" smtClean="0">
                    <a:latin typeface="+mj-lt"/>
                  </a:rPr>
                  <a:t> API</a:t>
                </a:r>
              </a:p>
              <a:p>
                <a:pPr fontAlgn="base">
                  <a:buClr>
                    <a:schemeClr val="tx2"/>
                  </a:buClr>
                </a:pPr>
                <a:r>
                  <a:rPr lang="en-US" sz="1000" dirty="0" smtClean="0">
                    <a:latin typeface="+mj-lt"/>
                  </a:rPr>
                  <a:t>with slicing </a:t>
                </a:r>
              </a:p>
              <a:p>
                <a:pPr fontAlgn="base">
                  <a:buClr>
                    <a:schemeClr val="tx2"/>
                  </a:buClr>
                </a:pPr>
                <a:r>
                  <a:rPr lang="en-US" sz="1000" dirty="0" smtClean="0">
                    <a:latin typeface="+mj-lt"/>
                  </a:rPr>
                  <a:t>parameters</a:t>
                </a:r>
              </a:p>
            </p:txBody>
          </p:sp>
          <p:sp>
            <p:nvSpPr>
              <p:cNvPr id="132" name="TextBox 131"/>
              <p:cNvSpPr txBox="1"/>
              <p:nvPr/>
            </p:nvSpPr>
            <p:spPr>
              <a:xfrm>
                <a:off x="5031114" y="3230391"/>
                <a:ext cx="1215076" cy="276999"/>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900" dirty="0" smtClean="0">
                    <a:latin typeface="+mj-lt"/>
                  </a:rPr>
                  <a:t>Call E2ESericeInstance</a:t>
                </a:r>
              </a:p>
              <a:p>
                <a:pPr fontAlgn="base">
                  <a:buClr>
                    <a:schemeClr val="tx2"/>
                  </a:buClr>
                </a:pPr>
                <a:r>
                  <a:rPr lang="en-US" sz="900" dirty="0" smtClean="0">
                    <a:latin typeface="+mj-lt"/>
                  </a:rPr>
                  <a:t> API with </a:t>
                </a:r>
                <a:r>
                  <a:rPr lang="en-US" sz="900" dirty="0" err="1" smtClean="0">
                    <a:latin typeface="+mj-lt"/>
                  </a:rPr>
                  <a:t>serviceType</a:t>
                </a:r>
                <a:r>
                  <a:rPr lang="en-US" sz="900" dirty="0" smtClean="0">
                    <a:latin typeface="+mj-lt"/>
                  </a:rPr>
                  <a:t>=CST</a:t>
                </a:r>
              </a:p>
            </p:txBody>
          </p:sp>
          <p:sp>
            <p:nvSpPr>
              <p:cNvPr id="133" name="Oval 132"/>
              <p:cNvSpPr/>
              <p:nvPr/>
            </p:nvSpPr>
            <p:spPr>
              <a:xfrm>
                <a:off x="3416168" y="3798399"/>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1</a:t>
                </a:r>
                <a:endParaRPr lang="en-US" sz="1050" dirty="0"/>
              </a:p>
            </p:txBody>
          </p:sp>
          <p:sp>
            <p:nvSpPr>
              <p:cNvPr id="134" name="Flowchart: Card 133"/>
              <p:cNvSpPr/>
              <p:nvPr/>
            </p:nvSpPr>
            <p:spPr>
              <a:xfrm>
                <a:off x="6295602" y="3475717"/>
                <a:ext cx="1018691" cy="451104"/>
              </a:xfrm>
              <a:prstGeom prst="flowChartPunchedCard">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ln w="0"/>
                    <a:effectLst>
                      <a:outerShdw blurRad="38100" dist="19050" dir="2700000" algn="tl" rotWithShape="0">
                        <a:schemeClr val="dk1">
                          <a:alpha val="40000"/>
                        </a:schemeClr>
                      </a:outerShdw>
                    </a:effectLst>
                  </a:rPr>
                  <a:t>E2E workflow</a:t>
                </a:r>
                <a:endParaRPr lang="en-US" sz="1100" dirty="0">
                  <a:ln w="0"/>
                  <a:effectLst>
                    <a:outerShdw blurRad="38100" dist="19050" dir="2700000" algn="tl" rotWithShape="0">
                      <a:schemeClr val="dk1">
                        <a:alpha val="40000"/>
                      </a:schemeClr>
                    </a:outerShdw>
                  </a:effectLst>
                </a:endParaRPr>
              </a:p>
            </p:txBody>
          </p:sp>
          <p:sp>
            <p:nvSpPr>
              <p:cNvPr id="137" name="Oval 136"/>
              <p:cNvSpPr/>
              <p:nvPr/>
            </p:nvSpPr>
            <p:spPr>
              <a:xfrm>
                <a:off x="8120075" y="5116816"/>
                <a:ext cx="284831" cy="276021"/>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8a</a:t>
                </a:r>
                <a:endParaRPr lang="en-US" sz="1050" dirty="0"/>
              </a:p>
            </p:txBody>
          </p:sp>
          <p:sp>
            <p:nvSpPr>
              <p:cNvPr id="138" name="Rectangle 137"/>
              <p:cNvSpPr/>
              <p:nvPr/>
            </p:nvSpPr>
            <p:spPr>
              <a:xfrm>
                <a:off x="6952367" y="1551465"/>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OOF</a:t>
                </a:r>
                <a:endParaRPr lang="en-US" sz="1200" dirty="0"/>
              </a:p>
            </p:txBody>
          </p:sp>
          <p:sp>
            <p:nvSpPr>
              <p:cNvPr id="139" name="Rectangle 138"/>
              <p:cNvSpPr/>
              <p:nvPr/>
            </p:nvSpPr>
            <p:spPr>
              <a:xfrm>
                <a:off x="8085232" y="1538751"/>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AAI</a:t>
                </a:r>
                <a:endParaRPr lang="en-US" sz="1200" dirty="0"/>
              </a:p>
            </p:txBody>
          </p:sp>
          <p:sp>
            <p:nvSpPr>
              <p:cNvPr id="140" name="Rectangle 139"/>
              <p:cNvSpPr/>
              <p:nvPr/>
            </p:nvSpPr>
            <p:spPr>
              <a:xfrm>
                <a:off x="6827615" y="2668993"/>
                <a:ext cx="2063146" cy="489965"/>
              </a:xfrm>
              <a:prstGeom prst="rect">
                <a:avLst/>
              </a:prstGeom>
              <a:noFill/>
              <a:ln>
                <a:solidFill>
                  <a:srgbClr val="0000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Flowchart: Card 140"/>
              <p:cNvSpPr/>
              <p:nvPr/>
            </p:nvSpPr>
            <p:spPr>
              <a:xfrm>
                <a:off x="6318269" y="4071648"/>
                <a:ext cx="1018691" cy="451104"/>
              </a:xfrm>
              <a:prstGeom prst="flowChartPunchedCard">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ln w="0"/>
                    <a:effectLst>
                      <a:outerShdw blurRad="38100" dist="19050" dir="2700000" algn="tl" rotWithShape="0">
                        <a:schemeClr val="dk1">
                          <a:alpha val="40000"/>
                        </a:schemeClr>
                      </a:outerShdw>
                    </a:effectLst>
                  </a:rPr>
                  <a:t>Macro workflow</a:t>
                </a:r>
                <a:endParaRPr lang="en-US" sz="1100" dirty="0">
                  <a:ln w="0"/>
                  <a:effectLst>
                    <a:outerShdw blurRad="38100" dist="19050" dir="2700000" algn="tl" rotWithShape="0">
                      <a:schemeClr val="dk1">
                        <a:alpha val="40000"/>
                      </a:schemeClr>
                    </a:outerShdw>
                  </a:effectLst>
                </a:endParaRPr>
              </a:p>
            </p:txBody>
          </p:sp>
          <p:cxnSp>
            <p:nvCxnSpPr>
              <p:cNvPr id="142" name="Elbow Connector 141"/>
              <p:cNvCxnSpPr/>
              <p:nvPr/>
            </p:nvCxnSpPr>
            <p:spPr>
              <a:xfrm flipV="1">
                <a:off x="8532069" y="5777341"/>
                <a:ext cx="990701" cy="640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3" name="Elbow Connector 142"/>
              <p:cNvCxnSpPr>
                <a:endCxn id="141" idx="1"/>
              </p:cNvCxnSpPr>
              <p:nvPr/>
            </p:nvCxnSpPr>
            <p:spPr>
              <a:xfrm>
                <a:off x="4914435" y="3838699"/>
                <a:ext cx="1403834" cy="458501"/>
              </a:xfrm>
              <a:prstGeom prst="bentConnector3">
                <a:avLst>
                  <a:gd name="adj1" fmla="val 50000"/>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4853949" y="3962215"/>
                <a:ext cx="1283601" cy="138499"/>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chemeClr val="tx2"/>
                  </a:buClr>
                </a:pPr>
                <a:r>
                  <a:rPr lang="en-US" sz="900" dirty="0" smtClean="0">
                    <a:latin typeface="+mj-lt"/>
                  </a:rPr>
                  <a:t>Call service Instance   API </a:t>
                </a:r>
              </a:p>
            </p:txBody>
          </p:sp>
          <p:cxnSp>
            <p:nvCxnSpPr>
              <p:cNvPr id="145" name="Elbow Connector 144"/>
              <p:cNvCxnSpPr>
                <a:endCxn id="120" idx="0"/>
              </p:cNvCxnSpPr>
              <p:nvPr/>
            </p:nvCxnSpPr>
            <p:spPr>
              <a:xfrm rot="16200000" flipH="1">
                <a:off x="7922284" y="3169328"/>
                <a:ext cx="680415" cy="647880"/>
              </a:xfrm>
              <a:prstGeom prst="bentConnector3">
                <a:avLst>
                  <a:gd name="adj1" fmla="val 50000"/>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146" name="Straight Arrow Connector 145"/>
              <p:cNvCxnSpPr>
                <a:stCxn id="140" idx="0"/>
                <a:endCxn id="138" idx="2"/>
              </p:cNvCxnSpPr>
              <p:nvPr/>
            </p:nvCxnSpPr>
            <p:spPr>
              <a:xfrm flipH="1" flipV="1">
                <a:off x="7313805" y="1974731"/>
                <a:ext cx="545383" cy="694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a:stCxn id="140" idx="0"/>
                <a:endCxn id="139" idx="2"/>
              </p:cNvCxnSpPr>
              <p:nvPr/>
            </p:nvCxnSpPr>
            <p:spPr>
              <a:xfrm flipV="1">
                <a:off x="7859188" y="1962017"/>
                <a:ext cx="587482" cy="706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a:stCxn id="122" idx="3"/>
                <a:endCxn id="121" idx="1"/>
              </p:cNvCxnSpPr>
              <p:nvPr/>
            </p:nvCxnSpPr>
            <p:spPr>
              <a:xfrm flipV="1">
                <a:off x="7684340" y="2884727"/>
                <a:ext cx="368848" cy="10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a:stCxn id="134" idx="3"/>
                <a:endCxn id="119" idx="1"/>
              </p:cNvCxnSpPr>
              <p:nvPr/>
            </p:nvCxnSpPr>
            <p:spPr>
              <a:xfrm flipV="1">
                <a:off x="7314293" y="3692016"/>
                <a:ext cx="2504405" cy="9253"/>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50" name="Oval 149"/>
              <p:cNvSpPr/>
              <p:nvPr/>
            </p:nvSpPr>
            <p:spPr>
              <a:xfrm>
                <a:off x="5311977" y="2925220"/>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2</a:t>
                </a:r>
                <a:endParaRPr lang="en-US" sz="1050" dirty="0"/>
              </a:p>
            </p:txBody>
          </p:sp>
          <p:sp>
            <p:nvSpPr>
              <p:cNvPr id="151" name="Oval 150"/>
              <p:cNvSpPr/>
              <p:nvPr/>
            </p:nvSpPr>
            <p:spPr>
              <a:xfrm>
                <a:off x="6272708" y="3040284"/>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3</a:t>
                </a:r>
                <a:endParaRPr lang="en-US" sz="1050" dirty="0"/>
              </a:p>
            </p:txBody>
          </p:sp>
          <p:cxnSp>
            <p:nvCxnSpPr>
              <p:cNvPr id="152" name="Elbow Connector 151"/>
              <p:cNvCxnSpPr>
                <a:endCxn id="140" idx="1"/>
              </p:cNvCxnSpPr>
              <p:nvPr/>
            </p:nvCxnSpPr>
            <p:spPr>
              <a:xfrm rot="5400000" flipH="1" flipV="1">
                <a:off x="6421769" y="3092267"/>
                <a:ext cx="584136" cy="22755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53" name="Oval 152"/>
              <p:cNvSpPr/>
              <p:nvPr/>
            </p:nvSpPr>
            <p:spPr>
              <a:xfrm>
                <a:off x="7725682" y="2249620"/>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4</a:t>
                </a:r>
                <a:endParaRPr lang="en-US" sz="1050" dirty="0"/>
              </a:p>
            </p:txBody>
          </p:sp>
          <p:sp>
            <p:nvSpPr>
              <p:cNvPr id="155" name="Oval 154"/>
              <p:cNvSpPr/>
              <p:nvPr/>
            </p:nvSpPr>
            <p:spPr>
              <a:xfrm>
                <a:off x="8663518" y="3375133"/>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a:t>5</a:t>
                </a:r>
              </a:p>
            </p:txBody>
          </p:sp>
          <p:sp>
            <p:nvSpPr>
              <p:cNvPr id="157" name="Oval 156"/>
              <p:cNvSpPr/>
              <p:nvPr/>
            </p:nvSpPr>
            <p:spPr>
              <a:xfrm>
                <a:off x="7637334" y="4409974"/>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6</a:t>
                </a:r>
                <a:endParaRPr lang="en-US" sz="1050" dirty="0"/>
              </a:p>
            </p:txBody>
          </p:sp>
          <p:sp>
            <p:nvSpPr>
              <p:cNvPr id="158" name="Oval 157"/>
              <p:cNvSpPr/>
              <p:nvPr/>
            </p:nvSpPr>
            <p:spPr>
              <a:xfrm>
                <a:off x="8885003" y="5887487"/>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9</a:t>
                </a:r>
                <a:endParaRPr lang="en-US" sz="1050" dirty="0"/>
              </a:p>
            </p:txBody>
          </p:sp>
        </p:grpSp>
        <p:cxnSp>
          <p:nvCxnSpPr>
            <p:cNvPr id="12" name="Elbow Connector 11"/>
            <p:cNvCxnSpPr>
              <a:stCxn id="120" idx="2"/>
              <a:endCxn id="117" idx="2"/>
            </p:cNvCxnSpPr>
            <p:nvPr/>
          </p:nvCxnSpPr>
          <p:spPr>
            <a:xfrm rot="5400000" flipH="1">
              <a:off x="4814881" y="1712843"/>
              <a:ext cx="370995" cy="4226401"/>
            </a:xfrm>
            <a:prstGeom prst="bentConnector3">
              <a:avLst>
                <a:gd name="adj1" fmla="val -124997"/>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164" name="Straight Arrow Connector 163"/>
            <p:cNvCxnSpPr>
              <a:stCxn id="117" idx="3"/>
              <a:endCxn id="134" idx="1"/>
            </p:cNvCxnSpPr>
            <p:nvPr/>
          </p:nvCxnSpPr>
          <p:spPr>
            <a:xfrm>
              <a:off x="3265907" y="3428912"/>
              <a:ext cx="1447244" cy="1727"/>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65" name="Rectangle 164"/>
            <p:cNvSpPr/>
            <p:nvPr/>
          </p:nvSpPr>
          <p:spPr>
            <a:xfrm>
              <a:off x="9438908" y="5268355"/>
              <a:ext cx="93259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K8s Plug-in</a:t>
              </a:r>
              <a:endParaRPr lang="en-US" sz="1100" dirty="0"/>
            </a:p>
          </p:txBody>
        </p:sp>
        <p:sp>
          <p:nvSpPr>
            <p:cNvPr id="166" name="Rectangle 165"/>
            <p:cNvSpPr/>
            <p:nvPr/>
          </p:nvSpPr>
          <p:spPr>
            <a:xfrm>
              <a:off x="10835354" y="5282369"/>
              <a:ext cx="93259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K8s Cluster</a:t>
              </a:r>
              <a:endParaRPr lang="en-US" sz="1100" dirty="0"/>
            </a:p>
          </p:txBody>
        </p:sp>
        <p:cxnSp>
          <p:nvCxnSpPr>
            <p:cNvPr id="167" name="Elbow Connector 166"/>
            <p:cNvCxnSpPr/>
            <p:nvPr/>
          </p:nvCxnSpPr>
          <p:spPr>
            <a:xfrm flipV="1">
              <a:off x="9024754" y="5493907"/>
              <a:ext cx="414154" cy="204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8" name="Elbow Connector 167"/>
            <p:cNvCxnSpPr/>
            <p:nvPr/>
          </p:nvCxnSpPr>
          <p:spPr>
            <a:xfrm flipV="1">
              <a:off x="10391998" y="5502614"/>
              <a:ext cx="414154" cy="204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20" idx="3"/>
              <a:endCxn id="24" idx="3"/>
            </p:cNvCxnSpPr>
            <p:nvPr/>
          </p:nvCxnSpPr>
          <p:spPr>
            <a:xfrm flipH="1" flipV="1">
              <a:off x="7492811" y="1469572"/>
              <a:ext cx="170022" cy="2317621"/>
            </a:xfrm>
            <a:prstGeom prst="bentConnector3">
              <a:avLst>
                <a:gd name="adj1" fmla="val -28043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70" name="Oval 169"/>
            <p:cNvSpPr/>
            <p:nvPr/>
          </p:nvSpPr>
          <p:spPr>
            <a:xfrm>
              <a:off x="4113932" y="3865147"/>
              <a:ext cx="242974" cy="297237"/>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00" dirty="0" smtClean="0"/>
                <a:t>7a</a:t>
              </a:r>
              <a:endParaRPr lang="en-US" sz="1100" dirty="0"/>
            </a:p>
          </p:txBody>
        </p:sp>
        <p:sp>
          <p:nvSpPr>
            <p:cNvPr id="171" name="Oval 170"/>
            <p:cNvSpPr/>
            <p:nvPr/>
          </p:nvSpPr>
          <p:spPr>
            <a:xfrm>
              <a:off x="4171981" y="3323077"/>
              <a:ext cx="242974" cy="297237"/>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00" dirty="0" smtClean="0"/>
                <a:t>7b</a:t>
              </a:r>
              <a:endParaRPr lang="en-US" sz="1100" dirty="0"/>
            </a:p>
          </p:txBody>
        </p:sp>
        <p:sp>
          <p:nvSpPr>
            <p:cNvPr id="172" name="Oval 171"/>
            <p:cNvSpPr/>
            <p:nvPr/>
          </p:nvSpPr>
          <p:spPr>
            <a:xfrm>
              <a:off x="5999365" y="3263283"/>
              <a:ext cx="298458" cy="276021"/>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8b</a:t>
              </a:r>
              <a:endParaRPr lang="en-US" sz="1050" dirty="0"/>
            </a:p>
          </p:txBody>
        </p:sp>
        <p:sp>
          <p:nvSpPr>
            <p:cNvPr id="173" name="Oval 172"/>
            <p:cNvSpPr/>
            <p:nvPr/>
          </p:nvSpPr>
          <p:spPr>
            <a:xfrm>
              <a:off x="8958699" y="4894045"/>
              <a:ext cx="546263" cy="22816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10</a:t>
              </a:r>
              <a:endParaRPr lang="en-US" sz="1050" dirty="0"/>
            </a:p>
          </p:txBody>
        </p:sp>
        <p:sp>
          <p:nvSpPr>
            <p:cNvPr id="174" name="Oval 173"/>
            <p:cNvSpPr/>
            <p:nvPr/>
          </p:nvSpPr>
          <p:spPr>
            <a:xfrm>
              <a:off x="10366706" y="4894045"/>
              <a:ext cx="546263" cy="22816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11</a:t>
              </a:r>
              <a:endParaRPr lang="en-US" sz="1050" dirty="0"/>
            </a:p>
          </p:txBody>
        </p:sp>
      </p:grpSp>
      <p:sp>
        <p:nvSpPr>
          <p:cNvPr id="2" name="TextBox 1"/>
          <p:cNvSpPr txBox="1"/>
          <p:nvPr/>
        </p:nvSpPr>
        <p:spPr>
          <a:xfrm>
            <a:off x="527663" y="1333820"/>
            <a:ext cx="2647328" cy="646331"/>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IN" dirty="0" smtClean="0"/>
              <a:t>NSSMF-&gt;NFVO Interaction</a:t>
            </a:r>
          </a:p>
          <a:p>
            <a:r>
              <a:rPr lang="en-IN" dirty="0" smtClean="0"/>
              <a:t>NFVO Orchestration Flow</a:t>
            </a:r>
            <a:endParaRPr lang="en-US" dirty="0"/>
          </a:p>
        </p:txBody>
      </p:sp>
    </p:spTree>
    <p:extLst>
      <p:ext uri="{BB962C8B-B14F-4D97-AF65-F5344CB8AC3E}">
        <p14:creationId xmlns:p14="http://schemas.microsoft.com/office/powerpoint/2010/main" val="3543807846"/>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dirty="0"/>
              <a:t>Option 1 (NSSMF Invokes </a:t>
            </a:r>
            <a:r>
              <a:rPr lang="en-US" dirty="0" err="1"/>
              <a:t>ExtAPI</a:t>
            </a:r>
            <a:r>
              <a:rPr lang="en-US" dirty="0" smtClean="0"/>
              <a:t>) : Solution Highlights</a:t>
            </a:r>
            <a:endParaRPr lang="en-US" dirty="0"/>
          </a:p>
        </p:txBody>
      </p:sp>
      <p:sp>
        <p:nvSpPr>
          <p:cNvPr id="4" name="Text Placeholder 3"/>
          <p:cNvSpPr>
            <a:spLocks noGrp="1"/>
          </p:cNvSpPr>
          <p:nvPr>
            <p:ph type="body" sz="quarter" idx="10"/>
          </p:nvPr>
        </p:nvSpPr>
        <p:spPr>
          <a:xfrm>
            <a:off x="314325" y="1138237"/>
            <a:ext cx="11506200" cy="4896803"/>
          </a:xfrm>
        </p:spPr>
        <p:txBody>
          <a:bodyPr>
            <a:normAutofit fontScale="92500" lnSpcReduction="20000"/>
          </a:bodyPr>
          <a:lstStyle/>
          <a:p>
            <a:pPr marL="514350" indent="-514350">
              <a:lnSpc>
                <a:spcPct val="200000"/>
              </a:lnSpc>
              <a:buFont typeface="+mj-lt"/>
              <a:buAutoNum type="arabicPeriod"/>
            </a:pPr>
            <a:r>
              <a:rPr lang="en-IN" sz="1400" dirty="0" smtClean="0"/>
              <a:t>Slice Order operation invoked from UUI. </a:t>
            </a:r>
            <a:r>
              <a:rPr lang="en-IN" sz="1500" b="1" dirty="0" smtClean="0"/>
              <a:t>The scenario assumes that the slice is non-shared and it would result NSSMF to call NFVO to orchestrate new NFs</a:t>
            </a:r>
            <a:endParaRPr lang="en-IN" sz="1400" b="1" dirty="0" smtClean="0"/>
          </a:p>
          <a:p>
            <a:pPr marL="514350" indent="-514350">
              <a:lnSpc>
                <a:spcPct val="200000"/>
              </a:lnSpc>
              <a:buFont typeface="+mj-lt"/>
              <a:buAutoNum type="arabicPeriod"/>
            </a:pPr>
            <a:r>
              <a:rPr lang="en-IN" sz="1400" dirty="0" smtClean="0"/>
              <a:t>NBAPI calls E2E Service Instance API on SO with service type to be CST so that CSMF workflow could be invoked</a:t>
            </a:r>
          </a:p>
          <a:p>
            <a:pPr marL="514350" indent="-514350">
              <a:lnSpc>
                <a:spcPct val="200000"/>
              </a:lnSpc>
              <a:buFont typeface="+mj-lt"/>
              <a:buAutoNum type="arabicPeriod"/>
            </a:pPr>
            <a:r>
              <a:rPr lang="en-IN" sz="1400" dirty="0" smtClean="0"/>
              <a:t>E2E Work flow invokes CSMF workflow</a:t>
            </a:r>
          </a:p>
          <a:p>
            <a:pPr marL="514350" indent="-514350">
              <a:lnSpc>
                <a:spcPct val="200000"/>
              </a:lnSpc>
              <a:buFont typeface="+mj-lt"/>
              <a:buAutoNum type="arabicPeriod"/>
            </a:pPr>
            <a:r>
              <a:rPr lang="en-IN" sz="1400" dirty="0" smtClean="0"/>
              <a:t>CSMF and NSMF workflow processing</a:t>
            </a:r>
          </a:p>
          <a:p>
            <a:pPr marL="514350" indent="-514350">
              <a:lnSpc>
                <a:spcPct val="200000"/>
              </a:lnSpc>
              <a:buFont typeface="+mj-lt"/>
              <a:buAutoNum type="arabicPeriod"/>
            </a:pPr>
            <a:r>
              <a:rPr lang="en-IN" sz="1400" dirty="0" smtClean="0"/>
              <a:t>NSMF invokes core NSSMF for further processing</a:t>
            </a:r>
          </a:p>
          <a:p>
            <a:pPr marL="514350" indent="-514350">
              <a:lnSpc>
                <a:spcPct val="200000"/>
              </a:lnSpc>
              <a:buFont typeface="+mj-lt"/>
              <a:buAutoNum type="arabicPeriod"/>
            </a:pPr>
            <a:r>
              <a:rPr lang="en-IN" sz="1400" dirty="0" smtClean="0"/>
              <a:t>NSSMF as required invokes </a:t>
            </a:r>
            <a:r>
              <a:rPr lang="en-IN" sz="1400" dirty="0" err="1" smtClean="0"/>
              <a:t>ExtAPI</a:t>
            </a:r>
            <a:r>
              <a:rPr lang="en-IN" sz="1400" dirty="0" smtClean="0"/>
              <a:t> Service Order API whenever the NFs need to be orchestrated </a:t>
            </a:r>
          </a:p>
          <a:p>
            <a:pPr marL="514350" indent="-514350">
              <a:lnSpc>
                <a:spcPct val="200000"/>
              </a:lnSpc>
              <a:buFont typeface="+mj-lt"/>
              <a:buAutoNum type="arabicPeriod"/>
            </a:pPr>
            <a:r>
              <a:rPr lang="en-IN" sz="1400" dirty="0" smtClean="0"/>
              <a:t>Based on the service category (E2E or Macro) the NBAPI will accordingly invoke SO APIs / Workflows</a:t>
            </a:r>
          </a:p>
          <a:p>
            <a:pPr marL="514350" indent="-514350">
              <a:lnSpc>
                <a:spcPct val="200000"/>
              </a:lnSpc>
              <a:buFont typeface="+mj-lt"/>
              <a:buAutoNum type="arabicPeriod"/>
            </a:pPr>
            <a:r>
              <a:rPr lang="en-IN" sz="1400" dirty="0" smtClean="0"/>
              <a:t>The Service orchestration either through the macro flow or E2E flow is then executed</a:t>
            </a:r>
          </a:p>
          <a:p>
            <a:pPr marL="0" indent="0">
              <a:lnSpc>
                <a:spcPct val="200000"/>
              </a:lnSpc>
              <a:buNone/>
            </a:pPr>
            <a:r>
              <a:rPr lang="en-IN" sz="1400" dirty="0" smtClean="0"/>
              <a:t>9,10,11 – The containerized workload orchestration flow</a:t>
            </a:r>
          </a:p>
        </p:txBody>
      </p:sp>
    </p:spTree>
    <p:extLst>
      <p:ext uri="{BB962C8B-B14F-4D97-AF65-F5344CB8AC3E}">
        <p14:creationId xmlns:p14="http://schemas.microsoft.com/office/powerpoint/2010/main" val="743988076"/>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IN" dirty="0" smtClean="0"/>
              <a:t>Option 1 – NF Configuration Requirements</a:t>
            </a:r>
            <a:endParaRPr lang="en-US" dirty="0"/>
          </a:p>
        </p:txBody>
      </p:sp>
      <p:sp>
        <p:nvSpPr>
          <p:cNvPr id="4" name="Text Placeholder 3"/>
          <p:cNvSpPr>
            <a:spLocks noGrp="1"/>
          </p:cNvSpPr>
          <p:nvPr>
            <p:ph type="body" sz="quarter" idx="10"/>
          </p:nvPr>
        </p:nvSpPr>
        <p:spPr/>
        <p:txBody>
          <a:bodyPr>
            <a:normAutofit/>
          </a:bodyPr>
          <a:lstStyle/>
          <a:p>
            <a:r>
              <a:rPr lang="en-IN" sz="2400" dirty="0" smtClean="0"/>
              <a:t>The Slicing requirements would require in some cases to re-use the existing S-NSSAI. In such cases the NFVO would need to configure specific NFs</a:t>
            </a:r>
          </a:p>
          <a:p>
            <a:endParaRPr lang="en-IN" sz="2400" dirty="0" smtClean="0"/>
          </a:p>
          <a:p>
            <a:r>
              <a:rPr lang="en-IN" sz="2400" dirty="0" smtClean="0"/>
              <a:t>Need to check the below ONAP features in this regards</a:t>
            </a:r>
          </a:p>
          <a:p>
            <a:pPr lvl="1"/>
            <a:r>
              <a:rPr lang="en-IN" sz="2000" dirty="0"/>
              <a:t>The NSSMF should call SO Work Flow to configure the NFs as part of day 1/n configurations</a:t>
            </a:r>
            <a:endParaRPr lang="en-IN" sz="2000" dirty="0" smtClean="0"/>
          </a:p>
          <a:p>
            <a:pPr lvl="1"/>
            <a:r>
              <a:rPr lang="en-IN" sz="2000" dirty="0" smtClean="0"/>
              <a:t>The day 1 configuration / LCM operations as supported by SO / CDS for VNFs and CNFs</a:t>
            </a:r>
          </a:p>
          <a:p>
            <a:pPr lvl="1"/>
            <a:r>
              <a:rPr lang="en-IN" sz="2000" dirty="0" smtClean="0"/>
              <a:t>It should be possible model / design the configurations using CDS such that the slice parameters passed by NSSMF could be referred to by CDS and apply the configuration to desired NFs using Multi-Cloud / K8s plug-in</a:t>
            </a:r>
          </a:p>
          <a:p>
            <a:endParaRPr lang="en-IN" sz="2400" dirty="0" smtClean="0"/>
          </a:p>
          <a:p>
            <a:r>
              <a:rPr lang="en-IN" sz="2400" dirty="0" smtClean="0"/>
              <a:t>Next two slides detail the flow for NF configurations as part of slicing requirements</a:t>
            </a:r>
            <a:endParaRPr lang="en-US" sz="2400" dirty="0"/>
          </a:p>
        </p:txBody>
      </p:sp>
    </p:spTree>
    <p:extLst>
      <p:ext uri="{BB962C8B-B14F-4D97-AF65-F5344CB8AC3E}">
        <p14:creationId xmlns:p14="http://schemas.microsoft.com/office/powerpoint/2010/main" val="2231925513"/>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A67DF19-7156-4C97-829C-A8CA4E879976}"/>
              </a:ext>
            </a:extLst>
          </p:cNvPr>
          <p:cNvSpPr>
            <a:spLocks noGrp="1"/>
          </p:cNvSpPr>
          <p:nvPr>
            <p:ph type="title"/>
          </p:nvPr>
        </p:nvSpPr>
        <p:spPr/>
        <p:txBody>
          <a:bodyPr>
            <a:normAutofit fontScale="90000"/>
          </a:bodyPr>
          <a:lstStyle/>
          <a:p>
            <a:r>
              <a:rPr lang="en-US" dirty="0"/>
              <a:t>Architecture </a:t>
            </a:r>
            <a:r>
              <a:rPr lang="en-US" dirty="0" smtClean="0"/>
              <a:t>view – Option 1 (NSSMF -&gt; NFVO, Day 1/n Configuration)</a:t>
            </a:r>
            <a:endParaRPr lang="en-US" dirty="0"/>
          </a:p>
        </p:txBody>
      </p:sp>
      <p:grpSp>
        <p:nvGrpSpPr>
          <p:cNvPr id="105" name="Group 104"/>
          <p:cNvGrpSpPr/>
          <p:nvPr/>
        </p:nvGrpSpPr>
        <p:grpSpPr>
          <a:xfrm>
            <a:off x="180647" y="5882808"/>
            <a:ext cx="2745957" cy="469733"/>
            <a:chOff x="1119488" y="5839007"/>
            <a:chExt cx="2745957" cy="469733"/>
          </a:xfrm>
        </p:grpSpPr>
        <p:cxnSp>
          <p:nvCxnSpPr>
            <p:cNvPr id="107" name="Straight Arrow Connector 106"/>
            <p:cNvCxnSpPr/>
            <p:nvPr/>
          </p:nvCxnSpPr>
          <p:spPr>
            <a:xfrm>
              <a:off x="1119488" y="5895532"/>
              <a:ext cx="932688" cy="6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2201528" y="5839007"/>
              <a:ext cx="1663917" cy="16927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100" dirty="0" smtClean="0">
                  <a:latin typeface="+mj-lt"/>
                </a:rPr>
                <a:t>Slice Lifecycle Flows (Existing)</a:t>
              </a:r>
            </a:p>
          </p:txBody>
        </p:sp>
        <p:cxnSp>
          <p:nvCxnSpPr>
            <p:cNvPr id="113" name="Elbow Connector 112"/>
            <p:cNvCxnSpPr/>
            <p:nvPr/>
          </p:nvCxnSpPr>
          <p:spPr>
            <a:xfrm>
              <a:off x="1135042" y="6240564"/>
              <a:ext cx="917134" cy="1"/>
            </a:xfrm>
            <a:prstGeom prst="bentConnector3">
              <a:avLst>
                <a:gd name="adj1" fmla="val 50000"/>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sp>
          <p:nvSpPr>
            <p:cNvPr id="114" name="TextBox 113"/>
            <p:cNvSpPr txBox="1"/>
            <p:nvPr/>
          </p:nvSpPr>
          <p:spPr>
            <a:xfrm>
              <a:off x="2201528" y="6139463"/>
              <a:ext cx="1530868" cy="16927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100" dirty="0" smtClean="0">
                  <a:latin typeface="+mj-lt"/>
                </a:rPr>
                <a:t>NSSMF – NFVO Flow (New)</a:t>
              </a:r>
            </a:p>
          </p:txBody>
        </p:sp>
      </p:grpSp>
      <p:grpSp>
        <p:nvGrpSpPr>
          <p:cNvPr id="29" name="Group 28"/>
          <p:cNvGrpSpPr/>
          <p:nvPr/>
        </p:nvGrpSpPr>
        <p:grpSpPr>
          <a:xfrm>
            <a:off x="402286" y="1071154"/>
            <a:ext cx="11365664" cy="4771255"/>
            <a:chOff x="402286" y="1071154"/>
            <a:chExt cx="11365664" cy="4771255"/>
          </a:xfrm>
        </p:grpSpPr>
        <p:sp>
          <p:nvSpPr>
            <p:cNvPr id="24" name="Rectangle 23"/>
            <p:cNvSpPr/>
            <p:nvPr/>
          </p:nvSpPr>
          <p:spPr>
            <a:xfrm>
              <a:off x="5151396" y="1071154"/>
              <a:ext cx="2341415" cy="7968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5" name="Group 114"/>
            <p:cNvGrpSpPr/>
            <p:nvPr/>
          </p:nvGrpSpPr>
          <p:grpSpPr>
            <a:xfrm>
              <a:off x="402286" y="1268121"/>
              <a:ext cx="8935110" cy="4574288"/>
              <a:chOff x="2181561" y="1538751"/>
              <a:chExt cx="8527153" cy="4574288"/>
            </a:xfrm>
          </p:grpSpPr>
          <p:sp>
            <p:nvSpPr>
              <p:cNvPr id="116" name="Rectangle 115"/>
              <p:cNvSpPr/>
              <p:nvPr/>
            </p:nvSpPr>
            <p:spPr>
              <a:xfrm>
                <a:off x="2181561" y="3475717"/>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UUI</a:t>
                </a:r>
                <a:endParaRPr lang="en-US" sz="1200" dirty="0"/>
              </a:p>
            </p:txBody>
          </p:sp>
          <p:sp>
            <p:nvSpPr>
              <p:cNvPr id="117" name="Rectangle 116"/>
              <p:cNvSpPr/>
              <p:nvPr/>
            </p:nvSpPr>
            <p:spPr>
              <a:xfrm>
                <a:off x="4191560" y="3487909"/>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err="1" smtClean="0"/>
                  <a:t>ExtAPI</a:t>
                </a:r>
                <a:endParaRPr lang="en-US" sz="1200" dirty="0"/>
              </a:p>
            </p:txBody>
          </p:sp>
          <p:sp>
            <p:nvSpPr>
              <p:cNvPr id="118" name="Rectangle 117"/>
              <p:cNvSpPr/>
              <p:nvPr/>
            </p:nvSpPr>
            <p:spPr>
              <a:xfrm>
                <a:off x="6173280" y="2542664"/>
                <a:ext cx="3179378" cy="2316162"/>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dirty="0"/>
              </a:p>
            </p:txBody>
          </p:sp>
          <p:sp>
            <p:nvSpPr>
              <p:cNvPr id="119" name="Rectangle 118"/>
              <p:cNvSpPr/>
              <p:nvPr/>
            </p:nvSpPr>
            <p:spPr>
              <a:xfrm>
                <a:off x="9818698" y="3466464"/>
                <a:ext cx="890016" cy="451104"/>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VFC</a:t>
                </a:r>
                <a:endParaRPr lang="en-US" sz="1200" dirty="0"/>
              </a:p>
            </p:txBody>
          </p:sp>
          <p:sp>
            <p:nvSpPr>
              <p:cNvPr id="120" name="Rectangle 119"/>
              <p:cNvSpPr/>
              <p:nvPr/>
            </p:nvSpPr>
            <p:spPr>
              <a:xfrm>
                <a:off x="8062254" y="3833476"/>
                <a:ext cx="1048354" cy="448694"/>
              </a:xfrm>
              <a:prstGeom prst="rect">
                <a:avLst/>
              </a:prstGeom>
              <a:solidFill>
                <a:schemeClr val="bg2">
                  <a:lumMod val="40000"/>
                  <a:lumOff val="60000"/>
                </a:schemeClr>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Core NSSMF</a:t>
                </a:r>
                <a:endParaRPr lang="en-US" sz="1200" dirty="0"/>
              </a:p>
            </p:txBody>
          </p:sp>
          <p:sp>
            <p:nvSpPr>
              <p:cNvPr id="121" name="Rectangle 120"/>
              <p:cNvSpPr/>
              <p:nvPr/>
            </p:nvSpPr>
            <p:spPr>
              <a:xfrm>
                <a:off x="8053188" y="2743954"/>
                <a:ext cx="636013" cy="281545"/>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NSMF</a:t>
                </a:r>
                <a:endParaRPr lang="en-US" sz="1200" dirty="0"/>
              </a:p>
            </p:txBody>
          </p:sp>
          <p:sp>
            <p:nvSpPr>
              <p:cNvPr id="122" name="Rectangle 121"/>
              <p:cNvSpPr/>
              <p:nvPr/>
            </p:nvSpPr>
            <p:spPr>
              <a:xfrm>
                <a:off x="7007911" y="2755833"/>
                <a:ext cx="676429" cy="278473"/>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CSMF</a:t>
                </a:r>
                <a:endParaRPr lang="en-US" sz="1100" dirty="0"/>
              </a:p>
            </p:txBody>
          </p:sp>
          <p:sp>
            <p:nvSpPr>
              <p:cNvPr id="123" name="TextBox 122"/>
              <p:cNvSpPr txBox="1"/>
              <p:nvPr/>
            </p:nvSpPr>
            <p:spPr>
              <a:xfrm>
                <a:off x="6282488" y="2636942"/>
                <a:ext cx="259686" cy="215444"/>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400" dirty="0" smtClean="0">
                    <a:latin typeface="+mj-lt"/>
                  </a:rPr>
                  <a:t>SO</a:t>
                </a:r>
                <a:endParaRPr lang="en-US" sz="1100" dirty="0" smtClean="0">
                  <a:latin typeface="+mj-lt"/>
                </a:endParaRPr>
              </a:p>
            </p:txBody>
          </p:sp>
          <p:cxnSp>
            <p:nvCxnSpPr>
              <p:cNvPr id="124" name="Straight Arrow Connector 123"/>
              <p:cNvCxnSpPr>
                <a:stCxn id="116" idx="3"/>
                <a:endCxn id="117" idx="1"/>
              </p:cNvCxnSpPr>
              <p:nvPr/>
            </p:nvCxnSpPr>
            <p:spPr>
              <a:xfrm flipV="1">
                <a:off x="3071577" y="3699542"/>
                <a:ext cx="1119983" cy="1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a:off x="4901321" y="3568701"/>
                <a:ext cx="1381167" cy="1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6" name="Elbow Connector 125"/>
              <p:cNvCxnSpPr>
                <a:stCxn id="141" idx="2"/>
                <a:endCxn id="127" idx="0"/>
              </p:cNvCxnSpPr>
              <p:nvPr/>
            </p:nvCxnSpPr>
            <p:spPr>
              <a:xfrm rot="16200000" flipH="1">
                <a:off x="6935813" y="4414554"/>
                <a:ext cx="1043050" cy="125944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a:xfrm>
                <a:off x="7642053" y="5565802"/>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CDS</a:t>
                </a:r>
                <a:endParaRPr lang="en-US" sz="1200" dirty="0"/>
              </a:p>
            </p:txBody>
          </p:sp>
          <p:sp>
            <p:nvSpPr>
              <p:cNvPr id="128" name="Rectangle 127"/>
              <p:cNvSpPr/>
              <p:nvPr/>
            </p:nvSpPr>
            <p:spPr>
              <a:xfrm>
                <a:off x="9522770" y="5559398"/>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err="1" smtClean="0"/>
                  <a:t>Multicloud</a:t>
                </a:r>
                <a:endParaRPr lang="en-US" sz="1100" dirty="0"/>
              </a:p>
            </p:txBody>
          </p:sp>
          <p:sp>
            <p:nvSpPr>
              <p:cNvPr id="131" name="TextBox 130"/>
              <p:cNvSpPr txBox="1"/>
              <p:nvPr/>
            </p:nvSpPr>
            <p:spPr>
              <a:xfrm>
                <a:off x="3203437" y="3205018"/>
                <a:ext cx="865622" cy="461665"/>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000" dirty="0" err="1" smtClean="0">
                    <a:latin typeface="+mj-lt"/>
                  </a:rPr>
                  <a:t>serviceOrder</a:t>
                </a:r>
                <a:r>
                  <a:rPr lang="en-US" sz="1000" dirty="0" smtClean="0">
                    <a:latin typeface="+mj-lt"/>
                  </a:rPr>
                  <a:t> API</a:t>
                </a:r>
              </a:p>
              <a:p>
                <a:pPr fontAlgn="base">
                  <a:buClr>
                    <a:schemeClr val="tx2"/>
                  </a:buClr>
                </a:pPr>
                <a:r>
                  <a:rPr lang="en-US" sz="1000" dirty="0" smtClean="0">
                    <a:latin typeface="+mj-lt"/>
                  </a:rPr>
                  <a:t>with slicing </a:t>
                </a:r>
              </a:p>
              <a:p>
                <a:pPr fontAlgn="base">
                  <a:buClr>
                    <a:schemeClr val="tx2"/>
                  </a:buClr>
                </a:pPr>
                <a:r>
                  <a:rPr lang="en-US" sz="1000" dirty="0" smtClean="0">
                    <a:latin typeface="+mj-lt"/>
                  </a:rPr>
                  <a:t>parameters</a:t>
                </a:r>
              </a:p>
            </p:txBody>
          </p:sp>
          <p:sp>
            <p:nvSpPr>
              <p:cNvPr id="132" name="TextBox 131"/>
              <p:cNvSpPr txBox="1"/>
              <p:nvPr/>
            </p:nvSpPr>
            <p:spPr>
              <a:xfrm>
                <a:off x="5031114" y="3230391"/>
                <a:ext cx="1215076" cy="276999"/>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900" dirty="0" smtClean="0">
                    <a:latin typeface="+mj-lt"/>
                  </a:rPr>
                  <a:t>Call E2ESericeInstance</a:t>
                </a:r>
              </a:p>
              <a:p>
                <a:pPr fontAlgn="base">
                  <a:buClr>
                    <a:schemeClr val="tx2"/>
                  </a:buClr>
                </a:pPr>
                <a:r>
                  <a:rPr lang="en-US" sz="900" dirty="0" smtClean="0">
                    <a:latin typeface="+mj-lt"/>
                  </a:rPr>
                  <a:t> API with </a:t>
                </a:r>
                <a:r>
                  <a:rPr lang="en-US" sz="900" dirty="0" err="1" smtClean="0">
                    <a:latin typeface="+mj-lt"/>
                  </a:rPr>
                  <a:t>serviceType</a:t>
                </a:r>
                <a:r>
                  <a:rPr lang="en-US" sz="900" dirty="0" smtClean="0">
                    <a:latin typeface="+mj-lt"/>
                  </a:rPr>
                  <a:t>=CST</a:t>
                </a:r>
              </a:p>
            </p:txBody>
          </p:sp>
          <p:sp>
            <p:nvSpPr>
              <p:cNvPr id="133" name="Oval 132"/>
              <p:cNvSpPr/>
              <p:nvPr/>
            </p:nvSpPr>
            <p:spPr>
              <a:xfrm>
                <a:off x="3416168" y="3798399"/>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1</a:t>
                </a:r>
                <a:endParaRPr lang="en-US" sz="1050" dirty="0"/>
              </a:p>
            </p:txBody>
          </p:sp>
          <p:sp>
            <p:nvSpPr>
              <p:cNvPr id="134" name="Flowchart: Card 133"/>
              <p:cNvSpPr/>
              <p:nvPr/>
            </p:nvSpPr>
            <p:spPr>
              <a:xfrm>
                <a:off x="6295602" y="3475717"/>
                <a:ext cx="1018691" cy="451104"/>
              </a:xfrm>
              <a:prstGeom prst="flowChartPunchedCard">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ln w="0"/>
                    <a:effectLst>
                      <a:outerShdw blurRad="38100" dist="19050" dir="2700000" algn="tl" rotWithShape="0">
                        <a:schemeClr val="dk1">
                          <a:alpha val="40000"/>
                        </a:schemeClr>
                      </a:outerShdw>
                    </a:effectLst>
                  </a:rPr>
                  <a:t>E2E workflow</a:t>
                </a:r>
                <a:endParaRPr lang="en-US" sz="1100" dirty="0">
                  <a:ln w="0"/>
                  <a:effectLst>
                    <a:outerShdw blurRad="38100" dist="19050" dir="2700000" algn="tl" rotWithShape="0">
                      <a:schemeClr val="dk1">
                        <a:alpha val="40000"/>
                      </a:schemeClr>
                    </a:outerShdw>
                  </a:effectLst>
                </a:endParaRPr>
              </a:p>
            </p:txBody>
          </p:sp>
          <p:sp>
            <p:nvSpPr>
              <p:cNvPr id="137" name="Oval 136"/>
              <p:cNvSpPr/>
              <p:nvPr/>
            </p:nvSpPr>
            <p:spPr>
              <a:xfrm>
                <a:off x="8120075" y="5116816"/>
                <a:ext cx="284831" cy="276021"/>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7</a:t>
                </a:r>
                <a:endParaRPr lang="en-US" sz="1050" dirty="0"/>
              </a:p>
            </p:txBody>
          </p:sp>
          <p:sp>
            <p:nvSpPr>
              <p:cNvPr id="138" name="Rectangle 137"/>
              <p:cNvSpPr/>
              <p:nvPr/>
            </p:nvSpPr>
            <p:spPr>
              <a:xfrm>
                <a:off x="6952367" y="1551465"/>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OOF</a:t>
                </a:r>
                <a:endParaRPr lang="en-US" sz="1200" dirty="0"/>
              </a:p>
            </p:txBody>
          </p:sp>
          <p:sp>
            <p:nvSpPr>
              <p:cNvPr id="139" name="Rectangle 138"/>
              <p:cNvSpPr/>
              <p:nvPr/>
            </p:nvSpPr>
            <p:spPr>
              <a:xfrm>
                <a:off x="8085232" y="1538751"/>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AAI</a:t>
                </a:r>
                <a:endParaRPr lang="en-US" sz="1200" dirty="0"/>
              </a:p>
            </p:txBody>
          </p:sp>
          <p:sp>
            <p:nvSpPr>
              <p:cNvPr id="140" name="Rectangle 139"/>
              <p:cNvSpPr/>
              <p:nvPr/>
            </p:nvSpPr>
            <p:spPr>
              <a:xfrm>
                <a:off x="6827615" y="2668993"/>
                <a:ext cx="2063146" cy="489965"/>
              </a:xfrm>
              <a:prstGeom prst="rect">
                <a:avLst/>
              </a:prstGeom>
              <a:noFill/>
              <a:ln>
                <a:solidFill>
                  <a:srgbClr val="0000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Flowchart: Card 140"/>
              <p:cNvSpPr/>
              <p:nvPr/>
            </p:nvSpPr>
            <p:spPr>
              <a:xfrm>
                <a:off x="6318269" y="4071648"/>
                <a:ext cx="1018691" cy="451104"/>
              </a:xfrm>
              <a:prstGeom prst="flowChartPunchedCard">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ln w="0"/>
                    <a:effectLst>
                      <a:outerShdw blurRad="38100" dist="19050" dir="2700000" algn="tl" rotWithShape="0">
                        <a:schemeClr val="dk1">
                          <a:alpha val="40000"/>
                        </a:schemeClr>
                      </a:outerShdw>
                    </a:effectLst>
                  </a:rPr>
                  <a:t>Macro workflow</a:t>
                </a:r>
                <a:endParaRPr lang="en-US" sz="1100" dirty="0">
                  <a:ln w="0"/>
                  <a:effectLst>
                    <a:outerShdw blurRad="38100" dist="19050" dir="2700000" algn="tl" rotWithShape="0">
                      <a:schemeClr val="dk1">
                        <a:alpha val="40000"/>
                      </a:schemeClr>
                    </a:outerShdw>
                  </a:effectLst>
                </a:endParaRPr>
              </a:p>
            </p:txBody>
          </p:sp>
          <p:cxnSp>
            <p:nvCxnSpPr>
              <p:cNvPr id="142" name="Elbow Connector 141"/>
              <p:cNvCxnSpPr/>
              <p:nvPr/>
            </p:nvCxnSpPr>
            <p:spPr>
              <a:xfrm flipV="1">
                <a:off x="8532069" y="5777341"/>
                <a:ext cx="990701" cy="640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5" name="Elbow Connector 144"/>
              <p:cNvCxnSpPr>
                <a:endCxn id="120" idx="0"/>
              </p:cNvCxnSpPr>
              <p:nvPr/>
            </p:nvCxnSpPr>
            <p:spPr>
              <a:xfrm rot="16200000" flipH="1">
                <a:off x="7922284" y="3169328"/>
                <a:ext cx="680415" cy="647880"/>
              </a:xfrm>
              <a:prstGeom prst="bentConnector3">
                <a:avLst>
                  <a:gd name="adj1" fmla="val 50000"/>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146" name="Straight Arrow Connector 145"/>
              <p:cNvCxnSpPr>
                <a:stCxn id="140" idx="0"/>
                <a:endCxn id="138" idx="2"/>
              </p:cNvCxnSpPr>
              <p:nvPr/>
            </p:nvCxnSpPr>
            <p:spPr>
              <a:xfrm flipH="1" flipV="1">
                <a:off x="7313805" y="1974731"/>
                <a:ext cx="545383" cy="694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a:stCxn id="140" idx="0"/>
                <a:endCxn id="139" idx="2"/>
              </p:cNvCxnSpPr>
              <p:nvPr/>
            </p:nvCxnSpPr>
            <p:spPr>
              <a:xfrm flipV="1">
                <a:off x="7859188" y="1962017"/>
                <a:ext cx="587482" cy="706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a:stCxn id="122" idx="3"/>
                <a:endCxn id="121" idx="1"/>
              </p:cNvCxnSpPr>
              <p:nvPr/>
            </p:nvCxnSpPr>
            <p:spPr>
              <a:xfrm flipV="1">
                <a:off x="7684340" y="2884727"/>
                <a:ext cx="368848" cy="10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0" name="Oval 149"/>
              <p:cNvSpPr/>
              <p:nvPr/>
            </p:nvSpPr>
            <p:spPr>
              <a:xfrm>
                <a:off x="5311977" y="2925220"/>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2</a:t>
                </a:r>
                <a:endParaRPr lang="en-US" sz="1050" dirty="0"/>
              </a:p>
            </p:txBody>
          </p:sp>
          <p:sp>
            <p:nvSpPr>
              <p:cNvPr id="151" name="Oval 150"/>
              <p:cNvSpPr/>
              <p:nvPr/>
            </p:nvSpPr>
            <p:spPr>
              <a:xfrm>
                <a:off x="6272708" y="3040284"/>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3</a:t>
                </a:r>
                <a:endParaRPr lang="en-US" sz="1050" dirty="0"/>
              </a:p>
            </p:txBody>
          </p:sp>
          <p:cxnSp>
            <p:nvCxnSpPr>
              <p:cNvPr id="152" name="Elbow Connector 151"/>
              <p:cNvCxnSpPr>
                <a:endCxn id="140" idx="1"/>
              </p:cNvCxnSpPr>
              <p:nvPr/>
            </p:nvCxnSpPr>
            <p:spPr>
              <a:xfrm rot="5400000" flipH="1" flipV="1">
                <a:off x="6421769" y="3092267"/>
                <a:ext cx="584136" cy="22755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53" name="Oval 152"/>
              <p:cNvSpPr/>
              <p:nvPr/>
            </p:nvSpPr>
            <p:spPr>
              <a:xfrm>
                <a:off x="7725682" y="2249620"/>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4</a:t>
                </a:r>
                <a:endParaRPr lang="en-US" sz="1050" dirty="0"/>
              </a:p>
            </p:txBody>
          </p:sp>
          <p:sp>
            <p:nvSpPr>
              <p:cNvPr id="155" name="Oval 154"/>
              <p:cNvSpPr/>
              <p:nvPr/>
            </p:nvSpPr>
            <p:spPr>
              <a:xfrm>
                <a:off x="8663518" y="3375133"/>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a:t>5</a:t>
                </a:r>
              </a:p>
            </p:txBody>
          </p:sp>
          <p:sp>
            <p:nvSpPr>
              <p:cNvPr id="157" name="Oval 156"/>
              <p:cNvSpPr/>
              <p:nvPr/>
            </p:nvSpPr>
            <p:spPr>
              <a:xfrm>
                <a:off x="7642053" y="4291357"/>
                <a:ext cx="342385" cy="278381"/>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6a</a:t>
                </a:r>
                <a:endParaRPr lang="en-US" sz="1050" dirty="0"/>
              </a:p>
            </p:txBody>
          </p:sp>
          <p:sp>
            <p:nvSpPr>
              <p:cNvPr id="158" name="Oval 157"/>
              <p:cNvSpPr/>
              <p:nvPr/>
            </p:nvSpPr>
            <p:spPr>
              <a:xfrm>
                <a:off x="8885003" y="5887487"/>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8</a:t>
                </a:r>
                <a:endParaRPr lang="en-US" sz="1050" dirty="0"/>
              </a:p>
            </p:txBody>
          </p:sp>
        </p:grpSp>
        <p:cxnSp>
          <p:nvCxnSpPr>
            <p:cNvPr id="12" name="Elbow Connector 11"/>
            <p:cNvCxnSpPr>
              <a:stCxn id="120" idx="1"/>
              <a:endCxn id="141" idx="3"/>
            </p:cNvCxnSpPr>
            <p:nvPr/>
          </p:nvCxnSpPr>
          <p:spPr>
            <a:xfrm rot="10800000" flipV="1">
              <a:off x="5804330" y="3787192"/>
              <a:ext cx="759994" cy="239377"/>
            </a:xfrm>
            <a:prstGeom prst="bentConnector3">
              <a:avLst>
                <a:gd name="adj1" fmla="val 50000"/>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sp>
          <p:nvSpPr>
            <p:cNvPr id="165" name="Rectangle 164"/>
            <p:cNvSpPr/>
            <p:nvPr/>
          </p:nvSpPr>
          <p:spPr>
            <a:xfrm>
              <a:off x="9438908" y="5268355"/>
              <a:ext cx="93259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K8s Plug-in</a:t>
              </a:r>
              <a:endParaRPr lang="en-US" sz="1100" dirty="0"/>
            </a:p>
          </p:txBody>
        </p:sp>
        <p:sp>
          <p:nvSpPr>
            <p:cNvPr id="166" name="Rectangle 165"/>
            <p:cNvSpPr/>
            <p:nvPr/>
          </p:nvSpPr>
          <p:spPr>
            <a:xfrm>
              <a:off x="10835354" y="5282369"/>
              <a:ext cx="93259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K8s Cluster</a:t>
              </a:r>
              <a:endParaRPr lang="en-US" sz="1100" dirty="0"/>
            </a:p>
          </p:txBody>
        </p:sp>
        <p:cxnSp>
          <p:nvCxnSpPr>
            <p:cNvPr id="167" name="Elbow Connector 166"/>
            <p:cNvCxnSpPr/>
            <p:nvPr/>
          </p:nvCxnSpPr>
          <p:spPr>
            <a:xfrm flipV="1">
              <a:off x="9024754" y="5493907"/>
              <a:ext cx="414154" cy="204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8" name="Elbow Connector 167"/>
            <p:cNvCxnSpPr/>
            <p:nvPr/>
          </p:nvCxnSpPr>
          <p:spPr>
            <a:xfrm flipV="1">
              <a:off x="10391998" y="5502614"/>
              <a:ext cx="414154" cy="204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20" idx="3"/>
              <a:endCxn id="24" idx="3"/>
            </p:cNvCxnSpPr>
            <p:nvPr/>
          </p:nvCxnSpPr>
          <p:spPr>
            <a:xfrm flipH="1" flipV="1">
              <a:off x="7492811" y="1469572"/>
              <a:ext cx="170022" cy="2317621"/>
            </a:xfrm>
            <a:prstGeom prst="bentConnector3">
              <a:avLst>
                <a:gd name="adj1" fmla="val -28043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72" name="Oval 171"/>
            <p:cNvSpPr/>
            <p:nvPr/>
          </p:nvSpPr>
          <p:spPr>
            <a:xfrm>
              <a:off x="8955018" y="3935120"/>
              <a:ext cx="298458" cy="276021"/>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6b</a:t>
              </a:r>
              <a:endParaRPr lang="en-US" sz="1050" dirty="0"/>
            </a:p>
          </p:txBody>
        </p:sp>
        <p:sp>
          <p:nvSpPr>
            <p:cNvPr id="173" name="Oval 172"/>
            <p:cNvSpPr/>
            <p:nvPr/>
          </p:nvSpPr>
          <p:spPr>
            <a:xfrm>
              <a:off x="8958699" y="4894045"/>
              <a:ext cx="546263" cy="22816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9</a:t>
              </a:r>
              <a:endParaRPr lang="en-US" sz="1050" dirty="0"/>
            </a:p>
          </p:txBody>
        </p:sp>
        <p:sp>
          <p:nvSpPr>
            <p:cNvPr id="174" name="Oval 173"/>
            <p:cNvSpPr/>
            <p:nvPr/>
          </p:nvSpPr>
          <p:spPr>
            <a:xfrm>
              <a:off x="10366706" y="4894045"/>
              <a:ext cx="546263" cy="22816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10</a:t>
              </a:r>
              <a:endParaRPr lang="en-US" sz="1050" dirty="0"/>
            </a:p>
          </p:txBody>
        </p:sp>
      </p:grpSp>
      <p:sp>
        <p:nvSpPr>
          <p:cNvPr id="2" name="TextBox 1"/>
          <p:cNvSpPr txBox="1"/>
          <p:nvPr/>
        </p:nvSpPr>
        <p:spPr>
          <a:xfrm>
            <a:off x="527663" y="1333820"/>
            <a:ext cx="2647328" cy="646331"/>
          </a:xfrm>
          <a:prstGeom prst="rect">
            <a:avLst/>
          </a:prstGeom>
        </p:spPr>
        <p:style>
          <a:lnRef idx="1">
            <a:schemeClr val="accent4"/>
          </a:lnRef>
          <a:fillRef idx="2">
            <a:schemeClr val="accent4"/>
          </a:fillRef>
          <a:effectRef idx="1">
            <a:schemeClr val="accent4"/>
          </a:effectRef>
          <a:fontRef idx="minor">
            <a:schemeClr val="dk1"/>
          </a:fontRef>
        </p:style>
        <p:txBody>
          <a:bodyPr wrap="none" rtlCol="0">
            <a:spAutoFit/>
          </a:bodyPr>
          <a:lstStyle/>
          <a:p>
            <a:r>
              <a:rPr lang="en-IN" dirty="0" smtClean="0"/>
              <a:t>NSSMF-&gt;NFVO Interaction</a:t>
            </a:r>
          </a:p>
          <a:p>
            <a:r>
              <a:rPr lang="en-IN" dirty="0" smtClean="0"/>
              <a:t>NF Configuration Flow</a:t>
            </a:r>
            <a:endParaRPr lang="en-US" dirty="0"/>
          </a:p>
        </p:txBody>
      </p:sp>
      <p:cxnSp>
        <p:nvCxnSpPr>
          <p:cNvPr id="8" name="Elbow Connector 7"/>
          <p:cNvCxnSpPr>
            <a:stCxn id="120" idx="2"/>
            <a:endCxn id="119" idx="2"/>
          </p:cNvCxnSpPr>
          <p:nvPr/>
        </p:nvCxnSpPr>
        <p:spPr>
          <a:xfrm rot="5400000" flipH="1" flipV="1">
            <a:off x="7810037" y="2950479"/>
            <a:ext cx="364602" cy="1757519"/>
          </a:xfrm>
          <a:prstGeom prst="bentConnector3">
            <a:avLst>
              <a:gd name="adj1" fmla="val -62699"/>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30044598"/>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US" dirty="0"/>
              <a:t>Option 1 (NSSMF -&gt; NFVO, Day 1/n Configuration) </a:t>
            </a:r>
            <a:r>
              <a:rPr lang="en-US" dirty="0" smtClean="0"/>
              <a:t>: Solution Highlights</a:t>
            </a:r>
            <a:endParaRPr lang="en-US" dirty="0"/>
          </a:p>
        </p:txBody>
      </p:sp>
      <p:sp>
        <p:nvSpPr>
          <p:cNvPr id="4" name="Text Placeholder 3"/>
          <p:cNvSpPr>
            <a:spLocks noGrp="1"/>
          </p:cNvSpPr>
          <p:nvPr>
            <p:ph type="body" sz="quarter" idx="10"/>
          </p:nvPr>
        </p:nvSpPr>
        <p:spPr>
          <a:xfrm>
            <a:off x="314325" y="1138237"/>
            <a:ext cx="11506200" cy="4896803"/>
          </a:xfrm>
        </p:spPr>
        <p:txBody>
          <a:bodyPr>
            <a:normAutofit/>
          </a:bodyPr>
          <a:lstStyle/>
          <a:p>
            <a:pPr marL="514350" indent="-514350">
              <a:lnSpc>
                <a:spcPct val="200000"/>
              </a:lnSpc>
              <a:buFont typeface="+mj-lt"/>
              <a:buAutoNum type="arabicPeriod"/>
            </a:pPr>
            <a:r>
              <a:rPr lang="en-IN" sz="1400" dirty="0" smtClean="0"/>
              <a:t>Slice Order operation invoked from UUI. </a:t>
            </a:r>
            <a:r>
              <a:rPr lang="en-IN" sz="1500" b="1" dirty="0" smtClean="0"/>
              <a:t>The scenario assumes that the slice is shared and it would result NSSMF to call NFVO to “configure” existing NFs</a:t>
            </a:r>
            <a:endParaRPr lang="en-IN" sz="1400" b="1" dirty="0" smtClean="0"/>
          </a:p>
          <a:p>
            <a:pPr marL="514350" indent="-514350">
              <a:lnSpc>
                <a:spcPct val="200000"/>
              </a:lnSpc>
              <a:buFont typeface="+mj-lt"/>
              <a:buAutoNum type="arabicPeriod"/>
            </a:pPr>
            <a:r>
              <a:rPr lang="en-IN" sz="1400" dirty="0" smtClean="0"/>
              <a:t>NBAPI calls E2E Service Instance API on SO with service type to be CST so that CSMF workflow could be invoked</a:t>
            </a:r>
          </a:p>
          <a:p>
            <a:pPr marL="514350" indent="-514350">
              <a:lnSpc>
                <a:spcPct val="200000"/>
              </a:lnSpc>
              <a:buFont typeface="+mj-lt"/>
              <a:buAutoNum type="arabicPeriod"/>
            </a:pPr>
            <a:r>
              <a:rPr lang="en-IN" sz="1400" dirty="0" smtClean="0"/>
              <a:t>E2E Work flow invokes CSMF workflow</a:t>
            </a:r>
          </a:p>
          <a:p>
            <a:pPr marL="514350" indent="-514350">
              <a:lnSpc>
                <a:spcPct val="200000"/>
              </a:lnSpc>
              <a:buFont typeface="+mj-lt"/>
              <a:buAutoNum type="arabicPeriod"/>
            </a:pPr>
            <a:r>
              <a:rPr lang="en-IN" sz="1400" dirty="0" smtClean="0"/>
              <a:t>CSMF and NSMF workflow processing</a:t>
            </a:r>
          </a:p>
          <a:p>
            <a:pPr marL="514350" indent="-514350">
              <a:lnSpc>
                <a:spcPct val="200000"/>
              </a:lnSpc>
              <a:buFont typeface="+mj-lt"/>
              <a:buAutoNum type="arabicPeriod"/>
            </a:pPr>
            <a:r>
              <a:rPr lang="en-IN" sz="1400" dirty="0" smtClean="0"/>
              <a:t>NSMF invokes core NSSMF for further processing</a:t>
            </a:r>
          </a:p>
          <a:p>
            <a:pPr marL="514350" indent="-514350">
              <a:lnSpc>
                <a:spcPct val="200000"/>
              </a:lnSpc>
              <a:buFont typeface="+mj-lt"/>
              <a:buAutoNum type="arabicPeriod"/>
            </a:pPr>
            <a:r>
              <a:rPr lang="en-IN" sz="1400" dirty="0" smtClean="0"/>
              <a:t>Based on the Service Category, NSSMF shall invoke SO WF (If service category is Network Service) or VFC API (If service category is E2E service) for NF configurations.</a:t>
            </a:r>
          </a:p>
          <a:p>
            <a:pPr marL="0" indent="0">
              <a:lnSpc>
                <a:spcPct val="200000"/>
              </a:lnSpc>
              <a:buNone/>
            </a:pPr>
            <a:r>
              <a:rPr lang="en-IN" sz="1400" dirty="0" smtClean="0"/>
              <a:t>7,8,9,10 – The existing ONAP workflows for day 1/n configurations for containerized NFs</a:t>
            </a:r>
          </a:p>
        </p:txBody>
      </p:sp>
    </p:spTree>
    <p:extLst>
      <p:ext uri="{BB962C8B-B14F-4D97-AF65-F5344CB8AC3E}">
        <p14:creationId xmlns:p14="http://schemas.microsoft.com/office/powerpoint/2010/main" val="432716809"/>
      </p:ext>
    </p:extLst>
  </p:cSld>
  <p:clrMapOvr>
    <a:masterClrMapping/>
  </p:clrMapOvr>
  <p:transition>
    <p:wipe dir="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102181</TotalTime>
  <Words>2400</Words>
  <Application>Microsoft Office PowerPoint</Application>
  <PresentationFormat>Widescreen</PresentationFormat>
  <Paragraphs>265</Paragraphs>
  <Slides>15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.AppleSystemUIFont</vt:lpstr>
      <vt:lpstr>Arial</vt:lpstr>
      <vt:lpstr>Calibri</vt:lpstr>
      <vt:lpstr>Calibri Light</vt:lpstr>
      <vt:lpstr>DengXian</vt:lpstr>
      <vt:lpstr>Times New Roman</vt:lpstr>
      <vt:lpstr>Office Theme</vt:lpstr>
      <vt:lpstr>Core NSSMF Implementation Options For ONAP G Release</vt:lpstr>
      <vt:lpstr>Goals</vt:lpstr>
      <vt:lpstr>Implementation Options</vt:lpstr>
      <vt:lpstr>NSSI / Slice KPI monitoring</vt:lpstr>
      <vt:lpstr>Architecture view – Option 1 (NSSMF Invokes ExtAPI)</vt:lpstr>
      <vt:lpstr>Option 1 (NSSMF Invokes ExtAPI) : Solution Highlights</vt:lpstr>
      <vt:lpstr>Option 1 – NF Configuration Requirements</vt:lpstr>
      <vt:lpstr>Architecture view – Option 1 (NSSMF -&gt; NFVO, Day 1/n Configuration)</vt:lpstr>
      <vt:lpstr>Option 1 (NSSMF -&gt; NFVO, Day 1/n Configuration) : Solution Highlights</vt:lpstr>
      <vt:lpstr>Option 2 (NSSMF Directly Invokes SO Work Flows)</vt:lpstr>
      <vt:lpstr>NSSMF Features – Network slice subnet instance creation</vt:lpstr>
      <vt:lpstr>NSSMF Features – Network slice subnet instance activation</vt:lpstr>
      <vt:lpstr>NSSMF Features – Network slice subnet instance deactivation</vt:lpstr>
      <vt:lpstr>NSSMF Features – Network slice subnet instance termination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Milind Jalwadi</cp:lastModifiedBy>
  <cp:revision>1786</cp:revision>
  <cp:lastPrinted>2017-12-06T19:47:24Z</cp:lastPrinted>
  <dcterms:created xsi:type="dcterms:W3CDTF">2017-02-27T16:23:08Z</dcterms:created>
  <dcterms:modified xsi:type="dcterms:W3CDTF">2020-05-26T07:17:45Z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readonly">
    <vt:lpwstr/>
  </property>
  <property fmtid="{D5CDD505-2E9C-101B-9397-08002B2CF9AE}" pid="12" name="_change">
    <vt:lpwstr/>
  </property>
  <property fmtid="{D5CDD505-2E9C-101B-9397-08002B2CF9AE}" pid="13" name="_full-control">
    <vt:lpwstr/>
  </property>
  <property fmtid="{D5CDD505-2E9C-101B-9397-08002B2CF9AE}" pid="14" name="sflag">
    <vt:lpwstr>1578988458</vt:lpwstr>
  </property>
  <property fmtid="{D5CDD505-2E9C-101B-9397-08002B2CF9AE}" pid="15" name="DLPManualFileClassification">
    <vt:lpwstr>{1A067545-A4E2-4FA1-8094-0D7902669705}</vt:lpwstr>
  </property>
  <property fmtid="{D5CDD505-2E9C-101B-9397-08002B2CF9AE}" pid="16" name="DLPManualFileClassificationLastModifiedBy">
    <vt:lpwstr>TECHMAHINDRA\mj004520</vt:lpwstr>
  </property>
  <property fmtid="{D5CDD505-2E9C-101B-9397-08002B2CF9AE}" pid="17" name="DLPManualFileClassificationLastModificationDate">
    <vt:lpwstr>1590131678</vt:lpwstr>
  </property>
  <property fmtid="{D5CDD505-2E9C-101B-9397-08002B2CF9AE}" pid="18" name="DLPManualFileClassificationVersion">
    <vt:lpwstr>11.3.2.8</vt:lpwstr>
  </property>
</Properties>
</file>