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2" r:id="rId3"/>
    <p:sldId id="257" r:id="rId4"/>
    <p:sldId id="363" r:id="rId5"/>
    <p:sldId id="364" r:id="rId6"/>
    <p:sldId id="3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6" d="100"/>
          <a:sy n="76" d="100"/>
        </p:scale>
        <p:origin x="2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970DC-7595-4B1F-9FC0-9CBEE4815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F41FA8-2BDB-4AB8-ACE8-35DBA08E6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8E016-9CCA-4205-97DC-3E337530B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4F778-EFA4-4248-BBDA-C8A17C640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8C394-070D-43E0-A6B8-1D9994D58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50FB4-22F6-4AEC-8BA3-CCD379174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CEA539-D562-42F2-A9AD-19A500897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E9419-A096-4422-A7C3-5681FF701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7A895-EDD2-4159-BD08-42479C96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14DA6-7A51-4ADD-A390-EAFA6D77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33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CD1B9D-84C3-40AD-B133-6DD503775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5C1CD-E243-4062-87BA-43F6020CC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20CD9-5F15-4A5B-A684-E7EF1788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38086-9D81-471E-AF91-90CC6C764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76459-4F40-4FDE-B86D-7F7E6004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05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8/19/2020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27494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18628-0858-4387-A357-279A372F1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D456-A8EB-4F16-BA72-D0595FE87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70362-8F64-45B9-8B9A-800717574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41923-88A5-4C24-8AE5-A1D73D340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AA88A-373C-4EAA-8946-4093DE013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8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0955-9D5E-4146-876B-7CD814C3B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FB7527-AC44-4E09-9F70-512703CEE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784E6-B53A-4D3D-8E1F-F30C78B9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622CC-6990-4C8E-BB0D-8FAA60CE1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FF587-90E5-4F58-8606-12C26849C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5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B7F2D-2F9D-4CB7-B264-A68562BC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D405E-3992-4441-8E94-10079368A2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C1903-C412-4752-B1B1-9C2247BBD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F1550-EFF0-4B2D-9A76-93CAA235F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FFCF5-B1CC-4359-B588-8B1CD510B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E8E3D-310B-4CAE-9465-87BF4EF8C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2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37D81-2960-45FE-93D3-ACDC04D2E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B020D-433E-48C9-95A4-ECACBA5BB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7EE5D-04E6-4972-BBA2-3E16A333E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679EF2-CD93-40C4-951D-B36CC16CD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54A194-C709-4949-A932-DFB4F260FC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7CB5A4-8ED3-42C7-8C67-6F840795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037B49-3FC7-4A0C-AD9F-6BA14AAAD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36BB5-296C-434E-B50D-9055D8AF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39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89F5D-83D8-47E8-9EBB-738BB4B81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08D6EA-E243-4E3A-A11A-D09AEE011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C9360-B9D2-4B41-B26D-51AFFC799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6EE06-A0BF-4EE2-B7F2-6F77A682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9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406A54-2AB2-4457-8E7F-410979DDB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59D02B-279C-44A7-8AED-B9693FC4B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B4D71-0D33-4698-BC74-4FD1F8C25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4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303F0-E129-4BCD-85BA-24A7D6CFE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99535-8A51-4790-B4A1-DD75CB5A7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FD02A-8363-4502-BE24-1CC7378D4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B24F7E-972B-4F67-A69E-E39D8B1D4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195C0-328B-44C1-9865-4C09B9C01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553A0-86C1-4BF3-ABF0-A82B899C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6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BA68C-A1CB-4DA3-82AE-80A2EA123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70C5E0-B0F8-4231-8FE5-2DBA7C6D13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04EFB9-5432-4E6D-830E-4A293305D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3CD330-0DCF-4552-8BF0-983DB69E3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970CE-CF8C-44DA-BD23-CBF8FFD73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54299-519D-4FFF-8F23-3C26E97A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2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F05E8-41AB-4B20-860A-A20F7DEA2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D82C5-1F4C-49FF-92A0-B9358B26D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ED091-4614-402F-9E44-7C76105F8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6E923-A070-400C-BF96-442E5DFC4E9E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20CA7-EBC8-4B28-91AC-03053147E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934F6-963A-410C-9882-4BA5F906D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0376-BAB4-436A-9304-B9B89B010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1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A4E92-852D-418D-8A8E-620D5ED88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AllottedResource and Network Slicing in Rel 7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50193B-ABA4-4555-BB7A-0ACDA1F034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1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>
          <a:xfrm>
            <a:off x="3937582" y="4492744"/>
            <a:ext cx="527359" cy="1205874"/>
          </a:xfrm>
          <a:custGeom>
            <a:avLst/>
            <a:gdLst>
              <a:gd name="connsiteX0" fmla="*/ 0 w 398059"/>
              <a:gd name="connsiteY0" fmla="*/ 0 h 775647"/>
              <a:gd name="connsiteX1" fmla="*/ 382137 w 398059"/>
              <a:gd name="connsiteY1" fmla="*/ 409433 h 775647"/>
              <a:gd name="connsiteX2" fmla="*/ 95534 w 398059"/>
              <a:gd name="connsiteY2" fmla="*/ 723331 h 775647"/>
              <a:gd name="connsiteX3" fmla="*/ 27295 w 398059"/>
              <a:gd name="connsiteY3" fmla="*/ 723331 h 77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59" h="775647">
                <a:moveTo>
                  <a:pt x="0" y="0"/>
                </a:moveTo>
                <a:cubicBezTo>
                  <a:pt x="183107" y="144439"/>
                  <a:pt x="366215" y="288878"/>
                  <a:pt x="382137" y="409433"/>
                </a:cubicBezTo>
                <a:cubicBezTo>
                  <a:pt x="398059" y="529988"/>
                  <a:pt x="154674" y="671015"/>
                  <a:pt x="95534" y="723331"/>
                </a:cubicBezTo>
                <a:cubicBezTo>
                  <a:pt x="36394" y="775647"/>
                  <a:pt x="27295" y="723331"/>
                  <a:pt x="27295" y="723331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964447" y="4355908"/>
            <a:ext cx="1248770" cy="1288118"/>
          </a:xfrm>
          <a:custGeom>
            <a:avLst/>
            <a:gdLst>
              <a:gd name="connsiteX0" fmla="*/ 1246496 w 1248770"/>
              <a:gd name="connsiteY0" fmla="*/ 79612 h 843886"/>
              <a:gd name="connsiteX1" fmla="*/ 1055427 w 1248770"/>
              <a:gd name="connsiteY1" fmla="*/ 79612 h 843886"/>
              <a:gd name="connsiteX2" fmla="*/ 86436 w 1248770"/>
              <a:gd name="connsiteY2" fmla="*/ 557283 h 843886"/>
              <a:gd name="connsiteX3" fmla="*/ 536812 w 1248770"/>
              <a:gd name="connsiteY3" fmla="*/ 802943 h 843886"/>
              <a:gd name="connsiteX4" fmla="*/ 550460 w 1248770"/>
              <a:gd name="connsiteY4" fmla="*/ 802943 h 84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770" h="843886">
                <a:moveTo>
                  <a:pt x="1246496" y="79612"/>
                </a:moveTo>
                <a:cubicBezTo>
                  <a:pt x="1247633" y="39806"/>
                  <a:pt x="1248770" y="0"/>
                  <a:pt x="1055427" y="79612"/>
                </a:cubicBezTo>
                <a:cubicBezTo>
                  <a:pt x="862084" y="159224"/>
                  <a:pt x="172872" y="436728"/>
                  <a:pt x="86436" y="557283"/>
                </a:cubicBezTo>
                <a:cubicBezTo>
                  <a:pt x="0" y="677838"/>
                  <a:pt x="459475" y="762000"/>
                  <a:pt x="536812" y="802943"/>
                </a:cubicBezTo>
                <a:cubicBezTo>
                  <a:pt x="614149" y="843886"/>
                  <a:pt x="582304" y="823414"/>
                  <a:pt x="550460" y="802943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R7 Model Flow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9148492" y="6563894"/>
            <a:ext cx="1536192" cy="15716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ntel Clear Light"/>
              </a:rPr>
              <a:t>Intel Confidential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ntel Clear Ligh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FA34103-F619-4266-B6A2-9FB3A981D5CA}"/>
              </a:ext>
            </a:extLst>
          </p:cNvPr>
          <p:cNvSpPr/>
          <p:nvPr/>
        </p:nvSpPr>
        <p:spPr>
          <a:xfrm>
            <a:off x="8201597" y="1176516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2C80782-7881-4C71-94C4-FBA9B7A82E2B}"/>
              </a:ext>
            </a:extLst>
          </p:cNvPr>
          <p:cNvSpPr/>
          <p:nvPr/>
        </p:nvSpPr>
        <p:spPr>
          <a:xfrm>
            <a:off x="4594632" y="1873144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AB6C2CE-EE49-4991-AEC3-A8CCACFA28BE}"/>
              </a:ext>
            </a:extLst>
          </p:cNvPr>
          <p:cNvSpPr/>
          <p:nvPr/>
        </p:nvSpPr>
        <p:spPr>
          <a:xfrm>
            <a:off x="8201597" y="2113990"/>
            <a:ext cx="162589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ServiceProfile 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Connector 6">
            <a:extLst>
              <a:ext uri="{FF2B5EF4-FFF2-40B4-BE49-F238E27FC236}">
                <a16:creationId xmlns:a16="http://schemas.microsoft.com/office/drawing/2014/main" id="{0E0E0D27-60DF-4345-8197-F5CA1BF5720E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8913239" y="1756961"/>
            <a:ext cx="101305" cy="35702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>
            <a:extLst>
              <a:ext uri="{FF2B5EF4-FFF2-40B4-BE49-F238E27FC236}">
                <a16:creationId xmlns:a16="http://schemas.microsoft.com/office/drawing/2014/main" id="{A82BF0F5-B868-400A-BB37-67C5A723E133}"/>
              </a:ext>
            </a:extLst>
          </p:cNvPr>
          <p:cNvCxnSpPr>
            <a:cxnSpLocks/>
            <a:stCxn id="7" idx="2"/>
            <a:endCxn id="6" idx="3"/>
          </p:cNvCxnSpPr>
          <p:nvPr/>
        </p:nvCxnSpPr>
        <p:spPr>
          <a:xfrm flipH="1" flipV="1">
            <a:off x="6017916" y="2163367"/>
            <a:ext cx="2996628" cy="531068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3">
            <a:extLst>
              <a:ext uri="{FF2B5EF4-FFF2-40B4-BE49-F238E27FC236}">
                <a16:creationId xmlns:a16="http://schemas.microsoft.com/office/drawing/2014/main" id="{6E830F0D-84E2-47B4-A936-7C26E357AADE}"/>
              </a:ext>
            </a:extLst>
          </p:cNvPr>
          <p:cNvSpPr/>
          <p:nvPr/>
        </p:nvSpPr>
        <p:spPr>
          <a:xfrm>
            <a:off x="7384305" y="3125766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Connector 14">
            <a:extLst>
              <a:ext uri="{FF2B5EF4-FFF2-40B4-BE49-F238E27FC236}">
                <a16:creationId xmlns:a16="http://schemas.microsoft.com/office/drawing/2014/main" id="{7A23F6D1-C5CF-4D89-A723-566DFFCB090F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8095947" y="2694435"/>
            <a:ext cx="918597" cy="431331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8">
            <a:extLst>
              <a:ext uri="{FF2B5EF4-FFF2-40B4-BE49-F238E27FC236}">
                <a16:creationId xmlns:a16="http://schemas.microsoft.com/office/drawing/2014/main" id="{01C64DCA-8466-4646-A837-6DB653421E75}"/>
              </a:ext>
            </a:extLst>
          </p:cNvPr>
          <p:cNvSpPr/>
          <p:nvPr/>
        </p:nvSpPr>
        <p:spPr>
          <a:xfrm>
            <a:off x="7373965" y="4169312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Connector 19">
            <a:extLst>
              <a:ext uri="{FF2B5EF4-FFF2-40B4-BE49-F238E27FC236}">
                <a16:creationId xmlns:a16="http://schemas.microsoft.com/office/drawing/2014/main" id="{FD691943-AC32-4967-A3D4-CCF2BC72C1AB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 flipH="1">
            <a:off x="8085607" y="3706211"/>
            <a:ext cx="10340" cy="463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39804203-E576-476E-A258-A221507A73F1}"/>
              </a:ext>
            </a:extLst>
          </p:cNvPr>
          <p:cNvSpPr/>
          <p:nvPr/>
        </p:nvSpPr>
        <p:spPr>
          <a:xfrm>
            <a:off x="306216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5A608B89-05FC-485E-94A8-6A626BB4EAF6}"/>
              </a:ext>
            </a:extLst>
          </p:cNvPr>
          <p:cNvSpPr/>
          <p:nvPr/>
        </p:nvSpPr>
        <p:spPr>
          <a:xfrm>
            <a:off x="1502934" y="269443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AF84E821-9EA3-4B6F-AE3E-A4FEEBF03743}"/>
              </a:ext>
            </a:extLst>
          </p:cNvPr>
          <p:cNvSpPr/>
          <p:nvPr/>
        </p:nvSpPr>
        <p:spPr>
          <a:xfrm>
            <a:off x="145603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Straight Connector 26">
            <a:extLst>
              <a:ext uri="{FF2B5EF4-FFF2-40B4-BE49-F238E27FC236}">
                <a16:creationId xmlns:a16="http://schemas.microsoft.com/office/drawing/2014/main" id="{80459D5D-E431-4375-BD6A-59D2D762A0CF}"/>
              </a:ext>
            </a:extLst>
          </p:cNvPr>
          <p:cNvCxnSpPr>
            <a:cxnSpLocks/>
            <a:stCxn id="15" idx="2"/>
            <a:endCxn id="29" idx="0"/>
          </p:cNvCxnSpPr>
          <p:nvPr/>
        </p:nvCxnSpPr>
        <p:spPr>
          <a:xfrm flipH="1">
            <a:off x="2167676" y="3274880"/>
            <a:ext cx="46900" cy="6374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7">
            <a:extLst>
              <a:ext uri="{FF2B5EF4-FFF2-40B4-BE49-F238E27FC236}">
                <a16:creationId xmlns:a16="http://schemas.microsoft.com/office/drawing/2014/main" id="{363E04AF-A6CD-4420-8C4B-08A5035ADB0D}"/>
              </a:ext>
            </a:extLst>
          </p:cNvPr>
          <p:cNvCxnSpPr>
            <a:cxnSpLocks/>
            <a:stCxn id="15" idx="2"/>
            <a:endCxn id="31" idx="0"/>
          </p:cNvCxnSpPr>
          <p:nvPr/>
        </p:nvCxnSpPr>
        <p:spPr>
          <a:xfrm>
            <a:off x="2214576" y="3274880"/>
            <a:ext cx="1538723" cy="63741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2">
            <a:extLst>
              <a:ext uri="{FF2B5EF4-FFF2-40B4-BE49-F238E27FC236}">
                <a16:creationId xmlns:a16="http://schemas.microsoft.com/office/drawing/2014/main" id="{5CB18922-91D3-4DDA-8965-6F16D64DF752}"/>
              </a:ext>
            </a:extLst>
          </p:cNvPr>
          <p:cNvSpPr/>
          <p:nvPr/>
        </p:nvSpPr>
        <p:spPr>
          <a:xfrm>
            <a:off x="9381407" y="318149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33">
            <a:extLst>
              <a:ext uri="{FF2B5EF4-FFF2-40B4-BE49-F238E27FC236}">
                <a16:creationId xmlns:a16="http://schemas.microsoft.com/office/drawing/2014/main" id="{E9CCBC15-6056-4C94-92CB-0BB08D012E1C}"/>
              </a:ext>
            </a:extLst>
          </p:cNvPr>
          <p:cNvSpPr/>
          <p:nvPr/>
        </p:nvSpPr>
        <p:spPr>
          <a:xfrm>
            <a:off x="9381407" y="412310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1" name="Straight Connector 34">
            <a:extLst>
              <a:ext uri="{FF2B5EF4-FFF2-40B4-BE49-F238E27FC236}">
                <a16:creationId xmlns:a16="http://schemas.microsoft.com/office/drawing/2014/main" id="{C4053F8A-7719-447D-A68B-8139DB1909EA}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>
            <a:off x="10093049" y="3761935"/>
            <a:ext cx="0" cy="361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41">
            <a:extLst>
              <a:ext uri="{FF2B5EF4-FFF2-40B4-BE49-F238E27FC236}">
                <a16:creationId xmlns:a16="http://schemas.microsoft.com/office/drawing/2014/main" id="{F4062B8B-4705-4A3E-B8CC-9EB7BB1D8B36}"/>
              </a:ext>
            </a:extLst>
          </p:cNvPr>
          <p:cNvCxnSpPr>
            <a:cxnSpLocks/>
            <a:stCxn id="7" idx="2"/>
            <a:endCxn id="19" idx="0"/>
          </p:cNvCxnSpPr>
          <p:nvPr/>
        </p:nvCxnSpPr>
        <p:spPr>
          <a:xfrm>
            <a:off x="9014544" y="2694435"/>
            <a:ext cx="1078505" cy="48705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: Shape 44">
            <a:extLst>
              <a:ext uri="{FF2B5EF4-FFF2-40B4-BE49-F238E27FC236}">
                <a16:creationId xmlns:a16="http://schemas.microsoft.com/office/drawing/2014/main" id="{99BE0064-4BAB-4C8C-A398-6A464B651BD6}"/>
              </a:ext>
            </a:extLst>
          </p:cNvPr>
          <p:cNvSpPr/>
          <p:nvPr/>
        </p:nvSpPr>
        <p:spPr>
          <a:xfrm>
            <a:off x="2181462" y="2163367"/>
            <a:ext cx="2413170" cy="531068"/>
          </a:xfrm>
          <a:custGeom>
            <a:avLst/>
            <a:gdLst>
              <a:gd name="connsiteX0" fmla="*/ 36505 w 1865305"/>
              <a:gd name="connsiteY0" fmla="*/ 1452758 h 1452758"/>
              <a:gd name="connsiteX1" fmla="*/ 243239 w 1865305"/>
              <a:gd name="connsiteY1" fmla="*/ 61279 h 1452758"/>
              <a:gd name="connsiteX2" fmla="*/ 1865305 w 1865305"/>
              <a:gd name="connsiteY2" fmla="*/ 228257 h 1452758"/>
              <a:gd name="connsiteX3" fmla="*/ 1865305 w 1865305"/>
              <a:gd name="connsiteY3" fmla="*/ 228257 h 1452758"/>
              <a:gd name="connsiteX4" fmla="*/ 1865305 w 1865305"/>
              <a:gd name="connsiteY4" fmla="*/ 228257 h 145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305" h="1452758">
                <a:moveTo>
                  <a:pt x="36505" y="1452758"/>
                </a:moveTo>
                <a:cubicBezTo>
                  <a:pt x="-12528" y="859060"/>
                  <a:pt x="-61561" y="265362"/>
                  <a:pt x="243239" y="61279"/>
                </a:cubicBezTo>
                <a:cubicBezTo>
                  <a:pt x="548039" y="-142804"/>
                  <a:pt x="1865305" y="228257"/>
                  <a:pt x="1865305" y="228257"/>
                </a:cubicBezTo>
                <a:lnTo>
                  <a:pt x="1865305" y="228257"/>
                </a:lnTo>
                <a:lnTo>
                  <a:pt x="1865305" y="228257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8913239" y="1735580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8" name="流程图: 联系 27"/>
          <p:cNvSpPr/>
          <p:nvPr/>
        </p:nvSpPr>
        <p:spPr>
          <a:xfrm>
            <a:off x="5308976" y="1373050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01C64DCA-8466-4646-A837-6DB653421E75}"/>
              </a:ext>
            </a:extLst>
          </p:cNvPr>
          <p:cNvSpPr/>
          <p:nvPr/>
        </p:nvSpPr>
        <p:spPr>
          <a:xfrm>
            <a:off x="1456034" y="391230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01C64DCA-8466-4646-A837-6DB653421E75}"/>
              </a:ext>
            </a:extLst>
          </p:cNvPr>
          <p:cNvSpPr/>
          <p:nvPr/>
        </p:nvSpPr>
        <p:spPr>
          <a:xfrm>
            <a:off x="3041657" y="391229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3937582" y="346764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10072313" y="269443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3" name="流程图: 联系 42"/>
          <p:cNvSpPr/>
          <p:nvPr/>
        </p:nvSpPr>
        <p:spPr>
          <a:xfrm>
            <a:off x="8913239" y="477364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98509" y="5064720"/>
            <a:ext cx="3629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Allotted  resource here is to tell each slice profile requirement should find an NSSI to carry.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Just need create an relationship, don’t need to do any selection.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53661" y="2955729"/>
            <a:ext cx="2731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rPr>
              <a:t>OOF use policy/rules to do NST selection first in 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Allotted resource here is to show NSI need NSSI to compose, NSSI can be new or a existed one.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NSSI selection needs slice profile as assistance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8579" y="2889465"/>
            <a:ext cx="1347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Here NST associate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AllottedResource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in DT, where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AllottedResource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contains NSST ID in DT.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90302" y="1421263"/>
            <a:ext cx="3648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Allotted resource here is to show  one NS requirement need find a NSI to carry.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7" name="任意多边形 46"/>
          <p:cNvSpPr/>
          <p:nvPr/>
        </p:nvSpPr>
        <p:spPr>
          <a:xfrm>
            <a:off x="4476466" y="4763068"/>
            <a:ext cx="3070746" cy="1155510"/>
          </a:xfrm>
          <a:custGeom>
            <a:avLst/>
            <a:gdLst>
              <a:gd name="connsiteX0" fmla="*/ 0 w 3070746"/>
              <a:gd name="connsiteY0" fmla="*/ 1119117 h 1155510"/>
              <a:gd name="connsiteX1" fmla="*/ 2442949 w 3070746"/>
              <a:gd name="connsiteY1" fmla="*/ 968991 h 1155510"/>
              <a:gd name="connsiteX2" fmla="*/ 3070746 w 3070746"/>
              <a:gd name="connsiteY2" fmla="*/ 0 h 1155510"/>
              <a:gd name="connsiteX3" fmla="*/ 3070746 w 3070746"/>
              <a:gd name="connsiteY3" fmla="*/ 0 h 1155510"/>
              <a:gd name="connsiteX4" fmla="*/ 3070746 w 3070746"/>
              <a:gd name="connsiteY4" fmla="*/ 0 h 115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0746" h="1155510">
                <a:moveTo>
                  <a:pt x="0" y="1119117"/>
                </a:moveTo>
                <a:cubicBezTo>
                  <a:pt x="965579" y="1137313"/>
                  <a:pt x="1931158" y="1155510"/>
                  <a:pt x="2442949" y="968991"/>
                </a:cubicBezTo>
                <a:cubicBezTo>
                  <a:pt x="2954740" y="782472"/>
                  <a:pt x="3070746" y="0"/>
                  <a:pt x="3070746" y="0"/>
                </a:cubicBezTo>
                <a:lnTo>
                  <a:pt x="3070746" y="0"/>
                </a:lnTo>
                <a:lnTo>
                  <a:pt x="3070746" y="0"/>
                </a:ln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C3718D4-3B7E-460E-A1B3-76545CBD37D6}"/>
              </a:ext>
            </a:extLst>
          </p:cNvPr>
          <p:cNvCxnSpPr/>
          <p:nvPr/>
        </p:nvCxnSpPr>
        <p:spPr>
          <a:xfrm>
            <a:off x="10467577" y="1512576"/>
            <a:ext cx="4958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2">
            <a:extLst>
              <a:ext uri="{FF2B5EF4-FFF2-40B4-BE49-F238E27FC236}">
                <a16:creationId xmlns:a16="http://schemas.microsoft.com/office/drawing/2014/main" id="{781DEB6A-47F9-40A5-9332-DA6A974A78E7}"/>
              </a:ext>
            </a:extLst>
          </p:cNvPr>
          <p:cNvCxnSpPr/>
          <p:nvPr/>
        </p:nvCxnSpPr>
        <p:spPr>
          <a:xfrm>
            <a:off x="10467577" y="1917939"/>
            <a:ext cx="4958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270CD88-5A8D-40B0-95AF-A9C7307EE595}"/>
              </a:ext>
            </a:extLst>
          </p:cNvPr>
          <p:cNvSpPr txBox="1"/>
          <p:nvPr/>
        </p:nvSpPr>
        <p:spPr>
          <a:xfrm>
            <a:off x="11091191" y="1327045"/>
            <a:ext cx="196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DT relation</a:t>
            </a:r>
            <a:endParaRPr lang="en-US" sz="14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D926DA-E4FB-461A-A99B-D5728E9C91D2}"/>
              </a:ext>
            </a:extLst>
          </p:cNvPr>
          <p:cNvSpPr txBox="1"/>
          <p:nvPr/>
        </p:nvSpPr>
        <p:spPr>
          <a:xfrm>
            <a:off x="11091191" y="1775075"/>
            <a:ext cx="196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RT relation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34CFB-C18A-4362-9144-F195E975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Allotted Resouce Model Proposal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EEC75-AD1C-42CE-8158-E30ACA39C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8931B5-C658-4DAF-8488-3D5B086E00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16606" y="1825625"/>
            <a:ext cx="12017339" cy="50323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AE206F-D755-46DD-AD2D-8DFADEA41760}"/>
              </a:ext>
            </a:extLst>
          </p:cNvPr>
          <p:cNvSpPr txBox="1"/>
          <p:nvPr/>
        </p:nvSpPr>
        <p:spPr>
          <a:xfrm>
            <a:off x="292220" y="5507441"/>
            <a:ext cx="35240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3EB4F-E76E-447A-8AC4-571E6F241B20}"/>
              </a:ext>
            </a:extLst>
          </p:cNvPr>
          <p:cNvSpPr txBox="1"/>
          <p:nvPr/>
        </p:nvSpPr>
        <p:spPr>
          <a:xfrm>
            <a:off x="292220" y="5795955"/>
            <a:ext cx="20315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ServiceDescAtomicRealizedAs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F4DE3-AD59-4E03-95ED-04C28723DEC9}"/>
              </a:ext>
            </a:extLst>
          </p:cNvPr>
          <p:cNvSpPr txBox="1"/>
          <p:nvPr/>
        </p:nvSpPr>
        <p:spPr>
          <a:xfrm>
            <a:off x="292220" y="6049978"/>
            <a:ext cx="36841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ServiceDescCompositeComprisedOfResourceDesc</a:t>
            </a:r>
            <a:endParaRPr lang="en-US" sz="12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9C3C9E-DC94-43B6-873C-AA8F01982C0F}"/>
              </a:ext>
            </a:extLst>
          </p:cNvPr>
          <p:cNvSpPr/>
          <p:nvPr/>
        </p:nvSpPr>
        <p:spPr>
          <a:xfrm>
            <a:off x="4634568" y="2038032"/>
            <a:ext cx="2865190" cy="352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94E9D37-6413-40A8-909D-5F5A72AA23F1}"/>
              </a:ext>
            </a:extLst>
          </p:cNvPr>
          <p:cNvSpPr/>
          <p:nvPr/>
        </p:nvSpPr>
        <p:spPr>
          <a:xfrm>
            <a:off x="3595731" y="3218850"/>
            <a:ext cx="2865190" cy="352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DFB2F2-00ED-49E6-998C-F6D844CB0018}"/>
              </a:ext>
            </a:extLst>
          </p:cNvPr>
          <p:cNvSpPr/>
          <p:nvPr/>
        </p:nvSpPr>
        <p:spPr>
          <a:xfrm>
            <a:off x="730541" y="3169447"/>
            <a:ext cx="2865190" cy="352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920D87-9931-4148-BF4A-A99AE695A0E9}"/>
              </a:ext>
            </a:extLst>
          </p:cNvPr>
          <p:cNvSpPr/>
          <p:nvPr/>
        </p:nvSpPr>
        <p:spPr>
          <a:xfrm>
            <a:off x="292220" y="4091877"/>
            <a:ext cx="2865190" cy="352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F4E0D7-CBA7-4A2B-A228-DF7E1C524F39}"/>
              </a:ext>
            </a:extLst>
          </p:cNvPr>
          <p:cNvSpPr txBox="1"/>
          <p:nvPr/>
        </p:nvSpPr>
        <p:spPr>
          <a:xfrm>
            <a:off x="292220" y="6354375"/>
            <a:ext cx="36841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AnfDRunsOnSharableNFDesc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60E740-0CA4-48E1-BA09-9FA08310C5B0}"/>
              </a:ext>
            </a:extLst>
          </p:cNvPr>
          <p:cNvSpPr txBox="1"/>
          <p:nvPr/>
        </p:nvSpPr>
        <p:spPr>
          <a:xfrm>
            <a:off x="43700" y="5184275"/>
            <a:ext cx="311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Defined Relations: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43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FC1EE84F-3B7A-4ED5-B222-B8ECC368BACB}"/>
              </a:ext>
            </a:extLst>
          </p:cNvPr>
          <p:cNvSpPr/>
          <p:nvPr/>
        </p:nvSpPr>
        <p:spPr>
          <a:xfrm>
            <a:off x="9283977" y="3673512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4B98446-CDD3-41C5-B117-9153A08C745B}"/>
              </a:ext>
            </a:extLst>
          </p:cNvPr>
          <p:cNvSpPr/>
          <p:nvPr/>
        </p:nvSpPr>
        <p:spPr>
          <a:xfrm>
            <a:off x="7259357" y="3605244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458836B-37A7-4581-A9E9-28FBE60E08AA}"/>
              </a:ext>
            </a:extLst>
          </p:cNvPr>
          <p:cNvSpPr/>
          <p:nvPr/>
        </p:nvSpPr>
        <p:spPr>
          <a:xfrm>
            <a:off x="3008704" y="5410489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59EA30-EAC4-464E-8658-B3610E09CE23}"/>
              </a:ext>
            </a:extLst>
          </p:cNvPr>
          <p:cNvSpPr/>
          <p:nvPr/>
        </p:nvSpPr>
        <p:spPr>
          <a:xfrm>
            <a:off x="1331087" y="5415233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54B667-DEC3-4D86-9548-7148314A16E1}"/>
              </a:ext>
            </a:extLst>
          </p:cNvPr>
          <p:cNvSpPr/>
          <p:nvPr/>
        </p:nvSpPr>
        <p:spPr>
          <a:xfrm>
            <a:off x="1254742" y="2530633"/>
            <a:ext cx="1807422" cy="89836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596C1F-0C75-4082-A8A6-F97FC9E9024D}"/>
              </a:ext>
            </a:extLst>
          </p:cNvPr>
          <p:cNvSpPr/>
          <p:nvPr/>
        </p:nvSpPr>
        <p:spPr>
          <a:xfrm>
            <a:off x="10290318" y="6317967"/>
            <a:ext cx="1339767" cy="2845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485CD-84EB-4009-B586-F24A26DC4BFD}"/>
              </a:ext>
            </a:extLst>
          </p:cNvPr>
          <p:cNvSpPr/>
          <p:nvPr/>
        </p:nvSpPr>
        <p:spPr>
          <a:xfrm>
            <a:off x="7997221" y="2163367"/>
            <a:ext cx="2080470" cy="9066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A85AD1-96DE-4267-80A9-03440B405D85}"/>
              </a:ext>
            </a:extLst>
          </p:cNvPr>
          <p:cNvSpPr/>
          <p:nvPr/>
        </p:nvSpPr>
        <p:spPr>
          <a:xfrm>
            <a:off x="7843706" y="931178"/>
            <a:ext cx="2080470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5E55F-F954-4E17-9A6B-D12B2C862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Identification of the Relations used in Slicing Model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52C497-A444-4EAB-9656-7DB4E27BA85C}"/>
              </a:ext>
            </a:extLst>
          </p:cNvPr>
          <p:cNvSpPr/>
          <p:nvPr/>
        </p:nvSpPr>
        <p:spPr>
          <a:xfrm>
            <a:off x="8201597" y="1176516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0D3064-2F53-4EF6-A70C-0D590348B533}"/>
              </a:ext>
            </a:extLst>
          </p:cNvPr>
          <p:cNvSpPr/>
          <p:nvPr/>
        </p:nvSpPr>
        <p:spPr>
          <a:xfrm>
            <a:off x="4186106" y="1873144"/>
            <a:ext cx="1831810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ACFA0D-C5A9-48E9-B835-539A8EA91ECF}"/>
              </a:ext>
            </a:extLst>
          </p:cNvPr>
          <p:cNvSpPr/>
          <p:nvPr/>
        </p:nvSpPr>
        <p:spPr>
          <a:xfrm>
            <a:off x="8201597" y="2340691"/>
            <a:ext cx="162589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ServiceProfile 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28A9FD63-1E9C-4656-A43D-D3D5ED1C1C3D}"/>
              </a:ext>
            </a:extLst>
          </p:cNvPr>
          <p:cNvCxnSpPr>
            <a:cxnSpLocks/>
            <a:stCxn id="6" idx="2"/>
            <a:endCxn id="5" idx="3"/>
          </p:cNvCxnSpPr>
          <p:nvPr/>
        </p:nvCxnSpPr>
        <p:spPr>
          <a:xfrm flipH="1" flipV="1">
            <a:off x="6017916" y="2163367"/>
            <a:ext cx="2996628" cy="75776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4">
            <a:extLst>
              <a:ext uri="{FF2B5EF4-FFF2-40B4-BE49-F238E27FC236}">
                <a16:creationId xmlns:a16="http://schemas.microsoft.com/office/drawing/2014/main" id="{87CC6A1D-9AEF-4813-A954-4D3DEE4928F6}"/>
              </a:ext>
            </a:extLst>
          </p:cNvPr>
          <p:cNvSpPr/>
          <p:nvPr/>
        </p:nvSpPr>
        <p:spPr>
          <a:xfrm>
            <a:off x="1502934" y="269443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: Shape 44">
            <a:extLst>
              <a:ext uri="{FF2B5EF4-FFF2-40B4-BE49-F238E27FC236}">
                <a16:creationId xmlns:a16="http://schemas.microsoft.com/office/drawing/2014/main" id="{CBF99207-3F2C-462F-8721-C49491A63C4B}"/>
              </a:ext>
            </a:extLst>
          </p:cNvPr>
          <p:cNvSpPr/>
          <p:nvPr/>
        </p:nvSpPr>
        <p:spPr>
          <a:xfrm>
            <a:off x="2181462" y="2163367"/>
            <a:ext cx="2004644" cy="531068"/>
          </a:xfrm>
          <a:custGeom>
            <a:avLst/>
            <a:gdLst>
              <a:gd name="connsiteX0" fmla="*/ 36505 w 1865305"/>
              <a:gd name="connsiteY0" fmla="*/ 1452758 h 1452758"/>
              <a:gd name="connsiteX1" fmla="*/ 243239 w 1865305"/>
              <a:gd name="connsiteY1" fmla="*/ 61279 h 1452758"/>
              <a:gd name="connsiteX2" fmla="*/ 1865305 w 1865305"/>
              <a:gd name="connsiteY2" fmla="*/ 228257 h 1452758"/>
              <a:gd name="connsiteX3" fmla="*/ 1865305 w 1865305"/>
              <a:gd name="connsiteY3" fmla="*/ 228257 h 1452758"/>
              <a:gd name="connsiteX4" fmla="*/ 1865305 w 1865305"/>
              <a:gd name="connsiteY4" fmla="*/ 228257 h 145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305" h="1452758">
                <a:moveTo>
                  <a:pt x="36505" y="1452758"/>
                </a:moveTo>
                <a:cubicBezTo>
                  <a:pt x="-12528" y="859060"/>
                  <a:pt x="-61561" y="265362"/>
                  <a:pt x="243239" y="61279"/>
                </a:cubicBezTo>
                <a:cubicBezTo>
                  <a:pt x="548039" y="-142804"/>
                  <a:pt x="1865305" y="228257"/>
                  <a:pt x="1865305" y="228257"/>
                </a:cubicBezTo>
                <a:lnTo>
                  <a:pt x="1865305" y="228257"/>
                </a:lnTo>
                <a:lnTo>
                  <a:pt x="1865305" y="228257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Connector 6">
            <a:extLst>
              <a:ext uri="{FF2B5EF4-FFF2-40B4-BE49-F238E27FC236}">
                <a16:creationId xmlns:a16="http://schemas.microsoft.com/office/drawing/2014/main" id="{7B662DD1-95F3-41C4-8742-2180853F063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913239" y="1874407"/>
            <a:ext cx="101305" cy="46628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5653D1-6BA9-48C7-AE9C-C1196084EE3C}"/>
              </a:ext>
            </a:extLst>
          </p:cNvPr>
          <p:cNvSpPr txBox="1"/>
          <p:nvPr/>
        </p:nvSpPr>
        <p:spPr>
          <a:xfrm>
            <a:off x="10010538" y="1832472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0A0332-546E-47A5-A601-F03C9826A827}"/>
              </a:ext>
            </a:extLst>
          </p:cNvPr>
          <p:cNvSpPr txBox="1"/>
          <p:nvPr/>
        </p:nvSpPr>
        <p:spPr>
          <a:xfrm>
            <a:off x="10404136" y="6311412"/>
            <a:ext cx="122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ServiceDescriptor</a:t>
            </a:r>
            <a:endParaRPr lang="en-US" sz="1200" dirty="0"/>
          </a:p>
        </p:txBody>
      </p:sp>
      <p:sp>
        <p:nvSpPr>
          <p:cNvPr id="22" name="任意多边形 39">
            <a:extLst>
              <a:ext uri="{FF2B5EF4-FFF2-40B4-BE49-F238E27FC236}">
                <a16:creationId xmlns:a16="http://schemas.microsoft.com/office/drawing/2014/main" id="{DEF89689-CD64-4224-AC7E-C0430ECB75ED}"/>
              </a:ext>
            </a:extLst>
          </p:cNvPr>
          <p:cNvSpPr/>
          <p:nvPr/>
        </p:nvSpPr>
        <p:spPr>
          <a:xfrm>
            <a:off x="3937582" y="4492744"/>
            <a:ext cx="527359" cy="1205874"/>
          </a:xfrm>
          <a:custGeom>
            <a:avLst/>
            <a:gdLst>
              <a:gd name="connsiteX0" fmla="*/ 0 w 398059"/>
              <a:gd name="connsiteY0" fmla="*/ 0 h 775647"/>
              <a:gd name="connsiteX1" fmla="*/ 382137 w 398059"/>
              <a:gd name="connsiteY1" fmla="*/ 409433 h 775647"/>
              <a:gd name="connsiteX2" fmla="*/ 95534 w 398059"/>
              <a:gd name="connsiteY2" fmla="*/ 723331 h 775647"/>
              <a:gd name="connsiteX3" fmla="*/ 27295 w 398059"/>
              <a:gd name="connsiteY3" fmla="*/ 723331 h 77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59" h="775647">
                <a:moveTo>
                  <a:pt x="0" y="0"/>
                </a:moveTo>
                <a:cubicBezTo>
                  <a:pt x="183107" y="144439"/>
                  <a:pt x="366215" y="288878"/>
                  <a:pt x="382137" y="409433"/>
                </a:cubicBezTo>
                <a:cubicBezTo>
                  <a:pt x="398059" y="529988"/>
                  <a:pt x="154674" y="671015"/>
                  <a:pt x="95534" y="723331"/>
                </a:cubicBezTo>
                <a:cubicBezTo>
                  <a:pt x="36394" y="775647"/>
                  <a:pt x="27295" y="723331"/>
                  <a:pt x="27295" y="723331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" name="任意多边形 38">
            <a:extLst>
              <a:ext uri="{FF2B5EF4-FFF2-40B4-BE49-F238E27FC236}">
                <a16:creationId xmlns:a16="http://schemas.microsoft.com/office/drawing/2014/main" id="{7094CFF9-EED6-46E9-96BE-272A00755420}"/>
              </a:ext>
            </a:extLst>
          </p:cNvPr>
          <p:cNvSpPr/>
          <p:nvPr/>
        </p:nvSpPr>
        <p:spPr>
          <a:xfrm>
            <a:off x="964447" y="4355908"/>
            <a:ext cx="1248770" cy="1288118"/>
          </a:xfrm>
          <a:custGeom>
            <a:avLst/>
            <a:gdLst>
              <a:gd name="connsiteX0" fmla="*/ 1246496 w 1248770"/>
              <a:gd name="connsiteY0" fmla="*/ 79612 h 843886"/>
              <a:gd name="connsiteX1" fmla="*/ 1055427 w 1248770"/>
              <a:gd name="connsiteY1" fmla="*/ 79612 h 843886"/>
              <a:gd name="connsiteX2" fmla="*/ 86436 w 1248770"/>
              <a:gd name="connsiteY2" fmla="*/ 557283 h 843886"/>
              <a:gd name="connsiteX3" fmla="*/ 536812 w 1248770"/>
              <a:gd name="connsiteY3" fmla="*/ 802943 h 843886"/>
              <a:gd name="connsiteX4" fmla="*/ 550460 w 1248770"/>
              <a:gd name="connsiteY4" fmla="*/ 802943 h 84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770" h="843886">
                <a:moveTo>
                  <a:pt x="1246496" y="79612"/>
                </a:moveTo>
                <a:cubicBezTo>
                  <a:pt x="1247633" y="39806"/>
                  <a:pt x="1248770" y="0"/>
                  <a:pt x="1055427" y="79612"/>
                </a:cubicBezTo>
                <a:cubicBezTo>
                  <a:pt x="862084" y="159224"/>
                  <a:pt x="172872" y="436728"/>
                  <a:pt x="86436" y="557283"/>
                </a:cubicBezTo>
                <a:cubicBezTo>
                  <a:pt x="0" y="677838"/>
                  <a:pt x="459475" y="762000"/>
                  <a:pt x="536812" y="802943"/>
                </a:cubicBezTo>
                <a:cubicBezTo>
                  <a:pt x="614149" y="843886"/>
                  <a:pt x="582304" y="823414"/>
                  <a:pt x="550460" y="802943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6CFD76-42A9-4DC2-9CFB-FEDC8613AF61}"/>
              </a:ext>
            </a:extLst>
          </p:cNvPr>
          <p:cNvSpPr/>
          <p:nvPr/>
        </p:nvSpPr>
        <p:spPr>
          <a:xfrm>
            <a:off x="306216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EA27962D-7DB9-41F8-871F-B336DF65A715}"/>
              </a:ext>
            </a:extLst>
          </p:cNvPr>
          <p:cNvSpPr/>
          <p:nvPr/>
        </p:nvSpPr>
        <p:spPr>
          <a:xfrm>
            <a:off x="145603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Connector 26">
            <a:extLst>
              <a:ext uri="{FF2B5EF4-FFF2-40B4-BE49-F238E27FC236}">
                <a16:creationId xmlns:a16="http://schemas.microsoft.com/office/drawing/2014/main" id="{64E6874A-D055-4D2A-A7A2-B2A42AC1A78C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2167676" y="3274880"/>
            <a:ext cx="46900" cy="6374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7">
            <a:extLst>
              <a:ext uri="{FF2B5EF4-FFF2-40B4-BE49-F238E27FC236}">
                <a16:creationId xmlns:a16="http://schemas.microsoft.com/office/drawing/2014/main" id="{76C4958A-88AD-47BF-AEA5-9B43B739AF4E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2214576" y="3274880"/>
            <a:ext cx="1538723" cy="63741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8">
            <a:extLst>
              <a:ext uri="{FF2B5EF4-FFF2-40B4-BE49-F238E27FC236}">
                <a16:creationId xmlns:a16="http://schemas.microsoft.com/office/drawing/2014/main" id="{A3B0E3BB-127A-41D6-9543-6BC4D257F0E8}"/>
              </a:ext>
            </a:extLst>
          </p:cNvPr>
          <p:cNvSpPr/>
          <p:nvPr/>
        </p:nvSpPr>
        <p:spPr>
          <a:xfrm>
            <a:off x="1456034" y="391230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F418F3E9-A11F-4EDF-BA31-67AC347ADC9B}"/>
              </a:ext>
            </a:extLst>
          </p:cNvPr>
          <p:cNvSpPr/>
          <p:nvPr/>
        </p:nvSpPr>
        <p:spPr>
          <a:xfrm>
            <a:off x="3041657" y="391229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流程图: 联系 40">
            <a:extLst>
              <a:ext uri="{FF2B5EF4-FFF2-40B4-BE49-F238E27FC236}">
                <a16:creationId xmlns:a16="http://schemas.microsoft.com/office/drawing/2014/main" id="{CD930FF4-D59A-4D93-8087-1674420EFDFC}"/>
              </a:ext>
            </a:extLst>
          </p:cNvPr>
          <p:cNvSpPr/>
          <p:nvPr/>
        </p:nvSpPr>
        <p:spPr>
          <a:xfrm>
            <a:off x="3937582" y="346764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1" name="任意多边形 46">
            <a:extLst>
              <a:ext uri="{FF2B5EF4-FFF2-40B4-BE49-F238E27FC236}">
                <a16:creationId xmlns:a16="http://schemas.microsoft.com/office/drawing/2014/main" id="{377DC1EC-EAB6-4284-85EE-670782E59D48}"/>
              </a:ext>
            </a:extLst>
          </p:cNvPr>
          <p:cNvSpPr/>
          <p:nvPr/>
        </p:nvSpPr>
        <p:spPr>
          <a:xfrm>
            <a:off x="4476466" y="4763068"/>
            <a:ext cx="3070746" cy="1155510"/>
          </a:xfrm>
          <a:custGeom>
            <a:avLst/>
            <a:gdLst>
              <a:gd name="connsiteX0" fmla="*/ 0 w 3070746"/>
              <a:gd name="connsiteY0" fmla="*/ 1119117 h 1155510"/>
              <a:gd name="connsiteX1" fmla="*/ 2442949 w 3070746"/>
              <a:gd name="connsiteY1" fmla="*/ 968991 h 1155510"/>
              <a:gd name="connsiteX2" fmla="*/ 3070746 w 3070746"/>
              <a:gd name="connsiteY2" fmla="*/ 0 h 1155510"/>
              <a:gd name="connsiteX3" fmla="*/ 3070746 w 3070746"/>
              <a:gd name="connsiteY3" fmla="*/ 0 h 1155510"/>
              <a:gd name="connsiteX4" fmla="*/ 3070746 w 3070746"/>
              <a:gd name="connsiteY4" fmla="*/ 0 h 115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0746" h="1155510">
                <a:moveTo>
                  <a:pt x="0" y="1119117"/>
                </a:moveTo>
                <a:cubicBezTo>
                  <a:pt x="965579" y="1137313"/>
                  <a:pt x="1931158" y="1155510"/>
                  <a:pt x="2442949" y="968991"/>
                </a:cubicBezTo>
                <a:cubicBezTo>
                  <a:pt x="2954740" y="782472"/>
                  <a:pt x="3070746" y="0"/>
                  <a:pt x="3070746" y="0"/>
                </a:cubicBezTo>
                <a:lnTo>
                  <a:pt x="3070746" y="0"/>
                </a:lnTo>
                <a:lnTo>
                  <a:pt x="3070746" y="0"/>
                </a:ln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id="{EAA02951-57AE-4A3F-A171-9B6384A80DC5}"/>
              </a:ext>
            </a:extLst>
          </p:cNvPr>
          <p:cNvSpPr/>
          <p:nvPr/>
        </p:nvSpPr>
        <p:spPr>
          <a:xfrm>
            <a:off x="7384305" y="372138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14">
            <a:extLst>
              <a:ext uri="{FF2B5EF4-FFF2-40B4-BE49-F238E27FC236}">
                <a16:creationId xmlns:a16="http://schemas.microsoft.com/office/drawing/2014/main" id="{A6729FA6-9F69-4C91-988B-C1E1275DE76C}"/>
              </a:ext>
            </a:extLst>
          </p:cNvPr>
          <p:cNvCxnSpPr>
            <a:cxnSpLocks/>
            <a:stCxn id="6" idx="2"/>
            <a:endCxn id="32" idx="0"/>
          </p:cNvCxnSpPr>
          <p:nvPr/>
        </p:nvCxnSpPr>
        <p:spPr>
          <a:xfrm flipH="1">
            <a:off x="8095947" y="2921136"/>
            <a:ext cx="918597" cy="8002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8">
            <a:extLst>
              <a:ext uri="{FF2B5EF4-FFF2-40B4-BE49-F238E27FC236}">
                <a16:creationId xmlns:a16="http://schemas.microsoft.com/office/drawing/2014/main" id="{56E3C2E0-138B-493C-BAC7-47C96A83EEBE}"/>
              </a:ext>
            </a:extLst>
          </p:cNvPr>
          <p:cNvSpPr/>
          <p:nvPr/>
        </p:nvSpPr>
        <p:spPr>
          <a:xfrm>
            <a:off x="7373965" y="4764931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5" name="Straight Connector 19">
            <a:extLst>
              <a:ext uri="{FF2B5EF4-FFF2-40B4-BE49-F238E27FC236}">
                <a16:creationId xmlns:a16="http://schemas.microsoft.com/office/drawing/2014/main" id="{5228333C-9E40-4A3D-B4E9-AE35FE73003D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 flipH="1">
            <a:off x="8085607" y="4301830"/>
            <a:ext cx="10340" cy="463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2">
            <a:extLst>
              <a:ext uri="{FF2B5EF4-FFF2-40B4-BE49-F238E27FC236}">
                <a16:creationId xmlns:a16="http://schemas.microsoft.com/office/drawing/2014/main" id="{9935E8D6-2B4D-4B77-BAF1-E4106D427C31}"/>
              </a:ext>
            </a:extLst>
          </p:cNvPr>
          <p:cNvSpPr/>
          <p:nvPr/>
        </p:nvSpPr>
        <p:spPr>
          <a:xfrm>
            <a:off x="9381407" y="377710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3">
            <a:extLst>
              <a:ext uri="{FF2B5EF4-FFF2-40B4-BE49-F238E27FC236}">
                <a16:creationId xmlns:a16="http://schemas.microsoft.com/office/drawing/2014/main" id="{7F68D3D5-9682-4E81-9764-1C39A68777A2}"/>
              </a:ext>
            </a:extLst>
          </p:cNvPr>
          <p:cNvSpPr/>
          <p:nvPr/>
        </p:nvSpPr>
        <p:spPr>
          <a:xfrm>
            <a:off x="9381407" y="4718724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Straight Connector 34">
            <a:extLst>
              <a:ext uri="{FF2B5EF4-FFF2-40B4-BE49-F238E27FC236}">
                <a16:creationId xmlns:a16="http://schemas.microsoft.com/office/drawing/2014/main" id="{0BFEC442-174D-4B19-B9E3-661A5766DAD4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10093049" y="4357554"/>
            <a:ext cx="0" cy="361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41">
            <a:extLst>
              <a:ext uri="{FF2B5EF4-FFF2-40B4-BE49-F238E27FC236}">
                <a16:creationId xmlns:a16="http://schemas.microsoft.com/office/drawing/2014/main" id="{24C6DC7A-BBAD-465C-ABB3-D3AD33816C0C}"/>
              </a:ext>
            </a:extLst>
          </p:cNvPr>
          <p:cNvCxnSpPr>
            <a:cxnSpLocks/>
            <a:stCxn id="6" idx="2"/>
            <a:endCxn id="36" idx="0"/>
          </p:cNvCxnSpPr>
          <p:nvPr/>
        </p:nvCxnSpPr>
        <p:spPr>
          <a:xfrm>
            <a:off x="9014544" y="2921136"/>
            <a:ext cx="1078505" cy="85597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流程图: 联系 41">
            <a:extLst>
              <a:ext uri="{FF2B5EF4-FFF2-40B4-BE49-F238E27FC236}">
                <a16:creationId xmlns:a16="http://schemas.microsoft.com/office/drawing/2014/main" id="{1911E117-01C1-46B0-AF7C-1FA691737DF8}"/>
              </a:ext>
            </a:extLst>
          </p:cNvPr>
          <p:cNvSpPr/>
          <p:nvPr/>
        </p:nvSpPr>
        <p:spPr>
          <a:xfrm>
            <a:off x="10072313" y="269443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1" name="流程图: 联系 42">
            <a:extLst>
              <a:ext uri="{FF2B5EF4-FFF2-40B4-BE49-F238E27FC236}">
                <a16:creationId xmlns:a16="http://schemas.microsoft.com/office/drawing/2014/main" id="{B360A9C3-0C31-47FC-B038-65FA9D92CD5C}"/>
              </a:ext>
            </a:extLst>
          </p:cNvPr>
          <p:cNvSpPr/>
          <p:nvPr/>
        </p:nvSpPr>
        <p:spPr>
          <a:xfrm>
            <a:off x="8913239" y="5369264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6BE8B7-4450-4605-9440-7F2597CD4017}"/>
              </a:ext>
            </a:extLst>
          </p:cNvPr>
          <p:cNvSpPr txBox="1"/>
          <p:nvPr/>
        </p:nvSpPr>
        <p:spPr>
          <a:xfrm>
            <a:off x="6309692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7B4A9-C2F8-4B6A-AE62-1D002B9508E1}"/>
              </a:ext>
            </a:extLst>
          </p:cNvPr>
          <p:cNvSpPr txBox="1"/>
          <p:nvPr/>
        </p:nvSpPr>
        <p:spPr>
          <a:xfrm>
            <a:off x="9977424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4626AB-BB05-4581-AE3D-F185309F4266}"/>
              </a:ext>
            </a:extLst>
          </p:cNvPr>
          <p:cNvSpPr txBox="1"/>
          <p:nvPr/>
        </p:nvSpPr>
        <p:spPr>
          <a:xfrm>
            <a:off x="2879989" y="1804654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DEAAB39-A3EA-4FFA-91E6-3CF24F9A54F3}"/>
              </a:ext>
            </a:extLst>
          </p:cNvPr>
          <p:cNvSpPr txBox="1"/>
          <p:nvPr/>
        </p:nvSpPr>
        <p:spPr>
          <a:xfrm>
            <a:off x="6743803" y="201837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4F621E-9D16-46C6-9526-ED44BFE58B9B}"/>
              </a:ext>
            </a:extLst>
          </p:cNvPr>
          <p:cNvSpPr txBox="1"/>
          <p:nvPr/>
        </p:nvSpPr>
        <p:spPr>
          <a:xfrm>
            <a:off x="8081062" y="4416329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61965A6-49E6-4BB8-8CFD-B2272A31FC9A}"/>
              </a:ext>
            </a:extLst>
          </p:cNvPr>
          <p:cNvSpPr txBox="1"/>
          <p:nvPr/>
        </p:nvSpPr>
        <p:spPr>
          <a:xfrm>
            <a:off x="9779664" y="4437165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7C4C771-A565-4D09-AA02-E9D8953AE5D1}"/>
              </a:ext>
            </a:extLst>
          </p:cNvPr>
          <p:cNvSpPr txBox="1"/>
          <p:nvPr/>
        </p:nvSpPr>
        <p:spPr>
          <a:xfrm>
            <a:off x="6044260" y="553762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BE1655C-7A08-42C5-9F61-DE202E1725FC}"/>
              </a:ext>
            </a:extLst>
          </p:cNvPr>
          <p:cNvSpPr txBox="1"/>
          <p:nvPr/>
        </p:nvSpPr>
        <p:spPr>
          <a:xfrm>
            <a:off x="4401878" y="471744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DB7E51-4E93-4113-956A-2ABBA66246FD}"/>
              </a:ext>
            </a:extLst>
          </p:cNvPr>
          <p:cNvSpPr txBox="1"/>
          <p:nvPr/>
        </p:nvSpPr>
        <p:spPr>
          <a:xfrm>
            <a:off x="1409280" y="487048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B574B9-A39D-4BF5-8E3D-2FB98B8C329D}"/>
              </a:ext>
            </a:extLst>
          </p:cNvPr>
          <p:cNvSpPr txBox="1"/>
          <p:nvPr/>
        </p:nvSpPr>
        <p:spPr>
          <a:xfrm>
            <a:off x="1872665" y="3488846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87CF9AC-448C-49DB-A9A0-769CCA466247}"/>
              </a:ext>
            </a:extLst>
          </p:cNvPr>
          <p:cNvSpPr txBox="1"/>
          <p:nvPr/>
        </p:nvSpPr>
        <p:spPr>
          <a:xfrm>
            <a:off x="3284029" y="344803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3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365E822F-B473-4253-A66E-95D0C0342D09}"/>
              </a:ext>
            </a:extLst>
          </p:cNvPr>
          <p:cNvSpPr/>
          <p:nvPr/>
        </p:nvSpPr>
        <p:spPr>
          <a:xfrm>
            <a:off x="4051057" y="1691369"/>
            <a:ext cx="2202169" cy="89836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C1EE84F-3B7A-4ED5-B222-B8ECC368BACB}"/>
              </a:ext>
            </a:extLst>
          </p:cNvPr>
          <p:cNvSpPr/>
          <p:nvPr/>
        </p:nvSpPr>
        <p:spPr>
          <a:xfrm>
            <a:off x="9283977" y="3673512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4B98446-CDD3-41C5-B117-9153A08C745B}"/>
              </a:ext>
            </a:extLst>
          </p:cNvPr>
          <p:cNvSpPr/>
          <p:nvPr/>
        </p:nvSpPr>
        <p:spPr>
          <a:xfrm>
            <a:off x="7259357" y="3605244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458836B-37A7-4581-A9E9-28FBE60E08AA}"/>
              </a:ext>
            </a:extLst>
          </p:cNvPr>
          <p:cNvSpPr/>
          <p:nvPr/>
        </p:nvSpPr>
        <p:spPr>
          <a:xfrm>
            <a:off x="3008704" y="5410489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59EA30-EAC4-464E-8658-B3610E09CE23}"/>
              </a:ext>
            </a:extLst>
          </p:cNvPr>
          <p:cNvSpPr/>
          <p:nvPr/>
        </p:nvSpPr>
        <p:spPr>
          <a:xfrm>
            <a:off x="1331087" y="5415233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54B667-DEC3-4D86-9548-7148314A16E1}"/>
              </a:ext>
            </a:extLst>
          </p:cNvPr>
          <p:cNvSpPr/>
          <p:nvPr/>
        </p:nvSpPr>
        <p:spPr>
          <a:xfrm>
            <a:off x="1254742" y="2530633"/>
            <a:ext cx="1807422" cy="89836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596C1F-0C75-4082-A8A6-F97FC9E9024D}"/>
              </a:ext>
            </a:extLst>
          </p:cNvPr>
          <p:cNvSpPr/>
          <p:nvPr/>
        </p:nvSpPr>
        <p:spPr>
          <a:xfrm>
            <a:off x="10290318" y="6317967"/>
            <a:ext cx="1339767" cy="2845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485CD-84EB-4009-B586-F24A26DC4BFD}"/>
              </a:ext>
            </a:extLst>
          </p:cNvPr>
          <p:cNvSpPr/>
          <p:nvPr/>
        </p:nvSpPr>
        <p:spPr>
          <a:xfrm>
            <a:off x="7997221" y="2163367"/>
            <a:ext cx="2080470" cy="9066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A85AD1-96DE-4267-80A9-03440B405D85}"/>
              </a:ext>
            </a:extLst>
          </p:cNvPr>
          <p:cNvSpPr/>
          <p:nvPr/>
        </p:nvSpPr>
        <p:spPr>
          <a:xfrm>
            <a:off x="7843706" y="931178"/>
            <a:ext cx="2080470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5E55F-F954-4E17-9A6B-D12B2C862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Identification of the Relations used in Slicing Model: OPTION1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52C497-A444-4EAB-9656-7DB4E27BA85C}"/>
              </a:ext>
            </a:extLst>
          </p:cNvPr>
          <p:cNvSpPr/>
          <p:nvPr/>
        </p:nvSpPr>
        <p:spPr>
          <a:xfrm>
            <a:off x="8201597" y="1176516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0D3064-2F53-4EF6-A70C-0D590348B533}"/>
              </a:ext>
            </a:extLst>
          </p:cNvPr>
          <p:cNvSpPr/>
          <p:nvPr/>
        </p:nvSpPr>
        <p:spPr>
          <a:xfrm>
            <a:off x="4186106" y="1873144"/>
            <a:ext cx="1831810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ACFA0D-C5A9-48E9-B835-539A8EA91ECF}"/>
              </a:ext>
            </a:extLst>
          </p:cNvPr>
          <p:cNvSpPr/>
          <p:nvPr/>
        </p:nvSpPr>
        <p:spPr>
          <a:xfrm>
            <a:off x="8201597" y="2340691"/>
            <a:ext cx="162589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ServiceProfile 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28A9FD63-1E9C-4656-A43D-D3D5ED1C1C3D}"/>
              </a:ext>
            </a:extLst>
          </p:cNvPr>
          <p:cNvCxnSpPr>
            <a:cxnSpLocks/>
            <a:stCxn id="6" idx="2"/>
            <a:endCxn id="5" idx="3"/>
          </p:cNvCxnSpPr>
          <p:nvPr/>
        </p:nvCxnSpPr>
        <p:spPr>
          <a:xfrm flipH="1" flipV="1">
            <a:off x="6017916" y="2163367"/>
            <a:ext cx="2996628" cy="75776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4">
            <a:extLst>
              <a:ext uri="{FF2B5EF4-FFF2-40B4-BE49-F238E27FC236}">
                <a16:creationId xmlns:a16="http://schemas.microsoft.com/office/drawing/2014/main" id="{87CC6A1D-9AEF-4813-A954-4D3DEE4928F6}"/>
              </a:ext>
            </a:extLst>
          </p:cNvPr>
          <p:cNvSpPr/>
          <p:nvPr/>
        </p:nvSpPr>
        <p:spPr>
          <a:xfrm>
            <a:off x="1502934" y="269443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: Shape 44">
            <a:extLst>
              <a:ext uri="{FF2B5EF4-FFF2-40B4-BE49-F238E27FC236}">
                <a16:creationId xmlns:a16="http://schemas.microsoft.com/office/drawing/2014/main" id="{CBF99207-3F2C-462F-8721-C49491A63C4B}"/>
              </a:ext>
            </a:extLst>
          </p:cNvPr>
          <p:cNvSpPr/>
          <p:nvPr/>
        </p:nvSpPr>
        <p:spPr>
          <a:xfrm>
            <a:off x="2181462" y="2163367"/>
            <a:ext cx="2004644" cy="531068"/>
          </a:xfrm>
          <a:custGeom>
            <a:avLst/>
            <a:gdLst>
              <a:gd name="connsiteX0" fmla="*/ 36505 w 1865305"/>
              <a:gd name="connsiteY0" fmla="*/ 1452758 h 1452758"/>
              <a:gd name="connsiteX1" fmla="*/ 243239 w 1865305"/>
              <a:gd name="connsiteY1" fmla="*/ 61279 h 1452758"/>
              <a:gd name="connsiteX2" fmla="*/ 1865305 w 1865305"/>
              <a:gd name="connsiteY2" fmla="*/ 228257 h 1452758"/>
              <a:gd name="connsiteX3" fmla="*/ 1865305 w 1865305"/>
              <a:gd name="connsiteY3" fmla="*/ 228257 h 1452758"/>
              <a:gd name="connsiteX4" fmla="*/ 1865305 w 1865305"/>
              <a:gd name="connsiteY4" fmla="*/ 228257 h 145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305" h="1452758">
                <a:moveTo>
                  <a:pt x="36505" y="1452758"/>
                </a:moveTo>
                <a:cubicBezTo>
                  <a:pt x="-12528" y="859060"/>
                  <a:pt x="-61561" y="265362"/>
                  <a:pt x="243239" y="61279"/>
                </a:cubicBezTo>
                <a:cubicBezTo>
                  <a:pt x="548039" y="-142804"/>
                  <a:pt x="1865305" y="228257"/>
                  <a:pt x="1865305" y="228257"/>
                </a:cubicBezTo>
                <a:lnTo>
                  <a:pt x="1865305" y="228257"/>
                </a:lnTo>
                <a:lnTo>
                  <a:pt x="1865305" y="228257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Connector 6">
            <a:extLst>
              <a:ext uri="{FF2B5EF4-FFF2-40B4-BE49-F238E27FC236}">
                <a16:creationId xmlns:a16="http://schemas.microsoft.com/office/drawing/2014/main" id="{7B662DD1-95F3-41C4-8742-2180853F063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913239" y="1874407"/>
            <a:ext cx="101305" cy="46628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5653D1-6BA9-48C7-AE9C-C1196084EE3C}"/>
              </a:ext>
            </a:extLst>
          </p:cNvPr>
          <p:cNvSpPr txBox="1"/>
          <p:nvPr/>
        </p:nvSpPr>
        <p:spPr>
          <a:xfrm>
            <a:off x="10010538" y="1832472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0A0332-546E-47A5-A601-F03C9826A827}"/>
              </a:ext>
            </a:extLst>
          </p:cNvPr>
          <p:cNvSpPr txBox="1"/>
          <p:nvPr/>
        </p:nvSpPr>
        <p:spPr>
          <a:xfrm>
            <a:off x="10404136" y="6311412"/>
            <a:ext cx="122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ServiceDescriptor</a:t>
            </a:r>
            <a:endParaRPr lang="en-US" sz="1200" dirty="0"/>
          </a:p>
        </p:txBody>
      </p:sp>
      <p:sp>
        <p:nvSpPr>
          <p:cNvPr id="22" name="任意多边形 39">
            <a:extLst>
              <a:ext uri="{FF2B5EF4-FFF2-40B4-BE49-F238E27FC236}">
                <a16:creationId xmlns:a16="http://schemas.microsoft.com/office/drawing/2014/main" id="{DEF89689-CD64-4224-AC7E-C0430ECB75ED}"/>
              </a:ext>
            </a:extLst>
          </p:cNvPr>
          <p:cNvSpPr/>
          <p:nvPr/>
        </p:nvSpPr>
        <p:spPr>
          <a:xfrm>
            <a:off x="3937582" y="4492744"/>
            <a:ext cx="527359" cy="1205874"/>
          </a:xfrm>
          <a:custGeom>
            <a:avLst/>
            <a:gdLst>
              <a:gd name="connsiteX0" fmla="*/ 0 w 398059"/>
              <a:gd name="connsiteY0" fmla="*/ 0 h 775647"/>
              <a:gd name="connsiteX1" fmla="*/ 382137 w 398059"/>
              <a:gd name="connsiteY1" fmla="*/ 409433 h 775647"/>
              <a:gd name="connsiteX2" fmla="*/ 95534 w 398059"/>
              <a:gd name="connsiteY2" fmla="*/ 723331 h 775647"/>
              <a:gd name="connsiteX3" fmla="*/ 27295 w 398059"/>
              <a:gd name="connsiteY3" fmla="*/ 723331 h 77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59" h="775647">
                <a:moveTo>
                  <a:pt x="0" y="0"/>
                </a:moveTo>
                <a:cubicBezTo>
                  <a:pt x="183107" y="144439"/>
                  <a:pt x="366215" y="288878"/>
                  <a:pt x="382137" y="409433"/>
                </a:cubicBezTo>
                <a:cubicBezTo>
                  <a:pt x="398059" y="529988"/>
                  <a:pt x="154674" y="671015"/>
                  <a:pt x="95534" y="723331"/>
                </a:cubicBezTo>
                <a:cubicBezTo>
                  <a:pt x="36394" y="775647"/>
                  <a:pt x="27295" y="723331"/>
                  <a:pt x="27295" y="723331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" name="任意多边形 38">
            <a:extLst>
              <a:ext uri="{FF2B5EF4-FFF2-40B4-BE49-F238E27FC236}">
                <a16:creationId xmlns:a16="http://schemas.microsoft.com/office/drawing/2014/main" id="{7094CFF9-EED6-46E9-96BE-272A00755420}"/>
              </a:ext>
            </a:extLst>
          </p:cNvPr>
          <p:cNvSpPr/>
          <p:nvPr/>
        </p:nvSpPr>
        <p:spPr>
          <a:xfrm>
            <a:off x="964447" y="4355908"/>
            <a:ext cx="1248770" cy="1288118"/>
          </a:xfrm>
          <a:custGeom>
            <a:avLst/>
            <a:gdLst>
              <a:gd name="connsiteX0" fmla="*/ 1246496 w 1248770"/>
              <a:gd name="connsiteY0" fmla="*/ 79612 h 843886"/>
              <a:gd name="connsiteX1" fmla="*/ 1055427 w 1248770"/>
              <a:gd name="connsiteY1" fmla="*/ 79612 h 843886"/>
              <a:gd name="connsiteX2" fmla="*/ 86436 w 1248770"/>
              <a:gd name="connsiteY2" fmla="*/ 557283 h 843886"/>
              <a:gd name="connsiteX3" fmla="*/ 536812 w 1248770"/>
              <a:gd name="connsiteY3" fmla="*/ 802943 h 843886"/>
              <a:gd name="connsiteX4" fmla="*/ 550460 w 1248770"/>
              <a:gd name="connsiteY4" fmla="*/ 802943 h 84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770" h="843886">
                <a:moveTo>
                  <a:pt x="1246496" y="79612"/>
                </a:moveTo>
                <a:cubicBezTo>
                  <a:pt x="1247633" y="39806"/>
                  <a:pt x="1248770" y="0"/>
                  <a:pt x="1055427" y="79612"/>
                </a:cubicBezTo>
                <a:cubicBezTo>
                  <a:pt x="862084" y="159224"/>
                  <a:pt x="172872" y="436728"/>
                  <a:pt x="86436" y="557283"/>
                </a:cubicBezTo>
                <a:cubicBezTo>
                  <a:pt x="0" y="677838"/>
                  <a:pt x="459475" y="762000"/>
                  <a:pt x="536812" y="802943"/>
                </a:cubicBezTo>
                <a:cubicBezTo>
                  <a:pt x="614149" y="843886"/>
                  <a:pt x="582304" y="823414"/>
                  <a:pt x="550460" y="802943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6CFD76-42A9-4DC2-9CFB-FEDC8613AF61}"/>
              </a:ext>
            </a:extLst>
          </p:cNvPr>
          <p:cNvSpPr/>
          <p:nvPr/>
        </p:nvSpPr>
        <p:spPr>
          <a:xfrm>
            <a:off x="306216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EA27962D-7DB9-41F8-871F-B336DF65A715}"/>
              </a:ext>
            </a:extLst>
          </p:cNvPr>
          <p:cNvSpPr/>
          <p:nvPr/>
        </p:nvSpPr>
        <p:spPr>
          <a:xfrm>
            <a:off x="145603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Connector 26">
            <a:extLst>
              <a:ext uri="{FF2B5EF4-FFF2-40B4-BE49-F238E27FC236}">
                <a16:creationId xmlns:a16="http://schemas.microsoft.com/office/drawing/2014/main" id="{64E6874A-D055-4D2A-A7A2-B2A42AC1A78C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2167676" y="3274880"/>
            <a:ext cx="46900" cy="6374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7">
            <a:extLst>
              <a:ext uri="{FF2B5EF4-FFF2-40B4-BE49-F238E27FC236}">
                <a16:creationId xmlns:a16="http://schemas.microsoft.com/office/drawing/2014/main" id="{76C4958A-88AD-47BF-AEA5-9B43B739AF4E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2214576" y="3274880"/>
            <a:ext cx="1538723" cy="63741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8">
            <a:extLst>
              <a:ext uri="{FF2B5EF4-FFF2-40B4-BE49-F238E27FC236}">
                <a16:creationId xmlns:a16="http://schemas.microsoft.com/office/drawing/2014/main" id="{A3B0E3BB-127A-41D6-9543-6BC4D257F0E8}"/>
              </a:ext>
            </a:extLst>
          </p:cNvPr>
          <p:cNvSpPr/>
          <p:nvPr/>
        </p:nvSpPr>
        <p:spPr>
          <a:xfrm>
            <a:off x="1456034" y="391230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F418F3E9-A11F-4EDF-BA31-67AC347ADC9B}"/>
              </a:ext>
            </a:extLst>
          </p:cNvPr>
          <p:cNvSpPr/>
          <p:nvPr/>
        </p:nvSpPr>
        <p:spPr>
          <a:xfrm>
            <a:off x="3041657" y="391229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流程图: 联系 40">
            <a:extLst>
              <a:ext uri="{FF2B5EF4-FFF2-40B4-BE49-F238E27FC236}">
                <a16:creationId xmlns:a16="http://schemas.microsoft.com/office/drawing/2014/main" id="{CD930FF4-D59A-4D93-8087-1674420EFDFC}"/>
              </a:ext>
            </a:extLst>
          </p:cNvPr>
          <p:cNvSpPr/>
          <p:nvPr/>
        </p:nvSpPr>
        <p:spPr>
          <a:xfrm>
            <a:off x="3937582" y="346764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1" name="任意多边形 46">
            <a:extLst>
              <a:ext uri="{FF2B5EF4-FFF2-40B4-BE49-F238E27FC236}">
                <a16:creationId xmlns:a16="http://schemas.microsoft.com/office/drawing/2014/main" id="{377DC1EC-EAB6-4284-85EE-670782E59D48}"/>
              </a:ext>
            </a:extLst>
          </p:cNvPr>
          <p:cNvSpPr/>
          <p:nvPr/>
        </p:nvSpPr>
        <p:spPr>
          <a:xfrm>
            <a:off x="4476466" y="4763068"/>
            <a:ext cx="3070746" cy="1155510"/>
          </a:xfrm>
          <a:custGeom>
            <a:avLst/>
            <a:gdLst>
              <a:gd name="connsiteX0" fmla="*/ 0 w 3070746"/>
              <a:gd name="connsiteY0" fmla="*/ 1119117 h 1155510"/>
              <a:gd name="connsiteX1" fmla="*/ 2442949 w 3070746"/>
              <a:gd name="connsiteY1" fmla="*/ 968991 h 1155510"/>
              <a:gd name="connsiteX2" fmla="*/ 3070746 w 3070746"/>
              <a:gd name="connsiteY2" fmla="*/ 0 h 1155510"/>
              <a:gd name="connsiteX3" fmla="*/ 3070746 w 3070746"/>
              <a:gd name="connsiteY3" fmla="*/ 0 h 1155510"/>
              <a:gd name="connsiteX4" fmla="*/ 3070746 w 3070746"/>
              <a:gd name="connsiteY4" fmla="*/ 0 h 115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0746" h="1155510">
                <a:moveTo>
                  <a:pt x="0" y="1119117"/>
                </a:moveTo>
                <a:cubicBezTo>
                  <a:pt x="965579" y="1137313"/>
                  <a:pt x="1931158" y="1155510"/>
                  <a:pt x="2442949" y="968991"/>
                </a:cubicBezTo>
                <a:cubicBezTo>
                  <a:pt x="2954740" y="782472"/>
                  <a:pt x="3070746" y="0"/>
                  <a:pt x="3070746" y="0"/>
                </a:cubicBezTo>
                <a:lnTo>
                  <a:pt x="3070746" y="0"/>
                </a:lnTo>
                <a:lnTo>
                  <a:pt x="3070746" y="0"/>
                </a:ln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id="{EAA02951-57AE-4A3F-A171-9B6384A80DC5}"/>
              </a:ext>
            </a:extLst>
          </p:cNvPr>
          <p:cNvSpPr/>
          <p:nvPr/>
        </p:nvSpPr>
        <p:spPr>
          <a:xfrm>
            <a:off x="7384305" y="372138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14">
            <a:extLst>
              <a:ext uri="{FF2B5EF4-FFF2-40B4-BE49-F238E27FC236}">
                <a16:creationId xmlns:a16="http://schemas.microsoft.com/office/drawing/2014/main" id="{A6729FA6-9F69-4C91-988B-C1E1275DE76C}"/>
              </a:ext>
            </a:extLst>
          </p:cNvPr>
          <p:cNvCxnSpPr>
            <a:cxnSpLocks/>
            <a:stCxn id="6" idx="2"/>
            <a:endCxn id="32" idx="0"/>
          </p:cNvCxnSpPr>
          <p:nvPr/>
        </p:nvCxnSpPr>
        <p:spPr>
          <a:xfrm flipH="1">
            <a:off x="8095947" y="2921136"/>
            <a:ext cx="918597" cy="8002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8">
            <a:extLst>
              <a:ext uri="{FF2B5EF4-FFF2-40B4-BE49-F238E27FC236}">
                <a16:creationId xmlns:a16="http://schemas.microsoft.com/office/drawing/2014/main" id="{56E3C2E0-138B-493C-BAC7-47C96A83EEBE}"/>
              </a:ext>
            </a:extLst>
          </p:cNvPr>
          <p:cNvSpPr/>
          <p:nvPr/>
        </p:nvSpPr>
        <p:spPr>
          <a:xfrm>
            <a:off x="7373965" y="4764931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5" name="Straight Connector 19">
            <a:extLst>
              <a:ext uri="{FF2B5EF4-FFF2-40B4-BE49-F238E27FC236}">
                <a16:creationId xmlns:a16="http://schemas.microsoft.com/office/drawing/2014/main" id="{5228333C-9E40-4A3D-B4E9-AE35FE73003D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 flipH="1">
            <a:off x="8085607" y="4301830"/>
            <a:ext cx="10340" cy="463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2">
            <a:extLst>
              <a:ext uri="{FF2B5EF4-FFF2-40B4-BE49-F238E27FC236}">
                <a16:creationId xmlns:a16="http://schemas.microsoft.com/office/drawing/2014/main" id="{9935E8D6-2B4D-4B77-BAF1-E4106D427C31}"/>
              </a:ext>
            </a:extLst>
          </p:cNvPr>
          <p:cNvSpPr/>
          <p:nvPr/>
        </p:nvSpPr>
        <p:spPr>
          <a:xfrm>
            <a:off x="9381407" y="377710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3">
            <a:extLst>
              <a:ext uri="{FF2B5EF4-FFF2-40B4-BE49-F238E27FC236}">
                <a16:creationId xmlns:a16="http://schemas.microsoft.com/office/drawing/2014/main" id="{7F68D3D5-9682-4E81-9764-1C39A68777A2}"/>
              </a:ext>
            </a:extLst>
          </p:cNvPr>
          <p:cNvSpPr/>
          <p:nvPr/>
        </p:nvSpPr>
        <p:spPr>
          <a:xfrm>
            <a:off x="9381407" y="4718724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Straight Connector 34">
            <a:extLst>
              <a:ext uri="{FF2B5EF4-FFF2-40B4-BE49-F238E27FC236}">
                <a16:creationId xmlns:a16="http://schemas.microsoft.com/office/drawing/2014/main" id="{0BFEC442-174D-4B19-B9E3-661A5766DAD4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10093049" y="4357554"/>
            <a:ext cx="0" cy="361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41">
            <a:extLst>
              <a:ext uri="{FF2B5EF4-FFF2-40B4-BE49-F238E27FC236}">
                <a16:creationId xmlns:a16="http://schemas.microsoft.com/office/drawing/2014/main" id="{24C6DC7A-BBAD-465C-ABB3-D3AD33816C0C}"/>
              </a:ext>
            </a:extLst>
          </p:cNvPr>
          <p:cNvCxnSpPr>
            <a:cxnSpLocks/>
            <a:stCxn id="6" idx="2"/>
            <a:endCxn id="36" idx="0"/>
          </p:cNvCxnSpPr>
          <p:nvPr/>
        </p:nvCxnSpPr>
        <p:spPr>
          <a:xfrm>
            <a:off x="9014544" y="2921136"/>
            <a:ext cx="1078505" cy="85597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流程图: 联系 41">
            <a:extLst>
              <a:ext uri="{FF2B5EF4-FFF2-40B4-BE49-F238E27FC236}">
                <a16:creationId xmlns:a16="http://schemas.microsoft.com/office/drawing/2014/main" id="{1911E117-01C1-46B0-AF7C-1FA691737DF8}"/>
              </a:ext>
            </a:extLst>
          </p:cNvPr>
          <p:cNvSpPr/>
          <p:nvPr/>
        </p:nvSpPr>
        <p:spPr>
          <a:xfrm>
            <a:off x="10072313" y="269443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1" name="流程图: 联系 42">
            <a:extLst>
              <a:ext uri="{FF2B5EF4-FFF2-40B4-BE49-F238E27FC236}">
                <a16:creationId xmlns:a16="http://schemas.microsoft.com/office/drawing/2014/main" id="{B360A9C3-0C31-47FC-B038-65FA9D92CD5C}"/>
              </a:ext>
            </a:extLst>
          </p:cNvPr>
          <p:cNvSpPr/>
          <p:nvPr/>
        </p:nvSpPr>
        <p:spPr>
          <a:xfrm>
            <a:off x="8913239" y="5369264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6BE8B7-4450-4605-9440-7F2597CD4017}"/>
              </a:ext>
            </a:extLst>
          </p:cNvPr>
          <p:cNvSpPr txBox="1"/>
          <p:nvPr/>
        </p:nvSpPr>
        <p:spPr>
          <a:xfrm>
            <a:off x="6309692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7B4A9-C2F8-4B6A-AE62-1D002B9508E1}"/>
              </a:ext>
            </a:extLst>
          </p:cNvPr>
          <p:cNvSpPr txBox="1"/>
          <p:nvPr/>
        </p:nvSpPr>
        <p:spPr>
          <a:xfrm>
            <a:off x="9977424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4626AB-BB05-4581-AE3D-F185309F4266}"/>
              </a:ext>
            </a:extLst>
          </p:cNvPr>
          <p:cNvSpPr txBox="1"/>
          <p:nvPr/>
        </p:nvSpPr>
        <p:spPr>
          <a:xfrm>
            <a:off x="2879989" y="1804654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4F621E-9D16-46C6-9526-ED44BFE58B9B}"/>
              </a:ext>
            </a:extLst>
          </p:cNvPr>
          <p:cNvSpPr txBox="1"/>
          <p:nvPr/>
        </p:nvSpPr>
        <p:spPr>
          <a:xfrm>
            <a:off x="8081062" y="4416329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61965A6-49E6-4BB8-8CFD-B2272A31FC9A}"/>
              </a:ext>
            </a:extLst>
          </p:cNvPr>
          <p:cNvSpPr txBox="1"/>
          <p:nvPr/>
        </p:nvSpPr>
        <p:spPr>
          <a:xfrm>
            <a:off x="9779664" y="4437165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7C4C771-A565-4D09-AA02-E9D8953AE5D1}"/>
              </a:ext>
            </a:extLst>
          </p:cNvPr>
          <p:cNvSpPr txBox="1"/>
          <p:nvPr/>
        </p:nvSpPr>
        <p:spPr>
          <a:xfrm>
            <a:off x="6044260" y="553762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BE1655C-7A08-42C5-9F61-DE202E1725FC}"/>
              </a:ext>
            </a:extLst>
          </p:cNvPr>
          <p:cNvSpPr txBox="1"/>
          <p:nvPr/>
        </p:nvSpPr>
        <p:spPr>
          <a:xfrm>
            <a:off x="4401878" y="471744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DB7E51-4E93-4113-956A-2ABBA66246FD}"/>
              </a:ext>
            </a:extLst>
          </p:cNvPr>
          <p:cNvSpPr txBox="1"/>
          <p:nvPr/>
        </p:nvSpPr>
        <p:spPr>
          <a:xfrm>
            <a:off x="1409280" y="487048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B574B9-A39D-4BF5-8E3D-2FB98B8C329D}"/>
              </a:ext>
            </a:extLst>
          </p:cNvPr>
          <p:cNvSpPr txBox="1"/>
          <p:nvPr/>
        </p:nvSpPr>
        <p:spPr>
          <a:xfrm>
            <a:off x="1872665" y="3488846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87CF9AC-448C-49DB-A9A0-769CCA466247}"/>
              </a:ext>
            </a:extLst>
          </p:cNvPr>
          <p:cNvSpPr txBox="1"/>
          <p:nvPr/>
        </p:nvSpPr>
        <p:spPr>
          <a:xfrm>
            <a:off x="3284029" y="344803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249851-5DB1-464E-A748-7A28E5819E88}"/>
              </a:ext>
            </a:extLst>
          </p:cNvPr>
          <p:cNvSpPr txBox="1"/>
          <p:nvPr/>
        </p:nvSpPr>
        <p:spPr>
          <a:xfrm>
            <a:off x="6082534" y="1755892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0205583-C7A6-441E-A409-B162D07FF2FE}"/>
              </a:ext>
            </a:extLst>
          </p:cNvPr>
          <p:cNvSpPr txBox="1"/>
          <p:nvPr/>
        </p:nvSpPr>
        <p:spPr>
          <a:xfrm>
            <a:off x="1916418" y="1687895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0610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365E822F-B473-4253-A66E-95D0C0342D09}"/>
              </a:ext>
            </a:extLst>
          </p:cNvPr>
          <p:cNvSpPr/>
          <p:nvPr/>
        </p:nvSpPr>
        <p:spPr>
          <a:xfrm>
            <a:off x="4051057" y="1691369"/>
            <a:ext cx="2202169" cy="89836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C1EE84F-3B7A-4ED5-B222-B8ECC368BACB}"/>
              </a:ext>
            </a:extLst>
          </p:cNvPr>
          <p:cNvSpPr/>
          <p:nvPr/>
        </p:nvSpPr>
        <p:spPr>
          <a:xfrm>
            <a:off x="9283977" y="3673512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4B98446-CDD3-41C5-B117-9153A08C745B}"/>
              </a:ext>
            </a:extLst>
          </p:cNvPr>
          <p:cNvSpPr/>
          <p:nvPr/>
        </p:nvSpPr>
        <p:spPr>
          <a:xfrm>
            <a:off x="7259357" y="3605244"/>
            <a:ext cx="1622019" cy="83192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458836B-37A7-4581-A9E9-28FBE60E08AA}"/>
              </a:ext>
            </a:extLst>
          </p:cNvPr>
          <p:cNvSpPr/>
          <p:nvPr/>
        </p:nvSpPr>
        <p:spPr>
          <a:xfrm>
            <a:off x="3008704" y="5410489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59EA30-EAC4-464E-8658-B3610E09CE23}"/>
              </a:ext>
            </a:extLst>
          </p:cNvPr>
          <p:cNvSpPr/>
          <p:nvPr/>
        </p:nvSpPr>
        <p:spPr>
          <a:xfrm>
            <a:off x="1331087" y="5415233"/>
            <a:ext cx="1622019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54B667-DEC3-4D86-9548-7148314A16E1}"/>
              </a:ext>
            </a:extLst>
          </p:cNvPr>
          <p:cNvSpPr/>
          <p:nvPr/>
        </p:nvSpPr>
        <p:spPr>
          <a:xfrm>
            <a:off x="1254742" y="2530633"/>
            <a:ext cx="1807422" cy="89836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596C1F-0C75-4082-A8A6-F97FC9E9024D}"/>
              </a:ext>
            </a:extLst>
          </p:cNvPr>
          <p:cNvSpPr/>
          <p:nvPr/>
        </p:nvSpPr>
        <p:spPr>
          <a:xfrm>
            <a:off x="10290318" y="6317967"/>
            <a:ext cx="1339767" cy="2845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485CD-84EB-4009-B586-F24A26DC4BFD}"/>
              </a:ext>
            </a:extLst>
          </p:cNvPr>
          <p:cNvSpPr/>
          <p:nvPr/>
        </p:nvSpPr>
        <p:spPr>
          <a:xfrm>
            <a:off x="7997221" y="2163367"/>
            <a:ext cx="2080470" cy="9066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A85AD1-96DE-4267-80A9-03440B405D85}"/>
              </a:ext>
            </a:extLst>
          </p:cNvPr>
          <p:cNvSpPr/>
          <p:nvPr/>
        </p:nvSpPr>
        <p:spPr>
          <a:xfrm>
            <a:off x="7843706" y="931178"/>
            <a:ext cx="2080470" cy="104973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5E55F-F954-4E17-9A6B-D12B2C862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Identification of the Relations used in Slicing Model: OPTION2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52C497-A444-4EAB-9656-7DB4E27BA85C}"/>
              </a:ext>
            </a:extLst>
          </p:cNvPr>
          <p:cNvSpPr/>
          <p:nvPr/>
        </p:nvSpPr>
        <p:spPr>
          <a:xfrm>
            <a:off x="8201597" y="1176516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0D3064-2F53-4EF6-A70C-0D590348B533}"/>
              </a:ext>
            </a:extLst>
          </p:cNvPr>
          <p:cNvSpPr/>
          <p:nvPr/>
        </p:nvSpPr>
        <p:spPr>
          <a:xfrm>
            <a:off x="4186106" y="1873144"/>
            <a:ext cx="1831810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ACFA0D-C5A9-48E9-B835-539A8EA91ECF}"/>
              </a:ext>
            </a:extLst>
          </p:cNvPr>
          <p:cNvSpPr/>
          <p:nvPr/>
        </p:nvSpPr>
        <p:spPr>
          <a:xfrm>
            <a:off x="8201597" y="2340691"/>
            <a:ext cx="162589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ServiceProfile 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28A9FD63-1E9C-4656-A43D-D3D5ED1C1C3D}"/>
              </a:ext>
            </a:extLst>
          </p:cNvPr>
          <p:cNvCxnSpPr>
            <a:cxnSpLocks/>
            <a:stCxn id="6" idx="2"/>
            <a:endCxn id="5" idx="3"/>
          </p:cNvCxnSpPr>
          <p:nvPr/>
        </p:nvCxnSpPr>
        <p:spPr>
          <a:xfrm flipH="1" flipV="1">
            <a:off x="6017916" y="2163367"/>
            <a:ext cx="2996628" cy="75776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4">
            <a:extLst>
              <a:ext uri="{FF2B5EF4-FFF2-40B4-BE49-F238E27FC236}">
                <a16:creationId xmlns:a16="http://schemas.microsoft.com/office/drawing/2014/main" id="{87CC6A1D-9AEF-4813-A954-4D3DEE4928F6}"/>
              </a:ext>
            </a:extLst>
          </p:cNvPr>
          <p:cNvSpPr/>
          <p:nvPr/>
        </p:nvSpPr>
        <p:spPr>
          <a:xfrm>
            <a:off x="1502934" y="269443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: Shape 44">
            <a:extLst>
              <a:ext uri="{FF2B5EF4-FFF2-40B4-BE49-F238E27FC236}">
                <a16:creationId xmlns:a16="http://schemas.microsoft.com/office/drawing/2014/main" id="{CBF99207-3F2C-462F-8721-C49491A63C4B}"/>
              </a:ext>
            </a:extLst>
          </p:cNvPr>
          <p:cNvSpPr/>
          <p:nvPr/>
        </p:nvSpPr>
        <p:spPr>
          <a:xfrm>
            <a:off x="2181462" y="2163367"/>
            <a:ext cx="2004644" cy="531068"/>
          </a:xfrm>
          <a:custGeom>
            <a:avLst/>
            <a:gdLst>
              <a:gd name="connsiteX0" fmla="*/ 36505 w 1865305"/>
              <a:gd name="connsiteY0" fmla="*/ 1452758 h 1452758"/>
              <a:gd name="connsiteX1" fmla="*/ 243239 w 1865305"/>
              <a:gd name="connsiteY1" fmla="*/ 61279 h 1452758"/>
              <a:gd name="connsiteX2" fmla="*/ 1865305 w 1865305"/>
              <a:gd name="connsiteY2" fmla="*/ 228257 h 1452758"/>
              <a:gd name="connsiteX3" fmla="*/ 1865305 w 1865305"/>
              <a:gd name="connsiteY3" fmla="*/ 228257 h 1452758"/>
              <a:gd name="connsiteX4" fmla="*/ 1865305 w 1865305"/>
              <a:gd name="connsiteY4" fmla="*/ 228257 h 145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305" h="1452758">
                <a:moveTo>
                  <a:pt x="36505" y="1452758"/>
                </a:moveTo>
                <a:cubicBezTo>
                  <a:pt x="-12528" y="859060"/>
                  <a:pt x="-61561" y="265362"/>
                  <a:pt x="243239" y="61279"/>
                </a:cubicBezTo>
                <a:cubicBezTo>
                  <a:pt x="548039" y="-142804"/>
                  <a:pt x="1865305" y="228257"/>
                  <a:pt x="1865305" y="228257"/>
                </a:cubicBezTo>
                <a:lnTo>
                  <a:pt x="1865305" y="228257"/>
                </a:lnTo>
                <a:lnTo>
                  <a:pt x="1865305" y="228257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Connector 6">
            <a:extLst>
              <a:ext uri="{FF2B5EF4-FFF2-40B4-BE49-F238E27FC236}">
                <a16:creationId xmlns:a16="http://schemas.microsoft.com/office/drawing/2014/main" id="{7B662DD1-95F3-41C4-8742-2180853F063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913239" y="1874407"/>
            <a:ext cx="101305" cy="46628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5653D1-6BA9-48C7-AE9C-C1196084EE3C}"/>
              </a:ext>
            </a:extLst>
          </p:cNvPr>
          <p:cNvSpPr txBox="1"/>
          <p:nvPr/>
        </p:nvSpPr>
        <p:spPr>
          <a:xfrm>
            <a:off x="10010538" y="1832472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0A0332-546E-47A5-A601-F03C9826A827}"/>
              </a:ext>
            </a:extLst>
          </p:cNvPr>
          <p:cNvSpPr txBox="1"/>
          <p:nvPr/>
        </p:nvSpPr>
        <p:spPr>
          <a:xfrm>
            <a:off x="10336400" y="6311412"/>
            <a:ext cx="1339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ServiceDescriptor</a:t>
            </a:r>
            <a:endParaRPr lang="en-US" sz="1200" dirty="0"/>
          </a:p>
        </p:txBody>
      </p:sp>
      <p:sp>
        <p:nvSpPr>
          <p:cNvPr id="22" name="任意多边形 39">
            <a:extLst>
              <a:ext uri="{FF2B5EF4-FFF2-40B4-BE49-F238E27FC236}">
                <a16:creationId xmlns:a16="http://schemas.microsoft.com/office/drawing/2014/main" id="{DEF89689-CD64-4224-AC7E-C0430ECB75ED}"/>
              </a:ext>
            </a:extLst>
          </p:cNvPr>
          <p:cNvSpPr/>
          <p:nvPr/>
        </p:nvSpPr>
        <p:spPr>
          <a:xfrm>
            <a:off x="3937582" y="4492744"/>
            <a:ext cx="527359" cy="1205874"/>
          </a:xfrm>
          <a:custGeom>
            <a:avLst/>
            <a:gdLst>
              <a:gd name="connsiteX0" fmla="*/ 0 w 398059"/>
              <a:gd name="connsiteY0" fmla="*/ 0 h 775647"/>
              <a:gd name="connsiteX1" fmla="*/ 382137 w 398059"/>
              <a:gd name="connsiteY1" fmla="*/ 409433 h 775647"/>
              <a:gd name="connsiteX2" fmla="*/ 95534 w 398059"/>
              <a:gd name="connsiteY2" fmla="*/ 723331 h 775647"/>
              <a:gd name="connsiteX3" fmla="*/ 27295 w 398059"/>
              <a:gd name="connsiteY3" fmla="*/ 723331 h 77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59" h="775647">
                <a:moveTo>
                  <a:pt x="0" y="0"/>
                </a:moveTo>
                <a:cubicBezTo>
                  <a:pt x="183107" y="144439"/>
                  <a:pt x="366215" y="288878"/>
                  <a:pt x="382137" y="409433"/>
                </a:cubicBezTo>
                <a:cubicBezTo>
                  <a:pt x="398059" y="529988"/>
                  <a:pt x="154674" y="671015"/>
                  <a:pt x="95534" y="723331"/>
                </a:cubicBezTo>
                <a:cubicBezTo>
                  <a:pt x="36394" y="775647"/>
                  <a:pt x="27295" y="723331"/>
                  <a:pt x="27295" y="723331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" name="任意多边形 38">
            <a:extLst>
              <a:ext uri="{FF2B5EF4-FFF2-40B4-BE49-F238E27FC236}">
                <a16:creationId xmlns:a16="http://schemas.microsoft.com/office/drawing/2014/main" id="{7094CFF9-EED6-46E9-96BE-272A00755420}"/>
              </a:ext>
            </a:extLst>
          </p:cNvPr>
          <p:cNvSpPr/>
          <p:nvPr/>
        </p:nvSpPr>
        <p:spPr>
          <a:xfrm>
            <a:off x="964447" y="4355908"/>
            <a:ext cx="1248770" cy="1288118"/>
          </a:xfrm>
          <a:custGeom>
            <a:avLst/>
            <a:gdLst>
              <a:gd name="connsiteX0" fmla="*/ 1246496 w 1248770"/>
              <a:gd name="connsiteY0" fmla="*/ 79612 h 843886"/>
              <a:gd name="connsiteX1" fmla="*/ 1055427 w 1248770"/>
              <a:gd name="connsiteY1" fmla="*/ 79612 h 843886"/>
              <a:gd name="connsiteX2" fmla="*/ 86436 w 1248770"/>
              <a:gd name="connsiteY2" fmla="*/ 557283 h 843886"/>
              <a:gd name="connsiteX3" fmla="*/ 536812 w 1248770"/>
              <a:gd name="connsiteY3" fmla="*/ 802943 h 843886"/>
              <a:gd name="connsiteX4" fmla="*/ 550460 w 1248770"/>
              <a:gd name="connsiteY4" fmla="*/ 802943 h 84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770" h="843886">
                <a:moveTo>
                  <a:pt x="1246496" y="79612"/>
                </a:moveTo>
                <a:cubicBezTo>
                  <a:pt x="1247633" y="39806"/>
                  <a:pt x="1248770" y="0"/>
                  <a:pt x="1055427" y="79612"/>
                </a:cubicBezTo>
                <a:cubicBezTo>
                  <a:pt x="862084" y="159224"/>
                  <a:pt x="172872" y="436728"/>
                  <a:pt x="86436" y="557283"/>
                </a:cubicBezTo>
                <a:cubicBezTo>
                  <a:pt x="0" y="677838"/>
                  <a:pt x="459475" y="762000"/>
                  <a:pt x="536812" y="802943"/>
                </a:cubicBezTo>
                <a:cubicBezTo>
                  <a:pt x="614149" y="843886"/>
                  <a:pt x="582304" y="823414"/>
                  <a:pt x="550460" y="802943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6CFD76-42A9-4DC2-9CFB-FEDC8613AF61}"/>
              </a:ext>
            </a:extLst>
          </p:cNvPr>
          <p:cNvSpPr/>
          <p:nvPr/>
        </p:nvSpPr>
        <p:spPr>
          <a:xfrm>
            <a:off x="306216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EA27962D-7DB9-41F8-871F-B336DF65A715}"/>
              </a:ext>
            </a:extLst>
          </p:cNvPr>
          <p:cNvSpPr/>
          <p:nvPr/>
        </p:nvSpPr>
        <p:spPr>
          <a:xfrm>
            <a:off x="1456034" y="561673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Connector 26">
            <a:extLst>
              <a:ext uri="{FF2B5EF4-FFF2-40B4-BE49-F238E27FC236}">
                <a16:creationId xmlns:a16="http://schemas.microsoft.com/office/drawing/2014/main" id="{64E6874A-D055-4D2A-A7A2-B2A42AC1A78C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2167676" y="3274880"/>
            <a:ext cx="46900" cy="63742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7">
            <a:extLst>
              <a:ext uri="{FF2B5EF4-FFF2-40B4-BE49-F238E27FC236}">
                <a16:creationId xmlns:a16="http://schemas.microsoft.com/office/drawing/2014/main" id="{76C4958A-88AD-47BF-AEA5-9B43B739AF4E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2214576" y="3274880"/>
            <a:ext cx="1538723" cy="63741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8">
            <a:extLst>
              <a:ext uri="{FF2B5EF4-FFF2-40B4-BE49-F238E27FC236}">
                <a16:creationId xmlns:a16="http://schemas.microsoft.com/office/drawing/2014/main" id="{A3B0E3BB-127A-41D6-9543-6BC4D257F0E8}"/>
              </a:ext>
            </a:extLst>
          </p:cNvPr>
          <p:cNvSpPr/>
          <p:nvPr/>
        </p:nvSpPr>
        <p:spPr>
          <a:xfrm>
            <a:off x="1456034" y="3912300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F418F3E9-A11F-4EDF-BA31-67AC347ADC9B}"/>
              </a:ext>
            </a:extLst>
          </p:cNvPr>
          <p:cNvSpPr/>
          <p:nvPr/>
        </p:nvSpPr>
        <p:spPr>
          <a:xfrm>
            <a:off x="3041657" y="391229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流程图: 联系 40">
            <a:extLst>
              <a:ext uri="{FF2B5EF4-FFF2-40B4-BE49-F238E27FC236}">
                <a16:creationId xmlns:a16="http://schemas.microsoft.com/office/drawing/2014/main" id="{CD930FF4-D59A-4D93-8087-1674420EFDFC}"/>
              </a:ext>
            </a:extLst>
          </p:cNvPr>
          <p:cNvSpPr/>
          <p:nvPr/>
        </p:nvSpPr>
        <p:spPr>
          <a:xfrm>
            <a:off x="3937582" y="346764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1" name="任意多边形 46">
            <a:extLst>
              <a:ext uri="{FF2B5EF4-FFF2-40B4-BE49-F238E27FC236}">
                <a16:creationId xmlns:a16="http://schemas.microsoft.com/office/drawing/2014/main" id="{377DC1EC-EAB6-4284-85EE-670782E59D48}"/>
              </a:ext>
            </a:extLst>
          </p:cNvPr>
          <p:cNvSpPr/>
          <p:nvPr/>
        </p:nvSpPr>
        <p:spPr>
          <a:xfrm>
            <a:off x="4476466" y="4763068"/>
            <a:ext cx="3070746" cy="1155510"/>
          </a:xfrm>
          <a:custGeom>
            <a:avLst/>
            <a:gdLst>
              <a:gd name="connsiteX0" fmla="*/ 0 w 3070746"/>
              <a:gd name="connsiteY0" fmla="*/ 1119117 h 1155510"/>
              <a:gd name="connsiteX1" fmla="*/ 2442949 w 3070746"/>
              <a:gd name="connsiteY1" fmla="*/ 968991 h 1155510"/>
              <a:gd name="connsiteX2" fmla="*/ 3070746 w 3070746"/>
              <a:gd name="connsiteY2" fmla="*/ 0 h 1155510"/>
              <a:gd name="connsiteX3" fmla="*/ 3070746 w 3070746"/>
              <a:gd name="connsiteY3" fmla="*/ 0 h 1155510"/>
              <a:gd name="connsiteX4" fmla="*/ 3070746 w 3070746"/>
              <a:gd name="connsiteY4" fmla="*/ 0 h 115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0746" h="1155510">
                <a:moveTo>
                  <a:pt x="0" y="1119117"/>
                </a:moveTo>
                <a:cubicBezTo>
                  <a:pt x="965579" y="1137313"/>
                  <a:pt x="1931158" y="1155510"/>
                  <a:pt x="2442949" y="968991"/>
                </a:cubicBezTo>
                <a:cubicBezTo>
                  <a:pt x="2954740" y="782472"/>
                  <a:pt x="3070746" y="0"/>
                  <a:pt x="3070746" y="0"/>
                </a:cubicBezTo>
                <a:lnTo>
                  <a:pt x="3070746" y="0"/>
                </a:lnTo>
                <a:lnTo>
                  <a:pt x="3070746" y="0"/>
                </a:ln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id="{EAA02951-57AE-4A3F-A171-9B6384A80DC5}"/>
              </a:ext>
            </a:extLst>
          </p:cNvPr>
          <p:cNvSpPr/>
          <p:nvPr/>
        </p:nvSpPr>
        <p:spPr>
          <a:xfrm>
            <a:off x="7384305" y="3721385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14">
            <a:extLst>
              <a:ext uri="{FF2B5EF4-FFF2-40B4-BE49-F238E27FC236}">
                <a16:creationId xmlns:a16="http://schemas.microsoft.com/office/drawing/2014/main" id="{A6729FA6-9F69-4C91-988B-C1E1275DE76C}"/>
              </a:ext>
            </a:extLst>
          </p:cNvPr>
          <p:cNvCxnSpPr>
            <a:cxnSpLocks/>
            <a:stCxn id="6" idx="2"/>
            <a:endCxn id="32" idx="0"/>
          </p:cNvCxnSpPr>
          <p:nvPr/>
        </p:nvCxnSpPr>
        <p:spPr>
          <a:xfrm flipH="1">
            <a:off x="8095947" y="2921136"/>
            <a:ext cx="918597" cy="800249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8">
            <a:extLst>
              <a:ext uri="{FF2B5EF4-FFF2-40B4-BE49-F238E27FC236}">
                <a16:creationId xmlns:a16="http://schemas.microsoft.com/office/drawing/2014/main" id="{56E3C2E0-138B-493C-BAC7-47C96A83EEBE}"/>
              </a:ext>
            </a:extLst>
          </p:cNvPr>
          <p:cNvSpPr/>
          <p:nvPr/>
        </p:nvSpPr>
        <p:spPr>
          <a:xfrm>
            <a:off x="7373965" y="4764931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5" name="Straight Connector 19">
            <a:extLst>
              <a:ext uri="{FF2B5EF4-FFF2-40B4-BE49-F238E27FC236}">
                <a16:creationId xmlns:a16="http://schemas.microsoft.com/office/drawing/2014/main" id="{5228333C-9E40-4A3D-B4E9-AE35FE73003D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 flipH="1">
            <a:off x="8085607" y="4301830"/>
            <a:ext cx="10340" cy="463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2">
            <a:extLst>
              <a:ext uri="{FF2B5EF4-FFF2-40B4-BE49-F238E27FC236}">
                <a16:creationId xmlns:a16="http://schemas.microsoft.com/office/drawing/2014/main" id="{9935E8D6-2B4D-4B77-BAF1-E4106D427C31}"/>
              </a:ext>
            </a:extLst>
          </p:cNvPr>
          <p:cNvSpPr/>
          <p:nvPr/>
        </p:nvSpPr>
        <p:spPr>
          <a:xfrm>
            <a:off x="9381407" y="3777109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Profile(T)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3">
            <a:extLst>
              <a:ext uri="{FF2B5EF4-FFF2-40B4-BE49-F238E27FC236}">
                <a16:creationId xmlns:a16="http://schemas.microsoft.com/office/drawing/2014/main" id="{7F68D3D5-9682-4E81-9764-1C39A68777A2}"/>
              </a:ext>
            </a:extLst>
          </p:cNvPr>
          <p:cNvSpPr/>
          <p:nvPr/>
        </p:nvSpPr>
        <p:spPr>
          <a:xfrm>
            <a:off x="9381407" y="4718724"/>
            <a:ext cx="1423284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AllottedResource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Straight Connector 34">
            <a:extLst>
              <a:ext uri="{FF2B5EF4-FFF2-40B4-BE49-F238E27FC236}">
                <a16:creationId xmlns:a16="http://schemas.microsoft.com/office/drawing/2014/main" id="{0BFEC442-174D-4B19-B9E3-661A5766DAD4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10093049" y="4357554"/>
            <a:ext cx="0" cy="361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41">
            <a:extLst>
              <a:ext uri="{FF2B5EF4-FFF2-40B4-BE49-F238E27FC236}">
                <a16:creationId xmlns:a16="http://schemas.microsoft.com/office/drawing/2014/main" id="{24C6DC7A-BBAD-465C-ABB3-D3AD33816C0C}"/>
              </a:ext>
            </a:extLst>
          </p:cNvPr>
          <p:cNvCxnSpPr>
            <a:cxnSpLocks/>
            <a:stCxn id="6" idx="2"/>
            <a:endCxn id="36" idx="0"/>
          </p:cNvCxnSpPr>
          <p:nvPr/>
        </p:nvCxnSpPr>
        <p:spPr>
          <a:xfrm>
            <a:off x="9014544" y="2921136"/>
            <a:ext cx="1078505" cy="85597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流程图: 联系 41">
            <a:extLst>
              <a:ext uri="{FF2B5EF4-FFF2-40B4-BE49-F238E27FC236}">
                <a16:creationId xmlns:a16="http://schemas.microsoft.com/office/drawing/2014/main" id="{1911E117-01C1-46B0-AF7C-1FA691737DF8}"/>
              </a:ext>
            </a:extLst>
          </p:cNvPr>
          <p:cNvSpPr/>
          <p:nvPr/>
        </p:nvSpPr>
        <p:spPr>
          <a:xfrm>
            <a:off x="10072313" y="2694435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1" name="流程图: 联系 42">
            <a:extLst>
              <a:ext uri="{FF2B5EF4-FFF2-40B4-BE49-F238E27FC236}">
                <a16:creationId xmlns:a16="http://schemas.microsoft.com/office/drawing/2014/main" id="{B360A9C3-0C31-47FC-B038-65FA9D92CD5C}"/>
              </a:ext>
            </a:extLst>
          </p:cNvPr>
          <p:cNvSpPr/>
          <p:nvPr/>
        </p:nvSpPr>
        <p:spPr>
          <a:xfrm>
            <a:off x="8913239" y="5369264"/>
            <a:ext cx="258784" cy="294290"/>
          </a:xfrm>
          <a:prstGeom prst="flowChartConnector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6BE8B7-4450-4605-9440-7F2597CD4017}"/>
              </a:ext>
            </a:extLst>
          </p:cNvPr>
          <p:cNvSpPr txBox="1"/>
          <p:nvPr/>
        </p:nvSpPr>
        <p:spPr>
          <a:xfrm>
            <a:off x="6309692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7B4A9-C2F8-4B6A-AE62-1D002B9508E1}"/>
              </a:ext>
            </a:extLst>
          </p:cNvPr>
          <p:cNvSpPr txBox="1"/>
          <p:nvPr/>
        </p:nvSpPr>
        <p:spPr>
          <a:xfrm>
            <a:off x="9977424" y="3085508"/>
            <a:ext cx="1899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ServiceDescCompositeComprisedOfServiceDescriptor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4626AB-BB05-4581-AE3D-F185309F4266}"/>
              </a:ext>
            </a:extLst>
          </p:cNvPr>
          <p:cNvSpPr txBox="1"/>
          <p:nvPr/>
        </p:nvSpPr>
        <p:spPr>
          <a:xfrm>
            <a:off x="2879989" y="1804654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4F621E-9D16-46C6-9526-ED44BFE58B9B}"/>
              </a:ext>
            </a:extLst>
          </p:cNvPr>
          <p:cNvSpPr txBox="1"/>
          <p:nvPr/>
        </p:nvSpPr>
        <p:spPr>
          <a:xfrm>
            <a:off x="8081062" y="4416329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61965A6-49E6-4BB8-8CFD-B2272A31FC9A}"/>
              </a:ext>
            </a:extLst>
          </p:cNvPr>
          <p:cNvSpPr txBox="1"/>
          <p:nvPr/>
        </p:nvSpPr>
        <p:spPr>
          <a:xfrm>
            <a:off x="9779664" y="4437165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7C4C771-A565-4D09-AA02-E9D8953AE5D1}"/>
              </a:ext>
            </a:extLst>
          </p:cNvPr>
          <p:cNvSpPr txBox="1"/>
          <p:nvPr/>
        </p:nvSpPr>
        <p:spPr>
          <a:xfrm>
            <a:off x="6044260" y="553762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BE1655C-7A08-42C5-9F61-DE202E1725FC}"/>
              </a:ext>
            </a:extLst>
          </p:cNvPr>
          <p:cNvSpPr txBox="1"/>
          <p:nvPr/>
        </p:nvSpPr>
        <p:spPr>
          <a:xfrm>
            <a:off x="4401878" y="471744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DB7E51-4E93-4113-956A-2ABBA66246FD}"/>
              </a:ext>
            </a:extLst>
          </p:cNvPr>
          <p:cNvSpPr txBox="1"/>
          <p:nvPr/>
        </p:nvSpPr>
        <p:spPr>
          <a:xfrm>
            <a:off x="1409280" y="4870487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B574B9-A39D-4BF5-8E3D-2FB98B8C329D}"/>
              </a:ext>
            </a:extLst>
          </p:cNvPr>
          <p:cNvSpPr txBox="1"/>
          <p:nvPr/>
        </p:nvSpPr>
        <p:spPr>
          <a:xfrm>
            <a:off x="1872665" y="3488846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87CF9AC-448C-49DB-A9A0-769CCA466247}"/>
              </a:ext>
            </a:extLst>
          </p:cNvPr>
          <p:cNvSpPr txBox="1"/>
          <p:nvPr/>
        </p:nvSpPr>
        <p:spPr>
          <a:xfrm>
            <a:off x="3284029" y="3448030"/>
            <a:ext cx="41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?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800328-9ED1-4AAA-B029-518495103C4F}"/>
              </a:ext>
            </a:extLst>
          </p:cNvPr>
          <p:cNvSpPr/>
          <p:nvPr/>
        </p:nvSpPr>
        <p:spPr>
          <a:xfrm>
            <a:off x="8584408" y="6324522"/>
            <a:ext cx="1339767" cy="28450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403ABB-24EA-4E8D-9ABD-6656E9AC4BB6}"/>
              </a:ext>
            </a:extLst>
          </p:cNvPr>
          <p:cNvSpPr txBox="1"/>
          <p:nvPr/>
        </p:nvSpPr>
        <p:spPr>
          <a:xfrm>
            <a:off x="8542073" y="6317967"/>
            <a:ext cx="1426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ResourceDescriptor</a:t>
            </a:r>
            <a:endParaRPr lang="en-US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72466EC-0946-4493-9CCF-EF1AD68D908B}"/>
              </a:ext>
            </a:extLst>
          </p:cNvPr>
          <p:cNvSpPr txBox="1"/>
          <p:nvPr/>
        </p:nvSpPr>
        <p:spPr>
          <a:xfrm>
            <a:off x="4524859" y="2538157"/>
            <a:ext cx="36841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ServiceDescCompositeComprisedOfResourceDesc</a:t>
            </a:r>
            <a:endParaRPr lang="en-US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CC87450-B1CA-4BD3-8C7A-3BD598B9B8E1}"/>
              </a:ext>
            </a:extLst>
          </p:cNvPr>
          <p:cNvSpPr txBox="1"/>
          <p:nvPr/>
        </p:nvSpPr>
        <p:spPr>
          <a:xfrm>
            <a:off x="-380955" y="1750961"/>
            <a:ext cx="252718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200" dirty="0"/>
              <a:t>No relation in current IM proposal can be used here. </a:t>
            </a:r>
          </a:p>
          <a:p>
            <a:r>
              <a:rPr lang="sv-SE" sz="1200" dirty="0"/>
              <a:t>Should we consider to change </a:t>
            </a:r>
          </a:p>
          <a:p>
            <a:r>
              <a:rPr lang="sv-SE" sz="1200" dirty="0"/>
              <a:t>”AnfDRunsOnSharableNFDesc</a:t>
            </a:r>
            <a:r>
              <a:rPr lang="en-US" sz="1200" dirty="0"/>
              <a:t>” in “</a:t>
            </a:r>
            <a:r>
              <a:rPr lang="sv-SE" sz="1200" dirty="0"/>
              <a:t>AnfDRunsOnSharableServiceDesc” ? </a:t>
            </a:r>
            <a:endParaRPr lang="en-US" sz="1200" dirty="0"/>
          </a:p>
          <a:p>
            <a:r>
              <a:rPr lang="sv-SE" sz="1200" dirty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5832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2932</TotalTime>
  <Words>329</Words>
  <Application>Microsoft Office PowerPoint</Application>
  <PresentationFormat>Widescreen</PresentationFormat>
  <Paragraphs>129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Intel Clear Light</vt:lpstr>
      <vt:lpstr>Wingdings</vt:lpstr>
      <vt:lpstr>Office Theme</vt:lpstr>
      <vt:lpstr>AllottedResource and Network Slicing in Rel 7</vt:lpstr>
      <vt:lpstr>R7 Model Flow</vt:lpstr>
      <vt:lpstr>Allotted Resouce Model Proposal</vt:lpstr>
      <vt:lpstr>Identification of the Relations used in Slicing Model</vt:lpstr>
      <vt:lpstr>Identification of the Relations used in Slicing Model: OPTION1</vt:lpstr>
      <vt:lpstr>Identification of the Relations used in Slicing Model: OPTION2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AllottedResource and Network Slicing in Rel 7</dc:title>
  <dc:creator>Michela Bevilacqua</dc:creator>
  <cp:lastModifiedBy>Michela Bevilacqua</cp:lastModifiedBy>
  <cp:revision>23</cp:revision>
  <dcterms:created xsi:type="dcterms:W3CDTF">2020-08-18T14:06:22Z</dcterms:created>
  <dcterms:modified xsi:type="dcterms:W3CDTF">2020-08-21T12:35:59Z</dcterms:modified>
</cp:coreProperties>
</file>