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02" r:id="rId5"/>
    <p:sldMasterId id="2147483707" r:id="rId6"/>
    <p:sldMasterId id="2147483710" r:id="rId7"/>
  </p:sldMasterIdLst>
  <p:notesMasterIdLst>
    <p:notesMasterId r:id="rId33"/>
  </p:notesMasterIdLst>
  <p:sldIdLst>
    <p:sldId id="277" r:id="rId8"/>
    <p:sldId id="278" r:id="rId9"/>
    <p:sldId id="291" r:id="rId10"/>
    <p:sldId id="295" r:id="rId11"/>
    <p:sldId id="296" r:id="rId12"/>
    <p:sldId id="293" r:id="rId13"/>
    <p:sldId id="294" r:id="rId14"/>
    <p:sldId id="297" r:id="rId15"/>
    <p:sldId id="298" r:id="rId16"/>
    <p:sldId id="299" r:id="rId17"/>
    <p:sldId id="300" r:id="rId18"/>
    <p:sldId id="301" r:id="rId19"/>
    <p:sldId id="292" r:id="rId20"/>
    <p:sldId id="287" r:id="rId21"/>
    <p:sldId id="279" r:id="rId22"/>
    <p:sldId id="280" r:id="rId23"/>
    <p:sldId id="283" r:id="rId24"/>
    <p:sldId id="285" r:id="rId25"/>
    <p:sldId id="286" r:id="rId26"/>
    <p:sldId id="284" r:id="rId27"/>
    <p:sldId id="288" r:id="rId28"/>
    <p:sldId id="289" r:id="rId29"/>
    <p:sldId id="290" r:id="rId30"/>
    <p:sldId id="282" r:id="rId31"/>
    <p:sldId id="28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02CE"/>
    <a:srgbClr val="DEEBF7"/>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3" autoAdjust="0"/>
    <p:restoredTop sz="94249" autoAdjust="0"/>
  </p:normalViewPr>
  <p:slideViewPr>
    <p:cSldViewPr snapToGrid="0">
      <p:cViewPr varScale="1">
        <p:scale>
          <a:sx n="64" d="100"/>
          <a:sy n="64" d="100"/>
        </p:scale>
        <p:origin x="1110"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B787CC-9C7B-8A4C-B1FE-E9167EA4F417}" type="datetimeFigureOut">
              <a:rPr kumimoji="1" lang="zh-CN" altLang="en-US" smtClean="0"/>
              <a:pPr/>
              <a:t>2020/1/31</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EF8075-4E32-E44D-9055-006626A9E13F}" type="slidenum">
              <a:rPr kumimoji="1" lang="zh-CN" altLang="en-US" smtClean="0"/>
              <a:pPr/>
              <a:t>‹#›</a:t>
            </a:fld>
            <a:endParaRPr kumimoji="1" lang="zh-CN" altLang="en-US"/>
          </a:p>
        </p:txBody>
      </p:sp>
    </p:spTree>
    <p:extLst>
      <p:ext uri="{BB962C8B-B14F-4D97-AF65-F5344CB8AC3E}">
        <p14:creationId xmlns:p14="http://schemas.microsoft.com/office/powerpoint/2010/main" val="22268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Inventory updates, interface</a:t>
            </a:r>
          </a:p>
          <a:p>
            <a:pPr marL="228600" indent="-228600">
              <a:buAutoNum type="arabicPeriod"/>
            </a:pPr>
            <a:r>
              <a:rPr lang="en-US" dirty="0"/>
              <a:t>Long-term capability set</a:t>
            </a:r>
          </a:p>
          <a:p>
            <a:pPr marL="228600" indent="-228600">
              <a:buAutoNum type="arabicPeriod"/>
            </a:pPr>
            <a:r>
              <a:rPr lang="en-US" dirty="0"/>
              <a:t>Policy and API definition</a:t>
            </a:r>
          </a:p>
        </p:txBody>
      </p:sp>
      <p:sp>
        <p:nvSpPr>
          <p:cNvPr id="4" name="Slide Number Placeholder 3"/>
          <p:cNvSpPr>
            <a:spLocks noGrp="1"/>
          </p:cNvSpPr>
          <p:nvPr>
            <p:ph type="sldNum" sz="quarter" idx="5"/>
          </p:nvPr>
        </p:nvSpPr>
        <p:spPr/>
        <p:txBody>
          <a:bodyPr/>
          <a:lstStyle/>
          <a:p>
            <a:fld id="{CDEF8075-4E32-E44D-9055-006626A9E13F}" type="slidenum">
              <a:rPr kumimoji="1" lang="zh-CN" altLang="en-US" smtClean="0"/>
              <a:pPr/>
              <a:t>2</a:t>
            </a:fld>
            <a:endParaRPr kumimoji="1" lang="zh-CN" altLang="en-US"/>
          </a:p>
        </p:txBody>
      </p:sp>
    </p:spTree>
    <p:extLst>
      <p:ext uri="{BB962C8B-B14F-4D97-AF65-F5344CB8AC3E}">
        <p14:creationId xmlns:p14="http://schemas.microsoft.com/office/powerpoint/2010/main" val="1527692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EF8075-4E32-E44D-9055-006626A9E13F}" type="slidenum">
              <a:rPr kumimoji="1" lang="zh-CN" altLang="en-US" smtClean="0"/>
              <a:pPr/>
              <a:t>7</a:t>
            </a:fld>
            <a:endParaRPr kumimoji="1" lang="zh-CN" altLang="en-US"/>
          </a:p>
        </p:txBody>
      </p:sp>
    </p:spTree>
    <p:extLst>
      <p:ext uri="{BB962C8B-B14F-4D97-AF65-F5344CB8AC3E}">
        <p14:creationId xmlns:p14="http://schemas.microsoft.com/office/powerpoint/2010/main" val="23735041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6214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9542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132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3579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7406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070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405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51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1309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6071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5169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98557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p14="http://schemas.microsoft.com/office/powerpoint/2010/main" val="12654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p14="http://schemas.microsoft.com/office/powerpoint/2010/main" val="203556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50657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799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8931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en-US"/>
              <a:t>Click to edit Master title style</a:t>
            </a:r>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1402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p14="http://schemas.microsoft.com/office/powerpoint/2010/main" val="246762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en-US"/>
              <a:t>Click to edit Master title style</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p14="http://schemas.microsoft.com/office/powerpoint/2010/main" val="36737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en-US"/>
              <a:t>Click to edit Master title style</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691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en-US"/>
              <a:t>Click to edit Master title style</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p14="http://schemas.microsoft.com/office/powerpoint/2010/main" val="334588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38833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31430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p14="http://schemas.microsoft.com/office/powerpoint/2010/main" val="242875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en-US"/>
              <a:t>Click to edit Master title style</a:t>
            </a:r>
            <a:endParaRPr lang="en-US" dirty="0"/>
          </a:p>
        </p:txBody>
      </p:sp>
    </p:spTree>
    <p:extLst>
      <p:ext uri="{BB962C8B-B14F-4D97-AF65-F5344CB8AC3E}">
        <p14:creationId xmlns:p14="http://schemas.microsoft.com/office/powerpoint/2010/main" val="33121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en-US"/>
              <a:t>Click to edit Master title style</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95286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en-US"/>
              <a:t>Click to edit Master title style</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79961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1241403" y="591653"/>
            <a:ext cx="9702032" cy="443332"/>
          </a:xfrm>
        </p:spPr>
        <p:txBody>
          <a:bodyPr/>
          <a:lstStyle/>
          <a:p>
            <a:r>
              <a:rPr lang="en-US"/>
              <a:t>Click to edit Master title style</a:t>
            </a:r>
            <a:endParaRPr lang="en-US" dirty="0"/>
          </a:p>
        </p:txBody>
      </p:sp>
    </p:spTree>
    <p:extLst>
      <p:ext uri="{BB962C8B-B14F-4D97-AF65-F5344CB8AC3E}">
        <p14:creationId xmlns:p14="http://schemas.microsoft.com/office/powerpoint/2010/main" val="21112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14200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382510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p14="http://schemas.microsoft.com/office/powerpoint/2010/main" val="167242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p14="http://schemas.microsoft.com/office/powerpoint/2010/main" val="346230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23250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p14="http://schemas.microsoft.com/office/powerpoint/2010/main" val="13178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p14="http://schemas.microsoft.com/office/powerpoint/2010/main" val="10965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1679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403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319882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929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32430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210537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122898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645375476"/>
      </p:ext>
    </p:extLst>
  </p:cSld>
  <p:clrMapOvr>
    <a:masterClrMapping/>
  </p:clrMapOvr>
  <p:transitio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1928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3332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22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668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60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50.xml"/><Relationship Id="rId7" Type="http://schemas.openxmlformats.org/officeDocument/2006/relationships/image" Target="../media/image7.jpe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theme" Target="../theme/theme4.xml"/><Relationship Id="rId5" Type="http://schemas.openxmlformats.org/officeDocument/2006/relationships/slideLayout" Target="../slideLayouts/slideLayout52.xml"/><Relationship Id="rId4" Type="http://schemas.openxmlformats.org/officeDocument/2006/relationships/slideLayout" Target="../slideLayouts/slideLayout51.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3"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7"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9" r:id="rId5"/>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p:txBody>
          <a:bodyPr/>
          <a:lstStyle/>
          <a:p>
            <a:r>
              <a:rPr lang="en-US" dirty="0"/>
              <a:t>E2E Network Slicing: OOF Impacts &amp; Design</a:t>
            </a:r>
            <a:endParaRPr lang="ru-RU" dirty="0"/>
          </a:p>
        </p:txBody>
      </p:sp>
      <p:sp>
        <p:nvSpPr>
          <p:cNvPr id="3" name="Подзаголовок 2">
            <a:extLst>
              <a:ext uri="{FF2B5EF4-FFF2-40B4-BE49-F238E27FC236}">
                <a16:creationId xmlns:a16="http://schemas.microsoft.com/office/drawing/2014/main" id="{1075DA0E-9951-4209-8525-2F0CC40F3F4E}"/>
              </a:ext>
            </a:extLst>
          </p:cNvPr>
          <p:cNvSpPr>
            <a:spLocks noGrp="1"/>
          </p:cNvSpPr>
          <p:nvPr>
            <p:ph type="subTitle" idx="1"/>
          </p:nvPr>
        </p:nvSpPr>
        <p:spPr>
          <a:xfrm>
            <a:off x="366522" y="4554181"/>
            <a:ext cx="4464558" cy="1282739"/>
          </a:xfrm>
        </p:spPr>
        <p:txBody>
          <a:bodyPr>
            <a:noAutofit/>
          </a:bodyPr>
          <a:lstStyle/>
          <a:p>
            <a:r>
              <a:rPr lang="en-US" sz="1600" dirty="0"/>
              <a:t>Isaac Manuelraj</a:t>
            </a:r>
          </a:p>
          <a:p>
            <a:r>
              <a:rPr lang="en-US" sz="1600" dirty="0"/>
              <a:t>Swaminathan S</a:t>
            </a:r>
          </a:p>
          <a:p>
            <a:endParaRPr lang="en-US" sz="1600" dirty="0"/>
          </a:p>
          <a:p>
            <a:r>
              <a:rPr lang="en-US" sz="1600" dirty="0"/>
              <a:t>Jan 27</a:t>
            </a:r>
            <a:r>
              <a:rPr lang="en-US" sz="1600" baseline="30000" dirty="0"/>
              <a:t>th</a:t>
            </a:r>
            <a:r>
              <a:rPr lang="en-US" sz="1600" dirty="0"/>
              <a:t> 2020</a:t>
            </a:r>
            <a:endParaRPr lang="ru-RU" sz="1600" dirty="0"/>
          </a:p>
        </p:txBody>
      </p:sp>
    </p:spTree>
    <p:extLst>
      <p:ext uri="{BB962C8B-B14F-4D97-AF65-F5344CB8AC3E}">
        <p14:creationId xmlns:p14="http://schemas.microsoft.com/office/powerpoint/2010/main" val="2587317351"/>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1D0A4-D644-4F8F-8BF9-885457346FB5}"/>
              </a:ext>
            </a:extLst>
          </p:cNvPr>
          <p:cNvSpPr>
            <a:spLocks noGrp="1"/>
          </p:cNvSpPr>
          <p:nvPr>
            <p:ph type="title"/>
          </p:nvPr>
        </p:nvSpPr>
        <p:spPr/>
        <p:txBody>
          <a:bodyPr>
            <a:normAutofit fontScale="90000"/>
          </a:bodyPr>
          <a:lstStyle/>
          <a:p>
            <a:r>
              <a:rPr lang="en-US" dirty="0"/>
              <a:t>NSI creation</a:t>
            </a:r>
          </a:p>
        </p:txBody>
      </p:sp>
      <p:sp>
        <p:nvSpPr>
          <p:cNvPr id="3" name="Text Placeholder 2">
            <a:extLst>
              <a:ext uri="{FF2B5EF4-FFF2-40B4-BE49-F238E27FC236}">
                <a16:creationId xmlns:a16="http://schemas.microsoft.com/office/drawing/2014/main" id="{AF099D06-6446-4D83-9C31-B83EC4519A8F}"/>
              </a:ext>
            </a:extLst>
          </p:cNvPr>
          <p:cNvSpPr>
            <a:spLocks noGrp="1"/>
          </p:cNvSpPr>
          <p:nvPr>
            <p:ph type="body" sz="quarter" idx="10"/>
          </p:nvPr>
        </p:nvSpPr>
        <p:spPr/>
        <p:txBody>
          <a:bodyPr/>
          <a:lstStyle/>
          <a:p>
            <a:pPr marL="0" indent="0">
              <a:buNone/>
            </a:pPr>
            <a:r>
              <a:rPr lang="en-US" b="1" u="sng" dirty="0"/>
              <a:t>Option 2</a:t>
            </a:r>
          </a:p>
          <a:p>
            <a:r>
              <a:rPr lang="en-US" dirty="0"/>
              <a:t>Fetch all active (shareable) NSSIs that have ‘spare’ capacity with same NSST-id in each sub-net.</a:t>
            </a:r>
          </a:p>
          <a:p>
            <a:r>
              <a:rPr lang="en-US" dirty="0"/>
              <a:t>Form e2e NSI with all combinations of NSSIs determined above.</a:t>
            </a:r>
          </a:p>
          <a:p>
            <a:r>
              <a:rPr lang="en-US" dirty="0"/>
              <a:t>Filter e2E NSI combination which fulfil the Service Profile requirements.</a:t>
            </a:r>
          </a:p>
          <a:p>
            <a:r>
              <a:rPr lang="en-US" dirty="0"/>
              <a:t>Select the best combination by associating some cost.</a:t>
            </a:r>
          </a:p>
          <a:p>
            <a:pPr marL="0" indent="0">
              <a:buNone/>
            </a:pPr>
            <a:r>
              <a:rPr lang="en-US" u="sng" dirty="0">
                <a:solidFill>
                  <a:srgbClr val="FF0000"/>
                </a:solidFill>
              </a:rPr>
              <a:t>Question</a:t>
            </a:r>
            <a:r>
              <a:rPr lang="en-US" dirty="0">
                <a:solidFill>
                  <a:srgbClr val="FF0000"/>
                </a:solidFill>
              </a:rPr>
              <a:t>: What to do when there is no matching/shareable NSSI for a sub-net? (shall we first shortlist feasible slice profile options for remaining sub-nets, and then identify slice profile options for the sub-net that requires a new NSSI to be instantiated?)</a:t>
            </a:r>
          </a:p>
        </p:txBody>
      </p:sp>
    </p:spTree>
    <p:extLst>
      <p:ext uri="{BB962C8B-B14F-4D97-AF65-F5344CB8AC3E}">
        <p14:creationId xmlns:p14="http://schemas.microsoft.com/office/powerpoint/2010/main" val="257177742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CA833-9E2F-4F7F-B6E7-443B9D7E886E}"/>
              </a:ext>
            </a:extLst>
          </p:cNvPr>
          <p:cNvSpPr>
            <a:spLocks noGrp="1"/>
          </p:cNvSpPr>
          <p:nvPr>
            <p:ph type="title"/>
          </p:nvPr>
        </p:nvSpPr>
        <p:spPr/>
        <p:txBody>
          <a:bodyPr>
            <a:normAutofit fontScale="90000"/>
          </a:bodyPr>
          <a:lstStyle/>
          <a:p>
            <a:r>
              <a:rPr lang="en-US" dirty="0"/>
              <a:t>NSSI selection</a:t>
            </a:r>
          </a:p>
        </p:txBody>
      </p:sp>
      <p:sp>
        <p:nvSpPr>
          <p:cNvPr id="3" name="Text Placeholder 2">
            <a:extLst>
              <a:ext uri="{FF2B5EF4-FFF2-40B4-BE49-F238E27FC236}">
                <a16:creationId xmlns:a16="http://schemas.microsoft.com/office/drawing/2014/main" id="{85CC28EF-951B-4C04-ADD9-860171522592}"/>
              </a:ext>
            </a:extLst>
          </p:cNvPr>
          <p:cNvSpPr>
            <a:spLocks noGrp="1"/>
          </p:cNvSpPr>
          <p:nvPr>
            <p:ph type="body" sz="quarter" idx="10"/>
          </p:nvPr>
        </p:nvSpPr>
        <p:spPr/>
        <p:txBody>
          <a:bodyPr/>
          <a:lstStyle/>
          <a:p>
            <a:r>
              <a:rPr lang="en-US" dirty="0"/>
              <a:t>For each sub-net</a:t>
            </a:r>
          </a:p>
          <a:p>
            <a:pPr lvl="1"/>
            <a:r>
              <a:rPr lang="en-US" dirty="0"/>
              <a:t>With slice profile determined in previous step, follow the same approach as for e2e slice, but for that sub-net.</a:t>
            </a:r>
          </a:p>
        </p:txBody>
      </p:sp>
    </p:spTree>
    <p:extLst>
      <p:ext uri="{BB962C8B-B14F-4D97-AF65-F5344CB8AC3E}">
        <p14:creationId xmlns:p14="http://schemas.microsoft.com/office/powerpoint/2010/main" val="1200613022"/>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581A4DF-1CC2-46C7-9DAD-6B0470920D3B}"/>
              </a:ext>
            </a:extLst>
          </p:cNvPr>
          <p:cNvSpPr>
            <a:spLocks noGrp="1"/>
          </p:cNvSpPr>
          <p:nvPr>
            <p:ph type="body" sz="quarter" idx="10"/>
          </p:nvPr>
        </p:nvSpPr>
        <p:spPr/>
        <p:txBody>
          <a:bodyPr/>
          <a:lstStyle/>
          <a:p>
            <a:r>
              <a:rPr lang="en-US" dirty="0"/>
              <a:t>To be updated</a:t>
            </a:r>
          </a:p>
        </p:txBody>
      </p:sp>
      <p:sp>
        <p:nvSpPr>
          <p:cNvPr id="4" name="Title 1">
            <a:extLst>
              <a:ext uri="{FF2B5EF4-FFF2-40B4-BE49-F238E27FC236}">
                <a16:creationId xmlns:a16="http://schemas.microsoft.com/office/drawing/2014/main" id="{8E0E8ED8-B76E-4942-BED7-ADEE5A94A9D5}"/>
              </a:ext>
            </a:extLst>
          </p:cNvPr>
          <p:cNvSpPr>
            <a:spLocks noGrp="1"/>
          </p:cNvSpPr>
          <p:nvPr>
            <p:ph type="title"/>
          </p:nvPr>
        </p:nvSpPr>
        <p:spPr>
          <a:xfrm>
            <a:off x="314325" y="198438"/>
            <a:ext cx="11506200" cy="538162"/>
          </a:xfrm>
        </p:spPr>
        <p:txBody>
          <a:bodyPr>
            <a:normAutofit fontScale="90000"/>
          </a:bodyPr>
          <a:lstStyle/>
          <a:p>
            <a:r>
              <a:rPr lang="en-US" dirty="0"/>
              <a:t>OOF Impacts – NSI/NSSI selection (</a:t>
            </a:r>
            <a:r>
              <a:rPr lang="en-US" b="1" dirty="0"/>
              <a:t>sharing not allowed</a:t>
            </a:r>
            <a:r>
              <a:rPr lang="en-US" dirty="0"/>
              <a:t>)</a:t>
            </a:r>
          </a:p>
        </p:txBody>
      </p:sp>
    </p:spTree>
    <p:extLst>
      <p:ext uri="{BB962C8B-B14F-4D97-AF65-F5344CB8AC3E}">
        <p14:creationId xmlns:p14="http://schemas.microsoft.com/office/powerpoint/2010/main" val="623987043"/>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2B1E1-595F-4C48-98E5-C0E2BD0E4676}"/>
              </a:ext>
            </a:extLst>
          </p:cNvPr>
          <p:cNvSpPr>
            <a:spLocks noGrp="1"/>
          </p:cNvSpPr>
          <p:nvPr>
            <p:ph type="ctrTitle"/>
          </p:nvPr>
        </p:nvSpPr>
        <p:spPr/>
        <p:txBody>
          <a:bodyPr/>
          <a:lstStyle/>
          <a:p>
            <a:r>
              <a:rPr lang="en-US" dirty="0"/>
              <a:t>Following slides will be updated soon</a:t>
            </a:r>
          </a:p>
        </p:txBody>
      </p:sp>
    </p:spTree>
    <p:extLst>
      <p:ext uri="{BB962C8B-B14F-4D97-AF65-F5344CB8AC3E}">
        <p14:creationId xmlns:p14="http://schemas.microsoft.com/office/powerpoint/2010/main" val="4041174716"/>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Logic</a:t>
            </a:r>
          </a:p>
        </p:txBody>
      </p:sp>
      <p:pic>
        <p:nvPicPr>
          <p:cNvPr id="1027" name="Picture 3"/>
          <p:cNvPicPr>
            <a:picLocks noChangeAspect="1" noChangeArrowheads="1"/>
          </p:cNvPicPr>
          <p:nvPr/>
        </p:nvPicPr>
        <p:blipFill>
          <a:blip r:embed="rId2" cstate="print"/>
          <a:srcRect/>
          <a:stretch>
            <a:fillRect/>
          </a:stretch>
        </p:blipFill>
        <p:spPr bwMode="auto">
          <a:xfrm>
            <a:off x="1129961" y="1165241"/>
            <a:ext cx="4306033" cy="3412328"/>
          </a:xfrm>
          <a:prstGeom prst="rect">
            <a:avLst/>
          </a:prstGeom>
          <a:noFill/>
          <a:ln w="9525">
            <a:noFill/>
            <a:miter lim="800000"/>
            <a:headEnd/>
            <a:tailEnd/>
          </a:ln>
        </p:spPr>
      </p:pic>
      <p:sp>
        <p:nvSpPr>
          <p:cNvPr id="6" name="TextBox 5"/>
          <p:cNvSpPr txBox="1"/>
          <p:nvPr/>
        </p:nvSpPr>
        <p:spPr>
          <a:xfrm>
            <a:off x="767863" y="4416668"/>
            <a:ext cx="9733085" cy="2031325"/>
          </a:xfrm>
          <a:prstGeom prst="rect">
            <a:avLst/>
          </a:prstGeom>
          <a:noFill/>
        </p:spPr>
        <p:txBody>
          <a:bodyPr wrap="square" rtlCol="0" anchor="t">
            <a:spAutoFit/>
          </a:bodyPr>
          <a:lstStyle/>
          <a:p>
            <a:r>
              <a:rPr lang="en-US" dirty="0"/>
              <a:t> </a:t>
            </a:r>
          </a:p>
          <a:p>
            <a:pPr marL="342900" indent="-342900">
              <a:buFont typeface="+mj-lt"/>
              <a:buAutoNum type="arabicPeriod" startAt="5"/>
            </a:pPr>
            <a:r>
              <a:rPr lang="en-US" dirty="0"/>
              <a:t>When “</a:t>
            </a:r>
            <a:r>
              <a:rPr lang="en-US" dirty="0" err="1"/>
              <a:t>resourceSharingLevel</a:t>
            </a:r>
            <a:r>
              <a:rPr lang="en-US" dirty="0"/>
              <a:t>” is set to “shared”, NSMF of SO will send request to OOF asking for suggested NSI and NSSI that can be shared by the current request. (</a:t>
            </a:r>
            <a:r>
              <a:rPr lang="en-US" dirty="0" err="1"/>
              <a:t>selectnsi</a:t>
            </a:r>
            <a:r>
              <a:rPr lang="en-US" dirty="0"/>
              <a:t> and </a:t>
            </a:r>
            <a:r>
              <a:rPr lang="en-US" dirty="0" err="1"/>
              <a:t>selectnssi</a:t>
            </a:r>
            <a:r>
              <a:rPr lang="en-US" dirty="0"/>
              <a:t> REST API will be used respectively)</a:t>
            </a:r>
          </a:p>
          <a:p>
            <a:pPr marL="342900" indent="-342900">
              <a:buFont typeface="+mj-lt"/>
              <a:buAutoNum type="arabicPeriod" startAt="5"/>
            </a:pPr>
            <a:endParaRPr lang="en-US" dirty="0"/>
          </a:p>
          <a:p>
            <a:pPr marL="342900" indent="-342900">
              <a:buFont typeface="+mj-lt"/>
              <a:buAutoNum type="arabicPeriod" startAt="5"/>
            </a:pPr>
            <a:r>
              <a:rPr lang="en-US" dirty="0"/>
              <a:t>When “</a:t>
            </a:r>
            <a:r>
              <a:rPr lang="en-US" dirty="0" err="1"/>
              <a:t>resourceSharingLevel</a:t>
            </a:r>
            <a:r>
              <a:rPr lang="en-US" dirty="0"/>
              <a:t>” is set to “not-shared”, SO will create new NSI and NSSI instances without  asking any suggestion from OOF.</a:t>
            </a:r>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5G Slice – OOF message flows</a:t>
            </a:r>
          </a:p>
        </p:txBody>
      </p:sp>
      <p:sp>
        <p:nvSpPr>
          <p:cNvPr id="3" name="Text Placeholder 2"/>
          <p:cNvSpPr>
            <a:spLocks noGrp="1"/>
          </p:cNvSpPr>
          <p:nvPr>
            <p:ph type="body" sz="quarter" idx="10"/>
          </p:nvPr>
        </p:nvSpPr>
        <p:spPr>
          <a:xfrm>
            <a:off x="314325" y="1138238"/>
            <a:ext cx="6323867" cy="5170487"/>
          </a:xfrm>
        </p:spPr>
        <p:txBody>
          <a:bodyPr>
            <a:normAutofit/>
          </a:bodyPr>
          <a:lstStyle/>
          <a:p>
            <a:r>
              <a:rPr lang="en-US" sz="2400" dirty="0">
                <a:latin typeface="Calibri" pitchFamily="34" charset="0"/>
              </a:rPr>
              <a:t>SO sends a select NST request to OOF.</a:t>
            </a:r>
          </a:p>
          <a:p>
            <a:r>
              <a:rPr lang="en-US" sz="2400" dirty="0">
                <a:latin typeface="Calibri" pitchFamily="34" charset="0"/>
              </a:rPr>
              <a:t>OOF returns the NST model information back to SO.</a:t>
            </a:r>
          </a:p>
          <a:p>
            <a:r>
              <a:rPr lang="en-US" sz="2400" dirty="0">
                <a:latin typeface="Calibri" pitchFamily="34" charset="0"/>
              </a:rPr>
              <a:t>SO sends request to OOF to suggest a NSI, if the slice creation request being handled can share existing NSI.</a:t>
            </a:r>
          </a:p>
          <a:p>
            <a:r>
              <a:rPr lang="en-US" sz="2400" dirty="0">
                <a:latin typeface="Calibri" pitchFamily="34" charset="0"/>
              </a:rPr>
              <a:t>OOF respond back with valid NSI ID if exist. Otherwise a empty string.</a:t>
            </a:r>
          </a:p>
          <a:p>
            <a:r>
              <a:rPr lang="en-US" sz="2400" dirty="0">
                <a:latin typeface="Calibri" pitchFamily="34" charset="0"/>
              </a:rPr>
              <a:t>If no suitable NSI is suggested by OOF, SO create the NSI by itself and again request OOF to suggest NSSI which can be shared.</a:t>
            </a:r>
          </a:p>
          <a:p>
            <a:endParaRPr lang="en-US" dirty="0"/>
          </a:p>
        </p:txBody>
      </p:sp>
      <p:sp>
        <p:nvSpPr>
          <p:cNvPr id="6" name="Rounded Rectangle 5"/>
          <p:cNvSpPr/>
          <p:nvPr/>
        </p:nvSpPr>
        <p:spPr>
          <a:xfrm>
            <a:off x="9691180" y="1079694"/>
            <a:ext cx="754041" cy="44840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OOF</a:t>
            </a:r>
          </a:p>
        </p:txBody>
      </p:sp>
      <p:sp>
        <p:nvSpPr>
          <p:cNvPr id="7" name="Rounded Rectangle 6"/>
          <p:cNvSpPr/>
          <p:nvPr/>
        </p:nvSpPr>
        <p:spPr>
          <a:xfrm>
            <a:off x="7376736" y="1008225"/>
            <a:ext cx="518746" cy="54512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a:t>
            </a:r>
          </a:p>
        </p:txBody>
      </p:sp>
      <p:sp>
        <p:nvSpPr>
          <p:cNvPr id="8" name="Can 7"/>
          <p:cNvSpPr/>
          <p:nvPr/>
        </p:nvSpPr>
        <p:spPr>
          <a:xfrm>
            <a:off x="11350853" y="1008221"/>
            <a:ext cx="738553" cy="1160585"/>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AAI</a:t>
            </a:r>
          </a:p>
        </p:txBody>
      </p:sp>
      <p:cxnSp>
        <p:nvCxnSpPr>
          <p:cNvPr id="27" name="Straight Connector 26"/>
          <p:cNvCxnSpPr>
            <a:stCxn id="7" idx="2"/>
          </p:cNvCxnSpPr>
          <p:nvPr/>
        </p:nvCxnSpPr>
        <p:spPr>
          <a:xfrm>
            <a:off x="7636109" y="1553348"/>
            <a:ext cx="32876" cy="4935375"/>
          </a:xfrm>
          <a:prstGeom prst="line">
            <a:avLst/>
          </a:prstGeom>
          <a:ln>
            <a:solidFill>
              <a:srgbClr val="4B02CE"/>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6" idx="2"/>
          </p:cNvCxnSpPr>
          <p:nvPr/>
        </p:nvCxnSpPr>
        <p:spPr>
          <a:xfrm flipH="1">
            <a:off x="10040625" y="1528102"/>
            <a:ext cx="27576" cy="4951829"/>
          </a:xfrm>
          <a:prstGeom prst="line">
            <a:avLst/>
          </a:prstGeom>
          <a:ln>
            <a:solidFill>
              <a:srgbClr val="4B02CE"/>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8" idx="3"/>
          </p:cNvCxnSpPr>
          <p:nvPr/>
        </p:nvCxnSpPr>
        <p:spPr>
          <a:xfrm>
            <a:off x="11720130" y="2168806"/>
            <a:ext cx="0" cy="4311125"/>
          </a:xfrm>
          <a:prstGeom prst="line">
            <a:avLst/>
          </a:prstGeom>
          <a:ln>
            <a:solidFill>
              <a:srgbClr val="4B02CE"/>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629423" y="1863969"/>
            <a:ext cx="101111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7640515" y="2031023"/>
            <a:ext cx="2417885"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0075985" y="2268415"/>
            <a:ext cx="1670538"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10067192" y="3156439"/>
            <a:ext cx="1635370"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7640515" y="3217964"/>
            <a:ext cx="2417886"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640515" y="3815833"/>
            <a:ext cx="2417885"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0058400" y="3912577"/>
            <a:ext cx="1679331"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10049607" y="4721469"/>
            <a:ext cx="1661746"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7649308" y="4826930"/>
            <a:ext cx="2426678"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649308" y="5442438"/>
            <a:ext cx="2417884"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10032024" y="5521569"/>
            <a:ext cx="1688123"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10032023" y="6172199"/>
            <a:ext cx="1670539"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7666892" y="6233746"/>
            <a:ext cx="2382716"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611811" y="1644163"/>
            <a:ext cx="1081454" cy="400110"/>
          </a:xfrm>
          <a:prstGeom prst="rect">
            <a:avLst/>
          </a:prstGeom>
          <a:noFill/>
        </p:spPr>
        <p:txBody>
          <a:bodyPr wrap="square" rtlCol="0">
            <a:spAutoFit/>
          </a:bodyPr>
          <a:lstStyle/>
          <a:p>
            <a:r>
              <a:rPr lang="en-US" sz="1000" dirty="0"/>
              <a:t>SO receives slice creation request</a:t>
            </a:r>
          </a:p>
        </p:txBody>
      </p:sp>
      <p:sp>
        <p:nvSpPr>
          <p:cNvPr id="62" name="TextBox 61"/>
          <p:cNvSpPr txBox="1"/>
          <p:nvPr/>
        </p:nvSpPr>
        <p:spPr>
          <a:xfrm>
            <a:off x="8124099" y="1793630"/>
            <a:ext cx="1690271" cy="276999"/>
          </a:xfrm>
          <a:prstGeom prst="rect">
            <a:avLst/>
          </a:prstGeom>
          <a:noFill/>
        </p:spPr>
        <p:txBody>
          <a:bodyPr wrap="none" rtlCol="0">
            <a:spAutoFit/>
          </a:bodyPr>
          <a:lstStyle/>
          <a:p>
            <a:r>
              <a:rPr lang="en-US" sz="1200" dirty="0"/>
              <a:t>Selectnst(</a:t>
            </a:r>
            <a:r>
              <a:rPr lang="en-US" sz="1200" dirty="0" err="1"/>
              <a:t>serviceProfile</a:t>
            </a:r>
            <a:r>
              <a:rPr lang="en-US" sz="1200" dirty="0"/>
              <a:t>)</a:t>
            </a:r>
          </a:p>
        </p:txBody>
      </p:sp>
      <p:sp>
        <p:nvSpPr>
          <p:cNvPr id="63" name="TextBox 62"/>
          <p:cNvSpPr txBox="1"/>
          <p:nvPr/>
        </p:nvSpPr>
        <p:spPr>
          <a:xfrm>
            <a:off x="8083069" y="3001089"/>
            <a:ext cx="1752403" cy="261610"/>
          </a:xfrm>
          <a:prstGeom prst="rect">
            <a:avLst/>
          </a:prstGeom>
          <a:noFill/>
        </p:spPr>
        <p:txBody>
          <a:bodyPr wrap="none" rtlCol="0">
            <a:spAutoFit/>
          </a:bodyPr>
          <a:lstStyle/>
          <a:p>
            <a:r>
              <a:rPr lang="en-US" sz="1100" dirty="0"/>
              <a:t>(</a:t>
            </a:r>
            <a:r>
              <a:rPr lang="en-US" sz="1100" dirty="0" err="1"/>
              <a:t>modelUuId</a:t>
            </a:r>
            <a:r>
              <a:rPr lang="en-US" sz="1100" dirty="0"/>
              <a:t>, </a:t>
            </a:r>
            <a:r>
              <a:rPr lang="en-US" sz="1100" dirty="0" err="1"/>
              <a:t>InvariantUuid</a:t>
            </a:r>
            <a:r>
              <a:rPr lang="en-US" sz="1100" dirty="0"/>
              <a:t>)</a:t>
            </a:r>
          </a:p>
        </p:txBody>
      </p:sp>
      <p:sp>
        <p:nvSpPr>
          <p:cNvPr id="64" name="TextBox 63"/>
          <p:cNvSpPr txBox="1"/>
          <p:nvPr/>
        </p:nvSpPr>
        <p:spPr>
          <a:xfrm>
            <a:off x="8100651" y="3590162"/>
            <a:ext cx="1703223" cy="461665"/>
          </a:xfrm>
          <a:prstGeom prst="rect">
            <a:avLst/>
          </a:prstGeom>
          <a:noFill/>
        </p:spPr>
        <p:txBody>
          <a:bodyPr wrap="none" rtlCol="0">
            <a:spAutoFit/>
          </a:bodyPr>
          <a:lstStyle/>
          <a:p>
            <a:r>
              <a:rPr lang="en-US" sz="1200" dirty="0" err="1"/>
              <a:t>Selectnsi</a:t>
            </a:r>
            <a:r>
              <a:rPr lang="en-US" sz="1200" dirty="0"/>
              <a:t>(</a:t>
            </a:r>
            <a:r>
              <a:rPr lang="en-US" sz="1200" dirty="0" err="1"/>
              <a:t>serviceProfile</a:t>
            </a:r>
            <a:r>
              <a:rPr lang="en-US" sz="1200" dirty="0"/>
              <a:t>, </a:t>
            </a:r>
          </a:p>
          <a:p>
            <a:r>
              <a:rPr lang="en-US" sz="1200" dirty="0" err="1"/>
              <a:t>nstInfo</a:t>
            </a:r>
            <a:r>
              <a:rPr lang="en-US" sz="1200" dirty="0"/>
              <a:t>)</a:t>
            </a:r>
          </a:p>
        </p:txBody>
      </p:sp>
      <p:sp>
        <p:nvSpPr>
          <p:cNvPr id="65" name="TextBox 64"/>
          <p:cNvSpPr txBox="1"/>
          <p:nvPr/>
        </p:nvSpPr>
        <p:spPr>
          <a:xfrm>
            <a:off x="8068415" y="4612986"/>
            <a:ext cx="1758815" cy="261610"/>
          </a:xfrm>
          <a:prstGeom prst="rect">
            <a:avLst/>
          </a:prstGeom>
          <a:noFill/>
        </p:spPr>
        <p:txBody>
          <a:bodyPr wrap="none" rtlCol="0">
            <a:spAutoFit/>
          </a:bodyPr>
          <a:lstStyle/>
          <a:p>
            <a:r>
              <a:rPr lang="en-US" sz="1100" dirty="0"/>
              <a:t>(</a:t>
            </a:r>
            <a:r>
              <a:rPr lang="en-US" sz="1100" dirty="0" err="1"/>
              <a:t>nsiId</a:t>
            </a:r>
            <a:r>
              <a:rPr lang="en-US" sz="1100" dirty="0"/>
              <a:t>, </a:t>
            </a:r>
            <a:r>
              <a:rPr lang="en-US" sz="1100" dirty="0" err="1"/>
              <a:t>UuId</a:t>
            </a:r>
            <a:r>
              <a:rPr lang="en-US" sz="1100" dirty="0"/>
              <a:t>, </a:t>
            </a:r>
            <a:r>
              <a:rPr lang="en-US" sz="1100" dirty="0" err="1"/>
              <a:t>InvariantUuid</a:t>
            </a:r>
            <a:r>
              <a:rPr lang="en-US" sz="1100" dirty="0"/>
              <a:t>)</a:t>
            </a:r>
          </a:p>
        </p:txBody>
      </p:sp>
      <p:sp>
        <p:nvSpPr>
          <p:cNvPr id="66" name="TextBox 65"/>
          <p:cNvSpPr txBox="1"/>
          <p:nvPr/>
        </p:nvSpPr>
        <p:spPr>
          <a:xfrm>
            <a:off x="8077204" y="5202113"/>
            <a:ext cx="1563954" cy="461665"/>
          </a:xfrm>
          <a:prstGeom prst="rect">
            <a:avLst/>
          </a:prstGeom>
          <a:noFill/>
        </p:spPr>
        <p:txBody>
          <a:bodyPr wrap="none" rtlCol="0">
            <a:spAutoFit/>
          </a:bodyPr>
          <a:lstStyle/>
          <a:p>
            <a:r>
              <a:rPr lang="en-US" sz="1200" dirty="0" err="1"/>
              <a:t>Selectnssi</a:t>
            </a:r>
            <a:r>
              <a:rPr lang="en-US" sz="1200" dirty="0"/>
              <a:t>(</a:t>
            </a:r>
            <a:r>
              <a:rPr lang="en-US" sz="1200" dirty="0" err="1"/>
              <a:t>sliceProfile</a:t>
            </a:r>
            <a:r>
              <a:rPr lang="en-US" sz="1200" dirty="0"/>
              <a:t>,</a:t>
            </a:r>
          </a:p>
          <a:p>
            <a:r>
              <a:rPr lang="en-US" sz="1200" dirty="0"/>
              <a:t> </a:t>
            </a:r>
            <a:r>
              <a:rPr lang="en-US" sz="1200" dirty="0" err="1"/>
              <a:t>nsstInfo</a:t>
            </a:r>
            <a:r>
              <a:rPr lang="en-US" sz="1200" dirty="0"/>
              <a:t>)</a:t>
            </a:r>
          </a:p>
        </p:txBody>
      </p:sp>
      <p:sp>
        <p:nvSpPr>
          <p:cNvPr id="67" name="TextBox 66"/>
          <p:cNvSpPr txBox="1"/>
          <p:nvPr/>
        </p:nvSpPr>
        <p:spPr>
          <a:xfrm>
            <a:off x="7983422" y="6022732"/>
            <a:ext cx="1781257" cy="261610"/>
          </a:xfrm>
          <a:prstGeom prst="rect">
            <a:avLst/>
          </a:prstGeom>
          <a:noFill/>
        </p:spPr>
        <p:txBody>
          <a:bodyPr wrap="none" rtlCol="0">
            <a:spAutoFit/>
          </a:bodyPr>
          <a:lstStyle/>
          <a:p>
            <a:r>
              <a:rPr lang="en-US" sz="1100" dirty="0"/>
              <a:t>(</a:t>
            </a:r>
            <a:r>
              <a:rPr lang="en-US" sz="1100" dirty="0" err="1"/>
              <a:t>nssiId</a:t>
            </a:r>
            <a:r>
              <a:rPr lang="en-US" sz="1100" dirty="0"/>
              <a:t>, </a:t>
            </a:r>
            <a:r>
              <a:rPr lang="en-US" sz="1100" dirty="0" err="1"/>
              <a:t>UuId</a:t>
            </a:r>
            <a:r>
              <a:rPr lang="en-US" sz="1100" dirty="0"/>
              <a:t>, </a:t>
            </a:r>
            <a:r>
              <a:rPr lang="en-US" sz="1100" dirty="0" err="1"/>
              <a:t>InvariantUuid</a:t>
            </a:r>
            <a:r>
              <a:rPr lang="en-US" sz="1100" dirty="0"/>
              <a:t>)</a:t>
            </a:r>
          </a:p>
        </p:txBody>
      </p:sp>
      <p:sp>
        <p:nvSpPr>
          <p:cNvPr id="77" name="TextBox 76"/>
          <p:cNvSpPr txBox="1"/>
          <p:nvPr/>
        </p:nvSpPr>
        <p:spPr>
          <a:xfrm>
            <a:off x="10418885" y="2066192"/>
            <a:ext cx="861133" cy="261610"/>
          </a:xfrm>
          <a:prstGeom prst="rect">
            <a:avLst/>
          </a:prstGeom>
          <a:noFill/>
        </p:spPr>
        <p:txBody>
          <a:bodyPr wrap="square" rtlCol="0">
            <a:spAutoFit/>
          </a:bodyPr>
          <a:lstStyle/>
          <a:p>
            <a:r>
              <a:rPr lang="en-US" sz="1100" dirty="0"/>
              <a:t>GET models</a:t>
            </a:r>
            <a:endParaRPr lang="en-US" dirty="0"/>
          </a:p>
        </p:txBody>
      </p:sp>
      <p:sp>
        <p:nvSpPr>
          <p:cNvPr id="78" name="TextBox 77"/>
          <p:cNvSpPr txBox="1"/>
          <p:nvPr/>
        </p:nvSpPr>
        <p:spPr>
          <a:xfrm>
            <a:off x="10073060" y="2933681"/>
            <a:ext cx="1752403" cy="261610"/>
          </a:xfrm>
          <a:prstGeom prst="rect">
            <a:avLst/>
          </a:prstGeom>
          <a:noFill/>
        </p:spPr>
        <p:txBody>
          <a:bodyPr wrap="none" rtlCol="0">
            <a:spAutoFit/>
          </a:bodyPr>
          <a:lstStyle/>
          <a:p>
            <a:r>
              <a:rPr lang="en-US" sz="1100" dirty="0"/>
              <a:t>(</a:t>
            </a:r>
            <a:r>
              <a:rPr lang="en-US" sz="1100" dirty="0" err="1"/>
              <a:t>modelUuId</a:t>
            </a:r>
            <a:r>
              <a:rPr lang="en-US" sz="1100" dirty="0"/>
              <a:t>, </a:t>
            </a:r>
            <a:r>
              <a:rPr lang="en-US" sz="1100" dirty="0" err="1"/>
              <a:t>InvariantUuid</a:t>
            </a:r>
            <a:r>
              <a:rPr lang="en-US" sz="1100" dirty="0"/>
              <a:t>)</a:t>
            </a:r>
          </a:p>
        </p:txBody>
      </p:sp>
      <p:sp>
        <p:nvSpPr>
          <p:cNvPr id="79" name="TextBox 78"/>
          <p:cNvSpPr txBox="1"/>
          <p:nvPr/>
        </p:nvSpPr>
        <p:spPr>
          <a:xfrm>
            <a:off x="10093578" y="4501615"/>
            <a:ext cx="1758815" cy="261610"/>
          </a:xfrm>
          <a:prstGeom prst="rect">
            <a:avLst/>
          </a:prstGeom>
          <a:noFill/>
        </p:spPr>
        <p:txBody>
          <a:bodyPr wrap="none" rtlCol="0">
            <a:spAutoFit/>
          </a:bodyPr>
          <a:lstStyle/>
          <a:p>
            <a:r>
              <a:rPr lang="en-US" sz="1100" dirty="0"/>
              <a:t>(</a:t>
            </a:r>
            <a:r>
              <a:rPr lang="en-US" sz="1100" dirty="0" err="1"/>
              <a:t>nsiId</a:t>
            </a:r>
            <a:r>
              <a:rPr lang="en-US" sz="1100" dirty="0"/>
              <a:t>, </a:t>
            </a:r>
            <a:r>
              <a:rPr lang="en-US" sz="1100" dirty="0" err="1"/>
              <a:t>UuId</a:t>
            </a:r>
            <a:r>
              <a:rPr lang="en-US" sz="1100" dirty="0"/>
              <a:t>, </a:t>
            </a:r>
            <a:r>
              <a:rPr lang="en-US" sz="1100" dirty="0" err="1"/>
              <a:t>InvariantUuid</a:t>
            </a:r>
            <a:r>
              <a:rPr lang="en-US" sz="1100" dirty="0"/>
              <a:t>)</a:t>
            </a:r>
          </a:p>
        </p:txBody>
      </p:sp>
      <p:sp>
        <p:nvSpPr>
          <p:cNvPr id="80" name="TextBox 79"/>
          <p:cNvSpPr txBox="1"/>
          <p:nvPr/>
        </p:nvSpPr>
        <p:spPr>
          <a:xfrm>
            <a:off x="10052545" y="5955324"/>
            <a:ext cx="1781257" cy="261610"/>
          </a:xfrm>
          <a:prstGeom prst="rect">
            <a:avLst/>
          </a:prstGeom>
          <a:noFill/>
        </p:spPr>
        <p:txBody>
          <a:bodyPr wrap="none" rtlCol="0">
            <a:spAutoFit/>
          </a:bodyPr>
          <a:lstStyle/>
          <a:p>
            <a:r>
              <a:rPr lang="en-US" sz="1100" dirty="0"/>
              <a:t>(</a:t>
            </a:r>
            <a:r>
              <a:rPr lang="en-US" sz="1100" dirty="0" err="1"/>
              <a:t>nssiId</a:t>
            </a:r>
            <a:r>
              <a:rPr lang="en-US" sz="1100" dirty="0"/>
              <a:t>, </a:t>
            </a:r>
            <a:r>
              <a:rPr lang="en-US" sz="1100" dirty="0" err="1"/>
              <a:t>UuId</a:t>
            </a:r>
            <a:r>
              <a:rPr lang="en-US" sz="1100" dirty="0"/>
              <a:t>, </a:t>
            </a:r>
            <a:r>
              <a:rPr lang="en-US" sz="1100" dirty="0" err="1"/>
              <a:t>InvariantUuid</a:t>
            </a:r>
            <a:r>
              <a:rPr lang="en-US" sz="1100" dirty="0"/>
              <a:t>)</a:t>
            </a:r>
          </a:p>
        </p:txBody>
      </p:sp>
      <p:sp>
        <p:nvSpPr>
          <p:cNvPr id="81" name="TextBox 80"/>
          <p:cNvSpPr txBox="1"/>
          <p:nvPr/>
        </p:nvSpPr>
        <p:spPr>
          <a:xfrm>
            <a:off x="10175640" y="3695698"/>
            <a:ext cx="1395037" cy="261610"/>
          </a:xfrm>
          <a:prstGeom prst="rect">
            <a:avLst/>
          </a:prstGeom>
          <a:noFill/>
        </p:spPr>
        <p:txBody>
          <a:bodyPr wrap="square" rtlCol="0">
            <a:spAutoFit/>
          </a:bodyPr>
          <a:lstStyle/>
          <a:p>
            <a:r>
              <a:rPr lang="en-US" sz="1100" dirty="0"/>
              <a:t>GET </a:t>
            </a:r>
            <a:r>
              <a:rPr lang="en-US" sz="1100" dirty="0" err="1"/>
              <a:t>serviceinstances</a:t>
            </a:r>
            <a:endParaRPr lang="en-US" dirty="0"/>
          </a:p>
        </p:txBody>
      </p:sp>
      <p:sp>
        <p:nvSpPr>
          <p:cNvPr id="82" name="TextBox 81"/>
          <p:cNvSpPr txBox="1"/>
          <p:nvPr/>
        </p:nvSpPr>
        <p:spPr>
          <a:xfrm>
            <a:off x="10178571" y="5316413"/>
            <a:ext cx="1395037" cy="261610"/>
          </a:xfrm>
          <a:prstGeom prst="rect">
            <a:avLst/>
          </a:prstGeom>
          <a:noFill/>
        </p:spPr>
        <p:txBody>
          <a:bodyPr wrap="square" rtlCol="0">
            <a:spAutoFit/>
          </a:bodyPr>
          <a:lstStyle/>
          <a:p>
            <a:r>
              <a:rPr lang="en-US" sz="1100" dirty="0"/>
              <a:t>GET </a:t>
            </a:r>
            <a:r>
              <a:rPr lang="en-US" sz="1100" dirty="0" err="1"/>
              <a:t>serviceinstances</a:t>
            </a:r>
            <a:endParaRPr lang="en-US" dirty="0"/>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Logic</a:t>
            </a:r>
          </a:p>
        </p:txBody>
      </p:sp>
      <p:sp>
        <p:nvSpPr>
          <p:cNvPr id="5" name="TextBox 4"/>
          <p:cNvSpPr txBox="1"/>
          <p:nvPr/>
        </p:nvSpPr>
        <p:spPr>
          <a:xfrm>
            <a:off x="677006" y="967153"/>
            <a:ext cx="9733085" cy="923330"/>
          </a:xfrm>
          <a:prstGeom prst="rect">
            <a:avLst/>
          </a:prstGeom>
          <a:noFill/>
        </p:spPr>
        <p:txBody>
          <a:bodyPr wrap="square" rtlCol="0" anchor="t">
            <a:spAutoFit/>
          </a:bodyPr>
          <a:lstStyle/>
          <a:p>
            <a:r>
              <a:rPr lang="en-US" dirty="0"/>
              <a:t> </a:t>
            </a:r>
          </a:p>
          <a:p>
            <a:pPr marL="342900" indent="-342900">
              <a:buAutoNum type="arabicPeriod"/>
            </a:pPr>
            <a:r>
              <a:rPr lang="en-US" dirty="0"/>
              <a:t>To create a slice the user would send the below shown request to CSMF along with the user requirements which is </a:t>
            </a:r>
            <a:r>
              <a:rPr lang="en-US" dirty="0" err="1"/>
              <a:t>highighted</a:t>
            </a:r>
            <a:r>
              <a:rPr lang="en-US" dirty="0"/>
              <a:t>.</a:t>
            </a:r>
          </a:p>
        </p:txBody>
      </p:sp>
      <p:sp>
        <p:nvSpPr>
          <p:cNvPr id="6" name="TextBox 5"/>
          <p:cNvSpPr txBox="1"/>
          <p:nvPr/>
        </p:nvSpPr>
        <p:spPr>
          <a:xfrm>
            <a:off x="1828800" y="693719"/>
            <a:ext cx="9733085" cy="646331"/>
          </a:xfrm>
          <a:prstGeom prst="rect">
            <a:avLst/>
          </a:prstGeom>
          <a:noFill/>
        </p:spPr>
        <p:txBody>
          <a:bodyPr wrap="square" rtlCol="0" anchor="t">
            <a:spAutoFit/>
          </a:bodyPr>
          <a:lstStyle/>
          <a:p>
            <a:r>
              <a:rPr lang="en-US" dirty="0"/>
              <a:t> </a:t>
            </a:r>
          </a:p>
          <a:p>
            <a:pPr marL="342900" indent="-342900">
              <a:buFont typeface="+mj-lt"/>
              <a:buAutoNum type="arabicPeriod" startAt="2"/>
            </a:pPr>
            <a:r>
              <a:rPr lang="en-US" dirty="0"/>
              <a:t>When “</a:t>
            </a:r>
            <a:r>
              <a:rPr lang="en-US" dirty="0" err="1"/>
              <a:t>resourceSharingLevel</a:t>
            </a:r>
            <a:r>
              <a:rPr lang="en-US" dirty="0"/>
              <a:t>” is set to shared, NSMF of SO will send a </a:t>
            </a:r>
          </a:p>
        </p:txBody>
      </p:sp>
      <p:pic>
        <p:nvPicPr>
          <p:cNvPr id="1028" name="Picture 4"/>
          <p:cNvPicPr>
            <a:picLocks noChangeAspect="1" noChangeArrowheads="1"/>
          </p:cNvPicPr>
          <p:nvPr/>
        </p:nvPicPr>
        <p:blipFill>
          <a:blip r:embed="rId2" cstate="print"/>
          <a:srcRect/>
          <a:stretch>
            <a:fillRect/>
          </a:stretch>
        </p:blipFill>
        <p:spPr bwMode="auto">
          <a:xfrm>
            <a:off x="1738248" y="1838799"/>
            <a:ext cx="2851337" cy="2281070"/>
          </a:xfrm>
          <a:prstGeom prst="rect">
            <a:avLst/>
          </a:prstGeom>
          <a:noFill/>
          <a:ln w="9525">
            <a:noFill/>
            <a:miter lim="800000"/>
            <a:headEnd/>
            <a:tailEnd/>
          </a:ln>
        </p:spPr>
      </p:pic>
      <p:sp>
        <p:nvSpPr>
          <p:cNvPr id="8" name="Rectangle 7"/>
          <p:cNvSpPr/>
          <p:nvPr/>
        </p:nvSpPr>
        <p:spPr>
          <a:xfrm>
            <a:off x="797169" y="5609383"/>
            <a:ext cx="10764716" cy="923330"/>
          </a:xfrm>
          <a:prstGeom prst="rect">
            <a:avLst/>
          </a:prstGeom>
        </p:spPr>
        <p:txBody>
          <a:bodyPr wrap="square">
            <a:spAutoFit/>
          </a:bodyPr>
          <a:lstStyle/>
          <a:p>
            <a:pPr marL="342900" indent="-342900">
              <a:buFont typeface="+mj-lt"/>
              <a:buAutoNum type="arabicPeriod" startAt="4"/>
            </a:pPr>
            <a:r>
              <a:rPr lang="en-US" dirty="0"/>
              <a:t>CSMF request payload looks like shown below:</a:t>
            </a:r>
          </a:p>
          <a:p>
            <a:pPr marL="342900" indent="-342900"/>
            <a:r>
              <a:rPr lang="en-US" dirty="0"/>
              <a:t>	The “</a:t>
            </a:r>
            <a:r>
              <a:rPr lang="en-US" dirty="0" err="1"/>
              <a:t>resourceSharingLevel</a:t>
            </a:r>
            <a:r>
              <a:rPr lang="en-US" dirty="0"/>
              <a:t>” attribute in the request body indicates whether a existing slice can be shared or new slice needs to be created.</a:t>
            </a:r>
          </a:p>
        </p:txBody>
      </p:sp>
      <p:sp>
        <p:nvSpPr>
          <p:cNvPr id="9" name="Rectangle 8"/>
          <p:cNvSpPr/>
          <p:nvPr/>
        </p:nvSpPr>
        <p:spPr>
          <a:xfrm>
            <a:off x="770794" y="4158652"/>
            <a:ext cx="9973407" cy="646331"/>
          </a:xfrm>
          <a:prstGeom prst="rect">
            <a:avLst/>
          </a:prstGeom>
        </p:spPr>
        <p:txBody>
          <a:bodyPr wrap="square">
            <a:spAutoFit/>
          </a:bodyPr>
          <a:lstStyle/>
          <a:p>
            <a:pPr marL="342900" indent="-342900">
              <a:buFont typeface="+mj-lt"/>
              <a:buAutoNum type="arabicPeriod" startAt="2"/>
            </a:pPr>
            <a:r>
              <a:rPr lang="en-US" dirty="0"/>
              <a:t>CSMF receives the request and ask OOF to get the Network Slice Template which can be used to create the slice satisfying the user requirement. (</a:t>
            </a:r>
            <a:r>
              <a:rPr lang="en-US" dirty="0" err="1"/>
              <a:t>selectnst</a:t>
            </a:r>
            <a:r>
              <a:rPr lang="en-US" dirty="0"/>
              <a:t> REST API will be used)</a:t>
            </a:r>
          </a:p>
        </p:txBody>
      </p:sp>
      <p:sp>
        <p:nvSpPr>
          <p:cNvPr id="10" name="Rectangle 9"/>
          <p:cNvSpPr/>
          <p:nvPr/>
        </p:nvSpPr>
        <p:spPr>
          <a:xfrm>
            <a:off x="782521" y="4952891"/>
            <a:ext cx="9973407" cy="646331"/>
          </a:xfrm>
          <a:prstGeom prst="rect">
            <a:avLst/>
          </a:prstGeom>
        </p:spPr>
        <p:txBody>
          <a:bodyPr wrap="square">
            <a:spAutoFit/>
          </a:bodyPr>
          <a:lstStyle/>
          <a:p>
            <a:pPr marL="342900" indent="-342900">
              <a:buFont typeface="+mj-lt"/>
              <a:buAutoNum type="arabicPeriod" startAt="3"/>
            </a:pPr>
            <a:r>
              <a:rPr lang="en-US" dirty="0"/>
              <a:t>CSMF gets the NST information from OOF and request NSMF to create Network Slice sending the NST information.</a:t>
            </a:r>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Request Response Structure : </a:t>
            </a:r>
            <a:r>
              <a:rPr lang="en-US" dirty="0" err="1"/>
              <a:t>selectnst</a:t>
            </a:r>
            <a:endParaRPr lang="en-US" dirty="0"/>
          </a:p>
        </p:txBody>
      </p:sp>
      <p:sp>
        <p:nvSpPr>
          <p:cNvPr id="5" name="TextBox 4"/>
          <p:cNvSpPr txBox="1"/>
          <p:nvPr/>
        </p:nvSpPr>
        <p:spPr>
          <a:xfrm>
            <a:off x="677006" y="967153"/>
            <a:ext cx="9733085" cy="5616922"/>
          </a:xfrm>
          <a:prstGeom prst="rect">
            <a:avLst/>
          </a:prstGeom>
          <a:noFill/>
        </p:spPr>
        <p:txBody>
          <a:bodyPr wrap="square" rtlCol="0" anchor="t">
            <a:spAutoFit/>
          </a:bodyPr>
          <a:lstStyle/>
          <a:p>
            <a:pPr marL="342900" indent="-342900"/>
            <a:r>
              <a:rPr lang="en-US" sz="1400" b="1" dirty="0"/>
              <a:t>URL:</a:t>
            </a:r>
            <a:r>
              <a:rPr lang="en-US" sz="1400" dirty="0"/>
              <a:t> {{</a:t>
            </a:r>
            <a:r>
              <a:rPr lang="en-US" sz="1400" dirty="0" err="1"/>
              <a:t>oofurl</a:t>
            </a:r>
            <a:r>
              <a:rPr lang="en-US" sz="1400" dirty="0"/>
              <a:t>}}/</a:t>
            </a:r>
            <a:r>
              <a:rPr lang="en-US" sz="1400" dirty="0" err="1"/>
              <a:t>api</a:t>
            </a:r>
            <a:r>
              <a:rPr lang="en-US" sz="1400" dirty="0"/>
              <a:t>/</a:t>
            </a:r>
            <a:r>
              <a:rPr lang="en-US" sz="1400" dirty="0" err="1"/>
              <a:t>oof</a:t>
            </a:r>
            <a:r>
              <a:rPr lang="en-US" sz="1400" dirty="0"/>
              <a:t>/v1/</a:t>
            </a:r>
            <a:r>
              <a:rPr lang="en-US" sz="1400" dirty="0" err="1"/>
              <a:t>selectnst</a:t>
            </a:r>
            <a:endParaRPr lang="en-US" sz="1400" dirty="0"/>
          </a:p>
          <a:p>
            <a:pPr marL="342900" indent="-342900"/>
            <a:r>
              <a:rPr lang="en-US" sz="1400" b="1" dirty="0"/>
              <a:t>Method : </a:t>
            </a:r>
            <a:r>
              <a:rPr lang="en-US" sz="1400" dirty="0"/>
              <a:t>POST</a:t>
            </a:r>
          </a:p>
          <a:p>
            <a:pPr marL="342900" indent="-342900"/>
            <a:endParaRPr lang="en-US" sz="1400" dirty="0"/>
          </a:p>
          <a:p>
            <a:pPr marL="342900" indent="-342900"/>
            <a:r>
              <a:rPr lang="en-US" sz="1400" b="1" dirty="0"/>
              <a:t>Request to OOF</a:t>
            </a:r>
            <a:br>
              <a:rPr lang="en-US" sz="1400" dirty="0"/>
            </a:br>
            <a:r>
              <a:rPr lang="en-US" sz="1100" dirty="0"/>
              <a:t> {</a:t>
            </a:r>
            <a:br>
              <a:rPr lang="en-US" sz="1100" dirty="0"/>
            </a:br>
            <a:r>
              <a:rPr lang="en-US" sz="1100" dirty="0"/>
              <a:t>    "</a:t>
            </a:r>
            <a:r>
              <a:rPr lang="en-US" sz="1100" dirty="0" err="1"/>
              <a:t>requestInfo</a:t>
            </a:r>
            <a:r>
              <a:rPr lang="en-US" sz="1100" dirty="0"/>
              <a:t>":{</a:t>
            </a:r>
            <a:br>
              <a:rPr lang="en-US" sz="1100" dirty="0"/>
            </a:br>
            <a:r>
              <a:rPr lang="en-US" sz="1100" dirty="0"/>
              <a:t>        "</a:t>
            </a:r>
            <a:r>
              <a:rPr lang="en-US" sz="1100" dirty="0" err="1"/>
              <a:t>transactionId</a:t>
            </a:r>
            <a:r>
              <a:rPr lang="en-US" sz="1100" dirty="0"/>
              <a:t>":"234-675-4328",</a:t>
            </a:r>
            <a:br>
              <a:rPr lang="en-US" sz="1100" dirty="0"/>
            </a:br>
            <a:r>
              <a:rPr lang="en-US" sz="1100" dirty="0"/>
              <a:t>        "</a:t>
            </a:r>
            <a:r>
              <a:rPr lang="en-US" sz="1100" dirty="0" err="1"/>
              <a:t>requestId</a:t>
            </a:r>
            <a:r>
              <a:rPr lang="en-US" sz="1100" dirty="0"/>
              <a:t>":"123-456-7890",</a:t>
            </a:r>
            <a:br>
              <a:rPr lang="en-US" sz="1100" dirty="0"/>
            </a:br>
            <a:r>
              <a:rPr lang="en-US" sz="1100" dirty="0"/>
              <a:t>        "</a:t>
            </a:r>
            <a:r>
              <a:rPr lang="en-US" sz="1100" dirty="0" err="1"/>
              <a:t>sourceId</a:t>
            </a:r>
            <a:r>
              <a:rPr lang="en-US" sz="1100" dirty="0"/>
              <a:t>":"SO",</a:t>
            </a:r>
            <a:br>
              <a:rPr lang="en-US" sz="1100" dirty="0"/>
            </a:br>
            <a:r>
              <a:rPr lang="en-US" sz="1100" dirty="0"/>
              <a:t>        "timeout":600</a:t>
            </a:r>
            <a:br>
              <a:rPr lang="en-US" sz="1100" dirty="0"/>
            </a:br>
            <a:r>
              <a:rPr lang="en-US" sz="1100" dirty="0"/>
              <a:t>    },</a:t>
            </a:r>
            <a:br>
              <a:rPr lang="en-US" sz="1100" dirty="0"/>
            </a:br>
            <a:r>
              <a:rPr lang="en-US" sz="1100" dirty="0"/>
              <a:t>    "</a:t>
            </a:r>
            <a:r>
              <a:rPr lang="en-US" sz="1100" dirty="0" err="1"/>
              <a:t>serviceProfile</a:t>
            </a:r>
            <a:r>
              <a:rPr lang="en-US" sz="1100" dirty="0"/>
              <a:t>":{</a:t>
            </a:r>
            <a:br>
              <a:rPr lang="en-US" sz="1100" dirty="0"/>
            </a:br>
            <a:r>
              <a:rPr lang="en-US" sz="1100" dirty="0"/>
              <a:t>        "latency":20,</a:t>
            </a:r>
            <a:br>
              <a:rPr lang="en-US" sz="1100" dirty="0"/>
            </a:br>
            <a:r>
              <a:rPr lang="en-US" sz="1100" dirty="0"/>
              <a:t>        "</a:t>
            </a:r>
            <a:r>
              <a:rPr lang="en-US" sz="1100" dirty="0" err="1"/>
              <a:t>areaTrafficCapDL</a:t>
            </a:r>
            <a:r>
              <a:rPr lang="en-US" sz="1100" dirty="0"/>
              <a:t>":300,</a:t>
            </a:r>
            <a:br>
              <a:rPr lang="en-US" sz="1100" dirty="0"/>
            </a:br>
            <a:r>
              <a:rPr lang="en-US" sz="1100" dirty="0"/>
              <a:t>        "</a:t>
            </a:r>
            <a:r>
              <a:rPr lang="en-US" sz="1100" dirty="0" err="1"/>
              <a:t>areaTrafficCapUL</a:t>
            </a:r>
            <a:r>
              <a:rPr lang="en-US" sz="1100" dirty="0"/>
              <a:t>":300,</a:t>
            </a:r>
            <a:br>
              <a:rPr lang="en-US" sz="1100" dirty="0"/>
            </a:br>
            <a:r>
              <a:rPr lang="en-US" sz="1100" dirty="0"/>
              <a:t>        "</a:t>
            </a:r>
            <a:r>
              <a:rPr lang="en-US" sz="1100" dirty="0" err="1"/>
              <a:t>maxNumberofUEs</a:t>
            </a:r>
            <a:r>
              <a:rPr lang="en-US" sz="1100" dirty="0"/>
              <a:t>":300</a:t>
            </a:r>
            <a:br>
              <a:rPr lang="en-US" sz="1100" dirty="0"/>
            </a:br>
            <a:r>
              <a:rPr lang="en-US" sz="1100" dirty="0"/>
              <a:t>    }</a:t>
            </a:r>
            <a:br>
              <a:rPr lang="en-US" sz="1100" dirty="0"/>
            </a:br>
            <a:r>
              <a:rPr lang="en-US" sz="1100" dirty="0"/>
              <a:t>}</a:t>
            </a:r>
            <a:endParaRPr lang="en-US" sz="1400" dirty="0"/>
          </a:p>
          <a:p>
            <a:pPr marL="342900" indent="-342900"/>
            <a:endParaRPr lang="en-US" sz="1400" dirty="0"/>
          </a:p>
          <a:p>
            <a:pPr marL="342900" indent="-342900"/>
            <a:r>
              <a:rPr lang="en-US" sz="1400" b="1" dirty="0"/>
              <a:t>Response:</a:t>
            </a:r>
            <a:br>
              <a:rPr lang="en-US" sz="1400" dirty="0"/>
            </a:br>
            <a:r>
              <a:rPr lang="en-US" sz="1100" dirty="0"/>
              <a:t> {</a:t>
            </a:r>
            <a:br>
              <a:rPr lang="en-US" sz="1100" dirty="0"/>
            </a:br>
            <a:r>
              <a:rPr lang="en-US" sz="1100" dirty="0"/>
              <a:t>    "</a:t>
            </a:r>
            <a:r>
              <a:rPr lang="en-US" sz="1100" dirty="0" err="1"/>
              <a:t>transactionId</a:t>
            </a:r>
            <a:r>
              <a:rPr lang="en-US" sz="1100" dirty="0"/>
              <a:t>":"234-675-4328",</a:t>
            </a:r>
            <a:br>
              <a:rPr lang="en-US" sz="1100" dirty="0"/>
            </a:br>
            <a:r>
              <a:rPr lang="en-US" sz="1100" dirty="0"/>
              <a:t>    "</a:t>
            </a:r>
            <a:r>
              <a:rPr lang="en-US" sz="1100" dirty="0" err="1"/>
              <a:t>requestId</a:t>
            </a:r>
            <a:r>
              <a:rPr lang="en-US" sz="1100" dirty="0"/>
              <a:t>":"123-456-7890",</a:t>
            </a:r>
            <a:br>
              <a:rPr lang="en-US" sz="1100" dirty="0"/>
            </a:br>
            <a:r>
              <a:rPr lang="en-US" sz="1100" dirty="0"/>
              <a:t>    "</a:t>
            </a:r>
            <a:r>
              <a:rPr lang="en-US" sz="1100" dirty="0" err="1"/>
              <a:t>requestStatus</a:t>
            </a:r>
            <a:r>
              <a:rPr lang="en-US" sz="1100" dirty="0"/>
              <a:t>":"accepted",</a:t>
            </a:r>
            <a:br>
              <a:rPr lang="en-US" sz="1100" dirty="0"/>
            </a:br>
            <a:r>
              <a:rPr lang="en-US" sz="1100" dirty="0"/>
              <a:t>    "</a:t>
            </a:r>
            <a:r>
              <a:rPr lang="en-US" sz="1100" dirty="0" err="1"/>
              <a:t>statusMessage</a:t>
            </a:r>
            <a:r>
              <a:rPr lang="en-US" sz="1100" dirty="0"/>
              <a:t>":"",</a:t>
            </a:r>
            <a:br>
              <a:rPr lang="en-US" sz="1100" dirty="0"/>
            </a:br>
            <a:r>
              <a:rPr lang="en-US" sz="1100" dirty="0"/>
              <a:t>    "</a:t>
            </a:r>
            <a:r>
              <a:rPr lang="en-US" sz="1100" dirty="0" err="1"/>
              <a:t>NSTInfo</a:t>
            </a:r>
            <a:r>
              <a:rPr lang="en-US" sz="1100" dirty="0"/>
              <a:t>":{</a:t>
            </a:r>
            <a:br>
              <a:rPr lang="en-US" sz="1100" dirty="0"/>
            </a:br>
            <a:r>
              <a:rPr lang="en-US" sz="1100" dirty="0"/>
              <a:t>        "</a:t>
            </a:r>
            <a:r>
              <a:rPr lang="en-US" sz="1100" dirty="0" err="1"/>
              <a:t>invariantUUID</a:t>
            </a:r>
            <a:r>
              <a:rPr lang="en-US" sz="1100" dirty="0"/>
              <a:t>":"23edd22b-a0b2-449f-be87-d094159b9269",</a:t>
            </a:r>
            <a:br>
              <a:rPr lang="en-US" sz="1100" dirty="0"/>
            </a:br>
            <a:r>
              <a:rPr lang="en-US" sz="1100" dirty="0"/>
              <a:t>        "UUID":"46da8cf8-0878-48ac-bea3-f2200959411a",</a:t>
            </a:r>
            <a:br>
              <a:rPr lang="en-US" sz="1100" dirty="0"/>
            </a:br>
            <a:r>
              <a:rPr lang="en-US" sz="1100" dirty="0"/>
              <a:t>        "</a:t>
            </a:r>
            <a:r>
              <a:rPr lang="en-US" sz="1100" dirty="0" err="1"/>
              <a:t>NSTName</a:t>
            </a:r>
            <a:r>
              <a:rPr lang="en-US" sz="1100" dirty="0"/>
              <a:t>":"</a:t>
            </a:r>
            <a:r>
              <a:rPr lang="en-US" sz="1100" dirty="0" err="1"/>
              <a:t>eMBB</a:t>
            </a:r>
            <a:r>
              <a:rPr lang="en-US" sz="1100" dirty="0"/>
              <a:t> service"</a:t>
            </a:r>
            <a:br>
              <a:rPr lang="en-US" sz="1100" dirty="0"/>
            </a:br>
            <a:r>
              <a:rPr lang="en-US" sz="1100" dirty="0"/>
              <a:t>    }</a:t>
            </a:r>
            <a:br>
              <a:rPr lang="en-US" sz="1100" dirty="0"/>
            </a:br>
            <a:r>
              <a:rPr lang="en-US" sz="1100" dirty="0"/>
              <a:t>}</a:t>
            </a:r>
            <a:endParaRPr lang="en-US" sz="1200" dirty="0"/>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Request Response Structure : </a:t>
            </a:r>
            <a:r>
              <a:rPr lang="en-US" dirty="0" err="1"/>
              <a:t>selectnsi</a:t>
            </a:r>
            <a:endParaRPr lang="en-US" dirty="0"/>
          </a:p>
        </p:txBody>
      </p:sp>
      <p:sp>
        <p:nvSpPr>
          <p:cNvPr id="5" name="TextBox 4"/>
          <p:cNvSpPr txBox="1"/>
          <p:nvPr/>
        </p:nvSpPr>
        <p:spPr>
          <a:xfrm>
            <a:off x="677007" y="967153"/>
            <a:ext cx="4853356" cy="4847481"/>
          </a:xfrm>
          <a:prstGeom prst="rect">
            <a:avLst/>
          </a:prstGeom>
          <a:noFill/>
        </p:spPr>
        <p:txBody>
          <a:bodyPr wrap="square" rtlCol="0" anchor="t">
            <a:spAutoFit/>
          </a:bodyPr>
          <a:lstStyle/>
          <a:p>
            <a:pPr marL="342900" indent="-342900"/>
            <a:r>
              <a:rPr lang="en-US" sz="1400" b="1" dirty="0"/>
              <a:t>URL:</a:t>
            </a:r>
            <a:r>
              <a:rPr lang="en-US" sz="1400" dirty="0"/>
              <a:t> </a:t>
            </a:r>
            <a:r>
              <a:rPr lang="en-US" sz="1200" dirty="0"/>
              <a:t>{{</a:t>
            </a:r>
            <a:r>
              <a:rPr lang="en-US" sz="1200" dirty="0" err="1"/>
              <a:t>oofurl</a:t>
            </a:r>
            <a:r>
              <a:rPr lang="en-US" sz="1200" dirty="0"/>
              <a:t>}}/</a:t>
            </a:r>
            <a:r>
              <a:rPr lang="en-US" sz="1200" dirty="0" err="1"/>
              <a:t>api</a:t>
            </a:r>
            <a:r>
              <a:rPr lang="en-US" sz="1200" dirty="0"/>
              <a:t>/</a:t>
            </a:r>
            <a:r>
              <a:rPr lang="en-US" sz="1200" dirty="0" err="1"/>
              <a:t>oof</a:t>
            </a:r>
            <a:r>
              <a:rPr lang="en-US" sz="1200" dirty="0"/>
              <a:t>/v1/</a:t>
            </a:r>
            <a:r>
              <a:rPr lang="en-US" sz="1200" dirty="0" err="1"/>
              <a:t>selectnsi</a:t>
            </a:r>
            <a:endParaRPr lang="en-US" sz="1400" dirty="0"/>
          </a:p>
          <a:p>
            <a:pPr marL="342900" indent="-342900"/>
            <a:r>
              <a:rPr lang="en-US" sz="1400" b="1" dirty="0"/>
              <a:t>Method : </a:t>
            </a:r>
            <a:r>
              <a:rPr lang="en-US" sz="1400" dirty="0"/>
              <a:t>POST</a:t>
            </a:r>
          </a:p>
          <a:p>
            <a:pPr marL="342900" indent="-342900"/>
            <a:endParaRPr lang="en-US" sz="1400" dirty="0"/>
          </a:p>
          <a:p>
            <a:pPr marL="342900" indent="-342900"/>
            <a:r>
              <a:rPr lang="en-US" sz="1400" b="1" dirty="0"/>
              <a:t>Request to OOF</a:t>
            </a:r>
            <a:br>
              <a:rPr lang="en-US" sz="1400" dirty="0"/>
            </a:br>
            <a:r>
              <a:rPr lang="en-US" sz="1100" dirty="0"/>
              <a:t> {</a:t>
            </a:r>
            <a:br>
              <a:rPr lang="en-US" sz="1100" dirty="0"/>
            </a:br>
            <a:r>
              <a:rPr lang="en-US" sz="1100" dirty="0"/>
              <a:t>    "</a:t>
            </a:r>
            <a:r>
              <a:rPr lang="en-US" sz="1100" dirty="0" err="1"/>
              <a:t>requestInfo</a:t>
            </a:r>
            <a:r>
              <a:rPr lang="en-US" sz="1100" dirty="0"/>
              <a:t>":{</a:t>
            </a:r>
            <a:br>
              <a:rPr lang="en-US" sz="1100" dirty="0"/>
            </a:br>
            <a:r>
              <a:rPr lang="en-US" sz="1100" dirty="0"/>
              <a:t>        "</a:t>
            </a:r>
            <a:r>
              <a:rPr lang="en-US" sz="1100" dirty="0" err="1"/>
              <a:t>transactionId</a:t>
            </a:r>
            <a:r>
              <a:rPr lang="en-US" sz="1100" dirty="0"/>
              <a:t>":"234-675-4328",</a:t>
            </a:r>
            <a:br>
              <a:rPr lang="en-US" sz="1100" dirty="0"/>
            </a:br>
            <a:r>
              <a:rPr lang="en-US" sz="1100" dirty="0"/>
              <a:t>        "</a:t>
            </a:r>
            <a:r>
              <a:rPr lang="en-US" sz="1100" dirty="0" err="1"/>
              <a:t>requestId</a:t>
            </a:r>
            <a:r>
              <a:rPr lang="en-US" sz="1100" dirty="0"/>
              <a:t>":"123-456-7890",</a:t>
            </a:r>
            <a:br>
              <a:rPr lang="en-US" sz="1100" dirty="0"/>
            </a:br>
            <a:r>
              <a:rPr lang="en-US" sz="1100" dirty="0"/>
              <a:t>        "</a:t>
            </a:r>
            <a:r>
              <a:rPr lang="en-US" sz="1100" dirty="0" err="1"/>
              <a:t>sourceId</a:t>
            </a:r>
            <a:r>
              <a:rPr lang="en-US" sz="1100" dirty="0"/>
              <a:t>":"SO",</a:t>
            </a:r>
            <a:br>
              <a:rPr lang="en-US" sz="1100" dirty="0"/>
            </a:br>
            <a:r>
              <a:rPr lang="en-US" sz="1100" dirty="0"/>
              <a:t>        "timeout":600</a:t>
            </a:r>
            <a:br>
              <a:rPr lang="en-US" sz="1100" dirty="0"/>
            </a:br>
            <a:r>
              <a:rPr lang="en-US" sz="1100" dirty="0"/>
              <a:t>    },</a:t>
            </a:r>
            <a:br>
              <a:rPr lang="en-US" sz="1100" dirty="0"/>
            </a:br>
            <a:r>
              <a:rPr lang="en-US" sz="1100" dirty="0"/>
              <a:t>    "</a:t>
            </a:r>
            <a:r>
              <a:rPr lang="en-US" sz="1100" dirty="0" err="1"/>
              <a:t>NSTInfo</a:t>
            </a:r>
            <a:r>
              <a:rPr lang="en-US" sz="1100" dirty="0"/>
              <a:t>":{</a:t>
            </a:r>
            <a:br>
              <a:rPr lang="en-US" sz="1100" dirty="0"/>
            </a:br>
            <a:r>
              <a:rPr lang="en-US" sz="1100" dirty="0"/>
              <a:t>        "</a:t>
            </a:r>
            <a:r>
              <a:rPr lang="en-US" sz="1100" dirty="0" err="1"/>
              <a:t>invariantUUID</a:t>
            </a:r>
            <a:r>
              <a:rPr lang="en-US" sz="1100" dirty="0"/>
              <a:t>":"23edd22b-a0b2-449f-be87-d094159b9269",</a:t>
            </a:r>
            <a:br>
              <a:rPr lang="en-US" sz="1100" dirty="0"/>
            </a:br>
            <a:r>
              <a:rPr lang="en-US" sz="1100" dirty="0"/>
              <a:t>        "UUID":"46da8cf8-0878-48ac-bea3-f2200959411a"</a:t>
            </a:r>
            <a:br>
              <a:rPr lang="en-US" sz="1100" dirty="0"/>
            </a:br>
            <a:r>
              <a:rPr lang="en-US" sz="1100" dirty="0"/>
              <a:t>    },</a:t>
            </a:r>
            <a:br>
              <a:rPr lang="en-US" sz="1100" dirty="0"/>
            </a:br>
            <a:r>
              <a:rPr lang="en-US" sz="1100" dirty="0"/>
              <a:t>    "</a:t>
            </a:r>
            <a:r>
              <a:rPr lang="en-US" sz="1100" dirty="0" err="1"/>
              <a:t>serviceProfile</a:t>
            </a:r>
            <a:r>
              <a:rPr lang="en-US" sz="1100" dirty="0"/>
              <a:t>":{</a:t>
            </a:r>
            <a:br>
              <a:rPr lang="en-US" sz="1100" dirty="0"/>
            </a:br>
            <a:r>
              <a:rPr lang="en-US" sz="1100" dirty="0"/>
              <a:t>        "latency":100,</a:t>
            </a:r>
            <a:br>
              <a:rPr lang="en-US" sz="1100" dirty="0"/>
            </a:br>
            <a:r>
              <a:rPr lang="en-US" sz="1100" dirty="0"/>
              <a:t>        "</a:t>
            </a:r>
            <a:r>
              <a:rPr lang="en-US" sz="1100" dirty="0" err="1"/>
              <a:t>areaTrafficCapDL</a:t>
            </a:r>
            <a:r>
              <a:rPr lang="en-US" sz="1100" dirty="0"/>
              <a:t>":"100",</a:t>
            </a:r>
            <a:br>
              <a:rPr lang="en-US" sz="1100" dirty="0"/>
            </a:br>
            <a:r>
              <a:rPr lang="en-US" sz="1100" dirty="0"/>
              <a:t>        "</a:t>
            </a:r>
            <a:r>
              <a:rPr lang="en-US" sz="1100" dirty="0" err="1"/>
              <a:t>areaTrafficCapUL</a:t>
            </a:r>
            <a:r>
              <a:rPr lang="en-US" sz="1100" dirty="0"/>
              <a:t>":100,</a:t>
            </a:r>
            <a:br>
              <a:rPr lang="en-US" sz="1100" dirty="0"/>
            </a:br>
            <a:r>
              <a:rPr lang="en-US" sz="1100" dirty="0"/>
              <a:t>        "</a:t>
            </a:r>
            <a:r>
              <a:rPr lang="en-US" sz="1100" dirty="0" err="1"/>
              <a:t>maxNumberofUEs</a:t>
            </a:r>
            <a:r>
              <a:rPr lang="en-US" sz="1100" dirty="0"/>
              <a:t>":300,</a:t>
            </a:r>
            <a:br>
              <a:rPr lang="en-US" sz="1100" dirty="0"/>
            </a:br>
            <a:r>
              <a:rPr lang="en-US" sz="1100" dirty="0"/>
              <a:t>        "areas":" area1|area2",</a:t>
            </a:r>
            <a:br>
              <a:rPr lang="en-US" sz="1100" dirty="0"/>
            </a:br>
            <a:r>
              <a:rPr lang="en-US" sz="1100" dirty="0"/>
              <a:t>        "</a:t>
            </a:r>
            <a:r>
              <a:rPr lang="en-US" sz="1100" dirty="0" err="1"/>
              <a:t>expDataRateDL</a:t>
            </a:r>
            <a:r>
              <a:rPr lang="en-US" sz="1100" dirty="0"/>
              <a:t>":10,</a:t>
            </a:r>
            <a:br>
              <a:rPr lang="en-US" sz="1100" dirty="0"/>
            </a:br>
            <a:r>
              <a:rPr lang="en-US" sz="1100" dirty="0"/>
              <a:t>        "</a:t>
            </a:r>
            <a:r>
              <a:rPr lang="en-US" sz="1100" dirty="0" err="1"/>
              <a:t>expDataRateUL</a:t>
            </a:r>
            <a:r>
              <a:rPr lang="en-US" sz="1100" dirty="0"/>
              <a:t>":30,</a:t>
            </a:r>
            <a:br>
              <a:rPr lang="en-US" sz="1100" dirty="0"/>
            </a:br>
            <a:r>
              <a:rPr lang="en-US" sz="1100" dirty="0"/>
              <a:t>        "</a:t>
            </a:r>
            <a:r>
              <a:rPr lang="en-US" sz="1100" dirty="0" err="1"/>
              <a:t>uEMobilityLevel</a:t>
            </a:r>
            <a:r>
              <a:rPr lang="en-US" sz="1100" dirty="0"/>
              <a:t>":"stationary",</a:t>
            </a:r>
            <a:br>
              <a:rPr lang="en-US" sz="1100" dirty="0"/>
            </a:br>
            <a:r>
              <a:rPr lang="en-US" sz="1100" dirty="0"/>
              <a:t>        "</a:t>
            </a:r>
            <a:r>
              <a:rPr lang="en-US" sz="1100" dirty="0" err="1"/>
              <a:t>resourceSharingLevel</a:t>
            </a:r>
            <a:r>
              <a:rPr lang="en-US" sz="1100" dirty="0"/>
              <a:t>":"shared"</a:t>
            </a:r>
            <a:br>
              <a:rPr lang="en-US" sz="1100" dirty="0"/>
            </a:br>
            <a:r>
              <a:rPr lang="en-US" sz="1100" dirty="0"/>
              <a:t>    }</a:t>
            </a:r>
            <a:br>
              <a:rPr lang="en-US" sz="1100" dirty="0"/>
            </a:br>
            <a:r>
              <a:rPr lang="en-US" sz="1100" dirty="0"/>
              <a:t>}</a:t>
            </a:r>
            <a:endParaRPr lang="en-US" sz="1400" dirty="0"/>
          </a:p>
        </p:txBody>
      </p:sp>
      <p:sp>
        <p:nvSpPr>
          <p:cNvPr id="4" name="TextBox 3"/>
          <p:cNvSpPr txBox="1"/>
          <p:nvPr/>
        </p:nvSpPr>
        <p:spPr>
          <a:xfrm>
            <a:off x="5829134" y="1389173"/>
            <a:ext cx="4003019" cy="2616101"/>
          </a:xfrm>
          <a:prstGeom prst="rect">
            <a:avLst/>
          </a:prstGeom>
          <a:noFill/>
        </p:spPr>
        <p:txBody>
          <a:bodyPr wrap="none" rtlCol="0">
            <a:spAutoFit/>
          </a:bodyPr>
          <a:lstStyle/>
          <a:p>
            <a:r>
              <a:rPr lang="en-US" sz="1400" b="1" dirty="0"/>
              <a:t>Response:</a:t>
            </a:r>
            <a:br>
              <a:rPr lang="en-US" sz="2400" dirty="0"/>
            </a:br>
            <a:r>
              <a:rPr lang="en-US" sz="1100" dirty="0"/>
              <a:t> {</a:t>
            </a:r>
            <a:br>
              <a:rPr lang="en-US" sz="1100" dirty="0"/>
            </a:br>
            <a:r>
              <a:rPr lang="en-US" sz="1100" dirty="0"/>
              <a:t>    "</a:t>
            </a:r>
            <a:r>
              <a:rPr lang="en-US" sz="1100" dirty="0" err="1"/>
              <a:t>transactionId</a:t>
            </a:r>
            <a:r>
              <a:rPr lang="en-US" sz="1100" dirty="0"/>
              <a:t>":"234-675-4328",</a:t>
            </a:r>
            <a:br>
              <a:rPr lang="en-US" sz="1100" dirty="0"/>
            </a:br>
            <a:r>
              <a:rPr lang="en-US" sz="1100" dirty="0"/>
              <a:t>    "</a:t>
            </a:r>
            <a:r>
              <a:rPr lang="en-US" sz="1100" dirty="0" err="1"/>
              <a:t>requestId</a:t>
            </a:r>
            <a:r>
              <a:rPr lang="en-US" sz="1100" dirty="0"/>
              <a:t>":"123-456-7890",</a:t>
            </a:r>
            <a:br>
              <a:rPr lang="en-US" sz="1100" dirty="0"/>
            </a:br>
            <a:r>
              <a:rPr lang="en-US" sz="1100" dirty="0"/>
              <a:t>    "</a:t>
            </a:r>
            <a:r>
              <a:rPr lang="en-US" sz="1100" dirty="0" err="1"/>
              <a:t>requestStatus</a:t>
            </a:r>
            <a:r>
              <a:rPr lang="en-US" sz="1100" dirty="0"/>
              <a:t>":"accepted",</a:t>
            </a:r>
            <a:br>
              <a:rPr lang="en-US" sz="1100" dirty="0"/>
            </a:br>
            <a:r>
              <a:rPr lang="en-US" sz="1100" dirty="0"/>
              <a:t>    "</a:t>
            </a:r>
            <a:r>
              <a:rPr lang="en-US" sz="1100" dirty="0" err="1"/>
              <a:t>statusMessage</a:t>
            </a:r>
            <a:r>
              <a:rPr lang="en-US" sz="1100" dirty="0"/>
              <a:t>":"",</a:t>
            </a:r>
            <a:br>
              <a:rPr lang="en-US" sz="1100" dirty="0"/>
            </a:br>
            <a:r>
              <a:rPr lang="en-US" sz="1100" dirty="0"/>
              <a:t>    "</a:t>
            </a:r>
            <a:r>
              <a:rPr lang="en-US" sz="1100" dirty="0" err="1"/>
              <a:t>NSIInfo</a:t>
            </a:r>
            <a:r>
              <a:rPr lang="en-US" sz="1100" dirty="0"/>
              <a:t>":{</a:t>
            </a:r>
            <a:br>
              <a:rPr lang="en-US" sz="1100" dirty="0"/>
            </a:br>
            <a:r>
              <a:rPr lang="en-US" sz="1100" dirty="0"/>
              <a:t>        "</a:t>
            </a:r>
            <a:r>
              <a:rPr lang="en-US" sz="1100" dirty="0" err="1"/>
              <a:t>invariantUUID</a:t>
            </a:r>
            <a:r>
              <a:rPr lang="en-US" sz="1100" dirty="0"/>
              <a:t>":"23edd22b-a0b2-449f-be87-d094159b9269",</a:t>
            </a:r>
            <a:br>
              <a:rPr lang="en-US" sz="1100" dirty="0"/>
            </a:br>
            <a:r>
              <a:rPr lang="en-US" sz="1100" dirty="0"/>
              <a:t>        "UUID":"46da8cf8-0878-48ac-bea3-f2200959411a",</a:t>
            </a:r>
            <a:br>
              <a:rPr lang="en-US" sz="1100" dirty="0"/>
            </a:br>
            <a:r>
              <a:rPr lang="en-US" sz="1100" dirty="0"/>
              <a:t>        "NSIID":"61c4aa7c-9ca6-46cd-b3f8-009769db8641",</a:t>
            </a:r>
            <a:br>
              <a:rPr lang="en-US" sz="1100" dirty="0"/>
            </a:br>
            <a:r>
              <a:rPr lang="en-US" sz="1100" dirty="0"/>
              <a:t>        "</a:t>
            </a:r>
            <a:r>
              <a:rPr lang="en-US" sz="1100" dirty="0" err="1"/>
              <a:t>NSIName</a:t>
            </a:r>
            <a:r>
              <a:rPr lang="en-US" sz="1100" dirty="0"/>
              <a:t>":"</a:t>
            </a:r>
            <a:r>
              <a:rPr lang="en-US" sz="1100" dirty="0" err="1"/>
              <a:t>eMBB</a:t>
            </a:r>
            <a:r>
              <a:rPr lang="en-US" sz="1100" dirty="0"/>
              <a:t> service"</a:t>
            </a:r>
            <a:br>
              <a:rPr lang="en-US" sz="1100" dirty="0"/>
            </a:br>
            <a:r>
              <a:rPr lang="en-US" sz="1100" dirty="0"/>
              <a:t>    }</a:t>
            </a:r>
            <a:br>
              <a:rPr lang="en-US" sz="1100" dirty="0"/>
            </a:br>
            <a:r>
              <a:rPr lang="en-US" sz="1100" dirty="0"/>
              <a:t>}</a:t>
            </a:r>
          </a:p>
          <a:p>
            <a:endParaRPr lang="en-US" dirty="0"/>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Request Response Structure : </a:t>
            </a:r>
            <a:r>
              <a:rPr lang="en-US" dirty="0" err="1"/>
              <a:t>selectnssi</a:t>
            </a:r>
            <a:endParaRPr lang="en-US" dirty="0"/>
          </a:p>
        </p:txBody>
      </p:sp>
      <p:sp>
        <p:nvSpPr>
          <p:cNvPr id="5" name="TextBox 4"/>
          <p:cNvSpPr txBox="1"/>
          <p:nvPr/>
        </p:nvSpPr>
        <p:spPr>
          <a:xfrm>
            <a:off x="677007" y="967153"/>
            <a:ext cx="5090748" cy="4001095"/>
          </a:xfrm>
          <a:prstGeom prst="rect">
            <a:avLst/>
          </a:prstGeom>
          <a:noFill/>
        </p:spPr>
        <p:txBody>
          <a:bodyPr wrap="square" rtlCol="0" anchor="t">
            <a:spAutoFit/>
          </a:bodyPr>
          <a:lstStyle/>
          <a:p>
            <a:pPr marL="342900" indent="-342900"/>
            <a:r>
              <a:rPr lang="en-US" sz="1400" b="1" dirty="0"/>
              <a:t>URL:</a:t>
            </a:r>
            <a:r>
              <a:rPr lang="en-US" sz="1400" dirty="0"/>
              <a:t> {{</a:t>
            </a:r>
            <a:r>
              <a:rPr lang="en-US" sz="1400" dirty="0" err="1"/>
              <a:t>oofurl</a:t>
            </a:r>
            <a:r>
              <a:rPr lang="en-US" sz="1400" dirty="0"/>
              <a:t>}}/</a:t>
            </a:r>
            <a:r>
              <a:rPr lang="en-US" sz="1400" dirty="0" err="1"/>
              <a:t>api</a:t>
            </a:r>
            <a:r>
              <a:rPr lang="en-US" sz="1400" dirty="0"/>
              <a:t>/</a:t>
            </a:r>
            <a:r>
              <a:rPr lang="en-US" sz="1400" dirty="0" err="1"/>
              <a:t>oof</a:t>
            </a:r>
            <a:r>
              <a:rPr lang="en-US" sz="1400" dirty="0"/>
              <a:t>/v1/</a:t>
            </a:r>
            <a:r>
              <a:rPr lang="en-US" sz="1400" dirty="0" err="1"/>
              <a:t>selectnssi</a:t>
            </a:r>
          </a:p>
          <a:p>
            <a:pPr marL="342900" indent="-342900"/>
            <a:r>
              <a:rPr lang="en-US" sz="1400" b="1" dirty="0"/>
              <a:t>Method : </a:t>
            </a:r>
            <a:r>
              <a:rPr lang="en-US" sz="1400" dirty="0"/>
              <a:t>POST</a:t>
            </a:r>
          </a:p>
          <a:p>
            <a:pPr marL="342900" indent="-342900"/>
            <a:endParaRPr lang="en-US" sz="1400" dirty="0"/>
          </a:p>
          <a:p>
            <a:pPr marL="342900" indent="-342900"/>
            <a:r>
              <a:rPr lang="en-US" sz="1400" b="1" dirty="0"/>
              <a:t>Request to OOF</a:t>
            </a:r>
            <a:br>
              <a:rPr lang="en-US" sz="1400" dirty="0"/>
            </a:br>
            <a:r>
              <a:rPr lang="en-US" sz="1100" dirty="0"/>
              <a:t>{</a:t>
            </a:r>
            <a:br>
              <a:rPr lang="en-US" sz="1100" dirty="0"/>
            </a:br>
            <a:r>
              <a:rPr lang="en-US" sz="1100" dirty="0"/>
              <a:t>    "</a:t>
            </a:r>
            <a:r>
              <a:rPr lang="en-US" sz="1100" dirty="0" err="1"/>
              <a:t>requestInfo</a:t>
            </a:r>
            <a:r>
              <a:rPr lang="en-US" sz="1100" dirty="0"/>
              <a:t>":{</a:t>
            </a:r>
            <a:br>
              <a:rPr lang="en-US" sz="1100" dirty="0"/>
            </a:br>
            <a:r>
              <a:rPr lang="en-US" sz="1100" dirty="0"/>
              <a:t>        "</a:t>
            </a:r>
            <a:r>
              <a:rPr lang="en-US" sz="1100" dirty="0" err="1"/>
              <a:t>transactionId</a:t>
            </a:r>
            <a:r>
              <a:rPr lang="en-US" sz="1100" dirty="0"/>
              <a:t>":"234-675-4328",</a:t>
            </a:r>
            <a:br>
              <a:rPr lang="en-US" sz="1100" dirty="0"/>
            </a:br>
            <a:r>
              <a:rPr lang="en-US" sz="1100" dirty="0"/>
              <a:t>        "</a:t>
            </a:r>
            <a:r>
              <a:rPr lang="en-US" sz="1100" dirty="0" err="1"/>
              <a:t>requestId</a:t>
            </a:r>
            <a:r>
              <a:rPr lang="en-US" sz="1100" dirty="0"/>
              <a:t>":"123-456-7890",</a:t>
            </a:r>
            <a:br>
              <a:rPr lang="en-US" sz="1100" dirty="0"/>
            </a:br>
            <a:r>
              <a:rPr lang="en-US" sz="1100" dirty="0"/>
              <a:t>        "</a:t>
            </a:r>
            <a:r>
              <a:rPr lang="en-US" sz="1100" dirty="0" err="1"/>
              <a:t>sourceId</a:t>
            </a:r>
            <a:r>
              <a:rPr lang="en-US" sz="1100" dirty="0"/>
              <a:t>":"SO",</a:t>
            </a:r>
            <a:br>
              <a:rPr lang="en-US" sz="1100" dirty="0"/>
            </a:br>
            <a:r>
              <a:rPr lang="en-US" sz="1100" dirty="0"/>
              <a:t>        "timeout":600</a:t>
            </a:r>
            <a:br>
              <a:rPr lang="en-US" sz="1100" dirty="0"/>
            </a:br>
            <a:r>
              <a:rPr lang="en-US" sz="1100" dirty="0"/>
              <a:t>    },</a:t>
            </a:r>
            <a:br>
              <a:rPr lang="en-US" sz="1100" dirty="0"/>
            </a:br>
            <a:r>
              <a:rPr lang="en-US" sz="1100" dirty="0"/>
              <a:t>    "</a:t>
            </a:r>
            <a:r>
              <a:rPr lang="en-US" sz="1100" dirty="0" err="1"/>
              <a:t>NSSTInfo</a:t>
            </a:r>
            <a:r>
              <a:rPr lang="en-US" sz="1100" dirty="0"/>
              <a:t>":{</a:t>
            </a:r>
            <a:br>
              <a:rPr lang="en-US" sz="1100" dirty="0"/>
            </a:br>
            <a:r>
              <a:rPr lang="en-US" sz="1100" dirty="0"/>
              <a:t>        "</a:t>
            </a:r>
            <a:r>
              <a:rPr lang="en-US" sz="1100" dirty="0" err="1"/>
              <a:t>invariantUUID</a:t>
            </a:r>
            <a:r>
              <a:rPr lang="en-US" sz="1100" dirty="0"/>
              <a:t>":"23edd22b-a0b2-449f-be87-d094159b9269",</a:t>
            </a:r>
            <a:br>
              <a:rPr lang="en-US" sz="1100" dirty="0"/>
            </a:br>
            <a:r>
              <a:rPr lang="en-US" sz="1100" dirty="0"/>
              <a:t>        "UUID":"46da8cf8-0878-48ac-bea3-f2200959411a"</a:t>
            </a:r>
            <a:br>
              <a:rPr lang="en-US" sz="1100" dirty="0"/>
            </a:br>
            <a:r>
              <a:rPr lang="en-US" sz="1100" dirty="0"/>
              <a:t>    },</a:t>
            </a:r>
            <a:br>
              <a:rPr lang="en-US" sz="1100" dirty="0"/>
            </a:br>
            <a:r>
              <a:rPr lang="en-US" sz="1100" dirty="0"/>
              <a:t>    "</a:t>
            </a:r>
            <a:r>
              <a:rPr lang="en-US" sz="1100" dirty="0" err="1"/>
              <a:t>sliceProfile</a:t>
            </a:r>
            <a:r>
              <a:rPr lang="en-US" sz="1100" dirty="0"/>
              <a:t>":{</a:t>
            </a:r>
            <a:br>
              <a:rPr lang="en-US" sz="1100" dirty="0"/>
            </a:br>
            <a:r>
              <a:rPr lang="en-US" sz="1100" dirty="0"/>
              <a:t>        "latency":20,</a:t>
            </a:r>
            <a:br>
              <a:rPr lang="en-US" sz="1100" dirty="0"/>
            </a:br>
            <a:r>
              <a:rPr lang="en-US" sz="1100" dirty="0"/>
              <a:t>        "</a:t>
            </a:r>
            <a:r>
              <a:rPr lang="en-US" sz="1100" dirty="0" err="1"/>
              <a:t>areaTrafficCapDL</a:t>
            </a:r>
            <a:r>
              <a:rPr lang="en-US" sz="1100" dirty="0"/>
              <a:t>":300,</a:t>
            </a:r>
            <a:br>
              <a:rPr lang="en-US" sz="1100" dirty="0"/>
            </a:br>
            <a:r>
              <a:rPr lang="en-US" sz="1100" dirty="0"/>
              <a:t>        "</a:t>
            </a:r>
            <a:r>
              <a:rPr lang="en-US" sz="1100" dirty="0" err="1"/>
              <a:t>areaTrafficCapUL</a:t>
            </a:r>
            <a:r>
              <a:rPr lang="en-US" sz="1100" dirty="0"/>
              <a:t>":300,</a:t>
            </a:r>
            <a:br>
              <a:rPr lang="en-US" sz="1100" dirty="0"/>
            </a:br>
            <a:r>
              <a:rPr lang="en-US" sz="1100" dirty="0"/>
              <a:t>        "</a:t>
            </a:r>
            <a:r>
              <a:rPr lang="en-US" sz="1100" dirty="0" err="1"/>
              <a:t>maxNumberofUEs</a:t>
            </a:r>
            <a:r>
              <a:rPr lang="en-US" sz="1100" dirty="0"/>
              <a:t>":300</a:t>
            </a:r>
            <a:br>
              <a:rPr lang="en-US" sz="1100" dirty="0"/>
            </a:br>
            <a:r>
              <a:rPr lang="en-US" sz="1100" dirty="0"/>
              <a:t>    }</a:t>
            </a:r>
            <a:br>
              <a:rPr lang="en-US" sz="1100" dirty="0"/>
            </a:br>
            <a:r>
              <a:rPr lang="en-US" sz="1100" dirty="0"/>
              <a:t>}</a:t>
            </a:r>
          </a:p>
        </p:txBody>
      </p:sp>
      <p:sp>
        <p:nvSpPr>
          <p:cNvPr id="4" name="TextBox 3"/>
          <p:cNvSpPr txBox="1"/>
          <p:nvPr/>
        </p:nvSpPr>
        <p:spPr>
          <a:xfrm>
            <a:off x="5747403" y="1275920"/>
            <a:ext cx="4349268" cy="3354765"/>
          </a:xfrm>
          <a:prstGeom prst="rect">
            <a:avLst/>
          </a:prstGeom>
          <a:noFill/>
        </p:spPr>
        <p:txBody>
          <a:bodyPr wrap="none" rtlCol="0">
            <a:spAutoFit/>
          </a:bodyPr>
          <a:lstStyle/>
          <a:p>
            <a:pPr marL="342900" indent="-342900"/>
            <a:r>
              <a:rPr lang="en-US" sz="1400" b="1" dirty="0"/>
              <a:t>Response</a:t>
            </a:r>
            <a:r>
              <a:rPr lang="en-US" sz="2400" b="1" dirty="0"/>
              <a:t>:</a:t>
            </a:r>
            <a:br>
              <a:rPr lang="en-US" sz="2400" dirty="0"/>
            </a:br>
            <a:r>
              <a:rPr lang="en-US" sz="1100" dirty="0"/>
              <a:t>{</a:t>
            </a:r>
            <a:br>
              <a:rPr lang="en-US" sz="1100" dirty="0"/>
            </a:br>
            <a:r>
              <a:rPr lang="en-US" sz="1100" dirty="0"/>
              <a:t>    "</a:t>
            </a:r>
            <a:r>
              <a:rPr lang="en-US" sz="1100" dirty="0" err="1"/>
              <a:t>transactionId</a:t>
            </a:r>
            <a:r>
              <a:rPr lang="en-US" sz="1100" dirty="0"/>
              <a:t>":"234-675-4328",</a:t>
            </a:r>
            <a:br>
              <a:rPr lang="en-US" sz="1100" dirty="0"/>
            </a:br>
            <a:r>
              <a:rPr lang="en-US" sz="1100" dirty="0"/>
              <a:t>    "</a:t>
            </a:r>
            <a:r>
              <a:rPr lang="en-US" sz="1100" dirty="0" err="1"/>
              <a:t>requestId</a:t>
            </a:r>
            <a:r>
              <a:rPr lang="en-US" sz="1100" dirty="0"/>
              <a:t>":"123-456-7890",</a:t>
            </a:r>
            <a:br>
              <a:rPr lang="en-US" sz="1100" dirty="0"/>
            </a:br>
            <a:r>
              <a:rPr lang="en-US" sz="1100" dirty="0"/>
              <a:t>    "</a:t>
            </a:r>
            <a:r>
              <a:rPr lang="en-US" sz="1100" dirty="0" err="1"/>
              <a:t>requestStatus</a:t>
            </a:r>
            <a:r>
              <a:rPr lang="en-US" sz="1100" dirty="0"/>
              <a:t>":"accepted",</a:t>
            </a:r>
            <a:br>
              <a:rPr lang="en-US" sz="1100" dirty="0"/>
            </a:br>
            <a:r>
              <a:rPr lang="en-US" sz="1100" dirty="0"/>
              <a:t>    "</a:t>
            </a:r>
            <a:r>
              <a:rPr lang="en-US" sz="1100" dirty="0" err="1"/>
              <a:t>statusMessage</a:t>
            </a:r>
            <a:r>
              <a:rPr lang="en-US" sz="1100" dirty="0"/>
              <a:t>":"",</a:t>
            </a:r>
            <a:br>
              <a:rPr lang="en-US" sz="1100" dirty="0"/>
            </a:br>
            <a:r>
              <a:rPr lang="en-US" sz="1100" dirty="0"/>
              <a:t>    "</a:t>
            </a:r>
            <a:r>
              <a:rPr lang="en-US" sz="1100" dirty="0" err="1"/>
              <a:t>NSSIInfo</a:t>
            </a:r>
            <a:r>
              <a:rPr lang="en-US" sz="1100" dirty="0"/>
              <a:t>":{</a:t>
            </a:r>
            <a:br>
              <a:rPr lang="en-US" sz="1100" dirty="0"/>
            </a:br>
            <a:r>
              <a:rPr lang="en-US" sz="1100" dirty="0"/>
              <a:t>        "</a:t>
            </a:r>
            <a:r>
              <a:rPr lang="en-US" sz="1100" dirty="0" err="1"/>
              <a:t>invariantUUID</a:t>
            </a:r>
            <a:r>
              <a:rPr lang="en-US" sz="1100" dirty="0"/>
              <a:t>":"23edd22b-a0b2-449f-be87-d094159b9269",</a:t>
            </a:r>
            <a:br>
              <a:rPr lang="en-US" sz="1100" dirty="0"/>
            </a:br>
            <a:r>
              <a:rPr lang="en-US" sz="1100" dirty="0"/>
              <a:t>        "UUID":"46da8cf8-0878-48ac-bea3-f2200959411a",</a:t>
            </a:r>
            <a:br>
              <a:rPr lang="en-US" sz="1100" dirty="0"/>
            </a:br>
            <a:r>
              <a:rPr lang="en-US" sz="1100" dirty="0"/>
              <a:t>        "NSSIID":"61c4aa7c-9ca6-46cd-b3f8-009769db8641",</a:t>
            </a:r>
            <a:br>
              <a:rPr lang="en-US" sz="1100" dirty="0"/>
            </a:br>
            <a:r>
              <a:rPr lang="en-US" sz="1100" dirty="0"/>
              <a:t>        "</a:t>
            </a:r>
            <a:r>
              <a:rPr lang="en-US" sz="1100" dirty="0" err="1"/>
              <a:t>NSSIName</a:t>
            </a:r>
            <a:r>
              <a:rPr lang="en-US" sz="1100" dirty="0"/>
              <a:t>":"</a:t>
            </a:r>
            <a:r>
              <a:rPr lang="en-US" sz="1100" dirty="0" err="1"/>
              <a:t>eMBB</a:t>
            </a:r>
            <a:r>
              <a:rPr lang="en-US" sz="1100" dirty="0"/>
              <a:t> </a:t>
            </a:r>
            <a:r>
              <a:rPr lang="en-US" sz="1100" dirty="0" err="1"/>
              <a:t>cn</a:t>
            </a:r>
            <a:r>
              <a:rPr lang="en-US" sz="1100" dirty="0"/>
              <a:t> service"</a:t>
            </a:r>
            <a:br>
              <a:rPr lang="en-US" sz="1100" dirty="0"/>
            </a:br>
            <a:r>
              <a:rPr lang="en-US" sz="1100" dirty="0"/>
              <a:t>    }</a:t>
            </a:r>
            <a:br>
              <a:rPr lang="en-US" sz="1100" dirty="0"/>
            </a:br>
            <a:r>
              <a:rPr lang="en-US" sz="1100" dirty="0"/>
              <a:t>}</a:t>
            </a:r>
          </a:p>
          <a:p>
            <a:pPr marL="342900" indent="-342900"/>
            <a:endParaRPr lang="en-US" dirty="0"/>
          </a:p>
          <a:p>
            <a:pPr marL="342900" indent="-342900"/>
            <a:endParaRPr lang="en-US" sz="2000" dirty="0"/>
          </a:p>
          <a:p>
            <a:endParaRPr lang="en-US" dirty="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OOF Impacts</a:t>
            </a:r>
          </a:p>
        </p:txBody>
      </p:sp>
      <p:sp>
        <p:nvSpPr>
          <p:cNvPr id="3" name="Text Placeholder 2"/>
          <p:cNvSpPr>
            <a:spLocks noGrp="1"/>
          </p:cNvSpPr>
          <p:nvPr>
            <p:ph type="body" sz="quarter" idx="10"/>
          </p:nvPr>
        </p:nvSpPr>
        <p:spPr>
          <a:xfrm>
            <a:off x="314325" y="1138238"/>
            <a:ext cx="11748721" cy="5170487"/>
          </a:xfrm>
        </p:spPr>
        <p:txBody>
          <a:bodyPr vert="horz" lIns="91440" tIns="45720" rIns="91440" bIns="45720" rtlCol="0" anchor="t">
            <a:normAutofit/>
          </a:bodyPr>
          <a:lstStyle/>
          <a:p>
            <a:r>
              <a:rPr lang="en-US" sz="2400" dirty="0">
                <a:latin typeface="Calibri" pitchFamily="34" charset="0"/>
                <a:cs typeface="Calibri" pitchFamily="34" charset="0"/>
              </a:rPr>
              <a:t>A new interface OOFE-6 is introduced for E2E Network Slicing use case for Network Slice Template (NST) and Network Slice Instance (NSI selection.</a:t>
            </a:r>
          </a:p>
          <a:p>
            <a:r>
              <a:rPr lang="en-US" sz="2400" dirty="0">
                <a:latin typeface="Calibri" pitchFamily="34" charset="0"/>
                <a:cs typeface="Calibri" pitchFamily="34" charset="0"/>
              </a:rPr>
              <a:t>When a new slice is requested to be created by operator, SO as CSMF needs to know the network slice template (NST) using which the slice needs to be created. So the CSMF workflow of SO will request OOF to suggest appropriate NST(s) for the requirement (Service Profile) which is provided by the operator to SO.</a:t>
            </a:r>
          </a:p>
          <a:p>
            <a:r>
              <a:rPr lang="en-US" sz="2400" dirty="0">
                <a:latin typeface="Calibri" pitchFamily="34" charset="0"/>
                <a:cs typeface="Calibri" pitchFamily="34" charset="0"/>
              </a:rPr>
              <a:t>After obtaining the NST, NSMF workflow of SO requests OOF for appropriate NSI(s). At a high-level 2 scenarios are possible:</a:t>
            </a:r>
          </a:p>
          <a:p>
            <a:pPr marL="914400" lvl="1" indent="-457200">
              <a:buAutoNum type="alphaLcParenBoth"/>
            </a:pPr>
            <a:r>
              <a:rPr lang="en-US" sz="2000" dirty="0">
                <a:latin typeface="Calibri" pitchFamily="34" charset="0"/>
                <a:cs typeface="Calibri" pitchFamily="34" charset="0"/>
              </a:rPr>
              <a:t>If the operator request to SO indicates that an existing NSI cannot be shared , then SO has to launch the steps for creating a new NSI.</a:t>
            </a:r>
          </a:p>
          <a:p>
            <a:pPr marL="914400" lvl="1" indent="-457200">
              <a:buAutoNum type="alphaLcParenBoth"/>
            </a:pPr>
            <a:r>
              <a:rPr lang="en-US" sz="2000" dirty="0">
                <a:latin typeface="Calibri" pitchFamily="34" charset="0"/>
                <a:cs typeface="Calibri" pitchFamily="34" charset="0"/>
              </a:rPr>
              <a:t>If the operator request to SO indicates that an existing NSI can be shared, SO requests OOF for appropriate NSI(s). In this case, OOF can return existing NSI(s), and/or provide recommendation for creating a new NSI.</a:t>
            </a:r>
            <a:endParaRPr lang="en-US" dirty="0"/>
          </a:p>
          <a:p>
            <a:endParaRPr lang="en-US" dirty="0"/>
          </a:p>
          <a:p>
            <a:endParaRPr lang="en-US" dirty="0"/>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REST to Service Instance from AAI</a:t>
            </a:r>
          </a:p>
        </p:txBody>
      </p:sp>
      <p:sp>
        <p:nvSpPr>
          <p:cNvPr id="4" name="TextBox 3"/>
          <p:cNvSpPr txBox="1"/>
          <p:nvPr/>
        </p:nvSpPr>
        <p:spPr>
          <a:xfrm>
            <a:off x="677006" y="967153"/>
            <a:ext cx="9733085" cy="5893921"/>
          </a:xfrm>
          <a:prstGeom prst="rect">
            <a:avLst/>
          </a:prstGeom>
          <a:noFill/>
        </p:spPr>
        <p:txBody>
          <a:bodyPr wrap="square" rtlCol="0" anchor="t">
            <a:spAutoFit/>
          </a:bodyPr>
          <a:lstStyle/>
          <a:p>
            <a:pPr marL="342900" indent="-342900"/>
            <a:r>
              <a:rPr lang="en-US" sz="1100" b="1" dirty="0"/>
              <a:t>Method: GET </a:t>
            </a:r>
          </a:p>
          <a:p>
            <a:pPr marL="342900" indent="-342900"/>
            <a:r>
              <a:rPr lang="en-US" sz="1100" b="1" dirty="0"/>
              <a:t>URL: </a:t>
            </a:r>
            <a:r>
              <a:rPr lang="en-US" sz="900" dirty="0"/>
              <a:t>{{</a:t>
            </a:r>
            <a:r>
              <a:rPr lang="en-US" sz="900" dirty="0" err="1"/>
              <a:t>aaiurl</a:t>
            </a:r>
            <a:r>
              <a:rPr lang="en-US" sz="900" dirty="0"/>
              <a:t>}}/</a:t>
            </a:r>
            <a:r>
              <a:rPr lang="en-US" sz="900" dirty="0" err="1"/>
              <a:t>aai</a:t>
            </a:r>
            <a:r>
              <a:rPr lang="en-US" sz="900" dirty="0"/>
              <a:t>/v13/service-design-and-creation/models/model/{model-invariant-id}/model-</a:t>
            </a:r>
            <a:r>
              <a:rPr lang="en-US" sz="900" dirty="0" err="1"/>
              <a:t>vers</a:t>
            </a:r>
            <a:r>
              <a:rPr lang="en-US" sz="900" dirty="0"/>
              <a:t>/model-</a:t>
            </a:r>
            <a:r>
              <a:rPr lang="en-US" sz="900" dirty="0" err="1"/>
              <a:t>ver</a:t>
            </a:r>
            <a:r>
              <a:rPr lang="en-US" sz="900" dirty="0"/>
              <a:t>/{model-version-id}</a:t>
            </a:r>
          </a:p>
          <a:p>
            <a:pPr marL="342900" indent="-342900"/>
            <a:endParaRPr lang="en-US" sz="900" b="1" dirty="0"/>
          </a:p>
          <a:p>
            <a:pPr marL="342900" indent="-342900"/>
            <a:r>
              <a:rPr lang="en-US" sz="1100" b="1" dirty="0"/>
              <a:t>Response:</a:t>
            </a:r>
            <a:br>
              <a:rPr lang="en-US" sz="1400" dirty="0"/>
            </a:br>
            <a:r>
              <a:rPr lang="en-US" sz="900" dirty="0"/>
              <a:t>{</a:t>
            </a:r>
            <a:br>
              <a:rPr lang="en-US" sz="900" dirty="0"/>
            </a:br>
            <a:r>
              <a:rPr lang="en-US" sz="900" dirty="0"/>
              <a:t>    "model-version-id":"54836196-c411-4690-af98-900c1c3aadd7",</a:t>
            </a:r>
            <a:br>
              <a:rPr lang="en-US" sz="900" dirty="0"/>
            </a:br>
            <a:r>
              <a:rPr lang="en-US" sz="900" dirty="0"/>
              <a:t>    "model-name":"</a:t>
            </a:r>
            <a:r>
              <a:rPr lang="en-US" sz="900" dirty="0" err="1"/>
              <a:t>nst</a:t>
            </a:r>
            <a:r>
              <a:rPr lang="en-US" sz="900" dirty="0"/>
              <a:t> model",</a:t>
            </a:r>
            <a:br>
              <a:rPr lang="en-US" sz="900" dirty="0"/>
            </a:br>
            <a:r>
              <a:rPr lang="en-US" sz="900" dirty="0"/>
              <a:t>    "model-version":"1.0",</a:t>
            </a:r>
            <a:br>
              <a:rPr lang="en-US" sz="900" dirty="0"/>
            </a:br>
            <a:r>
              <a:rPr lang="en-US" sz="900" dirty="0"/>
              <a:t>    "resource-version":"1573183038378"</a:t>
            </a:r>
            <a:br>
              <a:rPr lang="en-US" sz="900" dirty="0"/>
            </a:br>
            <a:r>
              <a:rPr lang="en-US" sz="900" dirty="0"/>
              <a:t>}</a:t>
            </a:r>
          </a:p>
          <a:p>
            <a:pPr marL="342900" indent="-342900"/>
            <a:endParaRPr lang="en-US" sz="900" dirty="0"/>
          </a:p>
          <a:p>
            <a:pPr marL="342900" indent="-342900"/>
            <a:endParaRPr lang="en-US" sz="900" dirty="0"/>
          </a:p>
          <a:p>
            <a:pPr marL="342900" indent="-342900"/>
            <a:r>
              <a:rPr lang="en-US" sz="1100" b="1" dirty="0"/>
              <a:t>Method: GET</a:t>
            </a:r>
          </a:p>
          <a:p>
            <a:pPr marL="342900" indent="-342900"/>
            <a:r>
              <a:rPr lang="en-US" sz="1100" b="1" dirty="0"/>
              <a:t>URL: </a:t>
            </a:r>
            <a:r>
              <a:rPr lang="en-US" sz="900" dirty="0"/>
              <a:t>{{</a:t>
            </a:r>
            <a:r>
              <a:rPr lang="en-US" sz="900" dirty="0" err="1"/>
              <a:t>aaiurl</a:t>
            </a:r>
            <a:r>
              <a:rPr lang="en-US" sz="900" dirty="0"/>
              <a:t>}}/</a:t>
            </a:r>
            <a:r>
              <a:rPr lang="en-US" sz="900" dirty="0" err="1"/>
              <a:t>aai</a:t>
            </a:r>
            <a:r>
              <a:rPr lang="en-US" sz="900" dirty="0"/>
              <a:t>/v14/business/customers/customer/5GCustomer/service-subscriptions/service-subscription/5G/service-instances/service-instance/{service-instance-id}</a:t>
            </a:r>
          </a:p>
          <a:p>
            <a:pPr marL="342900" indent="-342900"/>
            <a:r>
              <a:rPr lang="en-US" sz="1100" b="1" dirty="0"/>
              <a:t>Response:</a:t>
            </a:r>
            <a:br>
              <a:rPr lang="en-US" sz="2800" dirty="0"/>
            </a:br>
            <a:r>
              <a:rPr lang="en-US" sz="900" dirty="0"/>
              <a:t>{</a:t>
            </a:r>
            <a:br>
              <a:rPr lang="en-US" sz="900" dirty="0"/>
            </a:br>
            <a:r>
              <a:rPr lang="en-US" sz="900" dirty="0"/>
              <a:t>    "service-instance-id":"32cd906f-ee7a-4ecf-b1c3-2fce4d59f8c1",</a:t>
            </a:r>
            <a:br>
              <a:rPr lang="en-US" sz="900" dirty="0"/>
            </a:br>
            <a:r>
              <a:rPr lang="en-US" sz="900" dirty="0"/>
              <a:t>    "service-instance-name":"eMBB_Slice_E2ESlice",</a:t>
            </a:r>
            <a:br>
              <a:rPr lang="en-US" sz="900" dirty="0"/>
            </a:br>
            <a:r>
              <a:rPr lang="en-US" sz="900" dirty="0"/>
              <a:t>    "service-type":"</a:t>
            </a:r>
            <a:r>
              <a:rPr lang="en-US" sz="900" dirty="0" err="1"/>
              <a:t>eMBB</a:t>
            </a:r>
            <a:r>
              <a:rPr lang="en-US" sz="900" dirty="0"/>
              <a:t>",</a:t>
            </a:r>
            <a:br>
              <a:rPr lang="en-US" sz="900" dirty="0"/>
            </a:br>
            <a:r>
              <a:rPr lang="en-US" sz="900" dirty="0"/>
              <a:t>    "service-role":"e2eslice-service",</a:t>
            </a:r>
            <a:br>
              <a:rPr lang="en-US" sz="900" dirty="0"/>
            </a:br>
            <a:r>
              <a:rPr lang="en-US" sz="900" dirty="0"/>
              <a:t>    "environment-context":"01-010101",</a:t>
            </a:r>
            <a:br>
              <a:rPr lang="en-US" sz="900" dirty="0"/>
            </a:br>
            <a:r>
              <a:rPr lang="en-US" sz="900" dirty="0"/>
              <a:t>    "description":"",</a:t>
            </a:r>
            <a:br>
              <a:rPr lang="en-US" sz="900" dirty="0"/>
            </a:br>
            <a:r>
              <a:rPr lang="en-US" sz="900" dirty="0"/>
              <a:t>    "model-invariant-id":"21886a96-0664-47a3-beae-766952f2059f",</a:t>
            </a:r>
            <a:br>
              <a:rPr lang="en-US" sz="900" dirty="0"/>
            </a:br>
            <a:r>
              <a:rPr lang="en-US" sz="900" dirty="0"/>
              <a:t>    "model-version-id":"54836196-c411-4690-af98-900c1c3aadd7",</a:t>
            </a:r>
            <a:br>
              <a:rPr lang="en-US" sz="900" dirty="0"/>
            </a:br>
            <a:r>
              <a:rPr lang="en-US" sz="900" dirty="0"/>
              <a:t>    "service-instance-location-id":"300-01|300-02",</a:t>
            </a:r>
            <a:br>
              <a:rPr lang="en-US" sz="900" dirty="0"/>
            </a:br>
            <a:r>
              <a:rPr lang="en-US" sz="900" dirty="0"/>
              <a:t>    "resource-version":"1574128556655",</a:t>
            </a:r>
            <a:br>
              <a:rPr lang="en-US" sz="900" dirty="0"/>
            </a:br>
            <a:r>
              <a:rPr lang="en-US" sz="900" dirty="0"/>
              <a:t>    "orchestration-status":"activated",</a:t>
            </a:r>
            <a:br>
              <a:rPr lang="en-US" sz="900" dirty="0"/>
            </a:br>
            <a:r>
              <a:rPr lang="en-US" sz="900" dirty="0"/>
              <a:t>    "relationship-list":{</a:t>
            </a:r>
            <a:br>
              <a:rPr lang="en-US" sz="900" dirty="0"/>
            </a:br>
            <a:r>
              <a:rPr lang="en-US" sz="900" dirty="0"/>
              <a:t>        "relationship":[</a:t>
            </a:r>
            <a:br>
              <a:rPr lang="en-US" sz="900" dirty="0"/>
            </a:br>
            <a:r>
              <a:rPr lang="en-US" sz="900" dirty="0"/>
              <a:t>            {</a:t>
            </a:r>
            <a:br>
              <a:rPr lang="en-US" sz="900" dirty="0"/>
            </a:br>
            <a:r>
              <a:rPr lang="en-US" sz="900" dirty="0"/>
              <a:t>                "related-to":"service-instance",</a:t>
            </a:r>
            <a:br>
              <a:rPr lang="en-US" sz="900" dirty="0"/>
            </a:br>
            <a:r>
              <a:rPr lang="en-US" sz="900" dirty="0"/>
              <a:t>                "relationship-label":"</a:t>
            </a:r>
            <a:r>
              <a:rPr lang="en-US" sz="900" dirty="0" err="1"/>
              <a:t>org.onap.relationships.inventory.ComposedOf</a:t>
            </a:r>
            <a:r>
              <a:rPr lang="en-US" sz="900" dirty="0"/>
              <a:t>",</a:t>
            </a:r>
            <a:br>
              <a:rPr lang="en-US" sz="900" dirty="0"/>
            </a:br>
            <a:r>
              <a:rPr lang="en-US" sz="900" dirty="0"/>
              <a:t>                "related-link":"/</a:t>
            </a:r>
            <a:r>
              <a:rPr lang="en-US" sz="900" dirty="0" err="1"/>
              <a:t>aai</a:t>
            </a:r>
            <a:r>
              <a:rPr lang="en-US" sz="900" dirty="0"/>
              <a:t>/v14/business/customers/customer/5GCustomer/service-subscriptions/service-subscription/5G/service-instances/service-instance/32cd906f-ee7a-4ecf-b1c3-2fce4d59f8c0",</a:t>
            </a:r>
            <a:br>
              <a:rPr lang="en-US" sz="900" dirty="0"/>
            </a:br>
            <a:r>
              <a:rPr lang="en-US" sz="900" dirty="0"/>
              <a:t>                "relationship-data":[                ]</a:t>
            </a:r>
            <a:br>
              <a:rPr lang="en-US" sz="900" dirty="0"/>
            </a:br>
            <a:r>
              <a:rPr lang="en-US" sz="900" dirty="0"/>
              <a:t>            }</a:t>
            </a:r>
            <a:br>
              <a:rPr lang="en-US" sz="900" dirty="0"/>
            </a:br>
            <a:r>
              <a:rPr lang="en-US" sz="900" dirty="0"/>
              <a:t>        ]</a:t>
            </a:r>
            <a:br>
              <a:rPr lang="en-US" sz="900" dirty="0"/>
            </a:br>
            <a:r>
              <a:rPr lang="en-US" sz="900" dirty="0"/>
              <a:t>    }</a:t>
            </a:r>
            <a:br>
              <a:rPr lang="en-US" sz="900" dirty="0"/>
            </a:br>
            <a:r>
              <a:rPr lang="en-US" sz="900" dirty="0"/>
              <a:t>}</a:t>
            </a:r>
            <a:endParaRPr lang="en-US" sz="1400" dirty="0"/>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 Information of AAI</a:t>
            </a:r>
          </a:p>
        </p:txBody>
      </p:sp>
      <p:sp>
        <p:nvSpPr>
          <p:cNvPr id="4" name="TextBox 3"/>
          <p:cNvSpPr txBox="1"/>
          <p:nvPr/>
        </p:nvSpPr>
        <p:spPr>
          <a:xfrm>
            <a:off x="677006" y="967153"/>
            <a:ext cx="9733085" cy="5262979"/>
          </a:xfrm>
          <a:prstGeom prst="rect">
            <a:avLst/>
          </a:prstGeom>
          <a:noFill/>
        </p:spPr>
        <p:txBody>
          <a:bodyPr wrap="square" rtlCol="0" anchor="t">
            <a:spAutoFit/>
          </a:bodyPr>
          <a:lstStyle/>
          <a:p>
            <a:pPr marL="342900" indent="-342900"/>
            <a:r>
              <a:rPr lang="en-US" sz="1400" dirty="0"/>
              <a:t>NSI and NSSI are realized using the service instance model in AAI. Slice profile is a new model added for slice requirement.</a:t>
            </a:r>
          </a:p>
          <a:p>
            <a:pPr marL="342900" indent="-342900"/>
            <a:endParaRPr lang="en-US" sz="1400" dirty="0"/>
          </a:p>
          <a:p>
            <a:r>
              <a:rPr lang="en-US" sz="1400" b="1" dirty="0"/>
              <a:t>NSI:</a:t>
            </a:r>
          </a:p>
          <a:p>
            <a:endParaRPr lang="en-US" sz="1400" b="1" dirty="0"/>
          </a:p>
          <a:p>
            <a:r>
              <a:rPr lang="en-US" sz="1400" b="1" dirty="0"/>
              <a:t>URL: </a:t>
            </a:r>
            <a:r>
              <a:rPr lang="en-US" sz="1400" dirty="0"/>
              <a:t>{{</a:t>
            </a:r>
            <a:r>
              <a:rPr lang="en-US" sz="1400" dirty="0" err="1"/>
              <a:t>aaiurl</a:t>
            </a:r>
            <a:r>
              <a:rPr lang="en-US" sz="1400" dirty="0"/>
              <a:t>}}/</a:t>
            </a:r>
            <a:r>
              <a:rPr lang="en-US" sz="1400" dirty="0" err="1"/>
              <a:t>aai</a:t>
            </a:r>
            <a:r>
              <a:rPr lang="en-US" sz="1400" dirty="0"/>
              <a:t>/v14/business/customers/customer/5GCustomer/service-subscriptions/service-subscription/5G/service-</a:t>
            </a:r>
            <a:r>
              <a:rPr lang="en-US" sz="1400" dirty="0" err="1"/>
              <a:t>instances?service</a:t>
            </a:r>
            <a:r>
              <a:rPr lang="en-US" sz="1400" dirty="0"/>
              <a:t>-role=</a:t>
            </a:r>
            <a:r>
              <a:rPr lang="en-US" sz="1400" dirty="0" err="1"/>
              <a:t>nsi</a:t>
            </a:r>
            <a:endParaRPr lang="en-US" sz="1400" dirty="0"/>
          </a:p>
          <a:p>
            <a:r>
              <a:rPr lang="en-US" sz="1400" dirty="0"/>
              <a:t> </a:t>
            </a:r>
          </a:p>
          <a:p>
            <a:r>
              <a:rPr lang="en-US" sz="1400" dirty="0"/>
              <a:t>Sample response:</a:t>
            </a:r>
          </a:p>
          <a:p>
            <a:r>
              <a:rPr lang="en-US" sz="1400" dirty="0"/>
              <a:t> {</a:t>
            </a:r>
            <a:br>
              <a:rPr lang="en-US" sz="1400" dirty="0"/>
            </a:br>
            <a:r>
              <a:rPr lang="en-US" sz="1400" dirty="0"/>
              <a:t>    </a:t>
            </a:r>
            <a:r>
              <a:rPr lang="en-US" sz="1400" b="1" dirty="0"/>
              <a:t>"service-instances"</a:t>
            </a:r>
            <a:r>
              <a:rPr lang="en-US" sz="1400" dirty="0"/>
              <a:t>:</a:t>
            </a:r>
            <a:br>
              <a:rPr lang="en-US" sz="1400" dirty="0"/>
            </a:br>
            <a:r>
              <a:rPr lang="en-US" sz="1400" dirty="0"/>
              <a:t>        {</a:t>
            </a:r>
            <a:br>
              <a:rPr lang="en-US" sz="1400" dirty="0"/>
            </a:br>
            <a:r>
              <a:rPr lang="en-US" sz="1400" dirty="0"/>
              <a:t>            </a:t>
            </a:r>
            <a:r>
              <a:rPr lang="en-US" sz="1400" b="1" dirty="0"/>
              <a:t>"service-instance-id"</a:t>
            </a:r>
            <a:r>
              <a:rPr lang="en-US" sz="1400" dirty="0"/>
              <a:t>:</a:t>
            </a:r>
            <a:r>
              <a:rPr lang="en-US" sz="1400" b="1" dirty="0"/>
              <a:t>"32cd906f-ee7a-4ecf-b1c3-2fce4d59f8c0"</a:t>
            </a:r>
            <a:r>
              <a:rPr lang="en-US" sz="1400" dirty="0"/>
              <a:t>,</a:t>
            </a:r>
            <a:br>
              <a:rPr lang="en-US" sz="1400" dirty="0"/>
            </a:br>
            <a:r>
              <a:rPr lang="en-US" sz="1400" dirty="0"/>
              <a:t>            </a:t>
            </a:r>
            <a:r>
              <a:rPr lang="en-US" sz="1400" b="1" dirty="0"/>
              <a:t>"service-instance-name"</a:t>
            </a:r>
            <a:r>
              <a:rPr lang="en-US" sz="1400" dirty="0"/>
              <a:t>:</a:t>
            </a:r>
            <a:r>
              <a:rPr lang="en-US" sz="1400" b="1" dirty="0"/>
              <a:t>"eMBB_Slice_E2ESlice"</a:t>
            </a:r>
            <a:r>
              <a:rPr lang="en-US" sz="1400" dirty="0"/>
              <a:t>,</a:t>
            </a:r>
            <a:br>
              <a:rPr lang="en-US" sz="1400" dirty="0"/>
            </a:br>
            <a:r>
              <a:rPr lang="en-US" sz="1400" dirty="0"/>
              <a:t>            </a:t>
            </a:r>
            <a:r>
              <a:rPr lang="en-US" sz="1400" b="1" dirty="0"/>
              <a:t>"service-type"</a:t>
            </a:r>
            <a:r>
              <a:rPr lang="en-US" sz="1400" dirty="0"/>
              <a:t>:</a:t>
            </a:r>
            <a:r>
              <a:rPr lang="en-US" sz="1400" b="1" dirty="0"/>
              <a:t>"</a:t>
            </a:r>
            <a:r>
              <a:rPr lang="en-US" sz="1400" b="1" dirty="0" err="1"/>
              <a:t>embb</a:t>
            </a:r>
            <a:r>
              <a:rPr lang="en-US" sz="1400" b="1" dirty="0"/>
              <a:t>"</a:t>
            </a:r>
            <a:r>
              <a:rPr lang="en-US" sz="1400" dirty="0"/>
              <a:t>,</a:t>
            </a:r>
            <a:br>
              <a:rPr lang="en-US" sz="1400" dirty="0"/>
            </a:br>
            <a:r>
              <a:rPr lang="en-US" sz="1400" dirty="0"/>
              <a:t>            </a:t>
            </a:r>
            <a:r>
              <a:rPr lang="en-US" sz="1400" b="1" dirty="0"/>
              <a:t>"service-role"</a:t>
            </a:r>
            <a:r>
              <a:rPr lang="en-US" sz="1400" dirty="0"/>
              <a:t>:</a:t>
            </a:r>
            <a:r>
              <a:rPr lang="en-US" sz="1400" b="1" dirty="0"/>
              <a:t>"</a:t>
            </a:r>
            <a:r>
              <a:rPr lang="en-US" sz="1400" b="1" dirty="0" err="1"/>
              <a:t>nsi</a:t>
            </a:r>
            <a:r>
              <a:rPr lang="en-US" sz="1400" b="1" dirty="0"/>
              <a:t>"</a:t>
            </a:r>
            <a:r>
              <a:rPr lang="en-US" sz="1400" dirty="0"/>
              <a:t>,</a:t>
            </a:r>
            <a:br>
              <a:rPr lang="en-US" sz="1400" dirty="0"/>
            </a:br>
            <a:r>
              <a:rPr lang="en-US" sz="1400" dirty="0"/>
              <a:t>            </a:t>
            </a:r>
            <a:r>
              <a:rPr lang="en-US" sz="1400" b="1" dirty="0"/>
              <a:t>"environment-context"</a:t>
            </a:r>
            <a:r>
              <a:rPr lang="en-US" sz="1400" dirty="0"/>
              <a:t>:</a:t>
            </a:r>
            <a:r>
              <a:rPr lang="en-US" sz="1400" b="1" dirty="0"/>
              <a:t>"01-010101"</a:t>
            </a:r>
            <a:r>
              <a:rPr lang="en-US" sz="1400" dirty="0"/>
              <a:t>,</a:t>
            </a:r>
            <a:br>
              <a:rPr lang="en-US" sz="1400" dirty="0"/>
            </a:br>
            <a:r>
              <a:rPr lang="en-US" sz="1400" dirty="0"/>
              <a:t>            </a:t>
            </a:r>
            <a:r>
              <a:rPr lang="en-US" sz="1400" b="1" dirty="0"/>
              <a:t>"model-invariant-id"</a:t>
            </a:r>
            <a:r>
              <a:rPr lang="en-US" sz="1400" dirty="0"/>
              <a:t>:</a:t>
            </a:r>
            <a:r>
              <a:rPr lang="en-US" sz="1400" b="1" dirty="0"/>
              <a:t>"21886a96-0664-47a3-beae-766952f2059f"</a:t>
            </a:r>
            <a:r>
              <a:rPr lang="en-US" sz="1400" dirty="0"/>
              <a:t>,</a:t>
            </a:r>
            <a:br>
              <a:rPr lang="en-US" sz="1400" dirty="0"/>
            </a:br>
            <a:r>
              <a:rPr lang="en-US" sz="1400" dirty="0"/>
              <a:t>            </a:t>
            </a:r>
            <a:r>
              <a:rPr lang="en-US" sz="1400" b="1" dirty="0"/>
              <a:t>"model-version-id"</a:t>
            </a:r>
            <a:r>
              <a:rPr lang="en-US" sz="1400" dirty="0"/>
              <a:t>:</a:t>
            </a:r>
            <a:r>
              <a:rPr lang="en-US" sz="1400" b="1" dirty="0"/>
              <a:t>"54836196-c411-4690-af98-900c1c3aadd7"</a:t>
            </a:r>
            <a:r>
              <a:rPr lang="en-US" sz="1400" dirty="0"/>
              <a:t>,</a:t>
            </a:r>
            <a:br>
              <a:rPr lang="en-US" sz="1400" dirty="0"/>
            </a:br>
            <a:r>
              <a:rPr lang="en-US" sz="1400" dirty="0"/>
              <a:t>            </a:t>
            </a:r>
            <a:r>
              <a:rPr lang="en-US" sz="1400" b="1" dirty="0"/>
              <a:t>"service-instance-location-id"</a:t>
            </a:r>
            <a:r>
              <a:rPr lang="en-US" sz="1400" dirty="0"/>
              <a:t>:</a:t>
            </a:r>
            <a:r>
              <a:rPr lang="en-US" sz="1400" b="1" dirty="0"/>
              <a:t>"300-01|300-02"</a:t>
            </a:r>
            <a:r>
              <a:rPr lang="en-US" sz="1400" dirty="0"/>
              <a:t>,</a:t>
            </a:r>
            <a:br>
              <a:rPr lang="en-US" sz="1400" dirty="0"/>
            </a:br>
            <a:r>
              <a:rPr lang="en-US" sz="1400" dirty="0"/>
              <a:t>            </a:t>
            </a:r>
            <a:r>
              <a:rPr lang="en-US" sz="1400" b="1" dirty="0"/>
              <a:t>"orchestration-status"</a:t>
            </a:r>
            <a:r>
              <a:rPr lang="en-US" sz="1400" dirty="0"/>
              <a:t>:</a:t>
            </a:r>
            <a:r>
              <a:rPr lang="en-US" sz="1400" b="1" dirty="0"/>
              <a:t>"activated"</a:t>
            </a:r>
            <a:r>
              <a:rPr lang="en-US" sz="1400" dirty="0"/>
              <a:t>,</a:t>
            </a:r>
            <a:br>
              <a:rPr lang="en-US" sz="1400" dirty="0"/>
            </a:br>
            <a:r>
              <a:rPr lang="en-US" sz="1400" dirty="0"/>
              <a:t>            </a:t>
            </a:r>
            <a:r>
              <a:rPr lang="en-US" sz="1400" b="1" dirty="0"/>
              <a:t>"resource-version"</a:t>
            </a:r>
            <a:r>
              <a:rPr lang="en-US" sz="1400" dirty="0"/>
              <a:t>:</a:t>
            </a:r>
            <a:r>
              <a:rPr lang="en-US" sz="1400" b="1" dirty="0"/>
              <a:t>"1573184593376"</a:t>
            </a:r>
            <a:endParaRPr lang="en-US" sz="1400" dirty="0"/>
          </a:p>
          <a:p>
            <a:br>
              <a:rPr lang="en-US" sz="1400" dirty="0"/>
            </a:br>
            <a:r>
              <a:rPr lang="en-US" sz="1400" dirty="0"/>
              <a:t>        }</a:t>
            </a:r>
            <a:br>
              <a:rPr lang="en-US" sz="1400" dirty="0"/>
            </a:br>
            <a:r>
              <a:rPr lang="en-US" sz="1400" dirty="0"/>
              <a:t>}</a:t>
            </a:r>
          </a:p>
        </p:txBody>
      </p:sp>
      <p:sp>
        <p:nvSpPr>
          <p:cNvPr id="5" name="TextBox 4"/>
          <p:cNvSpPr txBox="1"/>
          <p:nvPr/>
        </p:nvSpPr>
        <p:spPr>
          <a:xfrm>
            <a:off x="6348907" y="2655794"/>
            <a:ext cx="4719625" cy="307777"/>
          </a:xfrm>
          <a:prstGeom prst="rect">
            <a:avLst/>
          </a:prstGeom>
          <a:noFill/>
        </p:spPr>
        <p:txBody>
          <a:bodyPr wrap="none" rtlCol="0">
            <a:spAutoFit/>
          </a:bodyPr>
          <a:lstStyle/>
          <a:p>
            <a:r>
              <a:rPr lang="en-US" sz="1400" dirty="0"/>
              <a:t>Mapping of </a:t>
            </a:r>
            <a:r>
              <a:rPr lang="en-US" sz="1400" dirty="0" err="1"/>
              <a:t>nsi</a:t>
            </a:r>
            <a:r>
              <a:rPr lang="en-US" sz="1400" dirty="0"/>
              <a:t> service terminology and AAI service attributes:</a:t>
            </a:r>
          </a:p>
        </p:txBody>
      </p:sp>
      <p:graphicFrame>
        <p:nvGraphicFramePr>
          <p:cNvPr id="6" name="Table 5"/>
          <p:cNvGraphicFramePr>
            <a:graphicFrameLocks noGrp="1"/>
          </p:cNvGraphicFramePr>
          <p:nvPr/>
        </p:nvGraphicFramePr>
        <p:xfrm>
          <a:off x="6504177" y="3070239"/>
          <a:ext cx="4467412" cy="2745690"/>
        </p:xfrm>
        <a:graphic>
          <a:graphicData uri="http://schemas.openxmlformats.org/drawingml/2006/table">
            <a:tbl>
              <a:tblPr firstRow="1" bandRow="1">
                <a:tableStyleId>{5C22544A-7EE6-4342-B048-85BDC9FD1C3A}</a:tableStyleId>
              </a:tblPr>
              <a:tblGrid>
                <a:gridCol w="1258046">
                  <a:extLst>
                    <a:ext uri="{9D8B030D-6E8A-4147-A177-3AD203B41FA5}">
                      <a16:colId xmlns:a16="http://schemas.microsoft.com/office/drawing/2014/main" val="20000"/>
                    </a:ext>
                  </a:extLst>
                </a:gridCol>
                <a:gridCol w="3209366">
                  <a:extLst>
                    <a:ext uri="{9D8B030D-6E8A-4147-A177-3AD203B41FA5}">
                      <a16:colId xmlns:a16="http://schemas.microsoft.com/office/drawing/2014/main" val="20001"/>
                    </a:ext>
                  </a:extLst>
                </a:gridCol>
              </a:tblGrid>
              <a:tr h="3733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NSI</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service-instance</a:t>
                      </a:r>
                      <a:endParaRPr lang="en-US" sz="1400" dirty="0"/>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service-instance-id</a:t>
                      </a:r>
                    </a:p>
                  </a:txBody>
                  <a:tcPr/>
                </a:tc>
                <a:extLst>
                  <a:ext uri="{0D108BD9-81ED-4DB2-BD59-A6C34878D82A}">
                    <a16:rowId xmlns:a16="http://schemas.microsoft.com/office/drawing/2014/main" val="10001"/>
                  </a:ext>
                </a:extLst>
              </a:tr>
              <a:tr h="370840">
                <a:tc>
                  <a:txBody>
                    <a:bodyPr/>
                    <a:lstStyle/>
                    <a:p>
                      <a:r>
                        <a:rPr lang="en-US" sz="1400" dirty="0"/>
                        <a:t>name</a:t>
                      </a:r>
                    </a:p>
                  </a:txBody>
                  <a:tcPr/>
                </a:tc>
                <a:tc>
                  <a:txBody>
                    <a:bodyPr/>
                    <a:lstStyle/>
                    <a:p>
                      <a:r>
                        <a:rPr lang="en-US" sz="1400" dirty="0"/>
                        <a:t>service-instance-name</a:t>
                      </a:r>
                    </a:p>
                  </a:txBody>
                  <a:tcPr/>
                </a:tc>
                <a:extLst>
                  <a:ext uri="{0D108BD9-81ED-4DB2-BD59-A6C34878D82A}">
                    <a16:rowId xmlns:a16="http://schemas.microsoft.com/office/drawing/2014/main" val="10002"/>
                  </a:ext>
                </a:extLst>
              </a:tr>
              <a:tr h="370840">
                <a:tc>
                  <a:txBody>
                    <a:bodyPr/>
                    <a:lstStyle/>
                    <a:p>
                      <a:r>
                        <a:rPr lang="en-US" sz="1400" dirty="0" err="1"/>
                        <a:t>sST</a:t>
                      </a:r>
                      <a:endParaRPr lang="en-US" sz="1400" dirty="0"/>
                    </a:p>
                  </a:txBody>
                  <a:tcPr/>
                </a:tc>
                <a:tc>
                  <a:txBody>
                    <a:bodyPr/>
                    <a:lstStyle/>
                    <a:p>
                      <a:r>
                        <a:rPr lang="en-US" sz="1400" dirty="0"/>
                        <a:t>service-type</a:t>
                      </a:r>
                    </a:p>
                    <a:p>
                      <a:r>
                        <a:rPr lang="en-US" sz="1400" dirty="0"/>
                        <a:t>service-role=“e2eslice-service”</a:t>
                      </a:r>
                    </a:p>
                  </a:txBody>
                  <a:tcPr/>
                </a:tc>
                <a:extLst>
                  <a:ext uri="{0D108BD9-81ED-4DB2-BD59-A6C34878D82A}">
                    <a16:rowId xmlns:a16="http://schemas.microsoft.com/office/drawing/2014/main" val="10003"/>
                  </a:ext>
                </a:extLst>
              </a:tr>
              <a:tr h="370840">
                <a:tc>
                  <a:txBody>
                    <a:bodyPr/>
                    <a:lstStyle/>
                    <a:p>
                      <a:r>
                        <a:rPr lang="en-US" sz="1400" dirty="0"/>
                        <a:t>status</a:t>
                      </a:r>
                    </a:p>
                  </a:txBody>
                  <a:tcPr/>
                </a:tc>
                <a:tc>
                  <a:txBody>
                    <a:bodyPr/>
                    <a:lstStyle/>
                    <a:p>
                      <a:r>
                        <a:rPr lang="en-US" sz="1400" dirty="0"/>
                        <a:t>orchestration-status</a:t>
                      </a:r>
                    </a:p>
                  </a:txBody>
                  <a:tcPr/>
                </a:tc>
                <a:extLst>
                  <a:ext uri="{0D108BD9-81ED-4DB2-BD59-A6C34878D82A}">
                    <a16:rowId xmlns:a16="http://schemas.microsoft.com/office/drawing/2014/main" val="10004"/>
                  </a:ext>
                </a:extLst>
              </a:tr>
              <a:tr h="370840">
                <a:tc>
                  <a:txBody>
                    <a:bodyPr/>
                    <a:lstStyle/>
                    <a:p>
                      <a:r>
                        <a:rPr lang="en-US" sz="1400" dirty="0" err="1"/>
                        <a:t>PLMNIdList</a:t>
                      </a:r>
                      <a:endParaRPr lang="en-US" sz="1400" dirty="0"/>
                    </a:p>
                  </a:txBody>
                  <a:tcPr/>
                </a:tc>
                <a:tc>
                  <a:txBody>
                    <a:bodyPr/>
                    <a:lstStyle/>
                    <a:p>
                      <a:r>
                        <a:rPr lang="en-US" sz="1400" dirty="0"/>
                        <a:t>service-instance-location-id</a:t>
                      </a:r>
                    </a:p>
                  </a:txBody>
                  <a:tcPr/>
                </a:tc>
                <a:extLst>
                  <a:ext uri="{0D108BD9-81ED-4DB2-BD59-A6C34878D82A}">
                    <a16:rowId xmlns:a16="http://schemas.microsoft.com/office/drawing/2014/main" val="10005"/>
                  </a:ext>
                </a:extLst>
              </a:tr>
              <a:tr h="370840">
                <a:tc>
                  <a:txBody>
                    <a:bodyPr/>
                    <a:lstStyle/>
                    <a:p>
                      <a:r>
                        <a:rPr lang="en-US" sz="1400" dirty="0" err="1"/>
                        <a:t>snssai</a:t>
                      </a:r>
                      <a:endParaRPr lang="en-US" sz="1400" dirty="0"/>
                    </a:p>
                  </a:txBody>
                  <a:tcPr/>
                </a:tc>
                <a:tc>
                  <a:txBody>
                    <a:bodyPr/>
                    <a:lstStyle/>
                    <a:p>
                      <a:r>
                        <a:rPr lang="en-US" sz="1400" kern="1200" dirty="0">
                          <a:solidFill>
                            <a:schemeClr val="dk1"/>
                          </a:solidFill>
                          <a:latin typeface="+mn-lt"/>
                          <a:ea typeface="+mn-ea"/>
                          <a:cs typeface="+mn-cs"/>
                        </a:rPr>
                        <a:t>environment-context</a:t>
                      </a:r>
                    </a:p>
                  </a:txBody>
                  <a:tcPr/>
                </a:tc>
                <a:extLst>
                  <a:ext uri="{0D108BD9-81ED-4DB2-BD59-A6C34878D82A}">
                    <a16:rowId xmlns:a16="http://schemas.microsoft.com/office/drawing/2014/main" val="10006"/>
                  </a:ext>
                </a:extLst>
              </a:tr>
            </a:tbl>
          </a:graphicData>
        </a:graphic>
      </p:graphicFrame>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 Information of AAI</a:t>
            </a:r>
          </a:p>
        </p:txBody>
      </p:sp>
      <p:sp>
        <p:nvSpPr>
          <p:cNvPr id="4" name="TextBox 3"/>
          <p:cNvSpPr txBox="1"/>
          <p:nvPr/>
        </p:nvSpPr>
        <p:spPr>
          <a:xfrm>
            <a:off x="677006" y="967153"/>
            <a:ext cx="9733085" cy="4616648"/>
          </a:xfrm>
          <a:prstGeom prst="rect">
            <a:avLst/>
          </a:prstGeom>
          <a:noFill/>
        </p:spPr>
        <p:txBody>
          <a:bodyPr wrap="square" rtlCol="0" anchor="t">
            <a:spAutoFit/>
          </a:bodyPr>
          <a:lstStyle/>
          <a:p>
            <a:r>
              <a:rPr lang="en-US" sz="1400" b="1" dirty="0"/>
              <a:t>NSSI:</a:t>
            </a:r>
          </a:p>
          <a:p>
            <a:endParaRPr lang="en-US" sz="1400" b="1" dirty="0"/>
          </a:p>
          <a:p>
            <a:r>
              <a:rPr lang="en-US" sz="1400" b="1" dirty="0"/>
              <a:t>URL: </a:t>
            </a:r>
            <a:r>
              <a:rPr lang="en-US" sz="1400" dirty="0"/>
              <a:t>{{</a:t>
            </a:r>
            <a:r>
              <a:rPr lang="en-US" sz="1400" dirty="0" err="1"/>
              <a:t>aaiurl</a:t>
            </a:r>
            <a:r>
              <a:rPr lang="en-US" sz="1400" dirty="0"/>
              <a:t>}}/</a:t>
            </a:r>
            <a:r>
              <a:rPr lang="en-US" sz="1400" dirty="0" err="1"/>
              <a:t>aai</a:t>
            </a:r>
            <a:r>
              <a:rPr lang="en-US" sz="1400" dirty="0"/>
              <a:t>/v14/business/customers/customer/5GCustomer/service-subscriptions/service-subscription/5G/service-</a:t>
            </a:r>
            <a:r>
              <a:rPr lang="en-US" sz="1400" dirty="0" err="1"/>
              <a:t>instances?service</a:t>
            </a:r>
            <a:r>
              <a:rPr lang="en-US" sz="1400" dirty="0"/>
              <a:t>-role=</a:t>
            </a:r>
            <a:r>
              <a:rPr lang="en-US" sz="1400" dirty="0" err="1"/>
              <a:t>nssi</a:t>
            </a:r>
            <a:endParaRPr lang="en-US" sz="1400" dirty="0"/>
          </a:p>
          <a:p>
            <a:r>
              <a:rPr lang="en-US" sz="1400" dirty="0"/>
              <a:t> </a:t>
            </a:r>
          </a:p>
          <a:p>
            <a:r>
              <a:rPr lang="en-US" sz="1400" dirty="0"/>
              <a:t>Sample response:</a:t>
            </a:r>
          </a:p>
          <a:p>
            <a:r>
              <a:rPr lang="en-US" sz="1400" dirty="0"/>
              <a:t>{</a:t>
            </a:r>
            <a:br>
              <a:rPr lang="en-US" sz="1400" dirty="0"/>
            </a:br>
            <a:r>
              <a:rPr lang="en-US" sz="1400" dirty="0"/>
              <a:t>    </a:t>
            </a:r>
            <a:r>
              <a:rPr lang="en-US" sz="1400" b="1" dirty="0"/>
              <a:t>"service-instances"</a:t>
            </a:r>
            <a:r>
              <a:rPr lang="en-US" sz="1400" dirty="0"/>
              <a:t>:</a:t>
            </a:r>
            <a:br>
              <a:rPr lang="en-US" sz="1400" dirty="0"/>
            </a:br>
            <a:r>
              <a:rPr lang="en-US" sz="1400" dirty="0"/>
              <a:t>        {</a:t>
            </a:r>
            <a:br>
              <a:rPr lang="en-US" sz="1400" dirty="0"/>
            </a:br>
            <a:r>
              <a:rPr lang="en-US" sz="1400" dirty="0"/>
              <a:t>            </a:t>
            </a:r>
            <a:r>
              <a:rPr lang="en-US" sz="1400" b="1" dirty="0"/>
              <a:t>"service-instance-id"</a:t>
            </a:r>
            <a:r>
              <a:rPr lang="en-US" sz="1400" dirty="0"/>
              <a:t>:</a:t>
            </a:r>
            <a:r>
              <a:rPr lang="en-US" sz="1400" b="1" dirty="0"/>
              <a:t>"32cd906f-ee7a-4ecf-b1c3-2fce4d59f8c0"</a:t>
            </a:r>
            <a:r>
              <a:rPr lang="en-US" sz="1400" dirty="0"/>
              <a:t>,</a:t>
            </a:r>
            <a:br>
              <a:rPr lang="en-US" sz="1400" dirty="0"/>
            </a:br>
            <a:r>
              <a:rPr lang="en-US" sz="1400" dirty="0"/>
              <a:t>            </a:t>
            </a:r>
            <a:r>
              <a:rPr lang="en-US" sz="1400" b="1" dirty="0"/>
              <a:t>"service-instance-name"</a:t>
            </a:r>
            <a:r>
              <a:rPr lang="en-US" sz="1400" dirty="0"/>
              <a:t>:</a:t>
            </a:r>
            <a:r>
              <a:rPr lang="en-US" sz="1400" b="1" dirty="0"/>
              <a:t>"eMBB_Slice_E2ESlice"</a:t>
            </a:r>
            <a:r>
              <a:rPr lang="en-US" sz="1400" dirty="0"/>
              <a:t>,</a:t>
            </a:r>
            <a:br>
              <a:rPr lang="en-US" sz="1400" dirty="0"/>
            </a:br>
            <a:r>
              <a:rPr lang="en-US" sz="1400" dirty="0"/>
              <a:t>            </a:t>
            </a:r>
            <a:r>
              <a:rPr lang="en-US" sz="1400" b="1" dirty="0"/>
              <a:t>"service-type"</a:t>
            </a:r>
            <a:r>
              <a:rPr lang="en-US" sz="1400" dirty="0"/>
              <a:t>:</a:t>
            </a:r>
            <a:r>
              <a:rPr lang="en-US" sz="1400" b="1" dirty="0"/>
              <a:t>"</a:t>
            </a:r>
            <a:r>
              <a:rPr lang="en-US" sz="1400" b="1" dirty="0" err="1"/>
              <a:t>embb</a:t>
            </a:r>
            <a:r>
              <a:rPr lang="en-US" sz="1400" b="1" dirty="0"/>
              <a:t>"</a:t>
            </a:r>
            <a:r>
              <a:rPr lang="en-US" sz="1400" dirty="0"/>
              <a:t>,</a:t>
            </a:r>
            <a:br>
              <a:rPr lang="en-US" sz="1400" dirty="0"/>
            </a:br>
            <a:r>
              <a:rPr lang="en-US" sz="1400" dirty="0"/>
              <a:t>            </a:t>
            </a:r>
            <a:r>
              <a:rPr lang="en-US" sz="1400" b="1" dirty="0"/>
              <a:t>"service-role"</a:t>
            </a:r>
            <a:r>
              <a:rPr lang="en-US" sz="1400" dirty="0"/>
              <a:t>:</a:t>
            </a:r>
            <a:r>
              <a:rPr lang="en-US" sz="1400" b="1" dirty="0"/>
              <a:t>"</a:t>
            </a:r>
            <a:r>
              <a:rPr lang="en-US" sz="1400" b="1" dirty="0" err="1"/>
              <a:t>nssi</a:t>
            </a:r>
            <a:r>
              <a:rPr lang="en-US" sz="1400" b="1" dirty="0"/>
              <a:t>"</a:t>
            </a:r>
            <a:r>
              <a:rPr lang="en-US" sz="1400" dirty="0"/>
              <a:t>,</a:t>
            </a:r>
            <a:br>
              <a:rPr lang="en-US" sz="1400" dirty="0"/>
            </a:br>
            <a:r>
              <a:rPr lang="en-US" sz="1400" dirty="0"/>
              <a:t>            </a:t>
            </a:r>
            <a:r>
              <a:rPr lang="en-US" sz="1400" b="1" dirty="0"/>
              <a:t>"environment-context"</a:t>
            </a:r>
            <a:r>
              <a:rPr lang="en-US" sz="1400" dirty="0"/>
              <a:t>:</a:t>
            </a:r>
            <a:r>
              <a:rPr lang="en-US" sz="1400" b="1" dirty="0"/>
              <a:t>"</a:t>
            </a:r>
            <a:r>
              <a:rPr lang="en-US" sz="1400" b="1" dirty="0" err="1"/>
              <a:t>cn</a:t>
            </a:r>
            <a:r>
              <a:rPr lang="en-US" sz="1400" b="1" dirty="0"/>
              <a:t>"</a:t>
            </a:r>
            <a:r>
              <a:rPr lang="en-US" sz="1400" dirty="0"/>
              <a:t>,</a:t>
            </a:r>
            <a:br>
              <a:rPr lang="en-US" sz="1400" dirty="0"/>
            </a:br>
            <a:r>
              <a:rPr lang="en-US" sz="1400" dirty="0"/>
              <a:t>            </a:t>
            </a:r>
            <a:r>
              <a:rPr lang="en-US" sz="1400" b="1" dirty="0"/>
              <a:t>"model-invariant-id"</a:t>
            </a:r>
            <a:r>
              <a:rPr lang="en-US" sz="1400" dirty="0"/>
              <a:t>:</a:t>
            </a:r>
            <a:r>
              <a:rPr lang="en-US" sz="1400" b="1" dirty="0"/>
              <a:t>"21886a96-0664-47a3-beae-766952f2059f"</a:t>
            </a:r>
            <a:r>
              <a:rPr lang="en-US" sz="1400" dirty="0"/>
              <a:t>,</a:t>
            </a:r>
            <a:br>
              <a:rPr lang="en-US" sz="1400" dirty="0"/>
            </a:br>
            <a:r>
              <a:rPr lang="en-US" sz="1400" dirty="0"/>
              <a:t>            </a:t>
            </a:r>
            <a:r>
              <a:rPr lang="en-US" sz="1400" b="1" dirty="0"/>
              <a:t>"model-version-id"</a:t>
            </a:r>
            <a:r>
              <a:rPr lang="en-US" sz="1400" dirty="0"/>
              <a:t>:</a:t>
            </a:r>
            <a:r>
              <a:rPr lang="en-US" sz="1400" b="1" dirty="0"/>
              <a:t>"54836196-c411-4690-af98-900c1c3aadd7"</a:t>
            </a:r>
            <a:r>
              <a:rPr lang="en-US" sz="1400" dirty="0"/>
              <a:t>,</a:t>
            </a:r>
            <a:br>
              <a:rPr lang="en-US" sz="1400" dirty="0"/>
            </a:br>
            <a:r>
              <a:rPr lang="en-US" sz="1400" dirty="0"/>
              <a:t>            </a:t>
            </a:r>
            <a:r>
              <a:rPr lang="en-US" sz="1400" b="1" dirty="0"/>
              <a:t>"service-instance-location-id"</a:t>
            </a:r>
            <a:r>
              <a:rPr lang="en-US" sz="1400" dirty="0"/>
              <a:t>:</a:t>
            </a:r>
            <a:r>
              <a:rPr lang="en-US" sz="1400" b="1" dirty="0"/>
              <a:t>"300-01|300-02"</a:t>
            </a:r>
            <a:r>
              <a:rPr lang="en-US" sz="1400" dirty="0"/>
              <a:t>,</a:t>
            </a:r>
            <a:br>
              <a:rPr lang="en-US" sz="1400" dirty="0"/>
            </a:br>
            <a:r>
              <a:rPr lang="en-US" sz="1400" dirty="0"/>
              <a:t>            </a:t>
            </a:r>
            <a:r>
              <a:rPr lang="en-US" sz="1400" b="1" dirty="0"/>
              <a:t>"orchestration-status"</a:t>
            </a:r>
            <a:r>
              <a:rPr lang="en-US" sz="1400" dirty="0"/>
              <a:t>:</a:t>
            </a:r>
            <a:r>
              <a:rPr lang="en-US" sz="1400" b="1" dirty="0"/>
              <a:t>"activated"</a:t>
            </a:r>
            <a:r>
              <a:rPr lang="en-US" sz="1400" dirty="0"/>
              <a:t>,</a:t>
            </a:r>
            <a:br>
              <a:rPr lang="en-US" sz="1400" dirty="0"/>
            </a:br>
            <a:r>
              <a:rPr lang="en-US" sz="1400" dirty="0"/>
              <a:t>            </a:t>
            </a:r>
            <a:r>
              <a:rPr lang="en-US" sz="1400" b="1" dirty="0"/>
              <a:t>"resource-version"</a:t>
            </a:r>
            <a:r>
              <a:rPr lang="en-US" sz="1400" dirty="0"/>
              <a:t>:</a:t>
            </a:r>
            <a:r>
              <a:rPr lang="en-US" sz="1400" b="1" dirty="0"/>
              <a:t>"1573184593376"</a:t>
            </a:r>
            <a:br>
              <a:rPr lang="en-US" sz="1400" dirty="0"/>
            </a:br>
            <a:r>
              <a:rPr lang="en-US" sz="1400" dirty="0"/>
              <a:t>        }</a:t>
            </a:r>
            <a:br>
              <a:rPr lang="en-US" sz="1400" dirty="0"/>
            </a:br>
            <a:r>
              <a:rPr lang="en-US" sz="1400" dirty="0"/>
              <a:t>}</a:t>
            </a:r>
          </a:p>
        </p:txBody>
      </p:sp>
      <p:sp>
        <p:nvSpPr>
          <p:cNvPr id="5" name="TextBox 4"/>
          <p:cNvSpPr txBox="1"/>
          <p:nvPr/>
        </p:nvSpPr>
        <p:spPr>
          <a:xfrm>
            <a:off x="6348907" y="2655794"/>
            <a:ext cx="4790157" cy="307777"/>
          </a:xfrm>
          <a:prstGeom prst="rect">
            <a:avLst/>
          </a:prstGeom>
          <a:noFill/>
        </p:spPr>
        <p:txBody>
          <a:bodyPr wrap="none" rtlCol="0">
            <a:spAutoFit/>
          </a:bodyPr>
          <a:lstStyle/>
          <a:p>
            <a:r>
              <a:rPr lang="en-US" sz="1400" dirty="0"/>
              <a:t>Mapping of </a:t>
            </a:r>
            <a:r>
              <a:rPr lang="en-US" sz="1400" dirty="0" err="1"/>
              <a:t>nssi</a:t>
            </a:r>
            <a:r>
              <a:rPr lang="en-US" sz="1400" dirty="0"/>
              <a:t> service terminology and AAI service attributes:</a:t>
            </a:r>
          </a:p>
        </p:txBody>
      </p:sp>
      <p:graphicFrame>
        <p:nvGraphicFramePr>
          <p:cNvPr id="6" name="Table 5"/>
          <p:cNvGraphicFramePr>
            <a:graphicFrameLocks noGrp="1"/>
          </p:cNvGraphicFramePr>
          <p:nvPr/>
        </p:nvGraphicFramePr>
        <p:xfrm>
          <a:off x="6521761" y="3070239"/>
          <a:ext cx="4467412" cy="2745690"/>
        </p:xfrm>
        <a:graphic>
          <a:graphicData uri="http://schemas.openxmlformats.org/drawingml/2006/table">
            <a:tbl>
              <a:tblPr firstRow="1" bandRow="1">
                <a:tableStyleId>{5C22544A-7EE6-4342-B048-85BDC9FD1C3A}</a:tableStyleId>
              </a:tblPr>
              <a:tblGrid>
                <a:gridCol w="1338556">
                  <a:extLst>
                    <a:ext uri="{9D8B030D-6E8A-4147-A177-3AD203B41FA5}">
                      <a16:colId xmlns:a16="http://schemas.microsoft.com/office/drawing/2014/main" val="20000"/>
                    </a:ext>
                  </a:extLst>
                </a:gridCol>
                <a:gridCol w="3128856">
                  <a:extLst>
                    <a:ext uri="{9D8B030D-6E8A-4147-A177-3AD203B41FA5}">
                      <a16:colId xmlns:a16="http://schemas.microsoft.com/office/drawing/2014/main" val="20001"/>
                    </a:ext>
                  </a:extLst>
                </a:gridCol>
              </a:tblGrid>
              <a:tr h="3733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NSI</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service-instance</a:t>
                      </a:r>
                      <a:endParaRPr lang="en-US" sz="1400" dirty="0"/>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service-instance-id</a:t>
                      </a:r>
                    </a:p>
                  </a:txBody>
                  <a:tcPr/>
                </a:tc>
                <a:extLst>
                  <a:ext uri="{0D108BD9-81ED-4DB2-BD59-A6C34878D82A}">
                    <a16:rowId xmlns:a16="http://schemas.microsoft.com/office/drawing/2014/main" val="10001"/>
                  </a:ext>
                </a:extLst>
              </a:tr>
              <a:tr h="370840">
                <a:tc>
                  <a:txBody>
                    <a:bodyPr/>
                    <a:lstStyle/>
                    <a:p>
                      <a:r>
                        <a:rPr lang="en-US" sz="1400" dirty="0"/>
                        <a:t>name</a:t>
                      </a:r>
                    </a:p>
                  </a:txBody>
                  <a:tcPr/>
                </a:tc>
                <a:tc>
                  <a:txBody>
                    <a:bodyPr/>
                    <a:lstStyle/>
                    <a:p>
                      <a:r>
                        <a:rPr lang="en-US" sz="1400" dirty="0"/>
                        <a:t>service-instance-name</a:t>
                      </a:r>
                    </a:p>
                  </a:txBody>
                  <a:tcPr/>
                </a:tc>
                <a:extLst>
                  <a:ext uri="{0D108BD9-81ED-4DB2-BD59-A6C34878D82A}">
                    <a16:rowId xmlns:a16="http://schemas.microsoft.com/office/drawing/2014/main" val="10002"/>
                  </a:ext>
                </a:extLst>
              </a:tr>
              <a:tr h="370840">
                <a:tc>
                  <a:txBody>
                    <a:bodyPr/>
                    <a:lstStyle/>
                    <a:p>
                      <a:r>
                        <a:rPr lang="en-US" sz="1400" dirty="0" err="1"/>
                        <a:t>sST</a:t>
                      </a:r>
                      <a:endParaRPr lang="en-US" sz="1400" dirty="0"/>
                    </a:p>
                  </a:txBody>
                  <a:tcPr/>
                </a:tc>
                <a:tc>
                  <a:txBody>
                    <a:bodyPr/>
                    <a:lstStyle/>
                    <a:p>
                      <a:r>
                        <a:rPr lang="en-US" sz="1400" dirty="0"/>
                        <a:t>service-type</a:t>
                      </a:r>
                    </a:p>
                    <a:p>
                      <a:r>
                        <a:rPr lang="en-US" sz="1400" dirty="0"/>
                        <a:t>service-role=“</a:t>
                      </a:r>
                      <a:r>
                        <a:rPr lang="en-US" sz="1400" dirty="0" err="1"/>
                        <a:t>nssi</a:t>
                      </a:r>
                      <a:r>
                        <a:rPr lang="en-US" sz="1400" dirty="0"/>
                        <a:t>”</a:t>
                      </a:r>
                    </a:p>
                  </a:txBody>
                  <a:tcPr/>
                </a:tc>
                <a:extLst>
                  <a:ext uri="{0D108BD9-81ED-4DB2-BD59-A6C34878D82A}">
                    <a16:rowId xmlns:a16="http://schemas.microsoft.com/office/drawing/2014/main" val="10003"/>
                  </a:ext>
                </a:extLst>
              </a:tr>
              <a:tr h="370840">
                <a:tc>
                  <a:txBody>
                    <a:bodyPr/>
                    <a:lstStyle/>
                    <a:p>
                      <a:r>
                        <a:rPr lang="en-US" sz="1400" dirty="0"/>
                        <a:t>status</a:t>
                      </a:r>
                    </a:p>
                  </a:txBody>
                  <a:tcPr/>
                </a:tc>
                <a:tc>
                  <a:txBody>
                    <a:bodyPr/>
                    <a:lstStyle/>
                    <a:p>
                      <a:r>
                        <a:rPr lang="en-US" sz="1400" dirty="0"/>
                        <a:t>orchestration-status</a:t>
                      </a:r>
                    </a:p>
                  </a:txBody>
                  <a:tcPr/>
                </a:tc>
                <a:extLst>
                  <a:ext uri="{0D108BD9-81ED-4DB2-BD59-A6C34878D82A}">
                    <a16:rowId xmlns:a16="http://schemas.microsoft.com/office/drawing/2014/main" val="10004"/>
                  </a:ext>
                </a:extLst>
              </a:tr>
              <a:tr h="370840">
                <a:tc>
                  <a:txBody>
                    <a:bodyPr/>
                    <a:lstStyle/>
                    <a:p>
                      <a:r>
                        <a:rPr lang="en-US" sz="1400" dirty="0" err="1"/>
                        <a:t>PLMNIdList</a:t>
                      </a:r>
                      <a:endParaRPr lang="en-US" sz="1400" dirty="0"/>
                    </a:p>
                  </a:txBody>
                  <a:tcPr/>
                </a:tc>
                <a:tc>
                  <a:txBody>
                    <a:bodyPr/>
                    <a:lstStyle/>
                    <a:p>
                      <a:r>
                        <a:rPr lang="en-US" sz="1400" dirty="0"/>
                        <a:t>service-</a:t>
                      </a:r>
                      <a:r>
                        <a:rPr lang="en-US" sz="1400" dirty="0" err="1"/>
                        <a:t>instace</a:t>
                      </a:r>
                      <a:r>
                        <a:rPr lang="en-US" sz="1400" dirty="0"/>
                        <a:t>-location-id</a:t>
                      </a:r>
                    </a:p>
                  </a:txBody>
                  <a:tcPr/>
                </a:tc>
                <a:extLst>
                  <a:ext uri="{0D108BD9-81ED-4DB2-BD59-A6C34878D82A}">
                    <a16:rowId xmlns:a16="http://schemas.microsoft.com/office/drawing/2014/main" val="10005"/>
                  </a:ext>
                </a:extLst>
              </a:tr>
              <a:tr h="370840">
                <a:tc>
                  <a:txBody>
                    <a:bodyPr/>
                    <a:lstStyle/>
                    <a:p>
                      <a:r>
                        <a:rPr lang="en-US" sz="1400" kern="1200" dirty="0" err="1">
                          <a:solidFill>
                            <a:schemeClr val="dk1"/>
                          </a:solidFill>
                          <a:latin typeface="+mn-lt"/>
                          <a:ea typeface="+mn-ea"/>
                          <a:cs typeface="+mn-cs"/>
                        </a:rPr>
                        <a:t>domainType</a:t>
                      </a:r>
                      <a:endParaRPr lang="en-US" sz="1400" dirty="0"/>
                    </a:p>
                  </a:txBody>
                  <a:tcPr/>
                </a:tc>
                <a:tc>
                  <a:txBody>
                    <a:bodyPr/>
                    <a:lstStyle/>
                    <a:p>
                      <a:r>
                        <a:rPr lang="en-US" sz="1400" kern="1200" dirty="0">
                          <a:solidFill>
                            <a:schemeClr val="dk1"/>
                          </a:solidFill>
                          <a:latin typeface="+mn-lt"/>
                          <a:ea typeface="+mn-ea"/>
                          <a:cs typeface="+mn-cs"/>
                        </a:rPr>
                        <a:t>Environment-context</a:t>
                      </a:r>
                      <a:endParaRPr lang="en-US" sz="1400" dirty="0"/>
                    </a:p>
                  </a:txBody>
                  <a:tcPr/>
                </a:tc>
                <a:extLst>
                  <a:ext uri="{0D108BD9-81ED-4DB2-BD59-A6C34878D82A}">
                    <a16:rowId xmlns:a16="http://schemas.microsoft.com/office/drawing/2014/main" val="10006"/>
                  </a:ext>
                </a:extLst>
              </a:tr>
            </a:tbl>
          </a:graphicData>
        </a:graphic>
      </p:graphicFrame>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 Information of AAI</a:t>
            </a:r>
          </a:p>
        </p:txBody>
      </p:sp>
      <p:sp>
        <p:nvSpPr>
          <p:cNvPr id="4" name="TextBox 3"/>
          <p:cNvSpPr txBox="1"/>
          <p:nvPr/>
        </p:nvSpPr>
        <p:spPr>
          <a:xfrm>
            <a:off x="677006" y="967153"/>
            <a:ext cx="9733085" cy="5616922"/>
          </a:xfrm>
          <a:prstGeom prst="rect">
            <a:avLst/>
          </a:prstGeom>
          <a:noFill/>
        </p:spPr>
        <p:txBody>
          <a:bodyPr wrap="square" rtlCol="0" anchor="t">
            <a:spAutoFit/>
          </a:bodyPr>
          <a:lstStyle/>
          <a:p>
            <a:r>
              <a:rPr lang="en-US" sz="1400" b="1" dirty="0"/>
              <a:t>Slice Profile:</a:t>
            </a:r>
          </a:p>
          <a:p>
            <a:endParaRPr lang="en-US" sz="1400" b="1" dirty="0"/>
          </a:p>
          <a:p>
            <a:r>
              <a:rPr lang="en-US" sz="1400" b="1" dirty="0"/>
              <a:t>URL: </a:t>
            </a:r>
            <a:r>
              <a:rPr lang="en-US" sz="1400" dirty="0"/>
              <a:t>{{</a:t>
            </a:r>
            <a:r>
              <a:rPr lang="en-US" sz="1400" dirty="0" err="1"/>
              <a:t>aaiurl</a:t>
            </a:r>
            <a:r>
              <a:rPr lang="en-US" sz="1400" dirty="0"/>
              <a:t>}}/</a:t>
            </a:r>
            <a:r>
              <a:rPr lang="en-US" sz="1400" dirty="0" err="1"/>
              <a:t>aai</a:t>
            </a:r>
            <a:r>
              <a:rPr lang="en-US" sz="1400" dirty="0"/>
              <a:t>/v14/business/customers/customer/5GCustomer/service-subscriptions/service-subscription/5G/service-</a:t>
            </a:r>
            <a:r>
              <a:rPr lang="en-US" sz="1400" dirty="0" err="1"/>
              <a:t>instances?service</a:t>
            </a:r>
            <a:r>
              <a:rPr lang="en-US" sz="1400" dirty="0"/>
              <a:t>-role=</a:t>
            </a:r>
            <a:r>
              <a:rPr lang="en-US" sz="1400" dirty="0" err="1"/>
              <a:t>nssi</a:t>
            </a:r>
            <a:endParaRPr lang="en-US" sz="1400" dirty="0"/>
          </a:p>
          <a:p>
            <a:r>
              <a:rPr lang="en-US" sz="1400" dirty="0"/>
              <a:t> </a:t>
            </a:r>
          </a:p>
          <a:p>
            <a:r>
              <a:rPr lang="en-US" sz="1400" dirty="0"/>
              <a:t>Sample response:</a:t>
            </a:r>
          </a:p>
          <a:p>
            <a:r>
              <a:rPr lang="en-US" sz="1100" dirty="0"/>
              <a:t>{ </a:t>
            </a:r>
          </a:p>
          <a:p>
            <a:r>
              <a:rPr lang="en-US" sz="1100" dirty="0"/>
              <a:t>     "slice-profile":{ </a:t>
            </a:r>
          </a:p>
          <a:p>
            <a:r>
              <a:rPr lang="en-US" sz="1100" dirty="0"/>
              <a:t>           "profile-id":"e151059a-d924-4629-845f-264db19e50b4", </a:t>
            </a:r>
          </a:p>
          <a:p>
            <a:r>
              <a:rPr lang="en-US" sz="1100" dirty="0"/>
              <a:t>           "latency":50, </a:t>
            </a:r>
          </a:p>
          <a:p>
            <a:r>
              <a:rPr lang="en-US" sz="1100" dirty="0"/>
              <a:t>           "</a:t>
            </a:r>
            <a:r>
              <a:rPr lang="en-US" sz="1100" dirty="0" err="1"/>
              <a:t>maxNumberOfUEs</a:t>
            </a:r>
            <a:r>
              <a:rPr lang="en-US" sz="1100" dirty="0"/>
              <a:t>":500, </a:t>
            </a:r>
          </a:p>
          <a:p>
            <a:r>
              <a:rPr lang="en-US" sz="1100" dirty="0"/>
              <a:t>           "</a:t>
            </a:r>
            <a:r>
              <a:rPr lang="en-US" sz="1100" dirty="0" err="1"/>
              <a:t>coverageAreaTAList</a:t>
            </a:r>
            <a:r>
              <a:rPr lang="en-US" sz="1100" dirty="0"/>
              <a:t> ":"area1|area2", </a:t>
            </a:r>
          </a:p>
          <a:p>
            <a:r>
              <a:rPr lang="en-US" sz="1100" dirty="0"/>
              <a:t>           "</a:t>
            </a:r>
            <a:r>
              <a:rPr lang="en-US" sz="1100" dirty="0" err="1"/>
              <a:t>ueMobilityLevel</a:t>
            </a:r>
            <a:r>
              <a:rPr lang="en-US" sz="1100" dirty="0"/>
              <a:t>":"stationary", </a:t>
            </a:r>
          </a:p>
          <a:p>
            <a:r>
              <a:rPr lang="en-US" sz="1100" dirty="0"/>
              <a:t>           "</a:t>
            </a:r>
            <a:r>
              <a:rPr lang="en-US" sz="1100" dirty="0" err="1"/>
              <a:t>resourceSharingLevel</a:t>
            </a:r>
            <a:r>
              <a:rPr lang="en-US" sz="1100" dirty="0"/>
              <a:t>":"YES", </a:t>
            </a:r>
          </a:p>
          <a:p>
            <a:r>
              <a:rPr lang="en-US" sz="1100" dirty="0"/>
              <a:t>           "</a:t>
            </a:r>
            <a:r>
              <a:rPr lang="en-US" sz="1100" dirty="0" err="1"/>
              <a:t>expDataRateUL</a:t>
            </a:r>
            <a:r>
              <a:rPr lang="en-US" sz="1100" dirty="0"/>
              <a:t>":10, </a:t>
            </a:r>
          </a:p>
          <a:p>
            <a:r>
              <a:rPr lang="en-US" sz="1100" dirty="0"/>
              <a:t>           "</a:t>
            </a:r>
            <a:r>
              <a:rPr lang="en-US" sz="1100" dirty="0" err="1"/>
              <a:t>expDataRateDL</a:t>
            </a:r>
            <a:r>
              <a:rPr lang="en-US" sz="1100" dirty="0"/>
              <a:t>":30, </a:t>
            </a:r>
          </a:p>
          <a:p>
            <a:r>
              <a:rPr lang="en-US" sz="1100" dirty="0"/>
              <a:t>           "</a:t>
            </a:r>
            <a:r>
              <a:rPr lang="en-US" sz="1100" dirty="0" err="1"/>
              <a:t>areaTrafficCapUL</a:t>
            </a:r>
            <a:r>
              <a:rPr lang="en-US" sz="1100" dirty="0"/>
              <a:t>":100,</a:t>
            </a:r>
          </a:p>
          <a:p>
            <a:r>
              <a:rPr lang="en-US" sz="1100" dirty="0"/>
              <a:t>           "</a:t>
            </a:r>
            <a:r>
              <a:rPr lang="en-US" sz="1100" dirty="0" err="1"/>
              <a:t>areaTrafficCapDL</a:t>
            </a:r>
            <a:r>
              <a:rPr lang="en-US" sz="1100" dirty="0"/>
              <a:t>":100, </a:t>
            </a:r>
          </a:p>
          <a:p>
            <a:r>
              <a:rPr lang="en-US" sz="1100" dirty="0"/>
              <a:t>           "</a:t>
            </a:r>
            <a:r>
              <a:rPr lang="en-US" sz="1100" dirty="0" err="1"/>
              <a:t>activityFactor</a:t>
            </a:r>
            <a:r>
              <a:rPr lang="en-US" sz="1100" dirty="0"/>
              <a:t>":80, </a:t>
            </a:r>
          </a:p>
          <a:p>
            <a:r>
              <a:rPr lang="en-US" sz="1100" dirty="0"/>
              <a:t>           "e2eLatency":10,</a:t>
            </a:r>
          </a:p>
          <a:p>
            <a:r>
              <a:rPr lang="en-US" sz="1100" dirty="0"/>
              <a:t>           "jitter":10,</a:t>
            </a:r>
          </a:p>
          <a:p>
            <a:r>
              <a:rPr lang="en-US" sz="1100" dirty="0"/>
              <a:t>           "</a:t>
            </a:r>
            <a:r>
              <a:rPr lang="en-US" sz="1100" dirty="0" err="1"/>
              <a:t>survivalTime</a:t>
            </a:r>
            <a:r>
              <a:rPr lang="en-US" sz="1100" dirty="0"/>
              <a:t>":30, </a:t>
            </a:r>
          </a:p>
          <a:p>
            <a:r>
              <a:rPr lang="en-US" sz="1100" dirty="0"/>
              <a:t>           "</a:t>
            </a:r>
            <a:r>
              <a:rPr lang="en-US" sz="1100" dirty="0" err="1"/>
              <a:t>csAvailability</a:t>
            </a:r>
            <a:r>
              <a:rPr lang="en-US" sz="1100" dirty="0"/>
              <a:t>":95.5, </a:t>
            </a:r>
          </a:p>
          <a:p>
            <a:r>
              <a:rPr lang="en-US" sz="1100" dirty="0"/>
              <a:t>           "reliability":99.9, </a:t>
            </a:r>
          </a:p>
          <a:p>
            <a:r>
              <a:rPr lang="en-US" sz="1100" dirty="0"/>
              <a:t>           "</a:t>
            </a:r>
            <a:r>
              <a:rPr lang="en-US" sz="1100" dirty="0" err="1"/>
              <a:t>expDataRate</a:t>
            </a:r>
            <a:r>
              <a:rPr lang="en-US" sz="1100" dirty="0"/>
              <a:t>":80, </a:t>
            </a:r>
          </a:p>
          <a:p>
            <a:r>
              <a:rPr lang="en-US" sz="1100" dirty="0"/>
              <a:t>           "</a:t>
            </a:r>
            <a:r>
              <a:rPr lang="en-US" sz="1100" dirty="0" err="1"/>
              <a:t>payloadSize</a:t>
            </a:r>
            <a:r>
              <a:rPr lang="en-US" sz="1100" dirty="0"/>
              <a:t>":50, </a:t>
            </a:r>
          </a:p>
          <a:p>
            <a:r>
              <a:rPr lang="en-US" sz="1100" dirty="0"/>
              <a:t>           " </a:t>
            </a:r>
            <a:r>
              <a:rPr lang="en-US" sz="1100" dirty="0" err="1"/>
              <a:t>trafficDensity</a:t>
            </a:r>
            <a:r>
              <a:rPr lang="en-US" sz="1100" dirty="0"/>
              <a:t>":100,</a:t>
            </a:r>
          </a:p>
          <a:p>
            <a:r>
              <a:rPr lang="en-US" sz="1100" dirty="0"/>
              <a:t>           "</a:t>
            </a:r>
            <a:r>
              <a:rPr lang="en-US" sz="1100" dirty="0" err="1"/>
              <a:t>connDensity</a:t>
            </a:r>
            <a:r>
              <a:rPr lang="en-US" sz="1100" dirty="0"/>
              <a:t>":80, </a:t>
            </a:r>
          </a:p>
          <a:p>
            <a:r>
              <a:rPr lang="en-US" sz="1100" dirty="0"/>
              <a:t>           "</a:t>
            </a:r>
            <a:r>
              <a:rPr lang="en-US" sz="1100" dirty="0" err="1"/>
              <a:t>serviceAreaDimension</a:t>
            </a:r>
            <a:r>
              <a:rPr lang="en-US" sz="1100" dirty="0"/>
              <a:t>":"</a:t>
            </a:r>
            <a:r>
              <a:rPr lang="en-US" sz="1100" dirty="0" err="1"/>
              <a:t>xxxxx</a:t>
            </a:r>
            <a:r>
              <a:rPr lang="en-US" sz="1100" dirty="0"/>
              <a:t>“</a:t>
            </a:r>
          </a:p>
          <a:p>
            <a:r>
              <a:rPr lang="en-US" sz="1100" dirty="0"/>
              <a:t>     }</a:t>
            </a:r>
          </a:p>
          <a:p>
            <a:r>
              <a:rPr lang="en-US" sz="1100" dirty="0"/>
              <a:t>}</a:t>
            </a:r>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Questions</a:t>
            </a:r>
          </a:p>
        </p:txBody>
      </p:sp>
      <p:sp>
        <p:nvSpPr>
          <p:cNvPr id="5" name="TextBox 4"/>
          <p:cNvSpPr txBox="1"/>
          <p:nvPr/>
        </p:nvSpPr>
        <p:spPr>
          <a:xfrm>
            <a:off x="685800" y="975946"/>
            <a:ext cx="9733085" cy="1754326"/>
          </a:xfrm>
          <a:prstGeom prst="rect">
            <a:avLst/>
          </a:prstGeom>
          <a:noFill/>
        </p:spPr>
        <p:txBody>
          <a:bodyPr wrap="square" rtlCol="0" anchor="t">
            <a:spAutoFit/>
          </a:bodyPr>
          <a:lstStyle/>
          <a:p>
            <a:r>
              <a:rPr lang="en-US" dirty="0"/>
              <a:t> </a:t>
            </a:r>
          </a:p>
          <a:p>
            <a:pPr marL="342900" indent="-342900">
              <a:buAutoNum type="arabicPeriod"/>
            </a:pPr>
            <a:r>
              <a:rPr lang="en-US" dirty="0"/>
              <a:t>.</a:t>
            </a:r>
          </a:p>
          <a:p>
            <a:pPr marL="342900" indent="-342900">
              <a:buAutoNum type="arabicPeriod"/>
            </a:pPr>
            <a:endParaRPr lang="en-US" dirty="0"/>
          </a:p>
          <a:p>
            <a:pPr marL="342900" indent="-342900">
              <a:buAutoNum type="arabicPeriod"/>
            </a:pPr>
            <a:endParaRPr lang="en-US" dirty="0"/>
          </a:p>
          <a:p>
            <a:pPr marL="800100" lvl="1" indent="-342900">
              <a:buFont typeface="+mj-lt"/>
              <a:buAutoNum type="arabicPeriod"/>
            </a:pPr>
            <a:endParaRPr lang="en-US" dirty="0"/>
          </a:p>
          <a:p>
            <a:endParaRPr lang="en-US" dirty="0"/>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Dependencies on OOF</a:t>
            </a:r>
          </a:p>
        </p:txBody>
      </p:sp>
      <p:sp>
        <p:nvSpPr>
          <p:cNvPr id="4" name="TextBox 3"/>
          <p:cNvSpPr txBox="1"/>
          <p:nvPr/>
        </p:nvSpPr>
        <p:spPr>
          <a:xfrm>
            <a:off x="943428" y="1364343"/>
            <a:ext cx="1785257" cy="369332"/>
          </a:xfrm>
          <a:prstGeom prst="rect">
            <a:avLst/>
          </a:prstGeom>
          <a:noFill/>
        </p:spPr>
        <p:txBody>
          <a:bodyPr wrap="square" rtlCol="0">
            <a:spAutoFit/>
          </a:bodyPr>
          <a:lstStyle/>
          <a:p>
            <a:r>
              <a:rPr lang="en-US" dirty="0"/>
              <a:t>NA</a:t>
            </a:r>
          </a:p>
        </p:txBody>
      </p:sp>
    </p:spTree>
    <p:extLst>
      <p:ext uri="{BB962C8B-B14F-4D97-AF65-F5344CB8AC3E}">
        <p14:creationId xmlns:p14="http://schemas.microsoft.com/office/powerpoint/2010/main" val="58727972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C95C2-9351-4588-8375-6144693E1277}"/>
              </a:ext>
            </a:extLst>
          </p:cNvPr>
          <p:cNvSpPr>
            <a:spLocks noGrp="1"/>
          </p:cNvSpPr>
          <p:nvPr>
            <p:ph type="title"/>
          </p:nvPr>
        </p:nvSpPr>
        <p:spPr/>
        <p:txBody>
          <a:bodyPr>
            <a:normAutofit fontScale="90000"/>
          </a:bodyPr>
          <a:lstStyle/>
          <a:p>
            <a:r>
              <a:rPr lang="en-US" dirty="0"/>
              <a:t>Points to discuss – SO and OOF interactions, and SO updates for Frankfurt</a:t>
            </a:r>
          </a:p>
        </p:txBody>
      </p:sp>
      <p:sp>
        <p:nvSpPr>
          <p:cNvPr id="3" name="Text Placeholder 2">
            <a:extLst>
              <a:ext uri="{FF2B5EF4-FFF2-40B4-BE49-F238E27FC236}">
                <a16:creationId xmlns:a16="http://schemas.microsoft.com/office/drawing/2014/main" id="{BB416B10-3761-45E3-BBD3-AD62E5FCC96C}"/>
              </a:ext>
            </a:extLst>
          </p:cNvPr>
          <p:cNvSpPr>
            <a:spLocks noGrp="1"/>
          </p:cNvSpPr>
          <p:nvPr>
            <p:ph type="body" sz="quarter" idx="10"/>
          </p:nvPr>
        </p:nvSpPr>
        <p:spPr>
          <a:xfrm>
            <a:off x="314325" y="1138238"/>
            <a:ext cx="11506200" cy="5170487"/>
          </a:xfrm>
        </p:spPr>
        <p:txBody>
          <a:bodyPr>
            <a:normAutofit fontScale="77500" lnSpcReduction="20000"/>
          </a:bodyPr>
          <a:lstStyle/>
          <a:p>
            <a:pPr lvl="0">
              <a:lnSpc>
                <a:spcPct val="120000"/>
              </a:lnSpc>
            </a:pPr>
            <a:r>
              <a:rPr lang="en-US" dirty="0"/>
              <a:t>API finalization</a:t>
            </a:r>
          </a:p>
          <a:p>
            <a:pPr lvl="0">
              <a:lnSpc>
                <a:spcPct val="120000"/>
              </a:lnSpc>
            </a:pPr>
            <a:r>
              <a:rPr lang="en-US" dirty="0"/>
              <a:t>Layout of Service Profile and Slice Profile w.r.to mandatory and optional parameters</a:t>
            </a:r>
          </a:p>
          <a:p>
            <a:pPr lvl="0">
              <a:lnSpc>
                <a:spcPct val="120000"/>
              </a:lnSpc>
            </a:pPr>
            <a:r>
              <a:rPr lang="en-US" dirty="0"/>
              <a:t>Code in SO to handle more than 1 option – NST as well as NSI response</a:t>
            </a:r>
          </a:p>
          <a:p>
            <a:pPr lvl="0">
              <a:lnSpc>
                <a:spcPct val="120000"/>
              </a:lnSpc>
            </a:pPr>
            <a:r>
              <a:rPr lang="en-US" dirty="0"/>
              <a:t>Code in SO to decipher the recommendation from OOF for multiple sub-nets. For Frankfurt, we can assume 1 subnet only and keep it simple.</a:t>
            </a:r>
          </a:p>
          <a:p>
            <a:pPr lvl="0">
              <a:lnSpc>
                <a:spcPct val="120000"/>
              </a:lnSpc>
            </a:pPr>
            <a:r>
              <a:rPr lang="en-US" dirty="0"/>
              <a:t>Callback URL to be implemented in SO</a:t>
            </a:r>
          </a:p>
          <a:p>
            <a:pPr lvl="0">
              <a:lnSpc>
                <a:spcPct val="120000"/>
              </a:lnSpc>
            </a:pPr>
            <a:r>
              <a:rPr lang="en-US" dirty="0"/>
              <a:t>SO making a single call to OOF for NSI allocation and not separately for NSSI recommendation</a:t>
            </a:r>
          </a:p>
          <a:p>
            <a:pPr lvl="0">
              <a:lnSpc>
                <a:spcPct val="120000"/>
              </a:lnSpc>
            </a:pPr>
            <a:r>
              <a:rPr lang="en-US" dirty="0"/>
              <a:t>Slice profile derivation from service profile/operator inputs – this functionality is to be moved to OOF</a:t>
            </a:r>
          </a:p>
          <a:p>
            <a:pPr lvl="1">
              <a:lnSpc>
                <a:spcPct val="120000"/>
              </a:lnSpc>
            </a:pPr>
            <a:r>
              <a:rPr lang="en-US" dirty="0"/>
              <a:t>Considering this, should SO call OOF even when an existing NSI cannot be shared (because operator does not want this)? Or shall we keep it simple by keeping it within SO itself for Frankfurt?</a:t>
            </a:r>
          </a:p>
          <a:p>
            <a:endParaRPr lang="en-US" dirty="0"/>
          </a:p>
        </p:txBody>
      </p:sp>
    </p:spTree>
    <p:extLst>
      <p:ext uri="{BB962C8B-B14F-4D97-AF65-F5344CB8AC3E}">
        <p14:creationId xmlns:p14="http://schemas.microsoft.com/office/powerpoint/2010/main" val="414884006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2B1E1-595F-4C48-98E5-C0E2BD0E4676}"/>
              </a:ext>
            </a:extLst>
          </p:cNvPr>
          <p:cNvSpPr>
            <a:spLocks noGrp="1"/>
          </p:cNvSpPr>
          <p:nvPr>
            <p:ph type="ctrTitle"/>
          </p:nvPr>
        </p:nvSpPr>
        <p:spPr/>
        <p:txBody>
          <a:bodyPr/>
          <a:lstStyle/>
          <a:p>
            <a:r>
              <a:rPr lang="en-US" dirty="0"/>
              <a:t>Design Details</a:t>
            </a:r>
          </a:p>
        </p:txBody>
      </p:sp>
    </p:spTree>
    <p:extLst>
      <p:ext uri="{BB962C8B-B14F-4D97-AF65-F5344CB8AC3E}">
        <p14:creationId xmlns:p14="http://schemas.microsoft.com/office/powerpoint/2010/main" val="338101811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6A693-F662-44CB-AFF0-464029C23529}"/>
              </a:ext>
            </a:extLst>
          </p:cNvPr>
          <p:cNvSpPr>
            <a:spLocks noGrp="1"/>
          </p:cNvSpPr>
          <p:nvPr>
            <p:ph type="title"/>
          </p:nvPr>
        </p:nvSpPr>
        <p:spPr/>
        <p:txBody>
          <a:bodyPr>
            <a:normAutofit fontScale="90000"/>
          </a:bodyPr>
          <a:lstStyle/>
          <a:p>
            <a:r>
              <a:rPr lang="en-US" dirty="0"/>
              <a:t>Assumptions</a:t>
            </a:r>
          </a:p>
        </p:txBody>
      </p:sp>
      <p:sp>
        <p:nvSpPr>
          <p:cNvPr id="3" name="Text Placeholder 2">
            <a:extLst>
              <a:ext uri="{FF2B5EF4-FFF2-40B4-BE49-F238E27FC236}">
                <a16:creationId xmlns:a16="http://schemas.microsoft.com/office/drawing/2014/main" id="{F34E6AE7-32B9-4729-8E32-895906A1C288}"/>
              </a:ext>
            </a:extLst>
          </p:cNvPr>
          <p:cNvSpPr>
            <a:spLocks noGrp="1"/>
          </p:cNvSpPr>
          <p:nvPr>
            <p:ph type="body" sz="quarter" idx="10"/>
          </p:nvPr>
        </p:nvSpPr>
        <p:spPr/>
        <p:txBody>
          <a:bodyPr/>
          <a:lstStyle/>
          <a:p>
            <a:r>
              <a:rPr lang="en-US" dirty="0"/>
              <a:t>We will create only 1 NST per </a:t>
            </a:r>
            <a:r>
              <a:rPr lang="en-US" dirty="0" err="1"/>
              <a:t>sST</a:t>
            </a:r>
            <a:r>
              <a:rPr lang="en-US" dirty="0"/>
              <a:t> (e.g., one NST for one </a:t>
            </a:r>
            <a:r>
              <a:rPr lang="en-US" i="1" dirty="0"/>
              <a:t>type</a:t>
            </a:r>
            <a:r>
              <a:rPr lang="en-US" dirty="0"/>
              <a:t> of </a:t>
            </a:r>
            <a:r>
              <a:rPr lang="en-US" dirty="0" err="1"/>
              <a:t>eMBB</a:t>
            </a:r>
            <a:r>
              <a:rPr lang="en-US" dirty="0"/>
              <a:t>, one NST for one </a:t>
            </a:r>
            <a:r>
              <a:rPr lang="en-US" i="1" dirty="0"/>
              <a:t>type</a:t>
            </a:r>
            <a:r>
              <a:rPr lang="en-US" dirty="0"/>
              <a:t> of </a:t>
            </a:r>
            <a:r>
              <a:rPr lang="en-US" dirty="0" err="1"/>
              <a:t>mMTC</a:t>
            </a:r>
            <a:r>
              <a:rPr lang="en-US" dirty="0"/>
              <a:t>, etc.) (wherein </a:t>
            </a:r>
            <a:r>
              <a:rPr lang="en-US" i="1" dirty="0"/>
              <a:t>type</a:t>
            </a:r>
            <a:r>
              <a:rPr lang="en-US" dirty="0"/>
              <a:t> refers to characteristics and not dimensions or specific KPI values)</a:t>
            </a:r>
          </a:p>
          <a:p>
            <a:r>
              <a:rPr lang="en-US" dirty="0"/>
              <a:t>We will define 3 “</a:t>
            </a:r>
            <a:r>
              <a:rPr lang="en-US" dirty="0" err="1"/>
              <a:t>Cabability</a:t>
            </a:r>
            <a:r>
              <a:rPr lang="en-US" dirty="0"/>
              <a:t> Sets” per NST.</a:t>
            </a:r>
          </a:p>
          <a:p>
            <a:r>
              <a:rPr lang="en-US" dirty="0"/>
              <a:t>The NST id and Capability Set will be stored in AAI for each NSI.</a:t>
            </a:r>
          </a:p>
          <a:p>
            <a:r>
              <a:rPr lang="en-US" dirty="0"/>
              <a:t>Updating AAI with NST, active NSI and NSSIs, and their capacity limits will be responsibility of SO or NSSMF.</a:t>
            </a:r>
          </a:p>
        </p:txBody>
      </p:sp>
    </p:spTree>
    <p:extLst>
      <p:ext uri="{BB962C8B-B14F-4D97-AF65-F5344CB8AC3E}">
        <p14:creationId xmlns:p14="http://schemas.microsoft.com/office/powerpoint/2010/main" val="116656820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1D1B3-0B01-4E77-8B78-FDAED161602F}"/>
              </a:ext>
            </a:extLst>
          </p:cNvPr>
          <p:cNvSpPr>
            <a:spLocks noGrp="1"/>
          </p:cNvSpPr>
          <p:nvPr>
            <p:ph type="title"/>
          </p:nvPr>
        </p:nvSpPr>
        <p:spPr/>
        <p:txBody>
          <a:bodyPr>
            <a:normAutofit fontScale="90000"/>
          </a:bodyPr>
          <a:lstStyle/>
          <a:p>
            <a:r>
              <a:rPr lang="en-US" dirty="0"/>
              <a:t>OOF Impacts – NST selection</a:t>
            </a:r>
          </a:p>
        </p:txBody>
      </p:sp>
      <p:sp>
        <p:nvSpPr>
          <p:cNvPr id="3" name="Text Placeholder 2">
            <a:extLst>
              <a:ext uri="{FF2B5EF4-FFF2-40B4-BE49-F238E27FC236}">
                <a16:creationId xmlns:a16="http://schemas.microsoft.com/office/drawing/2014/main" id="{79261FE3-824D-435A-AC93-F8B9F4AD47CA}"/>
              </a:ext>
            </a:extLst>
          </p:cNvPr>
          <p:cNvSpPr>
            <a:spLocks noGrp="1"/>
          </p:cNvSpPr>
          <p:nvPr>
            <p:ph type="body" sz="quarter" idx="10"/>
          </p:nvPr>
        </p:nvSpPr>
        <p:spPr/>
        <p:txBody>
          <a:bodyPr/>
          <a:lstStyle/>
          <a:p>
            <a:pPr marL="0" indent="0">
              <a:buNone/>
            </a:pPr>
            <a:r>
              <a:rPr lang="en-US" b="1" u="sng" dirty="0"/>
              <a:t>Principle</a:t>
            </a:r>
            <a:r>
              <a:rPr lang="en-US" dirty="0"/>
              <a:t>: We will not create separate NSTs for the same ‘slice type’ with different attribute values.</a:t>
            </a:r>
          </a:p>
          <a:p>
            <a:pPr marL="0" indent="0">
              <a:buNone/>
            </a:pPr>
            <a:r>
              <a:rPr lang="en-US" b="1" u="sng" dirty="0"/>
              <a:t>Steps</a:t>
            </a:r>
          </a:p>
          <a:p>
            <a:pPr marL="514350" indent="-514350">
              <a:buFont typeface="+mj-lt"/>
              <a:buAutoNum type="arabicPeriod"/>
            </a:pPr>
            <a:r>
              <a:rPr lang="en-US" dirty="0"/>
              <a:t>Upon reception of API call for NST selection</a:t>
            </a:r>
          </a:p>
          <a:p>
            <a:pPr marL="457200" lvl="1" indent="0">
              <a:buNone/>
            </a:pPr>
            <a:r>
              <a:rPr lang="en-US" u="sng" dirty="0"/>
              <a:t>Input</a:t>
            </a:r>
            <a:r>
              <a:rPr lang="en-US" dirty="0"/>
              <a:t>: Service Profile parameters</a:t>
            </a:r>
          </a:p>
          <a:p>
            <a:pPr lvl="1"/>
            <a:r>
              <a:rPr lang="en-US" dirty="0"/>
              <a:t>Extract performance requirements that are applicable (i.e., non-zero or non-null values).</a:t>
            </a:r>
          </a:p>
          <a:p>
            <a:pPr lvl="1"/>
            <a:r>
              <a:rPr lang="en-US" dirty="0"/>
              <a:t>Determine all NST(s) that are a best match of the performance requirement attributes (not attribute values)</a:t>
            </a:r>
          </a:p>
          <a:p>
            <a:pPr marL="457200" lvl="1" indent="0">
              <a:buNone/>
            </a:pPr>
            <a:r>
              <a:rPr lang="en-US" b="1" u="sng" dirty="0"/>
              <a:t>Question</a:t>
            </a:r>
            <a:r>
              <a:rPr lang="en-US" dirty="0"/>
              <a:t>: If service profile already contains </a:t>
            </a:r>
            <a:r>
              <a:rPr lang="en-US" dirty="0" err="1"/>
              <a:t>sST</a:t>
            </a:r>
            <a:r>
              <a:rPr lang="en-US" dirty="0"/>
              <a:t>, can we not directly choose ALL NST(s) with the same </a:t>
            </a:r>
            <a:r>
              <a:rPr lang="en-US" dirty="0" err="1"/>
              <a:t>sST</a:t>
            </a:r>
            <a:r>
              <a:rPr lang="en-US" dirty="0"/>
              <a:t>? In such a case, what additional filter to be applied to determine best match?</a:t>
            </a:r>
          </a:p>
        </p:txBody>
      </p:sp>
    </p:spTree>
    <p:extLst>
      <p:ext uri="{BB962C8B-B14F-4D97-AF65-F5344CB8AC3E}">
        <p14:creationId xmlns:p14="http://schemas.microsoft.com/office/powerpoint/2010/main" val="303500938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0E6AD-4BA8-4034-A557-121CD354AFC6}"/>
              </a:ext>
            </a:extLst>
          </p:cNvPr>
          <p:cNvSpPr>
            <a:spLocks noGrp="1"/>
          </p:cNvSpPr>
          <p:nvPr>
            <p:ph type="title"/>
          </p:nvPr>
        </p:nvSpPr>
        <p:spPr/>
        <p:txBody>
          <a:bodyPr>
            <a:normAutofit fontScale="90000"/>
          </a:bodyPr>
          <a:lstStyle/>
          <a:p>
            <a:r>
              <a:rPr lang="en-US" dirty="0"/>
              <a:t>OOF Impacts – NSI/NSSI selection (</a:t>
            </a:r>
            <a:r>
              <a:rPr lang="en-US" b="1" dirty="0"/>
              <a:t>sharing allowed</a:t>
            </a:r>
            <a:r>
              <a:rPr lang="en-US" dirty="0"/>
              <a:t>)</a:t>
            </a:r>
          </a:p>
        </p:txBody>
      </p:sp>
      <p:sp>
        <p:nvSpPr>
          <p:cNvPr id="3" name="Text Placeholder 2">
            <a:extLst>
              <a:ext uri="{FF2B5EF4-FFF2-40B4-BE49-F238E27FC236}">
                <a16:creationId xmlns:a16="http://schemas.microsoft.com/office/drawing/2014/main" id="{6BC30801-221B-4864-9864-735B4FB2D05C}"/>
              </a:ext>
            </a:extLst>
          </p:cNvPr>
          <p:cNvSpPr>
            <a:spLocks noGrp="1"/>
          </p:cNvSpPr>
          <p:nvPr>
            <p:ph type="body" sz="quarter" idx="10"/>
          </p:nvPr>
        </p:nvSpPr>
        <p:spPr/>
        <p:txBody>
          <a:bodyPr>
            <a:normAutofit fontScale="92500"/>
          </a:bodyPr>
          <a:lstStyle/>
          <a:p>
            <a:pPr marL="0" indent="0">
              <a:lnSpc>
                <a:spcPct val="110000"/>
              </a:lnSpc>
              <a:buNone/>
            </a:pPr>
            <a:r>
              <a:rPr lang="en-US" dirty="0"/>
              <a:t>SO triggers OOF with Service Profile and </a:t>
            </a:r>
            <a:r>
              <a:rPr lang="en-US" dirty="0" err="1"/>
              <a:t>Input_NST</a:t>
            </a:r>
            <a:r>
              <a:rPr lang="en-US" dirty="0"/>
              <a:t> id.</a:t>
            </a:r>
          </a:p>
          <a:p>
            <a:pPr marL="0" indent="0">
              <a:lnSpc>
                <a:spcPct val="110000"/>
              </a:lnSpc>
              <a:buNone/>
            </a:pPr>
            <a:r>
              <a:rPr lang="en-US" b="1" u="sng" dirty="0"/>
              <a:t>Steps in OOF</a:t>
            </a:r>
          </a:p>
          <a:p>
            <a:pPr marL="514350" indent="-514350">
              <a:lnSpc>
                <a:spcPct val="110000"/>
              </a:lnSpc>
              <a:buAutoNum type="arabicPeriod"/>
            </a:pPr>
            <a:r>
              <a:rPr lang="en-US" dirty="0"/>
              <a:t>For the Service Profile, determine a matching “Capability Set”.</a:t>
            </a:r>
          </a:p>
          <a:p>
            <a:pPr marL="514350" indent="-514350">
              <a:lnSpc>
                <a:spcPct val="110000"/>
              </a:lnSpc>
              <a:buAutoNum type="arabicPeriod"/>
            </a:pPr>
            <a:r>
              <a:rPr lang="en-US" dirty="0"/>
              <a:t>Determine if there are any existing NSIs matching the </a:t>
            </a:r>
            <a:r>
              <a:rPr lang="en-US" dirty="0" err="1"/>
              <a:t>input_NST</a:t>
            </a:r>
            <a:r>
              <a:rPr lang="en-US" dirty="0"/>
              <a:t> id (Candidate NSI-List).</a:t>
            </a:r>
          </a:p>
          <a:p>
            <a:pPr lvl="1">
              <a:lnSpc>
                <a:spcPct val="110000"/>
              </a:lnSpc>
            </a:pPr>
            <a:r>
              <a:rPr lang="en-US" u="sng" dirty="0"/>
              <a:t>Option 1</a:t>
            </a:r>
            <a:r>
              <a:rPr lang="en-US" dirty="0"/>
              <a:t>: Fill </a:t>
            </a:r>
            <a:r>
              <a:rPr lang="en-US" dirty="0" err="1"/>
              <a:t>input_NST</a:t>
            </a:r>
            <a:r>
              <a:rPr lang="en-US" dirty="0"/>
              <a:t> with service profile input values.</a:t>
            </a:r>
          </a:p>
          <a:p>
            <a:pPr lvl="1">
              <a:lnSpc>
                <a:spcPct val="110000"/>
              </a:lnSpc>
            </a:pPr>
            <a:r>
              <a:rPr lang="en-US" u="sng" dirty="0"/>
              <a:t>Option 2</a:t>
            </a:r>
            <a:r>
              <a:rPr lang="en-US" dirty="0"/>
              <a:t>: Fill </a:t>
            </a:r>
            <a:r>
              <a:rPr lang="en-US" dirty="0" err="1"/>
              <a:t>input_NST</a:t>
            </a:r>
            <a:r>
              <a:rPr lang="en-US" dirty="0"/>
              <a:t> with Capability Set determined in Step 1.</a:t>
            </a:r>
          </a:p>
          <a:p>
            <a:pPr lvl="1">
              <a:lnSpc>
                <a:spcPct val="110000"/>
              </a:lnSpc>
            </a:pPr>
            <a:r>
              <a:rPr lang="en-US" dirty="0"/>
              <a:t>With the filled in </a:t>
            </a:r>
            <a:r>
              <a:rPr lang="en-US" dirty="0" err="1"/>
              <a:t>input_NST</a:t>
            </a:r>
            <a:r>
              <a:rPr lang="en-US" dirty="0"/>
              <a:t>, determine the best matching NSI(s) in the Candidate NSI-List. (Only those NSIs which are marked ‘shareable’ will be considered).</a:t>
            </a:r>
          </a:p>
          <a:p>
            <a:pPr marL="457200" lvl="1" indent="0">
              <a:lnSpc>
                <a:spcPct val="110000"/>
              </a:lnSpc>
              <a:buNone/>
            </a:pPr>
            <a:r>
              <a:rPr lang="en-US" dirty="0"/>
              <a:t>How to determine best match – will it based on (capability set – existing service profile param values)? (We don’t have any occupancy or resource utilization data yet)</a:t>
            </a:r>
          </a:p>
          <a:p>
            <a:pPr marL="514350" indent="-514350">
              <a:buAutoNum type="arabicPeriod"/>
            </a:pPr>
            <a:endParaRPr lang="en-US" dirty="0"/>
          </a:p>
        </p:txBody>
      </p:sp>
      <p:sp>
        <p:nvSpPr>
          <p:cNvPr id="4" name="Arrow: Right 3">
            <a:extLst>
              <a:ext uri="{FF2B5EF4-FFF2-40B4-BE49-F238E27FC236}">
                <a16:creationId xmlns:a16="http://schemas.microsoft.com/office/drawing/2014/main" id="{31C6BF94-8F73-41E1-B3CD-71CFAD57A298}"/>
              </a:ext>
            </a:extLst>
          </p:cNvPr>
          <p:cNvSpPr/>
          <p:nvPr/>
        </p:nvSpPr>
        <p:spPr>
          <a:xfrm>
            <a:off x="154984" y="3983064"/>
            <a:ext cx="681925" cy="538770"/>
          </a:xfrm>
          <a:prstGeom prst="rightArrow">
            <a:avLst/>
          </a:prstGeom>
          <a:solidFill>
            <a:srgbClr val="FF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9619332"/>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9857C-A166-47D4-AC59-98F238E9103F}"/>
              </a:ext>
            </a:extLst>
          </p:cNvPr>
          <p:cNvSpPr>
            <a:spLocks noGrp="1"/>
          </p:cNvSpPr>
          <p:nvPr>
            <p:ph type="title"/>
          </p:nvPr>
        </p:nvSpPr>
        <p:spPr/>
        <p:txBody>
          <a:bodyPr>
            <a:normAutofit fontScale="90000"/>
          </a:bodyPr>
          <a:lstStyle/>
          <a:p>
            <a:r>
              <a:rPr lang="en-US" dirty="0"/>
              <a:t>Illustration</a:t>
            </a:r>
          </a:p>
        </p:txBody>
      </p:sp>
      <p:graphicFrame>
        <p:nvGraphicFramePr>
          <p:cNvPr id="4" name="Table 4">
            <a:extLst>
              <a:ext uri="{FF2B5EF4-FFF2-40B4-BE49-F238E27FC236}">
                <a16:creationId xmlns:a16="http://schemas.microsoft.com/office/drawing/2014/main" id="{DE0F8A5A-F0AD-4C95-BE70-D7655775A12F}"/>
              </a:ext>
            </a:extLst>
          </p:cNvPr>
          <p:cNvGraphicFramePr>
            <a:graphicFrameLocks noGrp="1"/>
          </p:cNvGraphicFramePr>
          <p:nvPr>
            <p:extLst>
              <p:ext uri="{D42A27DB-BD31-4B8C-83A1-F6EECF244321}">
                <p14:modId xmlns:p14="http://schemas.microsoft.com/office/powerpoint/2010/main" val="2199691101"/>
              </p:ext>
            </p:extLst>
          </p:nvPr>
        </p:nvGraphicFramePr>
        <p:xfrm>
          <a:off x="605769" y="1541076"/>
          <a:ext cx="10924584" cy="1744564"/>
        </p:xfrm>
        <a:graphic>
          <a:graphicData uri="http://schemas.openxmlformats.org/drawingml/2006/table">
            <a:tbl>
              <a:tblPr firstRow="1" bandRow="1">
                <a:tableStyleId>{BDBED569-4797-4DF1-A0F4-6AAB3CD982D8}</a:tableStyleId>
              </a:tblPr>
              <a:tblGrid>
                <a:gridCol w="2075438">
                  <a:extLst>
                    <a:ext uri="{9D8B030D-6E8A-4147-A177-3AD203B41FA5}">
                      <a16:colId xmlns:a16="http://schemas.microsoft.com/office/drawing/2014/main" val="110547470"/>
                    </a:ext>
                  </a:extLst>
                </a:gridCol>
                <a:gridCol w="3037668">
                  <a:extLst>
                    <a:ext uri="{9D8B030D-6E8A-4147-A177-3AD203B41FA5}">
                      <a16:colId xmlns:a16="http://schemas.microsoft.com/office/drawing/2014/main" val="3730039330"/>
                    </a:ext>
                  </a:extLst>
                </a:gridCol>
                <a:gridCol w="3080332">
                  <a:extLst>
                    <a:ext uri="{9D8B030D-6E8A-4147-A177-3AD203B41FA5}">
                      <a16:colId xmlns:a16="http://schemas.microsoft.com/office/drawing/2014/main" val="1118346395"/>
                    </a:ext>
                  </a:extLst>
                </a:gridCol>
                <a:gridCol w="2731146">
                  <a:extLst>
                    <a:ext uri="{9D8B030D-6E8A-4147-A177-3AD203B41FA5}">
                      <a16:colId xmlns:a16="http://schemas.microsoft.com/office/drawing/2014/main" val="1586337226"/>
                    </a:ext>
                  </a:extLst>
                </a:gridCol>
              </a:tblGrid>
              <a:tr h="436141">
                <a:tc>
                  <a:txBody>
                    <a:bodyPr/>
                    <a:lstStyle/>
                    <a:p>
                      <a:pPr algn="ctr"/>
                      <a:r>
                        <a:rPr lang="en-US" dirty="0"/>
                        <a:t>NST name</a:t>
                      </a:r>
                    </a:p>
                  </a:txBody>
                  <a:tcPr/>
                </a:tc>
                <a:tc>
                  <a:txBody>
                    <a:bodyPr/>
                    <a:lstStyle/>
                    <a:p>
                      <a:pPr algn="ctr"/>
                      <a:r>
                        <a:rPr lang="en-US" dirty="0"/>
                        <a:t>Capability Set 1</a:t>
                      </a:r>
                    </a:p>
                  </a:txBody>
                  <a:tcPr/>
                </a:tc>
                <a:tc>
                  <a:txBody>
                    <a:bodyPr/>
                    <a:lstStyle/>
                    <a:p>
                      <a:pPr algn="ctr"/>
                      <a:r>
                        <a:rPr lang="en-US" dirty="0"/>
                        <a:t>Capability Set 2</a:t>
                      </a:r>
                    </a:p>
                  </a:txBody>
                  <a:tcPr/>
                </a:tc>
                <a:tc>
                  <a:txBody>
                    <a:bodyPr/>
                    <a:lstStyle/>
                    <a:p>
                      <a:pPr algn="ctr"/>
                      <a:r>
                        <a:rPr lang="en-US" dirty="0"/>
                        <a:t>Capability Set 3</a:t>
                      </a:r>
                    </a:p>
                  </a:txBody>
                  <a:tcPr/>
                </a:tc>
                <a:extLst>
                  <a:ext uri="{0D108BD9-81ED-4DB2-BD59-A6C34878D82A}">
                    <a16:rowId xmlns:a16="http://schemas.microsoft.com/office/drawing/2014/main" val="3493519959"/>
                  </a:ext>
                </a:extLst>
              </a:tr>
              <a:tr h="436141">
                <a:tc>
                  <a:txBody>
                    <a:bodyPr/>
                    <a:lstStyle/>
                    <a:p>
                      <a:r>
                        <a:rPr lang="en-US" dirty="0" err="1"/>
                        <a:t>eMBB</a:t>
                      </a:r>
                      <a:endParaRPr lang="en-US" dirty="0"/>
                    </a:p>
                  </a:txBody>
                  <a:tcPr/>
                </a:tc>
                <a:tc>
                  <a:txBody>
                    <a:bodyPr/>
                    <a:lstStyle/>
                    <a:p>
                      <a:r>
                        <a:rPr lang="en-US" dirty="0"/>
                        <a:t>Max UEs = 3000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Max UEs = 5000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Max UEs = 10000</a:t>
                      </a:r>
                    </a:p>
                  </a:txBody>
                  <a:tcPr/>
                </a:tc>
                <a:extLst>
                  <a:ext uri="{0D108BD9-81ED-4DB2-BD59-A6C34878D82A}">
                    <a16:rowId xmlns:a16="http://schemas.microsoft.com/office/drawing/2014/main" val="3346310059"/>
                  </a:ext>
                </a:extLst>
              </a:tr>
              <a:tr h="436141">
                <a:tc>
                  <a:txBody>
                    <a:bodyPr/>
                    <a:lstStyle/>
                    <a:p>
                      <a:r>
                        <a:rPr lang="en-US" dirty="0" err="1"/>
                        <a:t>mMTC</a:t>
                      </a:r>
                      <a:endParaRPr lang="en-US" dirty="0"/>
                    </a:p>
                  </a:txBody>
                  <a:tcPr/>
                </a:tc>
                <a:tc>
                  <a:txBody>
                    <a:bodyPr/>
                    <a:lstStyle/>
                    <a:p>
                      <a:r>
                        <a:rPr lang="en-US" dirty="0"/>
                        <a:t>Device density = 100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Device density = 200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Device density = 500</a:t>
                      </a:r>
                    </a:p>
                  </a:txBody>
                  <a:tcPr/>
                </a:tc>
                <a:extLst>
                  <a:ext uri="{0D108BD9-81ED-4DB2-BD59-A6C34878D82A}">
                    <a16:rowId xmlns:a16="http://schemas.microsoft.com/office/drawing/2014/main" val="2524118710"/>
                  </a:ext>
                </a:extLst>
              </a:tr>
              <a:tr h="436141">
                <a:tc>
                  <a:txBody>
                    <a:bodyPr/>
                    <a:lstStyle/>
                    <a:p>
                      <a:r>
                        <a:rPr lang="en-US" dirty="0"/>
                        <a:t>URLLC</a:t>
                      </a:r>
                    </a:p>
                  </a:txBody>
                  <a:tcPr/>
                </a:tc>
                <a:tc>
                  <a:txBody>
                    <a:bodyPr/>
                    <a:lstStyle/>
                    <a:p>
                      <a:r>
                        <a:rPr lang="en-US" dirty="0"/>
                        <a:t>Reliability = 99.9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Reliability = 99.99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Reliability = 99.999</a:t>
                      </a:r>
                    </a:p>
                  </a:txBody>
                  <a:tcPr/>
                </a:tc>
                <a:extLst>
                  <a:ext uri="{0D108BD9-81ED-4DB2-BD59-A6C34878D82A}">
                    <a16:rowId xmlns:a16="http://schemas.microsoft.com/office/drawing/2014/main" val="1263164314"/>
                  </a:ext>
                </a:extLst>
              </a:tr>
            </a:tbl>
          </a:graphicData>
        </a:graphic>
      </p:graphicFrame>
      <p:sp>
        <p:nvSpPr>
          <p:cNvPr id="6" name="TextBox 5">
            <a:extLst>
              <a:ext uri="{FF2B5EF4-FFF2-40B4-BE49-F238E27FC236}">
                <a16:creationId xmlns:a16="http://schemas.microsoft.com/office/drawing/2014/main" id="{6F516756-6B5A-4622-A387-89FF6B68F4FF}"/>
              </a:ext>
            </a:extLst>
          </p:cNvPr>
          <p:cNvSpPr txBox="1"/>
          <p:nvPr/>
        </p:nvSpPr>
        <p:spPr>
          <a:xfrm>
            <a:off x="157564" y="969924"/>
            <a:ext cx="11820993" cy="400110"/>
          </a:xfrm>
          <a:prstGeom prst="rect">
            <a:avLst/>
          </a:prstGeom>
          <a:noFill/>
        </p:spPr>
        <p:txBody>
          <a:bodyPr wrap="none" rtlCol="0">
            <a:spAutoFit/>
          </a:bodyPr>
          <a:lstStyle/>
          <a:p>
            <a:r>
              <a:rPr lang="en-US" sz="2000" dirty="0">
                <a:solidFill>
                  <a:srgbClr val="FF0000"/>
                </a:solidFill>
              </a:rPr>
              <a:t>Q: NST shall contain blank attributes and filled by capability set, or NST shall contain range of parameter values?</a:t>
            </a:r>
          </a:p>
        </p:txBody>
      </p:sp>
      <p:graphicFrame>
        <p:nvGraphicFramePr>
          <p:cNvPr id="7" name="Table 4">
            <a:extLst>
              <a:ext uri="{FF2B5EF4-FFF2-40B4-BE49-F238E27FC236}">
                <a16:creationId xmlns:a16="http://schemas.microsoft.com/office/drawing/2014/main" id="{E04F0E72-A37E-4CBC-975D-7FD73A8698DC}"/>
              </a:ext>
            </a:extLst>
          </p:cNvPr>
          <p:cNvGraphicFramePr>
            <a:graphicFrameLocks noGrp="1"/>
          </p:cNvGraphicFramePr>
          <p:nvPr>
            <p:extLst>
              <p:ext uri="{D42A27DB-BD31-4B8C-83A1-F6EECF244321}">
                <p14:modId xmlns:p14="http://schemas.microsoft.com/office/powerpoint/2010/main" val="3046787930"/>
              </p:ext>
            </p:extLst>
          </p:nvPr>
        </p:nvGraphicFramePr>
        <p:xfrm>
          <a:off x="605769" y="3503212"/>
          <a:ext cx="10924585" cy="1990621"/>
        </p:xfrm>
        <a:graphic>
          <a:graphicData uri="http://schemas.openxmlformats.org/drawingml/2006/table">
            <a:tbl>
              <a:tblPr firstRow="1" bandRow="1">
                <a:tableStyleId>{BDBED569-4797-4DF1-A0F4-6AAB3CD982D8}</a:tableStyleId>
              </a:tblPr>
              <a:tblGrid>
                <a:gridCol w="3116882">
                  <a:extLst>
                    <a:ext uri="{9D8B030D-6E8A-4147-A177-3AD203B41FA5}">
                      <a16:colId xmlns:a16="http://schemas.microsoft.com/office/drawing/2014/main" val="110547470"/>
                    </a:ext>
                  </a:extLst>
                </a:gridCol>
                <a:gridCol w="2244196">
                  <a:extLst>
                    <a:ext uri="{9D8B030D-6E8A-4147-A177-3AD203B41FA5}">
                      <a16:colId xmlns:a16="http://schemas.microsoft.com/office/drawing/2014/main" val="3730039330"/>
                    </a:ext>
                  </a:extLst>
                </a:gridCol>
                <a:gridCol w="1193673">
                  <a:extLst>
                    <a:ext uri="{9D8B030D-6E8A-4147-A177-3AD203B41FA5}">
                      <a16:colId xmlns:a16="http://schemas.microsoft.com/office/drawing/2014/main" val="3263945514"/>
                    </a:ext>
                  </a:extLst>
                </a:gridCol>
                <a:gridCol w="2184917">
                  <a:extLst>
                    <a:ext uri="{9D8B030D-6E8A-4147-A177-3AD203B41FA5}">
                      <a16:colId xmlns:a16="http://schemas.microsoft.com/office/drawing/2014/main" val="1118346395"/>
                    </a:ext>
                  </a:extLst>
                </a:gridCol>
                <a:gridCol w="2184917">
                  <a:extLst>
                    <a:ext uri="{9D8B030D-6E8A-4147-A177-3AD203B41FA5}">
                      <a16:colId xmlns:a16="http://schemas.microsoft.com/office/drawing/2014/main" val="1586337226"/>
                    </a:ext>
                  </a:extLst>
                </a:gridCol>
              </a:tblGrid>
              <a:tr h="436141">
                <a:tc>
                  <a:txBody>
                    <a:bodyPr/>
                    <a:lstStyle/>
                    <a:p>
                      <a:pPr algn="ctr"/>
                      <a:r>
                        <a:rPr lang="en-US" dirty="0"/>
                        <a:t>Input</a:t>
                      </a:r>
                    </a:p>
                  </a:txBody>
                  <a:tcPr/>
                </a:tc>
                <a:tc>
                  <a:txBody>
                    <a:bodyPr/>
                    <a:lstStyle/>
                    <a:p>
                      <a:pPr algn="ctr"/>
                      <a:r>
                        <a:rPr lang="en-US" dirty="0"/>
                        <a:t>Chosen Capability Set</a:t>
                      </a:r>
                    </a:p>
                  </a:txBody>
                  <a:tcPr/>
                </a:tc>
                <a:tc>
                  <a:txBody>
                    <a:bodyPr/>
                    <a:lstStyle/>
                    <a:p>
                      <a:pPr algn="ctr"/>
                      <a:r>
                        <a:rPr lang="en-US" dirty="0"/>
                        <a:t>NSI Id</a:t>
                      </a:r>
                    </a:p>
                  </a:txBody>
                  <a:tcPr/>
                </a:tc>
                <a:tc>
                  <a:txBody>
                    <a:bodyPr/>
                    <a:lstStyle/>
                    <a:p>
                      <a:pPr algn="ctr"/>
                      <a:r>
                        <a:rPr lang="en-US" dirty="0"/>
                        <a:t>Spare “capacity”</a:t>
                      </a:r>
                    </a:p>
                  </a:txBody>
                  <a:tcPr/>
                </a:tc>
                <a:tc>
                  <a:txBody>
                    <a:bodyPr/>
                    <a:lstStyle/>
                    <a:p>
                      <a:pPr algn="ctr"/>
                      <a:r>
                        <a:rPr lang="en-US" dirty="0"/>
                        <a:t>Remarks</a:t>
                      </a:r>
                    </a:p>
                  </a:txBody>
                  <a:tcPr/>
                </a:tc>
                <a:extLst>
                  <a:ext uri="{0D108BD9-81ED-4DB2-BD59-A6C34878D82A}">
                    <a16:rowId xmlns:a16="http://schemas.microsoft.com/office/drawing/2014/main" val="3493519959"/>
                  </a:ext>
                </a:extLst>
              </a:tr>
              <a:tr h="4361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Service Profile 1 -&gt; </a:t>
                      </a:r>
                      <a:r>
                        <a:rPr lang="en-US" dirty="0" err="1"/>
                        <a:t>eMBB</a:t>
                      </a:r>
                      <a:r>
                        <a:rPr lang="en-US" dirty="0"/>
                        <a:t> with Max UEs = 3000</a:t>
                      </a:r>
                    </a:p>
                    <a:p>
                      <a:endParaRPr lang="en-US" dirty="0"/>
                    </a:p>
                  </a:txBody>
                  <a:tcPr/>
                </a:tc>
                <a:tc>
                  <a:txBody>
                    <a:bodyPr/>
                    <a:lstStyle/>
                    <a:p>
                      <a:r>
                        <a:rPr lang="en-US" dirty="0"/>
                        <a:t>CS2 for </a:t>
                      </a:r>
                      <a:r>
                        <a:rPr lang="en-US" dirty="0" err="1"/>
                        <a:t>eMBB</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2000 more UEs can be supported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Already instantiated</a:t>
                      </a:r>
                    </a:p>
                  </a:txBody>
                  <a:tcPr/>
                </a:tc>
                <a:extLst>
                  <a:ext uri="{0D108BD9-81ED-4DB2-BD59-A6C34878D82A}">
                    <a16:rowId xmlns:a16="http://schemas.microsoft.com/office/drawing/2014/main" val="3346310059"/>
                  </a:ext>
                </a:extLst>
              </a:tr>
              <a:tr h="4361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Service Profile 2 -&gt; </a:t>
                      </a:r>
                      <a:r>
                        <a:rPr lang="en-US" dirty="0" err="1"/>
                        <a:t>eMBB</a:t>
                      </a:r>
                      <a:r>
                        <a:rPr lang="en-US" dirty="0"/>
                        <a:t> with Max UEs = 5000</a:t>
                      </a:r>
                    </a:p>
                  </a:txBody>
                  <a:tcPr/>
                </a:tc>
                <a:tc>
                  <a:txBody>
                    <a:bodyPr/>
                    <a:lstStyle/>
                    <a:p>
                      <a:r>
                        <a:rPr lang="en-US" dirty="0"/>
                        <a:t>CS3 for </a:t>
                      </a:r>
                      <a:r>
                        <a:rPr lang="en-US" dirty="0" err="1"/>
                        <a:t>eMBB</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5000 more UEs can be supported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Already instantiated</a:t>
                      </a:r>
                    </a:p>
                  </a:txBody>
                  <a:tcPr/>
                </a:tc>
                <a:extLst>
                  <a:ext uri="{0D108BD9-81ED-4DB2-BD59-A6C34878D82A}">
                    <a16:rowId xmlns:a16="http://schemas.microsoft.com/office/drawing/2014/main" val="2524118710"/>
                  </a:ext>
                </a:extLst>
              </a:tr>
            </a:tbl>
          </a:graphicData>
        </a:graphic>
      </p:graphicFrame>
      <p:sp>
        <p:nvSpPr>
          <p:cNvPr id="8" name="TextBox 7">
            <a:extLst>
              <a:ext uri="{FF2B5EF4-FFF2-40B4-BE49-F238E27FC236}">
                <a16:creationId xmlns:a16="http://schemas.microsoft.com/office/drawing/2014/main" id="{FFA2AA1A-35CA-479C-ACEE-0ACFBE3B9720}"/>
              </a:ext>
            </a:extLst>
          </p:cNvPr>
          <p:cNvSpPr txBox="1"/>
          <p:nvPr/>
        </p:nvSpPr>
        <p:spPr>
          <a:xfrm>
            <a:off x="446740" y="5580662"/>
            <a:ext cx="11374421" cy="646331"/>
          </a:xfrm>
          <a:prstGeom prst="rect">
            <a:avLst/>
          </a:prstGeom>
          <a:noFill/>
        </p:spPr>
        <p:txBody>
          <a:bodyPr wrap="square" rtlCol="0">
            <a:spAutoFit/>
          </a:bodyPr>
          <a:lstStyle/>
          <a:p>
            <a:r>
              <a:rPr lang="en-US" dirty="0">
                <a:solidFill>
                  <a:srgbClr val="FF0000"/>
                </a:solidFill>
              </a:rPr>
              <a:t>New request, Service Profile 3 -&gt; </a:t>
            </a:r>
            <a:r>
              <a:rPr lang="en-US" dirty="0" err="1">
                <a:solidFill>
                  <a:srgbClr val="FF0000"/>
                </a:solidFill>
              </a:rPr>
              <a:t>eMBB</a:t>
            </a:r>
            <a:r>
              <a:rPr lang="en-US" dirty="0">
                <a:solidFill>
                  <a:srgbClr val="FF0000"/>
                </a:solidFill>
              </a:rPr>
              <a:t> with Max UEs = </a:t>
            </a:r>
            <a:r>
              <a:rPr lang="en-US" b="1" dirty="0">
                <a:solidFill>
                  <a:srgbClr val="FF0000"/>
                </a:solidFill>
              </a:rPr>
              <a:t>2000</a:t>
            </a:r>
            <a:r>
              <a:rPr lang="en-US" dirty="0">
                <a:solidFill>
                  <a:srgbClr val="FF0000"/>
                </a:solidFill>
              </a:rPr>
              <a:t>. In case of Option 1, both NSI id 1 and 2 will match, and perhaps NSI id 2 will be the best match. In case of Option 2, no NSI will match.</a:t>
            </a:r>
          </a:p>
        </p:txBody>
      </p:sp>
      <p:sp>
        <p:nvSpPr>
          <p:cNvPr id="9" name="TextBox 8">
            <a:extLst>
              <a:ext uri="{FF2B5EF4-FFF2-40B4-BE49-F238E27FC236}">
                <a16:creationId xmlns:a16="http://schemas.microsoft.com/office/drawing/2014/main" id="{81638D0C-BA9B-489A-9510-45AC095544D0}"/>
              </a:ext>
            </a:extLst>
          </p:cNvPr>
          <p:cNvSpPr txBox="1"/>
          <p:nvPr/>
        </p:nvSpPr>
        <p:spPr>
          <a:xfrm rot="16200000">
            <a:off x="-610921" y="2205791"/>
            <a:ext cx="1745991" cy="461665"/>
          </a:xfrm>
          <a:prstGeom prst="rect">
            <a:avLst/>
          </a:prstGeom>
          <a:noFill/>
        </p:spPr>
        <p:txBody>
          <a:bodyPr wrap="none" rtlCol="0">
            <a:spAutoFit/>
          </a:bodyPr>
          <a:lstStyle/>
          <a:p>
            <a:r>
              <a:rPr lang="en-US" sz="2400" b="1" dirty="0"/>
              <a:t>Design Time</a:t>
            </a:r>
          </a:p>
        </p:txBody>
      </p:sp>
      <p:sp>
        <p:nvSpPr>
          <p:cNvPr id="10" name="TextBox 9">
            <a:extLst>
              <a:ext uri="{FF2B5EF4-FFF2-40B4-BE49-F238E27FC236}">
                <a16:creationId xmlns:a16="http://schemas.microsoft.com/office/drawing/2014/main" id="{8BA6BCEE-489B-4E9F-9ED1-94617C52C528}"/>
              </a:ext>
            </a:extLst>
          </p:cNvPr>
          <p:cNvSpPr txBox="1"/>
          <p:nvPr/>
        </p:nvSpPr>
        <p:spPr>
          <a:xfrm rot="16200000">
            <a:off x="-498059" y="4283835"/>
            <a:ext cx="1745991" cy="461665"/>
          </a:xfrm>
          <a:prstGeom prst="rect">
            <a:avLst/>
          </a:prstGeom>
          <a:noFill/>
        </p:spPr>
        <p:txBody>
          <a:bodyPr wrap="square" rtlCol="0">
            <a:spAutoFit/>
          </a:bodyPr>
          <a:lstStyle/>
          <a:p>
            <a:r>
              <a:rPr lang="en-US" sz="2400" b="1" dirty="0"/>
              <a:t>Run Time</a:t>
            </a:r>
          </a:p>
        </p:txBody>
      </p:sp>
    </p:spTree>
    <p:extLst>
      <p:ext uri="{BB962C8B-B14F-4D97-AF65-F5344CB8AC3E}">
        <p14:creationId xmlns:p14="http://schemas.microsoft.com/office/powerpoint/2010/main" val="323070620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2D262-88CA-48A6-9838-2746082C039D}"/>
              </a:ext>
            </a:extLst>
          </p:cNvPr>
          <p:cNvSpPr>
            <a:spLocks noGrp="1"/>
          </p:cNvSpPr>
          <p:nvPr>
            <p:ph type="title"/>
          </p:nvPr>
        </p:nvSpPr>
        <p:spPr/>
        <p:txBody>
          <a:bodyPr>
            <a:normAutofit fontScale="90000"/>
          </a:bodyPr>
          <a:lstStyle/>
          <a:p>
            <a:r>
              <a:rPr lang="en-US" dirty="0"/>
              <a:t>New NSI creation</a:t>
            </a:r>
          </a:p>
        </p:txBody>
      </p:sp>
      <p:sp>
        <p:nvSpPr>
          <p:cNvPr id="3" name="Text Placeholder 2">
            <a:extLst>
              <a:ext uri="{FF2B5EF4-FFF2-40B4-BE49-F238E27FC236}">
                <a16:creationId xmlns:a16="http://schemas.microsoft.com/office/drawing/2014/main" id="{55BFC508-EFE3-42F2-A83F-946515951A2E}"/>
              </a:ext>
            </a:extLst>
          </p:cNvPr>
          <p:cNvSpPr>
            <a:spLocks noGrp="1"/>
          </p:cNvSpPr>
          <p:nvPr>
            <p:ph type="body" sz="quarter" idx="10"/>
          </p:nvPr>
        </p:nvSpPr>
        <p:spPr>
          <a:xfrm>
            <a:off x="314961" y="1012114"/>
            <a:ext cx="11506200" cy="5420217"/>
          </a:xfrm>
        </p:spPr>
        <p:txBody>
          <a:bodyPr>
            <a:normAutofit fontScale="85000" lnSpcReduction="20000"/>
          </a:bodyPr>
          <a:lstStyle/>
          <a:p>
            <a:pPr>
              <a:lnSpc>
                <a:spcPct val="120000"/>
              </a:lnSpc>
            </a:pPr>
            <a:r>
              <a:rPr lang="en-US" dirty="0"/>
              <a:t>For creating new NSI (</a:t>
            </a:r>
            <a:r>
              <a:rPr lang="en-US" dirty="0">
                <a:solidFill>
                  <a:srgbClr val="FF0000"/>
                </a:solidFill>
              </a:rPr>
              <a:t>will this always be considered or if num-solutions with existing NSIs &lt; min-threshold-num-</a:t>
            </a:r>
            <a:r>
              <a:rPr lang="en-US" dirty="0" err="1">
                <a:solidFill>
                  <a:srgbClr val="FF0000"/>
                </a:solidFill>
              </a:rPr>
              <a:t>solns</a:t>
            </a:r>
            <a:r>
              <a:rPr lang="en-US" dirty="0">
                <a:solidFill>
                  <a:srgbClr val="FF0000"/>
                </a:solidFill>
              </a:rPr>
              <a:t>, and/or NST match with existing NSI is &lt; max-threshold-match-level</a:t>
            </a:r>
            <a:r>
              <a:rPr lang="en-US" dirty="0"/>
              <a:t>)</a:t>
            </a:r>
          </a:p>
          <a:p>
            <a:pPr marL="914400" lvl="1" indent="-457200">
              <a:lnSpc>
                <a:spcPct val="120000"/>
              </a:lnSpc>
              <a:buFont typeface="+mj-lt"/>
              <a:buAutoNum type="arabicPeriod"/>
            </a:pPr>
            <a:r>
              <a:rPr lang="en-US" dirty="0"/>
              <a:t>Determine slice profile for each sub-net as follows:</a:t>
            </a:r>
          </a:p>
          <a:p>
            <a:pPr marL="457200" lvl="1" indent="0">
              <a:lnSpc>
                <a:spcPct val="120000"/>
              </a:lnSpc>
              <a:buNone/>
            </a:pPr>
            <a:r>
              <a:rPr lang="en-US" b="1" u="sng" dirty="0"/>
              <a:t>Option 1</a:t>
            </a:r>
          </a:p>
          <a:p>
            <a:pPr marL="1371600" lvl="2" indent="-457200">
              <a:lnSpc>
                <a:spcPct val="120000"/>
              </a:lnSpc>
              <a:buAutoNum type="alphaLcParenBoth"/>
            </a:pPr>
            <a:r>
              <a:rPr lang="en-US" sz="2400" dirty="0"/>
              <a:t>Based on capability of sub-net determine possible slice profile attribute values for each sub-net. </a:t>
            </a:r>
            <a:r>
              <a:rPr lang="en-US" sz="2400" dirty="0">
                <a:solidFill>
                  <a:srgbClr val="FF0000"/>
                </a:solidFill>
              </a:rPr>
              <a:t>Q: Where will sub-net capability be stored, or capability set corresponding to the NSST-id for that sub-net</a:t>
            </a:r>
            <a:r>
              <a:rPr lang="en-US" sz="2400" dirty="0"/>
              <a:t>?</a:t>
            </a:r>
          </a:p>
          <a:p>
            <a:pPr marL="1371600" lvl="2" indent="-457200">
              <a:lnSpc>
                <a:spcPct val="120000"/>
              </a:lnSpc>
              <a:buAutoNum type="alphaLcParenBoth"/>
            </a:pPr>
            <a:r>
              <a:rPr lang="en-US" sz="2400" dirty="0"/>
              <a:t>List down all possible options for each sub-net.</a:t>
            </a:r>
          </a:p>
          <a:p>
            <a:pPr marL="1371600" lvl="2" indent="-457200">
              <a:lnSpc>
                <a:spcPct val="120000"/>
              </a:lnSpc>
              <a:buAutoNum type="alphaLcParenBoth"/>
            </a:pPr>
            <a:r>
              <a:rPr lang="en-US" sz="2400" dirty="0"/>
              <a:t>Shortlist valid e2e combinations which meet the service profile values.</a:t>
            </a:r>
          </a:p>
          <a:p>
            <a:pPr marL="1371600" lvl="2" indent="-457200">
              <a:lnSpc>
                <a:spcPct val="120000"/>
              </a:lnSpc>
              <a:buAutoNum type="alphaLcParenBoth"/>
            </a:pPr>
            <a:r>
              <a:rPr lang="en-US" sz="2400" dirty="0"/>
              <a:t>Choose the best combination(s), e.g., by associating cost for certain attributes per sub-net (e.g., lower latency for core may be higher cost, as it requires resources at the edge).</a:t>
            </a:r>
          </a:p>
          <a:p>
            <a:pPr marL="914400" lvl="2" indent="0">
              <a:lnSpc>
                <a:spcPct val="120000"/>
              </a:lnSpc>
              <a:buNone/>
            </a:pPr>
            <a:r>
              <a:rPr lang="en-US" sz="2400" u="sng" dirty="0">
                <a:solidFill>
                  <a:srgbClr val="FF0000"/>
                </a:solidFill>
              </a:rPr>
              <a:t>Question</a:t>
            </a:r>
            <a:r>
              <a:rPr lang="en-US" sz="2400" dirty="0">
                <a:solidFill>
                  <a:srgbClr val="FF0000"/>
                </a:solidFill>
              </a:rPr>
              <a:t>: How to make sure that determined slice profile aligns/is consistent with the NSST ids within the NST?</a:t>
            </a:r>
            <a:endParaRPr lang="en-US" dirty="0">
              <a:solidFill>
                <a:srgbClr val="FF0000"/>
              </a:solidFill>
            </a:endParaRPr>
          </a:p>
          <a:p>
            <a:pPr lvl="1">
              <a:lnSpc>
                <a:spcPct val="120000"/>
              </a:lnSpc>
            </a:pPr>
            <a:endParaRPr lang="en-US" dirty="0"/>
          </a:p>
        </p:txBody>
      </p:sp>
    </p:spTree>
    <p:extLst>
      <p:ext uri="{BB962C8B-B14F-4D97-AF65-F5344CB8AC3E}">
        <p14:creationId xmlns:p14="http://schemas.microsoft.com/office/powerpoint/2010/main" val="3362162297"/>
      </p:ext>
    </p:extLst>
  </p:cSld>
  <p:clrMapOvr>
    <a:masterClrMapping/>
  </p:clrMapOvr>
  <p:transition>
    <p:wipe dir="r"/>
  </p:transition>
</p:sld>
</file>

<file path=ppt/theme/theme1.xml><?xml version="1.0" encoding="utf-8"?>
<a:theme xmlns:a="http://schemas.openxmlformats.org/drawingml/2006/main" name="Scaling Use Case Casablanca">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文档" ma:contentTypeID="0x0101008E692A0E1142FB42ABEED728D77CA58F" ma:contentTypeVersion="1" ma:contentTypeDescription="新建文档。" ma:contentTypeScope="" ma:versionID="3c43c9e2528b4e38b03d234d45b4b7b1">
  <xsd:schema xmlns:xsd="http://www.w3.org/2001/XMLSchema" xmlns:xs="http://www.w3.org/2001/XMLSchema" xmlns:p="http://schemas.microsoft.com/office/2006/metadata/properties" xmlns:ns2="5a039db7-66bf-4f26-8517-52dbb7930287" targetNamespace="http://schemas.microsoft.com/office/2006/metadata/properties" ma:root="true" ma:fieldsID="7bdf407e377adfb07e5cefd16c04f500" ns2:_="">
    <xsd:import namespace="5a039db7-66bf-4f26-8517-52dbb793028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039db7-66bf-4f26-8517-52dbb7930287" elementFormDefault="qualified">
    <xsd:import namespace="http://schemas.microsoft.com/office/2006/documentManagement/types"/>
    <xsd:import namespace="http://schemas.microsoft.com/office/infopath/2007/PartnerControls"/>
    <xsd:element name="SharedWithUsers" ma:index="8" nillable="true" ma:displayName="共享对象:"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9877D5-7DF5-4757-919D-AE4948158B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039db7-66bf-4f26-8517-52dbb79302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CBA9C97-B2BF-4274-A8C6-DDB7DF892D64}">
  <ds:schemaRefs>
    <ds:schemaRef ds:uri="http://purl.org/dc/dcmitype/"/>
    <ds:schemaRef ds:uri="http://purl.org/dc/terms/"/>
    <ds:schemaRef ds:uri="http://purl.org/dc/elements/1.1/"/>
    <ds:schemaRef ds:uri="http://www.w3.org/XML/1998/namespace"/>
    <ds:schemaRef ds:uri="http://schemas.microsoft.com/office/2006/metadata/properties"/>
    <ds:schemaRef ds:uri="5a039db7-66bf-4f26-8517-52dbb7930287"/>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68CFD2AE-2CEE-41CE-991E-A0B900DBC9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Scaling Use Case Casablanca</Template>
  <TotalTime>45295</TotalTime>
  <Words>1861</Words>
  <Application>Microsoft Office PowerPoint</Application>
  <PresentationFormat>Widescreen</PresentationFormat>
  <Paragraphs>261</Paragraphs>
  <Slides>25</Slides>
  <Notes>2</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25</vt:i4>
      </vt:variant>
    </vt:vector>
  </HeadingPairs>
  <TitlesOfParts>
    <vt:vector size="36" baseType="lpstr">
      <vt:lpstr>DengXian</vt:lpstr>
      <vt:lpstr>.AppleSystemUIFont</vt:lpstr>
      <vt:lpstr>Arial</vt:lpstr>
      <vt:lpstr>Calibri</vt:lpstr>
      <vt:lpstr>Gibson</vt:lpstr>
      <vt:lpstr>Gibson Light</vt:lpstr>
      <vt:lpstr>Lucida Grande</vt:lpstr>
      <vt:lpstr>Scaling Use Case Casablanca</vt:lpstr>
      <vt:lpstr>2 – Right column headers</vt:lpstr>
      <vt:lpstr>3 – Middle Column headers</vt:lpstr>
      <vt:lpstr>ONAP-Template</vt:lpstr>
      <vt:lpstr>E2E Network Slicing: OOF Impacts &amp; Design</vt:lpstr>
      <vt:lpstr>OOF Impacts</vt:lpstr>
      <vt:lpstr>Points to discuss – SO and OOF interactions, and SO updates for Frankfurt</vt:lpstr>
      <vt:lpstr>Design Details</vt:lpstr>
      <vt:lpstr>Assumptions</vt:lpstr>
      <vt:lpstr>OOF Impacts – NST selection</vt:lpstr>
      <vt:lpstr>OOF Impacts – NSI/NSSI selection (sharing allowed)</vt:lpstr>
      <vt:lpstr>Illustration</vt:lpstr>
      <vt:lpstr>New NSI creation</vt:lpstr>
      <vt:lpstr>NSI creation</vt:lpstr>
      <vt:lpstr>NSSI selection</vt:lpstr>
      <vt:lpstr>OOF Impacts – NSI/NSSI selection (sharing not allowed)</vt:lpstr>
      <vt:lpstr>Following slides will be updated soon</vt:lpstr>
      <vt:lpstr>Logic</vt:lpstr>
      <vt:lpstr>5G Slice – OOF message flows</vt:lpstr>
      <vt:lpstr>Logic</vt:lpstr>
      <vt:lpstr>Request Response Structure : selectnst</vt:lpstr>
      <vt:lpstr>Request Response Structure : selectnsi</vt:lpstr>
      <vt:lpstr>Request Response Structure : selectnssi</vt:lpstr>
      <vt:lpstr>REST to Service Instance from AAI</vt:lpstr>
      <vt:lpstr>Model Information of AAI</vt:lpstr>
      <vt:lpstr>Model Information of AAI</vt:lpstr>
      <vt:lpstr>Model Information of AAI</vt:lpstr>
      <vt:lpstr>Questions</vt:lpstr>
      <vt:lpstr>Dependencies on OOF</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OOF LLD</dc:title>
  <dc:creator>Administrator</dc:creator>
  <cp:lastModifiedBy>Swaminathan Seetharaman</cp:lastModifiedBy>
  <cp:revision>434</cp:revision>
  <dcterms:created xsi:type="dcterms:W3CDTF">2018-07-09T08:37:30Z</dcterms:created>
  <dcterms:modified xsi:type="dcterms:W3CDTF">2020-01-31T14:03:07Z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1530098448</vt:lpwstr>
  </property>
  <property fmtid="{D5CDD505-2E9C-101B-9397-08002B2CF9AE}" pid="6" name="ContentTypeId">
    <vt:lpwstr>0x0101008E692A0E1142FB42ABEED728D77CA58F</vt:lpwstr>
  </property>
  <property fmtid="{D5CDD505-2E9C-101B-9397-08002B2CF9AE}" pid="7" name="_2015_ms_pID_725343">
    <vt:lpwstr>(2)O7GfnXz9Cujx3qsZ4rm+RiMy4tgbDqU87erEhXMDVOdmR1GwWnU1dZCU6xnlUadF8o3j7Cp8
c/jXLedMc7I1HeABqXdIHIi2ARYcTCr6yghp1txPu0kex7yJVMzxiCAfExdobnkJ0kJsl07k
CgkJo82nYShPKzxAQh5JQyu5Nub3VBTVe4bXoLBkJXeg12bz1WyehJIj9mKOTk/gCcMkqsT4
c8U+FSFlx4d5tIPznR</vt:lpwstr>
  </property>
  <property fmtid="{D5CDD505-2E9C-101B-9397-08002B2CF9AE}" pid="8" name="_2015_ms_pID_7253431">
    <vt:lpwstr>V/SRn8MXPOJ1i3GuiTmgLUTqax+DRQ4aP8DiL/9Nkfhh91vnbMNwd1
Ru2uTU/F4XKMLmX25S0Pq4+u5OuSCh65mve/jscqDNRnqmHL8FDk7FhuwuL25UflvcS0Id9K
g3YI1qu+PrC+SNS4IlrtL92T5qPyHsOBwePC61ET+asvKndAAqriJX/4jfvT8+arc9A=</vt:lpwstr>
  </property>
</Properties>
</file>