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371" r:id="rId6"/>
    <p:sldId id="289" r:id="rId7"/>
    <p:sldId id="370" r:id="rId8"/>
    <p:sldId id="325" r:id="rId9"/>
    <p:sldId id="326" r:id="rId10"/>
    <p:sldId id="327" r:id="rId11"/>
    <p:sldId id="328" r:id="rId12"/>
    <p:sldId id="359" r:id="rId13"/>
    <p:sldId id="377" r:id="rId14"/>
    <p:sldId id="360" r:id="rId15"/>
    <p:sldId id="372" r:id="rId16"/>
    <p:sldId id="365" r:id="rId17"/>
    <p:sldId id="366" r:id="rId18"/>
    <p:sldId id="367" r:id="rId19"/>
    <p:sldId id="362" r:id="rId20"/>
    <p:sldId id="374" r:id="rId21"/>
    <p:sldId id="375" r:id="rId22"/>
    <p:sldId id="373" r:id="rId23"/>
    <p:sldId id="368" r:id="rId24"/>
    <p:sldId id="369" r:id="rId25"/>
    <p:sldId id="29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FE6113-E6EE-4491-9C10-578F2A376681}" v="2" dt="2020-07-21T18:11:31.4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8" autoAdjust="0"/>
    <p:restoredTop sz="95374" autoAdjust="0"/>
  </p:normalViewPr>
  <p:slideViewPr>
    <p:cSldViewPr snapToGrid="0" snapToObjects="1">
      <p:cViewPr varScale="1">
        <p:scale>
          <a:sx n="157" d="100"/>
          <a:sy n="157" d="100"/>
        </p:scale>
        <p:origin x="46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10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77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63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5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74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2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00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34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67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86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16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610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ig Bullet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44449"/>
            <a:ext cx="10972800" cy="988747"/>
          </a:xfrm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en-US" dirty="0"/>
              <a:t>36pt Light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699369"/>
            <a:ext cx="10972800" cy="4525963"/>
          </a:xfrm>
        </p:spPr>
        <p:txBody>
          <a:bodyPr/>
          <a:lstStyle>
            <a:lvl2pPr>
              <a:defRPr sz="2267"/>
            </a:lvl2pPr>
            <a:lvl3pPr>
              <a:defRPr sz="2267"/>
            </a:lvl3pPr>
          </a:lstStyle>
          <a:p>
            <a:pPr lvl="0"/>
            <a:r>
              <a:rPr lang="en-US" dirty="0"/>
              <a:t>22pt Medium Sub Line</a:t>
            </a:r>
          </a:p>
          <a:p>
            <a:pPr lvl="1"/>
            <a:r>
              <a:rPr lang="en-US" dirty="0"/>
              <a:t>22pt Regular Big Bullet One</a:t>
            </a:r>
          </a:p>
          <a:p>
            <a:pPr lvl="2"/>
            <a:r>
              <a:rPr lang="en-US" dirty="0"/>
              <a:t>Sub-bullet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618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tatus+and+Monitori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pulse/central-orchestrator-onap4k8s-generic-design-srinivasa-addepalli" TargetMode="External"/><Relationship Id="rId2" Type="http://schemas.openxmlformats.org/officeDocument/2006/relationships/hyperlink" Target="https://www.linkedin.com/pulse/geo-distributed-application-orchestration-across-k8s-addepall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nkedin.com/pulse/multi-cluster-application-orchestration-industry-value-addepalli" TargetMode="External"/><Relationship Id="rId4" Type="http://schemas.openxmlformats.org/officeDocument/2006/relationships/hyperlink" Target="https://www.linkedin.com/pulse/onap4k8s-architecture-srinivasa-addepall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MultiCloud+K8s-Plugin-service+AP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799761"/>
            <a:ext cx="11333163" cy="2130458"/>
          </a:xfrm>
        </p:spPr>
        <p:txBody>
          <a:bodyPr>
            <a:normAutofit/>
          </a:bodyPr>
          <a:lstStyle/>
          <a:p>
            <a:pPr algn="ctr"/>
            <a:r>
              <a:rPr lang="en-US" b="1" i="1" dirty="0"/>
              <a:t>k8splugin/EMCO v1 &amp; v2 overview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AAI CNF Modeling meeting </a:t>
            </a:r>
            <a:br>
              <a:rPr lang="en-US" dirty="0"/>
            </a:b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2981498" y="4938603"/>
            <a:ext cx="5297864" cy="10840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Ritu Sood &amp; Eric Multanen</a:t>
            </a:r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Use Case Recap</a:t>
            </a:r>
          </a:p>
        </p:txBody>
      </p:sp>
      <p:sp>
        <p:nvSpPr>
          <p:cNvPr id="5" name="Rounded Rectangle 66">
            <a:extLst>
              <a:ext uri="{FF2B5EF4-FFF2-40B4-BE49-F238E27FC236}">
                <a16:creationId xmlns:a16="http://schemas.microsoft.com/office/drawing/2014/main" id="{C28DA968-6591-40A5-8E0F-837152DB1040}"/>
              </a:ext>
            </a:extLst>
          </p:cNvPr>
          <p:cNvSpPr/>
          <p:nvPr/>
        </p:nvSpPr>
        <p:spPr>
          <a:xfrm>
            <a:off x="3616142" y="3696481"/>
            <a:ext cx="3463816" cy="262037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latin typeface="exCalibri (Body)"/>
              </a:rPr>
              <a:t>vFW</a:t>
            </a:r>
            <a:r>
              <a:rPr lang="en-US" sz="2000" dirty="0">
                <a:latin typeface="exCalibri (Body)"/>
              </a:rPr>
              <a:t> Chart</a:t>
            </a: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11" name="Rounded Rectangle 66">
            <a:extLst>
              <a:ext uri="{FF2B5EF4-FFF2-40B4-BE49-F238E27FC236}">
                <a16:creationId xmlns:a16="http://schemas.microsoft.com/office/drawing/2014/main" id="{01916263-CE36-495D-92F3-565F04544E47}"/>
              </a:ext>
            </a:extLst>
          </p:cNvPr>
          <p:cNvSpPr/>
          <p:nvPr/>
        </p:nvSpPr>
        <p:spPr>
          <a:xfrm>
            <a:off x="3900576" y="4731802"/>
            <a:ext cx="1062460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firewall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B78A1B-C97F-4797-9372-10BEB0F2829A}"/>
              </a:ext>
            </a:extLst>
          </p:cNvPr>
          <p:cNvCxnSpPr>
            <a:cxnSpLocks/>
          </p:cNvCxnSpPr>
          <p:nvPr/>
        </p:nvCxnSpPr>
        <p:spPr>
          <a:xfrm>
            <a:off x="3220610" y="2634461"/>
            <a:ext cx="2112411" cy="0"/>
          </a:xfrm>
          <a:prstGeom prst="straightConnector1">
            <a:avLst/>
          </a:prstGeom>
          <a:ln w="762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66">
            <a:extLst>
              <a:ext uri="{FF2B5EF4-FFF2-40B4-BE49-F238E27FC236}">
                <a16:creationId xmlns:a16="http://schemas.microsoft.com/office/drawing/2014/main" id="{9907F765-E4B9-4DCE-920B-8BF99F820B28}"/>
              </a:ext>
            </a:extLst>
          </p:cNvPr>
          <p:cNvSpPr/>
          <p:nvPr/>
        </p:nvSpPr>
        <p:spPr>
          <a:xfrm>
            <a:off x="3220610" y="1808971"/>
            <a:ext cx="1097999" cy="38566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packetgen</a:t>
            </a:r>
            <a:endParaRPr lang="en-US" sz="1200" dirty="0">
              <a:latin typeface="exCalibri (Body)"/>
            </a:endParaRPr>
          </a:p>
        </p:txBody>
      </p:sp>
      <p:sp>
        <p:nvSpPr>
          <p:cNvPr id="36" name="Rounded Rectangle 66">
            <a:extLst>
              <a:ext uri="{FF2B5EF4-FFF2-40B4-BE49-F238E27FC236}">
                <a16:creationId xmlns:a16="http://schemas.microsoft.com/office/drawing/2014/main" id="{73BBB16D-E0C7-4DA7-8E0F-060FC27A1B00}"/>
              </a:ext>
            </a:extLst>
          </p:cNvPr>
          <p:cNvSpPr/>
          <p:nvPr/>
        </p:nvSpPr>
        <p:spPr>
          <a:xfrm>
            <a:off x="4942090" y="1824532"/>
            <a:ext cx="982747" cy="38566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firewall</a:t>
            </a:r>
          </a:p>
        </p:txBody>
      </p:sp>
      <p:sp>
        <p:nvSpPr>
          <p:cNvPr id="37" name="Rounded Rectangle 66">
            <a:extLst>
              <a:ext uri="{FF2B5EF4-FFF2-40B4-BE49-F238E27FC236}">
                <a16:creationId xmlns:a16="http://schemas.microsoft.com/office/drawing/2014/main" id="{B36B348F-74B0-40C3-BE5A-9F57E1A13261}"/>
              </a:ext>
            </a:extLst>
          </p:cNvPr>
          <p:cNvSpPr/>
          <p:nvPr/>
        </p:nvSpPr>
        <p:spPr>
          <a:xfrm>
            <a:off x="6753528" y="1824532"/>
            <a:ext cx="982747" cy="38566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3BB553-F1A0-4633-8378-200F0A2E2661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3769609" y="2194632"/>
            <a:ext cx="1" cy="439829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DDE672-2AD0-4758-B795-BEFAD1295A35}"/>
              </a:ext>
            </a:extLst>
          </p:cNvPr>
          <p:cNvCxnSpPr>
            <a:cxnSpLocks/>
          </p:cNvCxnSpPr>
          <p:nvPr/>
        </p:nvCxnSpPr>
        <p:spPr>
          <a:xfrm>
            <a:off x="5655328" y="2634461"/>
            <a:ext cx="2080947" cy="0"/>
          </a:xfrm>
          <a:prstGeom prst="straightConnector1">
            <a:avLst/>
          </a:prstGeom>
          <a:ln w="7620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68FCD8F-0428-494F-BD56-589FFBC0E46E}"/>
              </a:ext>
            </a:extLst>
          </p:cNvPr>
          <p:cNvCxnSpPr>
            <a:cxnSpLocks/>
          </p:cNvCxnSpPr>
          <p:nvPr/>
        </p:nvCxnSpPr>
        <p:spPr>
          <a:xfrm>
            <a:off x="3220610" y="1378152"/>
            <a:ext cx="4486462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DFE027C-CD35-4533-80FA-566BEEE07488}"/>
              </a:ext>
            </a:extLst>
          </p:cNvPr>
          <p:cNvCxnSpPr>
            <a:cxnSpLocks/>
          </p:cNvCxnSpPr>
          <p:nvPr/>
        </p:nvCxnSpPr>
        <p:spPr>
          <a:xfrm flipV="1">
            <a:off x="5187086" y="2210193"/>
            <a:ext cx="1" cy="439829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16A9DE1-E556-4364-8A17-327B1568B013}"/>
              </a:ext>
            </a:extLst>
          </p:cNvPr>
          <p:cNvCxnSpPr>
            <a:cxnSpLocks/>
          </p:cNvCxnSpPr>
          <p:nvPr/>
        </p:nvCxnSpPr>
        <p:spPr>
          <a:xfrm flipV="1">
            <a:off x="5753803" y="2210192"/>
            <a:ext cx="1" cy="439829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58E1392-E025-4E5C-89EC-E634020D347D}"/>
              </a:ext>
            </a:extLst>
          </p:cNvPr>
          <p:cNvCxnSpPr>
            <a:cxnSpLocks/>
          </p:cNvCxnSpPr>
          <p:nvPr/>
        </p:nvCxnSpPr>
        <p:spPr>
          <a:xfrm flipV="1">
            <a:off x="7248758" y="2203509"/>
            <a:ext cx="1" cy="439829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88343FD-C117-46CE-85E2-885CF2C39B75}"/>
              </a:ext>
            </a:extLst>
          </p:cNvPr>
          <p:cNvCxnSpPr>
            <a:cxnSpLocks/>
          </p:cNvCxnSpPr>
          <p:nvPr/>
        </p:nvCxnSpPr>
        <p:spPr>
          <a:xfrm flipV="1">
            <a:off x="3769610" y="1376923"/>
            <a:ext cx="1" cy="439829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DED80F1-D8AB-4EA6-A75F-3F5719A19064}"/>
              </a:ext>
            </a:extLst>
          </p:cNvPr>
          <p:cNvCxnSpPr>
            <a:cxnSpLocks/>
          </p:cNvCxnSpPr>
          <p:nvPr/>
        </p:nvCxnSpPr>
        <p:spPr>
          <a:xfrm flipV="1">
            <a:off x="5462275" y="1390779"/>
            <a:ext cx="1" cy="439829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7F3D760-582F-4038-82A9-1C5CE27E8004}"/>
              </a:ext>
            </a:extLst>
          </p:cNvPr>
          <p:cNvCxnSpPr>
            <a:cxnSpLocks/>
          </p:cNvCxnSpPr>
          <p:nvPr/>
        </p:nvCxnSpPr>
        <p:spPr>
          <a:xfrm flipV="1">
            <a:off x="7248759" y="1384703"/>
            <a:ext cx="1" cy="439829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E38C22E-9739-4925-AC1B-70C2330BBE19}"/>
              </a:ext>
            </a:extLst>
          </p:cNvPr>
          <p:cNvSpPr txBox="1"/>
          <p:nvPr/>
        </p:nvSpPr>
        <p:spPr>
          <a:xfrm>
            <a:off x="5789751" y="2683137"/>
            <a:ext cx="159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Protected Network</a:t>
            </a:r>
            <a:endParaRPr lang="en-US" sz="24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5D028B8-3080-43B8-9693-D6E9901A46EB}"/>
              </a:ext>
            </a:extLst>
          </p:cNvPr>
          <p:cNvSpPr txBox="1"/>
          <p:nvPr/>
        </p:nvSpPr>
        <p:spPr>
          <a:xfrm>
            <a:off x="4539383" y="1034327"/>
            <a:ext cx="18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Management Network</a:t>
            </a:r>
            <a:endParaRPr lang="en-US" sz="2400" b="1" dirty="0"/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D2754546-C7B8-4C12-8E66-41A122DC4E89}"/>
              </a:ext>
            </a:extLst>
          </p:cNvPr>
          <p:cNvSpPr/>
          <p:nvPr/>
        </p:nvSpPr>
        <p:spPr>
          <a:xfrm>
            <a:off x="3905989" y="5098887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unprotected-network</a:t>
            </a: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A58E401C-2D6E-4FB1-BA45-B5E5BDBDD5A9}"/>
              </a:ext>
            </a:extLst>
          </p:cNvPr>
          <p:cNvSpPr/>
          <p:nvPr/>
        </p:nvSpPr>
        <p:spPr>
          <a:xfrm>
            <a:off x="3911402" y="5465972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protected-network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23B4317D-3308-4C9A-826E-42C6677D3789}"/>
              </a:ext>
            </a:extLst>
          </p:cNvPr>
          <p:cNvSpPr/>
          <p:nvPr/>
        </p:nvSpPr>
        <p:spPr>
          <a:xfrm>
            <a:off x="3916815" y="5833057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onap</a:t>
            </a:r>
            <a:r>
              <a:rPr lang="en-US" sz="1200" dirty="0">
                <a:latin typeface="exCalibri (Body)"/>
              </a:rPr>
              <a:t>-network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4F7343F-976A-49A7-A4B9-90893306B331}"/>
              </a:ext>
            </a:extLst>
          </p:cNvPr>
          <p:cNvSpPr txBox="1"/>
          <p:nvPr/>
        </p:nvSpPr>
        <p:spPr>
          <a:xfrm>
            <a:off x="5878652" y="4424025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Sub-charts</a:t>
            </a:r>
            <a:endParaRPr lang="en-US" sz="2400" b="1" dirty="0"/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0843BC33-1221-473A-837F-A8BB1756A1B5}"/>
              </a:ext>
            </a:extLst>
          </p:cNvPr>
          <p:cNvSpPr/>
          <p:nvPr/>
        </p:nvSpPr>
        <p:spPr>
          <a:xfrm>
            <a:off x="5834895" y="4730073"/>
            <a:ext cx="1062460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packetgen</a:t>
            </a:r>
            <a:endParaRPr lang="en-US" sz="1200" dirty="0">
              <a:latin typeface="exCalibri (Body)"/>
            </a:endParaRP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1B39C6B5-D42B-4B39-A2C1-03D4CB4E042E}"/>
              </a:ext>
            </a:extLst>
          </p:cNvPr>
          <p:cNvSpPr/>
          <p:nvPr/>
        </p:nvSpPr>
        <p:spPr>
          <a:xfrm>
            <a:off x="5834895" y="5125733"/>
            <a:ext cx="1062460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72FC2C6-3172-4859-A126-0E2DE1CFD11E}"/>
              </a:ext>
            </a:extLst>
          </p:cNvPr>
          <p:cNvSpPr txBox="1"/>
          <p:nvPr/>
        </p:nvSpPr>
        <p:spPr>
          <a:xfrm>
            <a:off x="4133776" y="4424025"/>
            <a:ext cx="94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Templates</a:t>
            </a:r>
            <a:endParaRPr lang="en-US" sz="2400" b="1" dirty="0"/>
          </a:p>
        </p:txBody>
      </p:sp>
      <p:sp>
        <p:nvSpPr>
          <p:cNvPr id="96" name="Rounded Rectangle 66">
            <a:extLst>
              <a:ext uri="{FF2B5EF4-FFF2-40B4-BE49-F238E27FC236}">
                <a16:creationId xmlns:a16="http://schemas.microsoft.com/office/drawing/2014/main" id="{989F0701-4CF9-4BE8-B6CE-F24B994C0DD1}"/>
              </a:ext>
            </a:extLst>
          </p:cNvPr>
          <p:cNvSpPr/>
          <p:nvPr/>
        </p:nvSpPr>
        <p:spPr>
          <a:xfrm>
            <a:off x="7454443" y="3725818"/>
            <a:ext cx="1444868" cy="893099"/>
          </a:xfrm>
          <a:prstGeom prst="roundRect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exCalibri (Body)"/>
              </a:rPr>
              <a:t>vFW</a:t>
            </a:r>
            <a:r>
              <a:rPr lang="en-US" dirty="0">
                <a:solidFill>
                  <a:schemeClr val="accent1"/>
                </a:solidFill>
                <a:latin typeface="exCalibri (Body)"/>
              </a:rPr>
              <a:t> profile</a:t>
            </a:r>
          </a:p>
          <a:p>
            <a:pPr algn="ctr"/>
            <a:endParaRPr lang="en-US" sz="2000" dirty="0">
              <a:solidFill>
                <a:schemeClr val="accent1"/>
              </a:solidFill>
              <a:latin typeface="exCalibri (Body)"/>
            </a:endParaRPr>
          </a:p>
        </p:txBody>
      </p:sp>
      <p:sp>
        <p:nvSpPr>
          <p:cNvPr id="97" name="Rounded Rectangle 66">
            <a:extLst>
              <a:ext uri="{FF2B5EF4-FFF2-40B4-BE49-F238E27FC236}">
                <a16:creationId xmlns:a16="http://schemas.microsoft.com/office/drawing/2014/main" id="{C3EF1FC1-1572-47BC-B9EB-F2DFF33FFE51}"/>
              </a:ext>
            </a:extLst>
          </p:cNvPr>
          <p:cNvSpPr/>
          <p:nvPr/>
        </p:nvSpPr>
        <p:spPr>
          <a:xfrm>
            <a:off x="7581757" y="4299582"/>
            <a:ext cx="1198888" cy="24326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profile content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8139F4-467F-4AF1-9E38-0268EC87BDF7}"/>
              </a:ext>
            </a:extLst>
          </p:cNvPr>
          <p:cNvSpPr txBox="1"/>
          <p:nvPr/>
        </p:nvSpPr>
        <p:spPr>
          <a:xfrm>
            <a:off x="3424693" y="2694130"/>
            <a:ext cx="1812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Unprotected Network</a:t>
            </a:r>
            <a:endParaRPr lang="en-US" sz="2400" b="1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6A149EB-52B8-4F2C-A33B-3BA8311513EA}"/>
              </a:ext>
            </a:extLst>
          </p:cNvPr>
          <p:cNvSpPr txBox="1"/>
          <p:nvPr/>
        </p:nvSpPr>
        <p:spPr>
          <a:xfrm>
            <a:off x="8899311" y="1551005"/>
            <a:ext cx="1341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KUD k8s cluster</a:t>
            </a:r>
            <a:endParaRPr lang="en-US" sz="2400" b="1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C9E3AED-8229-4BB7-9FDB-AF7ED43152F2}"/>
              </a:ext>
            </a:extLst>
          </p:cNvPr>
          <p:cNvSpPr txBox="1"/>
          <p:nvPr/>
        </p:nvSpPr>
        <p:spPr>
          <a:xfrm>
            <a:off x="7779794" y="3429000"/>
            <a:ext cx="746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Profiles</a:t>
            </a:r>
            <a:endParaRPr lang="en-US" sz="2400" b="1" dirty="0"/>
          </a:p>
        </p:txBody>
      </p:sp>
      <p:sp>
        <p:nvSpPr>
          <p:cNvPr id="105" name="Cloud 104">
            <a:extLst>
              <a:ext uri="{FF2B5EF4-FFF2-40B4-BE49-F238E27FC236}">
                <a16:creationId xmlns:a16="http://schemas.microsoft.com/office/drawing/2014/main" id="{17E00713-FC46-4985-9653-E0111D6137C3}"/>
              </a:ext>
            </a:extLst>
          </p:cNvPr>
          <p:cNvSpPr/>
          <p:nvPr/>
        </p:nvSpPr>
        <p:spPr>
          <a:xfrm>
            <a:off x="2244207" y="980257"/>
            <a:ext cx="6288659" cy="2228633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661990E-0A47-494A-9FDF-4BD0EC4F0616}"/>
              </a:ext>
            </a:extLst>
          </p:cNvPr>
          <p:cNvSpPr txBox="1"/>
          <p:nvPr/>
        </p:nvSpPr>
        <p:spPr>
          <a:xfrm>
            <a:off x="4983026" y="3406599"/>
            <a:ext cx="1000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Definitions</a:t>
            </a:r>
            <a:endParaRPr lang="en-US" sz="2400" b="1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C7B4A80-FC97-4AD5-9498-3317279BD87B}"/>
              </a:ext>
            </a:extLst>
          </p:cNvPr>
          <p:cNvSpPr txBox="1"/>
          <p:nvPr/>
        </p:nvSpPr>
        <p:spPr>
          <a:xfrm>
            <a:off x="851968" y="1069146"/>
            <a:ext cx="1456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virtlet</a:t>
            </a:r>
            <a:r>
              <a:rPr lang="en-US" sz="1400" b="1" dirty="0"/>
              <a:t> containers</a:t>
            </a:r>
            <a:endParaRPr lang="en-US" sz="2400" b="1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56739957-BB62-4923-A75B-F2D9D2AAD4B6}"/>
              </a:ext>
            </a:extLst>
          </p:cNvPr>
          <p:cNvCxnSpPr>
            <a:cxnSpLocks/>
          </p:cNvCxnSpPr>
          <p:nvPr/>
        </p:nvCxnSpPr>
        <p:spPr>
          <a:xfrm>
            <a:off x="1788037" y="1319719"/>
            <a:ext cx="1432573" cy="539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2975FF7C-708D-4CA0-B289-20A54F33E7E0}"/>
              </a:ext>
            </a:extLst>
          </p:cNvPr>
          <p:cNvCxnSpPr>
            <a:cxnSpLocks/>
          </p:cNvCxnSpPr>
          <p:nvPr/>
        </p:nvCxnSpPr>
        <p:spPr>
          <a:xfrm>
            <a:off x="1808204" y="1327306"/>
            <a:ext cx="3174822" cy="5314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C930F6C0-FD25-45E2-9456-7AB6A43079ED}"/>
              </a:ext>
            </a:extLst>
          </p:cNvPr>
          <p:cNvCxnSpPr>
            <a:cxnSpLocks/>
          </p:cNvCxnSpPr>
          <p:nvPr/>
        </p:nvCxnSpPr>
        <p:spPr>
          <a:xfrm flipH="1">
            <a:off x="8487642" y="1780504"/>
            <a:ext cx="483594" cy="1538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37282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66">
            <a:extLst>
              <a:ext uri="{FF2B5EF4-FFF2-40B4-BE49-F238E27FC236}">
                <a16:creationId xmlns:a16="http://schemas.microsoft.com/office/drawing/2014/main" id="{723752AF-FFFD-4546-87D1-FB30570029A0}"/>
              </a:ext>
            </a:extLst>
          </p:cNvPr>
          <p:cNvSpPr/>
          <p:nvPr/>
        </p:nvSpPr>
        <p:spPr>
          <a:xfrm>
            <a:off x="3124501" y="1314694"/>
            <a:ext cx="2038289" cy="49421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vFW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Composite Application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84" name="Rounded Rectangle 66">
            <a:extLst>
              <a:ext uri="{FF2B5EF4-FFF2-40B4-BE49-F238E27FC236}">
                <a16:creationId xmlns:a16="http://schemas.microsoft.com/office/drawing/2014/main" id="{0381810E-E8ED-45B1-BE53-948ABBC587DE}"/>
              </a:ext>
            </a:extLst>
          </p:cNvPr>
          <p:cNvSpPr/>
          <p:nvPr/>
        </p:nvSpPr>
        <p:spPr>
          <a:xfrm>
            <a:off x="448547" y="5131928"/>
            <a:ext cx="1740118" cy="105689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Virtual Network Intents</a:t>
            </a:r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83" name="Rounded Rectangle 66">
            <a:extLst>
              <a:ext uri="{FF2B5EF4-FFF2-40B4-BE49-F238E27FC236}">
                <a16:creationId xmlns:a16="http://schemas.microsoft.com/office/drawing/2014/main" id="{0659A444-76D8-41D5-B965-F72EA38CEBF6}"/>
              </a:ext>
            </a:extLst>
          </p:cNvPr>
          <p:cNvSpPr/>
          <p:nvPr/>
        </p:nvSpPr>
        <p:spPr>
          <a:xfrm>
            <a:off x="448547" y="3478592"/>
            <a:ext cx="1740118" cy="15276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Provider Network Intents</a:t>
            </a: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70" name="Rounded Rectangle 66">
            <a:extLst>
              <a:ext uri="{FF2B5EF4-FFF2-40B4-BE49-F238E27FC236}">
                <a16:creationId xmlns:a16="http://schemas.microsoft.com/office/drawing/2014/main" id="{A3E8437D-9F9E-4514-AAE6-D917F0F6E184}"/>
              </a:ext>
            </a:extLst>
          </p:cNvPr>
          <p:cNvSpPr/>
          <p:nvPr/>
        </p:nvSpPr>
        <p:spPr>
          <a:xfrm>
            <a:off x="3279553" y="1906504"/>
            <a:ext cx="1740118" cy="15276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exCalibri (Body)"/>
              </a:rPr>
              <a:t>packetgen</a:t>
            </a:r>
            <a:r>
              <a:rPr lang="en-US" dirty="0">
                <a:latin typeface="exCalibri (Body)"/>
              </a:rPr>
              <a:t> chart</a:t>
            </a: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258ABF-3F24-4B27-8A37-6CCD66B57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17942" y="6691288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demo - v2 API resources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AE720E5-587F-4D18-8A3B-D715488DFFC0}"/>
              </a:ext>
            </a:extLst>
          </p:cNvPr>
          <p:cNvSpPr txBox="1"/>
          <p:nvPr/>
        </p:nvSpPr>
        <p:spPr>
          <a:xfrm>
            <a:off x="3362534" y="2566855"/>
            <a:ext cx="94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Templates</a:t>
            </a:r>
            <a:endParaRPr lang="en-US" sz="2400" b="1" dirty="0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6C3D0288-BEDC-4CF7-99EA-827EA43DCE4C}"/>
              </a:ext>
            </a:extLst>
          </p:cNvPr>
          <p:cNvSpPr/>
          <p:nvPr/>
        </p:nvSpPr>
        <p:spPr>
          <a:xfrm>
            <a:off x="553586" y="4471786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unprotected-network</a:t>
            </a:r>
          </a:p>
        </p:txBody>
      </p:sp>
      <p:sp>
        <p:nvSpPr>
          <p:cNvPr id="68" name="Rounded Rectangle 66">
            <a:extLst>
              <a:ext uri="{FF2B5EF4-FFF2-40B4-BE49-F238E27FC236}">
                <a16:creationId xmlns:a16="http://schemas.microsoft.com/office/drawing/2014/main" id="{ED2FE9F0-20FD-4111-8CE9-0CCE4D0C270A}"/>
              </a:ext>
            </a:extLst>
          </p:cNvPr>
          <p:cNvSpPr/>
          <p:nvPr/>
        </p:nvSpPr>
        <p:spPr>
          <a:xfrm>
            <a:off x="540335" y="5807682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protected-network</a:t>
            </a:r>
          </a:p>
        </p:txBody>
      </p:sp>
      <p:sp>
        <p:nvSpPr>
          <p:cNvPr id="69" name="Rounded Rectangle 66">
            <a:extLst>
              <a:ext uri="{FF2B5EF4-FFF2-40B4-BE49-F238E27FC236}">
                <a16:creationId xmlns:a16="http://schemas.microsoft.com/office/drawing/2014/main" id="{EBB967C7-7571-4134-9251-5CDB5730B74D}"/>
              </a:ext>
            </a:extLst>
          </p:cNvPr>
          <p:cNvSpPr/>
          <p:nvPr/>
        </p:nvSpPr>
        <p:spPr>
          <a:xfrm>
            <a:off x="538681" y="4149292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emco</a:t>
            </a:r>
            <a:r>
              <a:rPr lang="en-US" sz="1200" dirty="0">
                <a:latin typeface="exCalibri (Body)"/>
              </a:rPr>
              <a:t>-network</a:t>
            </a:r>
          </a:p>
        </p:txBody>
      </p:sp>
      <p:sp>
        <p:nvSpPr>
          <p:cNvPr id="71" name="Rounded Rectangle 66">
            <a:extLst>
              <a:ext uri="{FF2B5EF4-FFF2-40B4-BE49-F238E27FC236}">
                <a16:creationId xmlns:a16="http://schemas.microsoft.com/office/drawing/2014/main" id="{F976223E-1813-43B1-A349-484430358F32}"/>
              </a:ext>
            </a:extLst>
          </p:cNvPr>
          <p:cNvSpPr/>
          <p:nvPr/>
        </p:nvSpPr>
        <p:spPr>
          <a:xfrm>
            <a:off x="3330726" y="2828029"/>
            <a:ext cx="1629308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packetgen</a:t>
            </a:r>
            <a:r>
              <a:rPr lang="en-US" sz="1200" dirty="0">
                <a:latin typeface="exCalibri (Body)"/>
              </a:rPr>
              <a:t> deployment</a:t>
            </a:r>
          </a:p>
        </p:txBody>
      </p:sp>
      <p:sp>
        <p:nvSpPr>
          <p:cNvPr id="74" name="Rounded Rectangle 66">
            <a:extLst>
              <a:ext uri="{FF2B5EF4-FFF2-40B4-BE49-F238E27FC236}">
                <a16:creationId xmlns:a16="http://schemas.microsoft.com/office/drawing/2014/main" id="{CF518A67-DD0B-4DB0-A1AB-65B226264478}"/>
              </a:ext>
            </a:extLst>
          </p:cNvPr>
          <p:cNvSpPr/>
          <p:nvPr/>
        </p:nvSpPr>
        <p:spPr>
          <a:xfrm>
            <a:off x="3254193" y="3516328"/>
            <a:ext cx="1765478" cy="104957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xCalibri (Body)"/>
              </a:rPr>
              <a:t>firewall chart</a:t>
            </a: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94EAF91-FDB0-4728-B251-1C5FC53A2D04}"/>
              </a:ext>
            </a:extLst>
          </p:cNvPr>
          <p:cNvSpPr txBox="1"/>
          <p:nvPr/>
        </p:nvSpPr>
        <p:spPr>
          <a:xfrm>
            <a:off x="3337174" y="3913276"/>
            <a:ext cx="94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Templates</a:t>
            </a:r>
            <a:endParaRPr lang="en-US" sz="2400" b="1" dirty="0"/>
          </a:p>
        </p:txBody>
      </p:sp>
      <p:sp>
        <p:nvSpPr>
          <p:cNvPr id="76" name="Rounded Rectangle 66">
            <a:extLst>
              <a:ext uri="{FF2B5EF4-FFF2-40B4-BE49-F238E27FC236}">
                <a16:creationId xmlns:a16="http://schemas.microsoft.com/office/drawing/2014/main" id="{CCC91BAF-F4D0-4E0C-A5E3-7BA51732B298}"/>
              </a:ext>
            </a:extLst>
          </p:cNvPr>
          <p:cNvSpPr/>
          <p:nvPr/>
        </p:nvSpPr>
        <p:spPr>
          <a:xfrm>
            <a:off x="3416686" y="4178426"/>
            <a:ext cx="1479739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firewall deployment</a:t>
            </a:r>
          </a:p>
        </p:txBody>
      </p:sp>
      <p:sp>
        <p:nvSpPr>
          <p:cNvPr id="77" name="Rounded Rectangle 66">
            <a:extLst>
              <a:ext uri="{FF2B5EF4-FFF2-40B4-BE49-F238E27FC236}">
                <a16:creationId xmlns:a16="http://schemas.microsoft.com/office/drawing/2014/main" id="{6CE5C8F4-4586-4895-BC1B-B1CB5CA68141}"/>
              </a:ext>
            </a:extLst>
          </p:cNvPr>
          <p:cNvSpPr/>
          <p:nvPr/>
        </p:nvSpPr>
        <p:spPr>
          <a:xfrm>
            <a:off x="3254193" y="4647199"/>
            <a:ext cx="1765478" cy="148978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xCalibri (Body)"/>
              </a:rPr>
              <a:t>sink chart</a:t>
            </a:r>
          </a:p>
          <a:p>
            <a:pPr algn="ctr"/>
            <a:endParaRPr lang="en-US" dirty="0">
              <a:latin typeface="exCalibri (Body)"/>
            </a:endParaRPr>
          </a:p>
          <a:p>
            <a:pPr algn="ctr"/>
            <a:endParaRPr lang="en-US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33745F2-D14D-4129-8A77-E18D1C65D220}"/>
              </a:ext>
            </a:extLst>
          </p:cNvPr>
          <p:cNvSpPr txBox="1"/>
          <p:nvPr/>
        </p:nvSpPr>
        <p:spPr>
          <a:xfrm>
            <a:off x="3337174" y="4912948"/>
            <a:ext cx="94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Templates</a:t>
            </a:r>
            <a:endParaRPr lang="en-US" sz="2400" b="1" dirty="0"/>
          </a:p>
        </p:txBody>
      </p:sp>
      <p:sp>
        <p:nvSpPr>
          <p:cNvPr id="79" name="Rounded Rectangle 66">
            <a:extLst>
              <a:ext uri="{FF2B5EF4-FFF2-40B4-BE49-F238E27FC236}">
                <a16:creationId xmlns:a16="http://schemas.microsoft.com/office/drawing/2014/main" id="{5F99D377-284B-44FC-9905-C34B04E1E6C3}"/>
              </a:ext>
            </a:extLst>
          </p:cNvPr>
          <p:cNvSpPr/>
          <p:nvPr/>
        </p:nvSpPr>
        <p:spPr>
          <a:xfrm>
            <a:off x="3416686" y="5186050"/>
            <a:ext cx="1428055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 deployment</a:t>
            </a:r>
          </a:p>
        </p:txBody>
      </p:sp>
      <p:sp>
        <p:nvSpPr>
          <p:cNvPr id="80" name="Rounded Rectangle 66">
            <a:extLst>
              <a:ext uri="{FF2B5EF4-FFF2-40B4-BE49-F238E27FC236}">
                <a16:creationId xmlns:a16="http://schemas.microsoft.com/office/drawing/2014/main" id="{B36AC7DF-770E-4AE5-95B1-8563F9CA086B}"/>
              </a:ext>
            </a:extLst>
          </p:cNvPr>
          <p:cNvSpPr/>
          <p:nvPr/>
        </p:nvSpPr>
        <p:spPr>
          <a:xfrm>
            <a:off x="3416685" y="5493827"/>
            <a:ext cx="1428055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 </a:t>
            </a:r>
            <a:r>
              <a:rPr lang="en-US" sz="1200" dirty="0" err="1">
                <a:latin typeface="exCalibri (Body)"/>
              </a:rPr>
              <a:t>configmap</a:t>
            </a:r>
            <a:endParaRPr lang="en-US" sz="1200" dirty="0">
              <a:latin typeface="exCalibri (Body)"/>
            </a:endParaRPr>
          </a:p>
        </p:txBody>
      </p:sp>
      <p:sp>
        <p:nvSpPr>
          <p:cNvPr id="81" name="Rounded Rectangle 66">
            <a:extLst>
              <a:ext uri="{FF2B5EF4-FFF2-40B4-BE49-F238E27FC236}">
                <a16:creationId xmlns:a16="http://schemas.microsoft.com/office/drawing/2014/main" id="{C679C40A-8021-4652-931F-C8FBB5CF6966}"/>
              </a:ext>
            </a:extLst>
          </p:cNvPr>
          <p:cNvSpPr/>
          <p:nvPr/>
        </p:nvSpPr>
        <p:spPr>
          <a:xfrm>
            <a:off x="3425960" y="5801280"/>
            <a:ext cx="1428055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 service</a:t>
            </a:r>
          </a:p>
        </p:txBody>
      </p:sp>
      <p:sp>
        <p:nvSpPr>
          <p:cNvPr id="82" name="Rounded Rectangle 66">
            <a:extLst>
              <a:ext uri="{FF2B5EF4-FFF2-40B4-BE49-F238E27FC236}">
                <a16:creationId xmlns:a16="http://schemas.microsoft.com/office/drawing/2014/main" id="{2EF777DC-D88A-481B-89AA-339CDD8AA8B2}"/>
              </a:ext>
            </a:extLst>
          </p:cNvPr>
          <p:cNvSpPr/>
          <p:nvPr/>
        </p:nvSpPr>
        <p:spPr>
          <a:xfrm>
            <a:off x="3416686" y="3117904"/>
            <a:ext cx="1428055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packetgen</a:t>
            </a:r>
            <a:r>
              <a:rPr lang="en-US" sz="1200" dirty="0">
                <a:latin typeface="exCalibri (Body)"/>
              </a:rPr>
              <a:t> service</a:t>
            </a:r>
          </a:p>
        </p:txBody>
      </p:sp>
      <p:sp>
        <p:nvSpPr>
          <p:cNvPr id="86" name="Rounded Rectangle 66">
            <a:extLst>
              <a:ext uri="{FF2B5EF4-FFF2-40B4-BE49-F238E27FC236}">
                <a16:creationId xmlns:a16="http://schemas.microsoft.com/office/drawing/2014/main" id="{B17B1922-778A-4890-BAC4-35ABED276B29}"/>
              </a:ext>
            </a:extLst>
          </p:cNvPr>
          <p:cNvSpPr/>
          <p:nvPr/>
        </p:nvSpPr>
        <p:spPr>
          <a:xfrm>
            <a:off x="7706375" y="1015787"/>
            <a:ext cx="2038289" cy="486049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Network Control Intents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87" name="Rounded Rectangle 66">
            <a:extLst>
              <a:ext uri="{FF2B5EF4-FFF2-40B4-BE49-F238E27FC236}">
                <a16:creationId xmlns:a16="http://schemas.microsoft.com/office/drawing/2014/main" id="{BFDDB117-6A11-4B06-A7CF-54A034100F27}"/>
              </a:ext>
            </a:extLst>
          </p:cNvPr>
          <p:cNvSpPr/>
          <p:nvPr/>
        </p:nvSpPr>
        <p:spPr>
          <a:xfrm>
            <a:off x="7881307" y="1607597"/>
            <a:ext cx="1740118" cy="124275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latin typeface="exCalibri (Body)"/>
              </a:rPr>
              <a:t>packetgen</a:t>
            </a:r>
            <a:r>
              <a:rPr lang="en-US" sz="1400" dirty="0">
                <a:latin typeface="exCalibri (Body)"/>
              </a:rPr>
              <a:t> workload intent</a:t>
            </a:r>
          </a:p>
          <a:p>
            <a:pPr algn="ctr"/>
            <a:endParaRPr lang="en-US" sz="14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D05D59B-B25D-4CEB-A1B2-094386631B5F}"/>
              </a:ext>
            </a:extLst>
          </p:cNvPr>
          <p:cNvSpPr txBox="1"/>
          <p:nvPr/>
        </p:nvSpPr>
        <p:spPr>
          <a:xfrm>
            <a:off x="7964288" y="1985675"/>
            <a:ext cx="1409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Interface Intents</a:t>
            </a:r>
            <a:endParaRPr lang="en-US" sz="2400" b="1" dirty="0"/>
          </a:p>
        </p:txBody>
      </p:sp>
      <p:sp>
        <p:nvSpPr>
          <p:cNvPr id="99" name="Rounded Rectangle 66">
            <a:extLst>
              <a:ext uri="{FF2B5EF4-FFF2-40B4-BE49-F238E27FC236}">
                <a16:creationId xmlns:a16="http://schemas.microsoft.com/office/drawing/2014/main" id="{9D269BAC-E4D7-4BAF-9F64-17FF4AEAE285}"/>
              </a:ext>
            </a:extLst>
          </p:cNvPr>
          <p:cNvSpPr/>
          <p:nvPr/>
        </p:nvSpPr>
        <p:spPr>
          <a:xfrm>
            <a:off x="7954273" y="2533559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unprotected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101" name="Rounded Rectangle 66">
            <a:extLst>
              <a:ext uri="{FF2B5EF4-FFF2-40B4-BE49-F238E27FC236}">
                <a16:creationId xmlns:a16="http://schemas.microsoft.com/office/drawing/2014/main" id="{B3D832FB-ED0F-4A88-B53C-27B790423885}"/>
              </a:ext>
            </a:extLst>
          </p:cNvPr>
          <p:cNvSpPr/>
          <p:nvPr/>
        </p:nvSpPr>
        <p:spPr>
          <a:xfrm>
            <a:off x="7947320" y="2246849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emco</a:t>
            </a:r>
            <a:r>
              <a:rPr lang="en-US" sz="1200" dirty="0">
                <a:latin typeface="exCalibri (Body)"/>
              </a:rPr>
              <a:t>-net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112" name="Rounded Rectangle 66">
            <a:extLst>
              <a:ext uri="{FF2B5EF4-FFF2-40B4-BE49-F238E27FC236}">
                <a16:creationId xmlns:a16="http://schemas.microsoft.com/office/drawing/2014/main" id="{A6D5B1C8-BE72-4C27-B1AE-8F6CF19501A3}"/>
              </a:ext>
            </a:extLst>
          </p:cNvPr>
          <p:cNvSpPr/>
          <p:nvPr/>
        </p:nvSpPr>
        <p:spPr>
          <a:xfrm>
            <a:off x="7859568" y="2913260"/>
            <a:ext cx="1740118" cy="15276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exCalibri (Body)"/>
              </a:rPr>
              <a:t>firewall workload intent</a:t>
            </a:r>
          </a:p>
          <a:p>
            <a:pPr algn="ctr"/>
            <a:endParaRPr lang="en-US" sz="1400" dirty="0">
              <a:latin typeface="exCalibri (Body)"/>
            </a:endParaRPr>
          </a:p>
          <a:p>
            <a:pPr algn="ctr"/>
            <a:endParaRPr lang="en-US" sz="14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9850B21-D17C-427F-ABD2-E8425544DD51}"/>
              </a:ext>
            </a:extLst>
          </p:cNvPr>
          <p:cNvSpPr txBox="1"/>
          <p:nvPr/>
        </p:nvSpPr>
        <p:spPr>
          <a:xfrm>
            <a:off x="7942549" y="3291338"/>
            <a:ext cx="1409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Interface Intents</a:t>
            </a:r>
            <a:endParaRPr lang="en-US" sz="2400" b="1" dirty="0"/>
          </a:p>
        </p:txBody>
      </p:sp>
      <p:sp>
        <p:nvSpPr>
          <p:cNvPr id="114" name="Rounded Rectangle 66">
            <a:extLst>
              <a:ext uri="{FF2B5EF4-FFF2-40B4-BE49-F238E27FC236}">
                <a16:creationId xmlns:a16="http://schemas.microsoft.com/office/drawing/2014/main" id="{EADFCC06-FA45-4EA5-896C-4E22553DF532}"/>
              </a:ext>
            </a:extLst>
          </p:cNvPr>
          <p:cNvSpPr/>
          <p:nvPr/>
        </p:nvSpPr>
        <p:spPr>
          <a:xfrm>
            <a:off x="7932534" y="3839222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unprotected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115" name="Rounded Rectangle 66">
            <a:extLst>
              <a:ext uri="{FF2B5EF4-FFF2-40B4-BE49-F238E27FC236}">
                <a16:creationId xmlns:a16="http://schemas.microsoft.com/office/drawing/2014/main" id="{7E364E1E-C9F1-4EF8-84E0-F2F0336F2629}"/>
              </a:ext>
            </a:extLst>
          </p:cNvPr>
          <p:cNvSpPr/>
          <p:nvPr/>
        </p:nvSpPr>
        <p:spPr>
          <a:xfrm>
            <a:off x="7925581" y="3552512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emco</a:t>
            </a:r>
            <a:r>
              <a:rPr lang="en-US" sz="1200" dirty="0">
                <a:latin typeface="exCalibri (Body)"/>
              </a:rPr>
              <a:t>-net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116" name="Rounded Rectangle 66">
            <a:extLst>
              <a:ext uri="{FF2B5EF4-FFF2-40B4-BE49-F238E27FC236}">
                <a16:creationId xmlns:a16="http://schemas.microsoft.com/office/drawing/2014/main" id="{64982D29-929B-4455-8EE5-A8E7BB5F9156}"/>
              </a:ext>
            </a:extLst>
          </p:cNvPr>
          <p:cNvSpPr/>
          <p:nvPr/>
        </p:nvSpPr>
        <p:spPr>
          <a:xfrm>
            <a:off x="7945785" y="4130771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protected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117" name="Rounded Rectangle 66">
            <a:extLst>
              <a:ext uri="{FF2B5EF4-FFF2-40B4-BE49-F238E27FC236}">
                <a16:creationId xmlns:a16="http://schemas.microsoft.com/office/drawing/2014/main" id="{9A81A9C0-C2B5-4F52-A098-54527DBD5BF5}"/>
              </a:ext>
            </a:extLst>
          </p:cNvPr>
          <p:cNvSpPr/>
          <p:nvPr/>
        </p:nvSpPr>
        <p:spPr>
          <a:xfrm>
            <a:off x="7859568" y="4518328"/>
            <a:ext cx="1740118" cy="126343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exCalibri (Body)"/>
              </a:rPr>
              <a:t>sink workload intent</a:t>
            </a:r>
          </a:p>
          <a:p>
            <a:pPr algn="ctr"/>
            <a:endParaRPr lang="en-US" sz="14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A6C0406-0CC9-4F39-B894-F294B7143743}"/>
              </a:ext>
            </a:extLst>
          </p:cNvPr>
          <p:cNvSpPr txBox="1"/>
          <p:nvPr/>
        </p:nvSpPr>
        <p:spPr>
          <a:xfrm>
            <a:off x="7942549" y="4896405"/>
            <a:ext cx="1409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Interface Intents</a:t>
            </a:r>
            <a:endParaRPr lang="en-US" sz="2400" b="1" dirty="0"/>
          </a:p>
        </p:txBody>
      </p:sp>
      <p:sp>
        <p:nvSpPr>
          <p:cNvPr id="120" name="Rounded Rectangle 66">
            <a:extLst>
              <a:ext uri="{FF2B5EF4-FFF2-40B4-BE49-F238E27FC236}">
                <a16:creationId xmlns:a16="http://schemas.microsoft.com/office/drawing/2014/main" id="{307F8688-672E-4F93-A94B-18AA2C932EBA}"/>
              </a:ext>
            </a:extLst>
          </p:cNvPr>
          <p:cNvSpPr/>
          <p:nvPr/>
        </p:nvSpPr>
        <p:spPr>
          <a:xfrm>
            <a:off x="7925581" y="5157579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emco</a:t>
            </a:r>
            <a:r>
              <a:rPr lang="en-US" sz="1200" dirty="0">
                <a:latin typeface="exCalibri (Body)"/>
              </a:rPr>
              <a:t>-net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121" name="Rounded Rectangle 66">
            <a:extLst>
              <a:ext uri="{FF2B5EF4-FFF2-40B4-BE49-F238E27FC236}">
                <a16:creationId xmlns:a16="http://schemas.microsoft.com/office/drawing/2014/main" id="{A4BC5DE7-BFCA-47A1-A4B6-58795CEB90FF}"/>
              </a:ext>
            </a:extLst>
          </p:cNvPr>
          <p:cNvSpPr/>
          <p:nvPr/>
        </p:nvSpPr>
        <p:spPr>
          <a:xfrm>
            <a:off x="7932534" y="5438644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protected </a:t>
            </a:r>
            <a:r>
              <a:rPr lang="en-US" sz="1200" dirty="0" err="1">
                <a:latin typeface="exCalibri (Body)"/>
              </a:rPr>
              <a:t>i</a:t>
            </a:r>
            <a:r>
              <a:rPr lang="en-US" sz="1200" dirty="0">
                <a:latin typeface="exCalibri (Body)"/>
              </a:rPr>
              <a:t>/f intent</a:t>
            </a:r>
          </a:p>
        </p:txBody>
      </p:sp>
      <p:sp>
        <p:nvSpPr>
          <p:cNvPr id="65" name="Rounded Rectangle 66">
            <a:extLst>
              <a:ext uri="{FF2B5EF4-FFF2-40B4-BE49-F238E27FC236}">
                <a16:creationId xmlns:a16="http://schemas.microsoft.com/office/drawing/2014/main" id="{E832A017-2654-438B-A844-F35272FDF1E2}"/>
              </a:ext>
            </a:extLst>
          </p:cNvPr>
          <p:cNvSpPr/>
          <p:nvPr/>
        </p:nvSpPr>
        <p:spPr>
          <a:xfrm>
            <a:off x="453427" y="2360599"/>
            <a:ext cx="1740118" cy="10124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Cluster Provider</a:t>
            </a:r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73" name="Rounded Rectangle 66">
            <a:extLst>
              <a:ext uri="{FF2B5EF4-FFF2-40B4-BE49-F238E27FC236}">
                <a16:creationId xmlns:a16="http://schemas.microsoft.com/office/drawing/2014/main" id="{4A7C61C4-2296-45F6-BC3B-5E9942073A87}"/>
              </a:ext>
            </a:extLst>
          </p:cNvPr>
          <p:cNvSpPr/>
          <p:nvPr/>
        </p:nvSpPr>
        <p:spPr>
          <a:xfrm>
            <a:off x="545215" y="3034184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cluster edge02</a:t>
            </a:r>
          </a:p>
        </p:txBody>
      </p:sp>
      <p:sp>
        <p:nvSpPr>
          <p:cNvPr id="89" name="Rounded Rectangle 66">
            <a:extLst>
              <a:ext uri="{FF2B5EF4-FFF2-40B4-BE49-F238E27FC236}">
                <a16:creationId xmlns:a16="http://schemas.microsoft.com/office/drawing/2014/main" id="{FD6A468F-C8B2-46FC-950C-5A4C76B3DD9D}"/>
              </a:ext>
            </a:extLst>
          </p:cNvPr>
          <p:cNvSpPr/>
          <p:nvPr/>
        </p:nvSpPr>
        <p:spPr>
          <a:xfrm>
            <a:off x="530310" y="2711690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cluster edge01</a:t>
            </a:r>
          </a:p>
        </p:txBody>
      </p:sp>
      <p:sp>
        <p:nvSpPr>
          <p:cNvPr id="90" name="Rounded Rectangle 66">
            <a:extLst>
              <a:ext uri="{FF2B5EF4-FFF2-40B4-BE49-F238E27FC236}">
                <a16:creationId xmlns:a16="http://schemas.microsoft.com/office/drawing/2014/main" id="{13D41D93-3C60-4A67-83BB-7B248314AF2B}"/>
              </a:ext>
            </a:extLst>
          </p:cNvPr>
          <p:cNvSpPr/>
          <p:nvPr/>
        </p:nvSpPr>
        <p:spPr>
          <a:xfrm>
            <a:off x="5251721" y="1324092"/>
            <a:ext cx="1778826" cy="36069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vFW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Composite Profile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1" name="Rounded Rectangle 66">
            <a:extLst>
              <a:ext uri="{FF2B5EF4-FFF2-40B4-BE49-F238E27FC236}">
                <a16:creationId xmlns:a16="http://schemas.microsoft.com/office/drawing/2014/main" id="{34AD21DF-29DA-44D0-A01E-5FD7FA3D1F7D}"/>
              </a:ext>
            </a:extLst>
          </p:cNvPr>
          <p:cNvSpPr/>
          <p:nvPr/>
        </p:nvSpPr>
        <p:spPr>
          <a:xfrm>
            <a:off x="5426652" y="1915901"/>
            <a:ext cx="1444868" cy="893099"/>
          </a:xfrm>
          <a:prstGeom prst="roundRect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exCalibri (Body)"/>
              </a:rPr>
              <a:t>packetgen</a:t>
            </a:r>
            <a:r>
              <a:rPr lang="en-US" dirty="0">
                <a:solidFill>
                  <a:schemeClr val="accent1"/>
                </a:solidFill>
                <a:latin typeface="exCalibri (Body)"/>
              </a:rPr>
              <a:t> profile</a:t>
            </a:r>
          </a:p>
          <a:p>
            <a:pPr algn="ctr"/>
            <a:endParaRPr lang="en-US" sz="2000" dirty="0">
              <a:solidFill>
                <a:schemeClr val="accent1"/>
              </a:solidFill>
              <a:latin typeface="exCalibri (Body)"/>
            </a:endParaRPr>
          </a:p>
        </p:txBody>
      </p:sp>
      <p:sp>
        <p:nvSpPr>
          <p:cNvPr id="93" name="Rounded Rectangle 66">
            <a:extLst>
              <a:ext uri="{FF2B5EF4-FFF2-40B4-BE49-F238E27FC236}">
                <a16:creationId xmlns:a16="http://schemas.microsoft.com/office/drawing/2014/main" id="{1C4369ED-64AD-4332-AB92-A74B89AC9324}"/>
              </a:ext>
            </a:extLst>
          </p:cNvPr>
          <p:cNvSpPr/>
          <p:nvPr/>
        </p:nvSpPr>
        <p:spPr>
          <a:xfrm>
            <a:off x="5553966" y="2489665"/>
            <a:ext cx="1198888" cy="24326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profile content</a:t>
            </a:r>
          </a:p>
        </p:txBody>
      </p:sp>
      <p:sp>
        <p:nvSpPr>
          <p:cNvPr id="106" name="Rounded Rectangle 66">
            <a:extLst>
              <a:ext uri="{FF2B5EF4-FFF2-40B4-BE49-F238E27FC236}">
                <a16:creationId xmlns:a16="http://schemas.microsoft.com/office/drawing/2014/main" id="{5435C60A-6CE9-4BE5-8F26-3B04E1E11C26}"/>
              </a:ext>
            </a:extLst>
          </p:cNvPr>
          <p:cNvSpPr/>
          <p:nvPr/>
        </p:nvSpPr>
        <p:spPr>
          <a:xfrm>
            <a:off x="5426420" y="2892458"/>
            <a:ext cx="1444868" cy="893099"/>
          </a:xfrm>
          <a:prstGeom prst="roundRect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exCalibri (Body)"/>
              </a:rPr>
              <a:t>firewall profile</a:t>
            </a:r>
          </a:p>
          <a:p>
            <a:pPr algn="ctr"/>
            <a:endParaRPr lang="en-US" sz="2000" dirty="0">
              <a:solidFill>
                <a:schemeClr val="accent1"/>
              </a:solidFill>
              <a:latin typeface="exCalibri (Body)"/>
            </a:endParaRPr>
          </a:p>
        </p:txBody>
      </p:sp>
      <p:sp>
        <p:nvSpPr>
          <p:cNvPr id="107" name="Rounded Rectangle 66">
            <a:extLst>
              <a:ext uri="{FF2B5EF4-FFF2-40B4-BE49-F238E27FC236}">
                <a16:creationId xmlns:a16="http://schemas.microsoft.com/office/drawing/2014/main" id="{F6C5D8D9-BAF9-4DE2-8700-EF8709A9AD1F}"/>
              </a:ext>
            </a:extLst>
          </p:cNvPr>
          <p:cNvSpPr/>
          <p:nvPr/>
        </p:nvSpPr>
        <p:spPr>
          <a:xfrm>
            <a:off x="5553734" y="3466222"/>
            <a:ext cx="1198888" cy="24326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profile content</a:t>
            </a:r>
          </a:p>
        </p:txBody>
      </p:sp>
      <p:sp>
        <p:nvSpPr>
          <p:cNvPr id="108" name="Rounded Rectangle 66">
            <a:extLst>
              <a:ext uri="{FF2B5EF4-FFF2-40B4-BE49-F238E27FC236}">
                <a16:creationId xmlns:a16="http://schemas.microsoft.com/office/drawing/2014/main" id="{ABF581D3-8D51-4BBD-9816-416C3F00299A}"/>
              </a:ext>
            </a:extLst>
          </p:cNvPr>
          <p:cNvSpPr/>
          <p:nvPr/>
        </p:nvSpPr>
        <p:spPr>
          <a:xfrm>
            <a:off x="5426188" y="3869015"/>
            <a:ext cx="1444868" cy="893099"/>
          </a:xfrm>
          <a:prstGeom prst="roundRect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exCalibri (Body)"/>
              </a:rPr>
              <a:t>sink </a:t>
            </a:r>
          </a:p>
          <a:p>
            <a:pPr algn="ctr"/>
            <a:r>
              <a:rPr lang="en-US" dirty="0">
                <a:solidFill>
                  <a:schemeClr val="accent1"/>
                </a:solidFill>
                <a:latin typeface="exCalibri (Body)"/>
              </a:rPr>
              <a:t>profile</a:t>
            </a:r>
          </a:p>
          <a:p>
            <a:pPr algn="ctr"/>
            <a:endParaRPr lang="en-US" sz="2000" dirty="0">
              <a:solidFill>
                <a:schemeClr val="accent1"/>
              </a:solidFill>
              <a:latin typeface="exCalibri (Body)"/>
            </a:endParaRPr>
          </a:p>
        </p:txBody>
      </p:sp>
      <p:sp>
        <p:nvSpPr>
          <p:cNvPr id="109" name="Rounded Rectangle 66">
            <a:extLst>
              <a:ext uri="{FF2B5EF4-FFF2-40B4-BE49-F238E27FC236}">
                <a16:creationId xmlns:a16="http://schemas.microsoft.com/office/drawing/2014/main" id="{767A7636-C628-4C2D-B6A7-65EA0A1EC4AF}"/>
              </a:ext>
            </a:extLst>
          </p:cNvPr>
          <p:cNvSpPr/>
          <p:nvPr/>
        </p:nvSpPr>
        <p:spPr>
          <a:xfrm>
            <a:off x="5553502" y="4442779"/>
            <a:ext cx="1198888" cy="24326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profile content</a:t>
            </a:r>
          </a:p>
        </p:txBody>
      </p:sp>
      <p:sp>
        <p:nvSpPr>
          <p:cNvPr id="111" name="Rounded Rectangle 66">
            <a:extLst>
              <a:ext uri="{FF2B5EF4-FFF2-40B4-BE49-F238E27FC236}">
                <a16:creationId xmlns:a16="http://schemas.microsoft.com/office/drawing/2014/main" id="{27648223-6FF0-46EE-AD2E-BA7A9C95BB67}"/>
              </a:ext>
            </a:extLst>
          </p:cNvPr>
          <p:cNvSpPr/>
          <p:nvPr/>
        </p:nvSpPr>
        <p:spPr>
          <a:xfrm>
            <a:off x="9947420" y="1008910"/>
            <a:ext cx="2038289" cy="26550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Generic Placement Intent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122" name="Rounded Rectangle 66">
            <a:extLst>
              <a:ext uri="{FF2B5EF4-FFF2-40B4-BE49-F238E27FC236}">
                <a16:creationId xmlns:a16="http://schemas.microsoft.com/office/drawing/2014/main" id="{DB920C2B-7B99-497C-8BB8-471CC72C0407}"/>
              </a:ext>
            </a:extLst>
          </p:cNvPr>
          <p:cNvSpPr/>
          <p:nvPr/>
        </p:nvSpPr>
        <p:spPr>
          <a:xfrm>
            <a:off x="10122352" y="1616303"/>
            <a:ext cx="1740118" cy="5071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packetgen</a:t>
            </a:r>
            <a:r>
              <a:rPr lang="en-US" sz="1400" dirty="0">
                <a:solidFill>
                  <a:schemeClr val="tx1"/>
                </a:solidFill>
                <a:latin typeface="exCalibri (Body)"/>
              </a:rPr>
              <a:t> placement intent</a:t>
            </a:r>
          </a:p>
        </p:txBody>
      </p:sp>
      <p:sp>
        <p:nvSpPr>
          <p:cNvPr id="127" name="Rounded Rectangle 66">
            <a:extLst>
              <a:ext uri="{FF2B5EF4-FFF2-40B4-BE49-F238E27FC236}">
                <a16:creationId xmlns:a16="http://schemas.microsoft.com/office/drawing/2014/main" id="{05750E6F-BAFB-4933-A9B9-4867B175BD0E}"/>
              </a:ext>
            </a:extLst>
          </p:cNvPr>
          <p:cNvSpPr/>
          <p:nvPr/>
        </p:nvSpPr>
        <p:spPr>
          <a:xfrm>
            <a:off x="10122352" y="2204291"/>
            <a:ext cx="1740118" cy="60706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firewall placement intent</a:t>
            </a:r>
          </a:p>
        </p:txBody>
      </p:sp>
      <p:sp>
        <p:nvSpPr>
          <p:cNvPr id="132" name="Rounded Rectangle 66">
            <a:extLst>
              <a:ext uri="{FF2B5EF4-FFF2-40B4-BE49-F238E27FC236}">
                <a16:creationId xmlns:a16="http://schemas.microsoft.com/office/drawing/2014/main" id="{08F27355-8F3A-4DF3-BADE-6A35421C922C}"/>
              </a:ext>
            </a:extLst>
          </p:cNvPr>
          <p:cNvSpPr/>
          <p:nvPr/>
        </p:nvSpPr>
        <p:spPr>
          <a:xfrm>
            <a:off x="10122352" y="2915987"/>
            <a:ext cx="1740118" cy="52782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sink placement intent</a:t>
            </a: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91F1CCBF-68E4-47F8-B306-AEBE15C67341}"/>
              </a:ext>
            </a:extLst>
          </p:cNvPr>
          <p:cNvSpPr/>
          <p:nvPr/>
        </p:nvSpPr>
        <p:spPr>
          <a:xfrm>
            <a:off x="475617" y="1376024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ovnaction</a:t>
            </a:r>
            <a:endParaRPr lang="en-US" sz="1200" dirty="0">
              <a:latin typeface="exCalibri (Body)"/>
            </a:endParaRPr>
          </a:p>
        </p:txBody>
      </p: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0011A208-52C1-412C-B2EA-D19D16E468C7}"/>
              </a:ext>
            </a:extLst>
          </p:cNvPr>
          <p:cNvSpPr/>
          <p:nvPr/>
        </p:nvSpPr>
        <p:spPr>
          <a:xfrm>
            <a:off x="475617" y="1691786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rsync</a:t>
            </a:r>
            <a:endParaRPr lang="en-US" sz="1200" dirty="0">
              <a:latin typeface="exCalibri (Body)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4F6639-FEB1-4294-9AAD-34EFE27AEF8F}"/>
              </a:ext>
            </a:extLst>
          </p:cNvPr>
          <p:cNvSpPr txBox="1"/>
          <p:nvPr/>
        </p:nvSpPr>
        <p:spPr>
          <a:xfrm>
            <a:off x="401419" y="1084815"/>
            <a:ext cx="1907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Controller registrations</a:t>
            </a:r>
            <a:endParaRPr lang="en-US" sz="2400" b="1" dirty="0"/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9352DF18-1200-45F6-B5FF-B7C01DE32B34}"/>
              </a:ext>
            </a:extLst>
          </p:cNvPr>
          <p:cNvSpPr/>
          <p:nvPr/>
        </p:nvSpPr>
        <p:spPr>
          <a:xfrm>
            <a:off x="9942266" y="4152322"/>
            <a:ext cx="2038289" cy="17239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B078DC0B-16AC-4567-B5EF-91D15AF12B78}"/>
              </a:ext>
            </a:extLst>
          </p:cNvPr>
          <p:cNvSpPr/>
          <p:nvPr/>
        </p:nvSpPr>
        <p:spPr>
          <a:xfrm>
            <a:off x="10117198" y="4598006"/>
            <a:ext cx="1740118" cy="51501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placement: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BF324A22-0B57-4271-918B-1810CE8DE9C8}"/>
              </a:ext>
            </a:extLst>
          </p:cNvPr>
          <p:cNvSpPr/>
          <p:nvPr/>
        </p:nvSpPr>
        <p:spPr>
          <a:xfrm>
            <a:off x="10112798" y="5238750"/>
            <a:ext cx="1740118" cy="42472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action: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400" dirty="0">
              <a:solidFill>
                <a:schemeClr val="tx1"/>
              </a:solidFill>
              <a:latin typeface="exCalibri (Body)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E7EA0D2-DBC0-4685-8DD1-E0E75F0D6540}"/>
              </a:ext>
            </a:extLst>
          </p:cNvPr>
          <p:cNvCxnSpPr>
            <a:endCxn id="71" idx="3"/>
          </p:cNvCxnSpPr>
          <p:nvPr/>
        </p:nvCxnSpPr>
        <p:spPr>
          <a:xfrm flipH="1">
            <a:off x="4960034" y="2360599"/>
            <a:ext cx="2921273" cy="589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8F46BD1-2E09-4C79-BDF2-B4A0CFF88DA8}"/>
              </a:ext>
            </a:extLst>
          </p:cNvPr>
          <p:cNvCxnSpPr>
            <a:cxnSpLocks/>
            <a:stCxn id="112" idx="1"/>
            <a:endCxn id="76" idx="3"/>
          </p:cNvCxnSpPr>
          <p:nvPr/>
        </p:nvCxnSpPr>
        <p:spPr>
          <a:xfrm flipH="1">
            <a:off x="4896425" y="3677092"/>
            <a:ext cx="2963143" cy="622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0665864-B45F-4C07-9B67-AAA327C472CB}"/>
              </a:ext>
            </a:extLst>
          </p:cNvPr>
          <p:cNvCxnSpPr>
            <a:cxnSpLocks/>
            <a:stCxn id="117" idx="1"/>
            <a:endCxn id="79" idx="3"/>
          </p:cNvCxnSpPr>
          <p:nvPr/>
        </p:nvCxnSpPr>
        <p:spPr>
          <a:xfrm flipH="1">
            <a:off x="4844741" y="5150045"/>
            <a:ext cx="3014827" cy="1576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43693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66">
            <a:extLst>
              <a:ext uri="{FF2B5EF4-FFF2-40B4-BE49-F238E27FC236}">
                <a16:creationId xmlns:a16="http://schemas.microsoft.com/office/drawing/2014/main" id="{723752AF-FFFD-4546-87D1-FB30570029A0}"/>
              </a:ext>
            </a:extLst>
          </p:cNvPr>
          <p:cNvSpPr/>
          <p:nvPr/>
        </p:nvSpPr>
        <p:spPr>
          <a:xfrm>
            <a:off x="543957" y="1989939"/>
            <a:ext cx="1357671" cy="8786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clm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Test Script – set up clusters and controllers</a:t>
            </a:r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8683C8ED-65F7-4377-A2C1-94A6437A2FB2}"/>
              </a:ext>
            </a:extLst>
          </p:cNvPr>
          <p:cNvSpPr txBox="1">
            <a:spLocks/>
          </p:cNvSpPr>
          <p:nvPr/>
        </p:nvSpPr>
        <p:spPr>
          <a:xfrm>
            <a:off x="11403531" y="6023719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3" name="Rounded Rectangle 66">
            <a:extLst>
              <a:ext uri="{FF2B5EF4-FFF2-40B4-BE49-F238E27FC236}">
                <a16:creationId xmlns:a16="http://schemas.microsoft.com/office/drawing/2014/main" id="{D19AB910-5EEA-4668-B99B-981D9C8C30B6}"/>
              </a:ext>
            </a:extLst>
          </p:cNvPr>
          <p:cNvSpPr/>
          <p:nvPr/>
        </p:nvSpPr>
        <p:spPr>
          <a:xfrm>
            <a:off x="2204730" y="2007920"/>
            <a:ext cx="2038289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ncm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FC99D0AB-9812-481A-96CD-578555DD7C52}"/>
              </a:ext>
            </a:extLst>
          </p:cNvPr>
          <p:cNvSpPr/>
          <p:nvPr/>
        </p:nvSpPr>
        <p:spPr>
          <a:xfrm>
            <a:off x="585136" y="4728016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mongodb</a:t>
            </a:r>
            <a:endParaRPr lang="en-US" sz="2000" dirty="0">
              <a:latin typeface="exCalibri (Body)"/>
            </a:endParaRPr>
          </a:p>
        </p:txBody>
      </p: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753C6BA2-3570-4872-934D-714ECA44296F}"/>
              </a:ext>
            </a:extLst>
          </p:cNvPr>
          <p:cNvSpPr/>
          <p:nvPr/>
        </p:nvSpPr>
        <p:spPr>
          <a:xfrm>
            <a:off x="2833999" y="472366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sp>
        <p:nvSpPr>
          <p:cNvPr id="122" name="Rounded Rectangle 66">
            <a:extLst>
              <a:ext uri="{FF2B5EF4-FFF2-40B4-BE49-F238E27FC236}">
                <a16:creationId xmlns:a16="http://schemas.microsoft.com/office/drawing/2014/main" id="{DB920C2B-7B99-497C-8BB8-471CC72C0407}"/>
              </a:ext>
            </a:extLst>
          </p:cNvPr>
          <p:cNvSpPr/>
          <p:nvPr/>
        </p:nvSpPr>
        <p:spPr>
          <a:xfrm>
            <a:off x="2254402" y="2295165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network intents</a:t>
            </a:r>
          </a:p>
        </p:txBody>
      </p:sp>
      <p:sp>
        <p:nvSpPr>
          <p:cNvPr id="56" name="Rounded Rectangle 66">
            <a:extLst>
              <a:ext uri="{FF2B5EF4-FFF2-40B4-BE49-F238E27FC236}">
                <a16:creationId xmlns:a16="http://schemas.microsoft.com/office/drawing/2014/main" id="{C396B425-755C-4EF8-973D-A128A12DD44D}"/>
              </a:ext>
            </a:extLst>
          </p:cNvPr>
          <p:cNvSpPr/>
          <p:nvPr/>
        </p:nvSpPr>
        <p:spPr>
          <a:xfrm>
            <a:off x="3256649" y="230615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A0B32A78-2A88-4A88-8EA2-9DF2B418E627}"/>
              </a:ext>
            </a:extLst>
          </p:cNvPr>
          <p:cNvSpPr/>
          <p:nvPr/>
        </p:nvSpPr>
        <p:spPr>
          <a:xfrm>
            <a:off x="2833999" y="3149098"/>
            <a:ext cx="958154" cy="5071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ovn4k8s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DE59540B-7429-4DCC-AECB-895D85B92651}"/>
              </a:ext>
            </a:extLst>
          </p:cNvPr>
          <p:cNvSpPr/>
          <p:nvPr/>
        </p:nvSpPr>
        <p:spPr>
          <a:xfrm>
            <a:off x="729590" y="2292700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cluster APIs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1D19B067-6913-421B-933C-0476427668FE}"/>
              </a:ext>
            </a:extLst>
          </p:cNvPr>
          <p:cNvSpPr/>
          <p:nvPr/>
        </p:nvSpPr>
        <p:spPr>
          <a:xfrm>
            <a:off x="4576996" y="2007979"/>
            <a:ext cx="4613301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orchestrator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E1079569-623B-4CC9-A565-A084019B4B29}"/>
              </a:ext>
            </a:extLst>
          </p:cNvPr>
          <p:cNvSpPr/>
          <p:nvPr/>
        </p:nvSpPr>
        <p:spPr>
          <a:xfrm>
            <a:off x="4626668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composite app APIs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18444A52-C807-4143-847B-C12A067E4F03}"/>
              </a:ext>
            </a:extLst>
          </p:cNvPr>
          <p:cNvSpPr/>
          <p:nvPr/>
        </p:nvSpPr>
        <p:spPr>
          <a:xfrm>
            <a:off x="5746464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63" name="Rounded Rectangle 66">
            <a:extLst>
              <a:ext uri="{FF2B5EF4-FFF2-40B4-BE49-F238E27FC236}">
                <a16:creationId xmlns:a16="http://schemas.microsoft.com/office/drawing/2014/main" id="{315B65AC-9A6F-49B3-AC94-8F9F9D40F576}"/>
              </a:ext>
            </a:extLst>
          </p:cNvPr>
          <p:cNvSpPr/>
          <p:nvPr/>
        </p:nvSpPr>
        <p:spPr>
          <a:xfrm>
            <a:off x="6866260" y="2319825"/>
            <a:ext cx="1157812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28B0D45A-F839-4509-A20A-BFB4DC082EA1}"/>
              </a:ext>
            </a:extLst>
          </p:cNvPr>
          <p:cNvSpPr/>
          <p:nvPr/>
        </p:nvSpPr>
        <p:spPr>
          <a:xfrm>
            <a:off x="8118177" y="232649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C3D2E236-F3FB-4ED7-8A6B-7D86FE413177}"/>
              </a:ext>
            </a:extLst>
          </p:cNvPr>
          <p:cNvSpPr/>
          <p:nvPr/>
        </p:nvSpPr>
        <p:spPr>
          <a:xfrm>
            <a:off x="6325244" y="3216868"/>
            <a:ext cx="1058805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72" name="Rounded Rectangle 66">
            <a:extLst>
              <a:ext uri="{FF2B5EF4-FFF2-40B4-BE49-F238E27FC236}">
                <a16:creationId xmlns:a16="http://schemas.microsoft.com/office/drawing/2014/main" id="{493DF4AE-8390-4F2C-B95B-0B6C92B15EBF}"/>
              </a:ext>
            </a:extLst>
          </p:cNvPr>
          <p:cNvSpPr/>
          <p:nvPr/>
        </p:nvSpPr>
        <p:spPr>
          <a:xfrm>
            <a:off x="7833437" y="4341784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2" name="Rounded Rectangle 66">
            <a:extLst>
              <a:ext uri="{FF2B5EF4-FFF2-40B4-BE49-F238E27FC236}">
                <a16:creationId xmlns:a16="http://schemas.microsoft.com/office/drawing/2014/main" id="{2182D507-8130-40A3-926C-C62BFD0EE510}"/>
              </a:ext>
            </a:extLst>
          </p:cNvPr>
          <p:cNvSpPr/>
          <p:nvPr/>
        </p:nvSpPr>
        <p:spPr>
          <a:xfrm>
            <a:off x="9524274" y="2007979"/>
            <a:ext cx="1590137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4" name="Rounded Rectangle 66">
            <a:extLst>
              <a:ext uri="{FF2B5EF4-FFF2-40B4-BE49-F238E27FC236}">
                <a16:creationId xmlns:a16="http://schemas.microsoft.com/office/drawing/2014/main" id="{A7F20AB5-3041-45F0-8535-1BDE6885BD92}"/>
              </a:ext>
            </a:extLst>
          </p:cNvPr>
          <p:cNvSpPr/>
          <p:nvPr/>
        </p:nvSpPr>
        <p:spPr>
          <a:xfrm>
            <a:off x="9670703" y="2361473"/>
            <a:ext cx="1294824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workload / interface APIs</a:t>
            </a:r>
          </a:p>
        </p:txBody>
      </p:sp>
      <p:sp>
        <p:nvSpPr>
          <p:cNvPr id="95" name="Rounded Rectangle 66">
            <a:extLst>
              <a:ext uri="{FF2B5EF4-FFF2-40B4-BE49-F238E27FC236}">
                <a16:creationId xmlns:a16="http://schemas.microsoft.com/office/drawing/2014/main" id="{2D2D3E96-208C-4227-863C-A68F1083C617}"/>
              </a:ext>
            </a:extLst>
          </p:cNvPr>
          <p:cNvSpPr/>
          <p:nvPr/>
        </p:nvSpPr>
        <p:spPr>
          <a:xfrm>
            <a:off x="9840264" y="3210657"/>
            <a:ext cx="1047569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400" dirty="0">
              <a:solidFill>
                <a:schemeClr val="tx1"/>
              </a:solidFill>
              <a:latin typeface="exCalibri (Body)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134" name="Cloud 133">
            <a:extLst>
              <a:ext uri="{FF2B5EF4-FFF2-40B4-BE49-F238E27FC236}">
                <a16:creationId xmlns:a16="http://schemas.microsoft.com/office/drawing/2014/main" id="{6AE50DCB-88BA-4A91-BCC8-563A25DBE44F}"/>
              </a:ext>
            </a:extLst>
          </p:cNvPr>
          <p:cNvSpPr/>
          <p:nvPr/>
        </p:nvSpPr>
        <p:spPr>
          <a:xfrm>
            <a:off x="8934122" y="5214913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35" name="Slide Number Placeholder 1">
            <a:extLst>
              <a:ext uri="{FF2B5EF4-FFF2-40B4-BE49-F238E27FC236}">
                <a16:creationId xmlns:a16="http://schemas.microsoft.com/office/drawing/2014/main" id="{A1C44293-4B49-4118-9F36-292A0B864BC3}"/>
              </a:ext>
            </a:extLst>
          </p:cNvPr>
          <p:cNvSpPr txBox="1">
            <a:spLocks/>
          </p:cNvSpPr>
          <p:nvPr/>
        </p:nvSpPr>
        <p:spPr>
          <a:xfrm>
            <a:off x="8293575" y="6684056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3" name="Cloud 152">
            <a:extLst>
              <a:ext uri="{FF2B5EF4-FFF2-40B4-BE49-F238E27FC236}">
                <a16:creationId xmlns:a16="http://schemas.microsoft.com/office/drawing/2014/main" id="{721B0D08-EDC3-4013-A4D0-A095B141A521}"/>
              </a:ext>
            </a:extLst>
          </p:cNvPr>
          <p:cNvSpPr/>
          <p:nvPr/>
        </p:nvSpPr>
        <p:spPr>
          <a:xfrm>
            <a:off x="5663162" y="5277040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54" name="Rounded Rectangle 66">
            <a:extLst>
              <a:ext uri="{FF2B5EF4-FFF2-40B4-BE49-F238E27FC236}">
                <a16:creationId xmlns:a16="http://schemas.microsoft.com/office/drawing/2014/main" id="{2DB65090-A2D0-454F-8F90-55DF0F86D7FC}"/>
              </a:ext>
            </a:extLst>
          </p:cNvPr>
          <p:cNvSpPr/>
          <p:nvPr/>
        </p:nvSpPr>
        <p:spPr>
          <a:xfrm>
            <a:off x="4620835" y="2895630"/>
            <a:ext cx="1064639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 register API</a:t>
            </a:r>
          </a:p>
        </p:txBody>
      </p:sp>
      <p:sp>
        <p:nvSpPr>
          <p:cNvPr id="155" name="Rounded Rectangle 66">
            <a:extLst>
              <a:ext uri="{FF2B5EF4-FFF2-40B4-BE49-F238E27FC236}">
                <a16:creationId xmlns:a16="http://schemas.microsoft.com/office/drawing/2014/main" id="{C59B626F-22ED-46F5-9103-1D795BE1C1B0}"/>
              </a:ext>
            </a:extLst>
          </p:cNvPr>
          <p:cNvSpPr/>
          <p:nvPr/>
        </p:nvSpPr>
        <p:spPr>
          <a:xfrm>
            <a:off x="4538644" y="71684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test script</a:t>
            </a:r>
            <a:endParaRPr lang="en-US" sz="2000" dirty="0">
              <a:latin typeface="exCalibri (Body)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145F883-CD42-4582-AD78-3FDD3F49CBBB}"/>
              </a:ext>
            </a:extLst>
          </p:cNvPr>
          <p:cNvSpPr txBox="1"/>
          <p:nvPr/>
        </p:nvSpPr>
        <p:spPr>
          <a:xfrm>
            <a:off x="10233125" y="6153994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edge02</a:t>
            </a:r>
            <a:endParaRPr lang="en-US" sz="24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5204A1D-B6F2-4385-83E4-AD279821BF73}"/>
              </a:ext>
            </a:extLst>
          </p:cNvPr>
          <p:cNvSpPr txBox="1"/>
          <p:nvPr/>
        </p:nvSpPr>
        <p:spPr>
          <a:xfrm>
            <a:off x="6971182" y="6202868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edge01</a:t>
            </a:r>
            <a:endParaRPr lang="en-US" sz="2400" b="1" dirty="0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4DA64CEC-25AF-4274-8359-B72175245D3C}"/>
              </a:ext>
            </a:extLst>
          </p:cNvPr>
          <p:cNvCxnSpPr>
            <a:cxnSpLocks/>
            <a:stCxn id="155" idx="2"/>
            <a:endCxn id="58" idx="3"/>
          </p:cNvCxnSpPr>
          <p:nvPr/>
        </p:nvCxnSpPr>
        <p:spPr>
          <a:xfrm flipH="1">
            <a:off x="1687744" y="1281716"/>
            <a:ext cx="3634573" cy="126456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82AC4AC-8F26-4999-A089-564C8FD8D779}"/>
              </a:ext>
            </a:extLst>
          </p:cNvPr>
          <p:cNvCxnSpPr>
            <a:cxnSpLocks/>
            <a:stCxn id="155" idx="2"/>
            <a:endCxn id="154" idx="0"/>
          </p:cNvCxnSpPr>
          <p:nvPr/>
        </p:nvCxnSpPr>
        <p:spPr>
          <a:xfrm flipH="1">
            <a:off x="5153155" y="1281716"/>
            <a:ext cx="169162" cy="1613914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FA6741D4-1722-46EC-8335-F10684B12A78}"/>
              </a:ext>
            </a:extLst>
          </p:cNvPr>
          <p:cNvCxnSpPr>
            <a:cxnSpLocks/>
            <a:stCxn id="155" idx="2"/>
            <a:endCxn id="122" idx="0"/>
          </p:cNvCxnSpPr>
          <p:nvPr/>
        </p:nvCxnSpPr>
        <p:spPr>
          <a:xfrm flipH="1">
            <a:off x="2733479" y="1281716"/>
            <a:ext cx="2588838" cy="101344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6BF9171-557F-4AEC-A27E-639C1C1E7C9B}"/>
              </a:ext>
            </a:extLst>
          </p:cNvPr>
          <p:cNvCxnSpPr>
            <a:cxnSpLocks/>
            <a:stCxn id="58" idx="2"/>
            <a:endCxn id="54" idx="0"/>
          </p:cNvCxnSpPr>
          <p:nvPr/>
        </p:nvCxnSpPr>
        <p:spPr>
          <a:xfrm>
            <a:off x="1208667" y="2799851"/>
            <a:ext cx="160142" cy="192816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D702C74-2F7F-4972-B847-3951BFBF8CF7}"/>
              </a:ext>
            </a:extLst>
          </p:cNvPr>
          <p:cNvCxnSpPr>
            <a:cxnSpLocks/>
            <a:stCxn id="122" idx="2"/>
            <a:endCxn id="54" idx="0"/>
          </p:cNvCxnSpPr>
          <p:nvPr/>
        </p:nvCxnSpPr>
        <p:spPr>
          <a:xfrm flipH="1">
            <a:off x="1368809" y="2802316"/>
            <a:ext cx="1364670" cy="192570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F8874D7-BB30-497D-BA1D-83365C359F2E}"/>
              </a:ext>
            </a:extLst>
          </p:cNvPr>
          <p:cNvCxnSpPr>
            <a:cxnSpLocks/>
            <a:endCxn id="54" idx="0"/>
          </p:cNvCxnSpPr>
          <p:nvPr/>
        </p:nvCxnSpPr>
        <p:spPr>
          <a:xfrm flipH="1">
            <a:off x="1368809" y="3402781"/>
            <a:ext cx="3747620" cy="132523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71253377-7C38-405F-B881-93A89F934502}"/>
              </a:ext>
            </a:extLst>
          </p:cNvPr>
          <p:cNvSpPr txBox="1"/>
          <p:nvPr/>
        </p:nvSpPr>
        <p:spPr>
          <a:xfrm>
            <a:off x="5351072" y="1544279"/>
            <a:ext cx="1511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(</a:t>
            </a:r>
            <a:r>
              <a:rPr lang="en-US" sz="1400" b="1" dirty="0" err="1"/>
              <a:t>ovnaction</a:t>
            </a:r>
            <a:r>
              <a:rPr lang="en-US" sz="1400" b="1" dirty="0"/>
              <a:t>, </a:t>
            </a:r>
            <a:r>
              <a:rPr lang="en-US" sz="1400" b="1" dirty="0" err="1"/>
              <a:t>rsync</a:t>
            </a:r>
            <a:r>
              <a:rPr lang="en-US" sz="1400" b="1" dirty="0"/>
              <a:t>)</a:t>
            </a:r>
            <a:endParaRPr lang="en-US" sz="2400" b="1" dirty="0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CF3C8B50-CF44-4CC7-B075-DF22A7088D78}"/>
              </a:ext>
            </a:extLst>
          </p:cNvPr>
          <p:cNvSpPr/>
          <p:nvPr/>
        </p:nvSpPr>
        <p:spPr>
          <a:xfrm>
            <a:off x="1891245" y="2268159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CD43035B-030D-4912-9A78-A21DE173BEC8}"/>
              </a:ext>
            </a:extLst>
          </p:cNvPr>
          <p:cNvSpPr/>
          <p:nvPr/>
        </p:nvSpPr>
        <p:spPr>
          <a:xfrm>
            <a:off x="3715866" y="183131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4046CD11-348F-46E1-A432-072FBCB91BC6}"/>
              </a:ext>
            </a:extLst>
          </p:cNvPr>
          <p:cNvSpPr/>
          <p:nvPr/>
        </p:nvSpPr>
        <p:spPr>
          <a:xfrm>
            <a:off x="5128238" y="1585085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5724220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66">
            <a:extLst>
              <a:ext uri="{FF2B5EF4-FFF2-40B4-BE49-F238E27FC236}">
                <a16:creationId xmlns:a16="http://schemas.microsoft.com/office/drawing/2014/main" id="{723752AF-FFFD-4546-87D1-FB30570029A0}"/>
              </a:ext>
            </a:extLst>
          </p:cNvPr>
          <p:cNvSpPr/>
          <p:nvPr/>
        </p:nvSpPr>
        <p:spPr>
          <a:xfrm>
            <a:off x="543957" y="1989939"/>
            <a:ext cx="1357671" cy="8786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clm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Test Script – set up the composite app and intents</a:t>
            </a:r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8683C8ED-65F7-4377-A2C1-94A6437A2FB2}"/>
              </a:ext>
            </a:extLst>
          </p:cNvPr>
          <p:cNvSpPr txBox="1">
            <a:spLocks/>
          </p:cNvSpPr>
          <p:nvPr/>
        </p:nvSpPr>
        <p:spPr>
          <a:xfrm>
            <a:off x="11403531" y="6023719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3" name="Rounded Rectangle 66">
            <a:extLst>
              <a:ext uri="{FF2B5EF4-FFF2-40B4-BE49-F238E27FC236}">
                <a16:creationId xmlns:a16="http://schemas.microsoft.com/office/drawing/2014/main" id="{D19AB910-5EEA-4668-B99B-981D9C8C30B6}"/>
              </a:ext>
            </a:extLst>
          </p:cNvPr>
          <p:cNvSpPr/>
          <p:nvPr/>
        </p:nvSpPr>
        <p:spPr>
          <a:xfrm>
            <a:off x="2204730" y="2007920"/>
            <a:ext cx="2038289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ncm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FC99D0AB-9812-481A-96CD-578555DD7C52}"/>
              </a:ext>
            </a:extLst>
          </p:cNvPr>
          <p:cNvSpPr/>
          <p:nvPr/>
        </p:nvSpPr>
        <p:spPr>
          <a:xfrm>
            <a:off x="585136" y="4728016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mongodb</a:t>
            </a:r>
            <a:endParaRPr lang="en-US" sz="2000" dirty="0">
              <a:latin typeface="exCalibri (Body)"/>
            </a:endParaRPr>
          </a:p>
        </p:txBody>
      </p: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753C6BA2-3570-4872-934D-714ECA44296F}"/>
              </a:ext>
            </a:extLst>
          </p:cNvPr>
          <p:cNvSpPr/>
          <p:nvPr/>
        </p:nvSpPr>
        <p:spPr>
          <a:xfrm>
            <a:off x="2833999" y="472366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sp>
        <p:nvSpPr>
          <p:cNvPr id="122" name="Rounded Rectangle 66">
            <a:extLst>
              <a:ext uri="{FF2B5EF4-FFF2-40B4-BE49-F238E27FC236}">
                <a16:creationId xmlns:a16="http://schemas.microsoft.com/office/drawing/2014/main" id="{DB920C2B-7B99-497C-8BB8-471CC72C0407}"/>
              </a:ext>
            </a:extLst>
          </p:cNvPr>
          <p:cNvSpPr/>
          <p:nvPr/>
        </p:nvSpPr>
        <p:spPr>
          <a:xfrm>
            <a:off x="2254402" y="2295165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network intents</a:t>
            </a:r>
          </a:p>
        </p:txBody>
      </p:sp>
      <p:sp>
        <p:nvSpPr>
          <p:cNvPr id="56" name="Rounded Rectangle 66">
            <a:extLst>
              <a:ext uri="{FF2B5EF4-FFF2-40B4-BE49-F238E27FC236}">
                <a16:creationId xmlns:a16="http://schemas.microsoft.com/office/drawing/2014/main" id="{C396B425-755C-4EF8-973D-A128A12DD44D}"/>
              </a:ext>
            </a:extLst>
          </p:cNvPr>
          <p:cNvSpPr/>
          <p:nvPr/>
        </p:nvSpPr>
        <p:spPr>
          <a:xfrm>
            <a:off x="3256649" y="230615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A0B32A78-2A88-4A88-8EA2-9DF2B418E627}"/>
              </a:ext>
            </a:extLst>
          </p:cNvPr>
          <p:cNvSpPr/>
          <p:nvPr/>
        </p:nvSpPr>
        <p:spPr>
          <a:xfrm>
            <a:off x="2833999" y="3149098"/>
            <a:ext cx="958154" cy="5071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ovn4k8s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DE59540B-7429-4DCC-AECB-895D85B92651}"/>
              </a:ext>
            </a:extLst>
          </p:cNvPr>
          <p:cNvSpPr/>
          <p:nvPr/>
        </p:nvSpPr>
        <p:spPr>
          <a:xfrm>
            <a:off x="729590" y="2292700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cluster APIs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1D19B067-6913-421B-933C-0476427668FE}"/>
              </a:ext>
            </a:extLst>
          </p:cNvPr>
          <p:cNvSpPr/>
          <p:nvPr/>
        </p:nvSpPr>
        <p:spPr>
          <a:xfrm>
            <a:off x="4576996" y="2007979"/>
            <a:ext cx="4613301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orchestrator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E1079569-623B-4CC9-A565-A084019B4B29}"/>
              </a:ext>
            </a:extLst>
          </p:cNvPr>
          <p:cNvSpPr/>
          <p:nvPr/>
        </p:nvSpPr>
        <p:spPr>
          <a:xfrm>
            <a:off x="4626668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composite app APIs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18444A52-C807-4143-847B-C12A067E4F03}"/>
              </a:ext>
            </a:extLst>
          </p:cNvPr>
          <p:cNvSpPr/>
          <p:nvPr/>
        </p:nvSpPr>
        <p:spPr>
          <a:xfrm>
            <a:off x="5746464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63" name="Rounded Rectangle 66">
            <a:extLst>
              <a:ext uri="{FF2B5EF4-FFF2-40B4-BE49-F238E27FC236}">
                <a16:creationId xmlns:a16="http://schemas.microsoft.com/office/drawing/2014/main" id="{315B65AC-9A6F-49B3-AC94-8F9F9D40F576}"/>
              </a:ext>
            </a:extLst>
          </p:cNvPr>
          <p:cNvSpPr/>
          <p:nvPr/>
        </p:nvSpPr>
        <p:spPr>
          <a:xfrm>
            <a:off x="6866260" y="2319825"/>
            <a:ext cx="1157812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28B0D45A-F839-4509-A20A-BFB4DC082EA1}"/>
              </a:ext>
            </a:extLst>
          </p:cNvPr>
          <p:cNvSpPr/>
          <p:nvPr/>
        </p:nvSpPr>
        <p:spPr>
          <a:xfrm>
            <a:off x="8118177" y="232649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C3D2E236-F3FB-4ED7-8A6B-7D86FE413177}"/>
              </a:ext>
            </a:extLst>
          </p:cNvPr>
          <p:cNvSpPr/>
          <p:nvPr/>
        </p:nvSpPr>
        <p:spPr>
          <a:xfrm>
            <a:off x="6325244" y="3216868"/>
            <a:ext cx="1026369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72" name="Rounded Rectangle 66">
            <a:extLst>
              <a:ext uri="{FF2B5EF4-FFF2-40B4-BE49-F238E27FC236}">
                <a16:creationId xmlns:a16="http://schemas.microsoft.com/office/drawing/2014/main" id="{493DF4AE-8390-4F2C-B95B-0B6C92B15EBF}"/>
              </a:ext>
            </a:extLst>
          </p:cNvPr>
          <p:cNvSpPr/>
          <p:nvPr/>
        </p:nvSpPr>
        <p:spPr>
          <a:xfrm>
            <a:off x="7833437" y="4341784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2" name="Rounded Rectangle 66">
            <a:extLst>
              <a:ext uri="{FF2B5EF4-FFF2-40B4-BE49-F238E27FC236}">
                <a16:creationId xmlns:a16="http://schemas.microsoft.com/office/drawing/2014/main" id="{2182D507-8130-40A3-926C-C62BFD0EE510}"/>
              </a:ext>
            </a:extLst>
          </p:cNvPr>
          <p:cNvSpPr/>
          <p:nvPr/>
        </p:nvSpPr>
        <p:spPr>
          <a:xfrm>
            <a:off x="9524274" y="2007979"/>
            <a:ext cx="1590137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4" name="Rounded Rectangle 66">
            <a:extLst>
              <a:ext uri="{FF2B5EF4-FFF2-40B4-BE49-F238E27FC236}">
                <a16:creationId xmlns:a16="http://schemas.microsoft.com/office/drawing/2014/main" id="{A7F20AB5-3041-45F0-8535-1BDE6885BD92}"/>
              </a:ext>
            </a:extLst>
          </p:cNvPr>
          <p:cNvSpPr/>
          <p:nvPr/>
        </p:nvSpPr>
        <p:spPr>
          <a:xfrm>
            <a:off x="9670703" y="2361473"/>
            <a:ext cx="1294824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workload / interface APIs</a:t>
            </a:r>
          </a:p>
        </p:txBody>
      </p:sp>
      <p:sp>
        <p:nvSpPr>
          <p:cNvPr id="95" name="Rounded Rectangle 66">
            <a:extLst>
              <a:ext uri="{FF2B5EF4-FFF2-40B4-BE49-F238E27FC236}">
                <a16:creationId xmlns:a16="http://schemas.microsoft.com/office/drawing/2014/main" id="{2D2D3E96-208C-4227-863C-A68F1083C617}"/>
              </a:ext>
            </a:extLst>
          </p:cNvPr>
          <p:cNvSpPr/>
          <p:nvPr/>
        </p:nvSpPr>
        <p:spPr>
          <a:xfrm>
            <a:off x="9840264" y="3210657"/>
            <a:ext cx="1047569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400" dirty="0">
              <a:solidFill>
                <a:schemeClr val="tx1"/>
              </a:solidFill>
              <a:latin typeface="exCalibri (Body)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134" name="Cloud 133">
            <a:extLst>
              <a:ext uri="{FF2B5EF4-FFF2-40B4-BE49-F238E27FC236}">
                <a16:creationId xmlns:a16="http://schemas.microsoft.com/office/drawing/2014/main" id="{6AE50DCB-88BA-4A91-BCC8-563A25DBE44F}"/>
              </a:ext>
            </a:extLst>
          </p:cNvPr>
          <p:cNvSpPr/>
          <p:nvPr/>
        </p:nvSpPr>
        <p:spPr>
          <a:xfrm>
            <a:off x="8962177" y="5235834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35" name="Slide Number Placeholder 1">
            <a:extLst>
              <a:ext uri="{FF2B5EF4-FFF2-40B4-BE49-F238E27FC236}">
                <a16:creationId xmlns:a16="http://schemas.microsoft.com/office/drawing/2014/main" id="{A1C44293-4B49-4118-9F36-292A0B864BC3}"/>
              </a:ext>
            </a:extLst>
          </p:cNvPr>
          <p:cNvSpPr txBox="1">
            <a:spLocks/>
          </p:cNvSpPr>
          <p:nvPr/>
        </p:nvSpPr>
        <p:spPr>
          <a:xfrm>
            <a:off x="8293575" y="6684056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3" name="Cloud 152">
            <a:extLst>
              <a:ext uri="{FF2B5EF4-FFF2-40B4-BE49-F238E27FC236}">
                <a16:creationId xmlns:a16="http://schemas.microsoft.com/office/drawing/2014/main" id="{721B0D08-EDC3-4013-A4D0-A095B141A521}"/>
              </a:ext>
            </a:extLst>
          </p:cNvPr>
          <p:cNvSpPr/>
          <p:nvPr/>
        </p:nvSpPr>
        <p:spPr>
          <a:xfrm>
            <a:off x="5696085" y="5258555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54" name="Rounded Rectangle 66">
            <a:extLst>
              <a:ext uri="{FF2B5EF4-FFF2-40B4-BE49-F238E27FC236}">
                <a16:creationId xmlns:a16="http://schemas.microsoft.com/office/drawing/2014/main" id="{2DB65090-A2D0-454F-8F90-55DF0F86D7FC}"/>
              </a:ext>
            </a:extLst>
          </p:cNvPr>
          <p:cNvSpPr/>
          <p:nvPr/>
        </p:nvSpPr>
        <p:spPr>
          <a:xfrm>
            <a:off x="4620835" y="2895630"/>
            <a:ext cx="1064639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 register API</a:t>
            </a:r>
          </a:p>
        </p:txBody>
      </p:sp>
      <p:sp>
        <p:nvSpPr>
          <p:cNvPr id="155" name="Rounded Rectangle 66">
            <a:extLst>
              <a:ext uri="{FF2B5EF4-FFF2-40B4-BE49-F238E27FC236}">
                <a16:creationId xmlns:a16="http://schemas.microsoft.com/office/drawing/2014/main" id="{C59B626F-22ED-46F5-9103-1D795BE1C1B0}"/>
              </a:ext>
            </a:extLst>
          </p:cNvPr>
          <p:cNvSpPr/>
          <p:nvPr/>
        </p:nvSpPr>
        <p:spPr>
          <a:xfrm>
            <a:off x="4538644" y="71684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test script</a:t>
            </a:r>
            <a:endParaRPr lang="en-US" sz="2000" dirty="0">
              <a:latin typeface="exCalibri (Body)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145F883-CD42-4582-AD78-3FDD3F49CBBB}"/>
              </a:ext>
            </a:extLst>
          </p:cNvPr>
          <p:cNvSpPr txBox="1"/>
          <p:nvPr/>
        </p:nvSpPr>
        <p:spPr>
          <a:xfrm>
            <a:off x="10233125" y="6153994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edge02</a:t>
            </a:r>
            <a:endParaRPr lang="en-US" sz="24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5204A1D-B6F2-4385-83E4-AD279821BF73}"/>
              </a:ext>
            </a:extLst>
          </p:cNvPr>
          <p:cNvSpPr txBox="1"/>
          <p:nvPr/>
        </p:nvSpPr>
        <p:spPr>
          <a:xfrm>
            <a:off x="6971182" y="6202868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edge01</a:t>
            </a:r>
            <a:endParaRPr lang="en-US" sz="2400" b="1" dirty="0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4DA64CEC-25AF-4274-8359-B72175245D3C}"/>
              </a:ext>
            </a:extLst>
          </p:cNvPr>
          <p:cNvCxnSpPr>
            <a:cxnSpLocks/>
            <a:stCxn id="155" idx="2"/>
            <a:endCxn id="60" idx="0"/>
          </p:cNvCxnSpPr>
          <p:nvPr/>
        </p:nvCxnSpPr>
        <p:spPr>
          <a:xfrm flipH="1">
            <a:off x="5156071" y="1281716"/>
            <a:ext cx="166246" cy="103810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82AC4AC-8F26-4999-A089-564C8FD8D779}"/>
              </a:ext>
            </a:extLst>
          </p:cNvPr>
          <p:cNvCxnSpPr>
            <a:cxnSpLocks/>
            <a:stCxn id="155" idx="2"/>
            <a:endCxn id="63" idx="0"/>
          </p:cNvCxnSpPr>
          <p:nvPr/>
        </p:nvCxnSpPr>
        <p:spPr>
          <a:xfrm>
            <a:off x="5322317" y="1281716"/>
            <a:ext cx="2122849" cy="103810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FA6741D4-1722-46EC-8335-F10684B12A78}"/>
              </a:ext>
            </a:extLst>
          </p:cNvPr>
          <p:cNvCxnSpPr>
            <a:cxnSpLocks/>
            <a:stCxn id="155" idx="2"/>
            <a:endCxn id="61" idx="0"/>
          </p:cNvCxnSpPr>
          <p:nvPr/>
        </p:nvCxnSpPr>
        <p:spPr>
          <a:xfrm>
            <a:off x="5322317" y="1281716"/>
            <a:ext cx="953550" cy="103810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6BF9171-557F-4AEC-A27E-639C1C1E7C9B}"/>
              </a:ext>
            </a:extLst>
          </p:cNvPr>
          <p:cNvCxnSpPr>
            <a:cxnSpLocks/>
            <a:stCxn id="60" idx="2"/>
            <a:endCxn id="54" idx="0"/>
          </p:cNvCxnSpPr>
          <p:nvPr/>
        </p:nvCxnSpPr>
        <p:spPr>
          <a:xfrm flipH="1">
            <a:off x="1368809" y="2826976"/>
            <a:ext cx="3787262" cy="190104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D702C74-2F7F-4972-B847-3951BFBF8CF7}"/>
              </a:ext>
            </a:extLst>
          </p:cNvPr>
          <p:cNvCxnSpPr>
            <a:cxnSpLocks/>
            <a:stCxn id="61" idx="2"/>
            <a:endCxn id="54" idx="0"/>
          </p:cNvCxnSpPr>
          <p:nvPr/>
        </p:nvCxnSpPr>
        <p:spPr>
          <a:xfrm flipH="1">
            <a:off x="1368809" y="2826976"/>
            <a:ext cx="4907058" cy="190104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F8874D7-BB30-497D-BA1D-83365C359F2E}"/>
              </a:ext>
            </a:extLst>
          </p:cNvPr>
          <p:cNvCxnSpPr>
            <a:cxnSpLocks/>
            <a:endCxn id="54" idx="0"/>
          </p:cNvCxnSpPr>
          <p:nvPr/>
        </p:nvCxnSpPr>
        <p:spPr>
          <a:xfrm flipH="1">
            <a:off x="1368809" y="2833641"/>
            <a:ext cx="6056221" cy="189437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4CF5DC53-69EB-493A-B23A-45D4847FE95B}"/>
              </a:ext>
            </a:extLst>
          </p:cNvPr>
          <p:cNvSpPr/>
          <p:nvPr/>
        </p:nvSpPr>
        <p:spPr>
          <a:xfrm>
            <a:off x="5094687" y="1676883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1CDF7C8F-E136-42A6-8538-C17A2E2EE28B}"/>
              </a:ext>
            </a:extLst>
          </p:cNvPr>
          <p:cNvSpPr/>
          <p:nvPr/>
        </p:nvSpPr>
        <p:spPr>
          <a:xfrm>
            <a:off x="5696085" y="168357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B8CD470-2FD3-4D07-A801-EEF8DAE84C7A}"/>
              </a:ext>
            </a:extLst>
          </p:cNvPr>
          <p:cNvCxnSpPr>
            <a:cxnSpLocks/>
            <a:stCxn id="155" idx="2"/>
            <a:endCxn id="94" idx="0"/>
          </p:cNvCxnSpPr>
          <p:nvPr/>
        </p:nvCxnSpPr>
        <p:spPr>
          <a:xfrm>
            <a:off x="5322317" y="1281716"/>
            <a:ext cx="4995798" cy="1079757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B77917F0-00D8-47D5-92B6-93DA76C9578F}"/>
              </a:ext>
            </a:extLst>
          </p:cNvPr>
          <p:cNvSpPr/>
          <p:nvPr/>
        </p:nvSpPr>
        <p:spPr>
          <a:xfrm>
            <a:off x="6261562" y="1692916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C7472BB-2550-46D2-AEB5-1E9774D35015}"/>
              </a:ext>
            </a:extLst>
          </p:cNvPr>
          <p:cNvCxnSpPr>
            <a:cxnSpLocks/>
            <a:stCxn id="94" idx="2"/>
          </p:cNvCxnSpPr>
          <p:nvPr/>
        </p:nvCxnSpPr>
        <p:spPr>
          <a:xfrm flipH="1">
            <a:off x="1368809" y="2868624"/>
            <a:ext cx="8949306" cy="184147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EC20E271-ECD4-4326-B433-FBF28B1C34D0}"/>
              </a:ext>
            </a:extLst>
          </p:cNvPr>
          <p:cNvSpPr/>
          <p:nvPr/>
        </p:nvSpPr>
        <p:spPr>
          <a:xfrm>
            <a:off x="7425030" y="1660608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5032255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66">
            <a:extLst>
              <a:ext uri="{FF2B5EF4-FFF2-40B4-BE49-F238E27FC236}">
                <a16:creationId xmlns:a16="http://schemas.microsoft.com/office/drawing/2014/main" id="{723752AF-FFFD-4546-87D1-FB30570029A0}"/>
              </a:ext>
            </a:extLst>
          </p:cNvPr>
          <p:cNvSpPr/>
          <p:nvPr/>
        </p:nvSpPr>
        <p:spPr>
          <a:xfrm>
            <a:off x="543957" y="1989939"/>
            <a:ext cx="1357671" cy="8786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clm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Test Script – apply the network intents</a:t>
            </a:r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8683C8ED-65F7-4377-A2C1-94A6437A2FB2}"/>
              </a:ext>
            </a:extLst>
          </p:cNvPr>
          <p:cNvSpPr txBox="1">
            <a:spLocks/>
          </p:cNvSpPr>
          <p:nvPr/>
        </p:nvSpPr>
        <p:spPr>
          <a:xfrm>
            <a:off x="11403531" y="6023719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3" name="Rounded Rectangle 66">
            <a:extLst>
              <a:ext uri="{FF2B5EF4-FFF2-40B4-BE49-F238E27FC236}">
                <a16:creationId xmlns:a16="http://schemas.microsoft.com/office/drawing/2014/main" id="{D19AB910-5EEA-4668-B99B-981D9C8C30B6}"/>
              </a:ext>
            </a:extLst>
          </p:cNvPr>
          <p:cNvSpPr/>
          <p:nvPr/>
        </p:nvSpPr>
        <p:spPr>
          <a:xfrm>
            <a:off x="2204730" y="2007920"/>
            <a:ext cx="2038289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ncm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FC99D0AB-9812-481A-96CD-578555DD7C52}"/>
              </a:ext>
            </a:extLst>
          </p:cNvPr>
          <p:cNvSpPr/>
          <p:nvPr/>
        </p:nvSpPr>
        <p:spPr>
          <a:xfrm>
            <a:off x="585136" y="4728016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mongodb</a:t>
            </a:r>
            <a:endParaRPr lang="en-US" sz="2000" dirty="0">
              <a:latin typeface="exCalibri (Body)"/>
            </a:endParaRPr>
          </a:p>
        </p:txBody>
      </p:sp>
      <p:sp>
        <p:nvSpPr>
          <p:cNvPr id="122" name="Rounded Rectangle 66">
            <a:extLst>
              <a:ext uri="{FF2B5EF4-FFF2-40B4-BE49-F238E27FC236}">
                <a16:creationId xmlns:a16="http://schemas.microsoft.com/office/drawing/2014/main" id="{DB920C2B-7B99-497C-8BB8-471CC72C0407}"/>
              </a:ext>
            </a:extLst>
          </p:cNvPr>
          <p:cNvSpPr/>
          <p:nvPr/>
        </p:nvSpPr>
        <p:spPr>
          <a:xfrm>
            <a:off x="2254402" y="2295165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network intents</a:t>
            </a:r>
          </a:p>
        </p:txBody>
      </p:sp>
      <p:sp>
        <p:nvSpPr>
          <p:cNvPr id="56" name="Rounded Rectangle 66">
            <a:extLst>
              <a:ext uri="{FF2B5EF4-FFF2-40B4-BE49-F238E27FC236}">
                <a16:creationId xmlns:a16="http://schemas.microsoft.com/office/drawing/2014/main" id="{C396B425-755C-4EF8-973D-A128A12DD44D}"/>
              </a:ext>
            </a:extLst>
          </p:cNvPr>
          <p:cNvSpPr/>
          <p:nvPr/>
        </p:nvSpPr>
        <p:spPr>
          <a:xfrm>
            <a:off x="3256649" y="230615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A0B32A78-2A88-4A88-8EA2-9DF2B418E627}"/>
              </a:ext>
            </a:extLst>
          </p:cNvPr>
          <p:cNvSpPr/>
          <p:nvPr/>
        </p:nvSpPr>
        <p:spPr>
          <a:xfrm>
            <a:off x="2833999" y="3149098"/>
            <a:ext cx="958154" cy="5071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ovn4k8s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DE59540B-7429-4DCC-AECB-895D85B92651}"/>
              </a:ext>
            </a:extLst>
          </p:cNvPr>
          <p:cNvSpPr/>
          <p:nvPr/>
        </p:nvSpPr>
        <p:spPr>
          <a:xfrm>
            <a:off x="729590" y="2292700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cluster APIs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1D19B067-6913-421B-933C-0476427668FE}"/>
              </a:ext>
            </a:extLst>
          </p:cNvPr>
          <p:cNvSpPr/>
          <p:nvPr/>
        </p:nvSpPr>
        <p:spPr>
          <a:xfrm>
            <a:off x="4576996" y="2007979"/>
            <a:ext cx="4613301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orchestrator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E1079569-623B-4CC9-A565-A084019B4B29}"/>
              </a:ext>
            </a:extLst>
          </p:cNvPr>
          <p:cNvSpPr/>
          <p:nvPr/>
        </p:nvSpPr>
        <p:spPr>
          <a:xfrm>
            <a:off x="4626668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composite app APIs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18444A52-C807-4143-847B-C12A067E4F03}"/>
              </a:ext>
            </a:extLst>
          </p:cNvPr>
          <p:cNvSpPr/>
          <p:nvPr/>
        </p:nvSpPr>
        <p:spPr>
          <a:xfrm>
            <a:off x="5746464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63" name="Rounded Rectangle 66">
            <a:extLst>
              <a:ext uri="{FF2B5EF4-FFF2-40B4-BE49-F238E27FC236}">
                <a16:creationId xmlns:a16="http://schemas.microsoft.com/office/drawing/2014/main" id="{315B65AC-9A6F-49B3-AC94-8F9F9D40F576}"/>
              </a:ext>
            </a:extLst>
          </p:cNvPr>
          <p:cNvSpPr/>
          <p:nvPr/>
        </p:nvSpPr>
        <p:spPr>
          <a:xfrm>
            <a:off x="6866260" y="2319825"/>
            <a:ext cx="1157812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28B0D45A-F839-4509-A20A-BFB4DC082EA1}"/>
              </a:ext>
            </a:extLst>
          </p:cNvPr>
          <p:cNvSpPr/>
          <p:nvPr/>
        </p:nvSpPr>
        <p:spPr>
          <a:xfrm>
            <a:off x="8118177" y="232649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C3D2E236-F3FB-4ED7-8A6B-7D86FE413177}"/>
              </a:ext>
            </a:extLst>
          </p:cNvPr>
          <p:cNvSpPr/>
          <p:nvPr/>
        </p:nvSpPr>
        <p:spPr>
          <a:xfrm>
            <a:off x="6325245" y="3216868"/>
            <a:ext cx="1033054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72" name="Rounded Rectangle 66">
            <a:extLst>
              <a:ext uri="{FF2B5EF4-FFF2-40B4-BE49-F238E27FC236}">
                <a16:creationId xmlns:a16="http://schemas.microsoft.com/office/drawing/2014/main" id="{493DF4AE-8390-4F2C-B95B-0B6C92B15EBF}"/>
              </a:ext>
            </a:extLst>
          </p:cNvPr>
          <p:cNvSpPr/>
          <p:nvPr/>
        </p:nvSpPr>
        <p:spPr>
          <a:xfrm>
            <a:off x="7833437" y="4341784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2" name="Rounded Rectangle 66">
            <a:extLst>
              <a:ext uri="{FF2B5EF4-FFF2-40B4-BE49-F238E27FC236}">
                <a16:creationId xmlns:a16="http://schemas.microsoft.com/office/drawing/2014/main" id="{2182D507-8130-40A3-926C-C62BFD0EE510}"/>
              </a:ext>
            </a:extLst>
          </p:cNvPr>
          <p:cNvSpPr/>
          <p:nvPr/>
        </p:nvSpPr>
        <p:spPr>
          <a:xfrm>
            <a:off x="9524274" y="2007979"/>
            <a:ext cx="1590137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4" name="Rounded Rectangle 66">
            <a:extLst>
              <a:ext uri="{FF2B5EF4-FFF2-40B4-BE49-F238E27FC236}">
                <a16:creationId xmlns:a16="http://schemas.microsoft.com/office/drawing/2014/main" id="{A7F20AB5-3041-45F0-8535-1BDE6885BD92}"/>
              </a:ext>
            </a:extLst>
          </p:cNvPr>
          <p:cNvSpPr/>
          <p:nvPr/>
        </p:nvSpPr>
        <p:spPr>
          <a:xfrm>
            <a:off x="9670703" y="2361473"/>
            <a:ext cx="1294824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workload / interface APIs</a:t>
            </a:r>
          </a:p>
        </p:txBody>
      </p:sp>
      <p:sp>
        <p:nvSpPr>
          <p:cNvPr id="95" name="Rounded Rectangle 66">
            <a:extLst>
              <a:ext uri="{FF2B5EF4-FFF2-40B4-BE49-F238E27FC236}">
                <a16:creationId xmlns:a16="http://schemas.microsoft.com/office/drawing/2014/main" id="{2D2D3E96-208C-4227-863C-A68F1083C617}"/>
              </a:ext>
            </a:extLst>
          </p:cNvPr>
          <p:cNvSpPr/>
          <p:nvPr/>
        </p:nvSpPr>
        <p:spPr>
          <a:xfrm>
            <a:off x="9840264" y="3210657"/>
            <a:ext cx="1047569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400" dirty="0">
              <a:solidFill>
                <a:schemeClr val="tx1"/>
              </a:solidFill>
              <a:latin typeface="exCalibri (Body)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86D570-01E9-49B0-9CEE-5C717F83E7B2}"/>
              </a:ext>
            </a:extLst>
          </p:cNvPr>
          <p:cNvGrpSpPr/>
          <p:nvPr/>
        </p:nvGrpSpPr>
        <p:grpSpPr>
          <a:xfrm>
            <a:off x="9398169" y="5336193"/>
            <a:ext cx="2241666" cy="813987"/>
            <a:chOff x="7334699" y="4330922"/>
            <a:chExt cx="4515665" cy="1848084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E0BF0CD0-EA69-4099-BB68-70C182DD29E8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5931056"/>
              <a:ext cx="2112411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43EE9A69-24AB-4357-9477-7FB1A6F5AA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8" y="5491227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1D878A2C-598F-4433-969D-DADFE1D451A8}"/>
                </a:ext>
              </a:extLst>
            </p:cNvPr>
            <p:cNvCxnSpPr>
              <a:cxnSpLocks/>
            </p:cNvCxnSpPr>
            <p:nvPr/>
          </p:nvCxnSpPr>
          <p:spPr>
            <a:xfrm>
              <a:off x="9769417" y="5931056"/>
              <a:ext cx="2080947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0F95B112-21F3-4CBB-BBCD-58AC69253329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4674747"/>
              <a:ext cx="4486462" cy="0"/>
            </a:xfrm>
            <a:prstGeom prst="straightConnector1">
              <a:avLst/>
            </a:prstGeom>
            <a:ln w="762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D4AB5AE2-1616-48E6-A020-A51424A798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1175" y="5506788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FB08278A-6ABF-4B95-8CC4-AB70A9DEDF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67892" y="5506787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F1F5169D-CB1E-4C48-BF26-0D2A0B315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7" y="5500104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809CE4FF-9571-4779-BF32-5D1D063EE6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9" y="467351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C11D8425-9DA9-4A4F-A33F-27BB198E52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6364" y="4687374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892D58D3-0172-466D-B7FE-FD141D4D71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8" y="468129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682BFDE-1CF5-4577-9760-896010D24E1C}"/>
                </a:ext>
              </a:extLst>
            </p:cNvPr>
            <p:cNvSpPr txBox="1"/>
            <p:nvPr/>
          </p:nvSpPr>
          <p:spPr>
            <a:xfrm>
              <a:off x="7386382" y="5994340"/>
              <a:ext cx="88998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Unprotected Network</a:t>
              </a:r>
              <a:endParaRPr lang="en-US" sz="1000" b="1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FAD40EA-17F1-4A2F-9C84-3277EBC1D737}"/>
                </a:ext>
              </a:extLst>
            </p:cNvPr>
            <p:cNvSpPr txBox="1"/>
            <p:nvPr/>
          </p:nvSpPr>
          <p:spPr>
            <a:xfrm>
              <a:off x="9903840" y="5979732"/>
              <a:ext cx="7986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Protected Network</a:t>
              </a:r>
              <a:endParaRPr lang="en-US" sz="1000" b="1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60D3EE5F-4129-4F44-A8EC-E310DDB1828F}"/>
                </a:ext>
              </a:extLst>
            </p:cNvPr>
            <p:cNvSpPr txBox="1"/>
            <p:nvPr/>
          </p:nvSpPr>
          <p:spPr>
            <a:xfrm>
              <a:off x="8653472" y="4330922"/>
              <a:ext cx="9140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Management Network</a:t>
              </a:r>
              <a:endParaRPr lang="en-US" sz="1000" b="1" dirty="0"/>
            </a:p>
          </p:txBody>
        </p:sp>
      </p:grpSp>
      <p:sp>
        <p:nvSpPr>
          <p:cNvPr id="134" name="Cloud 133">
            <a:extLst>
              <a:ext uri="{FF2B5EF4-FFF2-40B4-BE49-F238E27FC236}">
                <a16:creationId xmlns:a16="http://schemas.microsoft.com/office/drawing/2014/main" id="{6AE50DCB-88BA-4A91-BCC8-563A25DBE44F}"/>
              </a:ext>
            </a:extLst>
          </p:cNvPr>
          <p:cNvSpPr/>
          <p:nvPr/>
        </p:nvSpPr>
        <p:spPr>
          <a:xfrm>
            <a:off x="8925575" y="5214913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35" name="Slide Number Placeholder 1">
            <a:extLst>
              <a:ext uri="{FF2B5EF4-FFF2-40B4-BE49-F238E27FC236}">
                <a16:creationId xmlns:a16="http://schemas.microsoft.com/office/drawing/2014/main" id="{A1C44293-4B49-4118-9F36-292A0B864BC3}"/>
              </a:ext>
            </a:extLst>
          </p:cNvPr>
          <p:cNvSpPr txBox="1">
            <a:spLocks/>
          </p:cNvSpPr>
          <p:nvPr/>
        </p:nvSpPr>
        <p:spPr>
          <a:xfrm>
            <a:off x="8293575" y="6684056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D76AD26-AD35-472D-B30E-D83EE467C1AA}"/>
              </a:ext>
            </a:extLst>
          </p:cNvPr>
          <p:cNvGrpSpPr/>
          <p:nvPr/>
        </p:nvGrpSpPr>
        <p:grpSpPr>
          <a:xfrm>
            <a:off x="6149657" y="5402378"/>
            <a:ext cx="2241666" cy="813987"/>
            <a:chOff x="7334699" y="4330922"/>
            <a:chExt cx="4515665" cy="1848084"/>
          </a:xfrm>
        </p:grpSpPr>
        <p:cxnSp>
          <p:nvCxnSpPr>
            <p:cNvPr id="137" name="Straight Arrow Connector 136">
              <a:extLst>
                <a:ext uri="{FF2B5EF4-FFF2-40B4-BE49-F238E27FC236}">
                  <a16:creationId xmlns:a16="http://schemas.microsoft.com/office/drawing/2014/main" id="{AA41A864-076B-4B3B-8490-DE6DD4DCE695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5931056"/>
              <a:ext cx="2112411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5AB822A-7A99-4B71-B0B2-930F68663B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8" y="5491227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8465DA46-BD8F-4117-A1F0-10B1F51D2E33}"/>
                </a:ext>
              </a:extLst>
            </p:cNvPr>
            <p:cNvCxnSpPr>
              <a:cxnSpLocks/>
            </p:cNvCxnSpPr>
            <p:nvPr/>
          </p:nvCxnSpPr>
          <p:spPr>
            <a:xfrm>
              <a:off x="9769417" y="5931056"/>
              <a:ext cx="2080947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64E158FB-DE79-4A94-89D5-675F3EBDB865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4674747"/>
              <a:ext cx="4486462" cy="0"/>
            </a:xfrm>
            <a:prstGeom prst="straightConnector1">
              <a:avLst/>
            </a:prstGeom>
            <a:ln w="762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249D0D2-B907-42D6-9BB5-5A9A473F7C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1175" y="5506788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FEDB81E9-BC29-4678-A475-F719E315F4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67892" y="5506787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AB7CB18D-2868-4272-B98A-DAEB31C451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7" y="5500104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721F8AFF-58F5-425A-9EF0-570FE81A23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9" y="467351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CC099729-8356-4C84-81B3-0DFCA7DCDE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6364" y="4687374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635FD37D-D9C5-4A9E-A122-23D0A95532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8" y="468129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92F742B-8CE1-46F1-81C4-5D33F584C275}"/>
                </a:ext>
              </a:extLst>
            </p:cNvPr>
            <p:cNvSpPr txBox="1"/>
            <p:nvPr/>
          </p:nvSpPr>
          <p:spPr>
            <a:xfrm>
              <a:off x="7386382" y="5994340"/>
              <a:ext cx="88998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Unprotected Network</a:t>
              </a:r>
              <a:endParaRPr lang="en-US" sz="1000" b="1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C49AE274-60C7-4F69-A041-2FB32A77334C}"/>
                </a:ext>
              </a:extLst>
            </p:cNvPr>
            <p:cNvSpPr txBox="1"/>
            <p:nvPr/>
          </p:nvSpPr>
          <p:spPr>
            <a:xfrm>
              <a:off x="9903840" y="5979732"/>
              <a:ext cx="7986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Protected Network</a:t>
              </a:r>
              <a:endParaRPr lang="en-US" sz="1000" b="1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6539D2C5-DDED-404D-9E5A-1E47254A7AD2}"/>
                </a:ext>
              </a:extLst>
            </p:cNvPr>
            <p:cNvSpPr txBox="1"/>
            <p:nvPr/>
          </p:nvSpPr>
          <p:spPr>
            <a:xfrm>
              <a:off x="8653472" y="4330922"/>
              <a:ext cx="9140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Management Network</a:t>
              </a:r>
              <a:endParaRPr lang="en-US" sz="1000" b="1" dirty="0"/>
            </a:p>
          </p:txBody>
        </p:sp>
      </p:grpSp>
      <p:sp>
        <p:nvSpPr>
          <p:cNvPr id="153" name="Cloud 152">
            <a:extLst>
              <a:ext uri="{FF2B5EF4-FFF2-40B4-BE49-F238E27FC236}">
                <a16:creationId xmlns:a16="http://schemas.microsoft.com/office/drawing/2014/main" id="{721B0D08-EDC3-4013-A4D0-A095B141A521}"/>
              </a:ext>
            </a:extLst>
          </p:cNvPr>
          <p:cNvSpPr/>
          <p:nvPr/>
        </p:nvSpPr>
        <p:spPr>
          <a:xfrm>
            <a:off x="5697811" y="5271619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54" name="Rounded Rectangle 66">
            <a:extLst>
              <a:ext uri="{FF2B5EF4-FFF2-40B4-BE49-F238E27FC236}">
                <a16:creationId xmlns:a16="http://schemas.microsoft.com/office/drawing/2014/main" id="{2DB65090-A2D0-454F-8F90-55DF0F86D7FC}"/>
              </a:ext>
            </a:extLst>
          </p:cNvPr>
          <p:cNvSpPr/>
          <p:nvPr/>
        </p:nvSpPr>
        <p:spPr>
          <a:xfrm>
            <a:off x="4620835" y="2895630"/>
            <a:ext cx="1064639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 register API</a:t>
            </a:r>
          </a:p>
        </p:txBody>
      </p:sp>
      <p:sp>
        <p:nvSpPr>
          <p:cNvPr id="155" name="Rounded Rectangle 66">
            <a:extLst>
              <a:ext uri="{FF2B5EF4-FFF2-40B4-BE49-F238E27FC236}">
                <a16:creationId xmlns:a16="http://schemas.microsoft.com/office/drawing/2014/main" id="{C59B626F-22ED-46F5-9103-1D795BE1C1B0}"/>
              </a:ext>
            </a:extLst>
          </p:cNvPr>
          <p:cNvSpPr/>
          <p:nvPr/>
        </p:nvSpPr>
        <p:spPr>
          <a:xfrm>
            <a:off x="4538644" y="71684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test script</a:t>
            </a:r>
            <a:endParaRPr lang="en-US" sz="2000" dirty="0">
              <a:latin typeface="exCalibri (Body)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145F883-CD42-4582-AD78-3FDD3F49CBBB}"/>
              </a:ext>
            </a:extLst>
          </p:cNvPr>
          <p:cNvSpPr txBox="1"/>
          <p:nvPr/>
        </p:nvSpPr>
        <p:spPr>
          <a:xfrm>
            <a:off x="10233125" y="6153994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edge02</a:t>
            </a:r>
            <a:endParaRPr lang="en-US" sz="24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5204A1D-B6F2-4385-83E4-AD279821BF73}"/>
              </a:ext>
            </a:extLst>
          </p:cNvPr>
          <p:cNvSpPr txBox="1"/>
          <p:nvPr/>
        </p:nvSpPr>
        <p:spPr>
          <a:xfrm>
            <a:off x="6971182" y="6202868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edge01</a:t>
            </a:r>
            <a:endParaRPr lang="en-US" sz="2400" b="1" dirty="0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4DA64CEC-25AF-4274-8359-B72175245D3C}"/>
              </a:ext>
            </a:extLst>
          </p:cNvPr>
          <p:cNvCxnSpPr>
            <a:cxnSpLocks/>
            <a:stCxn id="155" idx="2"/>
            <a:endCxn id="56" idx="0"/>
          </p:cNvCxnSpPr>
          <p:nvPr/>
        </p:nvCxnSpPr>
        <p:spPr>
          <a:xfrm flipH="1">
            <a:off x="3735726" y="1281716"/>
            <a:ext cx="1586591" cy="1024434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6BF9171-557F-4AEC-A27E-639C1C1E7C9B}"/>
              </a:ext>
            </a:extLst>
          </p:cNvPr>
          <p:cNvCxnSpPr>
            <a:cxnSpLocks/>
            <a:endCxn id="57" idx="0"/>
          </p:cNvCxnSpPr>
          <p:nvPr/>
        </p:nvCxnSpPr>
        <p:spPr>
          <a:xfrm flipH="1">
            <a:off x="3313076" y="2826976"/>
            <a:ext cx="370528" cy="32212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D702C74-2F7F-4972-B847-3951BFBF8CF7}"/>
              </a:ext>
            </a:extLst>
          </p:cNvPr>
          <p:cNvCxnSpPr>
            <a:cxnSpLocks/>
            <a:stCxn id="57" idx="2"/>
            <a:endCxn id="55" idx="0"/>
          </p:cNvCxnSpPr>
          <p:nvPr/>
        </p:nvCxnSpPr>
        <p:spPr>
          <a:xfrm>
            <a:off x="3313076" y="3656249"/>
            <a:ext cx="304596" cy="106741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F8874D7-BB30-497D-BA1D-83365C359F2E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8024072" y="4906659"/>
            <a:ext cx="593038" cy="515541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17CF57F-B190-41F9-99E4-E150FD6E89B5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8617110" y="4906659"/>
            <a:ext cx="1623943" cy="41149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124FD5D-F6B6-4A56-B4B6-914FAAB0A6DD}"/>
              </a:ext>
            </a:extLst>
          </p:cNvPr>
          <p:cNvCxnSpPr>
            <a:cxnSpLocks/>
            <a:stCxn id="57" idx="2"/>
            <a:endCxn id="72" idx="0"/>
          </p:cNvCxnSpPr>
          <p:nvPr/>
        </p:nvCxnSpPr>
        <p:spPr>
          <a:xfrm>
            <a:off x="3313076" y="3656249"/>
            <a:ext cx="5304034" cy="68553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3BCA229-2F5B-49AD-AB21-57543DD0967C}"/>
              </a:ext>
            </a:extLst>
          </p:cNvPr>
          <p:cNvCxnSpPr>
            <a:cxnSpLocks/>
            <a:stCxn id="72" idx="1"/>
            <a:endCxn id="54" idx="3"/>
          </p:cNvCxnSpPr>
          <p:nvPr/>
        </p:nvCxnSpPr>
        <p:spPr>
          <a:xfrm flipH="1">
            <a:off x="2152481" y="4624222"/>
            <a:ext cx="5680956" cy="386232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D1EE95C-68E4-45FF-9F8D-9D2FE7A30753}"/>
              </a:ext>
            </a:extLst>
          </p:cNvPr>
          <p:cNvCxnSpPr>
            <a:cxnSpLocks/>
            <a:stCxn id="72" idx="1"/>
            <a:endCxn id="55" idx="3"/>
          </p:cNvCxnSpPr>
          <p:nvPr/>
        </p:nvCxnSpPr>
        <p:spPr>
          <a:xfrm flipH="1">
            <a:off x="4401344" y="4624222"/>
            <a:ext cx="3432093" cy="381877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753C6BA2-3570-4872-934D-714ECA44296F}"/>
              </a:ext>
            </a:extLst>
          </p:cNvPr>
          <p:cNvSpPr/>
          <p:nvPr/>
        </p:nvSpPr>
        <p:spPr>
          <a:xfrm>
            <a:off x="2833999" y="472366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F7378F8-005A-4076-B1FF-DB5F849AB26E}"/>
              </a:ext>
            </a:extLst>
          </p:cNvPr>
          <p:cNvSpPr/>
          <p:nvPr/>
        </p:nvSpPr>
        <p:spPr>
          <a:xfrm>
            <a:off x="5025832" y="3748213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1F2EA2B-BC12-4CB2-8A0F-604C0B47CAFE}"/>
              </a:ext>
            </a:extLst>
          </p:cNvPr>
          <p:cNvSpPr/>
          <p:nvPr/>
        </p:nvSpPr>
        <p:spPr>
          <a:xfrm>
            <a:off x="4652060" y="1480726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3648EA0-A368-459D-A0CC-3EC5372CAC76}"/>
              </a:ext>
            </a:extLst>
          </p:cNvPr>
          <p:cNvSpPr/>
          <p:nvPr/>
        </p:nvSpPr>
        <p:spPr>
          <a:xfrm>
            <a:off x="3386159" y="2829442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9403475-4085-4AC8-844B-03A9A7F1D83B}"/>
              </a:ext>
            </a:extLst>
          </p:cNvPr>
          <p:cNvSpPr/>
          <p:nvPr/>
        </p:nvSpPr>
        <p:spPr>
          <a:xfrm>
            <a:off x="3310029" y="4069754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B782A2EE-2C6A-40C7-A849-1D9890F04940}"/>
              </a:ext>
            </a:extLst>
          </p:cNvPr>
          <p:cNvSpPr/>
          <p:nvPr/>
        </p:nvSpPr>
        <p:spPr>
          <a:xfrm>
            <a:off x="8525603" y="4996219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5642235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66">
            <a:extLst>
              <a:ext uri="{FF2B5EF4-FFF2-40B4-BE49-F238E27FC236}">
                <a16:creationId xmlns:a16="http://schemas.microsoft.com/office/drawing/2014/main" id="{723752AF-FFFD-4546-87D1-FB30570029A0}"/>
              </a:ext>
            </a:extLst>
          </p:cNvPr>
          <p:cNvSpPr/>
          <p:nvPr/>
        </p:nvSpPr>
        <p:spPr>
          <a:xfrm>
            <a:off x="543957" y="1989939"/>
            <a:ext cx="1357671" cy="8786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clm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Test Script – instantiate a specific deployment intent</a:t>
            </a:r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8683C8ED-65F7-4377-A2C1-94A6437A2FB2}"/>
              </a:ext>
            </a:extLst>
          </p:cNvPr>
          <p:cNvSpPr txBox="1">
            <a:spLocks/>
          </p:cNvSpPr>
          <p:nvPr/>
        </p:nvSpPr>
        <p:spPr>
          <a:xfrm>
            <a:off x="11403531" y="6023719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3" name="Rounded Rectangle 66">
            <a:extLst>
              <a:ext uri="{FF2B5EF4-FFF2-40B4-BE49-F238E27FC236}">
                <a16:creationId xmlns:a16="http://schemas.microsoft.com/office/drawing/2014/main" id="{D19AB910-5EEA-4668-B99B-981D9C8C30B6}"/>
              </a:ext>
            </a:extLst>
          </p:cNvPr>
          <p:cNvSpPr/>
          <p:nvPr/>
        </p:nvSpPr>
        <p:spPr>
          <a:xfrm>
            <a:off x="2204730" y="2007920"/>
            <a:ext cx="2038289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ncm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FC99D0AB-9812-481A-96CD-578555DD7C52}"/>
              </a:ext>
            </a:extLst>
          </p:cNvPr>
          <p:cNvSpPr/>
          <p:nvPr/>
        </p:nvSpPr>
        <p:spPr>
          <a:xfrm>
            <a:off x="585136" y="4728016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mongodb</a:t>
            </a:r>
            <a:endParaRPr lang="en-US" sz="2000" dirty="0">
              <a:latin typeface="exCalibri (Body)"/>
            </a:endParaRPr>
          </a:p>
        </p:txBody>
      </p:sp>
      <p:sp>
        <p:nvSpPr>
          <p:cNvPr id="122" name="Rounded Rectangle 66">
            <a:extLst>
              <a:ext uri="{FF2B5EF4-FFF2-40B4-BE49-F238E27FC236}">
                <a16:creationId xmlns:a16="http://schemas.microsoft.com/office/drawing/2014/main" id="{DB920C2B-7B99-497C-8BB8-471CC72C0407}"/>
              </a:ext>
            </a:extLst>
          </p:cNvPr>
          <p:cNvSpPr/>
          <p:nvPr/>
        </p:nvSpPr>
        <p:spPr>
          <a:xfrm>
            <a:off x="2254402" y="2295165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network intents</a:t>
            </a:r>
          </a:p>
        </p:txBody>
      </p:sp>
      <p:sp>
        <p:nvSpPr>
          <p:cNvPr id="56" name="Rounded Rectangle 66">
            <a:extLst>
              <a:ext uri="{FF2B5EF4-FFF2-40B4-BE49-F238E27FC236}">
                <a16:creationId xmlns:a16="http://schemas.microsoft.com/office/drawing/2014/main" id="{C396B425-755C-4EF8-973D-A128A12DD44D}"/>
              </a:ext>
            </a:extLst>
          </p:cNvPr>
          <p:cNvSpPr/>
          <p:nvPr/>
        </p:nvSpPr>
        <p:spPr>
          <a:xfrm>
            <a:off x="3256649" y="230615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A0B32A78-2A88-4A88-8EA2-9DF2B418E627}"/>
              </a:ext>
            </a:extLst>
          </p:cNvPr>
          <p:cNvSpPr/>
          <p:nvPr/>
        </p:nvSpPr>
        <p:spPr>
          <a:xfrm>
            <a:off x="2833999" y="3149098"/>
            <a:ext cx="958154" cy="5071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ovn4k8s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DE59540B-7429-4DCC-AECB-895D85B92651}"/>
              </a:ext>
            </a:extLst>
          </p:cNvPr>
          <p:cNvSpPr/>
          <p:nvPr/>
        </p:nvSpPr>
        <p:spPr>
          <a:xfrm>
            <a:off x="729590" y="2292700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cluster APIs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1D19B067-6913-421B-933C-0476427668FE}"/>
              </a:ext>
            </a:extLst>
          </p:cNvPr>
          <p:cNvSpPr/>
          <p:nvPr/>
        </p:nvSpPr>
        <p:spPr>
          <a:xfrm>
            <a:off x="4576996" y="2007979"/>
            <a:ext cx="4613301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orchestrator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E1079569-623B-4CC9-A565-A084019B4B29}"/>
              </a:ext>
            </a:extLst>
          </p:cNvPr>
          <p:cNvSpPr/>
          <p:nvPr/>
        </p:nvSpPr>
        <p:spPr>
          <a:xfrm>
            <a:off x="4626668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composite app APIs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18444A52-C807-4143-847B-C12A067E4F03}"/>
              </a:ext>
            </a:extLst>
          </p:cNvPr>
          <p:cNvSpPr/>
          <p:nvPr/>
        </p:nvSpPr>
        <p:spPr>
          <a:xfrm>
            <a:off x="5746464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63" name="Rounded Rectangle 66">
            <a:extLst>
              <a:ext uri="{FF2B5EF4-FFF2-40B4-BE49-F238E27FC236}">
                <a16:creationId xmlns:a16="http://schemas.microsoft.com/office/drawing/2014/main" id="{315B65AC-9A6F-49B3-AC94-8F9F9D40F576}"/>
              </a:ext>
            </a:extLst>
          </p:cNvPr>
          <p:cNvSpPr/>
          <p:nvPr/>
        </p:nvSpPr>
        <p:spPr>
          <a:xfrm>
            <a:off x="6866260" y="2319825"/>
            <a:ext cx="1157812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28B0D45A-F839-4509-A20A-BFB4DC082EA1}"/>
              </a:ext>
            </a:extLst>
          </p:cNvPr>
          <p:cNvSpPr/>
          <p:nvPr/>
        </p:nvSpPr>
        <p:spPr>
          <a:xfrm>
            <a:off x="8118177" y="232649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C3D2E236-F3FB-4ED7-8A6B-7D86FE413177}"/>
              </a:ext>
            </a:extLst>
          </p:cNvPr>
          <p:cNvSpPr/>
          <p:nvPr/>
        </p:nvSpPr>
        <p:spPr>
          <a:xfrm>
            <a:off x="6325245" y="3216868"/>
            <a:ext cx="1033054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72" name="Rounded Rectangle 66">
            <a:extLst>
              <a:ext uri="{FF2B5EF4-FFF2-40B4-BE49-F238E27FC236}">
                <a16:creationId xmlns:a16="http://schemas.microsoft.com/office/drawing/2014/main" id="{493DF4AE-8390-4F2C-B95B-0B6C92B15EBF}"/>
              </a:ext>
            </a:extLst>
          </p:cNvPr>
          <p:cNvSpPr/>
          <p:nvPr/>
        </p:nvSpPr>
        <p:spPr>
          <a:xfrm>
            <a:off x="7833437" y="4341784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2" name="Rounded Rectangle 66">
            <a:extLst>
              <a:ext uri="{FF2B5EF4-FFF2-40B4-BE49-F238E27FC236}">
                <a16:creationId xmlns:a16="http://schemas.microsoft.com/office/drawing/2014/main" id="{2182D507-8130-40A3-926C-C62BFD0EE510}"/>
              </a:ext>
            </a:extLst>
          </p:cNvPr>
          <p:cNvSpPr/>
          <p:nvPr/>
        </p:nvSpPr>
        <p:spPr>
          <a:xfrm>
            <a:off x="9524274" y="2007979"/>
            <a:ext cx="1590137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4" name="Rounded Rectangle 66">
            <a:extLst>
              <a:ext uri="{FF2B5EF4-FFF2-40B4-BE49-F238E27FC236}">
                <a16:creationId xmlns:a16="http://schemas.microsoft.com/office/drawing/2014/main" id="{A7F20AB5-3041-45F0-8535-1BDE6885BD92}"/>
              </a:ext>
            </a:extLst>
          </p:cNvPr>
          <p:cNvSpPr/>
          <p:nvPr/>
        </p:nvSpPr>
        <p:spPr>
          <a:xfrm>
            <a:off x="9670703" y="2361473"/>
            <a:ext cx="1294824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workload / interface APIs</a:t>
            </a:r>
          </a:p>
        </p:txBody>
      </p:sp>
      <p:sp>
        <p:nvSpPr>
          <p:cNvPr id="95" name="Rounded Rectangle 66">
            <a:extLst>
              <a:ext uri="{FF2B5EF4-FFF2-40B4-BE49-F238E27FC236}">
                <a16:creationId xmlns:a16="http://schemas.microsoft.com/office/drawing/2014/main" id="{2D2D3E96-208C-4227-863C-A68F1083C617}"/>
              </a:ext>
            </a:extLst>
          </p:cNvPr>
          <p:cNvSpPr/>
          <p:nvPr/>
        </p:nvSpPr>
        <p:spPr>
          <a:xfrm>
            <a:off x="9840264" y="3210657"/>
            <a:ext cx="1047569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400" dirty="0">
              <a:solidFill>
                <a:schemeClr val="tx1"/>
              </a:solidFill>
              <a:latin typeface="exCalibri (Body)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86D570-01E9-49B0-9CEE-5C717F83E7B2}"/>
              </a:ext>
            </a:extLst>
          </p:cNvPr>
          <p:cNvGrpSpPr/>
          <p:nvPr/>
        </p:nvGrpSpPr>
        <p:grpSpPr>
          <a:xfrm>
            <a:off x="9398169" y="5336193"/>
            <a:ext cx="2241666" cy="813987"/>
            <a:chOff x="7334699" y="4330922"/>
            <a:chExt cx="4515665" cy="1848084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E0BF0CD0-EA69-4099-BB68-70C182DD29E8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5931056"/>
              <a:ext cx="2112411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43EE9A69-24AB-4357-9477-7FB1A6F5AA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8" y="5491227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1D878A2C-598F-4433-969D-DADFE1D451A8}"/>
                </a:ext>
              </a:extLst>
            </p:cNvPr>
            <p:cNvCxnSpPr>
              <a:cxnSpLocks/>
            </p:cNvCxnSpPr>
            <p:nvPr/>
          </p:nvCxnSpPr>
          <p:spPr>
            <a:xfrm>
              <a:off x="9769417" y="5931056"/>
              <a:ext cx="2080947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0F95B112-21F3-4CBB-BBCD-58AC69253329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4674747"/>
              <a:ext cx="4486462" cy="0"/>
            </a:xfrm>
            <a:prstGeom prst="straightConnector1">
              <a:avLst/>
            </a:prstGeom>
            <a:ln w="762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D4AB5AE2-1616-48E6-A020-A51424A798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1175" y="5506788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FB08278A-6ABF-4B95-8CC4-AB70A9DEDF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67892" y="5506787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F1F5169D-CB1E-4C48-BF26-0D2A0B315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7" y="5500104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809CE4FF-9571-4779-BF32-5D1D063EE6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9" y="467351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C11D8425-9DA9-4A4F-A33F-27BB198E52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6364" y="4687374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892D58D3-0172-466D-B7FE-FD141D4D71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8" y="468129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682BFDE-1CF5-4577-9760-896010D24E1C}"/>
                </a:ext>
              </a:extLst>
            </p:cNvPr>
            <p:cNvSpPr txBox="1"/>
            <p:nvPr/>
          </p:nvSpPr>
          <p:spPr>
            <a:xfrm>
              <a:off x="7386382" y="5994340"/>
              <a:ext cx="88998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Unprotected Network</a:t>
              </a:r>
              <a:endParaRPr lang="en-US" sz="1000" b="1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FAD40EA-17F1-4A2F-9C84-3277EBC1D737}"/>
                </a:ext>
              </a:extLst>
            </p:cNvPr>
            <p:cNvSpPr txBox="1"/>
            <p:nvPr/>
          </p:nvSpPr>
          <p:spPr>
            <a:xfrm>
              <a:off x="9903840" y="5979732"/>
              <a:ext cx="7986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Protected Network</a:t>
              </a:r>
              <a:endParaRPr lang="en-US" sz="1000" b="1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60D3EE5F-4129-4F44-A8EC-E310DDB1828F}"/>
                </a:ext>
              </a:extLst>
            </p:cNvPr>
            <p:cNvSpPr txBox="1"/>
            <p:nvPr/>
          </p:nvSpPr>
          <p:spPr>
            <a:xfrm>
              <a:off x="8653472" y="4330922"/>
              <a:ext cx="9140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Management Network</a:t>
              </a:r>
              <a:endParaRPr lang="en-US" sz="1000" b="1" dirty="0"/>
            </a:p>
          </p:txBody>
        </p:sp>
      </p:grpSp>
      <p:sp>
        <p:nvSpPr>
          <p:cNvPr id="134" name="Cloud 133">
            <a:extLst>
              <a:ext uri="{FF2B5EF4-FFF2-40B4-BE49-F238E27FC236}">
                <a16:creationId xmlns:a16="http://schemas.microsoft.com/office/drawing/2014/main" id="{6AE50DCB-88BA-4A91-BCC8-563A25DBE44F}"/>
              </a:ext>
            </a:extLst>
          </p:cNvPr>
          <p:cNvSpPr/>
          <p:nvPr/>
        </p:nvSpPr>
        <p:spPr>
          <a:xfrm>
            <a:off x="8925575" y="5214913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35" name="Slide Number Placeholder 1">
            <a:extLst>
              <a:ext uri="{FF2B5EF4-FFF2-40B4-BE49-F238E27FC236}">
                <a16:creationId xmlns:a16="http://schemas.microsoft.com/office/drawing/2014/main" id="{A1C44293-4B49-4118-9F36-292A0B864BC3}"/>
              </a:ext>
            </a:extLst>
          </p:cNvPr>
          <p:cNvSpPr txBox="1">
            <a:spLocks/>
          </p:cNvSpPr>
          <p:nvPr/>
        </p:nvSpPr>
        <p:spPr>
          <a:xfrm>
            <a:off x="8293575" y="6684056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D76AD26-AD35-472D-B30E-D83EE467C1AA}"/>
              </a:ext>
            </a:extLst>
          </p:cNvPr>
          <p:cNvGrpSpPr/>
          <p:nvPr/>
        </p:nvGrpSpPr>
        <p:grpSpPr>
          <a:xfrm>
            <a:off x="6149657" y="5402378"/>
            <a:ext cx="2241666" cy="813987"/>
            <a:chOff x="7334699" y="4330922"/>
            <a:chExt cx="4515665" cy="1848084"/>
          </a:xfrm>
        </p:grpSpPr>
        <p:cxnSp>
          <p:nvCxnSpPr>
            <p:cNvPr id="137" name="Straight Arrow Connector 136">
              <a:extLst>
                <a:ext uri="{FF2B5EF4-FFF2-40B4-BE49-F238E27FC236}">
                  <a16:creationId xmlns:a16="http://schemas.microsoft.com/office/drawing/2014/main" id="{AA41A864-076B-4B3B-8490-DE6DD4DCE695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5931056"/>
              <a:ext cx="2112411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C5AB822A-7A99-4B71-B0B2-930F68663B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8" y="5491227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8465DA46-BD8F-4117-A1F0-10B1F51D2E33}"/>
                </a:ext>
              </a:extLst>
            </p:cNvPr>
            <p:cNvCxnSpPr>
              <a:cxnSpLocks/>
            </p:cNvCxnSpPr>
            <p:nvPr/>
          </p:nvCxnSpPr>
          <p:spPr>
            <a:xfrm>
              <a:off x="9769417" y="5931056"/>
              <a:ext cx="2080947" cy="0"/>
            </a:xfrm>
            <a:prstGeom prst="straightConnector1">
              <a:avLst/>
            </a:prstGeom>
            <a:ln w="762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64E158FB-DE79-4A94-89D5-675F3EBDB865}"/>
                </a:ext>
              </a:extLst>
            </p:cNvPr>
            <p:cNvCxnSpPr>
              <a:cxnSpLocks/>
            </p:cNvCxnSpPr>
            <p:nvPr/>
          </p:nvCxnSpPr>
          <p:spPr>
            <a:xfrm>
              <a:off x="7334699" y="4674747"/>
              <a:ext cx="4486462" cy="0"/>
            </a:xfrm>
            <a:prstGeom prst="straightConnector1">
              <a:avLst/>
            </a:prstGeom>
            <a:ln w="762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E249D0D2-B907-42D6-9BB5-5A9A473F7C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1175" y="5506788"/>
              <a:ext cx="1" cy="43982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FEDB81E9-BC29-4678-A475-F719E315F4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67892" y="5506787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AB7CB18D-2868-4272-B98A-DAEB31C451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7" y="5500104"/>
              <a:ext cx="1" cy="439829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721F8AFF-58F5-425A-9EF0-570FE81A23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3699" y="467351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CC099729-8356-4C84-81B3-0DFCA7DCDE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6364" y="4687374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635FD37D-D9C5-4A9E-A122-23D0A95532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62848" y="4681298"/>
              <a:ext cx="1" cy="439829"/>
            </a:xfrm>
            <a:prstGeom prst="straightConnector1">
              <a:avLst/>
            </a:prstGeom>
            <a:ln w="38100">
              <a:solidFill>
                <a:schemeClr val="tx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92F742B-8CE1-46F1-81C4-5D33F584C275}"/>
                </a:ext>
              </a:extLst>
            </p:cNvPr>
            <p:cNvSpPr txBox="1"/>
            <p:nvPr/>
          </p:nvSpPr>
          <p:spPr>
            <a:xfrm>
              <a:off x="7386382" y="5994340"/>
              <a:ext cx="88998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Unprotected Network</a:t>
              </a:r>
              <a:endParaRPr lang="en-US" sz="1000" b="1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C49AE274-60C7-4F69-A041-2FB32A77334C}"/>
                </a:ext>
              </a:extLst>
            </p:cNvPr>
            <p:cNvSpPr txBox="1"/>
            <p:nvPr/>
          </p:nvSpPr>
          <p:spPr>
            <a:xfrm>
              <a:off x="9903840" y="5979732"/>
              <a:ext cx="7986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Protected Network</a:t>
              </a:r>
              <a:endParaRPr lang="en-US" sz="1000" b="1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6539D2C5-DDED-404D-9E5A-1E47254A7AD2}"/>
                </a:ext>
              </a:extLst>
            </p:cNvPr>
            <p:cNvSpPr txBox="1"/>
            <p:nvPr/>
          </p:nvSpPr>
          <p:spPr>
            <a:xfrm>
              <a:off x="8653472" y="4330922"/>
              <a:ext cx="9140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Management Network</a:t>
              </a:r>
              <a:endParaRPr lang="en-US" sz="1000" b="1" dirty="0"/>
            </a:p>
          </p:txBody>
        </p:sp>
      </p:grpSp>
      <p:sp>
        <p:nvSpPr>
          <p:cNvPr id="153" name="Cloud 152">
            <a:extLst>
              <a:ext uri="{FF2B5EF4-FFF2-40B4-BE49-F238E27FC236}">
                <a16:creationId xmlns:a16="http://schemas.microsoft.com/office/drawing/2014/main" id="{721B0D08-EDC3-4013-A4D0-A095B141A521}"/>
              </a:ext>
            </a:extLst>
          </p:cNvPr>
          <p:cNvSpPr/>
          <p:nvPr/>
        </p:nvSpPr>
        <p:spPr>
          <a:xfrm>
            <a:off x="5697811" y="5271619"/>
            <a:ext cx="3171176" cy="1246858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54" name="Rounded Rectangle 66">
            <a:extLst>
              <a:ext uri="{FF2B5EF4-FFF2-40B4-BE49-F238E27FC236}">
                <a16:creationId xmlns:a16="http://schemas.microsoft.com/office/drawing/2014/main" id="{2DB65090-A2D0-454F-8F90-55DF0F86D7FC}"/>
              </a:ext>
            </a:extLst>
          </p:cNvPr>
          <p:cNvSpPr/>
          <p:nvPr/>
        </p:nvSpPr>
        <p:spPr>
          <a:xfrm>
            <a:off x="4620835" y="2895630"/>
            <a:ext cx="1064639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 register API</a:t>
            </a:r>
          </a:p>
        </p:txBody>
      </p:sp>
      <p:sp>
        <p:nvSpPr>
          <p:cNvPr id="155" name="Rounded Rectangle 66">
            <a:extLst>
              <a:ext uri="{FF2B5EF4-FFF2-40B4-BE49-F238E27FC236}">
                <a16:creationId xmlns:a16="http://schemas.microsoft.com/office/drawing/2014/main" id="{C59B626F-22ED-46F5-9103-1D795BE1C1B0}"/>
              </a:ext>
            </a:extLst>
          </p:cNvPr>
          <p:cNvSpPr/>
          <p:nvPr/>
        </p:nvSpPr>
        <p:spPr>
          <a:xfrm>
            <a:off x="4538644" y="71684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test script</a:t>
            </a:r>
            <a:endParaRPr lang="en-US" sz="2000" dirty="0">
              <a:latin typeface="exCalibri (Body)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145F883-CD42-4582-AD78-3FDD3F49CBBB}"/>
              </a:ext>
            </a:extLst>
          </p:cNvPr>
          <p:cNvSpPr txBox="1"/>
          <p:nvPr/>
        </p:nvSpPr>
        <p:spPr>
          <a:xfrm>
            <a:off x="10233125" y="6153994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edge02</a:t>
            </a:r>
            <a:endParaRPr lang="en-US" sz="24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5204A1D-B6F2-4385-83E4-AD279821BF73}"/>
              </a:ext>
            </a:extLst>
          </p:cNvPr>
          <p:cNvSpPr txBox="1"/>
          <p:nvPr/>
        </p:nvSpPr>
        <p:spPr>
          <a:xfrm>
            <a:off x="6971182" y="6202868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edge01</a:t>
            </a:r>
            <a:endParaRPr lang="en-US" sz="2400" b="1" dirty="0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4DA64CEC-25AF-4274-8359-B72175245D3C}"/>
              </a:ext>
            </a:extLst>
          </p:cNvPr>
          <p:cNvCxnSpPr>
            <a:cxnSpLocks/>
            <a:stCxn id="155" idx="2"/>
            <a:endCxn id="64" idx="0"/>
          </p:cNvCxnSpPr>
          <p:nvPr/>
        </p:nvCxnSpPr>
        <p:spPr>
          <a:xfrm>
            <a:off x="5322317" y="1281716"/>
            <a:ext cx="3274937" cy="1044774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6BF9171-557F-4AEC-A27E-639C1C1E7C9B}"/>
              </a:ext>
            </a:extLst>
          </p:cNvPr>
          <p:cNvCxnSpPr>
            <a:cxnSpLocks/>
            <a:stCxn id="64" idx="2"/>
            <a:endCxn id="66" idx="0"/>
          </p:cNvCxnSpPr>
          <p:nvPr/>
        </p:nvCxnSpPr>
        <p:spPr>
          <a:xfrm flipH="1">
            <a:off x="6841772" y="2833641"/>
            <a:ext cx="1755482" cy="383227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D702C74-2F7F-4972-B847-3951BFBF8CF7}"/>
              </a:ext>
            </a:extLst>
          </p:cNvPr>
          <p:cNvCxnSpPr>
            <a:cxnSpLocks/>
            <a:stCxn id="64" idx="2"/>
            <a:endCxn id="95" idx="0"/>
          </p:cNvCxnSpPr>
          <p:nvPr/>
        </p:nvCxnSpPr>
        <p:spPr>
          <a:xfrm>
            <a:off x="8597254" y="2833641"/>
            <a:ext cx="1766795" cy="377016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F8874D7-BB30-497D-BA1D-83365C359F2E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8462661" y="4906659"/>
            <a:ext cx="154449" cy="80103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17CF57F-B190-41F9-99E4-E150FD6E89B5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8617110" y="4906659"/>
            <a:ext cx="691569" cy="76739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124FD5D-F6B6-4A56-B4B6-914FAAB0A6DD}"/>
              </a:ext>
            </a:extLst>
          </p:cNvPr>
          <p:cNvCxnSpPr>
            <a:cxnSpLocks/>
            <a:stCxn id="66" idx="2"/>
            <a:endCxn id="55" idx="0"/>
          </p:cNvCxnSpPr>
          <p:nvPr/>
        </p:nvCxnSpPr>
        <p:spPr>
          <a:xfrm flipH="1">
            <a:off x="3617672" y="3921600"/>
            <a:ext cx="3224100" cy="802061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3BCA229-2F5B-49AD-AB21-57543DD0967C}"/>
              </a:ext>
            </a:extLst>
          </p:cNvPr>
          <p:cNvCxnSpPr>
            <a:cxnSpLocks/>
            <a:stCxn id="72" idx="1"/>
            <a:endCxn id="54" idx="3"/>
          </p:cNvCxnSpPr>
          <p:nvPr/>
        </p:nvCxnSpPr>
        <p:spPr>
          <a:xfrm flipH="1">
            <a:off x="2152481" y="4624222"/>
            <a:ext cx="5680956" cy="386232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D1EE95C-68E4-45FF-9F8D-9D2FE7A30753}"/>
              </a:ext>
            </a:extLst>
          </p:cNvPr>
          <p:cNvCxnSpPr>
            <a:cxnSpLocks/>
            <a:stCxn id="72" idx="1"/>
            <a:endCxn id="55" idx="3"/>
          </p:cNvCxnSpPr>
          <p:nvPr/>
        </p:nvCxnSpPr>
        <p:spPr>
          <a:xfrm flipH="1">
            <a:off x="4401344" y="4624222"/>
            <a:ext cx="3432093" cy="381877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753C6BA2-3570-4872-934D-714ECA44296F}"/>
              </a:ext>
            </a:extLst>
          </p:cNvPr>
          <p:cNvSpPr/>
          <p:nvPr/>
        </p:nvSpPr>
        <p:spPr>
          <a:xfrm>
            <a:off x="2833999" y="472366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561F181-A99F-4765-8364-72634C1078CA}"/>
              </a:ext>
            </a:extLst>
          </p:cNvPr>
          <p:cNvCxnSpPr>
            <a:cxnSpLocks/>
            <a:stCxn id="95" idx="2"/>
            <a:endCxn id="55" idx="0"/>
          </p:cNvCxnSpPr>
          <p:nvPr/>
        </p:nvCxnSpPr>
        <p:spPr>
          <a:xfrm flipH="1">
            <a:off x="3617672" y="3915389"/>
            <a:ext cx="6746377" cy="80827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21683AA-97D4-46AD-8078-5AAD2F59D134}"/>
              </a:ext>
            </a:extLst>
          </p:cNvPr>
          <p:cNvCxnSpPr>
            <a:cxnSpLocks/>
            <a:stCxn id="64" idx="2"/>
            <a:endCxn id="72" idx="0"/>
          </p:cNvCxnSpPr>
          <p:nvPr/>
        </p:nvCxnSpPr>
        <p:spPr>
          <a:xfrm>
            <a:off x="8597254" y="2833641"/>
            <a:ext cx="19856" cy="1508143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ACE5D28-BEE2-44DD-BB53-2CBA1CE07ADA}"/>
              </a:ext>
            </a:extLst>
          </p:cNvPr>
          <p:cNvGrpSpPr/>
          <p:nvPr/>
        </p:nvGrpSpPr>
        <p:grpSpPr>
          <a:xfrm>
            <a:off x="5980995" y="5727294"/>
            <a:ext cx="2626187" cy="203431"/>
            <a:chOff x="405302" y="5683687"/>
            <a:chExt cx="4515665" cy="401222"/>
          </a:xfrm>
        </p:grpSpPr>
        <p:sp>
          <p:nvSpPr>
            <p:cNvPr id="78" name="Rounded Rectangle 66">
              <a:extLst>
                <a:ext uri="{FF2B5EF4-FFF2-40B4-BE49-F238E27FC236}">
                  <a16:creationId xmlns:a16="http://schemas.microsoft.com/office/drawing/2014/main" id="{E11CAB79-14DB-4F0C-9574-F2D069CF62DD}"/>
                </a:ext>
              </a:extLst>
            </p:cNvPr>
            <p:cNvSpPr/>
            <p:nvPr/>
          </p:nvSpPr>
          <p:spPr>
            <a:xfrm>
              <a:off x="405302" y="5683687"/>
              <a:ext cx="1097999" cy="38566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>
                  <a:latin typeface="exCalibri (Body)"/>
                </a:rPr>
                <a:t>packetgen</a:t>
              </a:r>
              <a:endParaRPr lang="en-US" sz="800" dirty="0">
                <a:latin typeface="exCalibri (Body)"/>
              </a:endParaRPr>
            </a:p>
          </p:txBody>
        </p:sp>
        <p:sp>
          <p:nvSpPr>
            <p:cNvPr id="79" name="Rounded Rectangle 66">
              <a:extLst>
                <a:ext uri="{FF2B5EF4-FFF2-40B4-BE49-F238E27FC236}">
                  <a16:creationId xmlns:a16="http://schemas.microsoft.com/office/drawing/2014/main" id="{C931D94A-93D0-4D36-B5C5-FAD9575EB4E8}"/>
                </a:ext>
              </a:extLst>
            </p:cNvPr>
            <p:cNvSpPr/>
            <p:nvPr/>
          </p:nvSpPr>
          <p:spPr>
            <a:xfrm>
              <a:off x="2126782" y="5699248"/>
              <a:ext cx="982747" cy="38566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latin typeface="exCalibri (Body)"/>
                </a:rPr>
                <a:t>firewall</a:t>
              </a:r>
            </a:p>
          </p:txBody>
        </p:sp>
        <p:sp>
          <p:nvSpPr>
            <p:cNvPr id="81" name="Rounded Rectangle 66">
              <a:extLst>
                <a:ext uri="{FF2B5EF4-FFF2-40B4-BE49-F238E27FC236}">
                  <a16:creationId xmlns:a16="http://schemas.microsoft.com/office/drawing/2014/main" id="{BFF9698E-81F2-4006-98C7-2CBEC020A181}"/>
                </a:ext>
              </a:extLst>
            </p:cNvPr>
            <p:cNvSpPr/>
            <p:nvPr/>
          </p:nvSpPr>
          <p:spPr>
            <a:xfrm>
              <a:off x="3938220" y="5699248"/>
              <a:ext cx="982747" cy="38566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latin typeface="exCalibri (Body)"/>
                </a:rPr>
                <a:t>sink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614EADE-D6A0-405F-92EE-373B779905AA}"/>
              </a:ext>
            </a:extLst>
          </p:cNvPr>
          <p:cNvGrpSpPr/>
          <p:nvPr/>
        </p:nvGrpSpPr>
        <p:grpSpPr>
          <a:xfrm>
            <a:off x="9204686" y="5666161"/>
            <a:ext cx="2626187" cy="203431"/>
            <a:chOff x="405302" y="5683687"/>
            <a:chExt cx="4515665" cy="401222"/>
          </a:xfrm>
        </p:grpSpPr>
        <p:sp>
          <p:nvSpPr>
            <p:cNvPr id="84" name="Rounded Rectangle 66">
              <a:extLst>
                <a:ext uri="{FF2B5EF4-FFF2-40B4-BE49-F238E27FC236}">
                  <a16:creationId xmlns:a16="http://schemas.microsoft.com/office/drawing/2014/main" id="{FC489011-908A-450E-89EF-B4E4901B23AF}"/>
                </a:ext>
              </a:extLst>
            </p:cNvPr>
            <p:cNvSpPr/>
            <p:nvPr/>
          </p:nvSpPr>
          <p:spPr>
            <a:xfrm>
              <a:off x="405302" y="5683687"/>
              <a:ext cx="1097999" cy="38566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>
                  <a:latin typeface="exCalibri (Body)"/>
                </a:rPr>
                <a:t>packetgen</a:t>
              </a:r>
              <a:endParaRPr lang="en-US" sz="800" dirty="0">
                <a:latin typeface="exCalibri (Body)"/>
              </a:endParaRPr>
            </a:p>
          </p:txBody>
        </p:sp>
        <p:sp>
          <p:nvSpPr>
            <p:cNvPr id="87" name="Rounded Rectangle 66">
              <a:extLst>
                <a:ext uri="{FF2B5EF4-FFF2-40B4-BE49-F238E27FC236}">
                  <a16:creationId xmlns:a16="http://schemas.microsoft.com/office/drawing/2014/main" id="{A90E4B38-08AE-4544-B525-12DA57898CD6}"/>
                </a:ext>
              </a:extLst>
            </p:cNvPr>
            <p:cNvSpPr/>
            <p:nvPr/>
          </p:nvSpPr>
          <p:spPr>
            <a:xfrm>
              <a:off x="2126782" y="5699248"/>
              <a:ext cx="982747" cy="38566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latin typeface="exCalibri (Body)"/>
                </a:rPr>
                <a:t>firewall</a:t>
              </a:r>
            </a:p>
          </p:txBody>
        </p:sp>
        <p:sp>
          <p:nvSpPr>
            <p:cNvPr id="88" name="Rounded Rectangle 66">
              <a:extLst>
                <a:ext uri="{FF2B5EF4-FFF2-40B4-BE49-F238E27FC236}">
                  <a16:creationId xmlns:a16="http://schemas.microsoft.com/office/drawing/2014/main" id="{A758EA4E-0C5B-4DB2-81E7-C8921EC58493}"/>
                </a:ext>
              </a:extLst>
            </p:cNvPr>
            <p:cNvSpPr/>
            <p:nvPr/>
          </p:nvSpPr>
          <p:spPr>
            <a:xfrm>
              <a:off x="3938220" y="5699248"/>
              <a:ext cx="982747" cy="38566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latin typeface="exCalibri (Body)"/>
                </a:rPr>
                <a:t>sink</a:t>
              </a:r>
            </a:p>
          </p:txBody>
        </p:sp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B478DA16-9DFD-479E-A44D-286E0A6260B9}"/>
              </a:ext>
            </a:extLst>
          </p:cNvPr>
          <p:cNvSpPr/>
          <p:nvPr/>
        </p:nvSpPr>
        <p:spPr>
          <a:xfrm>
            <a:off x="9216080" y="2891742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20BF86B4-0E0F-4911-9396-7C13B35AE60D}"/>
              </a:ext>
            </a:extLst>
          </p:cNvPr>
          <p:cNvSpPr/>
          <p:nvPr/>
        </p:nvSpPr>
        <p:spPr>
          <a:xfrm>
            <a:off x="6492239" y="1533730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DC42B87-022A-4D7D-A61A-0341CB845348}"/>
              </a:ext>
            </a:extLst>
          </p:cNvPr>
          <p:cNvSpPr/>
          <p:nvPr/>
        </p:nvSpPr>
        <p:spPr>
          <a:xfrm>
            <a:off x="7504052" y="2915191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789DFEC-E8C9-45A2-86C0-C3C57E655B9A}"/>
              </a:ext>
            </a:extLst>
          </p:cNvPr>
          <p:cNvSpPr/>
          <p:nvPr/>
        </p:nvSpPr>
        <p:spPr>
          <a:xfrm>
            <a:off x="5443168" y="4104304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9D358A3-388B-451F-AF4D-3D11F09B69E8}"/>
              </a:ext>
            </a:extLst>
          </p:cNvPr>
          <p:cNvSpPr/>
          <p:nvPr/>
        </p:nvSpPr>
        <p:spPr>
          <a:xfrm>
            <a:off x="6982161" y="4157882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67EC17F-3894-4446-B5EB-1F72BECCB499}"/>
              </a:ext>
            </a:extLst>
          </p:cNvPr>
          <p:cNvSpPr/>
          <p:nvPr/>
        </p:nvSpPr>
        <p:spPr>
          <a:xfrm>
            <a:off x="8469932" y="3364905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150DF050-8BE3-438D-8450-984A89FCF512}"/>
              </a:ext>
            </a:extLst>
          </p:cNvPr>
          <p:cNvSpPr/>
          <p:nvPr/>
        </p:nvSpPr>
        <p:spPr>
          <a:xfrm>
            <a:off x="8617110" y="5142941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69169988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ounded Rectangle 66">
            <a:extLst>
              <a:ext uri="{FF2B5EF4-FFF2-40B4-BE49-F238E27FC236}">
                <a16:creationId xmlns:a16="http://schemas.microsoft.com/office/drawing/2014/main" id="{723752AF-FFFD-4546-87D1-FB30570029A0}"/>
              </a:ext>
            </a:extLst>
          </p:cNvPr>
          <p:cNvSpPr/>
          <p:nvPr/>
        </p:nvSpPr>
        <p:spPr>
          <a:xfrm>
            <a:off x="543957" y="1989939"/>
            <a:ext cx="1357671" cy="8786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clm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 Monitoring Overview</a:t>
            </a:r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8683C8ED-65F7-4377-A2C1-94A6437A2FB2}"/>
              </a:ext>
            </a:extLst>
          </p:cNvPr>
          <p:cNvSpPr txBox="1">
            <a:spLocks/>
          </p:cNvSpPr>
          <p:nvPr/>
        </p:nvSpPr>
        <p:spPr>
          <a:xfrm>
            <a:off x="11403531" y="6023719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3" name="Rounded Rectangle 66">
            <a:extLst>
              <a:ext uri="{FF2B5EF4-FFF2-40B4-BE49-F238E27FC236}">
                <a16:creationId xmlns:a16="http://schemas.microsoft.com/office/drawing/2014/main" id="{D19AB910-5EEA-4668-B99B-981D9C8C30B6}"/>
              </a:ext>
            </a:extLst>
          </p:cNvPr>
          <p:cNvSpPr/>
          <p:nvPr/>
        </p:nvSpPr>
        <p:spPr>
          <a:xfrm>
            <a:off x="2204730" y="2007920"/>
            <a:ext cx="2038289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ncm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FC99D0AB-9812-481A-96CD-578555DD7C52}"/>
              </a:ext>
            </a:extLst>
          </p:cNvPr>
          <p:cNvSpPr/>
          <p:nvPr/>
        </p:nvSpPr>
        <p:spPr>
          <a:xfrm>
            <a:off x="585136" y="4226638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mongodb</a:t>
            </a:r>
            <a:endParaRPr lang="en-US" sz="2000" dirty="0">
              <a:latin typeface="exCalibri (Body)"/>
            </a:endParaRPr>
          </a:p>
        </p:txBody>
      </p: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753C6BA2-3570-4872-934D-714ECA44296F}"/>
              </a:ext>
            </a:extLst>
          </p:cNvPr>
          <p:cNvSpPr/>
          <p:nvPr/>
        </p:nvSpPr>
        <p:spPr>
          <a:xfrm>
            <a:off x="3585809" y="426152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sp>
        <p:nvSpPr>
          <p:cNvPr id="122" name="Rounded Rectangle 66">
            <a:extLst>
              <a:ext uri="{FF2B5EF4-FFF2-40B4-BE49-F238E27FC236}">
                <a16:creationId xmlns:a16="http://schemas.microsoft.com/office/drawing/2014/main" id="{DB920C2B-7B99-497C-8BB8-471CC72C0407}"/>
              </a:ext>
            </a:extLst>
          </p:cNvPr>
          <p:cNvSpPr/>
          <p:nvPr/>
        </p:nvSpPr>
        <p:spPr>
          <a:xfrm>
            <a:off x="2254402" y="2295165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network intents</a:t>
            </a:r>
          </a:p>
        </p:txBody>
      </p:sp>
      <p:sp>
        <p:nvSpPr>
          <p:cNvPr id="56" name="Rounded Rectangle 66">
            <a:extLst>
              <a:ext uri="{FF2B5EF4-FFF2-40B4-BE49-F238E27FC236}">
                <a16:creationId xmlns:a16="http://schemas.microsoft.com/office/drawing/2014/main" id="{C396B425-755C-4EF8-973D-A128A12DD44D}"/>
              </a:ext>
            </a:extLst>
          </p:cNvPr>
          <p:cNvSpPr/>
          <p:nvPr/>
        </p:nvSpPr>
        <p:spPr>
          <a:xfrm>
            <a:off x="3256649" y="230615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A0B32A78-2A88-4A88-8EA2-9DF2B418E627}"/>
              </a:ext>
            </a:extLst>
          </p:cNvPr>
          <p:cNvSpPr/>
          <p:nvPr/>
        </p:nvSpPr>
        <p:spPr>
          <a:xfrm>
            <a:off x="2833999" y="3149098"/>
            <a:ext cx="958154" cy="5071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ovn4k8s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DE59540B-7429-4DCC-AECB-895D85B92651}"/>
              </a:ext>
            </a:extLst>
          </p:cNvPr>
          <p:cNvSpPr/>
          <p:nvPr/>
        </p:nvSpPr>
        <p:spPr>
          <a:xfrm>
            <a:off x="729590" y="2292700"/>
            <a:ext cx="958154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cluster APIs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1D19B067-6913-421B-933C-0476427668FE}"/>
              </a:ext>
            </a:extLst>
          </p:cNvPr>
          <p:cNvSpPr/>
          <p:nvPr/>
        </p:nvSpPr>
        <p:spPr>
          <a:xfrm>
            <a:off x="4576996" y="2007979"/>
            <a:ext cx="4613301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orchestrator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E1079569-623B-4CC9-A565-A084019B4B29}"/>
              </a:ext>
            </a:extLst>
          </p:cNvPr>
          <p:cNvSpPr/>
          <p:nvPr/>
        </p:nvSpPr>
        <p:spPr>
          <a:xfrm>
            <a:off x="4626668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composite app APIs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18444A52-C807-4143-847B-C12A067E4F03}"/>
              </a:ext>
            </a:extLst>
          </p:cNvPr>
          <p:cNvSpPr/>
          <p:nvPr/>
        </p:nvSpPr>
        <p:spPr>
          <a:xfrm>
            <a:off x="5746464" y="2319825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63" name="Rounded Rectangle 66">
            <a:extLst>
              <a:ext uri="{FF2B5EF4-FFF2-40B4-BE49-F238E27FC236}">
                <a16:creationId xmlns:a16="http://schemas.microsoft.com/office/drawing/2014/main" id="{315B65AC-9A6F-49B3-AC94-8F9F9D40F576}"/>
              </a:ext>
            </a:extLst>
          </p:cNvPr>
          <p:cNvSpPr/>
          <p:nvPr/>
        </p:nvSpPr>
        <p:spPr>
          <a:xfrm>
            <a:off x="6866260" y="2319825"/>
            <a:ext cx="1157812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28B0D45A-F839-4509-A20A-BFB4DC082EA1}"/>
              </a:ext>
            </a:extLst>
          </p:cNvPr>
          <p:cNvSpPr/>
          <p:nvPr/>
        </p:nvSpPr>
        <p:spPr>
          <a:xfrm>
            <a:off x="8118177" y="2326490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C3D2E236-F3FB-4ED7-8A6B-7D86FE413177}"/>
              </a:ext>
            </a:extLst>
          </p:cNvPr>
          <p:cNvSpPr/>
          <p:nvPr/>
        </p:nvSpPr>
        <p:spPr>
          <a:xfrm>
            <a:off x="6325244" y="3216868"/>
            <a:ext cx="1058805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72" name="Rounded Rectangle 66">
            <a:extLst>
              <a:ext uri="{FF2B5EF4-FFF2-40B4-BE49-F238E27FC236}">
                <a16:creationId xmlns:a16="http://schemas.microsoft.com/office/drawing/2014/main" id="{493DF4AE-8390-4F2C-B95B-0B6C92B15EBF}"/>
              </a:ext>
            </a:extLst>
          </p:cNvPr>
          <p:cNvSpPr/>
          <p:nvPr/>
        </p:nvSpPr>
        <p:spPr>
          <a:xfrm>
            <a:off x="7129247" y="4358332"/>
            <a:ext cx="3171176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2" name="Rounded Rectangle 66">
            <a:extLst>
              <a:ext uri="{FF2B5EF4-FFF2-40B4-BE49-F238E27FC236}">
                <a16:creationId xmlns:a16="http://schemas.microsoft.com/office/drawing/2014/main" id="{2182D507-8130-40A3-926C-C62BFD0EE510}"/>
              </a:ext>
            </a:extLst>
          </p:cNvPr>
          <p:cNvSpPr/>
          <p:nvPr/>
        </p:nvSpPr>
        <p:spPr>
          <a:xfrm>
            <a:off x="9524274" y="2007979"/>
            <a:ext cx="1590137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94" name="Rounded Rectangle 66">
            <a:extLst>
              <a:ext uri="{FF2B5EF4-FFF2-40B4-BE49-F238E27FC236}">
                <a16:creationId xmlns:a16="http://schemas.microsoft.com/office/drawing/2014/main" id="{A7F20AB5-3041-45F0-8535-1BDE6885BD92}"/>
              </a:ext>
            </a:extLst>
          </p:cNvPr>
          <p:cNvSpPr/>
          <p:nvPr/>
        </p:nvSpPr>
        <p:spPr>
          <a:xfrm>
            <a:off x="9670703" y="2361473"/>
            <a:ext cx="1294824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workload / interface APIs</a:t>
            </a:r>
          </a:p>
        </p:txBody>
      </p:sp>
      <p:sp>
        <p:nvSpPr>
          <p:cNvPr id="95" name="Rounded Rectangle 66">
            <a:extLst>
              <a:ext uri="{FF2B5EF4-FFF2-40B4-BE49-F238E27FC236}">
                <a16:creationId xmlns:a16="http://schemas.microsoft.com/office/drawing/2014/main" id="{2D2D3E96-208C-4227-863C-A68F1083C617}"/>
              </a:ext>
            </a:extLst>
          </p:cNvPr>
          <p:cNvSpPr/>
          <p:nvPr/>
        </p:nvSpPr>
        <p:spPr>
          <a:xfrm>
            <a:off x="9840264" y="3210657"/>
            <a:ext cx="1047569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exCalibri (Body)"/>
              </a:rPr>
              <a:t>ovnaction</a:t>
            </a:r>
            <a:endParaRPr lang="en-US" sz="1400" dirty="0">
              <a:solidFill>
                <a:schemeClr val="tx1"/>
              </a:solidFill>
              <a:latin typeface="exCalibri (Body)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134" name="Cloud 133">
            <a:extLst>
              <a:ext uri="{FF2B5EF4-FFF2-40B4-BE49-F238E27FC236}">
                <a16:creationId xmlns:a16="http://schemas.microsoft.com/office/drawing/2014/main" id="{6AE50DCB-88BA-4A91-BCC8-563A25DBE44F}"/>
              </a:ext>
            </a:extLst>
          </p:cNvPr>
          <p:cNvSpPr/>
          <p:nvPr/>
        </p:nvSpPr>
        <p:spPr>
          <a:xfrm>
            <a:off x="8934122" y="5006099"/>
            <a:ext cx="3171176" cy="1455672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35" name="Slide Number Placeholder 1">
            <a:extLst>
              <a:ext uri="{FF2B5EF4-FFF2-40B4-BE49-F238E27FC236}">
                <a16:creationId xmlns:a16="http://schemas.microsoft.com/office/drawing/2014/main" id="{A1C44293-4B49-4118-9F36-292A0B864BC3}"/>
              </a:ext>
            </a:extLst>
          </p:cNvPr>
          <p:cNvSpPr txBox="1">
            <a:spLocks/>
          </p:cNvSpPr>
          <p:nvPr/>
        </p:nvSpPr>
        <p:spPr>
          <a:xfrm>
            <a:off x="5376122" y="6854133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3" name="Cloud 152">
            <a:extLst>
              <a:ext uri="{FF2B5EF4-FFF2-40B4-BE49-F238E27FC236}">
                <a16:creationId xmlns:a16="http://schemas.microsoft.com/office/drawing/2014/main" id="{721B0D08-EDC3-4013-A4D0-A095B141A521}"/>
              </a:ext>
            </a:extLst>
          </p:cNvPr>
          <p:cNvSpPr/>
          <p:nvPr/>
        </p:nvSpPr>
        <p:spPr>
          <a:xfrm>
            <a:off x="5243598" y="5006099"/>
            <a:ext cx="3590740" cy="1517799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54" name="Rounded Rectangle 66">
            <a:extLst>
              <a:ext uri="{FF2B5EF4-FFF2-40B4-BE49-F238E27FC236}">
                <a16:creationId xmlns:a16="http://schemas.microsoft.com/office/drawing/2014/main" id="{2DB65090-A2D0-454F-8F90-55DF0F86D7FC}"/>
              </a:ext>
            </a:extLst>
          </p:cNvPr>
          <p:cNvSpPr/>
          <p:nvPr/>
        </p:nvSpPr>
        <p:spPr>
          <a:xfrm>
            <a:off x="4620835" y="2895630"/>
            <a:ext cx="1064639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 register API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145F883-CD42-4582-AD78-3FDD3F49CBBB}"/>
              </a:ext>
            </a:extLst>
          </p:cNvPr>
          <p:cNvSpPr txBox="1"/>
          <p:nvPr/>
        </p:nvSpPr>
        <p:spPr>
          <a:xfrm>
            <a:off x="10233125" y="6153994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edge02</a:t>
            </a:r>
            <a:endParaRPr lang="en-US" sz="24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5204A1D-B6F2-4385-83E4-AD279821BF73}"/>
              </a:ext>
            </a:extLst>
          </p:cNvPr>
          <p:cNvSpPr txBox="1"/>
          <p:nvPr/>
        </p:nvSpPr>
        <p:spPr>
          <a:xfrm>
            <a:off x="6971182" y="6202868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edge01</a:t>
            </a:r>
            <a:endParaRPr lang="en-US" sz="2400" b="1" dirty="0"/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82AC4AC-8F26-4999-A089-564C8FD8D779}"/>
              </a:ext>
            </a:extLst>
          </p:cNvPr>
          <p:cNvCxnSpPr>
            <a:cxnSpLocks/>
          </p:cNvCxnSpPr>
          <p:nvPr/>
        </p:nvCxnSpPr>
        <p:spPr>
          <a:xfrm flipH="1">
            <a:off x="7532195" y="1196808"/>
            <a:ext cx="165148" cy="114435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71253377-7C38-405F-B881-93A89F934502}"/>
              </a:ext>
            </a:extLst>
          </p:cNvPr>
          <p:cNvSpPr txBox="1"/>
          <p:nvPr/>
        </p:nvSpPr>
        <p:spPr>
          <a:xfrm>
            <a:off x="343137" y="4821024"/>
            <a:ext cx="461267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200" b="1" dirty="0"/>
              <a:t>Instantiate app resources to a cluster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200" b="1" dirty="0"/>
              <a:t>create the Status CR per app/cluster – select match Label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200" b="1" dirty="0"/>
              <a:t>resources (with Label) are instantiated by </a:t>
            </a:r>
            <a:r>
              <a:rPr lang="en-US" sz="1200" b="1" dirty="0" err="1"/>
              <a:t>rsync</a:t>
            </a:r>
            <a:endParaRPr lang="en-US" sz="1200" b="1" dirty="0"/>
          </a:p>
          <a:p>
            <a:pPr marL="342900" indent="-342900">
              <a:buAutoNum type="arabicPeriod"/>
            </a:pPr>
            <a:r>
              <a:rPr lang="en-US" sz="1200" b="1" dirty="0"/>
              <a:t>monitor watches for changes to Labelled resources</a:t>
            </a:r>
          </a:p>
          <a:p>
            <a:pPr marL="342900" indent="-342900">
              <a:buAutoNum type="arabicPeriod"/>
            </a:pPr>
            <a:r>
              <a:rPr lang="en-US" sz="1200" b="1" dirty="0"/>
              <a:t>monitor update Status CR</a:t>
            </a:r>
          </a:p>
          <a:p>
            <a:pPr marL="342900" indent="-342900">
              <a:buAutoNum type="arabicPeriod"/>
            </a:pPr>
            <a:r>
              <a:rPr lang="en-US" sz="1200" b="1" dirty="0"/>
              <a:t>watcher detects changes in Status CRs</a:t>
            </a:r>
          </a:p>
          <a:p>
            <a:pPr marL="342900" indent="-342900">
              <a:buAutoNum type="arabicPeriod"/>
            </a:pPr>
            <a:r>
              <a:rPr lang="en-US" sz="1200" b="1" dirty="0"/>
              <a:t>watcher updates Status Resource in </a:t>
            </a:r>
            <a:r>
              <a:rPr lang="en-US" sz="1200" b="1" dirty="0" err="1"/>
              <a:t>appcontext</a:t>
            </a:r>
            <a:endParaRPr lang="en-US" sz="1200" b="1" dirty="0"/>
          </a:p>
          <a:p>
            <a:pPr marL="342900" indent="-342900">
              <a:buAutoNum type="arabicPeriod"/>
            </a:pPr>
            <a:r>
              <a:rPr lang="en-US" sz="1200" b="1" dirty="0"/>
              <a:t>query status of a deployment</a:t>
            </a:r>
          </a:p>
          <a:p>
            <a:pPr marL="342900" indent="-342900">
              <a:buAutoNum type="arabicPeriod"/>
            </a:pPr>
            <a:r>
              <a:rPr lang="en-US" sz="1200" b="1" dirty="0"/>
              <a:t>retrieve from </a:t>
            </a:r>
            <a:r>
              <a:rPr lang="en-US" sz="1200" b="1" dirty="0" err="1"/>
              <a:t>appcontext</a:t>
            </a:r>
            <a:endParaRPr lang="en-US" sz="1200" b="1" dirty="0"/>
          </a:p>
          <a:p>
            <a:pPr marL="457200" indent="-457200">
              <a:buAutoNum type="arabicPeriod"/>
            </a:pPr>
            <a:endParaRPr lang="en-US" sz="2400" b="1" dirty="0"/>
          </a:p>
        </p:txBody>
      </p:sp>
      <p:sp>
        <p:nvSpPr>
          <p:cNvPr id="41" name="Rounded Rectangle 66">
            <a:extLst>
              <a:ext uri="{FF2B5EF4-FFF2-40B4-BE49-F238E27FC236}">
                <a16:creationId xmlns:a16="http://schemas.microsoft.com/office/drawing/2014/main" id="{2E0D66BC-B803-42C6-902A-64B50E2AC2A7}"/>
              </a:ext>
            </a:extLst>
          </p:cNvPr>
          <p:cNvSpPr/>
          <p:nvPr/>
        </p:nvSpPr>
        <p:spPr>
          <a:xfrm>
            <a:off x="5571366" y="5998115"/>
            <a:ext cx="1049267" cy="2154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monitor</a:t>
            </a:r>
          </a:p>
        </p:txBody>
      </p:sp>
      <p:sp>
        <p:nvSpPr>
          <p:cNvPr id="42" name="Rounded Rectangle 66">
            <a:extLst>
              <a:ext uri="{FF2B5EF4-FFF2-40B4-BE49-F238E27FC236}">
                <a16:creationId xmlns:a16="http://schemas.microsoft.com/office/drawing/2014/main" id="{FCF5C7F6-FD2D-4180-87C9-2F517585975C}"/>
              </a:ext>
            </a:extLst>
          </p:cNvPr>
          <p:cNvSpPr/>
          <p:nvPr/>
        </p:nvSpPr>
        <p:spPr>
          <a:xfrm>
            <a:off x="9348418" y="5941071"/>
            <a:ext cx="1049267" cy="2154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monitor</a:t>
            </a:r>
          </a:p>
        </p:txBody>
      </p:sp>
      <p:sp>
        <p:nvSpPr>
          <p:cNvPr id="44" name="Rounded Rectangle 66">
            <a:extLst>
              <a:ext uri="{FF2B5EF4-FFF2-40B4-BE49-F238E27FC236}">
                <a16:creationId xmlns:a16="http://schemas.microsoft.com/office/drawing/2014/main" id="{C5BBE6CD-90AE-42A9-A3B6-75660B0BEB4D}"/>
              </a:ext>
            </a:extLst>
          </p:cNvPr>
          <p:cNvSpPr/>
          <p:nvPr/>
        </p:nvSpPr>
        <p:spPr>
          <a:xfrm>
            <a:off x="7330229" y="5697825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45" name="Rounded Rectangle 66">
            <a:extLst>
              <a:ext uri="{FF2B5EF4-FFF2-40B4-BE49-F238E27FC236}">
                <a16:creationId xmlns:a16="http://schemas.microsoft.com/office/drawing/2014/main" id="{90572133-42DE-4BCE-BB65-F044CABF1D3F}"/>
              </a:ext>
            </a:extLst>
          </p:cNvPr>
          <p:cNvSpPr/>
          <p:nvPr/>
        </p:nvSpPr>
        <p:spPr>
          <a:xfrm>
            <a:off x="7392347" y="5754395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46" name="Rounded Rectangle 66">
            <a:extLst>
              <a:ext uri="{FF2B5EF4-FFF2-40B4-BE49-F238E27FC236}">
                <a16:creationId xmlns:a16="http://schemas.microsoft.com/office/drawing/2014/main" id="{AB8E6AE6-0C81-47C8-BE93-599A94A8BA91}"/>
              </a:ext>
            </a:extLst>
          </p:cNvPr>
          <p:cNvSpPr/>
          <p:nvPr/>
        </p:nvSpPr>
        <p:spPr>
          <a:xfrm>
            <a:off x="7454465" y="5820597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47" name="Rounded Rectangle 66">
            <a:extLst>
              <a:ext uri="{FF2B5EF4-FFF2-40B4-BE49-F238E27FC236}">
                <a16:creationId xmlns:a16="http://schemas.microsoft.com/office/drawing/2014/main" id="{91CCB2DF-648A-45AD-99B3-7C52ED810D7C}"/>
              </a:ext>
            </a:extLst>
          </p:cNvPr>
          <p:cNvSpPr/>
          <p:nvPr/>
        </p:nvSpPr>
        <p:spPr>
          <a:xfrm>
            <a:off x="10528918" y="5672221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48" name="Rounded Rectangle 66">
            <a:extLst>
              <a:ext uri="{FF2B5EF4-FFF2-40B4-BE49-F238E27FC236}">
                <a16:creationId xmlns:a16="http://schemas.microsoft.com/office/drawing/2014/main" id="{1DAF7B30-07BF-4F6E-B660-0575A4F2CDB5}"/>
              </a:ext>
            </a:extLst>
          </p:cNvPr>
          <p:cNvSpPr/>
          <p:nvPr/>
        </p:nvSpPr>
        <p:spPr>
          <a:xfrm>
            <a:off x="10591036" y="5728791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49" name="Rounded Rectangle 66">
            <a:extLst>
              <a:ext uri="{FF2B5EF4-FFF2-40B4-BE49-F238E27FC236}">
                <a16:creationId xmlns:a16="http://schemas.microsoft.com/office/drawing/2014/main" id="{B5255982-ED93-4475-9D49-7FC5B244DF15}"/>
              </a:ext>
            </a:extLst>
          </p:cNvPr>
          <p:cNvSpPr/>
          <p:nvPr/>
        </p:nvSpPr>
        <p:spPr>
          <a:xfrm>
            <a:off x="10653154" y="5794993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0" name="Rounded Rectangle 66">
            <a:extLst>
              <a:ext uri="{FF2B5EF4-FFF2-40B4-BE49-F238E27FC236}">
                <a16:creationId xmlns:a16="http://schemas.microsoft.com/office/drawing/2014/main" id="{1964943E-6E3A-4FBE-B8C1-C3C5FF697230}"/>
              </a:ext>
            </a:extLst>
          </p:cNvPr>
          <p:cNvSpPr/>
          <p:nvPr/>
        </p:nvSpPr>
        <p:spPr>
          <a:xfrm>
            <a:off x="7223890" y="4523307"/>
            <a:ext cx="849884" cy="2172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watcher</a:t>
            </a:r>
          </a:p>
        </p:txBody>
      </p:sp>
      <p:sp>
        <p:nvSpPr>
          <p:cNvPr id="51" name="Rounded Rectangle 66">
            <a:extLst>
              <a:ext uri="{FF2B5EF4-FFF2-40B4-BE49-F238E27FC236}">
                <a16:creationId xmlns:a16="http://schemas.microsoft.com/office/drawing/2014/main" id="{5B540D6F-6F45-4437-81D9-FE3EAC99B078}"/>
              </a:ext>
            </a:extLst>
          </p:cNvPr>
          <p:cNvSpPr/>
          <p:nvPr/>
        </p:nvSpPr>
        <p:spPr>
          <a:xfrm>
            <a:off x="9321520" y="4635391"/>
            <a:ext cx="849884" cy="2172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watcher</a:t>
            </a:r>
          </a:p>
        </p:txBody>
      </p:sp>
      <p:sp>
        <p:nvSpPr>
          <p:cNvPr id="52" name="Rounded Rectangle 66">
            <a:extLst>
              <a:ext uri="{FF2B5EF4-FFF2-40B4-BE49-F238E27FC236}">
                <a16:creationId xmlns:a16="http://schemas.microsoft.com/office/drawing/2014/main" id="{48F3F90C-D20B-4D1A-9278-75FAF5A9D28E}"/>
              </a:ext>
            </a:extLst>
          </p:cNvPr>
          <p:cNvSpPr/>
          <p:nvPr/>
        </p:nvSpPr>
        <p:spPr>
          <a:xfrm>
            <a:off x="5881451" y="5403077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2" name="Rounded Rectangle 66">
            <a:extLst>
              <a:ext uri="{FF2B5EF4-FFF2-40B4-BE49-F238E27FC236}">
                <a16:creationId xmlns:a16="http://schemas.microsoft.com/office/drawing/2014/main" id="{E741BCCB-6832-4514-965F-41E3194A5640}"/>
              </a:ext>
            </a:extLst>
          </p:cNvPr>
          <p:cNvSpPr/>
          <p:nvPr/>
        </p:nvSpPr>
        <p:spPr>
          <a:xfrm>
            <a:off x="5834843" y="5358532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5" name="Rounded Rectangle 66">
            <a:extLst>
              <a:ext uri="{FF2B5EF4-FFF2-40B4-BE49-F238E27FC236}">
                <a16:creationId xmlns:a16="http://schemas.microsoft.com/office/drawing/2014/main" id="{A1AB676B-5385-4BDF-800A-E09E68B94710}"/>
              </a:ext>
            </a:extLst>
          </p:cNvPr>
          <p:cNvSpPr/>
          <p:nvPr/>
        </p:nvSpPr>
        <p:spPr>
          <a:xfrm>
            <a:off x="5788235" y="5313987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64E8F667-2B35-4FB7-A831-99FF3A7A6846}"/>
              </a:ext>
            </a:extLst>
          </p:cNvPr>
          <p:cNvSpPr/>
          <p:nvPr/>
        </p:nvSpPr>
        <p:spPr>
          <a:xfrm>
            <a:off x="9414736" y="5444406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8" name="Rounded Rectangle 66">
            <a:extLst>
              <a:ext uri="{FF2B5EF4-FFF2-40B4-BE49-F238E27FC236}">
                <a16:creationId xmlns:a16="http://schemas.microsoft.com/office/drawing/2014/main" id="{391F8CE8-BC48-4E54-A46E-BF462A211272}"/>
              </a:ext>
            </a:extLst>
          </p:cNvPr>
          <p:cNvSpPr/>
          <p:nvPr/>
        </p:nvSpPr>
        <p:spPr>
          <a:xfrm>
            <a:off x="9368128" y="5399861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9" name="Rounded Rectangle 66">
            <a:extLst>
              <a:ext uri="{FF2B5EF4-FFF2-40B4-BE49-F238E27FC236}">
                <a16:creationId xmlns:a16="http://schemas.microsoft.com/office/drawing/2014/main" id="{D84635C5-A640-4162-BB67-164A9E10584D}"/>
              </a:ext>
            </a:extLst>
          </p:cNvPr>
          <p:cNvSpPr/>
          <p:nvPr/>
        </p:nvSpPr>
        <p:spPr>
          <a:xfrm>
            <a:off x="9321520" y="5355316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F8874D7-BB30-497D-BA1D-83365C359F2E}"/>
              </a:ext>
            </a:extLst>
          </p:cNvPr>
          <p:cNvCxnSpPr>
            <a:cxnSpLocks/>
            <a:endCxn id="45" idx="0"/>
          </p:cNvCxnSpPr>
          <p:nvPr/>
        </p:nvCxnSpPr>
        <p:spPr>
          <a:xfrm flipH="1">
            <a:off x="7871424" y="4929615"/>
            <a:ext cx="123508" cy="82478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A97E5E61-1A6F-447A-99D8-2D962820F601}"/>
              </a:ext>
            </a:extLst>
          </p:cNvPr>
          <p:cNvSpPr/>
          <p:nvPr/>
        </p:nvSpPr>
        <p:spPr>
          <a:xfrm>
            <a:off x="8181718" y="5745966"/>
            <a:ext cx="152400" cy="14926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68FA448-386F-41EA-A959-1DD156597940}"/>
              </a:ext>
            </a:extLst>
          </p:cNvPr>
          <p:cNvCxnSpPr>
            <a:cxnSpLocks/>
            <a:stCxn id="41" idx="3"/>
            <a:endCxn id="45" idx="1"/>
          </p:cNvCxnSpPr>
          <p:nvPr/>
        </p:nvCxnSpPr>
        <p:spPr>
          <a:xfrm flipV="1">
            <a:off x="6620633" y="5889057"/>
            <a:ext cx="771714" cy="216803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CD43035B-030D-4912-9A78-A21DE173BEC8}"/>
              </a:ext>
            </a:extLst>
          </p:cNvPr>
          <p:cNvSpPr/>
          <p:nvPr/>
        </p:nvSpPr>
        <p:spPr>
          <a:xfrm>
            <a:off x="6817971" y="592013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CF3C8B50-CF44-4CC7-B075-DF22A7088D78}"/>
              </a:ext>
            </a:extLst>
          </p:cNvPr>
          <p:cNvSpPr/>
          <p:nvPr/>
        </p:nvSpPr>
        <p:spPr>
          <a:xfrm>
            <a:off x="7646004" y="5297737"/>
            <a:ext cx="574348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1b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6A17A7D-179A-468A-B2D3-E803C019C480}"/>
              </a:ext>
            </a:extLst>
          </p:cNvPr>
          <p:cNvCxnSpPr>
            <a:cxnSpLocks/>
            <a:stCxn id="41" idx="0"/>
            <a:endCxn id="65" idx="2"/>
          </p:cNvCxnSpPr>
          <p:nvPr/>
        </p:nvCxnSpPr>
        <p:spPr>
          <a:xfrm flipV="1">
            <a:off x="6096000" y="5504671"/>
            <a:ext cx="181687" cy="493444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:a16="http://schemas.microsoft.com/office/drawing/2014/main" id="{367156A9-AE33-4E20-8D99-F836931F1C7F}"/>
              </a:ext>
            </a:extLst>
          </p:cNvPr>
          <p:cNvSpPr/>
          <p:nvPr/>
        </p:nvSpPr>
        <p:spPr>
          <a:xfrm>
            <a:off x="6069332" y="562549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86B76EC-B375-4C48-A43C-FD985EE8B5E3}"/>
              </a:ext>
            </a:extLst>
          </p:cNvPr>
          <p:cNvCxnSpPr>
            <a:cxnSpLocks/>
          </p:cNvCxnSpPr>
          <p:nvPr/>
        </p:nvCxnSpPr>
        <p:spPr>
          <a:xfrm flipV="1">
            <a:off x="6319675" y="4740595"/>
            <a:ext cx="1258298" cy="58319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166">
            <a:extLst>
              <a:ext uri="{FF2B5EF4-FFF2-40B4-BE49-F238E27FC236}">
                <a16:creationId xmlns:a16="http://schemas.microsoft.com/office/drawing/2014/main" id="{4046CD11-348F-46E1-A432-072FBCB91BC6}"/>
              </a:ext>
            </a:extLst>
          </p:cNvPr>
          <p:cNvSpPr/>
          <p:nvPr/>
        </p:nvSpPr>
        <p:spPr>
          <a:xfrm>
            <a:off x="6751847" y="4910625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CFCEE93-9353-4362-99E4-822AF5504709}"/>
              </a:ext>
            </a:extLst>
          </p:cNvPr>
          <p:cNvCxnSpPr>
            <a:cxnSpLocks/>
            <a:stCxn id="50" idx="1"/>
            <a:endCxn id="55" idx="3"/>
          </p:cNvCxnSpPr>
          <p:nvPr/>
        </p:nvCxnSpPr>
        <p:spPr>
          <a:xfrm flipH="1" flipV="1">
            <a:off x="5153154" y="4543959"/>
            <a:ext cx="2070736" cy="8799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F3047A40-60E2-44B3-A581-1C4D7F647E2F}"/>
              </a:ext>
            </a:extLst>
          </p:cNvPr>
          <p:cNvSpPr/>
          <p:nvPr/>
        </p:nvSpPr>
        <p:spPr>
          <a:xfrm>
            <a:off x="6114903" y="450095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8F9BEBF-74B3-4BEA-8935-6444B2510431}"/>
              </a:ext>
            </a:extLst>
          </p:cNvPr>
          <p:cNvSpPr/>
          <p:nvPr/>
        </p:nvSpPr>
        <p:spPr>
          <a:xfrm>
            <a:off x="7521510" y="1586739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28D39F63-DD77-4CDC-BBE1-2998DD7DF3D2}"/>
              </a:ext>
            </a:extLst>
          </p:cNvPr>
          <p:cNvCxnSpPr>
            <a:cxnSpLocks/>
            <a:stCxn id="63" idx="2"/>
          </p:cNvCxnSpPr>
          <p:nvPr/>
        </p:nvCxnSpPr>
        <p:spPr>
          <a:xfrm flipH="1">
            <a:off x="4859628" y="2826976"/>
            <a:ext cx="2585538" cy="1440051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648A1F57-2508-4F8A-A02A-81F3031B194F}"/>
              </a:ext>
            </a:extLst>
          </p:cNvPr>
          <p:cNvSpPr/>
          <p:nvPr/>
        </p:nvSpPr>
        <p:spPr>
          <a:xfrm>
            <a:off x="5696433" y="3563023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742B86-5358-43E0-A66D-2C4148B77721}"/>
              </a:ext>
            </a:extLst>
          </p:cNvPr>
          <p:cNvSpPr/>
          <p:nvPr/>
        </p:nvSpPr>
        <p:spPr>
          <a:xfrm>
            <a:off x="525036" y="1243752"/>
            <a:ext cx="5671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hlinkClick r:id="rId3"/>
              </a:rPr>
              <a:t>https://wiki.onap.org/display/DW/Status+and+Monitoring</a:t>
            </a:r>
            <a:endParaRPr lang="en-US" dirty="0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8057EB7-CA4D-425C-BD6A-706E7BBF6888}"/>
              </a:ext>
            </a:extLst>
          </p:cNvPr>
          <p:cNvCxnSpPr>
            <a:cxnSpLocks/>
          </p:cNvCxnSpPr>
          <p:nvPr/>
        </p:nvCxnSpPr>
        <p:spPr>
          <a:xfrm flipH="1">
            <a:off x="6774469" y="4904250"/>
            <a:ext cx="1243007" cy="513016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350B1EA8-A6C6-4C70-BF4D-99E7779F84C8}"/>
              </a:ext>
            </a:extLst>
          </p:cNvPr>
          <p:cNvSpPr/>
          <p:nvPr/>
        </p:nvSpPr>
        <p:spPr>
          <a:xfrm>
            <a:off x="7200315" y="4989457"/>
            <a:ext cx="574348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1a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9CB5CFA4-F045-4CE2-AEC1-3815E6486C97}"/>
              </a:ext>
            </a:extLst>
          </p:cNvPr>
          <p:cNvSpPr/>
          <p:nvPr/>
        </p:nvSpPr>
        <p:spPr>
          <a:xfrm>
            <a:off x="6548304" y="5232830"/>
            <a:ext cx="152400" cy="14926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79427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2E836D-FAD4-484F-93DD-9169B6B2D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9AB07C-5632-4C71-9A35-DB63A5FDD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ResourceBundleState</a:t>
            </a:r>
            <a:r>
              <a:rPr lang="en-US" dirty="0"/>
              <a:t> CR (Status CR) – updated by ‘monitor’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84941-57AC-4FAD-8D4F-5D4675D671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4302181" cy="5170487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k8splugin.io/v1alpha1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kind: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ResourceBundleState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labels: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emco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/deployment-id: 171887448792644816-sink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name: sink-171887448792644816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namespace: default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selector: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matchLabels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emco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/deployment-id: 171887448792644816-sink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status: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ready: false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resourceCount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0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configMapStatuses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daemonSetStatuses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deploymentStatuses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ingressStatuses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jobStatuses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podStatuses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secretStatuses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serviceStatuses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statefulSetStatuses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F2DAB7-F3AF-4E15-92ED-1A921C5BCABE}"/>
              </a:ext>
            </a:extLst>
          </p:cNvPr>
          <p:cNvSpPr txBox="1"/>
          <p:nvPr/>
        </p:nvSpPr>
        <p:spPr>
          <a:xfrm>
            <a:off x="2463174" y="6105285"/>
            <a:ext cx="3032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Monitor populates the CR with resource info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9FF482-0651-469B-8788-175CF1A32B2F}"/>
              </a:ext>
            </a:extLst>
          </p:cNvPr>
          <p:cNvCxnSpPr>
            <a:cxnSpLocks/>
          </p:cNvCxnSpPr>
          <p:nvPr/>
        </p:nvCxnSpPr>
        <p:spPr>
          <a:xfrm flipH="1" flipV="1">
            <a:off x="2044101" y="4826396"/>
            <a:ext cx="1956740" cy="122241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C3C2B31-F048-48C9-B797-7247A2E92BF9}"/>
              </a:ext>
            </a:extLst>
          </p:cNvPr>
          <p:cNvSpPr txBox="1"/>
          <p:nvPr/>
        </p:nvSpPr>
        <p:spPr>
          <a:xfrm>
            <a:off x="6584156" y="3128630"/>
            <a:ext cx="3844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/>
              <a:t>Todo</a:t>
            </a:r>
            <a:r>
              <a:rPr lang="en-US" sz="1200" b="1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Extend monitor for other 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Framework to ‘register’ with the watcher to get events</a:t>
            </a:r>
          </a:p>
        </p:txBody>
      </p:sp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671F7AD7-6BFD-459C-9668-02AB9017F8A7}"/>
              </a:ext>
            </a:extLst>
          </p:cNvPr>
          <p:cNvSpPr txBox="1">
            <a:spLocks/>
          </p:cNvSpPr>
          <p:nvPr/>
        </p:nvSpPr>
        <p:spPr>
          <a:xfrm>
            <a:off x="11403531" y="6023719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5" name="Rounded Rectangle 66">
            <a:extLst>
              <a:ext uri="{FF2B5EF4-FFF2-40B4-BE49-F238E27FC236}">
                <a16:creationId xmlns:a16="http://schemas.microsoft.com/office/drawing/2014/main" id="{4D2A3056-0AD8-46BE-A979-BCBCE19821EC}"/>
              </a:ext>
            </a:extLst>
          </p:cNvPr>
          <p:cNvSpPr/>
          <p:nvPr/>
        </p:nvSpPr>
        <p:spPr>
          <a:xfrm>
            <a:off x="3585809" y="4261521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sp>
        <p:nvSpPr>
          <p:cNvPr id="46" name="Rounded Rectangle 66">
            <a:extLst>
              <a:ext uri="{FF2B5EF4-FFF2-40B4-BE49-F238E27FC236}">
                <a16:creationId xmlns:a16="http://schemas.microsoft.com/office/drawing/2014/main" id="{75505277-5D6C-4268-AEBF-E005DFBA0FAD}"/>
              </a:ext>
            </a:extLst>
          </p:cNvPr>
          <p:cNvSpPr/>
          <p:nvPr/>
        </p:nvSpPr>
        <p:spPr>
          <a:xfrm>
            <a:off x="7129247" y="4358332"/>
            <a:ext cx="3171176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47" name="Cloud 46">
            <a:extLst>
              <a:ext uri="{FF2B5EF4-FFF2-40B4-BE49-F238E27FC236}">
                <a16:creationId xmlns:a16="http://schemas.microsoft.com/office/drawing/2014/main" id="{039DB4F0-FF27-4AD1-A63B-40A8A0BE1F70}"/>
              </a:ext>
            </a:extLst>
          </p:cNvPr>
          <p:cNvSpPr/>
          <p:nvPr/>
        </p:nvSpPr>
        <p:spPr>
          <a:xfrm>
            <a:off x="8934122" y="5006099"/>
            <a:ext cx="3171176" cy="1455672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48" name="Cloud 47">
            <a:extLst>
              <a:ext uri="{FF2B5EF4-FFF2-40B4-BE49-F238E27FC236}">
                <a16:creationId xmlns:a16="http://schemas.microsoft.com/office/drawing/2014/main" id="{32281BF5-798D-4DAB-B29B-AF351DAE7F4D}"/>
              </a:ext>
            </a:extLst>
          </p:cNvPr>
          <p:cNvSpPr/>
          <p:nvPr/>
        </p:nvSpPr>
        <p:spPr>
          <a:xfrm>
            <a:off x="5243598" y="5006099"/>
            <a:ext cx="3590740" cy="1517799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86573AD-ACC6-4BE1-A22B-B6B399A2E9F0}"/>
              </a:ext>
            </a:extLst>
          </p:cNvPr>
          <p:cNvSpPr txBox="1"/>
          <p:nvPr/>
        </p:nvSpPr>
        <p:spPr>
          <a:xfrm>
            <a:off x="10233125" y="6153994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edge02</a:t>
            </a:r>
            <a:endParaRPr lang="en-US" sz="24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2C7407-33E2-4B5F-8434-DA43F77B8DA0}"/>
              </a:ext>
            </a:extLst>
          </p:cNvPr>
          <p:cNvSpPr txBox="1"/>
          <p:nvPr/>
        </p:nvSpPr>
        <p:spPr>
          <a:xfrm>
            <a:off x="6971182" y="6202868"/>
            <a:ext cx="72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edge01</a:t>
            </a:r>
            <a:endParaRPr lang="en-US" sz="2400" b="1" dirty="0"/>
          </a:p>
        </p:txBody>
      </p:sp>
      <p:sp>
        <p:nvSpPr>
          <p:cNvPr id="51" name="Rounded Rectangle 66">
            <a:extLst>
              <a:ext uri="{FF2B5EF4-FFF2-40B4-BE49-F238E27FC236}">
                <a16:creationId xmlns:a16="http://schemas.microsoft.com/office/drawing/2014/main" id="{B58AD5D8-5600-4ED8-9C87-D3080095D15B}"/>
              </a:ext>
            </a:extLst>
          </p:cNvPr>
          <p:cNvSpPr/>
          <p:nvPr/>
        </p:nvSpPr>
        <p:spPr>
          <a:xfrm>
            <a:off x="5571366" y="5998115"/>
            <a:ext cx="1049267" cy="2154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monitor</a:t>
            </a:r>
          </a:p>
        </p:txBody>
      </p:sp>
      <p:sp>
        <p:nvSpPr>
          <p:cNvPr id="52" name="Rounded Rectangle 66">
            <a:extLst>
              <a:ext uri="{FF2B5EF4-FFF2-40B4-BE49-F238E27FC236}">
                <a16:creationId xmlns:a16="http://schemas.microsoft.com/office/drawing/2014/main" id="{1E32A3E4-9473-46EB-84BD-A7EBC53DD23C}"/>
              </a:ext>
            </a:extLst>
          </p:cNvPr>
          <p:cNvSpPr/>
          <p:nvPr/>
        </p:nvSpPr>
        <p:spPr>
          <a:xfrm>
            <a:off x="9348418" y="5941071"/>
            <a:ext cx="1049267" cy="2154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monitor</a:t>
            </a:r>
          </a:p>
        </p:txBody>
      </p:sp>
      <p:sp>
        <p:nvSpPr>
          <p:cNvPr id="53" name="Rounded Rectangle 66">
            <a:extLst>
              <a:ext uri="{FF2B5EF4-FFF2-40B4-BE49-F238E27FC236}">
                <a16:creationId xmlns:a16="http://schemas.microsoft.com/office/drawing/2014/main" id="{C147739B-C4C2-4223-8055-A7C9EA32A4EC}"/>
              </a:ext>
            </a:extLst>
          </p:cNvPr>
          <p:cNvSpPr/>
          <p:nvPr/>
        </p:nvSpPr>
        <p:spPr>
          <a:xfrm>
            <a:off x="7330229" y="5697825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4" name="Rounded Rectangle 66">
            <a:extLst>
              <a:ext uri="{FF2B5EF4-FFF2-40B4-BE49-F238E27FC236}">
                <a16:creationId xmlns:a16="http://schemas.microsoft.com/office/drawing/2014/main" id="{D71CADB9-A031-4ED6-A516-16B1F2ADF772}"/>
              </a:ext>
            </a:extLst>
          </p:cNvPr>
          <p:cNvSpPr/>
          <p:nvPr/>
        </p:nvSpPr>
        <p:spPr>
          <a:xfrm>
            <a:off x="7392347" y="5754395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5" name="Rounded Rectangle 66">
            <a:extLst>
              <a:ext uri="{FF2B5EF4-FFF2-40B4-BE49-F238E27FC236}">
                <a16:creationId xmlns:a16="http://schemas.microsoft.com/office/drawing/2014/main" id="{D70771F6-53B7-47C5-9D71-624A6BF9BCD1}"/>
              </a:ext>
            </a:extLst>
          </p:cNvPr>
          <p:cNvSpPr/>
          <p:nvPr/>
        </p:nvSpPr>
        <p:spPr>
          <a:xfrm>
            <a:off x="7454465" y="5820597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6" name="Rounded Rectangle 66">
            <a:extLst>
              <a:ext uri="{FF2B5EF4-FFF2-40B4-BE49-F238E27FC236}">
                <a16:creationId xmlns:a16="http://schemas.microsoft.com/office/drawing/2014/main" id="{C768DBFE-88B1-4205-8817-47A0EE4D9782}"/>
              </a:ext>
            </a:extLst>
          </p:cNvPr>
          <p:cNvSpPr/>
          <p:nvPr/>
        </p:nvSpPr>
        <p:spPr>
          <a:xfrm>
            <a:off x="10528918" y="5672221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7" name="Rounded Rectangle 66">
            <a:extLst>
              <a:ext uri="{FF2B5EF4-FFF2-40B4-BE49-F238E27FC236}">
                <a16:creationId xmlns:a16="http://schemas.microsoft.com/office/drawing/2014/main" id="{DEC0B02D-6495-410C-B3AA-9F46DE48B9C0}"/>
              </a:ext>
            </a:extLst>
          </p:cNvPr>
          <p:cNvSpPr/>
          <p:nvPr/>
        </p:nvSpPr>
        <p:spPr>
          <a:xfrm>
            <a:off x="10591036" y="5728791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8" name="Rounded Rectangle 66">
            <a:extLst>
              <a:ext uri="{FF2B5EF4-FFF2-40B4-BE49-F238E27FC236}">
                <a16:creationId xmlns:a16="http://schemas.microsoft.com/office/drawing/2014/main" id="{CFD5955C-D6E3-4A0D-A484-B9BDB033809F}"/>
              </a:ext>
            </a:extLst>
          </p:cNvPr>
          <p:cNvSpPr/>
          <p:nvPr/>
        </p:nvSpPr>
        <p:spPr>
          <a:xfrm>
            <a:off x="10653154" y="5794993"/>
            <a:ext cx="958154" cy="26932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resources</a:t>
            </a:r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26EE4F15-3515-4B3B-AC7E-5F94BC460545}"/>
              </a:ext>
            </a:extLst>
          </p:cNvPr>
          <p:cNvSpPr/>
          <p:nvPr/>
        </p:nvSpPr>
        <p:spPr>
          <a:xfrm>
            <a:off x="7223890" y="4523307"/>
            <a:ext cx="849884" cy="2172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watcher</a:t>
            </a: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1F9257CE-8884-4630-B5B8-3B5E62C84743}"/>
              </a:ext>
            </a:extLst>
          </p:cNvPr>
          <p:cNvSpPr/>
          <p:nvPr/>
        </p:nvSpPr>
        <p:spPr>
          <a:xfrm>
            <a:off x="9321520" y="4635391"/>
            <a:ext cx="849884" cy="2172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watcher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0328DAE4-B371-40FD-94B6-F76FF0E01FF2}"/>
              </a:ext>
            </a:extLst>
          </p:cNvPr>
          <p:cNvSpPr/>
          <p:nvPr/>
        </p:nvSpPr>
        <p:spPr>
          <a:xfrm>
            <a:off x="5881451" y="5403077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2" name="Rounded Rectangle 66">
            <a:extLst>
              <a:ext uri="{FF2B5EF4-FFF2-40B4-BE49-F238E27FC236}">
                <a16:creationId xmlns:a16="http://schemas.microsoft.com/office/drawing/2014/main" id="{939AD97C-1667-4514-A042-C5A84A4EA29E}"/>
              </a:ext>
            </a:extLst>
          </p:cNvPr>
          <p:cNvSpPr/>
          <p:nvPr/>
        </p:nvSpPr>
        <p:spPr>
          <a:xfrm>
            <a:off x="5834843" y="5358532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3" name="Rounded Rectangle 66">
            <a:extLst>
              <a:ext uri="{FF2B5EF4-FFF2-40B4-BE49-F238E27FC236}">
                <a16:creationId xmlns:a16="http://schemas.microsoft.com/office/drawing/2014/main" id="{DBE38516-9166-433D-96DC-689EA28310AC}"/>
              </a:ext>
            </a:extLst>
          </p:cNvPr>
          <p:cNvSpPr/>
          <p:nvPr/>
        </p:nvSpPr>
        <p:spPr>
          <a:xfrm>
            <a:off x="5788235" y="5313987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039F0834-21A0-40F4-8CC1-7F2BCF91F959}"/>
              </a:ext>
            </a:extLst>
          </p:cNvPr>
          <p:cNvSpPr/>
          <p:nvPr/>
        </p:nvSpPr>
        <p:spPr>
          <a:xfrm>
            <a:off x="9414736" y="5444406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5" name="Rounded Rectangle 66">
            <a:extLst>
              <a:ext uri="{FF2B5EF4-FFF2-40B4-BE49-F238E27FC236}">
                <a16:creationId xmlns:a16="http://schemas.microsoft.com/office/drawing/2014/main" id="{0365F698-D968-4796-9269-C649CBECB276}"/>
              </a:ext>
            </a:extLst>
          </p:cNvPr>
          <p:cNvSpPr/>
          <p:nvPr/>
        </p:nvSpPr>
        <p:spPr>
          <a:xfrm>
            <a:off x="9368128" y="5399861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B9657609-C1BD-4177-A7D0-9B827DB88462}"/>
              </a:ext>
            </a:extLst>
          </p:cNvPr>
          <p:cNvSpPr/>
          <p:nvPr/>
        </p:nvSpPr>
        <p:spPr>
          <a:xfrm>
            <a:off x="9321520" y="5355316"/>
            <a:ext cx="978903" cy="1906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Status CRs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FEC104F-2A83-4F94-B712-3934BE72E001}"/>
              </a:ext>
            </a:extLst>
          </p:cNvPr>
          <p:cNvCxnSpPr>
            <a:cxnSpLocks/>
            <a:endCxn id="54" idx="0"/>
          </p:cNvCxnSpPr>
          <p:nvPr/>
        </p:nvCxnSpPr>
        <p:spPr>
          <a:xfrm flipH="1">
            <a:off x="7871424" y="4929615"/>
            <a:ext cx="123508" cy="82478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5E82D5E1-B6E7-4C8A-AE4C-CED043CFB6AB}"/>
              </a:ext>
            </a:extLst>
          </p:cNvPr>
          <p:cNvSpPr/>
          <p:nvPr/>
        </p:nvSpPr>
        <p:spPr>
          <a:xfrm>
            <a:off x="8181718" y="5745966"/>
            <a:ext cx="152400" cy="14926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30C4AEC-2D88-42C7-92D8-FF5B27B13AE1}"/>
              </a:ext>
            </a:extLst>
          </p:cNvPr>
          <p:cNvCxnSpPr>
            <a:cxnSpLocks/>
            <a:stCxn id="51" idx="3"/>
            <a:endCxn id="54" idx="1"/>
          </p:cNvCxnSpPr>
          <p:nvPr/>
        </p:nvCxnSpPr>
        <p:spPr>
          <a:xfrm flipV="1">
            <a:off x="6620633" y="5889057"/>
            <a:ext cx="771714" cy="216803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888904B9-15ED-46B6-8EF7-051E7BED19B5}"/>
              </a:ext>
            </a:extLst>
          </p:cNvPr>
          <p:cNvSpPr/>
          <p:nvPr/>
        </p:nvSpPr>
        <p:spPr>
          <a:xfrm>
            <a:off x="6817971" y="592013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91B5A1A-93EB-4600-8442-E069AE572309}"/>
              </a:ext>
            </a:extLst>
          </p:cNvPr>
          <p:cNvSpPr/>
          <p:nvPr/>
        </p:nvSpPr>
        <p:spPr>
          <a:xfrm>
            <a:off x="7646004" y="5297737"/>
            <a:ext cx="574348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1b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D678D49-D489-46D1-9A0F-A5AEDF2A42DC}"/>
              </a:ext>
            </a:extLst>
          </p:cNvPr>
          <p:cNvCxnSpPr>
            <a:cxnSpLocks/>
            <a:stCxn id="51" idx="0"/>
            <a:endCxn id="63" idx="2"/>
          </p:cNvCxnSpPr>
          <p:nvPr/>
        </p:nvCxnSpPr>
        <p:spPr>
          <a:xfrm flipV="1">
            <a:off x="6096000" y="5504671"/>
            <a:ext cx="181687" cy="493444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7F985B09-A89F-4C93-B8FF-F08E017A90AC}"/>
              </a:ext>
            </a:extLst>
          </p:cNvPr>
          <p:cNvSpPr/>
          <p:nvPr/>
        </p:nvSpPr>
        <p:spPr>
          <a:xfrm>
            <a:off x="6069332" y="562549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90F50E0-5D20-4EF2-AC12-18F7C6DCFB07}"/>
              </a:ext>
            </a:extLst>
          </p:cNvPr>
          <p:cNvCxnSpPr>
            <a:cxnSpLocks/>
          </p:cNvCxnSpPr>
          <p:nvPr/>
        </p:nvCxnSpPr>
        <p:spPr>
          <a:xfrm flipV="1">
            <a:off x="6319675" y="4740595"/>
            <a:ext cx="1258298" cy="583199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0425172E-1D62-47CB-B91D-1BD047A13736}"/>
              </a:ext>
            </a:extLst>
          </p:cNvPr>
          <p:cNvSpPr/>
          <p:nvPr/>
        </p:nvSpPr>
        <p:spPr>
          <a:xfrm>
            <a:off x="6751847" y="4910625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61C988B-3533-42A4-81CB-FB90A39CDACD}"/>
              </a:ext>
            </a:extLst>
          </p:cNvPr>
          <p:cNvCxnSpPr>
            <a:cxnSpLocks/>
            <a:stCxn id="59" idx="1"/>
            <a:endCxn id="45" idx="3"/>
          </p:cNvCxnSpPr>
          <p:nvPr/>
        </p:nvCxnSpPr>
        <p:spPr>
          <a:xfrm flipH="1" flipV="1">
            <a:off x="5153154" y="4543959"/>
            <a:ext cx="2070736" cy="8799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F10E8A13-4C7B-424A-8DD8-974F199573E2}"/>
              </a:ext>
            </a:extLst>
          </p:cNvPr>
          <p:cNvSpPr/>
          <p:nvPr/>
        </p:nvSpPr>
        <p:spPr>
          <a:xfrm>
            <a:off x="6114903" y="4500957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472496A-5C01-4BEB-8F8D-F195588E4FEE}"/>
              </a:ext>
            </a:extLst>
          </p:cNvPr>
          <p:cNvCxnSpPr>
            <a:cxnSpLocks/>
          </p:cNvCxnSpPr>
          <p:nvPr/>
        </p:nvCxnSpPr>
        <p:spPr>
          <a:xfrm flipH="1">
            <a:off x="6774469" y="4904250"/>
            <a:ext cx="1243007" cy="513016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19F43EB4-D868-484A-8943-58EF6F0BAB98}"/>
              </a:ext>
            </a:extLst>
          </p:cNvPr>
          <p:cNvSpPr/>
          <p:nvPr/>
        </p:nvSpPr>
        <p:spPr>
          <a:xfrm>
            <a:off x="7200315" y="4989457"/>
            <a:ext cx="574348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1a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5D026EA-26DB-4EA6-8068-7796441EFB09}"/>
              </a:ext>
            </a:extLst>
          </p:cNvPr>
          <p:cNvSpPr/>
          <p:nvPr/>
        </p:nvSpPr>
        <p:spPr>
          <a:xfrm>
            <a:off x="6569768" y="5256914"/>
            <a:ext cx="152400" cy="14926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F56100B-7E31-4BC5-8785-0B4D3C3AC481}"/>
              </a:ext>
            </a:extLst>
          </p:cNvPr>
          <p:cNvSpPr txBox="1"/>
          <p:nvPr/>
        </p:nvSpPr>
        <p:spPr>
          <a:xfrm>
            <a:off x="6457440" y="1222910"/>
            <a:ext cx="461267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200" b="1" dirty="0"/>
              <a:t>Instantiate app resources to a cluster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200" b="1" dirty="0"/>
              <a:t>create the Status CR per app/cluster – select match Label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200" b="1" dirty="0"/>
              <a:t>resources (with Label) are instantiated by </a:t>
            </a:r>
            <a:r>
              <a:rPr lang="en-US" sz="1200" b="1" dirty="0" err="1"/>
              <a:t>rsync</a:t>
            </a:r>
            <a:endParaRPr lang="en-US" sz="1200" b="1" dirty="0"/>
          </a:p>
          <a:p>
            <a:pPr marL="342900" indent="-342900">
              <a:buAutoNum type="arabicPeriod"/>
            </a:pPr>
            <a:r>
              <a:rPr lang="en-US" sz="1200" b="1" dirty="0"/>
              <a:t>monitor watches for changes to Labelled resources</a:t>
            </a:r>
          </a:p>
          <a:p>
            <a:pPr marL="342900" indent="-342900">
              <a:buAutoNum type="arabicPeriod"/>
            </a:pPr>
            <a:r>
              <a:rPr lang="en-US" sz="1200" b="1" dirty="0"/>
              <a:t>monitor update Status CR</a:t>
            </a:r>
          </a:p>
          <a:p>
            <a:pPr marL="342900" indent="-342900">
              <a:buAutoNum type="arabicPeriod"/>
            </a:pPr>
            <a:r>
              <a:rPr lang="en-US" sz="1200" b="1" dirty="0"/>
              <a:t>watcher detects changes in Status CRs</a:t>
            </a:r>
          </a:p>
          <a:p>
            <a:pPr marL="342900" indent="-342900">
              <a:buAutoNum type="arabicPeriod"/>
            </a:pPr>
            <a:r>
              <a:rPr lang="en-US" sz="1200" b="1" dirty="0"/>
              <a:t>watcher updates Status Resource in </a:t>
            </a:r>
            <a:r>
              <a:rPr lang="en-US" sz="1200" b="1" dirty="0" err="1"/>
              <a:t>appcontext</a:t>
            </a:r>
            <a:endParaRPr lang="en-US" sz="1200" b="1" dirty="0"/>
          </a:p>
          <a:p>
            <a:pPr marL="342900" indent="-342900">
              <a:buAutoNum type="arabicPeriod"/>
            </a:pPr>
            <a:r>
              <a:rPr lang="en-US" sz="1200" b="1" dirty="0"/>
              <a:t>query status of a deployment</a:t>
            </a:r>
          </a:p>
          <a:p>
            <a:pPr marL="342900" indent="-342900">
              <a:buAutoNum type="arabicPeriod"/>
            </a:pPr>
            <a:r>
              <a:rPr lang="en-US" sz="1200" b="1" dirty="0"/>
              <a:t>retrieve from </a:t>
            </a:r>
            <a:r>
              <a:rPr lang="en-US" sz="1200" b="1" dirty="0" err="1"/>
              <a:t>appcontext</a:t>
            </a:r>
            <a:endParaRPr lang="en-US" sz="1200" b="1" dirty="0"/>
          </a:p>
          <a:p>
            <a:pPr marL="457200" indent="-457200">
              <a:buAutoNum type="arabicPeriod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2799409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66">
            <a:extLst>
              <a:ext uri="{FF2B5EF4-FFF2-40B4-BE49-F238E27FC236}">
                <a16:creationId xmlns:a16="http://schemas.microsoft.com/office/drawing/2014/main" id="{BE3FF4DA-012F-46EA-A0E1-B4AE96D38F3F}"/>
              </a:ext>
            </a:extLst>
          </p:cNvPr>
          <p:cNvSpPr/>
          <p:nvPr/>
        </p:nvSpPr>
        <p:spPr>
          <a:xfrm>
            <a:off x="8924828" y="4907911"/>
            <a:ext cx="3171176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rsync</a:t>
            </a:r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0A6CE4-C332-499A-84C7-2CF598ABB7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46EDAC-29B6-4DBB-A32A-1421F2AE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 produced for query output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55F146D-817D-45A5-8864-69A2BA01B01B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109904" y="1131073"/>
            <a:ext cx="11986099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>
              <a:lnSpc>
                <a:spcPct val="100000"/>
              </a:lnSpc>
              <a:buNone/>
            </a:pPr>
            <a:r>
              <a:rPr lang="en-US" altLang="en-US" sz="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GET: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/v2/projects/{project-name}/composite-apps/{composite-app-name}/{version}/deployment-intent-groups/{deployment-intent-group-name}/</a:t>
            </a:r>
            <a:r>
              <a:rPr kumimoji="0" lang="en-US" altLang="en-US" sz="8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status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?output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=&lt;output-type&gt;&amp;app=&lt;app-name&gt;&amp;cluster=&lt;cluster-name&gt;&amp;resource=&lt;resource-name&gt;</a:t>
            </a:r>
          </a:p>
          <a:p>
            <a:pPr marL="0" lvl="0" indent="0">
              <a:lnSpc>
                <a:spcPct val="100000"/>
              </a:lnSpc>
              <a:buNone/>
            </a:pP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BODY: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 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"&lt;name&gt;"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"composite-app-name"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"test-app"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"composite-app-version"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"v1"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"profile-name"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"test-app-profile"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"intent-group"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"intent-group-1"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"namespace"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800" b="1" i="0" u="none" strike="noStrike" cap="none" normalizeH="0" baseline="0" dirty="0" err="1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testinstallns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"resources"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"app-name"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800" b="1" i="0" u="none" strike="noStrike" cap="none" normalizeH="0" baseline="0" dirty="0" err="1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collectd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"clusters"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"cluster1"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"resources"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"GVK"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 {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"Group"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"Version"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"v1"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"Kind"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"Service"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"mongo"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"status"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"Running“ or { … }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"GVK"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 {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"Group"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"Version"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"v1"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"Kind"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"Service"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"Name"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"mongo-read"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"status"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33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"Terminated"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 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ounded Rectangle 66">
            <a:extLst>
              <a:ext uri="{FF2B5EF4-FFF2-40B4-BE49-F238E27FC236}">
                <a16:creationId xmlns:a16="http://schemas.microsoft.com/office/drawing/2014/main" id="{45DF5511-13AC-4D82-85B2-E7B758570A38}"/>
              </a:ext>
            </a:extLst>
          </p:cNvPr>
          <p:cNvSpPr/>
          <p:nvPr/>
        </p:nvSpPr>
        <p:spPr>
          <a:xfrm>
            <a:off x="5778493" y="4937206"/>
            <a:ext cx="1567345" cy="564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ectd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exCalibri (Body)"/>
              </a:rPr>
              <a:t>appcontext</a:t>
            </a:r>
            <a:r>
              <a:rPr lang="en-US" sz="1600" dirty="0">
                <a:solidFill>
                  <a:schemeClr val="tx1"/>
                </a:solidFill>
                <a:latin typeface="exCalibri (Body)"/>
              </a:rPr>
              <a:t>)</a:t>
            </a:r>
            <a:endParaRPr lang="en-US" sz="2000" dirty="0">
              <a:latin typeface="exCalibri (Body)"/>
            </a:endParaRPr>
          </a:p>
        </p:txBody>
      </p:sp>
      <p:sp>
        <p:nvSpPr>
          <p:cNvPr id="7" name="Rounded Rectangle 66">
            <a:extLst>
              <a:ext uri="{FF2B5EF4-FFF2-40B4-BE49-F238E27FC236}">
                <a16:creationId xmlns:a16="http://schemas.microsoft.com/office/drawing/2014/main" id="{F02802B4-FB90-49C5-8370-167D41C2AADC}"/>
              </a:ext>
            </a:extLst>
          </p:cNvPr>
          <p:cNvSpPr/>
          <p:nvPr/>
        </p:nvSpPr>
        <p:spPr>
          <a:xfrm>
            <a:off x="6769680" y="2683664"/>
            <a:ext cx="4613301" cy="19995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exCalibri (Body)"/>
              </a:rPr>
              <a:t>orchestrator</a:t>
            </a: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8" name="Rounded Rectangle 66">
            <a:extLst>
              <a:ext uri="{FF2B5EF4-FFF2-40B4-BE49-F238E27FC236}">
                <a16:creationId xmlns:a16="http://schemas.microsoft.com/office/drawing/2014/main" id="{AC5E55D6-869F-4E72-A73C-0EED98E56D07}"/>
              </a:ext>
            </a:extLst>
          </p:cNvPr>
          <p:cNvSpPr/>
          <p:nvPr/>
        </p:nvSpPr>
        <p:spPr>
          <a:xfrm>
            <a:off x="6819352" y="2995510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composite app APIs</a:t>
            </a:r>
          </a:p>
        </p:txBody>
      </p:sp>
      <p:sp>
        <p:nvSpPr>
          <p:cNvPr id="9" name="Rounded Rectangle 66">
            <a:extLst>
              <a:ext uri="{FF2B5EF4-FFF2-40B4-BE49-F238E27FC236}">
                <a16:creationId xmlns:a16="http://schemas.microsoft.com/office/drawing/2014/main" id="{3C21B5BD-B277-4FF1-B03B-FBE8C9BDAB42}"/>
              </a:ext>
            </a:extLst>
          </p:cNvPr>
          <p:cNvSpPr/>
          <p:nvPr/>
        </p:nvSpPr>
        <p:spPr>
          <a:xfrm>
            <a:off x="7939148" y="2995510"/>
            <a:ext cx="1058806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</p:txBody>
      </p:sp>
      <p:sp>
        <p:nvSpPr>
          <p:cNvPr id="10" name="Rounded Rectangle 66">
            <a:extLst>
              <a:ext uri="{FF2B5EF4-FFF2-40B4-BE49-F238E27FC236}">
                <a16:creationId xmlns:a16="http://schemas.microsoft.com/office/drawing/2014/main" id="{297C57F0-DB85-442E-A476-AB173DDF140B}"/>
              </a:ext>
            </a:extLst>
          </p:cNvPr>
          <p:cNvSpPr/>
          <p:nvPr/>
        </p:nvSpPr>
        <p:spPr>
          <a:xfrm>
            <a:off x="9058944" y="2995510"/>
            <a:ext cx="1157812" cy="50715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deployment intent</a:t>
            </a:r>
          </a:p>
        </p:txBody>
      </p:sp>
      <p:sp>
        <p:nvSpPr>
          <p:cNvPr id="11" name="Rounded Rectangle 66">
            <a:extLst>
              <a:ext uri="{FF2B5EF4-FFF2-40B4-BE49-F238E27FC236}">
                <a16:creationId xmlns:a16="http://schemas.microsoft.com/office/drawing/2014/main" id="{184751B6-74CD-4013-9998-1BCCAD4E1E22}"/>
              </a:ext>
            </a:extLst>
          </p:cNvPr>
          <p:cNvSpPr/>
          <p:nvPr/>
        </p:nvSpPr>
        <p:spPr>
          <a:xfrm>
            <a:off x="10310861" y="3002175"/>
            <a:ext cx="958154" cy="50715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scheduler</a:t>
            </a:r>
          </a:p>
        </p:txBody>
      </p:sp>
      <p:sp>
        <p:nvSpPr>
          <p:cNvPr id="12" name="Rounded Rectangle 66">
            <a:extLst>
              <a:ext uri="{FF2B5EF4-FFF2-40B4-BE49-F238E27FC236}">
                <a16:creationId xmlns:a16="http://schemas.microsoft.com/office/drawing/2014/main" id="{BA89E20C-DF5A-4113-AEBA-44F12300CB41}"/>
              </a:ext>
            </a:extLst>
          </p:cNvPr>
          <p:cNvSpPr/>
          <p:nvPr/>
        </p:nvSpPr>
        <p:spPr>
          <a:xfrm>
            <a:off x="8517928" y="3892553"/>
            <a:ext cx="1058805" cy="7047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generic placement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</a:t>
            </a:r>
          </a:p>
        </p:txBody>
      </p:sp>
      <p:sp>
        <p:nvSpPr>
          <p:cNvPr id="13" name="Rounded Rectangle 66">
            <a:extLst>
              <a:ext uri="{FF2B5EF4-FFF2-40B4-BE49-F238E27FC236}">
                <a16:creationId xmlns:a16="http://schemas.microsoft.com/office/drawing/2014/main" id="{932842C3-ECAE-4E77-9A65-BEB204080844}"/>
              </a:ext>
            </a:extLst>
          </p:cNvPr>
          <p:cNvSpPr/>
          <p:nvPr/>
        </p:nvSpPr>
        <p:spPr>
          <a:xfrm>
            <a:off x="6813519" y="3571315"/>
            <a:ext cx="1064639" cy="5071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controller register API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1A76F4-6F4F-41A0-B79D-FB63B3FA8637}"/>
              </a:ext>
            </a:extLst>
          </p:cNvPr>
          <p:cNvCxnSpPr>
            <a:cxnSpLocks/>
          </p:cNvCxnSpPr>
          <p:nvPr/>
        </p:nvCxnSpPr>
        <p:spPr>
          <a:xfrm flipH="1">
            <a:off x="9724879" y="1872493"/>
            <a:ext cx="165148" cy="114435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66">
            <a:extLst>
              <a:ext uri="{FF2B5EF4-FFF2-40B4-BE49-F238E27FC236}">
                <a16:creationId xmlns:a16="http://schemas.microsoft.com/office/drawing/2014/main" id="{8DA927AA-A1CF-4075-949A-AABEE9D0B669}"/>
              </a:ext>
            </a:extLst>
          </p:cNvPr>
          <p:cNvSpPr/>
          <p:nvPr/>
        </p:nvSpPr>
        <p:spPr>
          <a:xfrm>
            <a:off x="9416574" y="5198992"/>
            <a:ext cx="849884" cy="2172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exCalibri (Body)"/>
              </a:rPr>
              <a:t>watcher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922B663-2E29-4CAB-982E-6F94AD926DE4}"/>
              </a:ext>
            </a:extLst>
          </p:cNvPr>
          <p:cNvCxnSpPr>
            <a:cxnSpLocks/>
            <a:stCxn id="15" idx="1"/>
            <a:endCxn id="6" idx="3"/>
          </p:cNvCxnSpPr>
          <p:nvPr/>
        </p:nvCxnSpPr>
        <p:spPr>
          <a:xfrm flipH="1" flipV="1">
            <a:off x="7345838" y="5219644"/>
            <a:ext cx="2070736" cy="8799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023AE006-D691-4A9E-93E3-FFE86DE1733A}"/>
              </a:ext>
            </a:extLst>
          </p:cNvPr>
          <p:cNvSpPr/>
          <p:nvPr/>
        </p:nvSpPr>
        <p:spPr>
          <a:xfrm>
            <a:off x="8307587" y="5176642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1BDBE5-3216-4DC0-94F5-8A354A561550}"/>
              </a:ext>
            </a:extLst>
          </p:cNvPr>
          <p:cNvSpPr/>
          <p:nvPr/>
        </p:nvSpPr>
        <p:spPr>
          <a:xfrm>
            <a:off x="9714194" y="2262424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831358C-C634-45D0-AA0B-4FEA879A4953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7052312" y="3502661"/>
            <a:ext cx="2585538" cy="1440051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587C4AD-05AE-477A-9B41-998377FB40C1}"/>
              </a:ext>
            </a:extLst>
          </p:cNvPr>
          <p:cNvSpPr/>
          <p:nvPr/>
        </p:nvSpPr>
        <p:spPr>
          <a:xfrm>
            <a:off x="7889117" y="4238708"/>
            <a:ext cx="254643" cy="2573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25461351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18005A-34E0-44C8-8F50-925798122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6A0828-C802-4B7A-AD37-4BE8650A7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498716-E1EE-4229-84C8-831D2F1F70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Geo-Distributed Application/Network-Service Requirements:  </a:t>
            </a:r>
            <a:r>
              <a:rPr lang="en-US" dirty="0">
                <a:hlinkClick r:id="rId2"/>
              </a:rPr>
              <a:t>https://www.linkedin.com/pulse/geo-distributed-application-orchestration-across-k8s-addepalli</a:t>
            </a:r>
            <a:endParaRPr lang="en-US" dirty="0"/>
          </a:p>
          <a:p>
            <a:r>
              <a:rPr lang="en-US" dirty="0"/>
              <a:t>Guidelines we followed:  </a:t>
            </a:r>
            <a:r>
              <a:rPr lang="en-US" dirty="0">
                <a:hlinkClick r:id="rId3"/>
              </a:rPr>
              <a:t>https://www.linkedin.com/pulse/central-orchestrator-onap4k8s-generic-design-srinivasa-addepalli</a:t>
            </a:r>
            <a:endParaRPr lang="en-US" dirty="0"/>
          </a:p>
          <a:p>
            <a:r>
              <a:rPr lang="en-US" dirty="0"/>
              <a:t>Architecture of ONAP4K8s(EMCO):  </a:t>
            </a:r>
            <a:r>
              <a:rPr lang="en-US" dirty="0">
                <a:hlinkClick r:id="rId4"/>
              </a:rPr>
              <a:t>https://www.linkedin.com/pulse/onap4k8s-architecture-srinivasa-addepalli</a:t>
            </a:r>
            <a:endParaRPr lang="en-US" dirty="0"/>
          </a:p>
          <a:p>
            <a:r>
              <a:rPr lang="en-US" dirty="0"/>
              <a:t>How does it compare to other Industry solutions:  </a:t>
            </a:r>
            <a:r>
              <a:rPr lang="en-US" dirty="0">
                <a:hlinkClick r:id="rId5"/>
              </a:rPr>
              <a:t>https://www.linkedin.com/pulse/multi-cluster-application-orchestration-industry-value-addepalli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93247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320149FF-819B-4B3B-BA23-F497D03EA5E7}"/>
              </a:ext>
            </a:extLst>
          </p:cNvPr>
          <p:cNvSpPr/>
          <p:nvPr/>
        </p:nvSpPr>
        <p:spPr>
          <a:xfrm>
            <a:off x="78377" y="1339939"/>
            <a:ext cx="6662057" cy="425096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ECDD59D2-8A7D-4525-9FD3-596A5340B535}"/>
              </a:ext>
            </a:extLst>
          </p:cNvPr>
          <p:cNvSpPr txBox="1">
            <a:spLocks/>
          </p:cNvSpPr>
          <p:nvPr/>
        </p:nvSpPr>
        <p:spPr>
          <a:xfrm>
            <a:off x="11633982" y="6432516"/>
            <a:ext cx="3739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5" name="Title 41">
            <a:extLst>
              <a:ext uri="{FF2B5EF4-FFF2-40B4-BE49-F238E27FC236}">
                <a16:creationId xmlns:a16="http://schemas.microsoft.com/office/drawing/2014/main" id="{F0CAA503-177F-4819-AD6A-4F8B861DA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382" y="78830"/>
            <a:ext cx="10972800" cy="1158240"/>
          </a:xfrm>
        </p:spPr>
        <p:txBody>
          <a:bodyPr/>
          <a:lstStyle/>
          <a:p>
            <a:r>
              <a:rPr lang="en-US" dirty="0"/>
              <a:t>k8splugin v1 overview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692B51-183D-408D-A2D0-09F38A319FCC}"/>
              </a:ext>
            </a:extLst>
          </p:cNvPr>
          <p:cNvSpPr txBox="1"/>
          <p:nvPr/>
        </p:nvSpPr>
        <p:spPr>
          <a:xfrm>
            <a:off x="6709893" y="1331230"/>
            <a:ext cx="52808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>
                <a:hlinkClick r:id="rId3"/>
              </a:rPr>
              <a:t>https://wiki.onap.org/display/DW/MultiCloud+K8s-Plugin-service+API</a:t>
            </a:r>
            <a:endParaRPr lang="en-US" dirty="0"/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Connectivity Info API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Definition API (onboard helm packages)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Profile API (customizations)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Instantiation API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(Configuration API)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monitor in clusters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97F03BF-B543-4226-A264-CF7F4D88962E}"/>
              </a:ext>
            </a:extLst>
          </p:cNvPr>
          <p:cNvSpPr/>
          <p:nvPr/>
        </p:nvSpPr>
        <p:spPr>
          <a:xfrm>
            <a:off x="393045" y="1450948"/>
            <a:ext cx="4593087" cy="253170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k8splugin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4647043D-DC46-4D36-8830-56ED2678197D}"/>
              </a:ext>
            </a:extLst>
          </p:cNvPr>
          <p:cNvSpPr/>
          <p:nvPr/>
        </p:nvSpPr>
        <p:spPr>
          <a:xfrm>
            <a:off x="968666" y="2271259"/>
            <a:ext cx="1157229" cy="25131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Definition API (helm package)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EEFA05-5152-469F-A314-BF85D80C0B45}"/>
              </a:ext>
            </a:extLst>
          </p:cNvPr>
          <p:cNvSpPr/>
          <p:nvPr/>
        </p:nvSpPr>
        <p:spPr>
          <a:xfrm>
            <a:off x="968666" y="2601465"/>
            <a:ext cx="1157229" cy="2183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Profile API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A2BB770-7567-4CF2-A0CD-D0F87EB35F14}"/>
              </a:ext>
            </a:extLst>
          </p:cNvPr>
          <p:cNvSpPr/>
          <p:nvPr/>
        </p:nvSpPr>
        <p:spPr>
          <a:xfrm>
            <a:off x="968666" y="3625330"/>
            <a:ext cx="1187925" cy="2183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Configuration API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9A9CCB7-03D0-4D5E-BF2B-1F0EA9436F62}"/>
              </a:ext>
            </a:extLst>
          </p:cNvPr>
          <p:cNvSpPr/>
          <p:nvPr/>
        </p:nvSpPr>
        <p:spPr>
          <a:xfrm>
            <a:off x="968667" y="2961685"/>
            <a:ext cx="3801588" cy="52471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r>
              <a:rPr lang="en-US" sz="800" dirty="0"/>
              <a:t>Instantiation API</a:t>
            </a:r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</p:txBody>
      </p:sp>
      <p:sp>
        <p:nvSpPr>
          <p:cNvPr id="66" name="Cylinder 65">
            <a:extLst>
              <a:ext uri="{FF2B5EF4-FFF2-40B4-BE49-F238E27FC236}">
                <a16:creationId xmlns:a16="http://schemas.microsoft.com/office/drawing/2014/main" id="{B08BA110-5485-4EE7-96E8-A1875AAB8A3C}"/>
              </a:ext>
            </a:extLst>
          </p:cNvPr>
          <p:cNvSpPr/>
          <p:nvPr/>
        </p:nvSpPr>
        <p:spPr>
          <a:xfrm>
            <a:off x="346773" y="4855424"/>
            <a:ext cx="522515" cy="619881"/>
          </a:xfrm>
          <a:prstGeom prst="ca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Mongo</a:t>
            </a:r>
          </a:p>
          <a:p>
            <a:pPr algn="ctr"/>
            <a:r>
              <a:rPr lang="en-US" sz="800" dirty="0"/>
              <a:t>DB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C470084-35D2-4EA9-8165-04605B5562F1}"/>
              </a:ext>
            </a:extLst>
          </p:cNvPr>
          <p:cNvCxnSpPr>
            <a:cxnSpLocks/>
            <a:endCxn id="66" idx="1"/>
          </p:cNvCxnSpPr>
          <p:nvPr/>
        </p:nvCxnSpPr>
        <p:spPr>
          <a:xfrm flipH="1">
            <a:off x="608031" y="3953691"/>
            <a:ext cx="197198" cy="90173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1848B467-E645-427D-8852-7F83339E9D1E}"/>
              </a:ext>
            </a:extLst>
          </p:cNvPr>
          <p:cNvSpPr/>
          <p:nvPr/>
        </p:nvSpPr>
        <p:spPr>
          <a:xfrm>
            <a:off x="3034234" y="3179815"/>
            <a:ext cx="1643613" cy="26715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r>
              <a:rPr lang="en-US" sz="1000" dirty="0"/>
              <a:t>Resource Synchronizer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73" name="Cloud 72">
            <a:extLst>
              <a:ext uri="{FF2B5EF4-FFF2-40B4-BE49-F238E27FC236}">
                <a16:creationId xmlns:a16="http://schemas.microsoft.com/office/drawing/2014/main" id="{2A0351BC-A7FD-450F-BAF7-A37E19B057EC}"/>
              </a:ext>
            </a:extLst>
          </p:cNvPr>
          <p:cNvSpPr/>
          <p:nvPr/>
        </p:nvSpPr>
        <p:spPr>
          <a:xfrm>
            <a:off x="2873829" y="5756366"/>
            <a:ext cx="809897" cy="44755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E3FCBCA-0C1A-4735-8672-796A24A554D8}"/>
              </a:ext>
            </a:extLst>
          </p:cNvPr>
          <p:cNvCxnSpPr>
            <a:cxnSpLocks/>
            <a:endCxn id="73" idx="3"/>
          </p:cNvCxnSpPr>
          <p:nvPr/>
        </p:nvCxnSpPr>
        <p:spPr>
          <a:xfrm flipH="1">
            <a:off x="3278778" y="3446969"/>
            <a:ext cx="172315" cy="233498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6797C50-A225-4FC5-9E84-A44671921CE3}"/>
              </a:ext>
            </a:extLst>
          </p:cNvPr>
          <p:cNvCxnSpPr>
            <a:cxnSpLocks/>
            <a:stCxn id="68" idx="2"/>
            <a:endCxn id="79" idx="0"/>
          </p:cNvCxnSpPr>
          <p:nvPr/>
        </p:nvCxnSpPr>
        <p:spPr>
          <a:xfrm>
            <a:off x="3856041" y="3446969"/>
            <a:ext cx="353536" cy="24340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620BEEF-F648-48F4-B552-56C431455832}"/>
              </a:ext>
            </a:extLst>
          </p:cNvPr>
          <p:cNvCxnSpPr>
            <a:cxnSpLocks/>
            <a:endCxn id="80" idx="3"/>
          </p:cNvCxnSpPr>
          <p:nvPr/>
        </p:nvCxnSpPr>
        <p:spPr>
          <a:xfrm>
            <a:off x="4291798" y="3486404"/>
            <a:ext cx="1226820" cy="232652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4EF0876-8744-4D86-BBFD-4482893A649D}"/>
              </a:ext>
            </a:extLst>
          </p:cNvPr>
          <p:cNvSpPr/>
          <p:nvPr/>
        </p:nvSpPr>
        <p:spPr>
          <a:xfrm>
            <a:off x="2964543" y="5832098"/>
            <a:ext cx="571251" cy="108476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78" name="Cloud 77">
            <a:extLst>
              <a:ext uri="{FF2B5EF4-FFF2-40B4-BE49-F238E27FC236}">
                <a16:creationId xmlns:a16="http://schemas.microsoft.com/office/drawing/2014/main" id="{E6D4A775-E830-4CF3-95AA-809B569C6FB9}"/>
              </a:ext>
            </a:extLst>
          </p:cNvPr>
          <p:cNvSpPr/>
          <p:nvPr/>
        </p:nvSpPr>
        <p:spPr>
          <a:xfrm>
            <a:off x="3833237" y="5805294"/>
            <a:ext cx="809897" cy="44755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2E298AB-8929-40CB-882F-3C6C19A8CF22}"/>
              </a:ext>
            </a:extLst>
          </p:cNvPr>
          <p:cNvSpPr/>
          <p:nvPr/>
        </p:nvSpPr>
        <p:spPr>
          <a:xfrm>
            <a:off x="3923951" y="5881026"/>
            <a:ext cx="571251" cy="108476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80" name="Cloud 79">
            <a:extLst>
              <a:ext uri="{FF2B5EF4-FFF2-40B4-BE49-F238E27FC236}">
                <a16:creationId xmlns:a16="http://schemas.microsoft.com/office/drawing/2014/main" id="{A12EAE87-DEE7-4050-85ED-653F6D1C1D0B}"/>
              </a:ext>
            </a:extLst>
          </p:cNvPr>
          <p:cNvSpPr/>
          <p:nvPr/>
        </p:nvSpPr>
        <p:spPr>
          <a:xfrm>
            <a:off x="5113669" y="5787340"/>
            <a:ext cx="809897" cy="44755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701FC0C2-2BAC-44A9-9F42-55A2FADF8AD6}"/>
              </a:ext>
            </a:extLst>
          </p:cNvPr>
          <p:cNvSpPr/>
          <p:nvPr/>
        </p:nvSpPr>
        <p:spPr>
          <a:xfrm>
            <a:off x="5204383" y="5863072"/>
            <a:ext cx="571251" cy="108476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A3C040AC-BCCA-4591-B8DF-819134E4F8E7}"/>
              </a:ext>
            </a:extLst>
          </p:cNvPr>
          <p:cNvSpPr/>
          <p:nvPr/>
        </p:nvSpPr>
        <p:spPr>
          <a:xfrm rot="16200000">
            <a:off x="-285637" y="2719204"/>
            <a:ext cx="2113354" cy="124426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External API Endpoint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13C7665C-1013-4B62-AB74-E7E718717CC7}"/>
              </a:ext>
            </a:extLst>
          </p:cNvPr>
          <p:cNvSpPr/>
          <p:nvPr/>
        </p:nvSpPr>
        <p:spPr>
          <a:xfrm>
            <a:off x="968666" y="1662427"/>
            <a:ext cx="1157226" cy="48218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connectivity info</a:t>
            </a:r>
          </a:p>
          <a:p>
            <a:pPr algn="ctr"/>
            <a:r>
              <a:rPr lang="en-US" sz="800" dirty="0"/>
              <a:t>(cluster/</a:t>
            </a:r>
            <a:r>
              <a:rPr lang="en-US" sz="800" dirty="0" err="1"/>
              <a:t>cloudregion</a:t>
            </a:r>
            <a:r>
              <a:rPr lang="en-US" sz="800" dirty="0"/>
              <a:t> register)</a:t>
            </a:r>
          </a:p>
        </p:txBody>
      </p:sp>
    </p:spTree>
    <p:extLst>
      <p:ext uri="{BB962C8B-B14F-4D97-AF65-F5344CB8AC3E}">
        <p14:creationId xmlns:p14="http://schemas.microsoft.com/office/powerpoint/2010/main" val="1945667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00A84F-F616-4BC2-869C-7C8D415E58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4391B-ABD1-440D-B2EE-AC0A72F43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the demo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C545D-F70B-4398-BEF2-44F06B1C69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vfw-test3-label">
            <a:hlinkClick r:id="" action="ppaction://media"/>
            <a:extLst>
              <a:ext uri="{FF2B5EF4-FFF2-40B4-BE49-F238E27FC236}">
                <a16:creationId xmlns:a16="http://schemas.microsoft.com/office/drawing/2014/main" id="{30E12C9C-E001-4A6D-AF58-2E85481F127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62703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9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CDB70F-2431-479E-8017-5B68CFEDB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3B1332-31C2-4A2C-88FB-F254CCADA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0A632-BF87-4ACA-BA09-B133D59E10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vfw-test3-label-darkstat">
            <a:hlinkClick r:id="" action="ppaction://media"/>
            <a:extLst>
              <a:ext uri="{FF2B5EF4-FFF2-40B4-BE49-F238E27FC236}">
                <a16:creationId xmlns:a16="http://schemas.microsoft.com/office/drawing/2014/main" id="{CC99CA18-C52E-4BE6-ADF7-36C1A3D9EB1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232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97825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entagon 225">
            <a:extLst>
              <a:ext uri="{FF2B5EF4-FFF2-40B4-BE49-F238E27FC236}">
                <a16:creationId xmlns:a16="http://schemas.microsoft.com/office/drawing/2014/main" id="{84A125F3-7B12-49A1-83A1-57F5265B1D14}"/>
              </a:ext>
            </a:extLst>
          </p:cNvPr>
          <p:cNvSpPr/>
          <p:nvPr/>
        </p:nvSpPr>
        <p:spPr>
          <a:xfrm>
            <a:off x="2639875" y="2291071"/>
            <a:ext cx="3333163" cy="2349342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>
              <a:spcAft>
                <a:spcPts val="600"/>
              </a:spcAft>
            </a:pPr>
            <a:r>
              <a:rPr lang="en-US" sz="2000" b="1" dirty="0"/>
              <a:t>Edge Drivers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Latency/ Physics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Bandwidth/ Economics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Context/ Proximity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Privacy/ Legal</a:t>
            </a:r>
          </a:p>
        </p:txBody>
      </p:sp>
      <p:sp>
        <p:nvSpPr>
          <p:cNvPr id="189" name="Slide Number Placeholder 1">
            <a:extLst>
              <a:ext uri="{FF2B5EF4-FFF2-40B4-BE49-F238E27FC236}">
                <a16:creationId xmlns:a16="http://schemas.microsoft.com/office/drawing/2014/main" id="{2D04FFF7-DACC-4D69-8C3F-7DEF6E53DBCD}"/>
              </a:ext>
            </a:extLst>
          </p:cNvPr>
          <p:cNvSpPr txBox="1">
            <a:spLocks/>
          </p:cNvSpPr>
          <p:nvPr/>
        </p:nvSpPr>
        <p:spPr>
          <a:xfrm>
            <a:off x="11633982" y="6432516"/>
            <a:ext cx="3739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0" name="Title 220">
            <a:extLst>
              <a:ext uri="{FF2B5EF4-FFF2-40B4-BE49-F238E27FC236}">
                <a16:creationId xmlns:a16="http://schemas.microsoft.com/office/drawing/2014/main" id="{C434EAFE-526F-46B2-B98A-88F078F3F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884" y="412806"/>
            <a:ext cx="10972800" cy="1158240"/>
          </a:xfrm>
          <a:ln>
            <a:noFill/>
          </a:ln>
        </p:spPr>
        <p:txBody>
          <a:bodyPr/>
          <a:lstStyle/>
          <a:p>
            <a:r>
              <a:rPr lang="en-US" dirty="0"/>
              <a:t>Orchestrate Geo-Distributed </a:t>
            </a:r>
            <a:br>
              <a:rPr lang="en-US" dirty="0"/>
            </a:br>
            <a:r>
              <a:rPr lang="en-US" dirty="0"/>
              <a:t>Edge Applications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FCA3395A-6FDA-4F6D-AC42-C7CFE47B0322}"/>
              </a:ext>
            </a:extLst>
          </p:cNvPr>
          <p:cNvGrpSpPr/>
          <p:nvPr/>
        </p:nvGrpSpPr>
        <p:grpSpPr>
          <a:xfrm>
            <a:off x="648697" y="2292553"/>
            <a:ext cx="1831320" cy="3590991"/>
            <a:chOff x="648697" y="2204060"/>
            <a:chExt cx="1831320" cy="3590991"/>
          </a:xfrm>
        </p:grpSpPr>
        <p:pic>
          <p:nvPicPr>
            <p:cNvPr id="192" name="Picture 8" descr="Image result for laptop icon">
              <a:extLst>
                <a:ext uri="{FF2B5EF4-FFF2-40B4-BE49-F238E27FC236}">
                  <a16:creationId xmlns:a16="http://schemas.microsoft.com/office/drawing/2014/main" id="{34B28098-359C-4092-8440-BED5B649E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950" y="5110647"/>
              <a:ext cx="684404" cy="684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3" name="Cloud 192">
              <a:extLst>
                <a:ext uri="{FF2B5EF4-FFF2-40B4-BE49-F238E27FC236}">
                  <a16:creationId xmlns:a16="http://schemas.microsoft.com/office/drawing/2014/main" id="{5F3A1782-76CA-4BCF-9BFE-24C2E9E5C2C5}"/>
                </a:ext>
              </a:extLst>
            </p:cNvPr>
            <p:cNvSpPr/>
            <p:nvPr/>
          </p:nvSpPr>
          <p:spPr>
            <a:xfrm>
              <a:off x="861294" y="4610672"/>
              <a:ext cx="1407170" cy="59166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WAN</a:t>
              </a:r>
            </a:p>
          </p:txBody>
        </p:sp>
        <p:pic>
          <p:nvPicPr>
            <p:cNvPr id="194" name="Picture 193">
              <a:extLst>
                <a:ext uri="{FF2B5EF4-FFF2-40B4-BE49-F238E27FC236}">
                  <a16:creationId xmlns:a16="http://schemas.microsoft.com/office/drawing/2014/main" id="{B95FC70B-4091-4FCA-8A1B-B7E62245A6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70687" y="5250024"/>
              <a:ext cx="284988" cy="405650"/>
            </a:xfrm>
            <a:prstGeom prst="rect">
              <a:avLst/>
            </a:prstGeom>
          </p:spPr>
        </p:pic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C7F0C845-F831-445F-809C-5C333EEA3BE3}"/>
                </a:ext>
              </a:extLst>
            </p:cNvPr>
            <p:cNvGrpSpPr/>
            <p:nvPr/>
          </p:nvGrpSpPr>
          <p:grpSpPr>
            <a:xfrm>
              <a:off x="648697" y="2204060"/>
              <a:ext cx="1831320" cy="2347860"/>
              <a:chOff x="648697" y="2204060"/>
              <a:chExt cx="1831320" cy="2347860"/>
            </a:xfrm>
          </p:grpSpPr>
          <p:sp>
            <p:nvSpPr>
              <p:cNvPr id="196" name="Rounded Rectangle 6">
                <a:extLst>
                  <a:ext uri="{FF2B5EF4-FFF2-40B4-BE49-F238E27FC236}">
                    <a16:creationId xmlns:a16="http://schemas.microsoft.com/office/drawing/2014/main" id="{EA75D0E7-E13A-4991-BE74-12F9F06D5985}"/>
                  </a:ext>
                </a:extLst>
              </p:cNvPr>
              <p:cNvSpPr/>
              <p:nvPr/>
            </p:nvSpPr>
            <p:spPr>
              <a:xfrm>
                <a:off x="648697" y="2204060"/>
                <a:ext cx="1831320" cy="2347860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Public/ Private Cloud</a:t>
                </a:r>
              </a:p>
            </p:txBody>
          </p:sp>
          <p:sp>
            <p:nvSpPr>
              <p:cNvPr id="197" name="Rounded Rectangle 196">
                <a:extLst>
                  <a:ext uri="{FF2B5EF4-FFF2-40B4-BE49-F238E27FC236}">
                    <a16:creationId xmlns:a16="http://schemas.microsoft.com/office/drawing/2014/main" id="{1F21EC89-50A8-4DC3-9CF7-AD6B6A7FB301}"/>
                  </a:ext>
                </a:extLst>
              </p:cNvPr>
              <p:cNvSpPr/>
              <p:nvPr/>
            </p:nvSpPr>
            <p:spPr>
              <a:xfrm>
                <a:off x="937863" y="2841262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98" name="Rounded Rectangle 198">
                <a:extLst>
                  <a:ext uri="{FF2B5EF4-FFF2-40B4-BE49-F238E27FC236}">
                    <a16:creationId xmlns:a16="http://schemas.microsoft.com/office/drawing/2014/main" id="{ACA5C44F-D82F-444A-8CFF-061E0F3AAAD9}"/>
                  </a:ext>
                </a:extLst>
              </p:cNvPr>
              <p:cNvSpPr/>
              <p:nvPr/>
            </p:nvSpPr>
            <p:spPr>
              <a:xfrm>
                <a:off x="1593184" y="2842645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99" name="Rounded Rectangle 200">
                <a:extLst>
                  <a:ext uri="{FF2B5EF4-FFF2-40B4-BE49-F238E27FC236}">
                    <a16:creationId xmlns:a16="http://schemas.microsoft.com/office/drawing/2014/main" id="{AD55D519-0DB0-4376-9865-8DE1E9917AAF}"/>
                  </a:ext>
                </a:extLst>
              </p:cNvPr>
              <p:cNvSpPr/>
              <p:nvPr/>
            </p:nvSpPr>
            <p:spPr>
              <a:xfrm>
                <a:off x="937863" y="3094498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S3</a:t>
                </a:r>
              </a:p>
            </p:txBody>
          </p:sp>
          <p:sp>
            <p:nvSpPr>
              <p:cNvPr id="200" name="Rounded Rectangle 202">
                <a:extLst>
                  <a:ext uri="{FF2B5EF4-FFF2-40B4-BE49-F238E27FC236}">
                    <a16:creationId xmlns:a16="http://schemas.microsoft.com/office/drawing/2014/main" id="{28967B1D-E4B3-4022-9F11-040A8FE5A871}"/>
                  </a:ext>
                </a:extLst>
              </p:cNvPr>
              <p:cNvSpPr/>
              <p:nvPr/>
            </p:nvSpPr>
            <p:spPr>
              <a:xfrm>
                <a:off x="937863" y="3351805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201" name="Rounded Rectangle 203">
                <a:extLst>
                  <a:ext uri="{FF2B5EF4-FFF2-40B4-BE49-F238E27FC236}">
                    <a16:creationId xmlns:a16="http://schemas.microsoft.com/office/drawing/2014/main" id="{423A375B-EEDC-457F-ACC4-9F7BF6A27842}"/>
                  </a:ext>
                </a:extLst>
              </p:cNvPr>
              <p:cNvSpPr/>
              <p:nvPr/>
            </p:nvSpPr>
            <p:spPr>
              <a:xfrm>
                <a:off x="937863" y="3601970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202" name="Rounded Rectangle 203">
                <a:extLst>
                  <a:ext uri="{FF2B5EF4-FFF2-40B4-BE49-F238E27FC236}">
                    <a16:creationId xmlns:a16="http://schemas.microsoft.com/office/drawing/2014/main" id="{A6EC00CA-971F-46DE-88DE-F90CE1EA0E03}"/>
                  </a:ext>
                </a:extLst>
              </p:cNvPr>
              <p:cNvSpPr/>
              <p:nvPr/>
            </p:nvSpPr>
            <p:spPr>
              <a:xfrm>
                <a:off x="1593184" y="3599539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203" name="Rounded Rectangle 6">
                <a:extLst>
                  <a:ext uri="{FF2B5EF4-FFF2-40B4-BE49-F238E27FC236}">
                    <a16:creationId xmlns:a16="http://schemas.microsoft.com/office/drawing/2014/main" id="{71D2AD90-144C-413C-8538-EC0E60ACDC29}"/>
                  </a:ext>
                </a:extLst>
              </p:cNvPr>
              <p:cNvSpPr/>
              <p:nvPr/>
            </p:nvSpPr>
            <p:spPr>
              <a:xfrm>
                <a:off x="896946" y="3884684"/>
                <a:ext cx="1333345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</a:rPr>
                  <a:t>Cloud Platform</a:t>
                </a:r>
              </a:p>
            </p:txBody>
          </p:sp>
          <p:pic>
            <p:nvPicPr>
              <p:cNvPr id="204" name="Picture 2" descr="Image result for Kubernetes icon">
                <a:extLst>
                  <a:ext uri="{FF2B5EF4-FFF2-40B4-BE49-F238E27FC236}">
                    <a16:creationId xmlns:a16="http://schemas.microsoft.com/office/drawing/2014/main" id="{EE834A7A-9676-4CFE-AAC5-95713A0CAF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3051" y="3966895"/>
                <a:ext cx="426666" cy="4116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05" name="Rectangle: Rounded Corners 85">
            <a:extLst>
              <a:ext uri="{FF2B5EF4-FFF2-40B4-BE49-F238E27FC236}">
                <a16:creationId xmlns:a16="http://schemas.microsoft.com/office/drawing/2014/main" id="{5659C17C-CE06-4C85-B57F-CEC2609C84C2}"/>
              </a:ext>
            </a:extLst>
          </p:cNvPr>
          <p:cNvSpPr/>
          <p:nvPr/>
        </p:nvSpPr>
        <p:spPr>
          <a:xfrm>
            <a:off x="5918577" y="5744647"/>
            <a:ext cx="5934570" cy="4356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200" dirty="0">
                <a:solidFill>
                  <a:schemeClr val="accent5"/>
                </a:solidFill>
              </a:rPr>
              <a:t>Vision: “One click” cross-cluster deployment</a:t>
            </a: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F597A498-8FD6-41BE-ABEA-9DED3A2930A3}"/>
              </a:ext>
            </a:extLst>
          </p:cNvPr>
          <p:cNvGrpSpPr/>
          <p:nvPr/>
        </p:nvGrpSpPr>
        <p:grpSpPr>
          <a:xfrm>
            <a:off x="6032457" y="592979"/>
            <a:ext cx="5719811" cy="4985187"/>
            <a:chOff x="6032457" y="700555"/>
            <a:chExt cx="5719811" cy="4985187"/>
          </a:xfrm>
        </p:grpSpPr>
        <p:sp>
          <p:nvSpPr>
            <p:cNvPr id="207" name="Cloud 206">
              <a:extLst>
                <a:ext uri="{FF2B5EF4-FFF2-40B4-BE49-F238E27FC236}">
                  <a16:creationId xmlns:a16="http://schemas.microsoft.com/office/drawing/2014/main" id="{86B0FB26-F5D3-4423-8FDB-7B85DE5CDE59}"/>
                </a:ext>
              </a:extLst>
            </p:cNvPr>
            <p:cNvSpPr/>
            <p:nvPr/>
          </p:nvSpPr>
          <p:spPr>
            <a:xfrm flipH="1">
              <a:off x="6789808" y="4710396"/>
              <a:ext cx="4014823" cy="71591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Network (LAN/ WAN)</a:t>
              </a:r>
            </a:p>
          </p:txBody>
        </p: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F4312356-B197-4E7B-A568-C0F03C32004E}"/>
                </a:ext>
              </a:extLst>
            </p:cNvPr>
            <p:cNvGrpSpPr/>
            <p:nvPr/>
          </p:nvGrpSpPr>
          <p:grpSpPr>
            <a:xfrm>
              <a:off x="6153244" y="3108589"/>
              <a:ext cx="1725186" cy="1555166"/>
              <a:chOff x="5890810" y="2585761"/>
              <a:chExt cx="1725186" cy="1555166"/>
            </a:xfrm>
          </p:grpSpPr>
          <p:sp>
            <p:nvSpPr>
              <p:cNvPr id="332" name="Rounded Rectangle 6">
                <a:extLst>
                  <a:ext uri="{FF2B5EF4-FFF2-40B4-BE49-F238E27FC236}">
                    <a16:creationId xmlns:a16="http://schemas.microsoft.com/office/drawing/2014/main" id="{1FF36B73-CA3F-4BB0-9E83-C3F01E436852}"/>
                  </a:ext>
                </a:extLst>
              </p:cNvPr>
              <p:cNvSpPr/>
              <p:nvPr/>
            </p:nvSpPr>
            <p:spPr>
              <a:xfrm>
                <a:off x="5890810" y="2585761"/>
                <a:ext cx="1725186" cy="1555166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Edge 1</a:t>
                </a:r>
              </a:p>
            </p:txBody>
          </p:sp>
          <p:sp>
            <p:nvSpPr>
              <p:cNvPr id="333" name="Rounded Rectangle 202">
                <a:extLst>
                  <a:ext uri="{FF2B5EF4-FFF2-40B4-BE49-F238E27FC236}">
                    <a16:creationId xmlns:a16="http://schemas.microsoft.com/office/drawing/2014/main" id="{D047DC8C-1299-475D-95B3-2E2FFF2509BA}"/>
                  </a:ext>
                </a:extLst>
              </p:cNvPr>
              <p:cNvSpPr/>
              <p:nvPr/>
            </p:nvSpPr>
            <p:spPr>
              <a:xfrm>
                <a:off x="6126909" y="3203256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334" name="Rounded Rectangle 203">
                <a:extLst>
                  <a:ext uri="{FF2B5EF4-FFF2-40B4-BE49-F238E27FC236}">
                    <a16:creationId xmlns:a16="http://schemas.microsoft.com/office/drawing/2014/main" id="{610E0536-EEBC-4EB7-BD0F-3854423E5867}"/>
                  </a:ext>
                </a:extLst>
              </p:cNvPr>
              <p:cNvSpPr/>
              <p:nvPr/>
            </p:nvSpPr>
            <p:spPr>
              <a:xfrm>
                <a:off x="6456093" y="2943913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335" name="Rounded Rectangle 203">
                <a:extLst>
                  <a:ext uri="{FF2B5EF4-FFF2-40B4-BE49-F238E27FC236}">
                    <a16:creationId xmlns:a16="http://schemas.microsoft.com/office/drawing/2014/main" id="{2732FE94-058B-4FEE-A384-2B1E30C65609}"/>
                  </a:ext>
                </a:extLst>
              </p:cNvPr>
              <p:cNvSpPr/>
              <p:nvPr/>
            </p:nvSpPr>
            <p:spPr>
              <a:xfrm>
                <a:off x="6782230" y="3203340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336" name="Rounded Rectangle 6">
                <a:extLst>
                  <a:ext uri="{FF2B5EF4-FFF2-40B4-BE49-F238E27FC236}">
                    <a16:creationId xmlns:a16="http://schemas.microsoft.com/office/drawing/2014/main" id="{136F372F-8AF4-4480-BFE2-E63EFC27CADD}"/>
                  </a:ext>
                </a:extLst>
              </p:cNvPr>
              <p:cNvSpPr/>
              <p:nvPr/>
            </p:nvSpPr>
            <p:spPr>
              <a:xfrm>
                <a:off x="6118348" y="3481381"/>
                <a:ext cx="1268633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Edge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337" name="Picture 2" descr="Image result for Kubernetes icon">
                <a:extLst>
                  <a:ext uri="{FF2B5EF4-FFF2-40B4-BE49-F238E27FC236}">
                    <a16:creationId xmlns:a16="http://schemas.microsoft.com/office/drawing/2014/main" id="{54C063D2-D4F9-4CA9-B525-C072D8C67A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1022" y="3599314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09" name="Cloud 208">
              <a:extLst>
                <a:ext uri="{FF2B5EF4-FFF2-40B4-BE49-F238E27FC236}">
                  <a16:creationId xmlns:a16="http://schemas.microsoft.com/office/drawing/2014/main" id="{47734086-EB77-460D-91B4-5911BA46CCDC}"/>
                </a:ext>
              </a:extLst>
            </p:cNvPr>
            <p:cNvSpPr/>
            <p:nvPr/>
          </p:nvSpPr>
          <p:spPr>
            <a:xfrm>
              <a:off x="8046618" y="2510421"/>
              <a:ext cx="1702676" cy="53787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WAN</a:t>
              </a: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B01B5D64-903E-4F0A-BAD0-3A64CBA37490}"/>
                </a:ext>
              </a:extLst>
            </p:cNvPr>
            <p:cNvGrpSpPr/>
            <p:nvPr/>
          </p:nvGrpSpPr>
          <p:grpSpPr>
            <a:xfrm>
              <a:off x="8026095" y="700555"/>
              <a:ext cx="2701070" cy="1736309"/>
              <a:chOff x="7996134" y="494815"/>
              <a:chExt cx="2701070" cy="1736309"/>
            </a:xfrm>
          </p:grpSpPr>
          <p:sp>
            <p:nvSpPr>
              <p:cNvPr id="322" name="Rounded Rectangle 6">
                <a:extLst>
                  <a:ext uri="{FF2B5EF4-FFF2-40B4-BE49-F238E27FC236}">
                    <a16:creationId xmlns:a16="http://schemas.microsoft.com/office/drawing/2014/main" id="{EFD99469-76F8-43BB-BE61-BE9489A1EA11}"/>
                  </a:ext>
                </a:extLst>
              </p:cNvPr>
              <p:cNvSpPr/>
              <p:nvPr/>
            </p:nvSpPr>
            <p:spPr>
              <a:xfrm>
                <a:off x="7996134" y="494815"/>
                <a:ext cx="1725186" cy="1736309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Public/ Private Cloud</a:t>
                </a:r>
              </a:p>
            </p:txBody>
          </p:sp>
          <p:sp>
            <p:nvSpPr>
              <p:cNvPr id="323" name="Rounded Rectangle 202">
                <a:extLst>
                  <a:ext uri="{FF2B5EF4-FFF2-40B4-BE49-F238E27FC236}">
                    <a16:creationId xmlns:a16="http://schemas.microsoft.com/office/drawing/2014/main" id="{181DB35B-F11E-47C4-9BC0-003C17CF932B}"/>
                  </a:ext>
                </a:extLst>
              </p:cNvPr>
              <p:cNvSpPr/>
              <p:nvPr/>
            </p:nvSpPr>
            <p:spPr>
              <a:xfrm>
                <a:off x="8232233" y="1031325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324" name="Rounded Rectangle 203">
                <a:extLst>
                  <a:ext uri="{FF2B5EF4-FFF2-40B4-BE49-F238E27FC236}">
                    <a16:creationId xmlns:a16="http://schemas.microsoft.com/office/drawing/2014/main" id="{BD14F4F3-1DF5-4465-876C-DA5AAF760AE5}"/>
                  </a:ext>
                </a:extLst>
              </p:cNvPr>
              <p:cNvSpPr/>
              <p:nvPr/>
            </p:nvSpPr>
            <p:spPr>
              <a:xfrm>
                <a:off x="8232233" y="1296238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S3</a:t>
                </a:r>
              </a:p>
            </p:txBody>
          </p:sp>
          <p:sp>
            <p:nvSpPr>
              <p:cNvPr id="325" name="Rounded Rectangle 203">
                <a:extLst>
                  <a:ext uri="{FF2B5EF4-FFF2-40B4-BE49-F238E27FC236}">
                    <a16:creationId xmlns:a16="http://schemas.microsoft.com/office/drawing/2014/main" id="{10F3F0E4-C096-4AD4-9BEF-6E56656A7CA8}"/>
                  </a:ext>
                </a:extLst>
              </p:cNvPr>
              <p:cNvSpPr/>
              <p:nvPr/>
            </p:nvSpPr>
            <p:spPr>
              <a:xfrm>
                <a:off x="8887554" y="1031409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326" name="Rounded Rectangle 6">
                <a:extLst>
                  <a:ext uri="{FF2B5EF4-FFF2-40B4-BE49-F238E27FC236}">
                    <a16:creationId xmlns:a16="http://schemas.microsoft.com/office/drawing/2014/main" id="{E0EBA536-1FBB-4BAE-90C3-73566E128BC8}"/>
                  </a:ext>
                </a:extLst>
              </p:cNvPr>
              <p:cNvSpPr/>
              <p:nvPr/>
            </p:nvSpPr>
            <p:spPr>
              <a:xfrm>
                <a:off x="8223672" y="1571578"/>
                <a:ext cx="1268633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Cloud 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327" name="Picture 2" descr="Image result for Kubernetes icon">
                <a:extLst>
                  <a:ext uri="{FF2B5EF4-FFF2-40B4-BE49-F238E27FC236}">
                    <a16:creationId xmlns:a16="http://schemas.microsoft.com/office/drawing/2014/main" id="{4BF6A325-DCB0-40DF-8830-432952B48C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16346" y="1689511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34CA094E-9EE4-4794-BD05-CE5DCD235863}"/>
                  </a:ext>
                </a:extLst>
              </p:cNvPr>
              <p:cNvCxnSpPr/>
              <p:nvPr/>
            </p:nvCxnSpPr>
            <p:spPr>
              <a:xfrm flipV="1">
                <a:off x="8532068" y="1256718"/>
                <a:ext cx="0" cy="395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6D47DD3B-F57D-41FA-BB88-E00B05685B74}"/>
                  </a:ext>
                </a:extLst>
              </p:cNvPr>
              <p:cNvCxnSpPr>
                <a:stCxn id="324" idx="0"/>
                <a:endCxn id="325" idx="2"/>
              </p:cNvCxnSpPr>
              <p:nvPr/>
            </p:nvCxnSpPr>
            <p:spPr>
              <a:xfrm flipV="1">
                <a:off x="8532068" y="1256801"/>
                <a:ext cx="656397" cy="394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4BFD64EA-7658-4E1A-89F5-9F56F81E76EC}"/>
                  </a:ext>
                </a:extLst>
              </p:cNvPr>
              <p:cNvCxnSpPr>
                <a:stCxn id="325" idx="3"/>
                <a:endCxn id="331" idx="1"/>
              </p:cNvCxnSpPr>
              <p:nvPr/>
            </p:nvCxnSpPr>
            <p:spPr>
              <a:xfrm>
                <a:off x="9489376" y="1144105"/>
                <a:ext cx="437152" cy="69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1" name="Rectangle: Rounded Corners 2">
                <a:extLst>
                  <a:ext uri="{FF2B5EF4-FFF2-40B4-BE49-F238E27FC236}">
                    <a16:creationId xmlns:a16="http://schemas.microsoft.com/office/drawing/2014/main" id="{3B7BB53A-EEB9-4447-936A-5AAB46BABADA}"/>
                  </a:ext>
                </a:extLst>
              </p:cNvPr>
              <p:cNvSpPr/>
              <p:nvPr/>
            </p:nvSpPr>
            <p:spPr>
              <a:xfrm>
                <a:off x="9926528" y="939567"/>
                <a:ext cx="770676" cy="410456"/>
              </a:xfrm>
              <a:prstGeom prst="round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2"/>
                    </a:solidFill>
                  </a:rPr>
                  <a:t>External System</a:t>
                </a:r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42F74DD9-D8CD-4523-8137-428FD350C6B7}"/>
                </a:ext>
              </a:extLst>
            </p:cNvPr>
            <p:cNvGrpSpPr/>
            <p:nvPr/>
          </p:nvGrpSpPr>
          <p:grpSpPr>
            <a:xfrm>
              <a:off x="9908535" y="3111170"/>
              <a:ext cx="1725186" cy="1555166"/>
              <a:chOff x="9646101" y="2588342"/>
              <a:chExt cx="1725186" cy="1555166"/>
            </a:xfrm>
          </p:grpSpPr>
          <p:sp>
            <p:nvSpPr>
              <p:cNvPr id="316" name="Rounded Rectangle 6">
                <a:extLst>
                  <a:ext uri="{FF2B5EF4-FFF2-40B4-BE49-F238E27FC236}">
                    <a16:creationId xmlns:a16="http://schemas.microsoft.com/office/drawing/2014/main" id="{5D425486-714F-49A2-BAA8-7EF9A2323FA9}"/>
                  </a:ext>
                </a:extLst>
              </p:cNvPr>
              <p:cNvSpPr/>
              <p:nvPr/>
            </p:nvSpPr>
            <p:spPr>
              <a:xfrm>
                <a:off x="9646101" y="2588342"/>
                <a:ext cx="1725186" cy="1555166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Edge n</a:t>
                </a:r>
              </a:p>
            </p:txBody>
          </p:sp>
          <p:sp>
            <p:nvSpPr>
              <p:cNvPr id="317" name="Rounded Rectangle 202">
                <a:extLst>
                  <a:ext uri="{FF2B5EF4-FFF2-40B4-BE49-F238E27FC236}">
                    <a16:creationId xmlns:a16="http://schemas.microsoft.com/office/drawing/2014/main" id="{59BAB87E-9406-4A51-8035-D703B0D0FB83}"/>
                  </a:ext>
                </a:extLst>
              </p:cNvPr>
              <p:cNvSpPr/>
              <p:nvPr/>
            </p:nvSpPr>
            <p:spPr>
              <a:xfrm>
                <a:off x="9882200" y="3205837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318" name="Rounded Rectangle 203">
                <a:extLst>
                  <a:ext uri="{FF2B5EF4-FFF2-40B4-BE49-F238E27FC236}">
                    <a16:creationId xmlns:a16="http://schemas.microsoft.com/office/drawing/2014/main" id="{6486AB2D-AB0E-4609-A286-51D8667D2848}"/>
                  </a:ext>
                </a:extLst>
              </p:cNvPr>
              <p:cNvSpPr/>
              <p:nvPr/>
            </p:nvSpPr>
            <p:spPr>
              <a:xfrm>
                <a:off x="10211384" y="2946494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319" name="Rounded Rectangle 203">
                <a:extLst>
                  <a:ext uri="{FF2B5EF4-FFF2-40B4-BE49-F238E27FC236}">
                    <a16:creationId xmlns:a16="http://schemas.microsoft.com/office/drawing/2014/main" id="{12E42FCC-D619-4410-8846-1369C19F2954}"/>
                  </a:ext>
                </a:extLst>
              </p:cNvPr>
              <p:cNvSpPr/>
              <p:nvPr/>
            </p:nvSpPr>
            <p:spPr>
              <a:xfrm>
                <a:off x="10537521" y="3205921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320" name="Rounded Rectangle 6">
                <a:extLst>
                  <a:ext uri="{FF2B5EF4-FFF2-40B4-BE49-F238E27FC236}">
                    <a16:creationId xmlns:a16="http://schemas.microsoft.com/office/drawing/2014/main" id="{016885D1-2591-4ADA-8299-F807A08E9E18}"/>
                  </a:ext>
                </a:extLst>
              </p:cNvPr>
              <p:cNvSpPr/>
              <p:nvPr/>
            </p:nvSpPr>
            <p:spPr>
              <a:xfrm>
                <a:off x="9873639" y="3479208"/>
                <a:ext cx="1268633" cy="561674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Edge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321" name="Picture 2" descr="Image result for Kubernetes icon">
                <a:extLst>
                  <a:ext uri="{FF2B5EF4-FFF2-40B4-BE49-F238E27FC236}">
                    <a16:creationId xmlns:a16="http://schemas.microsoft.com/office/drawing/2014/main" id="{0BA6C2FC-3D2D-4D6A-AFB6-6D498A2F39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66313" y="3601895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2" name="Cloud 211">
              <a:extLst>
                <a:ext uri="{FF2B5EF4-FFF2-40B4-BE49-F238E27FC236}">
                  <a16:creationId xmlns:a16="http://schemas.microsoft.com/office/drawing/2014/main" id="{3ECE0039-54EC-4E7D-953D-9E3F96D90BD2}"/>
                </a:ext>
              </a:extLst>
            </p:cNvPr>
            <p:cNvSpPr/>
            <p:nvPr/>
          </p:nvSpPr>
          <p:spPr>
            <a:xfrm flipH="1">
              <a:off x="8254516" y="3322361"/>
              <a:ext cx="1279245" cy="53787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WAN</a:t>
              </a: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A7890E28-BC1E-4DDB-A87A-81CE5C33FB68}"/>
                </a:ext>
              </a:extLst>
            </p:cNvPr>
            <p:cNvCxnSpPr>
              <a:stCxn id="212" idx="0"/>
              <a:endCxn id="334" idx="3"/>
            </p:cNvCxnSpPr>
            <p:nvPr/>
          </p:nvCxnSpPr>
          <p:spPr>
            <a:xfrm flipH="1" flipV="1">
              <a:off x="7318196" y="3579437"/>
              <a:ext cx="937386" cy="1186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2B3C34CC-253E-4EF9-BA4B-3834BEB1DE41}"/>
                </a:ext>
              </a:extLst>
            </p:cNvPr>
            <p:cNvCxnSpPr>
              <a:stCxn id="212" idx="2"/>
              <a:endCxn id="318" idx="1"/>
            </p:cNvCxnSpPr>
            <p:nvPr/>
          </p:nvCxnSpPr>
          <p:spPr>
            <a:xfrm flipV="1">
              <a:off x="9529793" y="3582018"/>
              <a:ext cx="944025" cy="92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6A631D29-8250-459A-A1C2-675A2C61AD83}"/>
                </a:ext>
              </a:extLst>
            </p:cNvPr>
            <p:cNvCxnSpPr>
              <a:stCxn id="209" idx="2"/>
              <a:endCxn id="334" idx="3"/>
            </p:cNvCxnSpPr>
            <p:nvPr/>
          </p:nvCxnSpPr>
          <p:spPr>
            <a:xfrm flipH="1">
              <a:off x="7318196" y="2779360"/>
              <a:ext cx="733703" cy="80007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0DB0F5F7-5247-46DC-B9D7-02D9EA1B5DEB}"/>
                </a:ext>
              </a:extLst>
            </p:cNvPr>
            <p:cNvCxnSpPr>
              <a:stCxn id="318" idx="1"/>
              <a:endCxn id="209" idx="0"/>
            </p:cNvCxnSpPr>
            <p:nvPr/>
          </p:nvCxnSpPr>
          <p:spPr>
            <a:xfrm flipH="1" flipV="1">
              <a:off x="9747875" y="2779360"/>
              <a:ext cx="725943" cy="8026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A8356E43-9A21-4E96-87A4-8EB76C7E9773}"/>
                </a:ext>
              </a:extLst>
            </p:cNvPr>
            <p:cNvCxnSpPr/>
            <p:nvPr/>
          </p:nvCxnSpPr>
          <p:spPr>
            <a:xfrm flipH="1" flipV="1">
              <a:off x="8562029" y="1734767"/>
              <a:ext cx="2718" cy="8222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4626D6F6-AC06-4704-BF5A-A3FF7C6DA0F4}"/>
                </a:ext>
              </a:extLst>
            </p:cNvPr>
            <p:cNvGrpSpPr/>
            <p:nvPr/>
          </p:nvGrpSpPr>
          <p:grpSpPr>
            <a:xfrm>
              <a:off x="6032457" y="5366463"/>
              <a:ext cx="1986011" cy="319279"/>
              <a:chOff x="6314187" y="5199140"/>
              <a:chExt cx="4257190" cy="684404"/>
            </a:xfrm>
          </p:grpSpPr>
          <p:pic>
            <p:nvPicPr>
              <p:cNvPr id="268" name="Picture 8" descr="Image result for laptop icon">
                <a:extLst>
                  <a:ext uri="{FF2B5EF4-FFF2-40B4-BE49-F238E27FC236}">
                    <a16:creationId xmlns:a16="http://schemas.microsoft.com/office/drawing/2014/main" id="{AE06A840-4FC7-4E40-9B1F-D329F63AFF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4450" y="5199140"/>
                <a:ext cx="684404" cy="68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9" name="Picture 268">
                <a:extLst>
                  <a:ext uri="{FF2B5EF4-FFF2-40B4-BE49-F238E27FC236}">
                    <a16:creationId xmlns:a16="http://schemas.microsoft.com/office/drawing/2014/main" id="{65174177-C091-4FEF-8EAF-15E28693C1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14187" y="5338517"/>
                <a:ext cx="284988" cy="405650"/>
              </a:xfrm>
              <a:prstGeom prst="rect">
                <a:avLst/>
              </a:prstGeom>
            </p:spPr>
          </p:pic>
          <p:pic>
            <p:nvPicPr>
              <p:cNvPr id="270" name="Picture 269">
                <a:extLst>
                  <a:ext uri="{FF2B5EF4-FFF2-40B4-BE49-F238E27FC236}">
                    <a16:creationId xmlns:a16="http://schemas.microsoft.com/office/drawing/2014/main" id="{4469D7B9-D561-45EB-929E-741EA086B0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694" y="5241451"/>
                <a:ext cx="507195" cy="558674"/>
              </a:xfrm>
              <a:prstGeom prst="rect">
                <a:avLst/>
              </a:prstGeom>
            </p:spPr>
          </p:pic>
          <p:sp>
            <p:nvSpPr>
              <p:cNvPr id="271" name="Freeform 29">
                <a:extLst>
                  <a:ext uri="{FF2B5EF4-FFF2-40B4-BE49-F238E27FC236}">
                    <a16:creationId xmlns:a16="http://schemas.microsoft.com/office/drawing/2014/main" id="{42742018-81A5-4A92-9525-B8D8C944D5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45550" y="5350219"/>
                <a:ext cx="429458" cy="418502"/>
              </a:xfrm>
              <a:custGeom>
                <a:avLst/>
                <a:gdLst>
                  <a:gd name="T0" fmla="*/ 183 w 899"/>
                  <a:gd name="T1" fmla="*/ 615 h 876"/>
                  <a:gd name="T2" fmla="*/ 229 w 899"/>
                  <a:gd name="T3" fmla="*/ 756 h 876"/>
                  <a:gd name="T4" fmla="*/ 391 w 899"/>
                  <a:gd name="T5" fmla="*/ 858 h 876"/>
                  <a:gd name="T6" fmla="*/ 412 w 899"/>
                  <a:gd name="T7" fmla="*/ 876 h 876"/>
                  <a:gd name="T8" fmla="*/ 431 w 899"/>
                  <a:gd name="T9" fmla="*/ 851 h 876"/>
                  <a:gd name="T10" fmla="*/ 413 w 899"/>
                  <a:gd name="T11" fmla="*/ 715 h 876"/>
                  <a:gd name="T12" fmla="*/ 253 w 899"/>
                  <a:gd name="T13" fmla="*/ 724 h 876"/>
                  <a:gd name="T14" fmla="*/ 332 w 899"/>
                  <a:gd name="T15" fmla="*/ 600 h 876"/>
                  <a:gd name="T16" fmla="*/ 409 w 899"/>
                  <a:gd name="T17" fmla="*/ 473 h 876"/>
                  <a:gd name="T18" fmla="*/ 756 w 899"/>
                  <a:gd name="T19" fmla="*/ 594 h 876"/>
                  <a:gd name="T20" fmla="*/ 775 w 899"/>
                  <a:gd name="T21" fmla="*/ 764 h 876"/>
                  <a:gd name="T22" fmla="*/ 797 w 899"/>
                  <a:gd name="T23" fmla="*/ 781 h 876"/>
                  <a:gd name="T24" fmla="*/ 794 w 899"/>
                  <a:gd name="T25" fmla="*/ 606 h 876"/>
                  <a:gd name="T26" fmla="*/ 859 w 899"/>
                  <a:gd name="T27" fmla="*/ 473 h 876"/>
                  <a:gd name="T28" fmla="*/ 899 w 899"/>
                  <a:gd name="T29" fmla="*/ 326 h 876"/>
                  <a:gd name="T30" fmla="*/ 838 w 899"/>
                  <a:gd name="T31" fmla="*/ 186 h 876"/>
                  <a:gd name="T32" fmla="*/ 358 w 899"/>
                  <a:gd name="T33" fmla="*/ 54 h 876"/>
                  <a:gd name="T34" fmla="*/ 183 w 899"/>
                  <a:gd name="T35" fmla="*/ 221 h 876"/>
                  <a:gd name="T36" fmla="*/ 96 w 899"/>
                  <a:gd name="T37" fmla="*/ 147 h 876"/>
                  <a:gd name="T38" fmla="*/ 0 w 899"/>
                  <a:gd name="T39" fmla="*/ 187 h 876"/>
                  <a:gd name="T40" fmla="*/ 40 w 899"/>
                  <a:gd name="T41" fmla="*/ 690 h 876"/>
                  <a:gd name="T42" fmla="*/ 126 w 899"/>
                  <a:gd name="T43" fmla="*/ 677 h 876"/>
                  <a:gd name="T44" fmla="*/ 96 w 899"/>
                  <a:gd name="T45" fmla="*/ 187 h 876"/>
                  <a:gd name="T46" fmla="*/ 325 w 899"/>
                  <a:gd name="T47" fmla="*/ 276 h 876"/>
                  <a:gd name="T48" fmla="*/ 859 w 899"/>
                  <a:gd name="T49" fmla="*/ 326 h 876"/>
                  <a:gd name="T50" fmla="*/ 372 w 899"/>
                  <a:gd name="T51" fmla="*/ 433 h 876"/>
                  <a:gd name="T52" fmla="*/ 163 w 899"/>
                  <a:gd name="T53" fmla="*/ 577 h 876"/>
                  <a:gd name="T54" fmla="*/ 40 w 899"/>
                  <a:gd name="T55" fmla="*/ 650 h 876"/>
                  <a:gd name="T56" fmla="*/ 578 w 899"/>
                  <a:gd name="T57" fmla="*/ 45 h 876"/>
                  <a:gd name="T58" fmla="*/ 821 w 899"/>
                  <a:gd name="T59" fmla="*/ 286 h 876"/>
                  <a:gd name="T60" fmla="*/ 332 w 899"/>
                  <a:gd name="T61" fmla="*/ 237 h 876"/>
                  <a:gd name="T62" fmla="*/ 378 w 899"/>
                  <a:gd name="T63" fmla="*/ 8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99" h="876">
                    <a:moveTo>
                      <a:pt x="126" y="677"/>
                    </a:moveTo>
                    <a:cubicBezTo>
                      <a:pt x="183" y="615"/>
                      <a:pt x="183" y="615"/>
                      <a:pt x="183" y="615"/>
                    </a:cubicBezTo>
                    <a:cubicBezTo>
                      <a:pt x="185" y="615"/>
                      <a:pt x="187" y="615"/>
                      <a:pt x="189" y="615"/>
                    </a:cubicBezTo>
                    <a:cubicBezTo>
                      <a:pt x="194" y="678"/>
                      <a:pt x="205" y="739"/>
                      <a:pt x="229" y="756"/>
                    </a:cubicBezTo>
                    <a:cubicBezTo>
                      <a:pt x="253" y="775"/>
                      <a:pt x="324" y="772"/>
                      <a:pt x="384" y="757"/>
                    </a:cubicBezTo>
                    <a:cubicBezTo>
                      <a:pt x="391" y="858"/>
                      <a:pt x="391" y="858"/>
                      <a:pt x="391" y="858"/>
                    </a:cubicBezTo>
                    <a:cubicBezTo>
                      <a:pt x="392" y="868"/>
                      <a:pt x="400" y="876"/>
                      <a:pt x="411" y="876"/>
                    </a:cubicBezTo>
                    <a:cubicBezTo>
                      <a:pt x="411" y="876"/>
                      <a:pt x="412" y="876"/>
                      <a:pt x="412" y="876"/>
                    </a:cubicBezTo>
                    <a:cubicBezTo>
                      <a:pt x="423" y="875"/>
                      <a:pt x="432" y="866"/>
                      <a:pt x="431" y="855"/>
                    </a:cubicBezTo>
                    <a:cubicBezTo>
                      <a:pt x="431" y="851"/>
                      <a:pt x="431" y="851"/>
                      <a:pt x="431" y="851"/>
                    </a:cubicBezTo>
                    <a:cubicBezTo>
                      <a:pt x="422" y="730"/>
                      <a:pt x="422" y="730"/>
                      <a:pt x="422" y="730"/>
                    </a:cubicBezTo>
                    <a:cubicBezTo>
                      <a:pt x="422" y="724"/>
                      <a:pt x="418" y="718"/>
                      <a:pt x="413" y="715"/>
                    </a:cubicBezTo>
                    <a:cubicBezTo>
                      <a:pt x="408" y="711"/>
                      <a:pt x="402" y="711"/>
                      <a:pt x="396" y="712"/>
                    </a:cubicBezTo>
                    <a:cubicBezTo>
                      <a:pt x="325" y="734"/>
                      <a:pt x="262" y="731"/>
                      <a:pt x="253" y="724"/>
                    </a:cubicBezTo>
                    <a:cubicBezTo>
                      <a:pt x="244" y="717"/>
                      <a:pt x="234" y="674"/>
                      <a:pt x="229" y="611"/>
                    </a:cubicBezTo>
                    <a:cubicBezTo>
                      <a:pt x="330" y="600"/>
                      <a:pt x="331" y="600"/>
                      <a:pt x="332" y="600"/>
                    </a:cubicBezTo>
                    <a:cubicBezTo>
                      <a:pt x="352" y="596"/>
                      <a:pt x="379" y="582"/>
                      <a:pt x="396" y="535"/>
                    </a:cubicBezTo>
                    <a:cubicBezTo>
                      <a:pt x="402" y="518"/>
                      <a:pt x="407" y="497"/>
                      <a:pt x="409" y="473"/>
                    </a:cubicBezTo>
                    <a:cubicBezTo>
                      <a:pt x="802" y="473"/>
                      <a:pt x="802" y="473"/>
                      <a:pt x="802" y="473"/>
                    </a:cubicBezTo>
                    <a:cubicBezTo>
                      <a:pt x="789" y="518"/>
                      <a:pt x="773" y="559"/>
                      <a:pt x="756" y="594"/>
                    </a:cubicBezTo>
                    <a:cubicBezTo>
                      <a:pt x="754" y="597"/>
                      <a:pt x="753" y="601"/>
                      <a:pt x="754" y="605"/>
                    </a:cubicBezTo>
                    <a:cubicBezTo>
                      <a:pt x="775" y="764"/>
                      <a:pt x="775" y="764"/>
                      <a:pt x="775" y="764"/>
                    </a:cubicBezTo>
                    <a:cubicBezTo>
                      <a:pt x="775" y="764"/>
                      <a:pt x="775" y="765"/>
                      <a:pt x="775" y="766"/>
                    </a:cubicBezTo>
                    <a:cubicBezTo>
                      <a:pt x="778" y="776"/>
                      <a:pt x="787" y="782"/>
                      <a:pt x="797" y="781"/>
                    </a:cubicBezTo>
                    <a:cubicBezTo>
                      <a:pt x="808" y="779"/>
                      <a:pt x="816" y="769"/>
                      <a:pt x="815" y="758"/>
                    </a:cubicBezTo>
                    <a:cubicBezTo>
                      <a:pt x="794" y="606"/>
                      <a:pt x="794" y="606"/>
                      <a:pt x="794" y="606"/>
                    </a:cubicBezTo>
                    <a:cubicBezTo>
                      <a:pt x="813" y="567"/>
                      <a:pt x="831" y="522"/>
                      <a:pt x="844" y="473"/>
                    </a:cubicBezTo>
                    <a:cubicBezTo>
                      <a:pt x="859" y="473"/>
                      <a:pt x="859" y="473"/>
                      <a:pt x="859" y="473"/>
                    </a:cubicBezTo>
                    <a:cubicBezTo>
                      <a:pt x="881" y="473"/>
                      <a:pt x="899" y="456"/>
                      <a:pt x="899" y="433"/>
                    </a:cubicBezTo>
                    <a:cubicBezTo>
                      <a:pt x="899" y="326"/>
                      <a:pt x="899" y="326"/>
                      <a:pt x="899" y="326"/>
                    </a:cubicBezTo>
                    <a:cubicBezTo>
                      <a:pt x="899" y="305"/>
                      <a:pt x="882" y="288"/>
                      <a:pt x="862" y="287"/>
                    </a:cubicBezTo>
                    <a:cubicBezTo>
                      <a:pt x="858" y="253"/>
                      <a:pt x="851" y="219"/>
                      <a:pt x="838" y="186"/>
                    </a:cubicBezTo>
                    <a:cubicBezTo>
                      <a:pt x="796" y="80"/>
                      <a:pt x="700" y="12"/>
                      <a:pt x="581" y="5"/>
                    </a:cubicBezTo>
                    <a:cubicBezTo>
                      <a:pt x="507" y="0"/>
                      <a:pt x="417" y="20"/>
                      <a:pt x="358" y="54"/>
                    </a:cubicBezTo>
                    <a:cubicBezTo>
                      <a:pt x="290" y="93"/>
                      <a:pt x="238" y="154"/>
                      <a:pt x="210" y="224"/>
                    </a:cubicBezTo>
                    <a:cubicBezTo>
                      <a:pt x="201" y="223"/>
                      <a:pt x="192" y="222"/>
                      <a:pt x="183" y="221"/>
                    </a:cubicBezTo>
                    <a:cubicBezTo>
                      <a:pt x="126" y="159"/>
                      <a:pt x="126" y="159"/>
                      <a:pt x="126" y="159"/>
                    </a:cubicBezTo>
                    <a:cubicBezTo>
                      <a:pt x="118" y="151"/>
                      <a:pt x="107" y="147"/>
                      <a:pt x="96" y="147"/>
                    </a:cubicBezTo>
                    <a:cubicBezTo>
                      <a:pt x="40" y="147"/>
                      <a:pt x="40" y="147"/>
                      <a:pt x="40" y="147"/>
                    </a:cubicBezTo>
                    <a:cubicBezTo>
                      <a:pt x="18" y="147"/>
                      <a:pt x="0" y="165"/>
                      <a:pt x="0" y="187"/>
                    </a:cubicBezTo>
                    <a:cubicBezTo>
                      <a:pt x="0" y="650"/>
                      <a:pt x="0" y="650"/>
                      <a:pt x="0" y="650"/>
                    </a:cubicBezTo>
                    <a:cubicBezTo>
                      <a:pt x="0" y="672"/>
                      <a:pt x="18" y="690"/>
                      <a:pt x="40" y="690"/>
                    </a:cubicBezTo>
                    <a:cubicBezTo>
                      <a:pt x="96" y="690"/>
                      <a:pt x="96" y="690"/>
                      <a:pt x="96" y="690"/>
                    </a:cubicBezTo>
                    <a:cubicBezTo>
                      <a:pt x="107" y="690"/>
                      <a:pt x="118" y="685"/>
                      <a:pt x="126" y="677"/>
                    </a:cubicBezTo>
                    <a:close/>
                    <a:moveTo>
                      <a:pt x="40" y="187"/>
                    </a:moveTo>
                    <a:cubicBezTo>
                      <a:pt x="96" y="187"/>
                      <a:pt x="96" y="187"/>
                      <a:pt x="96" y="187"/>
                    </a:cubicBezTo>
                    <a:cubicBezTo>
                      <a:pt x="163" y="259"/>
                      <a:pt x="163" y="259"/>
                      <a:pt x="163" y="259"/>
                    </a:cubicBezTo>
                    <a:cubicBezTo>
                      <a:pt x="179" y="261"/>
                      <a:pt x="325" y="276"/>
                      <a:pt x="325" y="276"/>
                    </a:cubicBezTo>
                    <a:cubicBezTo>
                      <a:pt x="342" y="279"/>
                      <a:pt x="354" y="298"/>
                      <a:pt x="362" y="326"/>
                    </a:cubicBezTo>
                    <a:cubicBezTo>
                      <a:pt x="859" y="326"/>
                      <a:pt x="859" y="326"/>
                      <a:pt x="859" y="326"/>
                    </a:cubicBezTo>
                    <a:cubicBezTo>
                      <a:pt x="859" y="433"/>
                      <a:pt x="859" y="433"/>
                      <a:pt x="859" y="433"/>
                    </a:cubicBezTo>
                    <a:cubicBezTo>
                      <a:pt x="372" y="433"/>
                      <a:pt x="372" y="433"/>
                      <a:pt x="372" y="433"/>
                    </a:cubicBezTo>
                    <a:cubicBezTo>
                      <a:pt x="370" y="504"/>
                      <a:pt x="353" y="555"/>
                      <a:pt x="325" y="560"/>
                    </a:cubicBezTo>
                    <a:cubicBezTo>
                      <a:pt x="325" y="560"/>
                      <a:pt x="179" y="576"/>
                      <a:pt x="163" y="577"/>
                    </a:cubicBezTo>
                    <a:cubicBezTo>
                      <a:pt x="96" y="650"/>
                      <a:pt x="96" y="650"/>
                      <a:pt x="96" y="650"/>
                    </a:cubicBezTo>
                    <a:cubicBezTo>
                      <a:pt x="40" y="650"/>
                      <a:pt x="40" y="650"/>
                      <a:pt x="40" y="650"/>
                    </a:cubicBezTo>
                    <a:lnTo>
                      <a:pt x="40" y="187"/>
                    </a:lnTo>
                    <a:close/>
                    <a:moveTo>
                      <a:pt x="578" y="45"/>
                    </a:moveTo>
                    <a:cubicBezTo>
                      <a:pt x="682" y="51"/>
                      <a:pt x="764" y="109"/>
                      <a:pt x="800" y="200"/>
                    </a:cubicBezTo>
                    <a:cubicBezTo>
                      <a:pt x="811" y="229"/>
                      <a:pt x="818" y="257"/>
                      <a:pt x="821" y="286"/>
                    </a:cubicBezTo>
                    <a:cubicBezTo>
                      <a:pt x="390" y="286"/>
                      <a:pt x="390" y="286"/>
                      <a:pt x="390" y="286"/>
                    </a:cubicBezTo>
                    <a:cubicBezTo>
                      <a:pt x="374" y="251"/>
                      <a:pt x="350" y="240"/>
                      <a:pt x="332" y="237"/>
                    </a:cubicBezTo>
                    <a:cubicBezTo>
                      <a:pt x="331" y="236"/>
                      <a:pt x="330" y="236"/>
                      <a:pt x="251" y="228"/>
                    </a:cubicBezTo>
                    <a:cubicBezTo>
                      <a:pt x="277" y="171"/>
                      <a:pt x="321" y="121"/>
                      <a:pt x="378" y="89"/>
                    </a:cubicBezTo>
                    <a:cubicBezTo>
                      <a:pt x="430" y="59"/>
                      <a:pt x="513" y="40"/>
                      <a:pt x="578" y="4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2" name="Freeform 237">
                <a:extLst>
                  <a:ext uri="{FF2B5EF4-FFF2-40B4-BE49-F238E27FC236}">
                    <a16:creationId xmlns:a16="http://schemas.microsoft.com/office/drawing/2014/main" id="{DD469C04-AF9C-41D6-8D16-F30670BEBBBB}"/>
                  </a:ext>
                </a:extLst>
              </p:cNvPr>
              <p:cNvSpPr/>
              <p:nvPr/>
            </p:nvSpPr>
            <p:spPr>
              <a:xfrm>
                <a:off x="8687907" y="5271604"/>
                <a:ext cx="460502" cy="522452"/>
              </a:xfrm>
              <a:custGeom>
                <a:avLst/>
                <a:gdLst/>
                <a:ahLst/>
                <a:cxnLst/>
                <a:rect l="l" t="t" r="r" b="b"/>
                <a:pathLst>
                  <a:path w="647337" h="734422">
                    <a:moveTo>
                      <a:pt x="239862" y="478709"/>
                    </a:moveTo>
                    <a:cubicBezTo>
                      <a:pt x="238199" y="478445"/>
                      <a:pt x="236638" y="479580"/>
                      <a:pt x="236374" y="481242"/>
                    </a:cubicBezTo>
                    <a:lnTo>
                      <a:pt x="234467" y="493284"/>
                    </a:lnTo>
                    <a:cubicBezTo>
                      <a:pt x="234204" y="494946"/>
                      <a:pt x="235339" y="496508"/>
                      <a:pt x="237001" y="496771"/>
                    </a:cubicBezTo>
                    <a:lnTo>
                      <a:pt x="285168" y="504400"/>
                    </a:lnTo>
                    <a:cubicBezTo>
                      <a:pt x="286831" y="504664"/>
                      <a:pt x="288392" y="503529"/>
                      <a:pt x="288656" y="501867"/>
                    </a:cubicBezTo>
                    <a:lnTo>
                      <a:pt x="290563" y="489825"/>
                    </a:lnTo>
                    <a:cubicBezTo>
                      <a:pt x="290826" y="488163"/>
                      <a:pt x="289692" y="486601"/>
                      <a:pt x="288029" y="486338"/>
                    </a:cubicBezTo>
                    <a:close/>
                    <a:moveTo>
                      <a:pt x="579739" y="240937"/>
                    </a:moveTo>
                    <a:lnTo>
                      <a:pt x="571030" y="354569"/>
                    </a:lnTo>
                    <a:lnTo>
                      <a:pt x="608322" y="360375"/>
                    </a:lnTo>
                    <a:close/>
                    <a:moveTo>
                      <a:pt x="551692" y="58057"/>
                    </a:moveTo>
                    <a:lnTo>
                      <a:pt x="148194" y="75474"/>
                    </a:lnTo>
                    <a:lnTo>
                      <a:pt x="58206" y="371565"/>
                    </a:lnTo>
                    <a:lnTo>
                      <a:pt x="473315" y="406400"/>
                    </a:lnTo>
                    <a:close/>
                    <a:moveTo>
                      <a:pt x="592183" y="0"/>
                    </a:moveTo>
                    <a:lnTo>
                      <a:pt x="635726" y="46445"/>
                    </a:lnTo>
                    <a:lnTo>
                      <a:pt x="609600" y="179977"/>
                    </a:lnTo>
                    <a:lnTo>
                      <a:pt x="647337" y="377371"/>
                    </a:lnTo>
                    <a:lnTo>
                      <a:pt x="627017" y="397691"/>
                    </a:lnTo>
                    <a:lnTo>
                      <a:pt x="574766" y="388982"/>
                    </a:lnTo>
                    <a:lnTo>
                      <a:pt x="574766" y="566057"/>
                    </a:lnTo>
                    <a:lnTo>
                      <a:pt x="606697" y="571862"/>
                    </a:lnTo>
                    <a:lnTo>
                      <a:pt x="629920" y="583474"/>
                    </a:lnTo>
                    <a:lnTo>
                      <a:pt x="629920" y="627017"/>
                    </a:lnTo>
                    <a:lnTo>
                      <a:pt x="577669" y="667657"/>
                    </a:lnTo>
                    <a:lnTo>
                      <a:pt x="545737" y="656045"/>
                    </a:lnTo>
                    <a:lnTo>
                      <a:pt x="537029" y="687977"/>
                    </a:lnTo>
                    <a:lnTo>
                      <a:pt x="464457" y="734422"/>
                    </a:lnTo>
                    <a:lnTo>
                      <a:pt x="374469" y="717005"/>
                    </a:lnTo>
                    <a:lnTo>
                      <a:pt x="386080" y="618308"/>
                    </a:lnTo>
                    <a:lnTo>
                      <a:pt x="371565" y="696685"/>
                    </a:lnTo>
                    <a:lnTo>
                      <a:pt x="206103" y="664754"/>
                    </a:lnTo>
                    <a:lnTo>
                      <a:pt x="217714" y="597988"/>
                    </a:lnTo>
                    <a:lnTo>
                      <a:pt x="194491" y="676365"/>
                    </a:lnTo>
                    <a:lnTo>
                      <a:pt x="113211" y="661851"/>
                    </a:lnTo>
                    <a:lnTo>
                      <a:pt x="174171" y="444137"/>
                    </a:lnTo>
                    <a:lnTo>
                      <a:pt x="14514" y="429622"/>
                    </a:lnTo>
                    <a:lnTo>
                      <a:pt x="0" y="409302"/>
                    </a:lnTo>
                    <a:lnTo>
                      <a:pt x="119017" y="2902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3" name="Group 272">
                <a:extLst>
                  <a:ext uri="{FF2B5EF4-FFF2-40B4-BE49-F238E27FC236}">
                    <a16:creationId xmlns:a16="http://schemas.microsoft.com/office/drawing/2014/main" id="{3E42D0AD-C955-4266-BE5D-C6B06663C6C1}"/>
                  </a:ext>
                </a:extLst>
              </p:cNvPr>
              <p:cNvGrpSpPr/>
              <p:nvPr/>
            </p:nvGrpSpPr>
            <p:grpSpPr>
              <a:xfrm>
                <a:off x="9308416" y="5256415"/>
                <a:ext cx="716070" cy="544878"/>
                <a:chOff x="3743706" y="1858475"/>
                <a:chExt cx="1059414" cy="806139"/>
              </a:xfrm>
            </p:grpSpPr>
            <p:sp>
              <p:nvSpPr>
                <p:cNvPr id="303" name="Rounded Rectangle 268">
                  <a:extLst>
                    <a:ext uri="{FF2B5EF4-FFF2-40B4-BE49-F238E27FC236}">
                      <a16:creationId xmlns:a16="http://schemas.microsoft.com/office/drawing/2014/main" id="{F4C556BA-2376-4352-9737-20CB2D07CBA4}"/>
                    </a:ext>
                  </a:extLst>
                </p:cNvPr>
                <p:cNvSpPr/>
                <p:nvPr/>
              </p:nvSpPr>
              <p:spPr>
                <a:xfrm>
                  <a:off x="4184689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4" name="Rounded Rectangle 269">
                  <a:extLst>
                    <a:ext uri="{FF2B5EF4-FFF2-40B4-BE49-F238E27FC236}">
                      <a16:creationId xmlns:a16="http://schemas.microsoft.com/office/drawing/2014/main" id="{CF959D91-4002-44DD-9433-EE5CBF848806}"/>
                    </a:ext>
                  </a:extLst>
                </p:cNvPr>
                <p:cNvSpPr/>
                <p:nvPr/>
              </p:nvSpPr>
              <p:spPr>
                <a:xfrm>
                  <a:off x="4316888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5" name="Rounded Rectangle 270">
                  <a:extLst>
                    <a:ext uri="{FF2B5EF4-FFF2-40B4-BE49-F238E27FC236}">
                      <a16:creationId xmlns:a16="http://schemas.microsoft.com/office/drawing/2014/main" id="{DB2FED2F-B64B-4799-B8F7-33D6A43B8142}"/>
                    </a:ext>
                  </a:extLst>
                </p:cNvPr>
                <p:cNvSpPr/>
                <p:nvPr/>
              </p:nvSpPr>
              <p:spPr>
                <a:xfrm>
                  <a:off x="4449087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6" name="Rounded Rectangle 271">
                  <a:extLst>
                    <a:ext uri="{FF2B5EF4-FFF2-40B4-BE49-F238E27FC236}">
                      <a16:creationId xmlns:a16="http://schemas.microsoft.com/office/drawing/2014/main" id="{D83C5B09-DB68-46DD-99D4-EBB0FF0B0E33}"/>
                    </a:ext>
                  </a:extLst>
                </p:cNvPr>
                <p:cNvSpPr/>
                <p:nvPr/>
              </p:nvSpPr>
              <p:spPr>
                <a:xfrm>
                  <a:off x="4581286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7" name="Rounded Rectangle 272">
                  <a:extLst>
                    <a:ext uri="{FF2B5EF4-FFF2-40B4-BE49-F238E27FC236}">
                      <a16:creationId xmlns:a16="http://schemas.microsoft.com/office/drawing/2014/main" id="{F084D717-3A2C-4D4B-8D2B-C2103FBFA431}"/>
                    </a:ext>
                  </a:extLst>
                </p:cNvPr>
                <p:cNvSpPr/>
                <p:nvPr/>
              </p:nvSpPr>
              <p:spPr>
                <a:xfrm>
                  <a:off x="4184689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8" name="Rounded Rectangle 273">
                  <a:extLst>
                    <a:ext uri="{FF2B5EF4-FFF2-40B4-BE49-F238E27FC236}">
                      <a16:creationId xmlns:a16="http://schemas.microsoft.com/office/drawing/2014/main" id="{4FC6497B-2537-4DD4-A134-00CE75C5651F}"/>
                    </a:ext>
                  </a:extLst>
                </p:cNvPr>
                <p:cNvSpPr/>
                <p:nvPr/>
              </p:nvSpPr>
              <p:spPr>
                <a:xfrm>
                  <a:off x="4316888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9" name="Rounded Rectangle 274">
                  <a:extLst>
                    <a:ext uri="{FF2B5EF4-FFF2-40B4-BE49-F238E27FC236}">
                      <a16:creationId xmlns:a16="http://schemas.microsoft.com/office/drawing/2014/main" id="{CAC86A7D-7A3E-4C2E-84FA-59BB39F471CD}"/>
                    </a:ext>
                  </a:extLst>
                </p:cNvPr>
                <p:cNvSpPr/>
                <p:nvPr/>
              </p:nvSpPr>
              <p:spPr>
                <a:xfrm>
                  <a:off x="4449087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0" name="Rounded Rectangle 275">
                  <a:extLst>
                    <a:ext uri="{FF2B5EF4-FFF2-40B4-BE49-F238E27FC236}">
                      <a16:creationId xmlns:a16="http://schemas.microsoft.com/office/drawing/2014/main" id="{10EAD7B0-3984-464E-8D43-DFE128D34C3F}"/>
                    </a:ext>
                  </a:extLst>
                </p:cNvPr>
                <p:cNvSpPr/>
                <p:nvPr/>
              </p:nvSpPr>
              <p:spPr>
                <a:xfrm>
                  <a:off x="4581286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11" name="Rounded Rectangle 276">
                  <a:extLst>
                    <a:ext uri="{FF2B5EF4-FFF2-40B4-BE49-F238E27FC236}">
                      <a16:creationId xmlns:a16="http://schemas.microsoft.com/office/drawing/2014/main" id="{D7B1EEA4-47CF-4626-BFD4-3F89A0DA33A2}"/>
                    </a:ext>
                  </a:extLst>
                </p:cNvPr>
                <p:cNvSpPr/>
                <p:nvPr/>
              </p:nvSpPr>
              <p:spPr>
                <a:xfrm>
                  <a:off x="4184689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2" name="Rounded Rectangle 277">
                  <a:extLst>
                    <a:ext uri="{FF2B5EF4-FFF2-40B4-BE49-F238E27FC236}">
                      <a16:creationId xmlns:a16="http://schemas.microsoft.com/office/drawing/2014/main" id="{E0CCA50B-3DD5-48A8-B26C-6B4CB93769A2}"/>
                    </a:ext>
                  </a:extLst>
                </p:cNvPr>
                <p:cNvSpPr/>
                <p:nvPr/>
              </p:nvSpPr>
              <p:spPr>
                <a:xfrm>
                  <a:off x="4316888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3" name="Rounded Rectangle 278">
                  <a:extLst>
                    <a:ext uri="{FF2B5EF4-FFF2-40B4-BE49-F238E27FC236}">
                      <a16:creationId xmlns:a16="http://schemas.microsoft.com/office/drawing/2014/main" id="{AF5F09BA-31F6-4BA0-AB8E-6ED06C1140CD}"/>
                    </a:ext>
                  </a:extLst>
                </p:cNvPr>
                <p:cNvSpPr/>
                <p:nvPr/>
              </p:nvSpPr>
              <p:spPr>
                <a:xfrm>
                  <a:off x="4449087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4" name="Rounded Rectangle 279">
                  <a:extLst>
                    <a:ext uri="{FF2B5EF4-FFF2-40B4-BE49-F238E27FC236}">
                      <a16:creationId xmlns:a16="http://schemas.microsoft.com/office/drawing/2014/main" id="{CFCB474B-42AB-46F7-AFA7-8657EE0DE981}"/>
                    </a:ext>
                  </a:extLst>
                </p:cNvPr>
                <p:cNvSpPr/>
                <p:nvPr/>
              </p:nvSpPr>
              <p:spPr>
                <a:xfrm>
                  <a:off x="4581286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5" name="Rounded Rectangle 42">
                  <a:extLst>
                    <a:ext uri="{FF2B5EF4-FFF2-40B4-BE49-F238E27FC236}">
                      <a16:creationId xmlns:a16="http://schemas.microsoft.com/office/drawing/2014/main" id="{28BB420E-C7DE-4ABA-B232-663D3540385F}"/>
                    </a:ext>
                  </a:extLst>
                </p:cNvPr>
                <p:cNvSpPr/>
                <p:nvPr/>
              </p:nvSpPr>
              <p:spPr>
                <a:xfrm>
                  <a:off x="3743706" y="1858475"/>
                  <a:ext cx="1059414" cy="806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906" h="1179370">
                      <a:moveTo>
                        <a:pt x="1340967" y="1000604"/>
                      </a:moveTo>
                      <a:cubicBezTo>
                        <a:pt x="1310918" y="1000604"/>
                        <a:pt x="1286559" y="1024963"/>
                        <a:pt x="1286559" y="1055012"/>
                      </a:cubicBezTo>
                      <a:cubicBezTo>
                        <a:pt x="1286559" y="1085061"/>
                        <a:pt x="1310918" y="1109420"/>
                        <a:pt x="1340967" y="1109420"/>
                      </a:cubicBezTo>
                      <a:cubicBezTo>
                        <a:pt x="1371016" y="1109420"/>
                        <a:pt x="1395375" y="1085061"/>
                        <a:pt x="1395375" y="1055012"/>
                      </a:cubicBezTo>
                      <a:cubicBezTo>
                        <a:pt x="1395375" y="1024963"/>
                        <a:pt x="1371016" y="1000604"/>
                        <a:pt x="1340967" y="1000604"/>
                      </a:cubicBezTo>
                      <a:close/>
                      <a:moveTo>
                        <a:pt x="1432879" y="738208"/>
                      </a:moveTo>
                      <a:cubicBezTo>
                        <a:pt x="1420254" y="738208"/>
                        <a:pt x="1410019" y="748443"/>
                        <a:pt x="1410019" y="761068"/>
                      </a:cubicBezTo>
                      <a:cubicBezTo>
                        <a:pt x="1410019" y="773693"/>
                        <a:pt x="1420254" y="783928"/>
                        <a:pt x="1432879" y="783928"/>
                      </a:cubicBezTo>
                      <a:cubicBezTo>
                        <a:pt x="1445504" y="783928"/>
                        <a:pt x="1455739" y="773693"/>
                        <a:pt x="1455739" y="761068"/>
                      </a:cubicBezTo>
                      <a:cubicBezTo>
                        <a:pt x="1455739" y="748443"/>
                        <a:pt x="1445504" y="738208"/>
                        <a:pt x="1432879" y="738208"/>
                      </a:cubicBezTo>
                      <a:close/>
                      <a:moveTo>
                        <a:pt x="75405" y="113123"/>
                      </a:moveTo>
                      <a:cubicBezTo>
                        <a:pt x="53255" y="113123"/>
                        <a:pt x="35298" y="131080"/>
                        <a:pt x="35298" y="153230"/>
                      </a:cubicBezTo>
                      <a:lnTo>
                        <a:pt x="35298" y="199669"/>
                      </a:lnTo>
                      <a:cubicBezTo>
                        <a:pt x="35298" y="221819"/>
                        <a:pt x="53255" y="239776"/>
                        <a:pt x="75405" y="239776"/>
                      </a:cubicBezTo>
                      <a:lnTo>
                        <a:pt x="326152" y="239776"/>
                      </a:lnTo>
                      <a:cubicBezTo>
                        <a:pt x="348302" y="239776"/>
                        <a:pt x="366259" y="221819"/>
                        <a:pt x="366259" y="199669"/>
                      </a:cubicBezTo>
                      <a:lnTo>
                        <a:pt x="366259" y="153230"/>
                      </a:lnTo>
                      <a:cubicBezTo>
                        <a:pt x="366259" y="131080"/>
                        <a:pt x="348302" y="113123"/>
                        <a:pt x="326152" y="113123"/>
                      </a:cubicBezTo>
                      <a:close/>
                      <a:moveTo>
                        <a:pt x="542439" y="72363"/>
                      </a:moveTo>
                      <a:cubicBezTo>
                        <a:pt x="524148" y="72363"/>
                        <a:pt x="509320" y="87191"/>
                        <a:pt x="509320" y="105482"/>
                      </a:cubicBezTo>
                      <a:lnTo>
                        <a:pt x="509320" y="690297"/>
                      </a:lnTo>
                      <a:cubicBezTo>
                        <a:pt x="509320" y="708588"/>
                        <a:pt x="524148" y="723416"/>
                        <a:pt x="542439" y="723416"/>
                      </a:cubicBezTo>
                      <a:lnTo>
                        <a:pt x="1451560" y="723416"/>
                      </a:lnTo>
                      <a:cubicBezTo>
                        <a:pt x="1469851" y="723416"/>
                        <a:pt x="1484679" y="708588"/>
                        <a:pt x="1484679" y="690297"/>
                      </a:cubicBezTo>
                      <a:lnTo>
                        <a:pt x="1484679" y="105482"/>
                      </a:lnTo>
                      <a:cubicBezTo>
                        <a:pt x="1484679" y="87191"/>
                        <a:pt x="1469851" y="72363"/>
                        <a:pt x="1451560" y="72363"/>
                      </a:cubicBezTo>
                      <a:close/>
                      <a:moveTo>
                        <a:pt x="521115" y="0"/>
                      </a:moveTo>
                      <a:lnTo>
                        <a:pt x="1472883" y="0"/>
                      </a:lnTo>
                      <a:cubicBezTo>
                        <a:pt x="1515422" y="0"/>
                        <a:pt x="1549906" y="34484"/>
                        <a:pt x="1549906" y="77023"/>
                      </a:cubicBezTo>
                      <a:lnTo>
                        <a:pt x="1549906" y="718755"/>
                      </a:lnTo>
                      <a:cubicBezTo>
                        <a:pt x="1549906" y="761294"/>
                        <a:pt x="1515422" y="795778"/>
                        <a:pt x="1472883" y="795778"/>
                      </a:cubicBezTo>
                      <a:lnTo>
                        <a:pt x="1045585" y="795778"/>
                      </a:lnTo>
                      <a:lnTo>
                        <a:pt x="1045585" y="930654"/>
                      </a:lnTo>
                      <a:lnTo>
                        <a:pt x="1401475" y="930654"/>
                      </a:lnTo>
                      <a:cubicBezTo>
                        <a:pt x="1446210" y="930654"/>
                        <a:pt x="1482474" y="966918"/>
                        <a:pt x="1482474" y="1011653"/>
                      </a:cubicBezTo>
                      <a:lnTo>
                        <a:pt x="1482474" y="1098371"/>
                      </a:lnTo>
                      <a:cubicBezTo>
                        <a:pt x="1482474" y="1143106"/>
                        <a:pt x="1446210" y="1179370"/>
                        <a:pt x="1401475" y="1179370"/>
                      </a:cubicBezTo>
                      <a:lnTo>
                        <a:pt x="80999" y="1179370"/>
                      </a:lnTo>
                      <a:cubicBezTo>
                        <a:pt x="36264" y="1179370"/>
                        <a:pt x="0" y="1143106"/>
                        <a:pt x="0" y="1098371"/>
                      </a:cubicBezTo>
                      <a:lnTo>
                        <a:pt x="0" y="1011653"/>
                      </a:lnTo>
                      <a:cubicBezTo>
                        <a:pt x="0" y="977974"/>
                        <a:pt x="20554" y="949096"/>
                        <a:pt x="49831" y="936947"/>
                      </a:cubicBezTo>
                      <a:lnTo>
                        <a:pt x="49831" y="865675"/>
                      </a:lnTo>
                      <a:cubicBezTo>
                        <a:pt x="49831" y="815851"/>
                        <a:pt x="90222" y="775460"/>
                        <a:pt x="140046" y="775460"/>
                      </a:cubicBezTo>
                      <a:lnTo>
                        <a:pt x="171917" y="775460"/>
                      </a:lnTo>
                      <a:lnTo>
                        <a:pt x="171917" y="274658"/>
                      </a:lnTo>
                      <a:lnTo>
                        <a:pt x="63121" y="274658"/>
                      </a:lnTo>
                      <a:cubicBezTo>
                        <a:pt x="28261" y="274658"/>
                        <a:pt x="1" y="246398"/>
                        <a:pt x="1" y="211538"/>
                      </a:cubicBezTo>
                      <a:lnTo>
                        <a:pt x="1" y="138453"/>
                      </a:lnTo>
                      <a:cubicBezTo>
                        <a:pt x="1" y="103593"/>
                        <a:pt x="28261" y="75333"/>
                        <a:pt x="63121" y="75333"/>
                      </a:cubicBezTo>
                      <a:lnTo>
                        <a:pt x="340513" y="75333"/>
                      </a:lnTo>
                      <a:cubicBezTo>
                        <a:pt x="375373" y="75333"/>
                        <a:pt x="403633" y="103593"/>
                        <a:pt x="403633" y="138453"/>
                      </a:cubicBezTo>
                      <a:lnTo>
                        <a:pt x="403633" y="211538"/>
                      </a:lnTo>
                      <a:cubicBezTo>
                        <a:pt x="403633" y="246398"/>
                        <a:pt x="375373" y="274658"/>
                        <a:pt x="340513" y="274658"/>
                      </a:cubicBezTo>
                      <a:lnTo>
                        <a:pt x="231715" y="274658"/>
                      </a:lnTo>
                      <a:lnTo>
                        <a:pt x="231715" y="775460"/>
                      </a:lnTo>
                      <a:lnTo>
                        <a:pt x="263586" y="775460"/>
                      </a:lnTo>
                      <a:cubicBezTo>
                        <a:pt x="313410" y="775460"/>
                        <a:pt x="353801" y="815851"/>
                        <a:pt x="353801" y="865675"/>
                      </a:cubicBezTo>
                      <a:lnTo>
                        <a:pt x="353801" y="930654"/>
                      </a:lnTo>
                      <a:lnTo>
                        <a:pt x="948414" y="930654"/>
                      </a:lnTo>
                      <a:lnTo>
                        <a:pt x="948414" y="795778"/>
                      </a:lnTo>
                      <a:lnTo>
                        <a:pt x="521115" y="795778"/>
                      </a:lnTo>
                      <a:cubicBezTo>
                        <a:pt x="478576" y="795778"/>
                        <a:pt x="444092" y="761294"/>
                        <a:pt x="444092" y="718755"/>
                      </a:cubicBezTo>
                      <a:lnTo>
                        <a:pt x="444092" y="77023"/>
                      </a:lnTo>
                      <a:cubicBezTo>
                        <a:pt x="444092" y="34484"/>
                        <a:pt x="478576" y="0"/>
                        <a:pt x="52111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grpSp>
            <p:nvGrpSpPr>
              <p:cNvPr id="274" name="Group 273">
                <a:extLst>
                  <a:ext uri="{FF2B5EF4-FFF2-40B4-BE49-F238E27FC236}">
                    <a16:creationId xmlns:a16="http://schemas.microsoft.com/office/drawing/2014/main" id="{F70F641A-9160-4C6A-967F-6B00C5EACEC6}"/>
                  </a:ext>
                </a:extLst>
              </p:cNvPr>
              <p:cNvGrpSpPr/>
              <p:nvPr/>
            </p:nvGrpSpPr>
            <p:grpSpPr>
              <a:xfrm>
                <a:off x="10178233" y="5242698"/>
                <a:ext cx="393144" cy="559591"/>
                <a:chOff x="4170670" y="1085448"/>
                <a:chExt cx="689262" cy="981075"/>
              </a:xfrm>
            </p:grpSpPr>
            <p:grpSp>
              <p:nvGrpSpPr>
                <p:cNvPr id="275" name="Group 274">
                  <a:extLst>
                    <a:ext uri="{FF2B5EF4-FFF2-40B4-BE49-F238E27FC236}">
                      <a16:creationId xmlns:a16="http://schemas.microsoft.com/office/drawing/2014/main" id="{0D2E9353-04CD-4D61-B4BB-FBE6D1315C15}"/>
                    </a:ext>
                  </a:extLst>
                </p:cNvPr>
                <p:cNvGrpSpPr/>
                <p:nvPr/>
              </p:nvGrpSpPr>
              <p:grpSpPr>
                <a:xfrm>
                  <a:off x="4170670" y="1087859"/>
                  <a:ext cx="343479" cy="978664"/>
                  <a:chOff x="-1373302" y="432589"/>
                  <a:chExt cx="1511300" cy="4306100"/>
                </a:xfrm>
              </p:grpSpPr>
              <p:sp>
                <p:nvSpPr>
                  <p:cNvPr id="279" name="Rectangle 7">
                    <a:extLst>
                      <a:ext uri="{FF2B5EF4-FFF2-40B4-BE49-F238E27FC236}">
                        <a16:creationId xmlns:a16="http://schemas.microsoft.com/office/drawing/2014/main" id="{8016BFEE-98D2-46AB-8BA2-293AE38BF0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206614" y="1800884"/>
                    <a:ext cx="228598" cy="2908573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0" name="Freeform 8">
                    <a:extLst>
                      <a:ext uri="{FF2B5EF4-FFF2-40B4-BE49-F238E27FC236}">
                        <a16:creationId xmlns:a16="http://schemas.microsoft.com/office/drawing/2014/main" id="{369FD047-1F77-416C-987A-E8C311E5AB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373302" y="432589"/>
                    <a:ext cx="595313" cy="4284683"/>
                  </a:xfrm>
                  <a:custGeom>
                    <a:avLst/>
                    <a:gdLst>
                      <a:gd name="T0" fmla="*/ 85 w 750"/>
                      <a:gd name="T1" fmla="*/ 0 h 5452"/>
                      <a:gd name="T2" fmla="*/ 375 w 750"/>
                      <a:gd name="T3" fmla="*/ 0 h 5452"/>
                      <a:gd name="T4" fmla="*/ 348 w 750"/>
                      <a:gd name="T5" fmla="*/ 4 h 5452"/>
                      <a:gd name="T6" fmla="*/ 325 w 750"/>
                      <a:gd name="T7" fmla="*/ 15 h 5452"/>
                      <a:gd name="T8" fmla="*/ 307 w 750"/>
                      <a:gd name="T9" fmla="*/ 33 h 5452"/>
                      <a:gd name="T10" fmla="*/ 295 w 750"/>
                      <a:gd name="T11" fmla="*/ 57 h 5452"/>
                      <a:gd name="T12" fmla="*/ 290 w 750"/>
                      <a:gd name="T13" fmla="*/ 83 h 5452"/>
                      <a:gd name="T14" fmla="*/ 290 w 750"/>
                      <a:gd name="T15" fmla="*/ 1150 h 5452"/>
                      <a:gd name="T16" fmla="*/ 294 w 750"/>
                      <a:gd name="T17" fmla="*/ 1210 h 5452"/>
                      <a:gd name="T18" fmla="*/ 302 w 750"/>
                      <a:gd name="T19" fmla="*/ 1269 h 5452"/>
                      <a:gd name="T20" fmla="*/ 317 w 750"/>
                      <a:gd name="T21" fmla="*/ 1327 h 5452"/>
                      <a:gd name="T22" fmla="*/ 337 w 750"/>
                      <a:gd name="T23" fmla="*/ 1383 h 5452"/>
                      <a:gd name="T24" fmla="*/ 687 w 750"/>
                      <a:gd name="T25" fmla="*/ 2232 h 5452"/>
                      <a:gd name="T26" fmla="*/ 715 w 750"/>
                      <a:gd name="T27" fmla="*/ 2310 h 5452"/>
                      <a:gd name="T28" fmla="*/ 735 w 750"/>
                      <a:gd name="T29" fmla="*/ 2391 h 5452"/>
                      <a:gd name="T30" fmla="*/ 746 w 750"/>
                      <a:gd name="T31" fmla="*/ 2474 h 5452"/>
                      <a:gd name="T32" fmla="*/ 750 w 750"/>
                      <a:gd name="T33" fmla="*/ 2557 h 5452"/>
                      <a:gd name="T34" fmla="*/ 750 w 750"/>
                      <a:gd name="T35" fmla="*/ 5452 h 5452"/>
                      <a:gd name="T36" fmla="*/ 461 w 750"/>
                      <a:gd name="T37" fmla="*/ 5452 h 5452"/>
                      <a:gd name="T38" fmla="*/ 461 w 750"/>
                      <a:gd name="T39" fmla="*/ 2557 h 5452"/>
                      <a:gd name="T40" fmla="*/ 456 w 750"/>
                      <a:gd name="T41" fmla="*/ 2474 h 5452"/>
                      <a:gd name="T42" fmla="*/ 445 w 750"/>
                      <a:gd name="T43" fmla="*/ 2391 h 5452"/>
                      <a:gd name="T44" fmla="*/ 425 w 750"/>
                      <a:gd name="T45" fmla="*/ 2310 h 5452"/>
                      <a:gd name="T46" fmla="*/ 397 w 750"/>
                      <a:gd name="T47" fmla="*/ 2232 h 5452"/>
                      <a:gd name="T48" fmla="*/ 47 w 750"/>
                      <a:gd name="T49" fmla="*/ 1383 h 5452"/>
                      <a:gd name="T50" fmla="*/ 27 w 750"/>
                      <a:gd name="T51" fmla="*/ 1327 h 5452"/>
                      <a:gd name="T52" fmla="*/ 12 w 750"/>
                      <a:gd name="T53" fmla="*/ 1269 h 5452"/>
                      <a:gd name="T54" fmla="*/ 4 w 750"/>
                      <a:gd name="T55" fmla="*/ 1210 h 5452"/>
                      <a:gd name="T56" fmla="*/ 0 w 750"/>
                      <a:gd name="T57" fmla="*/ 1150 h 5452"/>
                      <a:gd name="T58" fmla="*/ 0 w 750"/>
                      <a:gd name="T59" fmla="*/ 83 h 5452"/>
                      <a:gd name="T60" fmla="*/ 5 w 750"/>
                      <a:gd name="T61" fmla="*/ 57 h 5452"/>
                      <a:gd name="T62" fmla="*/ 17 w 750"/>
                      <a:gd name="T63" fmla="*/ 33 h 5452"/>
                      <a:gd name="T64" fmla="*/ 35 w 750"/>
                      <a:gd name="T65" fmla="*/ 15 h 5452"/>
                      <a:gd name="T66" fmla="*/ 58 w 750"/>
                      <a:gd name="T67" fmla="*/ 4 h 5452"/>
                      <a:gd name="T68" fmla="*/ 85 w 750"/>
                      <a:gd name="T69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50" h="5452">
                        <a:moveTo>
                          <a:pt x="85" y="0"/>
                        </a:moveTo>
                        <a:lnTo>
                          <a:pt x="375" y="0"/>
                        </a:lnTo>
                        <a:lnTo>
                          <a:pt x="348" y="4"/>
                        </a:lnTo>
                        <a:lnTo>
                          <a:pt x="325" y="15"/>
                        </a:lnTo>
                        <a:lnTo>
                          <a:pt x="307" y="33"/>
                        </a:lnTo>
                        <a:lnTo>
                          <a:pt x="295" y="57"/>
                        </a:lnTo>
                        <a:lnTo>
                          <a:pt x="290" y="83"/>
                        </a:lnTo>
                        <a:lnTo>
                          <a:pt x="290" y="1150"/>
                        </a:lnTo>
                        <a:lnTo>
                          <a:pt x="294" y="1210"/>
                        </a:lnTo>
                        <a:lnTo>
                          <a:pt x="302" y="1269"/>
                        </a:lnTo>
                        <a:lnTo>
                          <a:pt x="317" y="1327"/>
                        </a:lnTo>
                        <a:lnTo>
                          <a:pt x="337" y="1383"/>
                        </a:lnTo>
                        <a:lnTo>
                          <a:pt x="687" y="2232"/>
                        </a:lnTo>
                        <a:lnTo>
                          <a:pt x="715" y="2310"/>
                        </a:lnTo>
                        <a:lnTo>
                          <a:pt x="735" y="2391"/>
                        </a:lnTo>
                        <a:lnTo>
                          <a:pt x="746" y="2474"/>
                        </a:lnTo>
                        <a:lnTo>
                          <a:pt x="750" y="2557"/>
                        </a:lnTo>
                        <a:lnTo>
                          <a:pt x="75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2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1" name="Freeform 9">
                    <a:extLst>
                      <a:ext uri="{FF2B5EF4-FFF2-40B4-BE49-F238E27FC236}">
                        <a16:creationId xmlns:a16="http://schemas.microsoft.com/office/drawing/2014/main" id="{819B7828-7D38-4D1A-AEC9-2F4407ED48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289160" y="432589"/>
                    <a:ext cx="1357315" cy="4284683"/>
                  </a:xfrm>
                  <a:custGeom>
                    <a:avLst/>
                    <a:gdLst>
                      <a:gd name="T0" fmla="*/ 85 w 1710"/>
                      <a:gd name="T1" fmla="*/ 0 h 5452"/>
                      <a:gd name="T2" fmla="*/ 1166 w 1710"/>
                      <a:gd name="T3" fmla="*/ 0 h 5452"/>
                      <a:gd name="T4" fmla="*/ 1192 w 1710"/>
                      <a:gd name="T5" fmla="*/ 4 h 5452"/>
                      <a:gd name="T6" fmla="*/ 1216 w 1710"/>
                      <a:gd name="T7" fmla="*/ 15 h 5452"/>
                      <a:gd name="T8" fmla="*/ 1234 w 1710"/>
                      <a:gd name="T9" fmla="*/ 33 h 5452"/>
                      <a:gd name="T10" fmla="*/ 1245 w 1710"/>
                      <a:gd name="T11" fmla="*/ 57 h 5452"/>
                      <a:gd name="T12" fmla="*/ 1250 w 1710"/>
                      <a:gd name="T13" fmla="*/ 83 h 5452"/>
                      <a:gd name="T14" fmla="*/ 1250 w 1710"/>
                      <a:gd name="T15" fmla="*/ 1150 h 5452"/>
                      <a:gd name="T16" fmla="*/ 1252 w 1710"/>
                      <a:gd name="T17" fmla="*/ 1210 h 5452"/>
                      <a:gd name="T18" fmla="*/ 1262 w 1710"/>
                      <a:gd name="T19" fmla="*/ 1269 h 5452"/>
                      <a:gd name="T20" fmla="*/ 1277 w 1710"/>
                      <a:gd name="T21" fmla="*/ 1327 h 5452"/>
                      <a:gd name="T22" fmla="*/ 1297 w 1710"/>
                      <a:gd name="T23" fmla="*/ 1383 h 5452"/>
                      <a:gd name="T24" fmla="*/ 1710 w 1710"/>
                      <a:gd name="T25" fmla="*/ 2388 h 5452"/>
                      <a:gd name="T26" fmla="*/ 1710 w 1710"/>
                      <a:gd name="T27" fmla="*/ 5452 h 5452"/>
                      <a:gd name="T28" fmla="*/ 461 w 1710"/>
                      <a:gd name="T29" fmla="*/ 5452 h 5452"/>
                      <a:gd name="T30" fmla="*/ 461 w 1710"/>
                      <a:gd name="T31" fmla="*/ 2557 h 5452"/>
                      <a:gd name="T32" fmla="*/ 456 w 1710"/>
                      <a:gd name="T33" fmla="*/ 2474 h 5452"/>
                      <a:gd name="T34" fmla="*/ 445 w 1710"/>
                      <a:gd name="T35" fmla="*/ 2391 h 5452"/>
                      <a:gd name="T36" fmla="*/ 425 w 1710"/>
                      <a:gd name="T37" fmla="*/ 2310 h 5452"/>
                      <a:gd name="T38" fmla="*/ 397 w 1710"/>
                      <a:gd name="T39" fmla="*/ 2232 h 5452"/>
                      <a:gd name="T40" fmla="*/ 47 w 1710"/>
                      <a:gd name="T41" fmla="*/ 1383 h 5452"/>
                      <a:gd name="T42" fmla="*/ 27 w 1710"/>
                      <a:gd name="T43" fmla="*/ 1327 h 5452"/>
                      <a:gd name="T44" fmla="*/ 14 w 1710"/>
                      <a:gd name="T45" fmla="*/ 1269 h 5452"/>
                      <a:gd name="T46" fmla="*/ 4 w 1710"/>
                      <a:gd name="T47" fmla="*/ 1210 h 5452"/>
                      <a:gd name="T48" fmla="*/ 0 w 1710"/>
                      <a:gd name="T49" fmla="*/ 1150 h 5452"/>
                      <a:gd name="T50" fmla="*/ 0 w 1710"/>
                      <a:gd name="T51" fmla="*/ 83 h 5452"/>
                      <a:gd name="T52" fmla="*/ 5 w 1710"/>
                      <a:gd name="T53" fmla="*/ 57 h 5452"/>
                      <a:gd name="T54" fmla="*/ 17 w 1710"/>
                      <a:gd name="T55" fmla="*/ 33 h 5452"/>
                      <a:gd name="T56" fmla="*/ 35 w 1710"/>
                      <a:gd name="T57" fmla="*/ 15 h 5452"/>
                      <a:gd name="T58" fmla="*/ 58 w 1710"/>
                      <a:gd name="T59" fmla="*/ 4 h 5452"/>
                      <a:gd name="T60" fmla="*/ 85 w 1710"/>
                      <a:gd name="T61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710" h="5452">
                        <a:moveTo>
                          <a:pt x="85" y="0"/>
                        </a:moveTo>
                        <a:lnTo>
                          <a:pt x="1166" y="0"/>
                        </a:lnTo>
                        <a:lnTo>
                          <a:pt x="1192" y="4"/>
                        </a:lnTo>
                        <a:lnTo>
                          <a:pt x="1216" y="15"/>
                        </a:lnTo>
                        <a:lnTo>
                          <a:pt x="1234" y="33"/>
                        </a:lnTo>
                        <a:lnTo>
                          <a:pt x="1245" y="57"/>
                        </a:lnTo>
                        <a:lnTo>
                          <a:pt x="1250" y="83"/>
                        </a:lnTo>
                        <a:lnTo>
                          <a:pt x="1250" y="1150"/>
                        </a:lnTo>
                        <a:lnTo>
                          <a:pt x="1252" y="1210"/>
                        </a:lnTo>
                        <a:lnTo>
                          <a:pt x="1262" y="1269"/>
                        </a:lnTo>
                        <a:lnTo>
                          <a:pt x="1277" y="1327"/>
                        </a:lnTo>
                        <a:lnTo>
                          <a:pt x="1297" y="1383"/>
                        </a:lnTo>
                        <a:lnTo>
                          <a:pt x="1710" y="2388"/>
                        </a:lnTo>
                        <a:lnTo>
                          <a:pt x="171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4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2" name="Freeform 10">
                    <a:extLst>
                      <a:ext uri="{FF2B5EF4-FFF2-40B4-BE49-F238E27FC236}">
                        <a16:creationId xmlns:a16="http://schemas.microsoft.com/office/drawing/2014/main" id="{3672FBE6-FE18-492D-BAEB-5E1774534B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332027" y="4635501"/>
                    <a:ext cx="1470025" cy="103188"/>
                  </a:xfrm>
                  <a:custGeom>
                    <a:avLst/>
                    <a:gdLst>
                      <a:gd name="T0" fmla="*/ 40 w 1851"/>
                      <a:gd name="T1" fmla="*/ 0 h 131"/>
                      <a:gd name="T2" fmla="*/ 1851 w 1851"/>
                      <a:gd name="T3" fmla="*/ 0 h 131"/>
                      <a:gd name="T4" fmla="*/ 1851 w 1851"/>
                      <a:gd name="T5" fmla="*/ 131 h 131"/>
                      <a:gd name="T6" fmla="*/ 40 w 1851"/>
                      <a:gd name="T7" fmla="*/ 131 h 131"/>
                      <a:gd name="T8" fmla="*/ 23 w 1851"/>
                      <a:gd name="T9" fmla="*/ 128 h 131"/>
                      <a:gd name="T10" fmla="*/ 11 w 1851"/>
                      <a:gd name="T11" fmla="*/ 119 h 131"/>
                      <a:gd name="T12" fmla="*/ 3 w 1851"/>
                      <a:gd name="T13" fmla="*/ 108 h 131"/>
                      <a:gd name="T14" fmla="*/ 0 w 1851"/>
                      <a:gd name="T15" fmla="*/ 91 h 131"/>
                      <a:gd name="T16" fmla="*/ 0 w 1851"/>
                      <a:gd name="T17" fmla="*/ 40 h 131"/>
                      <a:gd name="T18" fmla="*/ 3 w 1851"/>
                      <a:gd name="T19" fmla="*/ 23 h 131"/>
                      <a:gd name="T20" fmla="*/ 11 w 1851"/>
                      <a:gd name="T21" fmla="*/ 12 h 131"/>
                      <a:gd name="T22" fmla="*/ 23 w 1851"/>
                      <a:gd name="T23" fmla="*/ 4 h 131"/>
                      <a:gd name="T24" fmla="*/ 40 w 1851"/>
                      <a:gd name="T25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51" h="131">
                        <a:moveTo>
                          <a:pt x="40" y="0"/>
                        </a:moveTo>
                        <a:lnTo>
                          <a:pt x="1851" y="0"/>
                        </a:lnTo>
                        <a:lnTo>
                          <a:pt x="1851" y="131"/>
                        </a:lnTo>
                        <a:lnTo>
                          <a:pt x="40" y="131"/>
                        </a:lnTo>
                        <a:lnTo>
                          <a:pt x="23" y="128"/>
                        </a:lnTo>
                        <a:lnTo>
                          <a:pt x="11" y="119"/>
                        </a:lnTo>
                        <a:lnTo>
                          <a:pt x="3" y="108"/>
                        </a:lnTo>
                        <a:lnTo>
                          <a:pt x="0" y="91"/>
                        </a:lnTo>
                        <a:lnTo>
                          <a:pt x="0" y="40"/>
                        </a:lnTo>
                        <a:lnTo>
                          <a:pt x="3" y="23"/>
                        </a:lnTo>
                        <a:lnTo>
                          <a:pt x="11" y="12"/>
                        </a:lnTo>
                        <a:lnTo>
                          <a:pt x="23" y="4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66788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3" name="Freeform 11">
                    <a:extLst>
                      <a:ext uri="{FF2B5EF4-FFF2-40B4-BE49-F238E27FC236}">
                        <a16:creationId xmlns:a16="http://schemas.microsoft.com/office/drawing/2014/main" id="{E988F1D2-4182-4D78-B2BB-3794F71C7E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228839" y="484188"/>
                    <a:ext cx="873125" cy="809625"/>
                  </a:xfrm>
                  <a:custGeom>
                    <a:avLst/>
                    <a:gdLst>
                      <a:gd name="T0" fmla="*/ 70 w 1101"/>
                      <a:gd name="T1" fmla="*/ 0 h 1019"/>
                      <a:gd name="T2" fmla="*/ 1031 w 1101"/>
                      <a:gd name="T3" fmla="*/ 0 h 1019"/>
                      <a:gd name="T4" fmla="*/ 1053 w 1101"/>
                      <a:gd name="T5" fmla="*/ 3 h 1019"/>
                      <a:gd name="T6" fmla="*/ 1073 w 1101"/>
                      <a:gd name="T7" fmla="*/ 13 h 1019"/>
                      <a:gd name="T8" fmla="*/ 1087 w 1101"/>
                      <a:gd name="T9" fmla="*/ 28 h 1019"/>
                      <a:gd name="T10" fmla="*/ 1097 w 1101"/>
                      <a:gd name="T11" fmla="*/ 48 h 1019"/>
                      <a:gd name="T12" fmla="*/ 1101 w 1101"/>
                      <a:gd name="T13" fmla="*/ 69 h 1019"/>
                      <a:gd name="T14" fmla="*/ 1101 w 1101"/>
                      <a:gd name="T15" fmla="*/ 950 h 1019"/>
                      <a:gd name="T16" fmla="*/ 1097 w 1101"/>
                      <a:gd name="T17" fmla="*/ 971 h 1019"/>
                      <a:gd name="T18" fmla="*/ 1087 w 1101"/>
                      <a:gd name="T19" fmla="*/ 991 h 1019"/>
                      <a:gd name="T20" fmla="*/ 1073 w 1101"/>
                      <a:gd name="T21" fmla="*/ 1006 h 1019"/>
                      <a:gd name="T22" fmla="*/ 1053 w 1101"/>
                      <a:gd name="T23" fmla="*/ 1016 h 1019"/>
                      <a:gd name="T24" fmla="*/ 1031 w 1101"/>
                      <a:gd name="T25" fmla="*/ 1019 h 1019"/>
                      <a:gd name="T26" fmla="*/ 70 w 1101"/>
                      <a:gd name="T27" fmla="*/ 1019 h 1019"/>
                      <a:gd name="T28" fmla="*/ 48 w 1101"/>
                      <a:gd name="T29" fmla="*/ 1016 h 1019"/>
                      <a:gd name="T30" fmla="*/ 28 w 1101"/>
                      <a:gd name="T31" fmla="*/ 1006 h 1019"/>
                      <a:gd name="T32" fmla="*/ 13 w 1101"/>
                      <a:gd name="T33" fmla="*/ 991 h 1019"/>
                      <a:gd name="T34" fmla="*/ 3 w 1101"/>
                      <a:gd name="T35" fmla="*/ 971 h 1019"/>
                      <a:gd name="T36" fmla="*/ 0 w 1101"/>
                      <a:gd name="T37" fmla="*/ 950 h 1019"/>
                      <a:gd name="T38" fmla="*/ 0 w 1101"/>
                      <a:gd name="T39" fmla="*/ 69 h 1019"/>
                      <a:gd name="T40" fmla="*/ 3 w 1101"/>
                      <a:gd name="T41" fmla="*/ 48 h 1019"/>
                      <a:gd name="T42" fmla="*/ 13 w 1101"/>
                      <a:gd name="T43" fmla="*/ 28 h 1019"/>
                      <a:gd name="T44" fmla="*/ 28 w 1101"/>
                      <a:gd name="T45" fmla="*/ 13 h 1019"/>
                      <a:gd name="T46" fmla="*/ 48 w 1101"/>
                      <a:gd name="T47" fmla="*/ 3 h 1019"/>
                      <a:gd name="T48" fmla="*/ 70 w 1101"/>
                      <a:gd name="T49" fmla="*/ 0 h 10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101" h="1019">
                        <a:moveTo>
                          <a:pt x="70" y="0"/>
                        </a:moveTo>
                        <a:lnTo>
                          <a:pt x="1031" y="0"/>
                        </a:lnTo>
                        <a:lnTo>
                          <a:pt x="1053" y="3"/>
                        </a:lnTo>
                        <a:lnTo>
                          <a:pt x="1073" y="13"/>
                        </a:lnTo>
                        <a:lnTo>
                          <a:pt x="1087" y="28"/>
                        </a:lnTo>
                        <a:lnTo>
                          <a:pt x="1097" y="48"/>
                        </a:lnTo>
                        <a:lnTo>
                          <a:pt x="1101" y="69"/>
                        </a:lnTo>
                        <a:lnTo>
                          <a:pt x="1101" y="950"/>
                        </a:lnTo>
                        <a:lnTo>
                          <a:pt x="1097" y="971"/>
                        </a:lnTo>
                        <a:lnTo>
                          <a:pt x="1087" y="991"/>
                        </a:lnTo>
                        <a:lnTo>
                          <a:pt x="1073" y="1006"/>
                        </a:lnTo>
                        <a:lnTo>
                          <a:pt x="1053" y="1016"/>
                        </a:lnTo>
                        <a:lnTo>
                          <a:pt x="1031" y="1019"/>
                        </a:lnTo>
                        <a:lnTo>
                          <a:pt x="70" y="1019"/>
                        </a:lnTo>
                        <a:lnTo>
                          <a:pt x="48" y="1016"/>
                        </a:lnTo>
                        <a:lnTo>
                          <a:pt x="28" y="1006"/>
                        </a:lnTo>
                        <a:lnTo>
                          <a:pt x="13" y="991"/>
                        </a:lnTo>
                        <a:lnTo>
                          <a:pt x="3" y="971"/>
                        </a:lnTo>
                        <a:lnTo>
                          <a:pt x="0" y="950"/>
                        </a:lnTo>
                        <a:lnTo>
                          <a:pt x="0" y="69"/>
                        </a:lnTo>
                        <a:lnTo>
                          <a:pt x="3" y="48"/>
                        </a:lnTo>
                        <a:lnTo>
                          <a:pt x="13" y="28"/>
                        </a:lnTo>
                        <a:lnTo>
                          <a:pt x="28" y="13"/>
                        </a:lnTo>
                        <a:lnTo>
                          <a:pt x="48" y="3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4" name="Freeform 12">
                    <a:extLst>
                      <a:ext uri="{FF2B5EF4-FFF2-40B4-BE49-F238E27FC236}">
                        <a16:creationId xmlns:a16="http://schemas.microsoft.com/office/drawing/2014/main" id="{E9D0A3E9-7445-4C1E-8D43-49E42E5724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171689" y="1530351"/>
                    <a:ext cx="1119188" cy="654050"/>
                  </a:xfrm>
                  <a:custGeom>
                    <a:avLst/>
                    <a:gdLst>
                      <a:gd name="T0" fmla="*/ 58 w 1411"/>
                      <a:gd name="T1" fmla="*/ 0 h 824"/>
                      <a:gd name="T2" fmla="*/ 1024 w 1411"/>
                      <a:gd name="T3" fmla="*/ 0 h 824"/>
                      <a:gd name="T4" fmla="*/ 1049 w 1411"/>
                      <a:gd name="T5" fmla="*/ 3 h 824"/>
                      <a:gd name="T6" fmla="*/ 1074 w 1411"/>
                      <a:gd name="T7" fmla="*/ 12 h 824"/>
                      <a:gd name="T8" fmla="*/ 1096 w 1411"/>
                      <a:gd name="T9" fmla="*/ 26 h 824"/>
                      <a:gd name="T10" fmla="*/ 1112 w 1411"/>
                      <a:gd name="T11" fmla="*/ 45 h 824"/>
                      <a:gd name="T12" fmla="*/ 1126 w 1411"/>
                      <a:gd name="T13" fmla="*/ 68 h 824"/>
                      <a:gd name="T14" fmla="*/ 1406 w 1411"/>
                      <a:gd name="T15" fmla="*/ 743 h 824"/>
                      <a:gd name="T16" fmla="*/ 1411 w 1411"/>
                      <a:gd name="T17" fmla="*/ 763 h 824"/>
                      <a:gd name="T18" fmla="*/ 1409 w 1411"/>
                      <a:gd name="T19" fmla="*/ 781 h 824"/>
                      <a:gd name="T20" fmla="*/ 1401 w 1411"/>
                      <a:gd name="T21" fmla="*/ 797 h 824"/>
                      <a:gd name="T22" fmla="*/ 1387 w 1411"/>
                      <a:gd name="T23" fmla="*/ 812 h 824"/>
                      <a:gd name="T24" fmla="*/ 1371 w 1411"/>
                      <a:gd name="T25" fmla="*/ 821 h 824"/>
                      <a:gd name="T26" fmla="*/ 1353 w 1411"/>
                      <a:gd name="T27" fmla="*/ 824 h 824"/>
                      <a:gd name="T28" fmla="*/ 386 w 1411"/>
                      <a:gd name="T29" fmla="*/ 824 h 824"/>
                      <a:gd name="T30" fmla="*/ 360 w 1411"/>
                      <a:gd name="T31" fmla="*/ 821 h 824"/>
                      <a:gd name="T32" fmla="*/ 336 w 1411"/>
                      <a:gd name="T33" fmla="*/ 812 h 824"/>
                      <a:gd name="T34" fmla="*/ 315 w 1411"/>
                      <a:gd name="T35" fmla="*/ 797 h 824"/>
                      <a:gd name="T36" fmla="*/ 297 w 1411"/>
                      <a:gd name="T37" fmla="*/ 779 h 824"/>
                      <a:gd name="T38" fmla="*/ 283 w 1411"/>
                      <a:gd name="T39" fmla="*/ 756 h 824"/>
                      <a:gd name="T40" fmla="*/ 3 w 1411"/>
                      <a:gd name="T41" fmla="*/ 81 h 824"/>
                      <a:gd name="T42" fmla="*/ 0 w 1411"/>
                      <a:gd name="T43" fmla="*/ 61 h 824"/>
                      <a:gd name="T44" fmla="*/ 2 w 1411"/>
                      <a:gd name="T45" fmla="*/ 43 h 824"/>
                      <a:gd name="T46" fmla="*/ 10 w 1411"/>
                      <a:gd name="T47" fmla="*/ 26 h 824"/>
                      <a:gd name="T48" fmla="*/ 22 w 1411"/>
                      <a:gd name="T49" fmla="*/ 12 h 824"/>
                      <a:gd name="T50" fmla="*/ 38 w 1411"/>
                      <a:gd name="T51" fmla="*/ 3 h 824"/>
                      <a:gd name="T52" fmla="*/ 58 w 1411"/>
                      <a:gd name="T53" fmla="*/ 0 h 8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411" h="824">
                        <a:moveTo>
                          <a:pt x="58" y="0"/>
                        </a:moveTo>
                        <a:lnTo>
                          <a:pt x="1024" y="0"/>
                        </a:lnTo>
                        <a:lnTo>
                          <a:pt x="1049" y="3"/>
                        </a:lnTo>
                        <a:lnTo>
                          <a:pt x="1074" y="12"/>
                        </a:lnTo>
                        <a:lnTo>
                          <a:pt x="1096" y="26"/>
                        </a:lnTo>
                        <a:lnTo>
                          <a:pt x="1112" y="45"/>
                        </a:lnTo>
                        <a:lnTo>
                          <a:pt x="1126" y="68"/>
                        </a:lnTo>
                        <a:lnTo>
                          <a:pt x="1406" y="743"/>
                        </a:lnTo>
                        <a:lnTo>
                          <a:pt x="1411" y="763"/>
                        </a:lnTo>
                        <a:lnTo>
                          <a:pt x="1409" y="781"/>
                        </a:lnTo>
                        <a:lnTo>
                          <a:pt x="1401" y="797"/>
                        </a:lnTo>
                        <a:lnTo>
                          <a:pt x="1387" y="812"/>
                        </a:lnTo>
                        <a:lnTo>
                          <a:pt x="1371" y="821"/>
                        </a:lnTo>
                        <a:lnTo>
                          <a:pt x="1353" y="824"/>
                        </a:lnTo>
                        <a:lnTo>
                          <a:pt x="386" y="824"/>
                        </a:lnTo>
                        <a:lnTo>
                          <a:pt x="360" y="821"/>
                        </a:lnTo>
                        <a:lnTo>
                          <a:pt x="336" y="812"/>
                        </a:lnTo>
                        <a:lnTo>
                          <a:pt x="315" y="797"/>
                        </a:lnTo>
                        <a:lnTo>
                          <a:pt x="297" y="779"/>
                        </a:lnTo>
                        <a:lnTo>
                          <a:pt x="283" y="756"/>
                        </a:lnTo>
                        <a:lnTo>
                          <a:pt x="3" y="81"/>
                        </a:lnTo>
                        <a:lnTo>
                          <a:pt x="0" y="61"/>
                        </a:lnTo>
                        <a:lnTo>
                          <a:pt x="2" y="43"/>
                        </a:lnTo>
                        <a:lnTo>
                          <a:pt x="10" y="26"/>
                        </a:lnTo>
                        <a:lnTo>
                          <a:pt x="22" y="12"/>
                        </a:lnTo>
                        <a:lnTo>
                          <a:pt x="38" y="3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5" name="Freeform 14">
                    <a:extLst>
                      <a:ext uri="{FF2B5EF4-FFF2-40B4-BE49-F238E27FC236}">
                        <a16:creationId xmlns:a16="http://schemas.microsoft.com/office/drawing/2014/main" id="{1154612D-0FFA-4F6E-8B6D-E4DFDD80E0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89139" y="1595438"/>
                    <a:ext cx="954088" cy="523875"/>
                  </a:xfrm>
                  <a:custGeom>
                    <a:avLst/>
                    <a:gdLst>
                      <a:gd name="T0" fmla="*/ 0 w 1202"/>
                      <a:gd name="T1" fmla="*/ 0 h 658"/>
                      <a:gd name="T2" fmla="*/ 929 w 1202"/>
                      <a:gd name="T3" fmla="*/ 0 h 658"/>
                      <a:gd name="T4" fmla="*/ 1202 w 1202"/>
                      <a:gd name="T5" fmla="*/ 658 h 658"/>
                      <a:gd name="T6" fmla="*/ 274 w 1202"/>
                      <a:gd name="T7" fmla="*/ 658 h 658"/>
                      <a:gd name="T8" fmla="*/ 0 w 1202"/>
                      <a:gd name="T9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2" h="658">
                        <a:moveTo>
                          <a:pt x="0" y="0"/>
                        </a:moveTo>
                        <a:lnTo>
                          <a:pt x="929" y="0"/>
                        </a:lnTo>
                        <a:lnTo>
                          <a:pt x="1202" y="658"/>
                        </a:lnTo>
                        <a:lnTo>
                          <a:pt x="274" y="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6" name="Freeform 15">
                    <a:extLst>
                      <a:ext uri="{FF2B5EF4-FFF2-40B4-BE49-F238E27FC236}">
                        <a16:creationId xmlns:a16="http://schemas.microsoft.com/office/drawing/2014/main" id="{74C24D3A-D0DC-4C36-9E9F-9B6C6212CC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368414" y="2659063"/>
                    <a:ext cx="258763" cy="80963"/>
                  </a:xfrm>
                  <a:custGeom>
                    <a:avLst/>
                    <a:gdLst>
                      <a:gd name="T0" fmla="*/ 37 w 327"/>
                      <a:gd name="T1" fmla="*/ 0 h 103"/>
                      <a:gd name="T2" fmla="*/ 290 w 327"/>
                      <a:gd name="T3" fmla="*/ 0 h 103"/>
                      <a:gd name="T4" fmla="*/ 305 w 327"/>
                      <a:gd name="T5" fmla="*/ 2 h 103"/>
                      <a:gd name="T6" fmla="*/ 317 w 327"/>
                      <a:gd name="T7" fmla="*/ 10 h 103"/>
                      <a:gd name="T8" fmla="*/ 325 w 327"/>
                      <a:gd name="T9" fmla="*/ 22 h 103"/>
                      <a:gd name="T10" fmla="*/ 327 w 327"/>
                      <a:gd name="T11" fmla="*/ 37 h 103"/>
                      <a:gd name="T12" fmla="*/ 327 w 327"/>
                      <a:gd name="T13" fmla="*/ 65 h 103"/>
                      <a:gd name="T14" fmla="*/ 325 w 327"/>
                      <a:gd name="T15" fmla="*/ 80 h 103"/>
                      <a:gd name="T16" fmla="*/ 317 w 327"/>
                      <a:gd name="T17" fmla="*/ 91 h 103"/>
                      <a:gd name="T18" fmla="*/ 305 w 327"/>
                      <a:gd name="T19" fmla="*/ 99 h 103"/>
                      <a:gd name="T20" fmla="*/ 290 w 327"/>
                      <a:gd name="T21" fmla="*/ 103 h 103"/>
                      <a:gd name="T22" fmla="*/ 37 w 327"/>
                      <a:gd name="T23" fmla="*/ 103 h 103"/>
                      <a:gd name="T24" fmla="*/ 23 w 327"/>
                      <a:gd name="T25" fmla="*/ 99 h 103"/>
                      <a:gd name="T26" fmla="*/ 10 w 327"/>
                      <a:gd name="T27" fmla="*/ 91 h 103"/>
                      <a:gd name="T28" fmla="*/ 3 w 327"/>
                      <a:gd name="T29" fmla="*/ 80 h 103"/>
                      <a:gd name="T30" fmla="*/ 0 w 327"/>
                      <a:gd name="T31" fmla="*/ 65 h 103"/>
                      <a:gd name="T32" fmla="*/ 0 w 327"/>
                      <a:gd name="T33" fmla="*/ 37 h 103"/>
                      <a:gd name="T34" fmla="*/ 3 w 327"/>
                      <a:gd name="T35" fmla="*/ 22 h 103"/>
                      <a:gd name="T36" fmla="*/ 10 w 327"/>
                      <a:gd name="T37" fmla="*/ 10 h 103"/>
                      <a:gd name="T38" fmla="*/ 23 w 327"/>
                      <a:gd name="T39" fmla="*/ 2 h 103"/>
                      <a:gd name="T40" fmla="*/ 37 w 327"/>
                      <a:gd name="T41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27" h="103">
                        <a:moveTo>
                          <a:pt x="37" y="0"/>
                        </a:moveTo>
                        <a:lnTo>
                          <a:pt x="290" y="0"/>
                        </a:lnTo>
                        <a:lnTo>
                          <a:pt x="305" y="2"/>
                        </a:lnTo>
                        <a:lnTo>
                          <a:pt x="317" y="10"/>
                        </a:lnTo>
                        <a:lnTo>
                          <a:pt x="325" y="22"/>
                        </a:lnTo>
                        <a:lnTo>
                          <a:pt x="327" y="37"/>
                        </a:lnTo>
                        <a:lnTo>
                          <a:pt x="327" y="65"/>
                        </a:lnTo>
                        <a:lnTo>
                          <a:pt x="325" y="80"/>
                        </a:lnTo>
                        <a:lnTo>
                          <a:pt x="317" y="91"/>
                        </a:lnTo>
                        <a:lnTo>
                          <a:pt x="305" y="99"/>
                        </a:lnTo>
                        <a:lnTo>
                          <a:pt x="290" y="103"/>
                        </a:lnTo>
                        <a:lnTo>
                          <a:pt x="37" y="103"/>
                        </a:lnTo>
                        <a:lnTo>
                          <a:pt x="23" y="99"/>
                        </a:lnTo>
                        <a:lnTo>
                          <a:pt x="10" y="91"/>
                        </a:lnTo>
                        <a:lnTo>
                          <a:pt x="3" y="80"/>
                        </a:lnTo>
                        <a:lnTo>
                          <a:pt x="0" y="65"/>
                        </a:lnTo>
                        <a:lnTo>
                          <a:pt x="0" y="37"/>
                        </a:lnTo>
                        <a:lnTo>
                          <a:pt x="3" y="22"/>
                        </a:lnTo>
                        <a:lnTo>
                          <a:pt x="10" y="10"/>
                        </a:lnTo>
                        <a:lnTo>
                          <a:pt x="23" y="2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7" name="Rectangle 16">
                    <a:extLst>
                      <a:ext uri="{FF2B5EF4-FFF2-40B4-BE49-F238E27FC236}">
                        <a16:creationId xmlns:a16="http://schemas.microsoft.com/office/drawing/2014/main" id="{0714D839-8505-4AA5-939B-6BBD4BCA81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731952" y="2692401"/>
                    <a:ext cx="219075" cy="12700"/>
                  </a:xfrm>
                  <a:prstGeom prst="rect">
                    <a:avLst/>
                  </a:prstGeom>
                  <a:solidFill>
                    <a:srgbClr val="506687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8" name="Rectangle 17">
                    <a:extLst>
                      <a:ext uri="{FF2B5EF4-FFF2-40B4-BE49-F238E27FC236}">
                        <a16:creationId xmlns:a16="http://schemas.microsoft.com/office/drawing/2014/main" id="{E9D20C8B-BCB3-431E-A30B-6F6BE358E8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758939" y="2673351"/>
                    <a:ext cx="260350" cy="52388"/>
                  </a:xfrm>
                  <a:prstGeom prst="rect">
                    <a:avLst/>
                  </a:prstGeom>
                  <a:solidFill>
                    <a:schemeClr val="tx1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9" name="Rectangle 18">
                    <a:extLst>
                      <a:ext uri="{FF2B5EF4-FFF2-40B4-BE49-F238E27FC236}">
                        <a16:creationId xmlns:a16="http://schemas.microsoft.com/office/drawing/2014/main" id="{528A8D7F-B1A8-4340-BC18-06CD6C61D8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738302" y="2695576"/>
                    <a:ext cx="219075" cy="7938"/>
                  </a:xfrm>
                  <a:prstGeom prst="rect">
                    <a:avLst/>
                  </a:prstGeom>
                  <a:solidFill>
                    <a:srgbClr val="A6A8AB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0" name="Freeform 19">
                    <a:extLst>
                      <a:ext uri="{FF2B5EF4-FFF2-40B4-BE49-F238E27FC236}">
                        <a16:creationId xmlns:a16="http://schemas.microsoft.com/office/drawing/2014/main" id="{400795C3-974D-44FA-BE79-169D55991A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584314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1" name="Freeform 21">
                    <a:extLst>
                      <a:ext uri="{FF2B5EF4-FFF2-40B4-BE49-F238E27FC236}">
                        <a16:creationId xmlns:a16="http://schemas.microsoft.com/office/drawing/2014/main" id="{A0B45101-DDF0-4D92-9901-1E388B1C3B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11352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2" name="Freeform 25">
                    <a:extLst>
                      <a:ext uri="{FF2B5EF4-FFF2-40B4-BE49-F238E27FC236}">
                        <a16:creationId xmlns:a16="http://schemas.microsoft.com/office/drawing/2014/main" id="{40F23773-C49C-4C84-8FA9-1A8F8B2143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52577" y="1974851"/>
                    <a:ext cx="433388" cy="92075"/>
                  </a:xfrm>
                  <a:custGeom>
                    <a:avLst/>
                    <a:gdLst>
                      <a:gd name="T0" fmla="*/ 0 w 545"/>
                      <a:gd name="T1" fmla="*/ 0 h 116"/>
                      <a:gd name="T2" fmla="*/ 497 w 545"/>
                      <a:gd name="T3" fmla="*/ 0 h 116"/>
                      <a:gd name="T4" fmla="*/ 545 w 545"/>
                      <a:gd name="T5" fmla="*/ 116 h 116"/>
                      <a:gd name="T6" fmla="*/ 48 w 545"/>
                      <a:gd name="T7" fmla="*/ 116 h 116"/>
                      <a:gd name="T8" fmla="*/ 0 w 545"/>
                      <a:gd name="T9" fmla="*/ 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5" h="116">
                        <a:moveTo>
                          <a:pt x="0" y="0"/>
                        </a:moveTo>
                        <a:lnTo>
                          <a:pt x="497" y="0"/>
                        </a:lnTo>
                        <a:lnTo>
                          <a:pt x="545" y="116"/>
                        </a:lnTo>
                        <a:lnTo>
                          <a:pt x="48" y="1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3" name="Freeform 26">
                    <a:extLst>
                      <a:ext uri="{FF2B5EF4-FFF2-40B4-BE49-F238E27FC236}">
                        <a16:creationId xmlns:a16="http://schemas.microsoft.com/office/drawing/2014/main" id="{DD3169C2-9A59-4536-8B67-83E3345C64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11302" y="1990726"/>
                    <a:ext cx="342900" cy="15875"/>
                  </a:xfrm>
                  <a:custGeom>
                    <a:avLst/>
                    <a:gdLst>
                      <a:gd name="T0" fmla="*/ 0 w 433"/>
                      <a:gd name="T1" fmla="*/ 0 h 20"/>
                      <a:gd name="T2" fmla="*/ 425 w 433"/>
                      <a:gd name="T3" fmla="*/ 0 h 20"/>
                      <a:gd name="T4" fmla="*/ 433 w 433"/>
                      <a:gd name="T5" fmla="*/ 20 h 20"/>
                      <a:gd name="T6" fmla="*/ 8 w 433"/>
                      <a:gd name="T7" fmla="*/ 20 h 20"/>
                      <a:gd name="T8" fmla="*/ 0 w 433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3" h="20">
                        <a:moveTo>
                          <a:pt x="0" y="0"/>
                        </a:moveTo>
                        <a:lnTo>
                          <a:pt x="425" y="0"/>
                        </a:lnTo>
                        <a:lnTo>
                          <a:pt x="433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4" name="Freeform 27">
                    <a:extLst>
                      <a:ext uri="{FF2B5EF4-FFF2-40B4-BE49-F238E27FC236}">
                        <a16:creationId xmlns:a16="http://schemas.microsoft.com/office/drawing/2014/main" id="{C20E66DA-72CD-4F5F-9121-21611EFA37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598602" y="2020888"/>
                    <a:ext cx="344488" cy="15875"/>
                  </a:xfrm>
                  <a:custGeom>
                    <a:avLst/>
                    <a:gdLst>
                      <a:gd name="T0" fmla="*/ 0 w 434"/>
                      <a:gd name="T1" fmla="*/ 0 h 20"/>
                      <a:gd name="T2" fmla="*/ 424 w 434"/>
                      <a:gd name="T3" fmla="*/ 0 h 20"/>
                      <a:gd name="T4" fmla="*/ 434 w 434"/>
                      <a:gd name="T5" fmla="*/ 20 h 20"/>
                      <a:gd name="T6" fmla="*/ 8 w 434"/>
                      <a:gd name="T7" fmla="*/ 20 h 20"/>
                      <a:gd name="T8" fmla="*/ 0 w 434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20">
                        <a:moveTo>
                          <a:pt x="0" y="0"/>
                        </a:moveTo>
                        <a:lnTo>
                          <a:pt x="424" y="0"/>
                        </a:lnTo>
                        <a:lnTo>
                          <a:pt x="434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5" name="Freeform 30">
                    <a:extLst>
                      <a:ext uri="{FF2B5EF4-FFF2-40B4-BE49-F238E27FC236}">
                        <a16:creationId xmlns:a16="http://schemas.microsoft.com/office/drawing/2014/main" id="{3C18CD56-BBCE-416A-9DCE-44C0A89447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882764" y="1870076"/>
                    <a:ext cx="44450" cy="42863"/>
                  </a:xfrm>
                  <a:custGeom>
                    <a:avLst/>
                    <a:gdLst>
                      <a:gd name="T0" fmla="*/ 18 w 56"/>
                      <a:gd name="T1" fmla="*/ 0 h 53"/>
                      <a:gd name="T2" fmla="*/ 33 w 56"/>
                      <a:gd name="T3" fmla="*/ 5 h 53"/>
                      <a:gd name="T4" fmla="*/ 46 w 56"/>
                      <a:gd name="T5" fmla="*/ 14 h 53"/>
                      <a:gd name="T6" fmla="*/ 55 w 56"/>
                      <a:gd name="T7" fmla="*/ 27 h 53"/>
                      <a:gd name="T8" fmla="*/ 56 w 56"/>
                      <a:gd name="T9" fmla="*/ 34 h 53"/>
                      <a:gd name="T10" fmla="*/ 56 w 56"/>
                      <a:gd name="T11" fmla="*/ 40 h 53"/>
                      <a:gd name="T12" fmla="*/ 55 w 56"/>
                      <a:gd name="T13" fmla="*/ 45 h 53"/>
                      <a:gd name="T14" fmla="*/ 51 w 56"/>
                      <a:gd name="T15" fmla="*/ 50 h 53"/>
                      <a:gd name="T16" fmla="*/ 46 w 56"/>
                      <a:gd name="T17" fmla="*/ 52 h 53"/>
                      <a:gd name="T18" fmla="*/ 40 w 56"/>
                      <a:gd name="T19" fmla="*/ 53 h 53"/>
                      <a:gd name="T20" fmla="*/ 25 w 56"/>
                      <a:gd name="T21" fmla="*/ 50 h 53"/>
                      <a:gd name="T22" fmla="*/ 12 w 56"/>
                      <a:gd name="T23" fmla="*/ 40 h 53"/>
                      <a:gd name="T24" fmla="*/ 3 w 56"/>
                      <a:gd name="T25" fmla="*/ 27 h 53"/>
                      <a:gd name="T26" fmla="*/ 0 w 56"/>
                      <a:gd name="T27" fmla="*/ 20 h 53"/>
                      <a:gd name="T28" fmla="*/ 0 w 56"/>
                      <a:gd name="T29" fmla="*/ 14 h 53"/>
                      <a:gd name="T30" fmla="*/ 3 w 56"/>
                      <a:gd name="T31" fmla="*/ 9 h 53"/>
                      <a:gd name="T32" fmla="*/ 7 w 56"/>
                      <a:gd name="T33" fmla="*/ 5 h 53"/>
                      <a:gd name="T34" fmla="*/ 12 w 56"/>
                      <a:gd name="T35" fmla="*/ 2 h 53"/>
                      <a:gd name="T36" fmla="*/ 18 w 56"/>
                      <a:gd name="T37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6" h="53">
                        <a:moveTo>
                          <a:pt x="18" y="0"/>
                        </a:moveTo>
                        <a:lnTo>
                          <a:pt x="33" y="5"/>
                        </a:lnTo>
                        <a:lnTo>
                          <a:pt x="46" y="14"/>
                        </a:lnTo>
                        <a:lnTo>
                          <a:pt x="55" y="27"/>
                        </a:lnTo>
                        <a:lnTo>
                          <a:pt x="56" y="34"/>
                        </a:lnTo>
                        <a:lnTo>
                          <a:pt x="56" y="40"/>
                        </a:lnTo>
                        <a:lnTo>
                          <a:pt x="55" y="45"/>
                        </a:lnTo>
                        <a:lnTo>
                          <a:pt x="51" y="50"/>
                        </a:lnTo>
                        <a:lnTo>
                          <a:pt x="46" y="52"/>
                        </a:lnTo>
                        <a:lnTo>
                          <a:pt x="40" y="53"/>
                        </a:lnTo>
                        <a:lnTo>
                          <a:pt x="25" y="50"/>
                        </a:lnTo>
                        <a:lnTo>
                          <a:pt x="12" y="40"/>
                        </a:lnTo>
                        <a:lnTo>
                          <a:pt x="3" y="27"/>
                        </a:lnTo>
                        <a:lnTo>
                          <a:pt x="0" y="20"/>
                        </a:lnTo>
                        <a:lnTo>
                          <a:pt x="0" y="14"/>
                        </a:lnTo>
                        <a:lnTo>
                          <a:pt x="3" y="9"/>
                        </a:lnTo>
                        <a:lnTo>
                          <a:pt x="7" y="5"/>
                        </a:lnTo>
                        <a:lnTo>
                          <a:pt x="12" y="2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6" name="Freeform 33">
                    <a:extLst>
                      <a:ext uri="{FF2B5EF4-FFF2-40B4-BE49-F238E27FC236}">
                        <a16:creationId xmlns:a16="http://schemas.microsoft.com/office/drawing/2014/main" id="{2C5E0689-453C-4268-ACA9-FC0CBFEF84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41464" y="1830388"/>
                    <a:ext cx="88900" cy="47625"/>
                  </a:xfrm>
                  <a:custGeom>
                    <a:avLst/>
                    <a:gdLst>
                      <a:gd name="T0" fmla="*/ 0 w 113"/>
                      <a:gd name="T1" fmla="*/ 0 h 61"/>
                      <a:gd name="T2" fmla="*/ 86 w 113"/>
                      <a:gd name="T3" fmla="*/ 0 h 61"/>
                      <a:gd name="T4" fmla="*/ 113 w 113"/>
                      <a:gd name="T5" fmla="*/ 61 h 61"/>
                      <a:gd name="T6" fmla="*/ 25 w 113"/>
                      <a:gd name="T7" fmla="*/ 61 h 61"/>
                      <a:gd name="T8" fmla="*/ 0 w 113"/>
                      <a:gd name="T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" h="61">
                        <a:moveTo>
                          <a:pt x="0" y="0"/>
                        </a:moveTo>
                        <a:lnTo>
                          <a:pt x="86" y="0"/>
                        </a:lnTo>
                        <a:lnTo>
                          <a:pt x="113" y="61"/>
                        </a:lnTo>
                        <a:lnTo>
                          <a:pt x="25" y="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68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 35">
                    <a:extLst>
                      <a:ext uri="{FF2B5EF4-FFF2-40B4-BE49-F238E27FC236}">
                        <a16:creationId xmlns:a16="http://schemas.microsoft.com/office/drawing/2014/main" id="{2D6E704B-2AA0-4716-BEDA-B5E88A189B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436677" y="1827213"/>
                    <a:ext cx="84138" cy="76200"/>
                  </a:xfrm>
                  <a:custGeom>
                    <a:avLst/>
                    <a:gdLst>
                      <a:gd name="T0" fmla="*/ 31 w 104"/>
                      <a:gd name="T1" fmla="*/ 0 h 96"/>
                      <a:gd name="T2" fmla="*/ 53 w 104"/>
                      <a:gd name="T3" fmla="*/ 3 h 96"/>
                      <a:gd name="T4" fmla="*/ 73 w 104"/>
                      <a:gd name="T5" fmla="*/ 13 h 96"/>
                      <a:gd name="T6" fmla="*/ 89 w 104"/>
                      <a:gd name="T7" fmla="*/ 30 h 96"/>
                      <a:gd name="T8" fmla="*/ 101 w 104"/>
                      <a:gd name="T9" fmla="*/ 48 h 96"/>
                      <a:gd name="T10" fmla="*/ 104 w 104"/>
                      <a:gd name="T11" fmla="*/ 63 h 96"/>
                      <a:gd name="T12" fmla="*/ 102 w 104"/>
                      <a:gd name="T13" fmla="*/ 76 h 96"/>
                      <a:gd name="T14" fmla="*/ 97 w 104"/>
                      <a:gd name="T15" fmla="*/ 88 h 96"/>
                      <a:gd name="T16" fmla="*/ 86 w 104"/>
                      <a:gd name="T17" fmla="*/ 94 h 96"/>
                      <a:gd name="T18" fmla="*/ 73 w 104"/>
                      <a:gd name="T19" fmla="*/ 96 h 96"/>
                      <a:gd name="T20" fmla="*/ 51 w 104"/>
                      <a:gd name="T21" fmla="*/ 93 h 96"/>
                      <a:gd name="T22" fmla="*/ 31 w 104"/>
                      <a:gd name="T23" fmla="*/ 83 h 96"/>
                      <a:gd name="T24" fmla="*/ 15 w 104"/>
                      <a:gd name="T25" fmla="*/ 66 h 96"/>
                      <a:gd name="T26" fmla="*/ 3 w 104"/>
                      <a:gd name="T27" fmla="*/ 48 h 96"/>
                      <a:gd name="T28" fmla="*/ 0 w 104"/>
                      <a:gd name="T29" fmla="*/ 33 h 96"/>
                      <a:gd name="T30" fmla="*/ 1 w 104"/>
                      <a:gd name="T31" fmla="*/ 20 h 96"/>
                      <a:gd name="T32" fmla="*/ 6 w 104"/>
                      <a:gd name="T33" fmla="*/ 8 h 96"/>
                      <a:gd name="T34" fmla="*/ 18 w 104"/>
                      <a:gd name="T35" fmla="*/ 2 h 96"/>
                      <a:gd name="T36" fmla="*/ 31 w 104"/>
                      <a:gd name="T3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04" h="96">
                        <a:moveTo>
                          <a:pt x="31" y="0"/>
                        </a:moveTo>
                        <a:lnTo>
                          <a:pt x="53" y="3"/>
                        </a:lnTo>
                        <a:lnTo>
                          <a:pt x="73" y="13"/>
                        </a:lnTo>
                        <a:lnTo>
                          <a:pt x="89" y="30"/>
                        </a:lnTo>
                        <a:lnTo>
                          <a:pt x="101" y="48"/>
                        </a:lnTo>
                        <a:lnTo>
                          <a:pt x="104" y="63"/>
                        </a:lnTo>
                        <a:lnTo>
                          <a:pt x="102" y="76"/>
                        </a:lnTo>
                        <a:lnTo>
                          <a:pt x="97" y="88"/>
                        </a:lnTo>
                        <a:lnTo>
                          <a:pt x="86" y="94"/>
                        </a:lnTo>
                        <a:lnTo>
                          <a:pt x="73" y="96"/>
                        </a:lnTo>
                        <a:lnTo>
                          <a:pt x="51" y="93"/>
                        </a:lnTo>
                        <a:lnTo>
                          <a:pt x="31" y="83"/>
                        </a:lnTo>
                        <a:lnTo>
                          <a:pt x="15" y="66"/>
                        </a:lnTo>
                        <a:lnTo>
                          <a:pt x="3" y="48"/>
                        </a:lnTo>
                        <a:lnTo>
                          <a:pt x="0" y="33"/>
                        </a:ln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8" y="2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8" name="Freeform 36">
                    <a:extLst>
                      <a:ext uri="{FF2B5EF4-FFF2-40B4-BE49-F238E27FC236}">
                        <a16:creationId xmlns:a16="http://schemas.microsoft.com/office/drawing/2014/main" id="{1A3FE6CA-914E-4ED7-AB8C-887B465AC4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438264" y="1912938"/>
                    <a:ext cx="130175" cy="9525"/>
                  </a:xfrm>
                  <a:custGeom>
                    <a:avLst/>
                    <a:gdLst>
                      <a:gd name="T0" fmla="*/ 0 w 162"/>
                      <a:gd name="T1" fmla="*/ 0 h 14"/>
                      <a:gd name="T2" fmla="*/ 157 w 162"/>
                      <a:gd name="T3" fmla="*/ 0 h 14"/>
                      <a:gd name="T4" fmla="*/ 162 w 162"/>
                      <a:gd name="T5" fmla="*/ 14 h 14"/>
                      <a:gd name="T6" fmla="*/ 5 w 162"/>
                      <a:gd name="T7" fmla="*/ 14 h 14"/>
                      <a:gd name="T8" fmla="*/ 0 w 162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2" h="14">
                        <a:moveTo>
                          <a:pt x="0" y="0"/>
                        </a:moveTo>
                        <a:lnTo>
                          <a:pt x="157" y="0"/>
                        </a:lnTo>
                        <a:lnTo>
                          <a:pt x="162" y="14"/>
                        </a:lnTo>
                        <a:lnTo>
                          <a:pt x="5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 38">
                    <a:extLst>
                      <a:ext uri="{FF2B5EF4-FFF2-40B4-BE49-F238E27FC236}">
                        <a16:creationId xmlns:a16="http://schemas.microsoft.com/office/drawing/2014/main" id="{9B7FFCEF-1345-4D33-A051-788396F271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66864" y="1677988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7"/>
                      <a:gd name="T2" fmla="*/ 61 w 63"/>
                      <a:gd name="T3" fmla="*/ 0 h 7"/>
                      <a:gd name="T4" fmla="*/ 63 w 63"/>
                      <a:gd name="T5" fmla="*/ 7 h 7"/>
                      <a:gd name="T6" fmla="*/ 3 w 63"/>
                      <a:gd name="T7" fmla="*/ 7 h 7"/>
                      <a:gd name="T8" fmla="*/ 0 w 6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7">
                        <a:moveTo>
                          <a:pt x="0" y="0"/>
                        </a:moveTo>
                        <a:lnTo>
                          <a:pt x="61" y="0"/>
                        </a:lnTo>
                        <a:lnTo>
                          <a:pt x="63" y="7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 39">
                    <a:extLst>
                      <a:ext uri="{FF2B5EF4-FFF2-40B4-BE49-F238E27FC236}">
                        <a16:creationId xmlns:a16="http://schemas.microsoft.com/office/drawing/2014/main" id="{F4A06D62-46FA-43FD-85A0-289A5DBEE3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60514" y="1692276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9"/>
                      <a:gd name="T2" fmla="*/ 59 w 63"/>
                      <a:gd name="T3" fmla="*/ 0 h 9"/>
                      <a:gd name="T4" fmla="*/ 63 w 63"/>
                      <a:gd name="T5" fmla="*/ 9 h 9"/>
                      <a:gd name="T6" fmla="*/ 3 w 63"/>
                      <a:gd name="T7" fmla="*/ 9 h 9"/>
                      <a:gd name="T8" fmla="*/ 0 w 6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9">
                        <a:moveTo>
                          <a:pt x="0" y="0"/>
                        </a:moveTo>
                        <a:lnTo>
                          <a:pt x="59" y="0"/>
                        </a:lnTo>
                        <a:lnTo>
                          <a:pt x="63" y="9"/>
                        </a:lnTo>
                        <a:lnTo>
                          <a:pt x="3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 42">
                    <a:extLst>
                      <a:ext uri="{FF2B5EF4-FFF2-40B4-BE49-F238E27FC236}">
                        <a16:creationId xmlns:a16="http://schemas.microsoft.com/office/drawing/2014/main" id="{0934455F-D2EF-4B6F-B050-3A249A505F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863714" y="1666876"/>
                    <a:ext cx="95250" cy="103188"/>
                  </a:xfrm>
                  <a:custGeom>
                    <a:avLst/>
                    <a:gdLst>
                      <a:gd name="T0" fmla="*/ 66 w 121"/>
                      <a:gd name="T1" fmla="*/ 0 h 131"/>
                      <a:gd name="T2" fmla="*/ 121 w 121"/>
                      <a:gd name="T3" fmla="*/ 131 h 131"/>
                      <a:gd name="T4" fmla="*/ 0 w 121"/>
                      <a:gd name="T5" fmla="*/ 131 h 131"/>
                      <a:gd name="T6" fmla="*/ 66 w 121"/>
                      <a:gd name="T7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1" h="131">
                        <a:moveTo>
                          <a:pt x="66" y="0"/>
                        </a:moveTo>
                        <a:lnTo>
                          <a:pt x="121" y="131"/>
                        </a:lnTo>
                        <a:lnTo>
                          <a:pt x="0" y="13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 45">
                    <a:extLst>
                      <a:ext uri="{FF2B5EF4-FFF2-40B4-BE49-F238E27FC236}">
                        <a16:creationId xmlns:a16="http://schemas.microsoft.com/office/drawing/2014/main" id="{33728827-2E08-4703-9D74-AABB5FEBEB3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-976427" y="696913"/>
                    <a:ext cx="368300" cy="385763"/>
                  </a:xfrm>
                  <a:custGeom>
                    <a:avLst/>
                    <a:gdLst>
                      <a:gd name="T0" fmla="*/ 191 w 462"/>
                      <a:gd name="T1" fmla="*/ 37 h 487"/>
                      <a:gd name="T2" fmla="*/ 119 w 462"/>
                      <a:gd name="T3" fmla="*/ 68 h 487"/>
                      <a:gd name="T4" fmla="*/ 65 w 462"/>
                      <a:gd name="T5" fmla="*/ 126 h 487"/>
                      <a:gd name="T6" fmla="*/ 35 w 462"/>
                      <a:gd name="T7" fmla="*/ 201 h 487"/>
                      <a:gd name="T8" fmla="*/ 35 w 462"/>
                      <a:gd name="T9" fmla="*/ 287 h 487"/>
                      <a:gd name="T10" fmla="*/ 65 w 462"/>
                      <a:gd name="T11" fmla="*/ 361 h 487"/>
                      <a:gd name="T12" fmla="*/ 119 w 462"/>
                      <a:gd name="T13" fmla="*/ 419 h 487"/>
                      <a:gd name="T14" fmla="*/ 191 w 462"/>
                      <a:gd name="T15" fmla="*/ 450 h 487"/>
                      <a:gd name="T16" fmla="*/ 270 w 462"/>
                      <a:gd name="T17" fmla="*/ 450 h 487"/>
                      <a:gd name="T18" fmla="*/ 341 w 462"/>
                      <a:gd name="T19" fmla="*/ 419 h 487"/>
                      <a:gd name="T20" fmla="*/ 396 w 462"/>
                      <a:gd name="T21" fmla="*/ 361 h 487"/>
                      <a:gd name="T22" fmla="*/ 426 w 462"/>
                      <a:gd name="T23" fmla="*/ 287 h 487"/>
                      <a:gd name="T24" fmla="*/ 426 w 462"/>
                      <a:gd name="T25" fmla="*/ 201 h 487"/>
                      <a:gd name="T26" fmla="*/ 396 w 462"/>
                      <a:gd name="T27" fmla="*/ 126 h 487"/>
                      <a:gd name="T28" fmla="*/ 341 w 462"/>
                      <a:gd name="T29" fmla="*/ 68 h 487"/>
                      <a:gd name="T30" fmla="*/ 270 w 462"/>
                      <a:gd name="T31" fmla="*/ 37 h 487"/>
                      <a:gd name="T32" fmla="*/ 230 w 462"/>
                      <a:gd name="T33" fmla="*/ 0 h 487"/>
                      <a:gd name="T34" fmla="*/ 320 w 462"/>
                      <a:gd name="T35" fmla="*/ 19 h 487"/>
                      <a:gd name="T36" fmla="*/ 394 w 462"/>
                      <a:gd name="T37" fmla="*/ 71 h 487"/>
                      <a:gd name="T38" fmla="*/ 444 w 462"/>
                      <a:gd name="T39" fmla="*/ 149 h 487"/>
                      <a:gd name="T40" fmla="*/ 462 w 462"/>
                      <a:gd name="T41" fmla="*/ 244 h 487"/>
                      <a:gd name="T42" fmla="*/ 444 w 462"/>
                      <a:gd name="T43" fmla="*/ 338 h 487"/>
                      <a:gd name="T44" fmla="*/ 394 w 462"/>
                      <a:gd name="T45" fmla="*/ 416 h 487"/>
                      <a:gd name="T46" fmla="*/ 320 w 462"/>
                      <a:gd name="T47" fmla="*/ 469 h 487"/>
                      <a:gd name="T48" fmla="*/ 230 w 462"/>
                      <a:gd name="T49" fmla="*/ 487 h 487"/>
                      <a:gd name="T50" fmla="*/ 141 w 462"/>
                      <a:gd name="T51" fmla="*/ 469 h 487"/>
                      <a:gd name="T52" fmla="*/ 66 w 462"/>
                      <a:gd name="T53" fmla="*/ 416 h 487"/>
                      <a:gd name="T54" fmla="*/ 17 w 462"/>
                      <a:gd name="T55" fmla="*/ 338 h 487"/>
                      <a:gd name="T56" fmla="*/ 0 w 462"/>
                      <a:gd name="T57" fmla="*/ 244 h 487"/>
                      <a:gd name="T58" fmla="*/ 17 w 462"/>
                      <a:gd name="T59" fmla="*/ 149 h 487"/>
                      <a:gd name="T60" fmla="*/ 66 w 462"/>
                      <a:gd name="T61" fmla="*/ 71 h 487"/>
                      <a:gd name="T62" fmla="*/ 141 w 462"/>
                      <a:gd name="T63" fmla="*/ 19 h 487"/>
                      <a:gd name="T64" fmla="*/ 230 w 462"/>
                      <a:gd name="T65" fmla="*/ 0 h 4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62" h="487">
                        <a:moveTo>
                          <a:pt x="230" y="32"/>
                        </a:moveTo>
                        <a:lnTo>
                          <a:pt x="191" y="37"/>
                        </a:lnTo>
                        <a:lnTo>
                          <a:pt x="152" y="48"/>
                        </a:lnTo>
                        <a:lnTo>
                          <a:pt x="119" y="68"/>
                        </a:lnTo>
                        <a:lnTo>
                          <a:pt x="89" y="95"/>
                        </a:lnTo>
                        <a:lnTo>
                          <a:pt x="65" y="126"/>
                        </a:lnTo>
                        <a:lnTo>
                          <a:pt x="46" y="161"/>
                        </a:lnTo>
                        <a:lnTo>
                          <a:pt x="35" y="201"/>
                        </a:lnTo>
                        <a:lnTo>
                          <a:pt x="31" y="244"/>
                        </a:lnTo>
                        <a:lnTo>
                          <a:pt x="35" y="287"/>
                        </a:lnTo>
                        <a:lnTo>
                          <a:pt x="46" y="326"/>
                        </a:lnTo>
                        <a:lnTo>
                          <a:pt x="65" y="361"/>
                        </a:lnTo>
                        <a:lnTo>
                          <a:pt x="89" y="392"/>
                        </a:lnTo>
                        <a:lnTo>
                          <a:pt x="119" y="419"/>
                        </a:lnTo>
                        <a:lnTo>
                          <a:pt x="152" y="439"/>
                        </a:lnTo>
                        <a:lnTo>
                          <a:pt x="191" y="450"/>
                        </a:lnTo>
                        <a:lnTo>
                          <a:pt x="230" y="455"/>
                        </a:lnTo>
                        <a:lnTo>
                          <a:pt x="270" y="450"/>
                        </a:lnTo>
                        <a:lnTo>
                          <a:pt x="308" y="439"/>
                        </a:lnTo>
                        <a:lnTo>
                          <a:pt x="341" y="419"/>
                        </a:lnTo>
                        <a:lnTo>
                          <a:pt x="371" y="392"/>
                        </a:lnTo>
                        <a:lnTo>
                          <a:pt x="396" y="361"/>
                        </a:lnTo>
                        <a:lnTo>
                          <a:pt x="414" y="326"/>
                        </a:lnTo>
                        <a:lnTo>
                          <a:pt x="426" y="287"/>
                        </a:lnTo>
                        <a:lnTo>
                          <a:pt x="429" y="244"/>
                        </a:lnTo>
                        <a:lnTo>
                          <a:pt x="426" y="201"/>
                        </a:lnTo>
                        <a:lnTo>
                          <a:pt x="414" y="161"/>
                        </a:lnTo>
                        <a:lnTo>
                          <a:pt x="396" y="126"/>
                        </a:lnTo>
                        <a:lnTo>
                          <a:pt x="371" y="95"/>
                        </a:lnTo>
                        <a:lnTo>
                          <a:pt x="341" y="68"/>
                        </a:lnTo>
                        <a:lnTo>
                          <a:pt x="308" y="48"/>
                        </a:lnTo>
                        <a:lnTo>
                          <a:pt x="270" y="37"/>
                        </a:lnTo>
                        <a:lnTo>
                          <a:pt x="230" y="32"/>
                        </a:lnTo>
                        <a:close/>
                        <a:moveTo>
                          <a:pt x="230" y="0"/>
                        </a:moveTo>
                        <a:lnTo>
                          <a:pt x="277" y="5"/>
                        </a:lnTo>
                        <a:lnTo>
                          <a:pt x="320" y="19"/>
                        </a:lnTo>
                        <a:lnTo>
                          <a:pt x="360" y="42"/>
                        </a:lnTo>
                        <a:lnTo>
                          <a:pt x="394" y="71"/>
                        </a:lnTo>
                        <a:lnTo>
                          <a:pt x="423" y="108"/>
                        </a:lnTo>
                        <a:lnTo>
                          <a:pt x="444" y="149"/>
                        </a:lnTo>
                        <a:lnTo>
                          <a:pt x="457" y="194"/>
                        </a:lnTo>
                        <a:lnTo>
                          <a:pt x="462" y="244"/>
                        </a:lnTo>
                        <a:lnTo>
                          <a:pt x="457" y="293"/>
                        </a:lnTo>
                        <a:lnTo>
                          <a:pt x="444" y="338"/>
                        </a:lnTo>
                        <a:lnTo>
                          <a:pt x="423" y="379"/>
                        </a:lnTo>
                        <a:lnTo>
                          <a:pt x="394" y="416"/>
                        </a:lnTo>
                        <a:lnTo>
                          <a:pt x="360" y="445"/>
                        </a:lnTo>
                        <a:lnTo>
                          <a:pt x="320" y="469"/>
                        </a:lnTo>
                        <a:lnTo>
                          <a:pt x="277" y="482"/>
                        </a:lnTo>
                        <a:lnTo>
                          <a:pt x="230" y="487"/>
                        </a:lnTo>
                        <a:lnTo>
                          <a:pt x="184" y="482"/>
                        </a:lnTo>
                        <a:lnTo>
                          <a:pt x="141" y="469"/>
                        </a:lnTo>
                        <a:lnTo>
                          <a:pt x="101" y="445"/>
                        </a:lnTo>
                        <a:lnTo>
                          <a:pt x="66" y="416"/>
                        </a:lnTo>
                        <a:lnTo>
                          <a:pt x="38" y="379"/>
                        </a:lnTo>
                        <a:lnTo>
                          <a:pt x="17" y="338"/>
                        </a:lnTo>
                        <a:lnTo>
                          <a:pt x="3" y="293"/>
                        </a:lnTo>
                        <a:lnTo>
                          <a:pt x="0" y="244"/>
                        </a:lnTo>
                        <a:lnTo>
                          <a:pt x="3" y="194"/>
                        </a:lnTo>
                        <a:lnTo>
                          <a:pt x="17" y="149"/>
                        </a:lnTo>
                        <a:lnTo>
                          <a:pt x="38" y="108"/>
                        </a:lnTo>
                        <a:lnTo>
                          <a:pt x="66" y="71"/>
                        </a:lnTo>
                        <a:lnTo>
                          <a:pt x="101" y="42"/>
                        </a:lnTo>
                        <a:lnTo>
                          <a:pt x="141" y="19"/>
                        </a:lnTo>
                        <a:lnTo>
                          <a:pt x="184" y="5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rgbClr val="DDE0E1"/>
                  </a:solidFill>
                  <a:ln w="0">
                    <a:solidFill>
                      <a:schemeClr val="accent2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6" name="Group 275">
                  <a:extLst>
                    <a:ext uri="{FF2B5EF4-FFF2-40B4-BE49-F238E27FC236}">
                      <a16:creationId xmlns:a16="http://schemas.microsoft.com/office/drawing/2014/main" id="{8B144C56-18D0-41E9-8BE5-D014B4C931F1}"/>
                    </a:ext>
                  </a:extLst>
                </p:cNvPr>
                <p:cNvGrpSpPr/>
                <p:nvPr/>
              </p:nvGrpSpPr>
              <p:grpSpPr>
                <a:xfrm flipH="1">
                  <a:off x="4388445" y="1085448"/>
                  <a:ext cx="471487" cy="981075"/>
                  <a:chOff x="878627" y="1611725"/>
                  <a:chExt cx="471487" cy="981075"/>
                </a:xfrm>
              </p:grpSpPr>
              <p:sp>
                <p:nvSpPr>
                  <p:cNvPr id="277" name="Freeform 77">
                    <a:extLst>
                      <a:ext uri="{FF2B5EF4-FFF2-40B4-BE49-F238E27FC236}">
                        <a16:creationId xmlns:a16="http://schemas.microsoft.com/office/drawing/2014/main" id="{2F6B44D2-6708-4642-B519-4E8F3C7987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07214" y="1611725"/>
                    <a:ext cx="192087" cy="161925"/>
                  </a:xfrm>
                  <a:custGeom>
                    <a:avLst/>
                    <a:gdLst>
                      <a:gd name="T0" fmla="*/ 208 w 244"/>
                      <a:gd name="T1" fmla="*/ 204 h 204"/>
                      <a:gd name="T2" fmla="*/ 212 w 244"/>
                      <a:gd name="T3" fmla="*/ 204 h 204"/>
                      <a:gd name="T4" fmla="*/ 230 w 244"/>
                      <a:gd name="T5" fmla="*/ 180 h 204"/>
                      <a:gd name="T6" fmla="*/ 240 w 244"/>
                      <a:gd name="T7" fmla="*/ 153 h 204"/>
                      <a:gd name="T8" fmla="*/ 244 w 244"/>
                      <a:gd name="T9" fmla="*/ 123 h 204"/>
                      <a:gd name="T10" fmla="*/ 240 w 244"/>
                      <a:gd name="T11" fmla="*/ 89 h 204"/>
                      <a:gd name="T12" fmla="*/ 228 w 244"/>
                      <a:gd name="T13" fmla="*/ 62 h 204"/>
                      <a:gd name="T14" fmla="*/ 208 w 244"/>
                      <a:gd name="T15" fmla="*/ 36 h 204"/>
                      <a:gd name="T16" fmla="*/ 184 w 244"/>
                      <a:gd name="T17" fmla="*/ 18 h 204"/>
                      <a:gd name="T18" fmla="*/ 155 w 244"/>
                      <a:gd name="T19" fmla="*/ 6 h 204"/>
                      <a:gd name="T20" fmla="*/ 123 w 244"/>
                      <a:gd name="T21" fmla="*/ 0 h 204"/>
                      <a:gd name="T22" fmla="*/ 91 w 244"/>
                      <a:gd name="T23" fmla="*/ 6 h 204"/>
                      <a:gd name="T24" fmla="*/ 61 w 244"/>
                      <a:gd name="T25" fmla="*/ 18 h 204"/>
                      <a:gd name="T26" fmla="*/ 36 w 244"/>
                      <a:gd name="T27" fmla="*/ 36 h 204"/>
                      <a:gd name="T28" fmla="*/ 18 w 244"/>
                      <a:gd name="T29" fmla="*/ 62 h 204"/>
                      <a:gd name="T30" fmla="*/ 6 w 244"/>
                      <a:gd name="T31" fmla="*/ 89 h 204"/>
                      <a:gd name="T32" fmla="*/ 0 w 244"/>
                      <a:gd name="T33" fmla="*/ 123 h 204"/>
                      <a:gd name="T34" fmla="*/ 4 w 244"/>
                      <a:gd name="T35" fmla="*/ 153 h 204"/>
                      <a:gd name="T36" fmla="*/ 16 w 244"/>
                      <a:gd name="T37" fmla="*/ 180 h 204"/>
                      <a:gd name="T38" fmla="*/ 34 w 244"/>
                      <a:gd name="T39" fmla="*/ 204 h 204"/>
                      <a:gd name="T40" fmla="*/ 208 w 244"/>
                      <a:gd name="T41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44" h="204">
                        <a:moveTo>
                          <a:pt x="208" y="204"/>
                        </a:moveTo>
                        <a:lnTo>
                          <a:pt x="212" y="204"/>
                        </a:lnTo>
                        <a:lnTo>
                          <a:pt x="230" y="180"/>
                        </a:lnTo>
                        <a:lnTo>
                          <a:pt x="240" y="153"/>
                        </a:lnTo>
                        <a:lnTo>
                          <a:pt x="244" y="123"/>
                        </a:lnTo>
                        <a:lnTo>
                          <a:pt x="240" y="89"/>
                        </a:lnTo>
                        <a:lnTo>
                          <a:pt x="228" y="62"/>
                        </a:lnTo>
                        <a:lnTo>
                          <a:pt x="208" y="36"/>
                        </a:lnTo>
                        <a:lnTo>
                          <a:pt x="184" y="18"/>
                        </a:lnTo>
                        <a:lnTo>
                          <a:pt x="155" y="6"/>
                        </a:lnTo>
                        <a:lnTo>
                          <a:pt x="123" y="0"/>
                        </a:lnTo>
                        <a:lnTo>
                          <a:pt x="91" y="6"/>
                        </a:lnTo>
                        <a:lnTo>
                          <a:pt x="61" y="18"/>
                        </a:lnTo>
                        <a:lnTo>
                          <a:pt x="36" y="36"/>
                        </a:lnTo>
                        <a:lnTo>
                          <a:pt x="18" y="62"/>
                        </a:lnTo>
                        <a:lnTo>
                          <a:pt x="6" y="89"/>
                        </a:lnTo>
                        <a:lnTo>
                          <a:pt x="0" y="123"/>
                        </a:lnTo>
                        <a:lnTo>
                          <a:pt x="4" y="153"/>
                        </a:lnTo>
                        <a:lnTo>
                          <a:pt x="16" y="180"/>
                        </a:lnTo>
                        <a:lnTo>
                          <a:pt x="34" y="204"/>
                        </a:lnTo>
                        <a:lnTo>
                          <a:pt x="208" y="20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8" name="Freeform 78">
                    <a:extLst>
                      <a:ext uri="{FF2B5EF4-FFF2-40B4-BE49-F238E27FC236}">
                        <a16:creationId xmlns:a16="http://schemas.microsoft.com/office/drawing/2014/main" id="{09A82022-E508-48E4-8858-10ED0411F4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8627" y="1791112"/>
                    <a:ext cx="471487" cy="801688"/>
                  </a:xfrm>
                  <a:custGeom>
                    <a:avLst/>
                    <a:gdLst>
                      <a:gd name="T0" fmla="*/ 89 w 594"/>
                      <a:gd name="T1" fmla="*/ 188 h 1010"/>
                      <a:gd name="T2" fmla="*/ 87 w 594"/>
                      <a:gd name="T3" fmla="*/ 176 h 1010"/>
                      <a:gd name="T4" fmla="*/ 89 w 594"/>
                      <a:gd name="T5" fmla="*/ 164 h 1010"/>
                      <a:gd name="T6" fmla="*/ 95 w 594"/>
                      <a:gd name="T7" fmla="*/ 148 h 1010"/>
                      <a:gd name="T8" fmla="*/ 109 w 594"/>
                      <a:gd name="T9" fmla="*/ 129 h 1010"/>
                      <a:gd name="T10" fmla="*/ 116 w 594"/>
                      <a:gd name="T11" fmla="*/ 943 h 1010"/>
                      <a:gd name="T12" fmla="*/ 136 w 594"/>
                      <a:gd name="T13" fmla="*/ 990 h 1010"/>
                      <a:gd name="T14" fmla="*/ 184 w 594"/>
                      <a:gd name="T15" fmla="*/ 1010 h 1010"/>
                      <a:gd name="T16" fmla="*/ 231 w 594"/>
                      <a:gd name="T17" fmla="*/ 990 h 1010"/>
                      <a:gd name="T18" fmla="*/ 251 w 594"/>
                      <a:gd name="T19" fmla="*/ 943 h 1010"/>
                      <a:gd name="T20" fmla="*/ 277 w 594"/>
                      <a:gd name="T21" fmla="*/ 453 h 1010"/>
                      <a:gd name="T22" fmla="*/ 281 w 594"/>
                      <a:gd name="T23" fmla="*/ 968 h 1010"/>
                      <a:gd name="T24" fmla="*/ 317 w 594"/>
                      <a:gd name="T25" fmla="*/ 1004 h 1010"/>
                      <a:gd name="T26" fmla="*/ 370 w 594"/>
                      <a:gd name="T27" fmla="*/ 1004 h 1010"/>
                      <a:gd name="T28" fmla="*/ 406 w 594"/>
                      <a:gd name="T29" fmla="*/ 968 h 1010"/>
                      <a:gd name="T30" fmla="*/ 410 w 594"/>
                      <a:gd name="T31" fmla="*/ 289 h 1010"/>
                      <a:gd name="T32" fmla="*/ 449 w 594"/>
                      <a:gd name="T33" fmla="*/ 315 h 1010"/>
                      <a:gd name="T34" fmla="*/ 501 w 594"/>
                      <a:gd name="T35" fmla="*/ 325 h 1010"/>
                      <a:gd name="T36" fmla="*/ 536 w 594"/>
                      <a:gd name="T37" fmla="*/ 327 h 1010"/>
                      <a:gd name="T38" fmla="*/ 550 w 594"/>
                      <a:gd name="T39" fmla="*/ 325 h 1010"/>
                      <a:gd name="T40" fmla="*/ 556 w 594"/>
                      <a:gd name="T41" fmla="*/ 325 h 1010"/>
                      <a:gd name="T42" fmla="*/ 584 w 594"/>
                      <a:gd name="T43" fmla="*/ 309 h 1010"/>
                      <a:gd name="T44" fmla="*/ 594 w 594"/>
                      <a:gd name="T45" fmla="*/ 277 h 1010"/>
                      <a:gd name="T46" fmla="*/ 578 w 594"/>
                      <a:gd name="T47" fmla="*/ 247 h 1010"/>
                      <a:gd name="T48" fmla="*/ 546 w 594"/>
                      <a:gd name="T49" fmla="*/ 240 h 1010"/>
                      <a:gd name="T50" fmla="*/ 540 w 594"/>
                      <a:gd name="T51" fmla="*/ 240 h 1010"/>
                      <a:gd name="T52" fmla="*/ 527 w 594"/>
                      <a:gd name="T53" fmla="*/ 240 h 1010"/>
                      <a:gd name="T54" fmla="*/ 489 w 594"/>
                      <a:gd name="T55" fmla="*/ 236 h 1010"/>
                      <a:gd name="T56" fmla="*/ 477 w 594"/>
                      <a:gd name="T57" fmla="*/ 232 h 1010"/>
                      <a:gd name="T58" fmla="*/ 471 w 594"/>
                      <a:gd name="T59" fmla="*/ 228 h 1010"/>
                      <a:gd name="T60" fmla="*/ 461 w 594"/>
                      <a:gd name="T61" fmla="*/ 210 h 1010"/>
                      <a:gd name="T62" fmla="*/ 451 w 594"/>
                      <a:gd name="T63" fmla="*/ 154 h 1010"/>
                      <a:gd name="T64" fmla="*/ 449 w 594"/>
                      <a:gd name="T65" fmla="*/ 91 h 1010"/>
                      <a:gd name="T66" fmla="*/ 439 w 594"/>
                      <a:gd name="T67" fmla="*/ 41 h 1010"/>
                      <a:gd name="T68" fmla="*/ 431 w 594"/>
                      <a:gd name="T69" fmla="*/ 28 h 1010"/>
                      <a:gd name="T70" fmla="*/ 420 w 594"/>
                      <a:gd name="T71" fmla="*/ 14 h 1010"/>
                      <a:gd name="T72" fmla="*/ 382 w 594"/>
                      <a:gd name="T73" fmla="*/ 0 h 1010"/>
                      <a:gd name="T74" fmla="*/ 376 w 594"/>
                      <a:gd name="T75" fmla="*/ 0 h 1010"/>
                      <a:gd name="T76" fmla="*/ 368 w 594"/>
                      <a:gd name="T77" fmla="*/ 0 h 1010"/>
                      <a:gd name="T78" fmla="*/ 150 w 594"/>
                      <a:gd name="T79" fmla="*/ 2 h 1010"/>
                      <a:gd name="T80" fmla="*/ 107 w 594"/>
                      <a:gd name="T81" fmla="*/ 18 h 1010"/>
                      <a:gd name="T82" fmla="*/ 37 w 594"/>
                      <a:gd name="T83" fmla="*/ 79 h 1010"/>
                      <a:gd name="T84" fmla="*/ 6 w 594"/>
                      <a:gd name="T85" fmla="*/ 139 h 1010"/>
                      <a:gd name="T86" fmla="*/ 0 w 594"/>
                      <a:gd name="T87" fmla="*/ 176 h 1010"/>
                      <a:gd name="T88" fmla="*/ 8 w 594"/>
                      <a:gd name="T89" fmla="*/ 218 h 1010"/>
                      <a:gd name="T90" fmla="*/ 8 w 594"/>
                      <a:gd name="T91" fmla="*/ 220 h 1010"/>
                      <a:gd name="T92" fmla="*/ 45 w 594"/>
                      <a:gd name="T93" fmla="*/ 269 h 1010"/>
                      <a:gd name="T94" fmla="*/ 83 w 594"/>
                      <a:gd name="T95" fmla="*/ 297 h 1010"/>
                      <a:gd name="T96" fmla="*/ 95 w 594"/>
                      <a:gd name="T97" fmla="*/ 198 h 1010"/>
                      <a:gd name="T98" fmla="*/ 89 w 594"/>
                      <a:gd name="T99" fmla="*/ 188 h 10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94" h="1010">
                        <a:moveTo>
                          <a:pt x="89" y="188"/>
                        </a:moveTo>
                        <a:lnTo>
                          <a:pt x="89" y="188"/>
                        </a:lnTo>
                        <a:lnTo>
                          <a:pt x="87" y="182"/>
                        </a:lnTo>
                        <a:lnTo>
                          <a:pt x="87" y="176"/>
                        </a:lnTo>
                        <a:lnTo>
                          <a:pt x="87" y="170"/>
                        </a:lnTo>
                        <a:lnTo>
                          <a:pt x="89" y="164"/>
                        </a:lnTo>
                        <a:lnTo>
                          <a:pt x="91" y="156"/>
                        </a:lnTo>
                        <a:lnTo>
                          <a:pt x="95" y="148"/>
                        </a:lnTo>
                        <a:lnTo>
                          <a:pt x="101" y="139"/>
                        </a:lnTo>
                        <a:lnTo>
                          <a:pt x="109" y="129"/>
                        </a:lnTo>
                        <a:lnTo>
                          <a:pt x="116" y="119"/>
                        </a:lnTo>
                        <a:lnTo>
                          <a:pt x="116" y="943"/>
                        </a:lnTo>
                        <a:lnTo>
                          <a:pt x="122" y="968"/>
                        </a:lnTo>
                        <a:lnTo>
                          <a:pt x="136" y="990"/>
                        </a:lnTo>
                        <a:lnTo>
                          <a:pt x="158" y="1004"/>
                        </a:lnTo>
                        <a:lnTo>
                          <a:pt x="184" y="1010"/>
                        </a:lnTo>
                        <a:lnTo>
                          <a:pt x="210" y="1004"/>
                        </a:lnTo>
                        <a:lnTo>
                          <a:pt x="231" y="990"/>
                        </a:lnTo>
                        <a:lnTo>
                          <a:pt x="245" y="968"/>
                        </a:lnTo>
                        <a:lnTo>
                          <a:pt x="251" y="943"/>
                        </a:lnTo>
                        <a:lnTo>
                          <a:pt x="251" y="453"/>
                        </a:lnTo>
                        <a:lnTo>
                          <a:pt x="277" y="453"/>
                        </a:lnTo>
                        <a:lnTo>
                          <a:pt x="277" y="943"/>
                        </a:lnTo>
                        <a:lnTo>
                          <a:pt x="281" y="968"/>
                        </a:lnTo>
                        <a:lnTo>
                          <a:pt x="297" y="990"/>
                        </a:lnTo>
                        <a:lnTo>
                          <a:pt x="317" y="1004"/>
                        </a:lnTo>
                        <a:lnTo>
                          <a:pt x="342" y="1010"/>
                        </a:lnTo>
                        <a:lnTo>
                          <a:pt x="370" y="1004"/>
                        </a:lnTo>
                        <a:lnTo>
                          <a:pt x="390" y="990"/>
                        </a:lnTo>
                        <a:lnTo>
                          <a:pt x="406" y="968"/>
                        </a:lnTo>
                        <a:lnTo>
                          <a:pt x="410" y="943"/>
                        </a:lnTo>
                        <a:lnTo>
                          <a:pt x="410" y="289"/>
                        </a:lnTo>
                        <a:lnTo>
                          <a:pt x="430" y="305"/>
                        </a:lnTo>
                        <a:lnTo>
                          <a:pt x="449" y="315"/>
                        </a:lnTo>
                        <a:lnTo>
                          <a:pt x="469" y="321"/>
                        </a:lnTo>
                        <a:lnTo>
                          <a:pt x="501" y="325"/>
                        </a:lnTo>
                        <a:lnTo>
                          <a:pt x="527" y="327"/>
                        </a:lnTo>
                        <a:lnTo>
                          <a:pt x="536" y="327"/>
                        </a:lnTo>
                        <a:lnTo>
                          <a:pt x="544" y="327"/>
                        </a:lnTo>
                        <a:lnTo>
                          <a:pt x="550" y="325"/>
                        </a:lnTo>
                        <a:lnTo>
                          <a:pt x="554" y="325"/>
                        </a:lnTo>
                        <a:lnTo>
                          <a:pt x="556" y="325"/>
                        </a:lnTo>
                        <a:lnTo>
                          <a:pt x="572" y="319"/>
                        </a:lnTo>
                        <a:lnTo>
                          <a:pt x="584" y="309"/>
                        </a:lnTo>
                        <a:lnTo>
                          <a:pt x="592" y="295"/>
                        </a:lnTo>
                        <a:lnTo>
                          <a:pt x="594" y="277"/>
                        </a:lnTo>
                        <a:lnTo>
                          <a:pt x="588" y="261"/>
                        </a:lnTo>
                        <a:lnTo>
                          <a:pt x="578" y="247"/>
                        </a:lnTo>
                        <a:lnTo>
                          <a:pt x="562" y="240"/>
                        </a:lnTo>
                        <a:lnTo>
                          <a:pt x="546" y="240"/>
                        </a:lnTo>
                        <a:lnTo>
                          <a:pt x="544" y="240"/>
                        </a:lnTo>
                        <a:lnTo>
                          <a:pt x="540" y="240"/>
                        </a:lnTo>
                        <a:lnTo>
                          <a:pt x="535" y="240"/>
                        </a:lnTo>
                        <a:lnTo>
                          <a:pt x="527" y="240"/>
                        </a:lnTo>
                        <a:lnTo>
                          <a:pt x="509" y="240"/>
                        </a:lnTo>
                        <a:lnTo>
                          <a:pt x="489" y="236"/>
                        </a:lnTo>
                        <a:lnTo>
                          <a:pt x="483" y="234"/>
                        </a:lnTo>
                        <a:lnTo>
                          <a:pt x="477" y="232"/>
                        </a:lnTo>
                        <a:lnTo>
                          <a:pt x="473" y="230"/>
                        </a:lnTo>
                        <a:lnTo>
                          <a:pt x="471" y="228"/>
                        </a:lnTo>
                        <a:lnTo>
                          <a:pt x="471" y="228"/>
                        </a:lnTo>
                        <a:lnTo>
                          <a:pt x="461" y="210"/>
                        </a:lnTo>
                        <a:lnTo>
                          <a:pt x="453" y="184"/>
                        </a:lnTo>
                        <a:lnTo>
                          <a:pt x="451" y="154"/>
                        </a:lnTo>
                        <a:lnTo>
                          <a:pt x="449" y="123"/>
                        </a:lnTo>
                        <a:lnTo>
                          <a:pt x="449" y="91"/>
                        </a:lnTo>
                        <a:lnTo>
                          <a:pt x="447" y="65"/>
                        </a:lnTo>
                        <a:lnTo>
                          <a:pt x="439" y="41"/>
                        </a:lnTo>
                        <a:lnTo>
                          <a:pt x="437" y="34"/>
                        </a:lnTo>
                        <a:lnTo>
                          <a:pt x="431" y="28"/>
                        </a:lnTo>
                        <a:lnTo>
                          <a:pt x="428" y="20"/>
                        </a:lnTo>
                        <a:lnTo>
                          <a:pt x="420" y="14"/>
                        </a:lnTo>
                        <a:lnTo>
                          <a:pt x="402" y="4"/>
                        </a:lnTo>
                        <a:lnTo>
                          <a:pt x="382" y="0"/>
                        </a:lnTo>
                        <a:lnTo>
                          <a:pt x="380" y="0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8" y="0"/>
                        </a:lnTo>
                        <a:lnTo>
                          <a:pt x="160" y="0"/>
                        </a:lnTo>
                        <a:lnTo>
                          <a:pt x="150" y="2"/>
                        </a:lnTo>
                        <a:lnTo>
                          <a:pt x="126" y="8"/>
                        </a:lnTo>
                        <a:lnTo>
                          <a:pt x="107" y="18"/>
                        </a:lnTo>
                        <a:lnTo>
                          <a:pt x="69" y="43"/>
                        </a:lnTo>
                        <a:lnTo>
                          <a:pt x="37" y="79"/>
                        </a:lnTo>
                        <a:lnTo>
                          <a:pt x="19" y="107"/>
                        </a:lnTo>
                        <a:lnTo>
                          <a:pt x="6" y="139"/>
                        </a:lnTo>
                        <a:lnTo>
                          <a:pt x="0" y="174"/>
                        </a:lnTo>
                        <a:lnTo>
                          <a:pt x="0" y="176"/>
                        </a:lnTo>
                        <a:lnTo>
                          <a:pt x="2" y="196"/>
                        </a:lnTo>
                        <a:lnTo>
                          <a:pt x="8" y="218"/>
                        </a:lnTo>
                        <a:lnTo>
                          <a:pt x="8" y="220"/>
                        </a:lnTo>
                        <a:lnTo>
                          <a:pt x="8" y="220"/>
                        </a:lnTo>
                        <a:lnTo>
                          <a:pt x="23" y="245"/>
                        </a:lnTo>
                        <a:lnTo>
                          <a:pt x="45" y="269"/>
                        </a:lnTo>
                        <a:lnTo>
                          <a:pt x="71" y="289"/>
                        </a:lnTo>
                        <a:lnTo>
                          <a:pt x="83" y="297"/>
                        </a:lnTo>
                        <a:lnTo>
                          <a:pt x="95" y="303"/>
                        </a:lnTo>
                        <a:lnTo>
                          <a:pt x="95" y="198"/>
                        </a:lnTo>
                        <a:lnTo>
                          <a:pt x="91" y="192"/>
                        </a:lnTo>
                        <a:lnTo>
                          <a:pt x="89" y="18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AE6C4317-EB61-49C5-A0D5-B53826CB1837}"/>
                </a:ext>
              </a:extLst>
            </p:cNvPr>
            <p:cNvGrpSpPr/>
            <p:nvPr/>
          </p:nvGrpSpPr>
          <p:grpSpPr>
            <a:xfrm>
              <a:off x="9766257" y="5366463"/>
              <a:ext cx="1986011" cy="319279"/>
              <a:chOff x="6314187" y="5199140"/>
              <a:chExt cx="4257190" cy="684404"/>
            </a:xfrm>
          </p:grpSpPr>
          <p:pic>
            <p:nvPicPr>
              <p:cNvPr id="220" name="Picture 8" descr="Image result for laptop icon">
                <a:extLst>
                  <a:ext uri="{FF2B5EF4-FFF2-40B4-BE49-F238E27FC236}">
                    <a16:creationId xmlns:a16="http://schemas.microsoft.com/office/drawing/2014/main" id="{F44A3B70-32B1-4153-881B-17799DC1B7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4450" y="5199140"/>
                <a:ext cx="684404" cy="68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1" name="Picture 220">
                <a:extLst>
                  <a:ext uri="{FF2B5EF4-FFF2-40B4-BE49-F238E27FC236}">
                    <a16:creationId xmlns:a16="http://schemas.microsoft.com/office/drawing/2014/main" id="{C82BBD90-C4FE-4608-A7A2-05DC07241B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14187" y="5338517"/>
                <a:ext cx="284988" cy="405650"/>
              </a:xfrm>
              <a:prstGeom prst="rect">
                <a:avLst/>
              </a:prstGeom>
            </p:spPr>
          </p:pic>
          <p:pic>
            <p:nvPicPr>
              <p:cNvPr id="222" name="Picture 221">
                <a:extLst>
                  <a:ext uri="{FF2B5EF4-FFF2-40B4-BE49-F238E27FC236}">
                    <a16:creationId xmlns:a16="http://schemas.microsoft.com/office/drawing/2014/main" id="{D0F873CD-EC90-4853-8219-0471EB42C6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694" y="5241451"/>
                <a:ext cx="507195" cy="558674"/>
              </a:xfrm>
              <a:prstGeom prst="rect">
                <a:avLst/>
              </a:prstGeom>
            </p:spPr>
          </p:pic>
          <p:sp>
            <p:nvSpPr>
              <p:cNvPr id="223" name="Freeform 29">
                <a:extLst>
                  <a:ext uri="{FF2B5EF4-FFF2-40B4-BE49-F238E27FC236}">
                    <a16:creationId xmlns:a16="http://schemas.microsoft.com/office/drawing/2014/main" id="{9EF2F68B-2C7A-4C2F-8B75-6EBC3A8EF9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45550" y="5350219"/>
                <a:ext cx="429458" cy="418502"/>
              </a:xfrm>
              <a:custGeom>
                <a:avLst/>
                <a:gdLst>
                  <a:gd name="T0" fmla="*/ 183 w 899"/>
                  <a:gd name="T1" fmla="*/ 615 h 876"/>
                  <a:gd name="T2" fmla="*/ 229 w 899"/>
                  <a:gd name="T3" fmla="*/ 756 h 876"/>
                  <a:gd name="T4" fmla="*/ 391 w 899"/>
                  <a:gd name="T5" fmla="*/ 858 h 876"/>
                  <a:gd name="T6" fmla="*/ 412 w 899"/>
                  <a:gd name="T7" fmla="*/ 876 h 876"/>
                  <a:gd name="T8" fmla="*/ 431 w 899"/>
                  <a:gd name="T9" fmla="*/ 851 h 876"/>
                  <a:gd name="T10" fmla="*/ 413 w 899"/>
                  <a:gd name="T11" fmla="*/ 715 h 876"/>
                  <a:gd name="T12" fmla="*/ 253 w 899"/>
                  <a:gd name="T13" fmla="*/ 724 h 876"/>
                  <a:gd name="T14" fmla="*/ 332 w 899"/>
                  <a:gd name="T15" fmla="*/ 600 h 876"/>
                  <a:gd name="T16" fmla="*/ 409 w 899"/>
                  <a:gd name="T17" fmla="*/ 473 h 876"/>
                  <a:gd name="T18" fmla="*/ 756 w 899"/>
                  <a:gd name="T19" fmla="*/ 594 h 876"/>
                  <a:gd name="T20" fmla="*/ 775 w 899"/>
                  <a:gd name="T21" fmla="*/ 764 h 876"/>
                  <a:gd name="T22" fmla="*/ 797 w 899"/>
                  <a:gd name="T23" fmla="*/ 781 h 876"/>
                  <a:gd name="T24" fmla="*/ 794 w 899"/>
                  <a:gd name="T25" fmla="*/ 606 h 876"/>
                  <a:gd name="T26" fmla="*/ 859 w 899"/>
                  <a:gd name="T27" fmla="*/ 473 h 876"/>
                  <a:gd name="T28" fmla="*/ 899 w 899"/>
                  <a:gd name="T29" fmla="*/ 326 h 876"/>
                  <a:gd name="T30" fmla="*/ 838 w 899"/>
                  <a:gd name="T31" fmla="*/ 186 h 876"/>
                  <a:gd name="T32" fmla="*/ 358 w 899"/>
                  <a:gd name="T33" fmla="*/ 54 h 876"/>
                  <a:gd name="T34" fmla="*/ 183 w 899"/>
                  <a:gd name="T35" fmla="*/ 221 h 876"/>
                  <a:gd name="T36" fmla="*/ 96 w 899"/>
                  <a:gd name="T37" fmla="*/ 147 h 876"/>
                  <a:gd name="T38" fmla="*/ 0 w 899"/>
                  <a:gd name="T39" fmla="*/ 187 h 876"/>
                  <a:gd name="T40" fmla="*/ 40 w 899"/>
                  <a:gd name="T41" fmla="*/ 690 h 876"/>
                  <a:gd name="T42" fmla="*/ 126 w 899"/>
                  <a:gd name="T43" fmla="*/ 677 h 876"/>
                  <a:gd name="T44" fmla="*/ 96 w 899"/>
                  <a:gd name="T45" fmla="*/ 187 h 876"/>
                  <a:gd name="T46" fmla="*/ 325 w 899"/>
                  <a:gd name="T47" fmla="*/ 276 h 876"/>
                  <a:gd name="T48" fmla="*/ 859 w 899"/>
                  <a:gd name="T49" fmla="*/ 326 h 876"/>
                  <a:gd name="T50" fmla="*/ 372 w 899"/>
                  <a:gd name="T51" fmla="*/ 433 h 876"/>
                  <a:gd name="T52" fmla="*/ 163 w 899"/>
                  <a:gd name="T53" fmla="*/ 577 h 876"/>
                  <a:gd name="T54" fmla="*/ 40 w 899"/>
                  <a:gd name="T55" fmla="*/ 650 h 876"/>
                  <a:gd name="T56" fmla="*/ 578 w 899"/>
                  <a:gd name="T57" fmla="*/ 45 h 876"/>
                  <a:gd name="T58" fmla="*/ 821 w 899"/>
                  <a:gd name="T59" fmla="*/ 286 h 876"/>
                  <a:gd name="T60" fmla="*/ 332 w 899"/>
                  <a:gd name="T61" fmla="*/ 237 h 876"/>
                  <a:gd name="T62" fmla="*/ 378 w 899"/>
                  <a:gd name="T63" fmla="*/ 8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99" h="876">
                    <a:moveTo>
                      <a:pt x="126" y="677"/>
                    </a:moveTo>
                    <a:cubicBezTo>
                      <a:pt x="183" y="615"/>
                      <a:pt x="183" y="615"/>
                      <a:pt x="183" y="615"/>
                    </a:cubicBezTo>
                    <a:cubicBezTo>
                      <a:pt x="185" y="615"/>
                      <a:pt x="187" y="615"/>
                      <a:pt x="189" y="615"/>
                    </a:cubicBezTo>
                    <a:cubicBezTo>
                      <a:pt x="194" y="678"/>
                      <a:pt x="205" y="739"/>
                      <a:pt x="229" y="756"/>
                    </a:cubicBezTo>
                    <a:cubicBezTo>
                      <a:pt x="253" y="775"/>
                      <a:pt x="324" y="772"/>
                      <a:pt x="384" y="757"/>
                    </a:cubicBezTo>
                    <a:cubicBezTo>
                      <a:pt x="391" y="858"/>
                      <a:pt x="391" y="858"/>
                      <a:pt x="391" y="858"/>
                    </a:cubicBezTo>
                    <a:cubicBezTo>
                      <a:pt x="392" y="868"/>
                      <a:pt x="400" y="876"/>
                      <a:pt x="411" y="876"/>
                    </a:cubicBezTo>
                    <a:cubicBezTo>
                      <a:pt x="411" y="876"/>
                      <a:pt x="412" y="876"/>
                      <a:pt x="412" y="876"/>
                    </a:cubicBezTo>
                    <a:cubicBezTo>
                      <a:pt x="423" y="875"/>
                      <a:pt x="432" y="866"/>
                      <a:pt x="431" y="855"/>
                    </a:cubicBezTo>
                    <a:cubicBezTo>
                      <a:pt x="431" y="851"/>
                      <a:pt x="431" y="851"/>
                      <a:pt x="431" y="851"/>
                    </a:cubicBezTo>
                    <a:cubicBezTo>
                      <a:pt x="422" y="730"/>
                      <a:pt x="422" y="730"/>
                      <a:pt x="422" y="730"/>
                    </a:cubicBezTo>
                    <a:cubicBezTo>
                      <a:pt x="422" y="724"/>
                      <a:pt x="418" y="718"/>
                      <a:pt x="413" y="715"/>
                    </a:cubicBezTo>
                    <a:cubicBezTo>
                      <a:pt x="408" y="711"/>
                      <a:pt x="402" y="711"/>
                      <a:pt x="396" y="712"/>
                    </a:cubicBezTo>
                    <a:cubicBezTo>
                      <a:pt x="325" y="734"/>
                      <a:pt x="262" y="731"/>
                      <a:pt x="253" y="724"/>
                    </a:cubicBezTo>
                    <a:cubicBezTo>
                      <a:pt x="244" y="717"/>
                      <a:pt x="234" y="674"/>
                      <a:pt x="229" y="611"/>
                    </a:cubicBezTo>
                    <a:cubicBezTo>
                      <a:pt x="330" y="600"/>
                      <a:pt x="331" y="600"/>
                      <a:pt x="332" y="600"/>
                    </a:cubicBezTo>
                    <a:cubicBezTo>
                      <a:pt x="352" y="596"/>
                      <a:pt x="379" y="582"/>
                      <a:pt x="396" y="535"/>
                    </a:cubicBezTo>
                    <a:cubicBezTo>
                      <a:pt x="402" y="518"/>
                      <a:pt x="407" y="497"/>
                      <a:pt x="409" y="473"/>
                    </a:cubicBezTo>
                    <a:cubicBezTo>
                      <a:pt x="802" y="473"/>
                      <a:pt x="802" y="473"/>
                      <a:pt x="802" y="473"/>
                    </a:cubicBezTo>
                    <a:cubicBezTo>
                      <a:pt x="789" y="518"/>
                      <a:pt x="773" y="559"/>
                      <a:pt x="756" y="594"/>
                    </a:cubicBezTo>
                    <a:cubicBezTo>
                      <a:pt x="754" y="597"/>
                      <a:pt x="753" y="601"/>
                      <a:pt x="754" y="605"/>
                    </a:cubicBezTo>
                    <a:cubicBezTo>
                      <a:pt x="775" y="764"/>
                      <a:pt x="775" y="764"/>
                      <a:pt x="775" y="764"/>
                    </a:cubicBezTo>
                    <a:cubicBezTo>
                      <a:pt x="775" y="764"/>
                      <a:pt x="775" y="765"/>
                      <a:pt x="775" y="766"/>
                    </a:cubicBezTo>
                    <a:cubicBezTo>
                      <a:pt x="778" y="776"/>
                      <a:pt x="787" y="782"/>
                      <a:pt x="797" y="781"/>
                    </a:cubicBezTo>
                    <a:cubicBezTo>
                      <a:pt x="808" y="779"/>
                      <a:pt x="816" y="769"/>
                      <a:pt x="815" y="758"/>
                    </a:cubicBezTo>
                    <a:cubicBezTo>
                      <a:pt x="794" y="606"/>
                      <a:pt x="794" y="606"/>
                      <a:pt x="794" y="606"/>
                    </a:cubicBezTo>
                    <a:cubicBezTo>
                      <a:pt x="813" y="567"/>
                      <a:pt x="831" y="522"/>
                      <a:pt x="844" y="473"/>
                    </a:cubicBezTo>
                    <a:cubicBezTo>
                      <a:pt x="859" y="473"/>
                      <a:pt x="859" y="473"/>
                      <a:pt x="859" y="473"/>
                    </a:cubicBezTo>
                    <a:cubicBezTo>
                      <a:pt x="881" y="473"/>
                      <a:pt x="899" y="456"/>
                      <a:pt x="899" y="433"/>
                    </a:cubicBezTo>
                    <a:cubicBezTo>
                      <a:pt x="899" y="326"/>
                      <a:pt x="899" y="326"/>
                      <a:pt x="899" y="326"/>
                    </a:cubicBezTo>
                    <a:cubicBezTo>
                      <a:pt x="899" y="305"/>
                      <a:pt x="882" y="288"/>
                      <a:pt x="862" y="287"/>
                    </a:cubicBezTo>
                    <a:cubicBezTo>
                      <a:pt x="858" y="253"/>
                      <a:pt x="851" y="219"/>
                      <a:pt x="838" y="186"/>
                    </a:cubicBezTo>
                    <a:cubicBezTo>
                      <a:pt x="796" y="80"/>
                      <a:pt x="700" y="12"/>
                      <a:pt x="581" y="5"/>
                    </a:cubicBezTo>
                    <a:cubicBezTo>
                      <a:pt x="507" y="0"/>
                      <a:pt x="417" y="20"/>
                      <a:pt x="358" y="54"/>
                    </a:cubicBezTo>
                    <a:cubicBezTo>
                      <a:pt x="290" y="93"/>
                      <a:pt x="238" y="154"/>
                      <a:pt x="210" y="224"/>
                    </a:cubicBezTo>
                    <a:cubicBezTo>
                      <a:pt x="201" y="223"/>
                      <a:pt x="192" y="222"/>
                      <a:pt x="183" y="221"/>
                    </a:cubicBezTo>
                    <a:cubicBezTo>
                      <a:pt x="126" y="159"/>
                      <a:pt x="126" y="159"/>
                      <a:pt x="126" y="159"/>
                    </a:cubicBezTo>
                    <a:cubicBezTo>
                      <a:pt x="118" y="151"/>
                      <a:pt x="107" y="147"/>
                      <a:pt x="96" y="147"/>
                    </a:cubicBezTo>
                    <a:cubicBezTo>
                      <a:pt x="40" y="147"/>
                      <a:pt x="40" y="147"/>
                      <a:pt x="40" y="147"/>
                    </a:cubicBezTo>
                    <a:cubicBezTo>
                      <a:pt x="18" y="147"/>
                      <a:pt x="0" y="165"/>
                      <a:pt x="0" y="187"/>
                    </a:cubicBezTo>
                    <a:cubicBezTo>
                      <a:pt x="0" y="650"/>
                      <a:pt x="0" y="650"/>
                      <a:pt x="0" y="650"/>
                    </a:cubicBezTo>
                    <a:cubicBezTo>
                      <a:pt x="0" y="672"/>
                      <a:pt x="18" y="690"/>
                      <a:pt x="40" y="690"/>
                    </a:cubicBezTo>
                    <a:cubicBezTo>
                      <a:pt x="96" y="690"/>
                      <a:pt x="96" y="690"/>
                      <a:pt x="96" y="690"/>
                    </a:cubicBezTo>
                    <a:cubicBezTo>
                      <a:pt x="107" y="690"/>
                      <a:pt x="118" y="685"/>
                      <a:pt x="126" y="677"/>
                    </a:cubicBezTo>
                    <a:close/>
                    <a:moveTo>
                      <a:pt x="40" y="187"/>
                    </a:moveTo>
                    <a:cubicBezTo>
                      <a:pt x="96" y="187"/>
                      <a:pt x="96" y="187"/>
                      <a:pt x="96" y="187"/>
                    </a:cubicBezTo>
                    <a:cubicBezTo>
                      <a:pt x="163" y="259"/>
                      <a:pt x="163" y="259"/>
                      <a:pt x="163" y="259"/>
                    </a:cubicBezTo>
                    <a:cubicBezTo>
                      <a:pt x="179" y="261"/>
                      <a:pt x="325" y="276"/>
                      <a:pt x="325" y="276"/>
                    </a:cubicBezTo>
                    <a:cubicBezTo>
                      <a:pt x="342" y="279"/>
                      <a:pt x="354" y="298"/>
                      <a:pt x="362" y="326"/>
                    </a:cubicBezTo>
                    <a:cubicBezTo>
                      <a:pt x="859" y="326"/>
                      <a:pt x="859" y="326"/>
                      <a:pt x="859" y="326"/>
                    </a:cubicBezTo>
                    <a:cubicBezTo>
                      <a:pt x="859" y="433"/>
                      <a:pt x="859" y="433"/>
                      <a:pt x="859" y="433"/>
                    </a:cubicBezTo>
                    <a:cubicBezTo>
                      <a:pt x="372" y="433"/>
                      <a:pt x="372" y="433"/>
                      <a:pt x="372" y="433"/>
                    </a:cubicBezTo>
                    <a:cubicBezTo>
                      <a:pt x="370" y="504"/>
                      <a:pt x="353" y="555"/>
                      <a:pt x="325" y="560"/>
                    </a:cubicBezTo>
                    <a:cubicBezTo>
                      <a:pt x="325" y="560"/>
                      <a:pt x="179" y="576"/>
                      <a:pt x="163" y="577"/>
                    </a:cubicBezTo>
                    <a:cubicBezTo>
                      <a:pt x="96" y="650"/>
                      <a:pt x="96" y="650"/>
                      <a:pt x="96" y="650"/>
                    </a:cubicBezTo>
                    <a:cubicBezTo>
                      <a:pt x="40" y="650"/>
                      <a:pt x="40" y="650"/>
                      <a:pt x="40" y="650"/>
                    </a:cubicBezTo>
                    <a:lnTo>
                      <a:pt x="40" y="187"/>
                    </a:lnTo>
                    <a:close/>
                    <a:moveTo>
                      <a:pt x="578" y="45"/>
                    </a:moveTo>
                    <a:cubicBezTo>
                      <a:pt x="682" y="51"/>
                      <a:pt x="764" y="109"/>
                      <a:pt x="800" y="200"/>
                    </a:cubicBezTo>
                    <a:cubicBezTo>
                      <a:pt x="811" y="229"/>
                      <a:pt x="818" y="257"/>
                      <a:pt x="821" y="286"/>
                    </a:cubicBezTo>
                    <a:cubicBezTo>
                      <a:pt x="390" y="286"/>
                      <a:pt x="390" y="286"/>
                      <a:pt x="390" y="286"/>
                    </a:cubicBezTo>
                    <a:cubicBezTo>
                      <a:pt x="374" y="251"/>
                      <a:pt x="350" y="240"/>
                      <a:pt x="332" y="237"/>
                    </a:cubicBezTo>
                    <a:cubicBezTo>
                      <a:pt x="331" y="236"/>
                      <a:pt x="330" y="236"/>
                      <a:pt x="251" y="228"/>
                    </a:cubicBezTo>
                    <a:cubicBezTo>
                      <a:pt x="277" y="171"/>
                      <a:pt x="321" y="121"/>
                      <a:pt x="378" y="89"/>
                    </a:cubicBezTo>
                    <a:cubicBezTo>
                      <a:pt x="430" y="59"/>
                      <a:pt x="513" y="40"/>
                      <a:pt x="578" y="4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24" name="Freeform 287">
                <a:extLst>
                  <a:ext uri="{FF2B5EF4-FFF2-40B4-BE49-F238E27FC236}">
                    <a16:creationId xmlns:a16="http://schemas.microsoft.com/office/drawing/2014/main" id="{FBDD85CA-1092-4F3E-9D5D-9378DAA2B087}"/>
                  </a:ext>
                </a:extLst>
              </p:cNvPr>
              <p:cNvSpPr/>
              <p:nvPr/>
            </p:nvSpPr>
            <p:spPr>
              <a:xfrm>
                <a:off x="8687907" y="5271604"/>
                <a:ext cx="460502" cy="522452"/>
              </a:xfrm>
              <a:custGeom>
                <a:avLst/>
                <a:gdLst/>
                <a:ahLst/>
                <a:cxnLst/>
                <a:rect l="l" t="t" r="r" b="b"/>
                <a:pathLst>
                  <a:path w="647337" h="734422">
                    <a:moveTo>
                      <a:pt x="239862" y="478709"/>
                    </a:moveTo>
                    <a:cubicBezTo>
                      <a:pt x="238199" y="478445"/>
                      <a:pt x="236638" y="479580"/>
                      <a:pt x="236374" y="481242"/>
                    </a:cubicBezTo>
                    <a:lnTo>
                      <a:pt x="234467" y="493284"/>
                    </a:lnTo>
                    <a:cubicBezTo>
                      <a:pt x="234204" y="494946"/>
                      <a:pt x="235339" y="496508"/>
                      <a:pt x="237001" y="496771"/>
                    </a:cubicBezTo>
                    <a:lnTo>
                      <a:pt x="285168" y="504400"/>
                    </a:lnTo>
                    <a:cubicBezTo>
                      <a:pt x="286831" y="504664"/>
                      <a:pt x="288392" y="503529"/>
                      <a:pt x="288656" y="501867"/>
                    </a:cubicBezTo>
                    <a:lnTo>
                      <a:pt x="290563" y="489825"/>
                    </a:lnTo>
                    <a:cubicBezTo>
                      <a:pt x="290826" y="488163"/>
                      <a:pt x="289692" y="486601"/>
                      <a:pt x="288029" y="486338"/>
                    </a:cubicBezTo>
                    <a:close/>
                    <a:moveTo>
                      <a:pt x="579739" y="240937"/>
                    </a:moveTo>
                    <a:lnTo>
                      <a:pt x="571030" y="354569"/>
                    </a:lnTo>
                    <a:lnTo>
                      <a:pt x="608322" y="360375"/>
                    </a:lnTo>
                    <a:close/>
                    <a:moveTo>
                      <a:pt x="551692" y="58057"/>
                    </a:moveTo>
                    <a:lnTo>
                      <a:pt x="148194" y="75474"/>
                    </a:lnTo>
                    <a:lnTo>
                      <a:pt x="58206" y="371565"/>
                    </a:lnTo>
                    <a:lnTo>
                      <a:pt x="473315" y="406400"/>
                    </a:lnTo>
                    <a:close/>
                    <a:moveTo>
                      <a:pt x="592183" y="0"/>
                    </a:moveTo>
                    <a:lnTo>
                      <a:pt x="635726" y="46445"/>
                    </a:lnTo>
                    <a:lnTo>
                      <a:pt x="609600" y="179977"/>
                    </a:lnTo>
                    <a:lnTo>
                      <a:pt x="647337" y="377371"/>
                    </a:lnTo>
                    <a:lnTo>
                      <a:pt x="627017" y="397691"/>
                    </a:lnTo>
                    <a:lnTo>
                      <a:pt x="574766" y="388982"/>
                    </a:lnTo>
                    <a:lnTo>
                      <a:pt x="574766" y="566057"/>
                    </a:lnTo>
                    <a:lnTo>
                      <a:pt x="606697" y="571862"/>
                    </a:lnTo>
                    <a:lnTo>
                      <a:pt x="629920" y="583474"/>
                    </a:lnTo>
                    <a:lnTo>
                      <a:pt x="629920" y="627017"/>
                    </a:lnTo>
                    <a:lnTo>
                      <a:pt x="577669" y="667657"/>
                    </a:lnTo>
                    <a:lnTo>
                      <a:pt x="545737" y="656045"/>
                    </a:lnTo>
                    <a:lnTo>
                      <a:pt x="537029" y="687977"/>
                    </a:lnTo>
                    <a:lnTo>
                      <a:pt x="464457" y="734422"/>
                    </a:lnTo>
                    <a:lnTo>
                      <a:pt x="374469" y="717005"/>
                    </a:lnTo>
                    <a:lnTo>
                      <a:pt x="386080" y="618308"/>
                    </a:lnTo>
                    <a:lnTo>
                      <a:pt x="371565" y="696685"/>
                    </a:lnTo>
                    <a:lnTo>
                      <a:pt x="206103" y="664754"/>
                    </a:lnTo>
                    <a:lnTo>
                      <a:pt x="217714" y="597988"/>
                    </a:lnTo>
                    <a:lnTo>
                      <a:pt x="194491" y="676365"/>
                    </a:lnTo>
                    <a:lnTo>
                      <a:pt x="113211" y="661851"/>
                    </a:lnTo>
                    <a:lnTo>
                      <a:pt x="174171" y="444137"/>
                    </a:lnTo>
                    <a:lnTo>
                      <a:pt x="14514" y="429622"/>
                    </a:lnTo>
                    <a:lnTo>
                      <a:pt x="0" y="409302"/>
                    </a:lnTo>
                    <a:lnTo>
                      <a:pt x="119017" y="2902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5" name="Group 224">
                <a:extLst>
                  <a:ext uri="{FF2B5EF4-FFF2-40B4-BE49-F238E27FC236}">
                    <a16:creationId xmlns:a16="http://schemas.microsoft.com/office/drawing/2014/main" id="{235A7DF3-969E-4C96-8C45-65EADC8A2DDB}"/>
                  </a:ext>
                </a:extLst>
              </p:cNvPr>
              <p:cNvGrpSpPr/>
              <p:nvPr/>
            </p:nvGrpSpPr>
            <p:grpSpPr>
              <a:xfrm>
                <a:off x="9308416" y="5256415"/>
                <a:ext cx="716070" cy="544878"/>
                <a:chOff x="3743706" y="1858475"/>
                <a:chExt cx="1059414" cy="806139"/>
              </a:xfrm>
            </p:grpSpPr>
            <p:sp>
              <p:nvSpPr>
                <p:cNvPr id="255" name="Rounded Rectangle 318">
                  <a:extLst>
                    <a:ext uri="{FF2B5EF4-FFF2-40B4-BE49-F238E27FC236}">
                      <a16:creationId xmlns:a16="http://schemas.microsoft.com/office/drawing/2014/main" id="{E221DCB9-F109-4049-9437-970073F0C043}"/>
                    </a:ext>
                  </a:extLst>
                </p:cNvPr>
                <p:cNvSpPr/>
                <p:nvPr/>
              </p:nvSpPr>
              <p:spPr>
                <a:xfrm>
                  <a:off x="4184689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Rounded Rectangle 319">
                  <a:extLst>
                    <a:ext uri="{FF2B5EF4-FFF2-40B4-BE49-F238E27FC236}">
                      <a16:creationId xmlns:a16="http://schemas.microsoft.com/office/drawing/2014/main" id="{146638F5-4A37-4729-A963-F28C0F05A890}"/>
                    </a:ext>
                  </a:extLst>
                </p:cNvPr>
                <p:cNvSpPr/>
                <p:nvPr/>
              </p:nvSpPr>
              <p:spPr>
                <a:xfrm>
                  <a:off x="4316888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Rounded Rectangle 320">
                  <a:extLst>
                    <a:ext uri="{FF2B5EF4-FFF2-40B4-BE49-F238E27FC236}">
                      <a16:creationId xmlns:a16="http://schemas.microsoft.com/office/drawing/2014/main" id="{1AAEA622-77C9-4189-9419-85DE495F8E3D}"/>
                    </a:ext>
                  </a:extLst>
                </p:cNvPr>
                <p:cNvSpPr/>
                <p:nvPr/>
              </p:nvSpPr>
              <p:spPr>
                <a:xfrm>
                  <a:off x="4449087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Rounded Rectangle 321">
                  <a:extLst>
                    <a:ext uri="{FF2B5EF4-FFF2-40B4-BE49-F238E27FC236}">
                      <a16:creationId xmlns:a16="http://schemas.microsoft.com/office/drawing/2014/main" id="{8CA0D3D2-617A-45C1-BA7A-23E3CD2EFE74}"/>
                    </a:ext>
                  </a:extLst>
                </p:cNvPr>
                <p:cNvSpPr/>
                <p:nvPr/>
              </p:nvSpPr>
              <p:spPr>
                <a:xfrm>
                  <a:off x="4581286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Rounded Rectangle 322">
                  <a:extLst>
                    <a:ext uri="{FF2B5EF4-FFF2-40B4-BE49-F238E27FC236}">
                      <a16:creationId xmlns:a16="http://schemas.microsoft.com/office/drawing/2014/main" id="{858F12A8-4593-4F44-BF2E-59CCE83B5BDD}"/>
                    </a:ext>
                  </a:extLst>
                </p:cNvPr>
                <p:cNvSpPr/>
                <p:nvPr/>
              </p:nvSpPr>
              <p:spPr>
                <a:xfrm>
                  <a:off x="4184689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Rounded Rectangle 323">
                  <a:extLst>
                    <a:ext uri="{FF2B5EF4-FFF2-40B4-BE49-F238E27FC236}">
                      <a16:creationId xmlns:a16="http://schemas.microsoft.com/office/drawing/2014/main" id="{35D283AA-C712-440A-B444-5B2DCF24BE37}"/>
                    </a:ext>
                  </a:extLst>
                </p:cNvPr>
                <p:cNvSpPr/>
                <p:nvPr/>
              </p:nvSpPr>
              <p:spPr>
                <a:xfrm>
                  <a:off x="4316888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Rounded Rectangle 324">
                  <a:extLst>
                    <a:ext uri="{FF2B5EF4-FFF2-40B4-BE49-F238E27FC236}">
                      <a16:creationId xmlns:a16="http://schemas.microsoft.com/office/drawing/2014/main" id="{0236E58D-98C4-4754-BBE7-A54D6488AC09}"/>
                    </a:ext>
                  </a:extLst>
                </p:cNvPr>
                <p:cNvSpPr/>
                <p:nvPr/>
              </p:nvSpPr>
              <p:spPr>
                <a:xfrm>
                  <a:off x="4449087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Rounded Rectangle 325">
                  <a:extLst>
                    <a:ext uri="{FF2B5EF4-FFF2-40B4-BE49-F238E27FC236}">
                      <a16:creationId xmlns:a16="http://schemas.microsoft.com/office/drawing/2014/main" id="{E474C303-B382-4AAE-B7F7-9289B257CDDF}"/>
                    </a:ext>
                  </a:extLst>
                </p:cNvPr>
                <p:cNvSpPr/>
                <p:nvPr/>
              </p:nvSpPr>
              <p:spPr>
                <a:xfrm>
                  <a:off x="4581286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63" name="Rounded Rectangle 326">
                  <a:extLst>
                    <a:ext uri="{FF2B5EF4-FFF2-40B4-BE49-F238E27FC236}">
                      <a16:creationId xmlns:a16="http://schemas.microsoft.com/office/drawing/2014/main" id="{5E2BCE12-1AA5-4448-9951-AB3BF0195BD6}"/>
                    </a:ext>
                  </a:extLst>
                </p:cNvPr>
                <p:cNvSpPr/>
                <p:nvPr/>
              </p:nvSpPr>
              <p:spPr>
                <a:xfrm>
                  <a:off x="4184689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4" name="Rounded Rectangle 327">
                  <a:extLst>
                    <a:ext uri="{FF2B5EF4-FFF2-40B4-BE49-F238E27FC236}">
                      <a16:creationId xmlns:a16="http://schemas.microsoft.com/office/drawing/2014/main" id="{F9291DE2-41BC-4E5C-9E45-8599066AC564}"/>
                    </a:ext>
                  </a:extLst>
                </p:cNvPr>
                <p:cNvSpPr/>
                <p:nvPr/>
              </p:nvSpPr>
              <p:spPr>
                <a:xfrm>
                  <a:off x="4316888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5" name="Rounded Rectangle 328">
                  <a:extLst>
                    <a:ext uri="{FF2B5EF4-FFF2-40B4-BE49-F238E27FC236}">
                      <a16:creationId xmlns:a16="http://schemas.microsoft.com/office/drawing/2014/main" id="{23DDD91A-DF88-4FBF-8F6F-57097921130E}"/>
                    </a:ext>
                  </a:extLst>
                </p:cNvPr>
                <p:cNvSpPr/>
                <p:nvPr/>
              </p:nvSpPr>
              <p:spPr>
                <a:xfrm>
                  <a:off x="4449087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6" name="Rounded Rectangle 329">
                  <a:extLst>
                    <a:ext uri="{FF2B5EF4-FFF2-40B4-BE49-F238E27FC236}">
                      <a16:creationId xmlns:a16="http://schemas.microsoft.com/office/drawing/2014/main" id="{0CEB3BA3-AD58-487A-B9E8-A619C789D660}"/>
                    </a:ext>
                  </a:extLst>
                </p:cNvPr>
                <p:cNvSpPr/>
                <p:nvPr/>
              </p:nvSpPr>
              <p:spPr>
                <a:xfrm>
                  <a:off x="4581286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7" name="Rounded Rectangle 42">
                  <a:extLst>
                    <a:ext uri="{FF2B5EF4-FFF2-40B4-BE49-F238E27FC236}">
                      <a16:creationId xmlns:a16="http://schemas.microsoft.com/office/drawing/2014/main" id="{1D786E16-50EC-4E90-B2B4-E390BF9FC944}"/>
                    </a:ext>
                  </a:extLst>
                </p:cNvPr>
                <p:cNvSpPr/>
                <p:nvPr/>
              </p:nvSpPr>
              <p:spPr>
                <a:xfrm>
                  <a:off x="3743706" y="1858475"/>
                  <a:ext cx="1059414" cy="806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906" h="1179370">
                      <a:moveTo>
                        <a:pt x="1340967" y="1000604"/>
                      </a:moveTo>
                      <a:cubicBezTo>
                        <a:pt x="1310918" y="1000604"/>
                        <a:pt x="1286559" y="1024963"/>
                        <a:pt x="1286559" y="1055012"/>
                      </a:cubicBezTo>
                      <a:cubicBezTo>
                        <a:pt x="1286559" y="1085061"/>
                        <a:pt x="1310918" y="1109420"/>
                        <a:pt x="1340967" y="1109420"/>
                      </a:cubicBezTo>
                      <a:cubicBezTo>
                        <a:pt x="1371016" y="1109420"/>
                        <a:pt x="1395375" y="1085061"/>
                        <a:pt x="1395375" y="1055012"/>
                      </a:cubicBezTo>
                      <a:cubicBezTo>
                        <a:pt x="1395375" y="1024963"/>
                        <a:pt x="1371016" y="1000604"/>
                        <a:pt x="1340967" y="1000604"/>
                      </a:cubicBezTo>
                      <a:close/>
                      <a:moveTo>
                        <a:pt x="1432879" y="738208"/>
                      </a:moveTo>
                      <a:cubicBezTo>
                        <a:pt x="1420254" y="738208"/>
                        <a:pt x="1410019" y="748443"/>
                        <a:pt x="1410019" y="761068"/>
                      </a:cubicBezTo>
                      <a:cubicBezTo>
                        <a:pt x="1410019" y="773693"/>
                        <a:pt x="1420254" y="783928"/>
                        <a:pt x="1432879" y="783928"/>
                      </a:cubicBezTo>
                      <a:cubicBezTo>
                        <a:pt x="1445504" y="783928"/>
                        <a:pt x="1455739" y="773693"/>
                        <a:pt x="1455739" y="761068"/>
                      </a:cubicBezTo>
                      <a:cubicBezTo>
                        <a:pt x="1455739" y="748443"/>
                        <a:pt x="1445504" y="738208"/>
                        <a:pt x="1432879" y="738208"/>
                      </a:cubicBezTo>
                      <a:close/>
                      <a:moveTo>
                        <a:pt x="75405" y="113123"/>
                      </a:moveTo>
                      <a:cubicBezTo>
                        <a:pt x="53255" y="113123"/>
                        <a:pt x="35298" y="131080"/>
                        <a:pt x="35298" y="153230"/>
                      </a:cubicBezTo>
                      <a:lnTo>
                        <a:pt x="35298" y="199669"/>
                      </a:lnTo>
                      <a:cubicBezTo>
                        <a:pt x="35298" y="221819"/>
                        <a:pt x="53255" y="239776"/>
                        <a:pt x="75405" y="239776"/>
                      </a:cubicBezTo>
                      <a:lnTo>
                        <a:pt x="326152" y="239776"/>
                      </a:lnTo>
                      <a:cubicBezTo>
                        <a:pt x="348302" y="239776"/>
                        <a:pt x="366259" y="221819"/>
                        <a:pt x="366259" y="199669"/>
                      </a:cubicBezTo>
                      <a:lnTo>
                        <a:pt x="366259" y="153230"/>
                      </a:lnTo>
                      <a:cubicBezTo>
                        <a:pt x="366259" y="131080"/>
                        <a:pt x="348302" y="113123"/>
                        <a:pt x="326152" y="113123"/>
                      </a:cubicBezTo>
                      <a:close/>
                      <a:moveTo>
                        <a:pt x="542439" y="72363"/>
                      </a:moveTo>
                      <a:cubicBezTo>
                        <a:pt x="524148" y="72363"/>
                        <a:pt x="509320" y="87191"/>
                        <a:pt x="509320" y="105482"/>
                      </a:cubicBezTo>
                      <a:lnTo>
                        <a:pt x="509320" y="690297"/>
                      </a:lnTo>
                      <a:cubicBezTo>
                        <a:pt x="509320" y="708588"/>
                        <a:pt x="524148" y="723416"/>
                        <a:pt x="542439" y="723416"/>
                      </a:cubicBezTo>
                      <a:lnTo>
                        <a:pt x="1451560" y="723416"/>
                      </a:lnTo>
                      <a:cubicBezTo>
                        <a:pt x="1469851" y="723416"/>
                        <a:pt x="1484679" y="708588"/>
                        <a:pt x="1484679" y="690297"/>
                      </a:cubicBezTo>
                      <a:lnTo>
                        <a:pt x="1484679" y="105482"/>
                      </a:lnTo>
                      <a:cubicBezTo>
                        <a:pt x="1484679" y="87191"/>
                        <a:pt x="1469851" y="72363"/>
                        <a:pt x="1451560" y="72363"/>
                      </a:cubicBezTo>
                      <a:close/>
                      <a:moveTo>
                        <a:pt x="521115" y="0"/>
                      </a:moveTo>
                      <a:lnTo>
                        <a:pt x="1472883" y="0"/>
                      </a:lnTo>
                      <a:cubicBezTo>
                        <a:pt x="1515422" y="0"/>
                        <a:pt x="1549906" y="34484"/>
                        <a:pt x="1549906" y="77023"/>
                      </a:cubicBezTo>
                      <a:lnTo>
                        <a:pt x="1549906" y="718755"/>
                      </a:lnTo>
                      <a:cubicBezTo>
                        <a:pt x="1549906" y="761294"/>
                        <a:pt x="1515422" y="795778"/>
                        <a:pt x="1472883" y="795778"/>
                      </a:cubicBezTo>
                      <a:lnTo>
                        <a:pt x="1045585" y="795778"/>
                      </a:lnTo>
                      <a:lnTo>
                        <a:pt x="1045585" y="930654"/>
                      </a:lnTo>
                      <a:lnTo>
                        <a:pt x="1401475" y="930654"/>
                      </a:lnTo>
                      <a:cubicBezTo>
                        <a:pt x="1446210" y="930654"/>
                        <a:pt x="1482474" y="966918"/>
                        <a:pt x="1482474" y="1011653"/>
                      </a:cubicBezTo>
                      <a:lnTo>
                        <a:pt x="1482474" y="1098371"/>
                      </a:lnTo>
                      <a:cubicBezTo>
                        <a:pt x="1482474" y="1143106"/>
                        <a:pt x="1446210" y="1179370"/>
                        <a:pt x="1401475" y="1179370"/>
                      </a:cubicBezTo>
                      <a:lnTo>
                        <a:pt x="80999" y="1179370"/>
                      </a:lnTo>
                      <a:cubicBezTo>
                        <a:pt x="36264" y="1179370"/>
                        <a:pt x="0" y="1143106"/>
                        <a:pt x="0" y="1098371"/>
                      </a:cubicBezTo>
                      <a:lnTo>
                        <a:pt x="0" y="1011653"/>
                      </a:lnTo>
                      <a:cubicBezTo>
                        <a:pt x="0" y="977974"/>
                        <a:pt x="20554" y="949096"/>
                        <a:pt x="49831" y="936947"/>
                      </a:cubicBezTo>
                      <a:lnTo>
                        <a:pt x="49831" y="865675"/>
                      </a:lnTo>
                      <a:cubicBezTo>
                        <a:pt x="49831" y="815851"/>
                        <a:pt x="90222" y="775460"/>
                        <a:pt x="140046" y="775460"/>
                      </a:cubicBezTo>
                      <a:lnTo>
                        <a:pt x="171917" y="775460"/>
                      </a:lnTo>
                      <a:lnTo>
                        <a:pt x="171917" y="274658"/>
                      </a:lnTo>
                      <a:lnTo>
                        <a:pt x="63121" y="274658"/>
                      </a:lnTo>
                      <a:cubicBezTo>
                        <a:pt x="28261" y="274658"/>
                        <a:pt x="1" y="246398"/>
                        <a:pt x="1" y="211538"/>
                      </a:cubicBezTo>
                      <a:lnTo>
                        <a:pt x="1" y="138453"/>
                      </a:lnTo>
                      <a:cubicBezTo>
                        <a:pt x="1" y="103593"/>
                        <a:pt x="28261" y="75333"/>
                        <a:pt x="63121" y="75333"/>
                      </a:cubicBezTo>
                      <a:lnTo>
                        <a:pt x="340513" y="75333"/>
                      </a:lnTo>
                      <a:cubicBezTo>
                        <a:pt x="375373" y="75333"/>
                        <a:pt x="403633" y="103593"/>
                        <a:pt x="403633" y="138453"/>
                      </a:cubicBezTo>
                      <a:lnTo>
                        <a:pt x="403633" y="211538"/>
                      </a:lnTo>
                      <a:cubicBezTo>
                        <a:pt x="403633" y="246398"/>
                        <a:pt x="375373" y="274658"/>
                        <a:pt x="340513" y="274658"/>
                      </a:cubicBezTo>
                      <a:lnTo>
                        <a:pt x="231715" y="274658"/>
                      </a:lnTo>
                      <a:lnTo>
                        <a:pt x="231715" y="775460"/>
                      </a:lnTo>
                      <a:lnTo>
                        <a:pt x="263586" y="775460"/>
                      </a:lnTo>
                      <a:cubicBezTo>
                        <a:pt x="313410" y="775460"/>
                        <a:pt x="353801" y="815851"/>
                        <a:pt x="353801" y="865675"/>
                      </a:cubicBezTo>
                      <a:lnTo>
                        <a:pt x="353801" y="930654"/>
                      </a:lnTo>
                      <a:lnTo>
                        <a:pt x="948414" y="930654"/>
                      </a:lnTo>
                      <a:lnTo>
                        <a:pt x="948414" y="795778"/>
                      </a:lnTo>
                      <a:lnTo>
                        <a:pt x="521115" y="795778"/>
                      </a:lnTo>
                      <a:cubicBezTo>
                        <a:pt x="478576" y="795778"/>
                        <a:pt x="444092" y="761294"/>
                        <a:pt x="444092" y="718755"/>
                      </a:cubicBezTo>
                      <a:lnTo>
                        <a:pt x="444092" y="77023"/>
                      </a:lnTo>
                      <a:cubicBezTo>
                        <a:pt x="444092" y="34484"/>
                        <a:pt x="478576" y="0"/>
                        <a:pt x="52111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grpSp>
            <p:nvGrpSpPr>
              <p:cNvPr id="226" name="Group 225">
                <a:extLst>
                  <a:ext uri="{FF2B5EF4-FFF2-40B4-BE49-F238E27FC236}">
                    <a16:creationId xmlns:a16="http://schemas.microsoft.com/office/drawing/2014/main" id="{081DF0EE-29C7-4972-81D0-52DEE2A4D701}"/>
                  </a:ext>
                </a:extLst>
              </p:cNvPr>
              <p:cNvGrpSpPr/>
              <p:nvPr/>
            </p:nvGrpSpPr>
            <p:grpSpPr>
              <a:xfrm>
                <a:off x="10178233" y="5242698"/>
                <a:ext cx="393144" cy="559591"/>
                <a:chOff x="4170670" y="1085448"/>
                <a:chExt cx="689262" cy="981075"/>
              </a:xfrm>
            </p:grpSpPr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75C848B1-3075-424C-A891-CDBCF9C34F7A}"/>
                    </a:ext>
                  </a:extLst>
                </p:cNvPr>
                <p:cNvGrpSpPr/>
                <p:nvPr/>
              </p:nvGrpSpPr>
              <p:grpSpPr>
                <a:xfrm>
                  <a:off x="4170670" y="1087859"/>
                  <a:ext cx="343479" cy="978664"/>
                  <a:chOff x="-1373302" y="432589"/>
                  <a:chExt cx="1511300" cy="4306100"/>
                </a:xfrm>
              </p:grpSpPr>
              <p:sp>
                <p:nvSpPr>
                  <p:cNvPr id="231" name="Rectangle 7">
                    <a:extLst>
                      <a:ext uri="{FF2B5EF4-FFF2-40B4-BE49-F238E27FC236}">
                        <a16:creationId xmlns:a16="http://schemas.microsoft.com/office/drawing/2014/main" id="{0406C249-5984-4467-A505-DF7E32E5C6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206614" y="1800884"/>
                    <a:ext cx="228598" cy="2908573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2" name="Freeform 8">
                    <a:extLst>
                      <a:ext uri="{FF2B5EF4-FFF2-40B4-BE49-F238E27FC236}">
                        <a16:creationId xmlns:a16="http://schemas.microsoft.com/office/drawing/2014/main" id="{6952CC69-C70C-4A2C-9706-9D2E492736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373302" y="432589"/>
                    <a:ext cx="595313" cy="4284683"/>
                  </a:xfrm>
                  <a:custGeom>
                    <a:avLst/>
                    <a:gdLst>
                      <a:gd name="T0" fmla="*/ 85 w 750"/>
                      <a:gd name="T1" fmla="*/ 0 h 5452"/>
                      <a:gd name="T2" fmla="*/ 375 w 750"/>
                      <a:gd name="T3" fmla="*/ 0 h 5452"/>
                      <a:gd name="T4" fmla="*/ 348 w 750"/>
                      <a:gd name="T5" fmla="*/ 4 h 5452"/>
                      <a:gd name="T6" fmla="*/ 325 w 750"/>
                      <a:gd name="T7" fmla="*/ 15 h 5452"/>
                      <a:gd name="T8" fmla="*/ 307 w 750"/>
                      <a:gd name="T9" fmla="*/ 33 h 5452"/>
                      <a:gd name="T10" fmla="*/ 295 w 750"/>
                      <a:gd name="T11" fmla="*/ 57 h 5452"/>
                      <a:gd name="T12" fmla="*/ 290 w 750"/>
                      <a:gd name="T13" fmla="*/ 83 h 5452"/>
                      <a:gd name="T14" fmla="*/ 290 w 750"/>
                      <a:gd name="T15" fmla="*/ 1150 h 5452"/>
                      <a:gd name="T16" fmla="*/ 294 w 750"/>
                      <a:gd name="T17" fmla="*/ 1210 h 5452"/>
                      <a:gd name="T18" fmla="*/ 302 w 750"/>
                      <a:gd name="T19" fmla="*/ 1269 h 5452"/>
                      <a:gd name="T20" fmla="*/ 317 w 750"/>
                      <a:gd name="T21" fmla="*/ 1327 h 5452"/>
                      <a:gd name="T22" fmla="*/ 337 w 750"/>
                      <a:gd name="T23" fmla="*/ 1383 h 5452"/>
                      <a:gd name="T24" fmla="*/ 687 w 750"/>
                      <a:gd name="T25" fmla="*/ 2232 h 5452"/>
                      <a:gd name="T26" fmla="*/ 715 w 750"/>
                      <a:gd name="T27" fmla="*/ 2310 h 5452"/>
                      <a:gd name="T28" fmla="*/ 735 w 750"/>
                      <a:gd name="T29" fmla="*/ 2391 h 5452"/>
                      <a:gd name="T30" fmla="*/ 746 w 750"/>
                      <a:gd name="T31" fmla="*/ 2474 h 5452"/>
                      <a:gd name="T32" fmla="*/ 750 w 750"/>
                      <a:gd name="T33" fmla="*/ 2557 h 5452"/>
                      <a:gd name="T34" fmla="*/ 750 w 750"/>
                      <a:gd name="T35" fmla="*/ 5452 h 5452"/>
                      <a:gd name="T36" fmla="*/ 461 w 750"/>
                      <a:gd name="T37" fmla="*/ 5452 h 5452"/>
                      <a:gd name="T38" fmla="*/ 461 w 750"/>
                      <a:gd name="T39" fmla="*/ 2557 h 5452"/>
                      <a:gd name="T40" fmla="*/ 456 w 750"/>
                      <a:gd name="T41" fmla="*/ 2474 h 5452"/>
                      <a:gd name="T42" fmla="*/ 445 w 750"/>
                      <a:gd name="T43" fmla="*/ 2391 h 5452"/>
                      <a:gd name="T44" fmla="*/ 425 w 750"/>
                      <a:gd name="T45" fmla="*/ 2310 h 5452"/>
                      <a:gd name="T46" fmla="*/ 397 w 750"/>
                      <a:gd name="T47" fmla="*/ 2232 h 5452"/>
                      <a:gd name="T48" fmla="*/ 47 w 750"/>
                      <a:gd name="T49" fmla="*/ 1383 h 5452"/>
                      <a:gd name="T50" fmla="*/ 27 w 750"/>
                      <a:gd name="T51" fmla="*/ 1327 h 5452"/>
                      <a:gd name="T52" fmla="*/ 12 w 750"/>
                      <a:gd name="T53" fmla="*/ 1269 h 5452"/>
                      <a:gd name="T54" fmla="*/ 4 w 750"/>
                      <a:gd name="T55" fmla="*/ 1210 h 5452"/>
                      <a:gd name="T56" fmla="*/ 0 w 750"/>
                      <a:gd name="T57" fmla="*/ 1150 h 5452"/>
                      <a:gd name="T58" fmla="*/ 0 w 750"/>
                      <a:gd name="T59" fmla="*/ 83 h 5452"/>
                      <a:gd name="T60" fmla="*/ 5 w 750"/>
                      <a:gd name="T61" fmla="*/ 57 h 5452"/>
                      <a:gd name="T62" fmla="*/ 17 w 750"/>
                      <a:gd name="T63" fmla="*/ 33 h 5452"/>
                      <a:gd name="T64" fmla="*/ 35 w 750"/>
                      <a:gd name="T65" fmla="*/ 15 h 5452"/>
                      <a:gd name="T66" fmla="*/ 58 w 750"/>
                      <a:gd name="T67" fmla="*/ 4 h 5452"/>
                      <a:gd name="T68" fmla="*/ 85 w 750"/>
                      <a:gd name="T69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50" h="5452">
                        <a:moveTo>
                          <a:pt x="85" y="0"/>
                        </a:moveTo>
                        <a:lnTo>
                          <a:pt x="375" y="0"/>
                        </a:lnTo>
                        <a:lnTo>
                          <a:pt x="348" y="4"/>
                        </a:lnTo>
                        <a:lnTo>
                          <a:pt x="325" y="15"/>
                        </a:lnTo>
                        <a:lnTo>
                          <a:pt x="307" y="33"/>
                        </a:lnTo>
                        <a:lnTo>
                          <a:pt x="295" y="57"/>
                        </a:lnTo>
                        <a:lnTo>
                          <a:pt x="290" y="83"/>
                        </a:lnTo>
                        <a:lnTo>
                          <a:pt x="290" y="1150"/>
                        </a:lnTo>
                        <a:lnTo>
                          <a:pt x="294" y="1210"/>
                        </a:lnTo>
                        <a:lnTo>
                          <a:pt x="302" y="1269"/>
                        </a:lnTo>
                        <a:lnTo>
                          <a:pt x="317" y="1327"/>
                        </a:lnTo>
                        <a:lnTo>
                          <a:pt x="337" y="1383"/>
                        </a:lnTo>
                        <a:lnTo>
                          <a:pt x="687" y="2232"/>
                        </a:lnTo>
                        <a:lnTo>
                          <a:pt x="715" y="2310"/>
                        </a:lnTo>
                        <a:lnTo>
                          <a:pt x="735" y="2391"/>
                        </a:lnTo>
                        <a:lnTo>
                          <a:pt x="746" y="2474"/>
                        </a:lnTo>
                        <a:lnTo>
                          <a:pt x="750" y="2557"/>
                        </a:lnTo>
                        <a:lnTo>
                          <a:pt x="75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2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3" name="Freeform 9">
                    <a:extLst>
                      <a:ext uri="{FF2B5EF4-FFF2-40B4-BE49-F238E27FC236}">
                        <a16:creationId xmlns:a16="http://schemas.microsoft.com/office/drawing/2014/main" id="{93B82D0E-FD45-40F4-BCFD-9F66694810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289160" y="432589"/>
                    <a:ext cx="1357315" cy="4284683"/>
                  </a:xfrm>
                  <a:custGeom>
                    <a:avLst/>
                    <a:gdLst>
                      <a:gd name="T0" fmla="*/ 85 w 1710"/>
                      <a:gd name="T1" fmla="*/ 0 h 5452"/>
                      <a:gd name="T2" fmla="*/ 1166 w 1710"/>
                      <a:gd name="T3" fmla="*/ 0 h 5452"/>
                      <a:gd name="T4" fmla="*/ 1192 w 1710"/>
                      <a:gd name="T5" fmla="*/ 4 h 5452"/>
                      <a:gd name="T6" fmla="*/ 1216 w 1710"/>
                      <a:gd name="T7" fmla="*/ 15 h 5452"/>
                      <a:gd name="T8" fmla="*/ 1234 w 1710"/>
                      <a:gd name="T9" fmla="*/ 33 h 5452"/>
                      <a:gd name="T10" fmla="*/ 1245 w 1710"/>
                      <a:gd name="T11" fmla="*/ 57 h 5452"/>
                      <a:gd name="T12" fmla="*/ 1250 w 1710"/>
                      <a:gd name="T13" fmla="*/ 83 h 5452"/>
                      <a:gd name="T14" fmla="*/ 1250 w 1710"/>
                      <a:gd name="T15" fmla="*/ 1150 h 5452"/>
                      <a:gd name="T16" fmla="*/ 1252 w 1710"/>
                      <a:gd name="T17" fmla="*/ 1210 h 5452"/>
                      <a:gd name="T18" fmla="*/ 1262 w 1710"/>
                      <a:gd name="T19" fmla="*/ 1269 h 5452"/>
                      <a:gd name="T20" fmla="*/ 1277 w 1710"/>
                      <a:gd name="T21" fmla="*/ 1327 h 5452"/>
                      <a:gd name="T22" fmla="*/ 1297 w 1710"/>
                      <a:gd name="T23" fmla="*/ 1383 h 5452"/>
                      <a:gd name="T24" fmla="*/ 1710 w 1710"/>
                      <a:gd name="T25" fmla="*/ 2388 h 5452"/>
                      <a:gd name="T26" fmla="*/ 1710 w 1710"/>
                      <a:gd name="T27" fmla="*/ 5452 h 5452"/>
                      <a:gd name="T28" fmla="*/ 461 w 1710"/>
                      <a:gd name="T29" fmla="*/ 5452 h 5452"/>
                      <a:gd name="T30" fmla="*/ 461 w 1710"/>
                      <a:gd name="T31" fmla="*/ 2557 h 5452"/>
                      <a:gd name="T32" fmla="*/ 456 w 1710"/>
                      <a:gd name="T33" fmla="*/ 2474 h 5452"/>
                      <a:gd name="T34" fmla="*/ 445 w 1710"/>
                      <a:gd name="T35" fmla="*/ 2391 h 5452"/>
                      <a:gd name="T36" fmla="*/ 425 w 1710"/>
                      <a:gd name="T37" fmla="*/ 2310 h 5452"/>
                      <a:gd name="T38" fmla="*/ 397 w 1710"/>
                      <a:gd name="T39" fmla="*/ 2232 h 5452"/>
                      <a:gd name="T40" fmla="*/ 47 w 1710"/>
                      <a:gd name="T41" fmla="*/ 1383 h 5452"/>
                      <a:gd name="T42" fmla="*/ 27 w 1710"/>
                      <a:gd name="T43" fmla="*/ 1327 h 5452"/>
                      <a:gd name="T44" fmla="*/ 14 w 1710"/>
                      <a:gd name="T45" fmla="*/ 1269 h 5452"/>
                      <a:gd name="T46" fmla="*/ 4 w 1710"/>
                      <a:gd name="T47" fmla="*/ 1210 h 5452"/>
                      <a:gd name="T48" fmla="*/ 0 w 1710"/>
                      <a:gd name="T49" fmla="*/ 1150 h 5452"/>
                      <a:gd name="T50" fmla="*/ 0 w 1710"/>
                      <a:gd name="T51" fmla="*/ 83 h 5452"/>
                      <a:gd name="T52" fmla="*/ 5 w 1710"/>
                      <a:gd name="T53" fmla="*/ 57 h 5452"/>
                      <a:gd name="T54" fmla="*/ 17 w 1710"/>
                      <a:gd name="T55" fmla="*/ 33 h 5452"/>
                      <a:gd name="T56" fmla="*/ 35 w 1710"/>
                      <a:gd name="T57" fmla="*/ 15 h 5452"/>
                      <a:gd name="T58" fmla="*/ 58 w 1710"/>
                      <a:gd name="T59" fmla="*/ 4 h 5452"/>
                      <a:gd name="T60" fmla="*/ 85 w 1710"/>
                      <a:gd name="T61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710" h="5452">
                        <a:moveTo>
                          <a:pt x="85" y="0"/>
                        </a:moveTo>
                        <a:lnTo>
                          <a:pt x="1166" y="0"/>
                        </a:lnTo>
                        <a:lnTo>
                          <a:pt x="1192" y="4"/>
                        </a:lnTo>
                        <a:lnTo>
                          <a:pt x="1216" y="15"/>
                        </a:lnTo>
                        <a:lnTo>
                          <a:pt x="1234" y="33"/>
                        </a:lnTo>
                        <a:lnTo>
                          <a:pt x="1245" y="57"/>
                        </a:lnTo>
                        <a:lnTo>
                          <a:pt x="1250" y="83"/>
                        </a:lnTo>
                        <a:lnTo>
                          <a:pt x="1250" y="1150"/>
                        </a:lnTo>
                        <a:lnTo>
                          <a:pt x="1252" y="1210"/>
                        </a:lnTo>
                        <a:lnTo>
                          <a:pt x="1262" y="1269"/>
                        </a:lnTo>
                        <a:lnTo>
                          <a:pt x="1277" y="1327"/>
                        </a:lnTo>
                        <a:lnTo>
                          <a:pt x="1297" y="1383"/>
                        </a:lnTo>
                        <a:lnTo>
                          <a:pt x="1710" y="2388"/>
                        </a:lnTo>
                        <a:lnTo>
                          <a:pt x="171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4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4" name="Freeform 10">
                    <a:extLst>
                      <a:ext uri="{FF2B5EF4-FFF2-40B4-BE49-F238E27FC236}">
                        <a16:creationId xmlns:a16="http://schemas.microsoft.com/office/drawing/2014/main" id="{98EBF770-68E3-41EB-B905-A36FCCB44A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332027" y="4635501"/>
                    <a:ext cx="1470025" cy="103188"/>
                  </a:xfrm>
                  <a:custGeom>
                    <a:avLst/>
                    <a:gdLst>
                      <a:gd name="T0" fmla="*/ 40 w 1851"/>
                      <a:gd name="T1" fmla="*/ 0 h 131"/>
                      <a:gd name="T2" fmla="*/ 1851 w 1851"/>
                      <a:gd name="T3" fmla="*/ 0 h 131"/>
                      <a:gd name="T4" fmla="*/ 1851 w 1851"/>
                      <a:gd name="T5" fmla="*/ 131 h 131"/>
                      <a:gd name="T6" fmla="*/ 40 w 1851"/>
                      <a:gd name="T7" fmla="*/ 131 h 131"/>
                      <a:gd name="T8" fmla="*/ 23 w 1851"/>
                      <a:gd name="T9" fmla="*/ 128 h 131"/>
                      <a:gd name="T10" fmla="*/ 11 w 1851"/>
                      <a:gd name="T11" fmla="*/ 119 h 131"/>
                      <a:gd name="T12" fmla="*/ 3 w 1851"/>
                      <a:gd name="T13" fmla="*/ 108 h 131"/>
                      <a:gd name="T14" fmla="*/ 0 w 1851"/>
                      <a:gd name="T15" fmla="*/ 91 h 131"/>
                      <a:gd name="T16" fmla="*/ 0 w 1851"/>
                      <a:gd name="T17" fmla="*/ 40 h 131"/>
                      <a:gd name="T18" fmla="*/ 3 w 1851"/>
                      <a:gd name="T19" fmla="*/ 23 h 131"/>
                      <a:gd name="T20" fmla="*/ 11 w 1851"/>
                      <a:gd name="T21" fmla="*/ 12 h 131"/>
                      <a:gd name="T22" fmla="*/ 23 w 1851"/>
                      <a:gd name="T23" fmla="*/ 4 h 131"/>
                      <a:gd name="T24" fmla="*/ 40 w 1851"/>
                      <a:gd name="T25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51" h="131">
                        <a:moveTo>
                          <a:pt x="40" y="0"/>
                        </a:moveTo>
                        <a:lnTo>
                          <a:pt x="1851" y="0"/>
                        </a:lnTo>
                        <a:lnTo>
                          <a:pt x="1851" y="131"/>
                        </a:lnTo>
                        <a:lnTo>
                          <a:pt x="40" y="131"/>
                        </a:lnTo>
                        <a:lnTo>
                          <a:pt x="23" y="128"/>
                        </a:lnTo>
                        <a:lnTo>
                          <a:pt x="11" y="119"/>
                        </a:lnTo>
                        <a:lnTo>
                          <a:pt x="3" y="108"/>
                        </a:lnTo>
                        <a:lnTo>
                          <a:pt x="0" y="91"/>
                        </a:lnTo>
                        <a:lnTo>
                          <a:pt x="0" y="40"/>
                        </a:lnTo>
                        <a:lnTo>
                          <a:pt x="3" y="23"/>
                        </a:lnTo>
                        <a:lnTo>
                          <a:pt x="11" y="12"/>
                        </a:lnTo>
                        <a:lnTo>
                          <a:pt x="23" y="4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66788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" name="Freeform 11">
                    <a:extLst>
                      <a:ext uri="{FF2B5EF4-FFF2-40B4-BE49-F238E27FC236}">
                        <a16:creationId xmlns:a16="http://schemas.microsoft.com/office/drawing/2014/main" id="{4B806535-F58E-45B7-A2B3-6E50D5A894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228839" y="484188"/>
                    <a:ext cx="873125" cy="809625"/>
                  </a:xfrm>
                  <a:custGeom>
                    <a:avLst/>
                    <a:gdLst>
                      <a:gd name="T0" fmla="*/ 70 w 1101"/>
                      <a:gd name="T1" fmla="*/ 0 h 1019"/>
                      <a:gd name="T2" fmla="*/ 1031 w 1101"/>
                      <a:gd name="T3" fmla="*/ 0 h 1019"/>
                      <a:gd name="T4" fmla="*/ 1053 w 1101"/>
                      <a:gd name="T5" fmla="*/ 3 h 1019"/>
                      <a:gd name="T6" fmla="*/ 1073 w 1101"/>
                      <a:gd name="T7" fmla="*/ 13 h 1019"/>
                      <a:gd name="T8" fmla="*/ 1087 w 1101"/>
                      <a:gd name="T9" fmla="*/ 28 h 1019"/>
                      <a:gd name="T10" fmla="*/ 1097 w 1101"/>
                      <a:gd name="T11" fmla="*/ 48 h 1019"/>
                      <a:gd name="T12" fmla="*/ 1101 w 1101"/>
                      <a:gd name="T13" fmla="*/ 69 h 1019"/>
                      <a:gd name="T14" fmla="*/ 1101 w 1101"/>
                      <a:gd name="T15" fmla="*/ 950 h 1019"/>
                      <a:gd name="T16" fmla="*/ 1097 w 1101"/>
                      <a:gd name="T17" fmla="*/ 971 h 1019"/>
                      <a:gd name="T18" fmla="*/ 1087 w 1101"/>
                      <a:gd name="T19" fmla="*/ 991 h 1019"/>
                      <a:gd name="T20" fmla="*/ 1073 w 1101"/>
                      <a:gd name="T21" fmla="*/ 1006 h 1019"/>
                      <a:gd name="T22" fmla="*/ 1053 w 1101"/>
                      <a:gd name="T23" fmla="*/ 1016 h 1019"/>
                      <a:gd name="T24" fmla="*/ 1031 w 1101"/>
                      <a:gd name="T25" fmla="*/ 1019 h 1019"/>
                      <a:gd name="T26" fmla="*/ 70 w 1101"/>
                      <a:gd name="T27" fmla="*/ 1019 h 1019"/>
                      <a:gd name="T28" fmla="*/ 48 w 1101"/>
                      <a:gd name="T29" fmla="*/ 1016 h 1019"/>
                      <a:gd name="T30" fmla="*/ 28 w 1101"/>
                      <a:gd name="T31" fmla="*/ 1006 h 1019"/>
                      <a:gd name="T32" fmla="*/ 13 w 1101"/>
                      <a:gd name="T33" fmla="*/ 991 h 1019"/>
                      <a:gd name="T34" fmla="*/ 3 w 1101"/>
                      <a:gd name="T35" fmla="*/ 971 h 1019"/>
                      <a:gd name="T36" fmla="*/ 0 w 1101"/>
                      <a:gd name="T37" fmla="*/ 950 h 1019"/>
                      <a:gd name="T38" fmla="*/ 0 w 1101"/>
                      <a:gd name="T39" fmla="*/ 69 h 1019"/>
                      <a:gd name="T40" fmla="*/ 3 w 1101"/>
                      <a:gd name="T41" fmla="*/ 48 h 1019"/>
                      <a:gd name="T42" fmla="*/ 13 w 1101"/>
                      <a:gd name="T43" fmla="*/ 28 h 1019"/>
                      <a:gd name="T44" fmla="*/ 28 w 1101"/>
                      <a:gd name="T45" fmla="*/ 13 h 1019"/>
                      <a:gd name="T46" fmla="*/ 48 w 1101"/>
                      <a:gd name="T47" fmla="*/ 3 h 1019"/>
                      <a:gd name="T48" fmla="*/ 70 w 1101"/>
                      <a:gd name="T49" fmla="*/ 0 h 10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101" h="1019">
                        <a:moveTo>
                          <a:pt x="70" y="0"/>
                        </a:moveTo>
                        <a:lnTo>
                          <a:pt x="1031" y="0"/>
                        </a:lnTo>
                        <a:lnTo>
                          <a:pt x="1053" y="3"/>
                        </a:lnTo>
                        <a:lnTo>
                          <a:pt x="1073" y="13"/>
                        </a:lnTo>
                        <a:lnTo>
                          <a:pt x="1087" y="28"/>
                        </a:lnTo>
                        <a:lnTo>
                          <a:pt x="1097" y="48"/>
                        </a:lnTo>
                        <a:lnTo>
                          <a:pt x="1101" y="69"/>
                        </a:lnTo>
                        <a:lnTo>
                          <a:pt x="1101" y="950"/>
                        </a:lnTo>
                        <a:lnTo>
                          <a:pt x="1097" y="971"/>
                        </a:lnTo>
                        <a:lnTo>
                          <a:pt x="1087" y="991"/>
                        </a:lnTo>
                        <a:lnTo>
                          <a:pt x="1073" y="1006"/>
                        </a:lnTo>
                        <a:lnTo>
                          <a:pt x="1053" y="1016"/>
                        </a:lnTo>
                        <a:lnTo>
                          <a:pt x="1031" y="1019"/>
                        </a:lnTo>
                        <a:lnTo>
                          <a:pt x="70" y="1019"/>
                        </a:lnTo>
                        <a:lnTo>
                          <a:pt x="48" y="1016"/>
                        </a:lnTo>
                        <a:lnTo>
                          <a:pt x="28" y="1006"/>
                        </a:lnTo>
                        <a:lnTo>
                          <a:pt x="13" y="991"/>
                        </a:lnTo>
                        <a:lnTo>
                          <a:pt x="3" y="971"/>
                        </a:lnTo>
                        <a:lnTo>
                          <a:pt x="0" y="950"/>
                        </a:lnTo>
                        <a:lnTo>
                          <a:pt x="0" y="69"/>
                        </a:lnTo>
                        <a:lnTo>
                          <a:pt x="3" y="48"/>
                        </a:lnTo>
                        <a:lnTo>
                          <a:pt x="13" y="28"/>
                        </a:lnTo>
                        <a:lnTo>
                          <a:pt x="28" y="13"/>
                        </a:lnTo>
                        <a:lnTo>
                          <a:pt x="48" y="3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6" name="Freeform 12">
                    <a:extLst>
                      <a:ext uri="{FF2B5EF4-FFF2-40B4-BE49-F238E27FC236}">
                        <a16:creationId xmlns:a16="http://schemas.microsoft.com/office/drawing/2014/main" id="{0F0BD91C-DDE2-47AB-B0A8-5BE5EC5E60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171689" y="1530351"/>
                    <a:ext cx="1119188" cy="654050"/>
                  </a:xfrm>
                  <a:custGeom>
                    <a:avLst/>
                    <a:gdLst>
                      <a:gd name="T0" fmla="*/ 58 w 1411"/>
                      <a:gd name="T1" fmla="*/ 0 h 824"/>
                      <a:gd name="T2" fmla="*/ 1024 w 1411"/>
                      <a:gd name="T3" fmla="*/ 0 h 824"/>
                      <a:gd name="T4" fmla="*/ 1049 w 1411"/>
                      <a:gd name="T5" fmla="*/ 3 h 824"/>
                      <a:gd name="T6" fmla="*/ 1074 w 1411"/>
                      <a:gd name="T7" fmla="*/ 12 h 824"/>
                      <a:gd name="T8" fmla="*/ 1096 w 1411"/>
                      <a:gd name="T9" fmla="*/ 26 h 824"/>
                      <a:gd name="T10" fmla="*/ 1112 w 1411"/>
                      <a:gd name="T11" fmla="*/ 45 h 824"/>
                      <a:gd name="T12" fmla="*/ 1126 w 1411"/>
                      <a:gd name="T13" fmla="*/ 68 h 824"/>
                      <a:gd name="T14" fmla="*/ 1406 w 1411"/>
                      <a:gd name="T15" fmla="*/ 743 h 824"/>
                      <a:gd name="T16" fmla="*/ 1411 w 1411"/>
                      <a:gd name="T17" fmla="*/ 763 h 824"/>
                      <a:gd name="T18" fmla="*/ 1409 w 1411"/>
                      <a:gd name="T19" fmla="*/ 781 h 824"/>
                      <a:gd name="T20" fmla="*/ 1401 w 1411"/>
                      <a:gd name="T21" fmla="*/ 797 h 824"/>
                      <a:gd name="T22" fmla="*/ 1387 w 1411"/>
                      <a:gd name="T23" fmla="*/ 812 h 824"/>
                      <a:gd name="T24" fmla="*/ 1371 w 1411"/>
                      <a:gd name="T25" fmla="*/ 821 h 824"/>
                      <a:gd name="T26" fmla="*/ 1353 w 1411"/>
                      <a:gd name="T27" fmla="*/ 824 h 824"/>
                      <a:gd name="T28" fmla="*/ 386 w 1411"/>
                      <a:gd name="T29" fmla="*/ 824 h 824"/>
                      <a:gd name="T30" fmla="*/ 360 w 1411"/>
                      <a:gd name="T31" fmla="*/ 821 h 824"/>
                      <a:gd name="T32" fmla="*/ 336 w 1411"/>
                      <a:gd name="T33" fmla="*/ 812 h 824"/>
                      <a:gd name="T34" fmla="*/ 315 w 1411"/>
                      <a:gd name="T35" fmla="*/ 797 h 824"/>
                      <a:gd name="T36" fmla="*/ 297 w 1411"/>
                      <a:gd name="T37" fmla="*/ 779 h 824"/>
                      <a:gd name="T38" fmla="*/ 283 w 1411"/>
                      <a:gd name="T39" fmla="*/ 756 h 824"/>
                      <a:gd name="T40" fmla="*/ 3 w 1411"/>
                      <a:gd name="T41" fmla="*/ 81 h 824"/>
                      <a:gd name="T42" fmla="*/ 0 w 1411"/>
                      <a:gd name="T43" fmla="*/ 61 h 824"/>
                      <a:gd name="T44" fmla="*/ 2 w 1411"/>
                      <a:gd name="T45" fmla="*/ 43 h 824"/>
                      <a:gd name="T46" fmla="*/ 10 w 1411"/>
                      <a:gd name="T47" fmla="*/ 26 h 824"/>
                      <a:gd name="T48" fmla="*/ 22 w 1411"/>
                      <a:gd name="T49" fmla="*/ 12 h 824"/>
                      <a:gd name="T50" fmla="*/ 38 w 1411"/>
                      <a:gd name="T51" fmla="*/ 3 h 824"/>
                      <a:gd name="T52" fmla="*/ 58 w 1411"/>
                      <a:gd name="T53" fmla="*/ 0 h 8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411" h="824">
                        <a:moveTo>
                          <a:pt x="58" y="0"/>
                        </a:moveTo>
                        <a:lnTo>
                          <a:pt x="1024" y="0"/>
                        </a:lnTo>
                        <a:lnTo>
                          <a:pt x="1049" y="3"/>
                        </a:lnTo>
                        <a:lnTo>
                          <a:pt x="1074" y="12"/>
                        </a:lnTo>
                        <a:lnTo>
                          <a:pt x="1096" y="26"/>
                        </a:lnTo>
                        <a:lnTo>
                          <a:pt x="1112" y="45"/>
                        </a:lnTo>
                        <a:lnTo>
                          <a:pt x="1126" y="68"/>
                        </a:lnTo>
                        <a:lnTo>
                          <a:pt x="1406" y="743"/>
                        </a:lnTo>
                        <a:lnTo>
                          <a:pt x="1411" y="763"/>
                        </a:lnTo>
                        <a:lnTo>
                          <a:pt x="1409" y="781"/>
                        </a:lnTo>
                        <a:lnTo>
                          <a:pt x="1401" y="797"/>
                        </a:lnTo>
                        <a:lnTo>
                          <a:pt x="1387" y="812"/>
                        </a:lnTo>
                        <a:lnTo>
                          <a:pt x="1371" y="821"/>
                        </a:lnTo>
                        <a:lnTo>
                          <a:pt x="1353" y="824"/>
                        </a:lnTo>
                        <a:lnTo>
                          <a:pt x="386" y="824"/>
                        </a:lnTo>
                        <a:lnTo>
                          <a:pt x="360" y="821"/>
                        </a:lnTo>
                        <a:lnTo>
                          <a:pt x="336" y="812"/>
                        </a:lnTo>
                        <a:lnTo>
                          <a:pt x="315" y="797"/>
                        </a:lnTo>
                        <a:lnTo>
                          <a:pt x="297" y="779"/>
                        </a:lnTo>
                        <a:lnTo>
                          <a:pt x="283" y="756"/>
                        </a:lnTo>
                        <a:lnTo>
                          <a:pt x="3" y="81"/>
                        </a:lnTo>
                        <a:lnTo>
                          <a:pt x="0" y="61"/>
                        </a:lnTo>
                        <a:lnTo>
                          <a:pt x="2" y="43"/>
                        </a:lnTo>
                        <a:lnTo>
                          <a:pt x="10" y="26"/>
                        </a:lnTo>
                        <a:lnTo>
                          <a:pt x="22" y="12"/>
                        </a:lnTo>
                        <a:lnTo>
                          <a:pt x="38" y="3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7" name="Freeform 14">
                    <a:extLst>
                      <a:ext uri="{FF2B5EF4-FFF2-40B4-BE49-F238E27FC236}">
                        <a16:creationId xmlns:a16="http://schemas.microsoft.com/office/drawing/2014/main" id="{5A41FD21-16AE-4538-B712-5B8DA316BE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89139" y="1595438"/>
                    <a:ext cx="954088" cy="523875"/>
                  </a:xfrm>
                  <a:custGeom>
                    <a:avLst/>
                    <a:gdLst>
                      <a:gd name="T0" fmla="*/ 0 w 1202"/>
                      <a:gd name="T1" fmla="*/ 0 h 658"/>
                      <a:gd name="T2" fmla="*/ 929 w 1202"/>
                      <a:gd name="T3" fmla="*/ 0 h 658"/>
                      <a:gd name="T4" fmla="*/ 1202 w 1202"/>
                      <a:gd name="T5" fmla="*/ 658 h 658"/>
                      <a:gd name="T6" fmla="*/ 274 w 1202"/>
                      <a:gd name="T7" fmla="*/ 658 h 658"/>
                      <a:gd name="T8" fmla="*/ 0 w 1202"/>
                      <a:gd name="T9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2" h="658">
                        <a:moveTo>
                          <a:pt x="0" y="0"/>
                        </a:moveTo>
                        <a:lnTo>
                          <a:pt x="929" y="0"/>
                        </a:lnTo>
                        <a:lnTo>
                          <a:pt x="1202" y="658"/>
                        </a:lnTo>
                        <a:lnTo>
                          <a:pt x="274" y="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8" name="Freeform 15">
                    <a:extLst>
                      <a:ext uri="{FF2B5EF4-FFF2-40B4-BE49-F238E27FC236}">
                        <a16:creationId xmlns:a16="http://schemas.microsoft.com/office/drawing/2014/main" id="{B8A484A9-7668-4806-82FD-3A74C0B3A6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368414" y="2659063"/>
                    <a:ext cx="258763" cy="80963"/>
                  </a:xfrm>
                  <a:custGeom>
                    <a:avLst/>
                    <a:gdLst>
                      <a:gd name="T0" fmla="*/ 37 w 327"/>
                      <a:gd name="T1" fmla="*/ 0 h 103"/>
                      <a:gd name="T2" fmla="*/ 290 w 327"/>
                      <a:gd name="T3" fmla="*/ 0 h 103"/>
                      <a:gd name="T4" fmla="*/ 305 w 327"/>
                      <a:gd name="T5" fmla="*/ 2 h 103"/>
                      <a:gd name="T6" fmla="*/ 317 w 327"/>
                      <a:gd name="T7" fmla="*/ 10 h 103"/>
                      <a:gd name="T8" fmla="*/ 325 w 327"/>
                      <a:gd name="T9" fmla="*/ 22 h 103"/>
                      <a:gd name="T10" fmla="*/ 327 w 327"/>
                      <a:gd name="T11" fmla="*/ 37 h 103"/>
                      <a:gd name="T12" fmla="*/ 327 w 327"/>
                      <a:gd name="T13" fmla="*/ 65 h 103"/>
                      <a:gd name="T14" fmla="*/ 325 w 327"/>
                      <a:gd name="T15" fmla="*/ 80 h 103"/>
                      <a:gd name="T16" fmla="*/ 317 w 327"/>
                      <a:gd name="T17" fmla="*/ 91 h 103"/>
                      <a:gd name="T18" fmla="*/ 305 w 327"/>
                      <a:gd name="T19" fmla="*/ 99 h 103"/>
                      <a:gd name="T20" fmla="*/ 290 w 327"/>
                      <a:gd name="T21" fmla="*/ 103 h 103"/>
                      <a:gd name="T22" fmla="*/ 37 w 327"/>
                      <a:gd name="T23" fmla="*/ 103 h 103"/>
                      <a:gd name="T24" fmla="*/ 23 w 327"/>
                      <a:gd name="T25" fmla="*/ 99 h 103"/>
                      <a:gd name="T26" fmla="*/ 10 w 327"/>
                      <a:gd name="T27" fmla="*/ 91 h 103"/>
                      <a:gd name="T28" fmla="*/ 3 w 327"/>
                      <a:gd name="T29" fmla="*/ 80 h 103"/>
                      <a:gd name="T30" fmla="*/ 0 w 327"/>
                      <a:gd name="T31" fmla="*/ 65 h 103"/>
                      <a:gd name="T32" fmla="*/ 0 w 327"/>
                      <a:gd name="T33" fmla="*/ 37 h 103"/>
                      <a:gd name="T34" fmla="*/ 3 w 327"/>
                      <a:gd name="T35" fmla="*/ 22 h 103"/>
                      <a:gd name="T36" fmla="*/ 10 w 327"/>
                      <a:gd name="T37" fmla="*/ 10 h 103"/>
                      <a:gd name="T38" fmla="*/ 23 w 327"/>
                      <a:gd name="T39" fmla="*/ 2 h 103"/>
                      <a:gd name="T40" fmla="*/ 37 w 327"/>
                      <a:gd name="T41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27" h="103">
                        <a:moveTo>
                          <a:pt x="37" y="0"/>
                        </a:moveTo>
                        <a:lnTo>
                          <a:pt x="290" y="0"/>
                        </a:lnTo>
                        <a:lnTo>
                          <a:pt x="305" y="2"/>
                        </a:lnTo>
                        <a:lnTo>
                          <a:pt x="317" y="10"/>
                        </a:lnTo>
                        <a:lnTo>
                          <a:pt x="325" y="22"/>
                        </a:lnTo>
                        <a:lnTo>
                          <a:pt x="327" y="37"/>
                        </a:lnTo>
                        <a:lnTo>
                          <a:pt x="327" y="65"/>
                        </a:lnTo>
                        <a:lnTo>
                          <a:pt x="325" y="80"/>
                        </a:lnTo>
                        <a:lnTo>
                          <a:pt x="317" y="91"/>
                        </a:lnTo>
                        <a:lnTo>
                          <a:pt x="305" y="99"/>
                        </a:lnTo>
                        <a:lnTo>
                          <a:pt x="290" y="103"/>
                        </a:lnTo>
                        <a:lnTo>
                          <a:pt x="37" y="103"/>
                        </a:lnTo>
                        <a:lnTo>
                          <a:pt x="23" y="99"/>
                        </a:lnTo>
                        <a:lnTo>
                          <a:pt x="10" y="91"/>
                        </a:lnTo>
                        <a:lnTo>
                          <a:pt x="3" y="80"/>
                        </a:lnTo>
                        <a:lnTo>
                          <a:pt x="0" y="65"/>
                        </a:lnTo>
                        <a:lnTo>
                          <a:pt x="0" y="37"/>
                        </a:lnTo>
                        <a:lnTo>
                          <a:pt x="3" y="22"/>
                        </a:lnTo>
                        <a:lnTo>
                          <a:pt x="10" y="10"/>
                        </a:lnTo>
                        <a:lnTo>
                          <a:pt x="23" y="2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9" name="Rectangle 16">
                    <a:extLst>
                      <a:ext uri="{FF2B5EF4-FFF2-40B4-BE49-F238E27FC236}">
                        <a16:creationId xmlns:a16="http://schemas.microsoft.com/office/drawing/2014/main" id="{FD4103F9-735A-40CE-AE40-84F24B886B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731952" y="2692401"/>
                    <a:ext cx="219075" cy="12700"/>
                  </a:xfrm>
                  <a:prstGeom prst="rect">
                    <a:avLst/>
                  </a:prstGeom>
                  <a:solidFill>
                    <a:srgbClr val="506687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0" name="Rectangle 17">
                    <a:extLst>
                      <a:ext uri="{FF2B5EF4-FFF2-40B4-BE49-F238E27FC236}">
                        <a16:creationId xmlns:a16="http://schemas.microsoft.com/office/drawing/2014/main" id="{DEE1A207-4229-4B4D-8A05-D386458B8C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758939" y="2673351"/>
                    <a:ext cx="260350" cy="52388"/>
                  </a:xfrm>
                  <a:prstGeom prst="rect">
                    <a:avLst/>
                  </a:prstGeom>
                  <a:solidFill>
                    <a:schemeClr val="tx1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1" name="Rectangle 18">
                    <a:extLst>
                      <a:ext uri="{FF2B5EF4-FFF2-40B4-BE49-F238E27FC236}">
                        <a16:creationId xmlns:a16="http://schemas.microsoft.com/office/drawing/2014/main" id="{340C405F-825D-46E5-873C-3AAF7ECD4C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738302" y="2695576"/>
                    <a:ext cx="219075" cy="7938"/>
                  </a:xfrm>
                  <a:prstGeom prst="rect">
                    <a:avLst/>
                  </a:prstGeom>
                  <a:solidFill>
                    <a:srgbClr val="A6A8AB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2" name="Freeform 19">
                    <a:extLst>
                      <a:ext uri="{FF2B5EF4-FFF2-40B4-BE49-F238E27FC236}">
                        <a16:creationId xmlns:a16="http://schemas.microsoft.com/office/drawing/2014/main" id="{89FA967C-6F87-4B14-BC03-459CBA7249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584314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3" name="Freeform 21">
                    <a:extLst>
                      <a:ext uri="{FF2B5EF4-FFF2-40B4-BE49-F238E27FC236}">
                        <a16:creationId xmlns:a16="http://schemas.microsoft.com/office/drawing/2014/main" id="{3618D210-A29C-4484-95A4-D4DFB2255D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11352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4" name="Freeform 25">
                    <a:extLst>
                      <a:ext uri="{FF2B5EF4-FFF2-40B4-BE49-F238E27FC236}">
                        <a16:creationId xmlns:a16="http://schemas.microsoft.com/office/drawing/2014/main" id="{00EB93E7-00D0-436A-BA27-EF29669136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52577" y="1974851"/>
                    <a:ext cx="433388" cy="92075"/>
                  </a:xfrm>
                  <a:custGeom>
                    <a:avLst/>
                    <a:gdLst>
                      <a:gd name="T0" fmla="*/ 0 w 545"/>
                      <a:gd name="T1" fmla="*/ 0 h 116"/>
                      <a:gd name="T2" fmla="*/ 497 w 545"/>
                      <a:gd name="T3" fmla="*/ 0 h 116"/>
                      <a:gd name="T4" fmla="*/ 545 w 545"/>
                      <a:gd name="T5" fmla="*/ 116 h 116"/>
                      <a:gd name="T6" fmla="*/ 48 w 545"/>
                      <a:gd name="T7" fmla="*/ 116 h 116"/>
                      <a:gd name="T8" fmla="*/ 0 w 545"/>
                      <a:gd name="T9" fmla="*/ 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5" h="116">
                        <a:moveTo>
                          <a:pt x="0" y="0"/>
                        </a:moveTo>
                        <a:lnTo>
                          <a:pt x="497" y="0"/>
                        </a:lnTo>
                        <a:lnTo>
                          <a:pt x="545" y="116"/>
                        </a:lnTo>
                        <a:lnTo>
                          <a:pt x="48" y="1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5" name="Freeform 26">
                    <a:extLst>
                      <a:ext uri="{FF2B5EF4-FFF2-40B4-BE49-F238E27FC236}">
                        <a16:creationId xmlns:a16="http://schemas.microsoft.com/office/drawing/2014/main" id="{93848C67-22FE-47E5-A39F-7FADFC8AD3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11302" y="1990726"/>
                    <a:ext cx="342900" cy="15875"/>
                  </a:xfrm>
                  <a:custGeom>
                    <a:avLst/>
                    <a:gdLst>
                      <a:gd name="T0" fmla="*/ 0 w 433"/>
                      <a:gd name="T1" fmla="*/ 0 h 20"/>
                      <a:gd name="T2" fmla="*/ 425 w 433"/>
                      <a:gd name="T3" fmla="*/ 0 h 20"/>
                      <a:gd name="T4" fmla="*/ 433 w 433"/>
                      <a:gd name="T5" fmla="*/ 20 h 20"/>
                      <a:gd name="T6" fmla="*/ 8 w 433"/>
                      <a:gd name="T7" fmla="*/ 20 h 20"/>
                      <a:gd name="T8" fmla="*/ 0 w 433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3" h="20">
                        <a:moveTo>
                          <a:pt x="0" y="0"/>
                        </a:moveTo>
                        <a:lnTo>
                          <a:pt x="425" y="0"/>
                        </a:lnTo>
                        <a:lnTo>
                          <a:pt x="433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" name="Freeform 27">
                    <a:extLst>
                      <a:ext uri="{FF2B5EF4-FFF2-40B4-BE49-F238E27FC236}">
                        <a16:creationId xmlns:a16="http://schemas.microsoft.com/office/drawing/2014/main" id="{EECDAF4D-601A-4429-A433-B9C6BE73DA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598602" y="2020888"/>
                    <a:ext cx="344488" cy="15875"/>
                  </a:xfrm>
                  <a:custGeom>
                    <a:avLst/>
                    <a:gdLst>
                      <a:gd name="T0" fmla="*/ 0 w 434"/>
                      <a:gd name="T1" fmla="*/ 0 h 20"/>
                      <a:gd name="T2" fmla="*/ 424 w 434"/>
                      <a:gd name="T3" fmla="*/ 0 h 20"/>
                      <a:gd name="T4" fmla="*/ 434 w 434"/>
                      <a:gd name="T5" fmla="*/ 20 h 20"/>
                      <a:gd name="T6" fmla="*/ 8 w 434"/>
                      <a:gd name="T7" fmla="*/ 20 h 20"/>
                      <a:gd name="T8" fmla="*/ 0 w 434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20">
                        <a:moveTo>
                          <a:pt x="0" y="0"/>
                        </a:moveTo>
                        <a:lnTo>
                          <a:pt x="424" y="0"/>
                        </a:lnTo>
                        <a:lnTo>
                          <a:pt x="434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7" name="Freeform 30">
                    <a:extLst>
                      <a:ext uri="{FF2B5EF4-FFF2-40B4-BE49-F238E27FC236}">
                        <a16:creationId xmlns:a16="http://schemas.microsoft.com/office/drawing/2014/main" id="{912BE7E0-CE6A-4F0A-8E1A-0F60FB8E8C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882764" y="1870076"/>
                    <a:ext cx="44450" cy="42863"/>
                  </a:xfrm>
                  <a:custGeom>
                    <a:avLst/>
                    <a:gdLst>
                      <a:gd name="T0" fmla="*/ 18 w 56"/>
                      <a:gd name="T1" fmla="*/ 0 h 53"/>
                      <a:gd name="T2" fmla="*/ 33 w 56"/>
                      <a:gd name="T3" fmla="*/ 5 h 53"/>
                      <a:gd name="T4" fmla="*/ 46 w 56"/>
                      <a:gd name="T5" fmla="*/ 14 h 53"/>
                      <a:gd name="T6" fmla="*/ 55 w 56"/>
                      <a:gd name="T7" fmla="*/ 27 h 53"/>
                      <a:gd name="T8" fmla="*/ 56 w 56"/>
                      <a:gd name="T9" fmla="*/ 34 h 53"/>
                      <a:gd name="T10" fmla="*/ 56 w 56"/>
                      <a:gd name="T11" fmla="*/ 40 h 53"/>
                      <a:gd name="T12" fmla="*/ 55 w 56"/>
                      <a:gd name="T13" fmla="*/ 45 h 53"/>
                      <a:gd name="T14" fmla="*/ 51 w 56"/>
                      <a:gd name="T15" fmla="*/ 50 h 53"/>
                      <a:gd name="T16" fmla="*/ 46 w 56"/>
                      <a:gd name="T17" fmla="*/ 52 h 53"/>
                      <a:gd name="T18" fmla="*/ 40 w 56"/>
                      <a:gd name="T19" fmla="*/ 53 h 53"/>
                      <a:gd name="T20" fmla="*/ 25 w 56"/>
                      <a:gd name="T21" fmla="*/ 50 h 53"/>
                      <a:gd name="T22" fmla="*/ 12 w 56"/>
                      <a:gd name="T23" fmla="*/ 40 h 53"/>
                      <a:gd name="T24" fmla="*/ 3 w 56"/>
                      <a:gd name="T25" fmla="*/ 27 h 53"/>
                      <a:gd name="T26" fmla="*/ 0 w 56"/>
                      <a:gd name="T27" fmla="*/ 20 h 53"/>
                      <a:gd name="T28" fmla="*/ 0 w 56"/>
                      <a:gd name="T29" fmla="*/ 14 h 53"/>
                      <a:gd name="T30" fmla="*/ 3 w 56"/>
                      <a:gd name="T31" fmla="*/ 9 h 53"/>
                      <a:gd name="T32" fmla="*/ 7 w 56"/>
                      <a:gd name="T33" fmla="*/ 5 h 53"/>
                      <a:gd name="T34" fmla="*/ 12 w 56"/>
                      <a:gd name="T35" fmla="*/ 2 h 53"/>
                      <a:gd name="T36" fmla="*/ 18 w 56"/>
                      <a:gd name="T37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6" h="53">
                        <a:moveTo>
                          <a:pt x="18" y="0"/>
                        </a:moveTo>
                        <a:lnTo>
                          <a:pt x="33" y="5"/>
                        </a:lnTo>
                        <a:lnTo>
                          <a:pt x="46" y="14"/>
                        </a:lnTo>
                        <a:lnTo>
                          <a:pt x="55" y="27"/>
                        </a:lnTo>
                        <a:lnTo>
                          <a:pt x="56" y="34"/>
                        </a:lnTo>
                        <a:lnTo>
                          <a:pt x="56" y="40"/>
                        </a:lnTo>
                        <a:lnTo>
                          <a:pt x="55" y="45"/>
                        </a:lnTo>
                        <a:lnTo>
                          <a:pt x="51" y="50"/>
                        </a:lnTo>
                        <a:lnTo>
                          <a:pt x="46" y="52"/>
                        </a:lnTo>
                        <a:lnTo>
                          <a:pt x="40" y="53"/>
                        </a:lnTo>
                        <a:lnTo>
                          <a:pt x="25" y="50"/>
                        </a:lnTo>
                        <a:lnTo>
                          <a:pt x="12" y="40"/>
                        </a:lnTo>
                        <a:lnTo>
                          <a:pt x="3" y="27"/>
                        </a:lnTo>
                        <a:lnTo>
                          <a:pt x="0" y="20"/>
                        </a:lnTo>
                        <a:lnTo>
                          <a:pt x="0" y="14"/>
                        </a:lnTo>
                        <a:lnTo>
                          <a:pt x="3" y="9"/>
                        </a:lnTo>
                        <a:lnTo>
                          <a:pt x="7" y="5"/>
                        </a:lnTo>
                        <a:lnTo>
                          <a:pt x="12" y="2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8" name="Freeform 33">
                    <a:extLst>
                      <a:ext uri="{FF2B5EF4-FFF2-40B4-BE49-F238E27FC236}">
                        <a16:creationId xmlns:a16="http://schemas.microsoft.com/office/drawing/2014/main" id="{F74921DD-E00C-4AF0-AF62-0971B5A7F8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41464" y="1830388"/>
                    <a:ext cx="88900" cy="47625"/>
                  </a:xfrm>
                  <a:custGeom>
                    <a:avLst/>
                    <a:gdLst>
                      <a:gd name="T0" fmla="*/ 0 w 113"/>
                      <a:gd name="T1" fmla="*/ 0 h 61"/>
                      <a:gd name="T2" fmla="*/ 86 w 113"/>
                      <a:gd name="T3" fmla="*/ 0 h 61"/>
                      <a:gd name="T4" fmla="*/ 113 w 113"/>
                      <a:gd name="T5" fmla="*/ 61 h 61"/>
                      <a:gd name="T6" fmla="*/ 25 w 113"/>
                      <a:gd name="T7" fmla="*/ 61 h 61"/>
                      <a:gd name="T8" fmla="*/ 0 w 113"/>
                      <a:gd name="T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" h="61">
                        <a:moveTo>
                          <a:pt x="0" y="0"/>
                        </a:moveTo>
                        <a:lnTo>
                          <a:pt x="86" y="0"/>
                        </a:lnTo>
                        <a:lnTo>
                          <a:pt x="113" y="61"/>
                        </a:lnTo>
                        <a:lnTo>
                          <a:pt x="25" y="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68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9" name="Freeform 35">
                    <a:extLst>
                      <a:ext uri="{FF2B5EF4-FFF2-40B4-BE49-F238E27FC236}">
                        <a16:creationId xmlns:a16="http://schemas.microsoft.com/office/drawing/2014/main" id="{F8E68FF7-1EBE-470C-9207-60BFD3B608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436677" y="1827213"/>
                    <a:ext cx="84138" cy="76200"/>
                  </a:xfrm>
                  <a:custGeom>
                    <a:avLst/>
                    <a:gdLst>
                      <a:gd name="T0" fmla="*/ 31 w 104"/>
                      <a:gd name="T1" fmla="*/ 0 h 96"/>
                      <a:gd name="T2" fmla="*/ 53 w 104"/>
                      <a:gd name="T3" fmla="*/ 3 h 96"/>
                      <a:gd name="T4" fmla="*/ 73 w 104"/>
                      <a:gd name="T5" fmla="*/ 13 h 96"/>
                      <a:gd name="T6" fmla="*/ 89 w 104"/>
                      <a:gd name="T7" fmla="*/ 30 h 96"/>
                      <a:gd name="T8" fmla="*/ 101 w 104"/>
                      <a:gd name="T9" fmla="*/ 48 h 96"/>
                      <a:gd name="T10" fmla="*/ 104 w 104"/>
                      <a:gd name="T11" fmla="*/ 63 h 96"/>
                      <a:gd name="T12" fmla="*/ 102 w 104"/>
                      <a:gd name="T13" fmla="*/ 76 h 96"/>
                      <a:gd name="T14" fmla="*/ 97 w 104"/>
                      <a:gd name="T15" fmla="*/ 88 h 96"/>
                      <a:gd name="T16" fmla="*/ 86 w 104"/>
                      <a:gd name="T17" fmla="*/ 94 h 96"/>
                      <a:gd name="T18" fmla="*/ 73 w 104"/>
                      <a:gd name="T19" fmla="*/ 96 h 96"/>
                      <a:gd name="T20" fmla="*/ 51 w 104"/>
                      <a:gd name="T21" fmla="*/ 93 h 96"/>
                      <a:gd name="T22" fmla="*/ 31 w 104"/>
                      <a:gd name="T23" fmla="*/ 83 h 96"/>
                      <a:gd name="T24" fmla="*/ 15 w 104"/>
                      <a:gd name="T25" fmla="*/ 66 h 96"/>
                      <a:gd name="T26" fmla="*/ 3 w 104"/>
                      <a:gd name="T27" fmla="*/ 48 h 96"/>
                      <a:gd name="T28" fmla="*/ 0 w 104"/>
                      <a:gd name="T29" fmla="*/ 33 h 96"/>
                      <a:gd name="T30" fmla="*/ 1 w 104"/>
                      <a:gd name="T31" fmla="*/ 20 h 96"/>
                      <a:gd name="T32" fmla="*/ 6 w 104"/>
                      <a:gd name="T33" fmla="*/ 8 h 96"/>
                      <a:gd name="T34" fmla="*/ 18 w 104"/>
                      <a:gd name="T35" fmla="*/ 2 h 96"/>
                      <a:gd name="T36" fmla="*/ 31 w 104"/>
                      <a:gd name="T3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04" h="96">
                        <a:moveTo>
                          <a:pt x="31" y="0"/>
                        </a:moveTo>
                        <a:lnTo>
                          <a:pt x="53" y="3"/>
                        </a:lnTo>
                        <a:lnTo>
                          <a:pt x="73" y="13"/>
                        </a:lnTo>
                        <a:lnTo>
                          <a:pt x="89" y="30"/>
                        </a:lnTo>
                        <a:lnTo>
                          <a:pt x="101" y="48"/>
                        </a:lnTo>
                        <a:lnTo>
                          <a:pt x="104" y="63"/>
                        </a:lnTo>
                        <a:lnTo>
                          <a:pt x="102" y="76"/>
                        </a:lnTo>
                        <a:lnTo>
                          <a:pt x="97" y="88"/>
                        </a:lnTo>
                        <a:lnTo>
                          <a:pt x="86" y="94"/>
                        </a:lnTo>
                        <a:lnTo>
                          <a:pt x="73" y="96"/>
                        </a:lnTo>
                        <a:lnTo>
                          <a:pt x="51" y="93"/>
                        </a:lnTo>
                        <a:lnTo>
                          <a:pt x="31" y="83"/>
                        </a:lnTo>
                        <a:lnTo>
                          <a:pt x="15" y="66"/>
                        </a:lnTo>
                        <a:lnTo>
                          <a:pt x="3" y="48"/>
                        </a:lnTo>
                        <a:lnTo>
                          <a:pt x="0" y="33"/>
                        </a:ln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8" y="2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0" name="Freeform 36">
                    <a:extLst>
                      <a:ext uri="{FF2B5EF4-FFF2-40B4-BE49-F238E27FC236}">
                        <a16:creationId xmlns:a16="http://schemas.microsoft.com/office/drawing/2014/main" id="{605E6B65-1709-49F1-828D-5E8BBD5800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438264" y="1912938"/>
                    <a:ext cx="130175" cy="9525"/>
                  </a:xfrm>
                  <a:custGeom>
                    <a:avLst/>
                    <a:gdLst>
                      <a:gd name="T0" fmla="*/ 0 w 162"/>
                      <a:gd name="T1" fmla="*/ 0 h 14"/>
                      <a:gd name="T2" fmla="*/ 157 w 162"/>
                      <a:gd name="T3" fmla="*/ 0 h 14"/>
                      <a:gd name="T4" fmla="*/ 162 w 162"/>
                      <a:gd name="T5" fmla="*/ 14 h 14"/>
                      <a:gd name="T6" fmla="*/ 5 w 162"/>
                      <a:gd name="T7" fmla="*/ 14 h 14"/>
                      <a:gd name="T8" fmla="*/ 0 w 162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2" h="14">
                        <a:moveTo>
                          <a:pt x="0" y="0"/>
                        </a:moveTo>
                        <a:lnTo>
                          <a:pt x="157" y="0"/>
                        </a:lnTo>
                        <a:lnTo>
                          <a:pt x="162" y="14"/>
                        </a:lnTo>
                        <a:lnTo>
                          <a:pt x="5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1" name="Freeform 38">
                    <a:extLst>
                      <a:ext uri="{FF2B5EF4-FFF2-40B4-BE49-F238E27FC236}">
                        <a16:creationId xmlns:a16="http://schemas.microsoft.com/office/drawing/2014/main" id="{B048B5B4-92E5-4379-AFDF-FD98EA890C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66864" y="1677988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7"/>
                      <a:gd name="T2" fmla="*/ 61 w 63"/>
                      <a:gd name="T3" fmla="*/ 0 h 7"/>
                      <a:gd name="T4" fmla="*/ 63 w 63"/>
                      <a:gd name="T5" fmla="*/ 7 h 7"/>
                      <a:gd name="T6" fmla="*/ 3 w 63"/>
                      <a:gd name="T7" fmla="*/ 7 h 7"/>
                      <a:gd name="T8" fmla="*/ 0 w 6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7">
                        <a:moveTo>
                          <a:pt x="0" y="0"/>
                        </a:moveTo>
                        <a:lnTo>
                          <a:pt x="61" y="0"/>
                        </a:lnTo>
                        <a:lnTo>
                          <a:pt x="63" y="7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2" name="Freeform 39">
                    <a:extLst>
                      <a:ext uri="{FF2B5EF4-FFF2-40B4-BE49-F238E27FC236}">
                        <a16:creationId xmlns:a16="http://schemas.microsoft.com/office/drawing/2014/main" id="{820CF4F6-5FE4-45F9-BB70-D07C3F01AA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660514" y="1692276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9"/>
                      <a:gd name="T2" fmla="*/ 59 w 63"/>
                      <a:gd name="T3" fmla="*/ 0 h 9"/>
                      <a:gd name="T4" fmla="*/ 63 w 63"/>
                      <a:gd name="T5" fmla="*/ 9 h 9"/>
                      <a:gd name="T6" fmla="*/ 3 w 63"/>
                      <a:gd name="T7" fmla="*/ 9 h 9"/>
                      <a:gd name="T8" fmla="*/ 0 w 6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9">
                        <a:moveTo>
                          <a:pt x="0" y="0"/>
                        </a:moveTo>
                        <a:lnTo>
                          <a:pt x="59" y="0"/>
                        </a:lnTo>
                        <a:lnTo>
                          <a:pt x="63" y="9"/>
                        </a:lnTo>
                        <a:lnTo>
                          <a:pt x="3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3" name="Freeform 42">
                    <a:extLst>
                      <a:ext uri="{FF2B5EF4-FFF2-40B4-BE49-F238E27FC236}">
                        <a16:creationId xmlns:a16="http://schemas.microsoft.com/office/drawing/2014/main" id="{EEC7FF2E-0A56-4A95-9811-B9DA8EDF9F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863714" y="1666876"/>
                    <a:ext cx="95250" cy="103188"/>
                  </a:xfrm>
                  <a:custGeom>
                    <a:avLst/>
                    <a:gdLst>
                      <a:gd name="T0" fmla="*/ 66 w 121"/>
                      <a:gd name="T1" fmla="*/ 0 h 131"/>
                      <a:gd name="T2" fmla="*/ 121 w 121"/>
                      <a:gd name="T3" fmla="*/ 131 h 131"/>
                      <a:gd name="T4" fmla="*/ 0 w 121"/>
                      <a:gd name="T5" fmla="*/ 131 h 131"/>
                      <a:gd name="T6" fmla="*/ 66 w 121"/>
                      <a:gd name="T7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1" h="131">
                        <a:moveTo>
                          <a:pt x="66" y="0"/>
                        </a:moveTo>
                        <a:lnTo>
                          <a:pt x="121" y="131"/>
                        </a:lnTo>
                        <a:lnTo>
                          <a:pt x="0" y="13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4" name="Freeform 45">
                    <a:extLst>
                      <a:ext uri="{FF2B5EF4-FFF2-40B4-BE49-F238E27FC236}">
                        <a16:creationId xmlns:a16="http://schemas.microsoft.com/office/drawing/2014/main" id="{3870D4AF-75D2-410A-99A2-E6432BD5750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-976427" y="696913"/>
                    <a:ext cx="368300" cy="385763"/>
                  </a:xfrm>
                  <a:custGeom>
                    <a:avLst/>
                    <a:gdLst>
                      <a:gd name="T0" fmla="*/ 191 w 462"/>
                      <a:gd name="T1" fmla="*/ 37 h 487"/>
                      <a:gd name="T2" fmla="*/ 119 w 462"/>
                      <a:gd name="T3" fmla="*/ 68 h 487"/>
                      <a:gd name="T4" fmla="*/ 65 w 462"/>
                      <a:gd name="T5" fmla="*/ 126 h 487"/>
                      <a:gd name="T6" fmla="*/ 35 w 462"/>
                      <a:gd name="T7" fmla="*/ 201 h 487"/>
                      <a:gd name="T8" fmla="*/ 35 w 462"/>
                      <a:gd name="T9" fmla="*/ 287 h 487"/>
                      <a:gd name="T10" fmla="*/ 65 w 462"/>
                      <a:gd name="T11" fmla="*/ 361 h 487"/>
                      <a:gd name="T12" fmla="*/ 119 w 462"/>
                      <a:gd name="T13" fmla="*/ 419 h 487"/>
                      <a:gd name="T14" fmla="*/ 191 w 462"/>
                      <a:gd name="T15" fmla="*/ 450 h 487"/>
                      <a:gd name="T16" fmla="*/ 270 w 462"/>
                      <a:gd name="T17" fmla="*/ 450 h 487"/>
                      <a:gd name="T18" fmla="*/ 341 w 462"/>
                      <a:gd name="T19" fmla="*/ 419 h 487"/>
                      <a:gd name="T20" fmla="*/ 396 w 462"/>
                      <a:gd name="T21" fmla="*/ 361 h 487"/>
                      <a:gd name="T22" fmla="*/ 426 w 462"/>
                      <a:gd name="T23" fmla="*/ 287 h 487"/>
                      <a:gd name="T24" fmla="*/ 426 w 462"/>
                      <a:gd name="T25" fmla="*/ 201 h 487"/>
                      <a:gd name="T26" fmla="*/ 396 w 462"/>
                      <a:gd name="T27" fmla="*/ 126 h 487"/>
                      <a:gd name="T28" fmla="*/ 341 w 462"/>
                      <a:gd name="T29" fmla="*/ 68 h 487"/>
                      <a:gd name="T30" fmla="*/ 270 w 462"/>
                      <a:gd name="T31" fmla="*/ 37 h 487"/>
                      <a:gd name="T32" fmla="*/ 230 w 462"/>
                      <a:gd name="T33" fmla="*/ 0 h 487"/>
                      <a:gd name="T34" fmla="*/ 320 w 462"/>
                      <a:gd name="T35" fmla="*/ 19 h 487"/>
                      <a:gd name="T36" fmla="*/ 394 w 462"/>
                      <a:gd name="T37" fmla="*/ 71 h 487"/>
                      <a:gd name="T38" fmla="*/ 444 w 462"/>
                      <a:gd name="T39" fmla="*/ 149 h 487"/>
                      <a:gd name="T40" fmla="*/ 462 w 462"/>
                      <a:gd name="T41" fmla="*/ 244 h 487"/>
                      <a:gd name="T42" fmla="*/ 444 w 462"/>
                      <a:gd name="T43" fmla="*/ 338 h 487"/>
                      <a:gd name="T44" fmla="*/ 394 w 462"/>
                      <a:gd name="T45" fmla="*/ 416 h 487"/>
                      <a:gd name="T46" fmla="*/ 320 w 462"/>
                      <a:gd name="T47" fmla="*/ 469 h 487"/>
                      <a:gd name="T48" fmla="*/ 230 w 462"/>
                      <a:gd name="T49" fmla="*/ 487 h 487"/>
                      <a:gd name="T50" fmla="*/ 141 w 462"/>
                      <a:gd name="T51" fmla="*/ 469 h 487"/>
                      <a:gd name="T52" fmla="*/ 66 w 462"/>
                      <a:gd name="T53" fmla="*/ 416 h 487"/>
                      <a:gd name="T54" fmla="*/ 17 w 462"/>
                      <a:gd name="T55" fmla="*/ 338 h 487"/>
                      <a:gd name="T56" fmla="*/ 0 w 462"/>
                      <a:gd name="T57" fmla="*/ 244 h 487"/>
                      <a:gd name="T58" fmla="*/ 17 w 462"/>
                      <a:gd name="T59" fmla="*/ 149 h 487"/>
                      <a:gd name="T60" fmla="*/ 66 w 462"/>
                      <a:gd name="T61" fmla="*/ 71 h 487"/>
                      <a:gd name="T62" fmla="*/ 141 w 462"/>
                      <a:gd name="T63" fmla="*/ 19 h 487"/>
                      <a:gd name="T64" fmla="*/ 230 w 462"/>
                      <a:gd name="T65" fmla="*/ 0 h 4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62" h="487">
                        <a:moveTo>
                          <a:pt x="230" y="32"/>
                        </a:moveTo>
                        <a:lnTo>
                          <a:pt x="191" y="37"/>
                        </a:lnTo>
                        <a:lnTo>
                          <a:pt x="152" y="48"/>
                        </a:lnTo>
                        <a:lnTo>
                          <a:pt x="119" y="68"/>
                        </a:lnTo>
                        <a:lnTo>
                          <a:pt x="89" y="95"/>
                        </a:lnTo>
                        <a:lnTo>
                          <a:pt x="65" y="126"/>
                        </a:lnTo>
                        <a:lnTo>
                          <a:pt x="46" y="161"/>
                        </a:lnTo>
                        <a:lnTo>
                          <a:pt x="35" y="201"/>
                        </a:lnTo>
                        <a:lnTo>
                          <a:pt x="31" y="244"/>
                        </a:lnTo>
                        <a:lnTo>
                          <a:pt x="35" y="287"/>
                        </a:lnTo>
                        <a:lnTo>
                          <a:pt x="46" y="326"/>
                        </a:lnTo>
                        <a:lnTo>
                          <a:pt x="65" y="361"/>
                        </a:lnTo>
                        <a:lnTo>
                          <a:pt x="89" y="392"/>
                        </a:lnTo>
                        <a:lnTo>
                          <a:pt x="119" y="419"/>
                        </a:lnTo>
                        <a:lnTo>
                          <a:pt x="152" y="439"/>
                        </a:lnTo>
                        <a:lnTo>
                          <a:pt x="191" y="450"/>
                        </a:lnTo>
                        <a:lnTo>
                          <a:pt x="230" y="455"/>
                        </a:lnTo>
                        <a:lnTo>
                          <a:pt x="270" y="450"/>
                        </a:lnTo>
                        <a:lnTo>
                          <a:pt x="308" y="439"/>
                        </a:lnTo>
                        <a:lnTo>
                          <a:pt x="341" y="419"/>
                        </a:lnTo>
                        <a:lnTo>
                          <a:pt x="371" y="392"/>
                        </a:lnTo>
                        <a:lnTo>
                          <a:pt x="396" y="361"/>
                        </a:lnTo>
                        <a:lnTo>
                          <a:pt x="414" y="326"/>
                        </a:lnTo>
                        <a:lnTo>
                          <a:pt x="426" y="287"/>
                        </a:lnTo>
                        <a:lnTo>
                          <a:pt x="429" y="244"/>
                        </a:lnTo>
                        <a:lnTo>
                          <a:pt x="426" y="201"/>
                        </a:lnTo>
                        <a:lnTo>
                          <a:pt x="414" y="161"/>
                        </a:lnTo>
                        <a:lnTo>
                          <a:pt x="396" y="126"/>
                        </a:lnTo>
                        <a:lnTo>
                          <a:pt x="371" y="95"/>
                        </a:lnTo>
                        <a:lnTo>
                          <a:pt x="341" y="68"/>
                        </a:lnTo>
                        <a:lnTo>
                          <a:pt x="308" y="48"/>
                        </a:lnTo>
                        <a:lnTo>
                          <a:pt x="270" y="37"/>
                        </a:lnTo>
                        <a:lnTo>
                          <a:pt x="230" y="32"/>
                        </a:lnTo>
                        <a:close/>
                        <a:moveTo>
                          <a:pt x="230" y="0"/>
                        </a:moveTo>
                        <a:lnTo>
                          <a:pt x="277" y="5"/>
                        </a:lnTo>
                        <a:lnTo>
                          <a:pt x="320" y="19"/>
                        </a:lnTo>
                        <a:lnTo>
                          <a:pt x="360" y="42"/>
                        </a:lnTo>
                        <a:lnTo>
                          <a:pt x="394" y="71"/>
                        </a:lnTo>
                        <a:lnTo>
                          <a:pt x="423" y="108"/>
                        </a:lnTo>
                        <a:lnTo>
                          <a:pt x="444" y="149"/>
                        </a:lnTo>
                        <a:lnTo>
                          <a:pt x="457" y="194"/>
                        </a:lnTo>
                        <a:lnTo>
                          <a:pt x="462" y="244"/>
                        </a:lnTo>
                        <a:lnTo>
                          <a:pt x="457" y="293"/>
                        </a:lnTo>
                        <a:lnTo>
                          <a:pt x="444" y="338"/>
                        </a:lnTo>
                        <a:lnTo>
                          <a:pt x="423" y="379"/>
                        </a:lnTo>
                        <a:lnTo>
                          <a:pt x="394" y="416"/>
                        </a:lnTo>
                        <a:lnTo>
                          <a:pt x="360" y="445"/>
                        </a:lnTo>
                        <a:lnTo>
                          <a:pt x="320" y="469"/>
                        </a:lnTo>
                        <a:lnTo>
                          <a:pt x="277" y="482"/>
                        </a:lnTo>
                        <a:lnTo>
                          <a:pt x="230" y="487"/>
                        </a:lnTo>
                        <a:lnTo>
                          <a:pt x="184" y="482"/>
                        </a:lnTo>
                        <a:lnTo>
                          <a:pt x="141" y="469"/>
                        </a:lnTo>
                        <a:lnTo>
                          <a:pt x="101" y="445"/>
                        </a:lnTo>
                        <a:lnTo>
                          <a:pt x="66" y="416"/>
                        </a:lnTo>
                        <a:lnTo>
                          <a:pt x="38" y="379"/>
                        </a:lnTo>
                        <a:lnTo>
                          <a:pt x="17" y="338"/>
                        </a:lnTo>
                        <a:lnTo>
                          <a:pt x="3" y="293"/>
                        </a:lnTo>
                        <a:lnTo>
                          <a:pt x="0" y="244"/>
                        </a:lnTo>
                        <a:lnTo>
                          <a:pt x="3" y="194"/>
                        </a:lnTo>
                        <a:lnTo>
                          <a:pt x="17" y="149"/>
                        </a:lnTo>
                        <a:lnTo>
                          <a:pt x="38" y="108"/>
                        </a:lnTo>
                        <a:lnTo>
                          <a:pt x="66" y="71"/>
                        </a:lnTo>
                        <a:lnTo>
                          <a:pt x="101" y="42"/>
                        </a:lnTo>
                        <a:lnTo>
                          <a:pt x="141" y="19"/>
                        </a:lnTo>
                        <a:lnTo>
                          <a:pt x="184" y="5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rgbClr val="DDE0E1"/>
                  </a:solidFill>
                  <a:ln w="0">
                    <a:solidFill>
                      <a:schemeClr val="accent2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DD746D29-5CD2-48E4-886D-296F174FF763}"/>
                    </a:ext>
                  </a:extLst>
                </p:cNvPr>
                <p:cNvGrpSpPr/>
                <p:nvPr/>
              </p:nvGrpSpPr>
              <p:grpSpPr>
                <a:xfrm flipH="1">
                  <a:off x="4388445" y="1085448"/>
                  <a:ext cx="471487" cy="981075"/>
                  <a:chOff x="878627" y="1611725"/>
                  <a:chExt cx="471487" cy="981075"/>
                </a:xfrm>
              </p:grpSpPr>
              <p:sp>
                <p:nvSpPr>
                  <p:cNvPr id="229" name="Freeform 77">
                    <a:extLst>
                      <a:ext uri="{FF2B5EF4-FFF2-40B4-BE49-F238E27FC236}">
                        <a16:creationId xmlns:a16="http://schemas.microsoft.com/office/drawing/2014/main" id="{C6677F23-C2BC-4F80-8E7A-DAA567CE6E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07214" y="1611725"/>
                    <a:ext cx="192087" cy="161925"/>
                  </a:xfrm>
                  <a:custGeom>
                    <a:avLst/>
                    <a:gdLst>
                      <a:gd name="T0" fmla="*/ 208 w 244"/>
                      <a:gd name="T1" fmla="*/ 204 h 204"/>
                      <a:gd name="T2" fmla="*/ 212 w 244"/>
                      <a:gd name="T3" fmla="*/ 204 h 204"/>
                      <a:gd name="T4" fmla="*/ 230 w 244"/>
                      <a:gd name="T5" fmla="*/ 180 h 204"/>
                      <a:gd name="T6" fmla="*/ 240 w 244"/>
                      <a:gd name="T7" fmla="*/ 153 h 204"/>
                      <a:gd name="T8" fmla="*/ 244 w 244"/>
                      <a:gd name="T9" fmla="*/ 123 h 204"/>
                      <a:gd name="T10" fmla="*/ 240 w 244"/>
                      <a:gd name="T11" fmla="*/ 89 h 204"/>
                      <a:gd name="T12" fmla="*/ 228 w 244"/>
                      <a:gd name="T13" fmla="*/ 62 h 204"/>
                      <a:gd name="T14" fmla="*/ 208 w 244"/>
                      <a:gd name="T15" fmla="*/ 36 h 204"/>
                      <a:gd name="T16" fmla="*/ 184 w 244"/>
                      <a:gd name="T17" fmla="*/ 18 h 204"/>
                      <a:gd name="T18" fmla="*/ 155 w 244"/>
                      <a:gd name="T19" fmla="*/ 6 h 204"/>
                      <a:gd name="T20" fmla="*/ 123 w 244"/>
                      <a:gd name="T21" fmla="*/ 0 h 204"/>
                      <a:gd name="T22" fmla="*/ 91 w 244"/>
                      <a:gd name="T23" fmla="*/ 6 h 204"/>
                      <a:gd name="T24" fmla="*/ 61 w 244"/>
                      <a:gd name="T25" fmla="*/ 18 h 204"/>
                      <a:gd name="T26" fmla="*/ 36 w 244"/>
                      <a:gd name="T27" fmla="*/ 36 h 204"/>
                      <a:gd name="T28" fmla="*/ 18 w 244"/>
                      <a:gd name="T29" fmla="*/ 62 h 204"/>
                      <a:gd name="T30" fmla="*/ 6 w 244"/>
                      <a:gd name="T31" fmla="*/ 89 h 204"/>
                      <a:gd name="T32" fmla="*/ 0 w 244"/>
                      <a:gd name="T33" fmla="*/ 123 h 204"/>
                      <a:gd name="T34" fmla="*/ 4 w 244"/>
                      <a:gd name="T35" fmla="*/ 153 h 204"/>
                      <a:gd name="T36" fmla="*/ 16 w 244"/>
                      <a:gd name="T37" fmla="*/ 180 h 204"/>
                      <a:gd name="T38" fmla="*/ 34 w 244"/>
                      <a:gd name="T39" fmla="*/ 204 h 204"/>
                      <a:gd name="T40" fmla="*/ 208 w 244"/>
                      <a:gd name="T41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44" h="204">
                        <a:moveTo>
                          <a:pt x="208" y="204"/>
                        </a:moveTo>
                        <a:lnTo>
                          <a:pt x="212" y="204"/>
                        </a:lnTo>
                        <a:lnTo>
                          <a:pt x="230" y="180"/>
                        </a:lnTo>
                        <a:lnTo>
                          <a:pt x="240" y="153"/>
                        </a:lnTo>
                        <a:lnTo>
                          <a:pt x="244" y="123"/>
                        </a:lnTo>
                        <a:lnTo>
                          <a:pt x="240" y="89"/>
                        </a:lnTo>
                        <a:lnTo>
                          <a:pt x="228" y="62"/>
                        </a:lnTo>
                        <a:lnTo>
                          <a:pt x="208" y="36"/>
                        </a:lnTo>
                        <a:lnTo>
                          <a:pt x="184" y="18"/>
                        </a:lnTo>
                        <a:lnTo>
                          <a:pt x="155" y="6"/>
                        </a:lnTo>
                        <a:lnTo>
                          <a:pt x="123" y="0"/>
                        </a:lnTo>
                        <a:lnTo>
                          <a:pt x="91" y="6"/>
                        </a:lnTo>
                        <a:lnTo>
                          <a:pt x="61" y="18"/>
                        </a:lnTo>
                        <a:lnTo>
                          <a:pt x="36" y="36"/>
                        </a:lnTo>
                        <a:lnTo>
                          <a:pt x="18" y="62"/>
                        </a:lnTo>
                        <a:lnTo>
                          <a:pt x="6" y="89"/>
                        </a:lnTo>
                        <a:lnTo>
                          <a:pt x="0" y="123"/>
                        </a:lnTo>
                        <a:lnTo>
                          <a:pt x="4" y="153"/>
                        </a:lnTo>
                        <a:lnTo>
                          <a:pt x="16" y="180"/>
                        </a:lnTo>
                        <a:lnTo>
                          <a:pt x="34" y="204"/>
                        </a:lnTo>
                        <a:lnTo>
                          <a:pt x="208" y="20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0" name="Freeform 78">
                    <a:extLst>
                      <a:ext uri="{FF2B5EF4-FFF2-40B4-BE49-F238E27FC236}">
                        <a16:creationId xmlns:a16="http://schemas.microsoft.com/office/drawing/2014/main" id="{F9CBE41E-2F9D-4CBD-8777-1B8F3309F0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8627" y="1791112"/>
                    <a:ext cx="471487" cy="801688"/>
                  </a:xfrm>
                  <a:custGeom>
                    <a:avLst/>
                    <a:gdLst>
                      <a:gd name="T0" fmla="*/ 89 w 594"/>
                      <a:gd name="T1" fmla="*/ 188 h 1010"/>
                      <a:gd name="T2" fmla="*/ 87 w 594"/>
                      <a:gd name="T3" fmla="*/ 176 h 1010"/>
                      <a:gd name="T4" fmla="*/ 89 w 594"/>
                      <a:gd name="T5" fmla="*/ 164 h 1010"/>
                      <a:gd name="T6" fmla="*/ 95 w 594"/>
                      <a:gd name="T7" fmla="*/ 148 h 1010"/>
                      <a:gd name="T8" fmla="*/ 109 w 594"/>
                      <a:gd name="T9" fmla="*/ 129 h 1010"/>
                      <a:gd name="T10" fmla="*/ 116 w 594"/>
                      <a:gd name="T11" fmla="*/ 943 h 1010"/>
                      <a:gd name="T12" fmla="*/ 136 w 594"/>
                      <a:gd name="T13" fmla="*/ 990 h 1010"/>
                      <a:gd name="T14" fmla="*/ 184 w 594"/>
                      <a:gd name="T15" fmla="*/ 1010 h 1010"/>
                      <a:gd name="T16" fmla="*/ 231 w 594"/>
                      <a:gd name="T17" fmla="*/ 990 h 1010"/>
                      <a:gd name="T18" fmla="*/ 251 w 594"/>
                      <a:gd name="T19" fmla="*/ 943 h 1010"/>
                      <a:gd name="T20" fmla="*/ 277 w 594"/>
                      <a:gd name="T21" fmla="*/ 453 h 1010"/>
                      <a:gd name="T22" fmla="*/ 281 w 594"/>
                      <a:gd name="T23" fmla="*/ 968 h 1010"/>
                      <a:gd name="T24" fmla="*/ 317 w 594"/>
                      <a:gd name="T25" fmla="*/ 1004 h 1010"/>
                      <a:gd name="T26" fmla="*/ 370 w 594"/>
                      <a:gd name="T27" fmla="*/ 1004 h 1010"/>
                      <a:gd name="T28" fmla="*/ 406 w 594"/>
                      <a:gd name="T29" fmla="*/ 968 h 1010"/>
                      <a:gd name="T30" fmla="*/ 410 w 594"/>
                      <a:gd name="T31" fmla="*/ 289 h 1010"/>
                      <a:gd name="T32" fmla="*/ 449 w 594"/>
                      <a:gd name="T33" fmla="*/ 315 h 1010"/>
                      <a:gd name="T34" fmla="*/ 501 w 594"/>
                      <a:gd name="T35" fmla="*/ 325 h 1010"/>
                      <a:gd name="T36" fmla="*/ 536 w 594"/>
                      <a:gd name="T37" fmla="*/ 327 h 1010"/>
                      <a:gd name="T38" fmla="*/ 550 w 594"/>
                      <a:gd name="T39" fmla="*/ 325 h 1010"/>
                      <a:gd name="T40" fmla="*/ 556 w 594"/>
                      <a:gd name="T41" fmla="*/ 325 h 1010"/>
                      <a:gd name="T42" fmla="*/ 584 w 594"/>
                      <a:gd name="T43" fmla="*/ 309 h 1010"/>
                      <a:gd name="T44" fmla="*/ 594 w 594"/>
                      <a:gd name="T45" fmla="*/ 277 h 1010"/>
                      <a:gd name="T46" fmla="*/ 578 w 594"/>
                      <a:gd name="T47" fmla="*/ 247 h 1010"/>
                      <a:gd name="T48" fmla="*/ 546 w 594"/>
                      <a:gd name="T49" fmla="*/ 240 h 1010"/>
                      <a:gd name="T50" fmla="*/ 540 w 594"/>
                      <a:gd name="T51" fmla="*/ 240 h 1010"/>
                      <a:gd name="T52" fmla="*/ 527 w 594"/>
                      <a:gd name="T53" fmla="*/ 240 h 1010"/>
                      <a:gd name="T54" fmla="*/ 489 w 594"/>
                      <a:gd name="T55" fmla="*/ 236 h 1010"/>
                      <a:gd name="T56" fmla="*/ 477 w 594"/>
                      <a:gd name="T57" fmla="*/ 232 h 1010"/>
                      <a:gd name="T58" fmla="*/ 471 w 594"/>
                      <a:gd name="T59" fmla="*/ 228 h 1010"/>
                      <a:gd name="T60" fmla="*/ 461 w 594"/>
                      <a:gd name="T61" fmla="*/ 210 h 1010"/>
                      <a:gd name="T62" fmla="*/ 451 w 594"/>
                      <a:gd name="T63" fmla="*/ 154 h 1010"/>
                      <a:gd name="T64" fmla="*/ 449 w 594"/>
                      <a:gd name="T65" fmla="*/ 91 h 1010"/>
                      <a:gd name="T66" fmla="*/ 439 w 594"/>
                      <a:gd name="T67" fmla="*/ 41 h 1010"/>
                      <a:gd name="T68" fmla="*/ 431 w 594"/>
                      <a:gd name="T69" fmla="*/ 28 h 1010"/>
                      <a:gd name="T70" fmla="*/ 420 w 594"/>
                      <a:gd name="T71" fmla="*/ 14 h 1010"/>
                      <a:gd name="T72" fmla="*/ 382 w 594"/>
                      <a:gd name="T73" fmla="*/ 0 h 1010"/>
                      <a:gd name="T74" fmla="*/ 376 w 594"/>
                      <a:gd name="T75" fmla="*/ 0 h 1010"/>
                      <a:gd name="T76" fmla="*/ 368 w 594"/>
                      <a:gd name="T77" fmla="*/ 0 h 1010"/>
                      <a:gd name="T78" fmla="*/ 150 w 594"/>
                      <a:gd name="T79" fmla="*/ 2 h 1010"/>
                      <a:gd name="T80" fmla="*/ 107 w 594"/>
                      <a:gd name="T81" fmla="*/ 18 h 1010"/>
                      <a:gd name="T82" fmla="*/ 37 w 594"/>
                      <a:gd name="T83" fmla="*/ 79 h 1010"/>
                      <a:gd name="T84" fmla="*/ 6 w 594"/>
                      <a:gd name="T85" fmla="*/ 139 h 1010"/>
                      <a:gd name="T86" fmla="*/ 0 w 594"/>
                      <a:gd name="T87" fmla="*/ 176 h 1010"/>
                      <a:gd name="T88" fmla="*/ 8 w 594"/>
                      <a:gd name="T89" fmla="*/ 218 h 1010"/>
                      <a:gd name="T90" fmla="*/ 8 w 594"/>
                      <a:gd name="T91" fmla="*/ 220 h 1010"/>
                      <a:gd name="T92" fmla="*/ 45 w 594"/>
                      <a:gd name="T93" fmla="*/ 269 h 1010"/>
                      <a:gd name="T94" fmla="*/ 83 w 594"/>
                      <a:gd name="T95" fmla="*/ 297 h 1010"/>
                      <a:gd name="T96" fmla="*/ 95 w 594"/>
                      <a:gd name="T97" fmla="*/ 198 h 1010"/>
                      <a:gd name="T98" fmla="*/ 89 w 594"/>
                      <a:gd name="T99" fmla="*/ 188 h 10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94" h="1010">
                        <a:moveTo>
                          <a:pt x="89" y="188"/>
                        </a:moveTo>
                        <a:lnTo>
                          <a:pt x="89" y="188"/>
                        </a:lnTo>
                        <a:lnTo>
                          <a:pt x="87" y="182"/>
                        </a:lnTo>
                        <a:lnTo>
                          <a:pt x="87" y="176"/>
                        </a:lnTo>
                        <a:lnTo>
                          <a:pt x="87" y="170"/>
                        </a:lnTo>
                        <a:lnTo>
                          <a:pt x="89" y="164"/>
                        </a:lnTo>
                        <a:lnTo>
                          <a:pt x="91" y="156"/>
                        </a:lnTo>
                        <a:lnTo>
                          <a:pt x="95" y="148"/>
                        </a:lnTo>
                        <a:lnTo>
                          <a:pt x="101" y="139"/>
                        </a:lnTo>
                        <a:lnTo>
                          <a:pt x="109" y="129"/>
                        </a:lnTo>
                        <a:lnTo>
                          <a:pt x="116" y="119"/>
                        </a:lnTo>
                        <a:lnTo>
                          <a:pt x="116" y="943"/>
                        </a:lnTo>
                        <a:lnTo>
                          <a:pt x="122" y="968"/>
                        </a:lnTo>
                        <a:lnTo>
                          <a:pt x="136" y="990"/>
                        </a:lnTo>
                        <a:lnTo>
                          <a:pt x="158" y="1004"/>
                        </a:lnTo>
                        <a:lnTo>
                          <a:pt x="184" y="1010"/>
                        </a:lnTo>
                        <a:lnTo>
                          <a:pt x="210" y="1004"/>
                        </a:lnTo>
                        <a:lnTo>
                          <a:pt x="231" y="990"/>
                        </a:lnTo>
                        <a:lnTo>
                          <a:pt x="245" y="968"/>
                        </a:lnTo>
                        <a:lnTo>
                          <a:pt x="251" y="943"/>
                        </a:lnTo>
                        <a:lnTo>
                          <a:pt x="251" y="453"/>
                        </a:lnTo>
                        <a:lnTo>
                          <a:pt x="277" y="453"/>
                        </a:lnTo>
                        <a:lnTo>
                          <a:pt x="277" y="943"/>
                        </a:lnTo>
                        <a:lnTo>
                          <a:pt x="281" y="968"/>
                        </a:lnTo>
                        <a:lnTo>
                          <a:pt x="297" y="990"/>
                        </a:lnTo>
                        <a:lnTo>
                          <a:pt x="317" y="1004"/>
                        </a:lnTo>
                        <a:lnTo>
                          <a:pt x="342" y="1010"/>
                        </a:lnTo>
                        <a:lnTo>
                          <a:pt x="370" y="1004"/>
                        </a:lnTo>
                        <a:lnTo>
                          <a:pt x="390" y="990"/>
                        </a:lnTo>
                        <a:lnTo>
                          <a:pt x="406" y="968"/>
                        </a:lnTo>
                        <a:lnTo>
                          <a:pt x="410" y="943"/>
                        </a:lnTo>
                        <a:lnTo>
                          <a:pt x="410" y="289"/>
                        </a:lnTo>
                        <a:lnTo>
                          <a:pt x="430" y="305"/>
                        </a:lnTo>
                        <a:lnTo>
                          <a:pt x="449" y="315"/>
                        </a:lnTo>
                        <a:lnTo>
                          <a:pt x="469" y="321"/>
                        </a:lnTo>
                        <a:lnTo>
                          <a:pt x="501" y="325"/>
                        </a:lnTo>
                        <a:lnTo>
                          <a:pt x="527" y="327"/>
                        </a:lnTo>
                        <a:lnTo>
                          <a:pt x="536" y="327"/>
                        </a:lnTo>
                        <a:lnTo>
                          <a:pt x="544" y="327"/>
                        </a:lnTo>
                        <a:lnTo>
                          <a:pt x="550" y="325"/>
                        </a:lnTo>
                        <a:lnTo>
                          <a:pt x="554" y="325"/>
                        </a:lnTo>
                        <a:lnTo>
                          <a:pt x="556" y="325"/>
                        </a:lnTo>
                        <a:lnTo>
                          <a:pt x="572" y="319"/>
                        </a:lnTo>
                        <a:lnTo>
                          <a:pt x="584" y="309"/>
                        </a:lnTo>
                        <a:lnTo>
                          <a:pt x="592" y="295"/>
                        </a:lnTo>
                        <a:lnTo>
                          <a:pt x="594" y="277"/>
                        </a:lnTo>
                        <a:lnTo>
                          <a:pt x="588" y="261"/>
                        </a:lnTo>
                        <a:lnTo>
                          <a:pt x="578" y="247"/>
                        </a:lnTo>
                        <a:lnTo>
                          <a:pt x="562" y="240"/>
                        </a:lnTo>
                        <a:lnTo>
                          <a:pt x="546" y="240"/>
                        </a:lnTo>
                        <a:lnTo>
                          <a:pt x="544" y="240"/>
                        </a:lnTo>
                        <a:lnTo>
                          <a:pt x="540" y="240"/>
                        </a:lnTo>
                        <a:lnTo>
                          <a:pt x="535" y="240"/>
                        </a:lnTo>
                        <a:lnTo>
                          <a:pt x="527" y="240"/>
                        </a:lnTo>
                        <a:lnTo>
                          <a:pt x="509" y="240"/>
                        </a:lnTo>
                        <a:lnTo>
                          <a:pt x="489" y="236"/>
                        </a:lnTo>
                        <a:lnTo>
                          <a:pt x="483" y="234"/>
                        </a:lnTo>
                        <a:lnTo>
                          <a:pt x="477" y="232"/>
                        </a:lnTo>
                        <a:lnTo>
                          <a:pt x="473" y="230"/>
                        </a:lnTo>
                        <a:lnTo>
                          <a:pt x="471" y="228"/>
                        </a:lnTo>
                        <a:lnTo>
                          <a:pt x="471" y="228"/>
                        </a:lnTo>
                        <a:lnTo>
                          <a:pt x="461" y="210"/>
                        </a:lnTo>
                        <a:lnTo>
                          <a:pt x="453" y="184"/>
                        </a:lnTo>
                        <a:lnTo>
                          <a:pt x="451" y="154"/>
                        </a:lnTo>
                        <a:lnTo>
                          <a:pt x="449" y="123"/>
                        </a:lnTo>
                        <a:lnTo>
                          <a:pt x="449" y="91"/>
                        </a:lnTo>
                        <a:lnTo>
                          <a:pt x="447" y="65"/>
                        </a:lnTo>
                        <a:lnTo>
                          <a:pt x="439" y="41"/>
                        </a:lnTo>
                        <a:lnTo>
                          <a:pt x="437" y="34"/>
                        </a:lnTo>
                        <a:lnTo>
                          <a:pt x="431" y="28"/>
                        </a:lnTo>
                        <a:lnTo>
                          <a:pt x="428" y="20"/>
                        </a:lnTo>
                        <a:lnTo>
                          <a:pt x="420" y="14"/>
                        </a:lnTo>
                        <a:lnTo>
                          <a:pt x="402" y="4"/>
                        </a:lnTo>
                        <a:lnTo>
                          <a:pt x="382" y="0"/>
                        </a:lnTo>
                        <a:lnTo>
                          <a:pt x="380" y="0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8" y="0"/>
                        </a:lnTo>
                        <a:lnTo>
                          <a:pt x="160" y="0"/>
                        </a:lnTo>
                        <a:lnTo>
                          <a:pt x="150" y="2"/>
                        </a:lnTo>
                        <a:lnTo>
                          <a:pt x="126" y="8"/>
                        </a:lnTo>
                        <a:lnTo>
                          <a:pt x="107" y="18"/>
                        </a:lnTo>
                        <a:lnTo>
                          <a:pt x="69" y="43"/>
                        </a:lnTo>
                        <a:lnTo>
                          <a:pt x="37" y="79"/>
                        </a:lnTo>
                        <a:lnTo>
                          <a:pt x="19" y="107"/>
                        </a:lnTo>
                        <a:lnTo>
                          <a:pt x="6" y="139"/>
                        </a:lnTo>
                        <a:lnTo>
                          <a:pt x="0" y="174"/>
                        </a:lnTo>
                        <a:lnTo>
                          <a:pt x="0" y="176"/>
                        </a:lnTo>
                        <a:lnTo>
                          <a:pt x="2" y="196"/>
                        </a:lnTo>
                        <a:lnTo>
                          <a:pt x="8" y="218"/>
                        </a:lnTo>
                        <a:lnTo>
                          <a:pt x="8" y="220"/>
                        </a:lnTo>
                        <a:lnTo>
                          <a:pt x="8" y="220"/>
                        </a:lnTo>
                        <a:lnTo>
                          <a:pt x="23" y="245"/>
                        </a:lnTo>
                        <a:lnTo>
                          <a:pt x="45" y="269"/>
                        </a:lnTo>
                        <a:lnTo>
                          <a:pt x="71" y="289"/>
                        </a:lnTo>
                        <a:lnTo>
                          <a:pt x="83" y="297"/>
                        </a:lnTo>
                        <a:lnTo>
                          <a:pt x="95" y="303"/>
                        </a:lnTo>
                        <a:lnTo>
                          <a:pt x="95" y="198"/>
                        </a:lnTo>
                        <a:lnTo>
                          <a:pt x="91" y="192"/>
                        </a:lnTo>
                        <a:lnTo>
                          <a:pt x="89" y="18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024967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 Placeholder 1">
            <a:extLst>
              <a:ext uri="{FF2B5EF4-FFF2-40B4-BE49-F238E27FC236}">
                <a16:creationId xmlns:a16="http://schemas.microsoft.com/office/drawing/2014/main" id="{AFD3308D-071C-4904-81A1-FD8E84A215F5}"/>
              </a:ext>
            </a:extLst>
          </p:cNvPr>
          <p:cNvSpPr txBox="1">
            <a:spLocks/>
          </p:cNvSpPr>
          <p:nvPr/>
        </p:nvSpPr>
        <p:spPr>
          <a:xfrm>
            <a:off x="11643684" y="6407264"/>
            <a:ext cx="373954" cy="3903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8" name="Title 41">
            <a:extLst>
              <a:ext uri="{FF2B5EF4-FFF2-40B4-BE49-F238E27FC236}">
                <a16:creationId xmlns:a16="http://schemas.microsoft.com/office/drawing/2014/main" id="{57C87D24-86B1-4CBB-8FFF-A4412AD04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186" y="331694"/>
            <a:ext cx="10972800" cy="649239"/>
          </a:xfrm>
        </p:spPr>
        <p:txBody>
          <a:bodyPr/>
          <a:lstStyle/>
          <a:p>
            <a:r>
              <a:rPr lang="en-US" sz="3200" dirty="0"/>
              <a:t>ONAP4K8s v2 features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9309CB-FB02-4935-A114-AB94E822BAFC}"/>
              </a:ext>
            </a:extLst>
          </p:cNvPr>
          <p:cNvSpPr txBox="1"/>
          <p:nvPr/>
        </p:nvSpPr>
        <p:spPr>
          <a:xfrm>
            <a:off x="421341" y="974490"/>
            <a:ext cx="11527781" cy="4826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Geo-Distributed composite application support 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Ability to replicate workloads in multiple locations 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Completely intent based 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Extensible architecture to allow external controllers &amp; intents 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Cluster provider support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Ability to create multiple virtual networks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Ability to expose provider networks in the cluster</a:t>
            </a:r>
          </a:p>
          <a:p>
            <a:pPr marL="174625" indent="-174625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</a:rPr>
              <a:t>Updating K8s resources based on intents (no changes to vendor provided helm charts)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53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">
            <a:extLst>
              <a:ext uri="{FF2B5EF4-FFF2-40B4-BE49-F238E27FC236}">
                <a16:creationId xmlns:a16="http://schemas.microsoft.com/office/drawing/2014/main" id="{3672369A-AB06-4838-8EE2-2E8570EBFEE1}"/>
              </a:ext>
            </a:extLst>
          </p:cNvPr>
          <p:cNvSpPr txBox="1">
            <a:spLocks/>
          </p:cNvSpPr>
          <p:nvPr/>
        </p:nvSpPr>
        <p:spPr>
          <a:xfrm>
            <a:off x="11592360" y="6075776"/>
            <a:ext cx="3739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4" name="Title 41">
            <a:extLst>
              <a:ext uri="{FF2B5EF4-FFF2-40B4-BE49-F238E27FC236}">
                <a16:creationId xmlns:a16="http://schemas.microsoft.com/office/drawing/2014/main" id="{2E5BD862-65EE-4230-8DC4-F0231861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62" y="55057"/>
            <a:ext cx="10972800" cy="1158240"/>
          </a:xfrm>
        </p:spPr>
        <p:txBody>
          <a:bodyPr/>
          <a:lstStyle/>
          <a:p>
            <a:r>
              <a:rPr lang="en-US" dirty="0"/>
              <a:t>High Level EMCO Architecture</a:t>
            </a:r>
          </a:p>
        </p:txBody>
      </p:sp>
      <p:sp>
        <p:nvSpPr>
          <p:cNvPr id="155" name="Rectangle: Rounded Corners 16">
            <a:extLst>
              <a:ext uri="{FF2B5EF4-FFF2-40B4-BE49-F238E27FC236}">
                <a16:creationId xmlns:a16="http://schemas.microsoft.com/office/drawing/2014/main" id="{EEDF1866-E661-41E5-B2A6-6828D5B66BC3}"/>
              </a:ext>
            </a:extLst>
          </p:cNvPr>
          <p:cNvSpPr/>
          <p:nvPr/>
        </p:nvSpPr>
        <p:spPr>
          <a:xfrm>
            <a:off x="273819" y="3858485"/>
            <a:ext cx="6319568" cy="11553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spcAft>
                <a:spcPts val="1200"/>
              </a:spcAft>
            </a:pPr>
            <a:r>
              <a:rPr lang="en-US" sz="1600" b="1" dirty="0">
                <a:solidFill>
                  <a:schemeClr val="tx2"/>
                </a:solidFill>
              </a:rPr>
              <a:t>Software Platforms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A83901-81BB-430B-A129-691DB974A04F}"/>
              </a:ext>
            </a:extLst>
          </p:cNvPr>
          <p:cNvGrpSpPr/>
          <p:nvPr/>
        </p:nvGrpSpPr>
        <p:grpSpPr>
          <a:xfrm>
            <a:off x="326989" y="4196643"/>
            <a:ext cx="6219587" cy="706617"/>
            <a:chOff x="5638914" y="4326657"/>
            <a:chExt cx="6219587" cy="706617"/>
          </a:xfrm>
        </p:grpSpPr>
        <p:sp>
          <p:nvSpPr>
            <p:cNvPr id="157" name="Rounded Rectangle 6">
              <a:extLst>
                <a:ext uri="{FF2B5EF4-FFF2-40B4-BE49-F238E27FC236}">
                  <a16:creationId xmlns:a16="http://schemas.microsoft.com/office/drawing/2014/main" id="{D320E8C6-F4A5-4801-AD05-F188402D05DD}"/>
                </a:ext>
              </a:extLst>
            </p:cNvPr>
            <p:cNvSpPr/>
            <p:nvPr/>
          </p:nvSpPr>
          <p:spPr>
            <a:xfrm>
              <a:off x="5638914" y="4330562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8" name="Rounded Rectangle 6">
              <a:extLst>
                <a:ext uri="{FF2B5EF4-FFF2-40B4-BE49-F238E27FC236}">
                  <a16:creationId xmlns:a16="http://schemas.microsoft.com/office/drawing/2014/main" id="{33EA4D30-A656-470C-BCC4-DC3C3091980C}"/>
                </a:ext>
              </a:extLst>
            </p:cNvPr>
            <p:cNvSpPr/>
            <p:nvPr/>
          </p:nvSpPr>
          <p:spPr>
            <a:xfrm>
              <a:off x="6886009" y="4330869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9" name="Rounded Rectangle 6">
              <a:extLst>
                <a:ext uri="{FF2B5EF4-FFF2-40B4-BE49-F238E27FC236}">
                  <a16:creationId xmlns:a16="http://schemas.microsoft.com/office/drawing/2014/main" id="{AFBD78B5-9CDF-4A67-905D-DA9A5912155B}"/>
                </a:ext>
              </a:extLst>
            </p:cNvPr>
            <p:cNvSpPr/>
            <p:nvPr/>
          </p:nvSpPr>
          <p:spPr>
            <a:xfrm>
              <a:off x="9390033" y="4330562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0" name="Rounded Rectangle 6">
              <a:extLst>
                <a:ext uri="{FF2B5EF4-FFF2-40B4-BE49-F238E27FC236}">
                  <a16:creationId xmlns:a16="http://schemas.microsoft.com/office/drawing/2014/main" id="{D72A77E6-6443-45B6-9E58-8DCC2B318DA3}"/>
                </a:ext>
              </a:extLst>
            </p:cNvPr>
            <p:cNvSpPr/>
            <p:nvPr/>
          </p:nvSpPr>
          <p:spPr>
            <a:xfrm>
              <a:off x="10631735" y="4330869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1" name="Rounded Rectangle 6">
              <a:extLst>
                <a:ext uri="{FF2B5EF4-FFF2-40B4-BE49-F238E27FC236}">
                  <a16:creationId xmlns:a16="http://schemas.microsoft.com/office/drawing/2014/main" id="{AA91E8EE-5465-4CFC-8B08-E6251B3C7A47}"/>
                </a:ext>
              </a:extLst>
            </p:cNvPr>
            <p:cNvSpPr/>
            <p:nvPr/>
          </p:nvSpPr>
          <p:spPr>
            <a:xfrm>
              <a:off x="5678370" y="4375104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2" name="Rounded Rectangle 6">
              <a:extLst>
                <a:ext uri="{FF2B5EF4-FFF2-40B4-BE49-F238E27FC236}">
                  <a16:creationId xmlns:a16="http://schemas.microsoft.com/office/drawing/2014/main" id="{E7ABCC6C-1588-4376-B7AE-C5E2CA34B966}"/>
                </a:ext>
              </a:extLst>
            </p:cNvPr>
            <p:cNvSpPr/>
            <p:nvPr/>
          </p:nvSpPr>
          <p:spPr>
            <a:xfrm>
              <a:off x="6932899" y="4377765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3" name="Rounded Rectangle 6">
              <a:extLst>
                <a:ext uri="{FF2B5EF4-FFF2-40B4-BE49-F238E27FC236}">
                  <a16:creationId xmlns:a16="http://schemas.microsoft.com/office/drawing/2014/main" id="{26F334FA-9168-4170-B669-2E36E90B305F}"/>
                </a:ext>
              </a:extLst>
            </p:cNvPr>
            <p:cNvSpPr/>
            <p:nvPr/>
          </p:nvSpPr>
          <p:spPr>
            <a:xfrm>
              <a:off x="9429489" y="4375104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4" name="Rounded Rectangle 6">
              <a:extLst>
                <a:ext uri="{FF2B5EF4-FFF2-40B4-BE49-F238E27FC236}">
                  <a16:creationId xmlns:a16="http://schemas.microsoft.com/office/drawing/2014/main" id="{C2CCF7ED-930E-44C7-BBE1-667F7588340A}"/>
                </a:ext>
              </a:extLst>
            </p:cNvPr>
            <p:cNvSpPr/>
            <p:nvPr/>
          </p:nvSpPr>
          <p:spPr>
            <a:xfrm>
              <a:off x="10678625" y="4377765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5" name="Rounded Rectangle 6">
              <a:extLst>
                <a:ext uri="{FF2B5EF4-FFF2-40B4-BE49-F238E27FC236}">
                  <a16:creationId xmlns:a16="http://schemas.microsoft.com/office/drawing/2014/main" id="{EBF799C2-55DF-48E4-8146-EE50DEA12EC9}"/>
                </a:ext>
              </a:extLst>
            </p:cNvPr>
            <p:cNvSpPr/>
            <p:nvPr/>
          </p:nvSpPr>
          <p:spPr>
            <a:xfrm>
              <a:off x="5720849" y="4422461"/>
              <a:ext cx="977915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Enterprise Edges</a:t>
              </a:r>
            </a:p>
          </p:txBody>
        </p:sp>
        <p:sp>
          <p:nvSpPr>
            <p:cNvPr id="166" name="Rounded Rectangle 6">
              <a:extLst>
                <a:ext uri="{FF2B5EF4-FFF2-40B4-BE49-F238E27FC236}">
                  <a16:creationId xmlns:a16="http://schemas.microsoft.com/office/drawing/2014/main" id="{0E816FE2-6490-4EB5-8A50-27B3A5A65C33}"/>
                </a:ext>
              </a:extLst>
            </p:cNvPr>
            <p:cNvSpPr/>
            <p:nvPr/>
          </p:nvSpPr>
          <p:spPr>
            <a:xfrm>
              <a:off x="6975378" y="4422768"/>
              <a:ext cx="977915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Edge Clouds</a:t>
              </a:r>
            </a:p>
          </p:txBody>
        </p:sp>
        <p:sp>
          <p:nvSpPr>
            <p:cNvPr id="167" name="Rounded Rectangle 6">
              <a:extLst>
                <a:ext uri="{FF2B5EF4-FFF2-40B4-BE49-F238E27FC236}">
                  <a16:creationId xmlns:a16="http://schemas.microsoft.com/office/drawing/2014/main" id="{F7A5D8EF-0AF6-422C-95CC-09E93380EA4D}"/>
                </a:ext>
              </a:extLst>
            </p:cNvPr>
            <p:cNvSpPr/>
            <p:nvPr/>
          </p:nvSpPr>
          <p:spPr>
            <a:xfrm>
              <a:off x="9471968" y="4422461"/>
              <a:ext cx="977915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Telco CO</a:t>
              </a:r>
            </a:p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Edges</a:t>
              </a:r>
            </a:p>
          </p:txBody>
        </p:sp>
        <p:sp>
          <p:nvSpPr>
            <p:cNvPr id="168" name="Rounded Rectangle 6">
              <a:extLst>
                <a:ext uri="{FF2B5EF4-FFF2-40B4-BE49-F238E27FC236}">
                  <a16:creationId xmlns:a16="http://schemas.microsoft.com/office/drawing/2014/main" id="{1343EFF7-FFF4-4B13-9320-F087D9A0A673}"/>
                </a:ext>
              </a:extLst>
            </p:cNvPr>
            <p:cNvSpPr/>
            <p:nvPr/>
          </p:nvSpPr>
          <p:spPr>
            <a:xfrm>
              <a:off x="10721104" y="4422768"/>
              <a:ext cx="977915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Pub/</a:t>
              </a:r>
              <a:r>
                <a:rPr lang="en-US" sz="1200" b="1" dirty="0" err="1">
                  <a:solidFill>
                    <a:schemeClr val="tx2"/>
                  </a:solidFill>
                </a:rPr>
                <a:t>Pvt</a:t>
              </a:r>
              <a:r>
                <a:rPr lang="en-US" sz="1200" b="1" dirty="0">
                  <a:solidFill>
                    <a:schemeClr val="tx2"/>
                  </a:solidFill>
                </a:rPr>
                <a:t> </a:t>
              </a:r>
            </a:p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Clouds</a:t>
              </a:r>
            </a:p>
          </p:txBody>
        </p:sp>
        <p:pic>
          <p:nvPicPr>
            <p:cNvPr id="169" name="Picture 2" descr="Image result for Kubernetes icon">
              <a:extLst>
                <a:ext uri="{FF2B5EF4-FFF2-40B4-BE49-F238E27FC236}">
                  <a16:creationId xmlns:a16="http://schemas.microsoft.com/office/drawing/2014/main" id="{5FEE6C25-2DA1-4831-9CA0-35FB391C4E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5368" y="4679828"/>
              <a:ext cx="353168" cy="340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0" name="Picture 2" descr="Image result for Kubernetes icon">
              <a:extLst>
                <a:ext uri="{FF2B5EF4-FFF2-40B4-BE49-F238E27FC236}">
                  <a16:creationId xmlns:a16="http://schemas.microsoft.com/office/drawing/2014/main" id="{AC1415B7-3152-4529-86CE-368101476F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518" y="4692535"/>
              <a:ext cx="353168" cy="340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2" descr="Image result for Kubernetes icon">
              <a:extLst>
                <a:ext uri="{FF2B5EF4-FFF2-40B4-BE49-F238E27FC236}">
                  <a16:creationId xmlns:a16="http://schemas.microsoft.com/office/drawing/2014/main" id="{D349FA74-912E-473A-8CF1-41DD11FFD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6342" y="4683300"/>
              <a:ext cx="353168" cy="340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2" name="Picture 2" descr="Image result for Kubernetes icon">
              <a:extLst>
                <a:ext uri="{FF2B5EF4-FFF2-40B4-BE49-F238E27FC236}">
                  <a16:creationId xmlns:a16="http://schemas.microsoft.com/office/drawing/2014/main" id="{ECF6B49D-9C70-47A8-8F4F-BB61C4AC10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5333" y="4691507"/>
              <a:ext cx="353168" cy="340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3" name="Rounded Rectangle 6">
              <a:extLst>
                <a:ext uri="{FF2B5EF4-FFF2-40B4-BE49-F238E27FC236}">
                  <a16:creationId xmlns:a16="http://schemas.microsoft.com/office/drawing/2014/main" id="{6EB34F33-F673-477E-ABE4-C126A67ED32D}"/>
                </a:ext>
              </a:extLst>
            </p:cNvPr>
            <p:cNvSpPr/>
            <p:nvPr/>
          </p:nvSpPr>
          <p:spPr>
            <a:xfrm>
              <a:off x="8143496" y="4326657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4" name="Rounded Rectangle 6">
              <a:extLst>
                <a:ext uri="{FF2B5EF4-FFF2-40B4-BE49-F238E27FC236}">
                  <a16:creationId xmlns:a16="http://schemas.microsoft.com/office/drawing/2014/main" id="{8C544E4C-26AE-4AFE-8D8C-A5C35D0FB8E3}"/>
                </a:ext>
              </a:extLst>
            </p:cNvPr>
            <p:cNvSpPr/>
            <p:nvPr/>
          </p:nvSpPr>
          <p:spPr>
            <a:xfrm>
              <a:off x="8182952" y="4371199"/>
              <a:ext cx="977916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5" name="Rounded Rectangle 6">
              <a:extLst>
                <a:ext uri="{FF2B5EF4-FFF2-40B4-BE49-F238E27FC236}">
                  <a16:creationId xmlns:a16="http://schemas.microsoft.com/office/drawing/2014/main" id="{8F09D5A9-9329-4721-815D-8BAB43831E76}"/>
                </a:ext>
              </a:extLst>
            </p:cNvPr>
            <p:cNvSpPr/>
            <p:nvPr/>
          </p:nvSpPr>
          <p:spPr>
            <a:xfrm>
              <a:off x="8225431" y="4418556"/>
              <a:ext cx="977915" cy="56205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Network</a:t>
              </a:r>
            </a:p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Edges</a:t>
              </a:r>
            </a:p>
          </p:txBody>
        </p:sp>
        <p:pic>
          <p:nvPicPr>
            <p:cNvPr id="176" name="Picture 2" descr="Image result for Kubernetes icon">
              <a:extLst>
                <a:ext uri="{FF2B5EF4-FFF2-40B4-BE49-F238E27FC236}">
                  <a16:creationId xmlns:a16="http://schemas.microsoft.com/office/drawing/2014/main" id="{B585FC1B-F62E-425C-8E81-C0B6D9B2A2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9805" y="4679395"/>
              <a:ext cx="353168" cy="340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4CAF541-7CA4-40B2-9456-4BA8744BD296}"/>
              </a:ext>
            </a:extLst>
          </p:cNvPr>
          <p:cNvGrpSpPr/>
          <p:nvPr/>
        </p:nvGrpSpPr>
        <p:grpSpPr>
          <a:xfrm>
            <a:off x="277464" y="1544914"/>
            <a:ext cx="6319261" cy="2205878"/>
            <a:chOff x="56362" y="2839539"/>
            <a:chExt cx="6319261" cy="2205878"/>
          </a:xfrm>
        </p:grpSpPr>
        <p:sp>
          <p:nvSpPr>
            <p:cNvPr id="178" name="Rectangle: Rounded Corners 37">
              <a:extLst>
                <a:ext uri="{FF2B5EF4-FFF2-40B4-BE49-F238E27FC236}">
                  <a16:creationId xmlns:a16="http://schemas.microsoft.com/office/drawing/2014/main" id="{7AB052C2-6550-4D01-ABD8-88F9F8CF5862}"/>
                </a:ext>
              </a:extLst>
            </p:cNvPr>
            <p:cNvSpPr/>
            <p:nvPr/>
          </p:nvSpPr>
          <p:spPr>
            <a:xfrm>
              <a:off x="56362" y="2839539"/>
              <a:ext cx="6319261" cy="2205878"/>
            </a:xfrm>
            <a:prstGeom prst="roundRect">
              <a:avLst>
                <a:gd name="adj" fmla="val 10162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174625" indent="-174625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n-US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179" name="Rounded Rectangle 26">
              <a:extLst>
                <a:ext uri="{FF2B5EF4-FFF2-40B4-BE49-F238E27FC236}">
                  <a16:creationId xmlns:a16="http://schemas.microsoft.com/office/drawing/2014/main" id="{2FFF2939-8A75-4F48-848E-795905331212}"/>
                </a:ext>
              </a:extLst>
            </p:cNvPr>
            <p:cNvSpPr/>
            <p:nvPr/>
          </p:nvSpPr>
          <p:spPr>
            <a:xfrm>
              <a:off x="306782" y="3602729"/>
              <a:ext cx="5814280" cy="1335552"/>
            </a:xfrm>
            <a:prstGeom prst="roundRect">
              <a:avLst>
                <a:gd name="adj" fmla="val 9115"/>
              </a:avLst>
            </a:prstGeom>
            <a:solidFill>
              <a:schemeClr val="bg1"/>
            </a:solidFill>
            <a:ln w="19050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5DC98148-11B3-4F0E-87B9-75EAE056E8D9}"/>
                </a:ext>
              </a:extLst>
            </p:cNvPr>
            <p:cNvGrpSpPr/>
            <p:nvPr/>
          </p:nvGrpSpPr>
          <p:grpSpPr>
            <a:xfrm>
              <a:off x="374106" y="3641309"/>
              <a:ext cx="5678384" cy="1257200"/>
              <a:chOff x="558461" y="3781415"/>
              <a:chExt cx="5678384" cy="1257200"/>
            </a:xfrm>
          </p:grpSpPr>
          <p:sp>
            <p:nvSpPr>
              <p:cNvPr id="183" name="Rounded Rectangle 30">
                <a:extLst>
                  <a:ext uri="{FF2B5EF4-FFF2-40B4-BE49-F238E27FC236}">
                    <a16:creationId xmlns:a16="http://schemas.microsoft.com/office/drawing/2014/main" id="{57C02E65-AA93-4D25-B0B5-C75F5EB186FB}"/>
                  </a:ext>
                </a:extLst>
              </p:cNvPr>
              <p:cNvSpPr/>
              <p:nvPr/>
            </p:nvSpPr>
            <p:spPr>
              <a:xfrm>
                <a:off x="1879573" y="3784833"/>
                <a:ext cx="1300809" cy="685019"/>
              </a:xfrm>
              <a:prstGeom prst="roundRect">
                <a:avLst>
                  <a:gd name="adj" fmla="val 8787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Distributed Application scheduler </a:t>
                </a:r>
              </a:p>
            </p:txBody>
          </p:sp>
          <p:grpSp>
            <p:nvGrpSpPr>
              <p:cNvPr id="184" name="Group 183">
                <a:extLst>
                  <a:ext uri="{FF2B5EF4-FFF2-40B4-BE49-F238E27FC236}">
                    <a16:creationId xmlns:a16="http://schemas.microsoft.com/office/drawing/2014/main" id="{77FFB004-B91C-4E33-9B7F-AF680B39F32B}"/>
                  </a:ext>
                </a:extLst>
              </p:cNvPr>
              <p:cNvGrpSpPr/>
              <p:nvPr/>
            </p:nvGrpSpPr>
            <p:grpSpPr>
              <a:xfrm>
                <a:off x="3202285" y="3920506"/>
                <a:ext cx="3030154" cy="417356"/>
                <a:chOff x="3202285" y="3921132"/>
                <a:chExt cx="3030154" cy="566808"/>
              </a:xfrm>
            </p:grpSpPr>
            <p:sp>
              <p:nvSpPr>
                <p:cNvPr id="340" name="Rounded Rectangle 16">
                  <a:extLst>
                    <a:ext uri="{FF2B5EF4-FFF2-40B4-BE49-F238E27FC236}">
                      <a16:creationId xmlns:a16="http://schemas.microsoft.com/office/drawing/2014/main" id="{327F06E5-64C1-4382-B19A-B79F88780C7E}"/>
                    </a:ext>
                  </a:extLst>
                </p:cNvPr>
                <p:cNvSpPr/>
                <p:nvPr/>
              </p:nvSpPr>
              <p:spPr>
                <a:xfrm>
                  <a:off x="3202285" y="3921416"/>
                  <a:ext cx="1723043" cy="566524"/>
                </a:xfrm>
                <a:prstGeom prst="round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</a:rPr>
                    <a:t>Hardware Platform</a:t>
                  </a:r>
                </a:p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</a:rPr>
                    <a:t>Aware Controller</a:t>
                  </a:r>
                </a:p>
              </p:txBody>
            </p:sp>
            <p:sp>
              <p:nvSpPr>
                <p:cNvPr id="341" name="Rounded Rectangle 16">
                  <a:extLst>
                    <a:ext uri="{FF2B5EF4-FFF2-40B4-BE49-F238E27FC236}">
                      <a16:creationId xmlns:a16="http://schemas.microsoft.com/office/drawing/2014/main" id="{BC3498B6-30C8-4551-8185-6A8CD991DB16}"/>
                    </a:ext>
                  </a:extLst>
                </p:cNvPr>
                <p:cNvSpPr/>
                <p:nvPr/>
              </p:nvSpPr>
              <p:spPr>
                <a:xfrm>
                  <a:off x="4943705" y="3921132"/>
                  <a:ext cx="1288734" cy="566805"/>
                </a:xfrm>
                <a:prstGeom prst="round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</a:rPr>
                    <a:t>Distributed Cloud Manager</a:t>
                  </a:r>
                </a:p>
              </p:txBody>
            </p:sp>
          </p:grpSp>
          <p:sp>
            <p:nvSpPr>
              <p:cNvPr id="185" name="Rounded Rectangle 16">
                <a:extLst>
                  <a:ext uri="{FF2B5EF4-FFF2-40B4-BE49-F238E27FC236}">
                    <a16:creationId xmlns:a16="http://schemas.microsoft.com/office/drawing/2014/main" id="{15A8BD3C-1DAC-4C6D-91D0-A268F436123F}"/>
                  </a:ext>
                </a:extLst>
              </p:cNvPr>
              <p:cNvSpPr/>
              <p:nvPr/>
            </p:nvSpPr>
            <p:spPr>
              <a:xfrm>
                <a:off x="558461" y="3781415"/>
                <a:ext cx="1296738" cy="598008"/>
              </a:xfrm>
              <a:prstGeom prst="roundRect">
                <a:avLst>
                  <a:gd name="adj" fmla="val 871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Cluster Registration Controller</a:t>
                </a:r>
              </a:p>
            </p:txBody>
          </p: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2B7B1529-1149-4759-A7E7-F4DE57F45EDF}"/>
                  </a:ext>
                </a:extLst>
              </p:cNvPr>
              <p:cNvGrpSpPr/>
              <p:nvPr/>
            </p:nvGrpSpPr>
            <p:grpSpPr>
              <a:xfrm>
                <a:off x="3200692" y="4353398"/>
                <a:ext cx="3036153" cy="418692"/>
                <a:chOff x="3201366" y="3910405"/>
                <a:chExt cx="3036153" cy="595018"/>
              </a:xfrm>
            </p:grpSpPr>
            <p:sp>
              <p:nvSpPr>
                <p:cNvPr id="338" name="Rounded Rectangle 16">
                  <a:extLst>
                    <a:ext uri="{FF2B5EF4-FFF2-40B4-BE49-F238E27FC236}">
                      <a16:creationId xmlns:a16="http://schemas.microsoft.com/office/drawing/2014/main" id="{CBE2DD8B-ED5C-4A2A-A332-59C5FC02CAEF}"/>
                    </a:ext>
                  </a:extLst>
                </p:cNvPr>
                <p:cNvSpPr/>
                <p:nvPr/>
              </p:nvSpPr>
              <p:spPr>
                <a:xfrm>
                  <a:off x="3201366" y="3910686"/>
                  <a:ext cx="1518811" cy="594724"/>
                </a:xfrm>
                <a:prstGeom prst="roundRect">
                  <a:avLst>
                    <a:gd name="adj" fmla="val 15453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</a:rPr>
                    <a:t>Secure Mesh Controller</a:t>
                  </a:r>
                </a:p>
              </p:txBody>
            </p:sp>
            <p:sp>
              <p:nvSpPr>
                <p:cNvPr id="339" name="Rounded Rectangle 16">
                  <a:extLst>
                    <a:ext uri="{FF2B5EF4-FFF2-40B4-BE49-F238E27FC236}">
                      <a16:creationId xmlns:a16="http://schemas.microsoft.com/office/drawing/2014/main" id="{60721128-B54E-42CA-AE99-A6CD512FBB62}"/>
                    </a:ext>
                  </a:extLst>
                </p:cNvPr>
                <p:cNvSpPr/>
                <p:nvPr/>
              </p:nvSpPr>
              <p:spPr>
                <a:xfrm>
                  <a:off x="4744551" y="3910405"/>
                  <a:ext cx="1492968" cy="595018"/>
                </a:xfrm>
                <a:prstGeom prst="round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</a:rPr>
                    <a:t>Secure WAN Controller</a:t>
                  </a:r>
                </a:p>
              </p:txBody>
            </p:sp>
          </p:grpSp>
          <p:sp>
            <p:nvSpPr>
              <p:cNvPr id="187" name="Rounded Rectangle 16">
                <a:extLst>
                  <a:ext uri="{FF2B5EF4-FFF2-40B4-BE49-F238E27FC236}">
                    <a16:creationId xmlns:a16="http://schemas.microsoft.com/office/drawing/2014/main" id="{BD2F0AC8-A934-4FB6-B432-BA797FCCB22C}"/>
                  </a:ext>
                </a:extLst>
              </p:cNvPr>
              <p:cNvSpPr/>
              <p:nvPr/>
            </p:nvSpPr>
            <p:spPr>
              <a:xfrm>
                <a:off x="3197206" y="4791714"/>
                <a:ext cx="3039639" cy="222497"/>
              </a:xfrm>
              <a:prstGeom prst="roundRect">
                <a:avLst>
                  <a:gd name="adj" fmla="val 25800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Monitoring</a:t>
                </a:r>
              </a:p>
            </p:txBody>
          </p:sp>
          <p:sp>
            <p:nvSpPr>
              <p:cNvPr id="42" name="Rounded Rectangle 16">
                <a:extLst>
                  <a:ext uri="{FF2B5EF4-FFF2-40B4-BE49-F238E27FC236}">
                    <a16:creationId xmlns:a16="http://schemas.microsoft.com/office/drawing/2014/main" id="{215C0B40-4939-4164-B9BD-8EBC102C3872}"/>
                  </a:ext>
                </a:extLst>
              </p:cNvPr>
              <p:cNvSpPr/>
              <p:nvPr/>
            </p:nvSpPr>
            <p:spPr>
              <a:xfrm>
                <a:off x="558461" y="4417213"/>
                <a:ext cx="1296738" cy="598008"/>
              </a:xfrm>
              <a:prstGeom prst="roundRect">
                <a:avLst>
                  <a:gd name="adj" fmla="val 8715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Network Configuration Management</a:t>
                </a:r>
              </a:p>
            </p:txBody>
          </p:sp>
          <p:sp>
            <p:nvSpPr>
              <p:cNvPr id="43" name="Rounded Rectangle 30">
                <a:extLst>
                  <a:ext uri="{FF2B5EF4-FFF2-40B4-BE49-F238E27FC236}">
                    <a16:creationId xmlns:a16="http://schemas.microsoft.com/office/drawing/2014/main" id="{B05E377B-5805-4C2D-A867-FC3196BA53CF}"/>
                  </a:ext>
                </a:extLst>
              </p:cNvPr>
              <p:cNvSpPr/>
              <p:nvPr/>
            </p:nvSpPr>
            <p:spPr>
              <a:xfrm>
                <a:off x="1877813" y="4511850"/>
                <a:ext cx="1300809" cy="526765"/>
              </a:xfrm>
              <a:prstGeom prst="roundRect">
                <a:avLst>
                  <a:gd name="adj" fmla="val 8787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Resource Synchronizer</a:t>
                </a:r>
              </a:p>
            </p:txBody>
          </p:sp>
        </p:grpSp>
        <p:sp>
          <p:nvSpPr>
            <p:cNvPr id="181" name="Rounded Rectangle 28">
              <a:extLst>
                <a:ext uri="{FF2B5EF4-FFF2-40B4-BE49-F238E27FC236}">
                  <a16:creationId xmlns:a16="http://schemas.microsoft.com/office/drawing/2014/main" id="{9BE4407F-F124-48FC-A8D7-083DC9F82FB7}"/>
                </a:ext>
              </a:extLst>
            </p:cNvPr>
            <p:cNvSpPr/>
            <p:nvPr/>
          </p:nvSpPr>
          <p:spPr>
            <a:xfrm>
              <a:off x="306782" y="3033268"/>
              <a:ext cx="5814280" cy="382135"/>
            </a:xfrm>
            <a:prstGeom prst="roundRect">
              <a:avLst>
                <a:gd name="adj" fmla="val 29429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CLI/GUI</a:t>
              </a:r>
            </a:p>
          </p:txBody>
        </p:sp>
        <p:sp>
          <p:nvSpPr>
            <p:cNvPr id="182" name="Rectangle: Rounded Corners 38">
              <a:extLst>
                <a:ext uri="{FF2B5EF4-FFF2-40B4-BE49-F238E27FC236}">
                  <a16:creationId xmlns:a16="http://schemas.microsoft.com/office/drawing/2014/main" id="{D2F9B0B0-6358-43B2-BF36-FB28DD35CC67}"/>
                </a:ext>
              </a:extLst>
            </p:cNvPr>
            <p:cNvSpPr/>
            <p:nvPr/>
          </p:nvSpPr>
          <p:spPr>
            <a:xfrm>
              <a:off x="2857967" y="3474772"/>
              <a:ext cx="731517" cy="25591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5"/>
                  </a:solidFill>
                </a:rPr>
                <a:t>EMCO</a:t>
              </a:r>
            </a:p>
          </p:txBody>
        </p:sp>
      </p:grpSp>
      <p:sp>
        <p:nvSpPr>
          <p:cNvPr id="342" name="TextBox 341">
            <a:extLst>
              <a:ext uri="{FF2B5EF4-FFF2-40B4-BE49-F238E27FC236}">
                <a16:creationId xmlns:a16="http://schemas.microsoft.com/office/drawing/2014/main" id="{B9609F6D-713F-49FB-BF0F-EFAD5BB14462}"/>
              </a:ext>
            </a:extLst>
          </p:cNvPr>
          <p:cNvSpPr txBox="1"/>
          <p:nvPr/>
        </p:nvSpPr>
        <p:spPr>
          <a:xfrm>
            <a:off x="6799637" y="974490"/>
            <a:ext cx="5149485" cy="6319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Cluster Registration Controller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registers clusters by cluster owners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Network Configuration Management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handles creation/management of virtual and provider networks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Distributed Application Scheduler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provides simplified, and extensible placement</a:t>
            </a:r>
            <a:endParaRPr lang="en-US" dirty="0">
              <a:solidFill>
                <a:srgbClr val="FF0000"/>
              </a:solidFill>
            </a:endParaRP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Hardware Platform Aware Controller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enables scheduling with auto-discovery of platform features/ capabilities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Distributed Cloud Manager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presents a single logical cloud from multiple edges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Secure Mesh Controller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auto-configures both service mesh (ISTIO) and security policy (NAT, firewall)</a:t>
            </a:r>
            <a:endParaRPr lang="en-US" dirty="0">
              <a:solidFill>
                <a:srgbClr val="FF0000"/>
              </a:solidFill>
            </a:endParaRP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Secure WAN Controller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automates secure overlays across edge groups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Resource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Syncronizer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manages instantiation of resources to clusters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Monitoring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covers distributed application performance, and accesses</a:t>
            </a:r>
          </a:p>
        </p:txBody>
      </p:sp>
    </p:spTree>
    <p:extLst>
      <p:ext uri="{BB962C8B-B14F-4D97-AF65-F5344CB8AC3E}">
        <p14:creationId xmlns:p14="http://schemas.microsoft.com/office/powerpoint/2010/main" val="156696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320149FF-819B-4B3B-BA23-F497D03EA5E7}"/>
              </a:ext>
            </a:extLst>
          </p:cNvPr>
          <p:cNvSpPr/>
          <p:nvPr/>
        </p:nvSpPr>
        <p:spPr>
          <a:xfrm>
            <a:off x="78377" y="1339939"/>
            <a:ext cx="6662057" cy="425096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ECDD59D2-8A7D-4525-9FD3-596A5340B535}"/>
              </a:ext>
            </a:extLst>
          </p:cNvPr>
          <p:cNvSpPr txBox="1">
            <a:spLocks/>
          </p:cNvSpPr>
          <p:nvPr/>
        </p:nvSpPr>
        <p:spPr>
          <a:xfrm>
            <a:off x="11633982" y="6432516"/>
            <a:ext cx="3739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5" name="Title 41">
            <a:extLst>
              <a:ext uri="{FF2B5EF4-FFF2-40B4-BE49-F238E27FC236}">
                <a16:creationId xmlns:a16="http://schemas.microsoft.com/office/drawing/2014/main" id="{F0CAA503-177F-4819-AD6A-4F8B861DA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382" y="78830"/>
            <a:ext cx="10972800" cy="1158240"/>
          </a:xfrm>
        </p:spPr>
        <p:txBody>
          <a:bodyPr/>
          <a:lstStyle/>
          <a:p>
            <a:r>
              <a:rPr lang="en-US" dirty="0"/>
              <a:t>Distributed Application Scheduler (orchestrator)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692B51-183D-408D-A2D0-09F38A319FCC}"/>
              </a:ext>
            </a:extLst>
          </p:cNvPr>
          <p:cNvSpPr txBox="1"/>
          <p:nvPr/>
        </p:nvSpPr>
        <p:spPr>
          <a:xfrm>
            <a:off x="6841259" y="1331230"/>
            <a:ext cx="5149485" cy="5468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Project Management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provides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multi-tenancy in the application from a user perspective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Composite App Management </a:t>
            </a:r>
            <a:r>
              <a:rPr lang="en-US" sz="1600" dirty="0"/>
              <a:t> 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composite apps that are collections of Helm Charts one per application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Composite Profile Management </a:t>
            </a:r>
            <a:r>
              <a:rPr lang="en-US" sz="1600" dirty="0"/>
              <a:t> 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composite profiles that are collections of profile one per application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Deployment Intent Group Management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Intents for composite Applications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Controller Registration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placement and action controller registration, priorities etc.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Status Notifier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framework allows user to get on-demand status updates or notifications on status updates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Scheduler </a:t>
            </a:r>
          </a:p>
          <a:p>
            <a:pPr marL="631825" lvl="1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Placement Controllers</a:t>
            </a:r>
          </a:p>
          <a:p>
            <a:pPr marL="1089025" lvl="2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Generic Placement Controller </a:t>
            </a:r>
          </a:p>
          <a:p>
            <a:pPr marL="631825" lvl="1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Action Controllers</a:t>
            </a:r>
            <a:endParaRPr lang="en-US" sz="1400" dirty="0">
              <a:solidFill>
                <a:srgbClr val="FF0000"/>
              </a:solidFill>
            </a:endParaRP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97F03BF-B543-4226-A264-CF7F4D88962E}"/>
              </a:ext>
            </a:extLst>
          </p:cNvPr>
          <p:cNvSpPr/>
          <p:nvPr/>
        </p:nvSpPr>
        <p:spPr>
          <a:xfrm>
            <a:off x="607484" y="1567715"/>
            <a:ext cx="4593087" cy="253170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Distributed Application Scheduler Microservice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28D1B93-C17E-4C52-9D98-B4D4C8F24E5E}"/>
              </a:ext>
            </a:extLst>
          </p:cNvPr>
          <p:cNvSpPr/>
          <p:nvPr/>
        </p:nvSpPr>
        <p:spPr>
          <a:xfrm>
            <a:off x="1117258" y="2216183"/>
            <a:ext cx="1157229" cy="25131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Project Management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4647043D-DC46-4D36-8830-56ED2678197D}"/>
              </a:ext>
            </a:extLst>
          </p:cNvPr>
          <p:cNvSpPr/>
          <p:nvPr/>
        </p:nvSpPr>
        <p:spPr>
          <a:xfrm>
            <a:off x="1121699" y="2496808"/>
            <a:ext cx="1157229" cy="25131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Composite App Management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EEFA05-5152-469F-A314-BF85D80C0B45}"/>
              </a:ext>
            </a:extLst>
          </p:cNvPr>
          <p:cNvSpPr/>
          <p:nvPr/>
        </p:nvSpPr>
        <p:spPr>
          <a:xfrm>
            <a:off x="1121699" y="2806630"/>
            <a:ext cx="1157229" cy="2183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Composite Profile Management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4902FAD-3A91-4873-8DDF-1B343038F2E6}"/>
              </a:ext>
            </a:extLst>
          </p:cNvPr>
          <p:cNvSpPr/>
          <p:nvPr/>
        </p:nvSpPr>
        <p:spPr>
          <a:xfrm>
            <a:off x="1125591" y="3072383"/>
            <a:ext cx="1157226" cy="2183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Deployment Intent Group Management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A2BB770-7567-4CF2-A0CD-D0F87EB35F14}"/>
              </a:ext>
            </a:extLst>
          </p:cNvPr>
          <p:cNvSpPr/>
          <p:nvPr/>
        </p:nvSpPr>
        <p:spPr>
          <a:xfrm>
            <a:off x="1118118" y="3317447"/>
            <a:ext cx="1157226" cy="2183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Status Notifier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9A9CCB7-03D0-4D5E-BF2B-1F0EA9436F62}"/>
              </a:ext>
            </a:extLst>
          </p:cNvPr>
          <p:cNvSpPr/>
          <p:nvPr/>
        </p:nvSpPr>
        <p:spPr>
          <a:xfrm rot="16200000">
            <a:off x="2174879" y="2412671"/>
            <a:ext cx="1689402" cy="115722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Scheduler</a:t>
            </a:r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327AFBC-37D9-4636-B1BD-92AC7DD5342E}"/>
              </a:ext>
            </a:extLst>
          </p:cNvPr>
          <p:cNvSpPr/>
          <p:nvPr/>
        </p:nvSpPr>
        <p:spPr>
          <a:xfrm rot="16200000">
            <a:off x="2937116" y="2497972"/>
            <a:ext cx="729652" cy="296092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Placement Stage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FA174646-443B-4414-BCDF-84C41308741A}"/>
              </a:ext>
            </a:extLst>
          </p:cNvPr>
          <p:cNvSpPr/>
          <p:nvPr/>
        </p:nvSpPr>
        <p:spPr>
          <a:xfrm rot="16200000">
            <a:off x="3010210" y="3278632"/>
            <a:ext cx="600889" cy="296092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Action Stage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054104C-8B18-415A-8705-173C2092D763}"/>
              </a:ext>
            </a:extLst>
          </p:cNvPr>
          <p:cNvSpPr/>
          <p:nvPr/>
        </p:nvSpPr>
        <p:spPr>
          <a:xfrm>
            <a:off x="3918453" y="2017752"/>
            <a:ext cx="1157229" cy="418327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Generic Placement Controller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0C73960-4B6C-4B52-9B68-76812084A17C}"/>
              </a:ext>
            </a:extLst>
          </p:cNvPr>
          <p:cNvCxnSpPr>
            <a:stCxn id="54" idx="2"/>
            <a:endCxn id="56" idx="1"/>
          </p:cNvCxnSpPr>
          <p:nvPr/>
        </p:nvCxnSpPr>
        <p:spPr>
          <a:xfrm flipV="1">
            <a:off x="3449988" y="2226916"/>
            <a:ext cx="468465" cy="41910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9CE4E9B-126B-48EE-A235-42936EFD3E16}"/>
              </a:ext>
            </a:extLst>
          </p:cNvPr>
          <p:cNvSpPr/>
          <p:nvPr/>
        </p:nvSpPr>
        <p:spPr>
          <a:xfrm>
            <a:off x="5421168" y="2304642"/>
            <a:ext cx="1157229" cy="32570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889F4A7-45BF-4F8F-9559-7936E5F10176}"/>
              </a:ext>
            </a:extLst>
          </p:cNvPr>
          <p:cNvSpPr/>
          <p:nvPr/>
        </p:nvSpPr>
        <p:spPr>
          <a:xfrm>
            <a:off x="5503343" y="2289205"/>
            <a:ext cx="1157229" cy="2960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Placement  Controllers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A6235E40-7758-4C90-89C8-33C2D837E405}"/>
              </a:ext>
            </a:extLst>
          </p:cNvPr>
          <p:cNvSpPr/>
          <p:nvPr/>
        </p:nvSpPr>
        <p:spPr>
          <a:xfrm>
            <a:off x="5366430" y="3220471"/>
            <a:ext cx="1157229" cy="32570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FB1D6E1F-88A4-4613-A410-8BDF70786C37}"/>
              </a:ext>
            </a:extLst>
          </p:cNvPr>
          <p:cNvSpPr/>
          <p:nvPr/>
        </p:nvSpPr>
        <p:spPr>
          <a:xfrm>
            <a:off x="5448605" y="3205034"/>
            <a:ext cx="1157229" cy="2960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Action </a:t>
            </a:r>
          </a:p>
          <a:p>
            <a:pPr algn="ctr"/>
            <a:r>
              <a:rPr lang="en-US" sz="800" dirty="0"/>
              <a:t>Controllers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9F8129B-8D0A-4A04-95FB-5D5542D95166}"/>
              </a:ext>
            </a:extLst>
          </p:cNvPr>
          <p:cNvCxnSpPr>
            <a:cxnSpLocks/>
            <a:endCxn id="60" idx="1"/>
          </p:cNvCxnSpPr>
          <p:nvPr/>
        </p:nvCxnSpPr>
        <p:spPr>
          <a:xfrm>
            <a:off x="3468182" y="3302897"/>
            <a:ext cx="1898248" cy="8042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D279245-5AA1-40E7-9545-04D009989C7B}"/>
              </a:ext>
            </a:extLst>
          </p:cNvPr>
          <p:cNvCxnSpPr>
            <a:cxnSpLocks/>
          </p:cNvCxnSpPr>
          <p:nvPr/>
        </p:nvCxnSpPr>
        <p:spPr>
          <a:xfrm>
            <a:off x="3469057" y="3383321"/>
            <a:ext cx="1934222" cy="11539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517C925-B10B-47F6-B51C-777FF56F552D}"/>
              </a:ext>
            </a:extLst>
          </p:cNvPr>
          <p:cNvCxnSpPr>
            <a:cxnSpLocks/>
            <a:endCxn id="58" idx="1"/>
          </p:cNvCxnSpPr>
          <p:nvPr/>
        </p:nvCxnSpPr>
        <p:spPr>
          <a:xfrm flipV="1">
            <a:off x="3469057" y="2467493"/>
            <a:ext cx="1952111" cy="4478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C5DEB4C-8DE6-4860-B1F0-2F47EB1CCDE8}"/>
              </a:ext>
            </a:extLst>
          </p:cNvPr>
          <p:cNvCxnSpPr>
            <a:cxnSpLocks/>
          </p:cNvCxnSpPr>
          <p:nvPr/>
        </p:nvCxnSpPr>
        <p:spPr>
          <a:xfrm flipV="1">
            <a:off x="3454342" y="2585297"/>
            <a:ext cx="1966826" cy="9587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Cylinder 65">
            <a:extLst>
              <a:ext uri="{FF2B5EF4-FFF2-40B4-BE49-F238E27FC236}">
                <a16:creationId xmlns:a16="http://schemas.microsoft.com/office/drawing/2014/main" id="{B08BA110-5485-4EE7-96E8-A1875AAB8A3C}"/>
              </a:ext>
            </a:extLst>
          </p:cNvPr>
          <p:cNvSpPr/>
          <p:nvPr/>
        </p:nvSpPr>
        <p:spPr>
          <a:xfrm>
            <a:off x="346773" y="4855424"/>
            <a:ext cx="522515" cy="619881"/>
          </a:xfrm>
          <a:prstGeom prst="ca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Mongo</a:t>
            </a:r>
          </a:p>
          <a:p>
            <a:pPr algn="ctr"/>
            <a:r>
              <a:rPr lang="en-US" sz="800" dirty="0"/>
              <a:t>DB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C470084-35D2-4EA9-8165-04605B5562F1}"/>
              </a:ext>
            </a:extLst>
          </p:cNvPr>
          <p:cNvCxnSpPr>
            <a:cxnSpLocks/>
            <a:endCxn id="66" idx="1"/>
          </p:cNvCxnSpPr>
          <p:nvPr/>
        </p:nvCxnSpPr>
        <p:spPr>
          <a:xfrm flipH="1">
            <a:off x="608031" y="3953691"/>
            <a:ext cx="197198" cy="90173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1848B467-E645-427D-8852-7F83339E9D1E}"/>
              </a:ext>
            </a:extLst>
          </p:cNvPr>
          <p:cNvSpPr/>
          <p:nvPr/>
        </p:nvSpPr>
        <p:spPr>
          <a:xfrm>
            <a:off x="1851817" y="4463935"/>
            <a:ext cx="3290425" cy="56325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r>
              <a:rPr lang="en-US" sz="1000" dirty="0"/>
              <a:t>Resource Synchronizer and Status Microservice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6454A68-FCE3-4B9B-8E3A-0BB8D5EF9BC5}"/>
              </a:ext>
            </a:extLst>
          </p:cNvPr>
          <p:cNvCxnSpPr>
            <a:cxnSpLocks/>
          </p:cNvCxnSpPr>
          <p:nvPr/>
        </p:nvCxnSpPr>
        <p:spPr>
          <a:xfrm>
            <a:off x="2812869" y="3835987"/>
            <a:ext cx="0" cy="62794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ylinder 69">
            <a:extLst>
              <a:ext uri="{FF2B5EF4-FFF2-40B4-BE49-F238E27FC236}">
                <a16:creationId xmlns:a16="http://schemas.microsoft.com/office/drawing/2014/main" id="{82EF5F07-76C1-42AB-916C-055D94E26195}"/>
              </a:ext>
            </a:extLst>
          </p:cNvPr>
          <p:cNvSpPr/>
          <p:nvPr/>
        </p:nvSpPr>
        <p:spPr>
          <a:xfrm>
            <a:off x="968666" y="4855424"/>
            <a:ext cx="522515" cy="619881"/>
          </a:xfrm>
          <a:prstGeom prst="ca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etcd</a:t>
            </a:r>
            <a:endParaRPr lang="en-US" sz="80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CAF5E65-3E1F-40EC-937C-71CE340BAD02}"/>
              </a:ext>
            </a:extLst>
          </p:cNvPr>
          <p:cNvCxnSpPr>
            <a:cxnSpLocks/>
            <a:endCxn id="70" idx="1"/>
          </p:cNvCxnSpPr>
          <p:nvPr/>
        </p:nvCxnSpPr>
        <p:spPr>
          <a:xfrm flipH="1">
            <a:off x="1229924" y="3848652"/>
            <a:ext cx="1411333" cy="100677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6B15A58F-A9DF-4E98-BA22-64CE955EB445}"/>
              </a:ext>
            </a:extLst>
          </p:cNvPr>
          <p:cNvCxnSpPr>
            <a:cxnSpLocks/>
            <a:endCxn id="70" idx="4"/>
          </p:cNvCxnSpPr>
          <p:nvPr/>
        </p:nvCxnSpPr>
        <p:spPr>
          <a:xfrm flipH="1">
            <a:off x="1491181" y="5027188"/>
            <a:ext cx="1086556" cy="13817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Cloud 72">
            <a:extLst>
              <a:ext uri="{FF2B5EF4-FFF2-40B4-BE49-F238E27FC236}">
                <a16:creationId xmlns:a16="http://schemas.microsoft.com/office/drawing/2014/main" id="{2A0351BC-A7FD-450F-BAF7-A37E19B057EC}"/>
              </a:ext>
            </a:extLst>
          </p:cNvPr>
          <p:cNvSpPr/>
          <p:nvPr/>
        </p:nvSpPr>
        <p:spPr>
          <a:xfrm>
            <a:off x="2873829" y="5756366"/>
            <a:ext cx="809897" cy="44755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E3FCBCA-0C1A-4735-8672-796A24A554D8}"/>
              </a:ext>
            </a:extLst>
          </p:cNvPr>
          <p:cNvCxnSpPr>
            <a:cxnSpLocks/>
            <a:endCxn id="73" idx="3"/>
          </p:cNvCxnSpPr>
          <p:nvPr/>
        </p:nvCxnSpPr>
        <p:spPr>
          <a:xfrm flipH="1">
            <a:off x="3278778" y="5036776"/>
            <a:ext cx="257016" cy="74517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6797C50-A225-4FC5-9E84-A44671921CE3}"/>
              </a:ext>
            </a:extLst>
          </p:cNvPr>
          <p:cNvCxnSpPr>
            <a:cxnSpLocks/>
          </p:cNvCxnSpPr>
          <p:nvPr/>
        </p:nvCxnSpPr>
        <p:spPr>
          <a:xfrm>
            <a:off x="3868580" y="4996872"/>
            <a:ext cx="473320" cy="80952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620BEEF-F648-48F4-B552-56C431455832}"/>
              </a:ext>
            </a:extLst>
          </p:cNvPr>
          <p:cNvCxnSpPr>
            <a:cxnSpLocks/>
          </p:cNvCxnSpPr>
          <p:nvPr/>
        </p:nvCxnSpPr>
        <p:spPr>
          <a:xfrm>
            <a:off x="4417306" y="5036776"/>
            <a:ext cx="1031935" cy="74729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4EF0876-8744-4D86-BBFD-4482893A649D}"/>
              </a:ext>
            </a:extLst>
          </p:cNvPr>
          <p:cNvSpPr/>
          <p:nvPr/>
        </p:nvSpPr>
        <p:spPr>
          <a:xfrm>
            <a:off x="2964543" y="5832098"/>
            <a:ext cx="571251" cy="108476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78" name="Cloud 77">
            <a:extLst>
              <a:ext uri="{FF2B5EF4-FFF2-40B4-BE49-F238E27FC236}">
                <a16:creationId xmlns:a16="http://schemas.microsoft.com/office/drawing/2014/main" id="{E6D4A775-E830-4CF3-95AA-809B569C6FB9}"/>
              </a:ext>
            </a:extLst>
          </p:cNvPr>
          <p:cNvSpPr/>
          <p:nvPr/>
        </p:nvSpPr>
        <p:spPr>
          <a:xfrm>
            <a:off x="3833237" y="5805294"/>
            <a:ext cx="809897" cy="44755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2E298AB-8929-40CB-882F-3C6C19A8CF22}"/>
              </a:ext>
            </a:extLst>
          </p:cNvPr>
          <p:cNvSpPr/>
          <p:nvPr/>
        </p:nvSpPr>
        <p:spPr>
          <a:xfrm>
            <a:off x="3923951" y="5881026"/>
            <a:ext cx="571251" cy="108476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80" name="Cloud 79">
            <a:extLst>
              <a:ext uri="{FF2B5EF4-FFF2-40B4-BE49-F238E27FC236}">
                <a16:creationId xmlns:a16="http://schemas.microsoft.com/office/drawing/2014/main" id="{A12EAE87-DEE7-4050-85ED-653F6D1C1D0B}"/>
              </a:ext>
            </a:extLst>
          </p:cNvPr>
          <p:cNvSpPr/>
          <p:nvPr/>
        </p:nvSpPr>
        <p:spPr>
          <a:xfrm>
            <a:off x="5113669" y="5787340"/>
            <a:ext cx="809897" cy="447557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701FC0C2-2BAC-44A9-9F42-55A2FADF8AD6}"/>
              </a:ext>
            </a:extLst>
          </p:cNvPr>
          <p:cNvSpPr/>
          <p:nvPr/>
        </p:nvSpPr>
        <p:spPr>
          <a:xfrm>
            <a:off x="5204383" y="5863072"/>
            <a:ext cx="571251" cy="108476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A3C040AC-BCCA-4591-B8DF-819134E4F8E7}"/>
              </a:ext>
            </a:extLst>
          </p:cNvPr>
          <p:cNvSpPr/>
          <p:nvPr/>
        </p:nvSpPr>
        <p:spPr>
          <a:xfrm rot="16200000">
            <a:off x="226345" y="2969237"/>
            <a:ext cx="1609070" cy="124426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External API Endpoint</a:t>
            </a: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D49863E-F3CD-4E61-A99A-A0AE4759A365}"/>
              </a:ext>
            </a:extLst>
          </p:cNvPr>
          <p:cNvSpPr/>
          <p:nvPr/>
        </p:nvSpPr>
        <p:spPr>
          <a:xfrm>
            <a:off x="5435360" y="2773080"/>
            <a:ext cx="1157229" cy="386907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OVN4NFV action Controller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010D9A1-9478-4AF3-9D15-08A4F0A9D89C}"/>
              </a:ext>
            </a:extLst>
          </p:cNvPr>
          <p:cNvCxnSpPr>
            <a:cxnSpLocks/>
            <a:endCxn id="83" idx="1"/>
          </p:cNvCxnSpPr>
          <p:nvPr/>
        </p:nvCxnSpPr>
        <p:spPr>
          <a:xfrm flipV="1">
            <a:off x="3468182" y="2966534"/>
            <a:ext cx="1967178" cy="30364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13C7665C-1013-4B62-AB74-E7E718717CC7}"/>
              </a:ext>
            </a:extLst>
          </p:cNvPr>
          <p:cNvSpPr/>
          <p:nvPr/>
        </p:nvSpPr>
        <p:spPr>
          <a:xfrm>
            <a:off x="1117818" y="3576241"/>
            <a:ext cx="1157226" cy="25131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Controller Registration</a:t>
            </a:r>
          </a:p>
        </p:txBody>
      </p:sp>
    </p:spTree>
    <p:extLst>
      <p:ext uri="{BB962C8B-B14F-4D97-AF65-F5344CB8AC3E}">
        <p14:creationId xmlns:p14="http://schemas.microsoft.com/office/powerpoint/2010/main" val="3136086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DA53A79E-B1E8-4601-87B3-4500E0E733FC}"/>
              </a:ext>
            </a:extLst>
          </p:cNvPr>
          <p:cNvSpPr/>
          <p:nvPr/>
        </p:nvSpPr>
        <p:spPr>
          <a:xfrm>
            <a:off x="61952" y="1037238"/>
            <a:ext cx="6278881" cy="45449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lide Number Placeholder 1">
            <a:extLst>
              <a:ext uri="{FF2B5EF4-FFF2-40B4-BE49-F238E27FC236}">
                <a16:creationId xmlns:a16="http://schemas.microsoft.com/office/drawing/2014/main" id="{AFD3308D-071C-4904-81A1-FD8E84A215F5}"/>
              </a:ext>
            </a:extLst>
          </p:cNvPr>
          <p:cNvSpPr txBox="1">
            <a:spLocks/>
          </p:cNvSpPr>
          <p:nvPr/>
        </p:nvSpPr>
        <p:spPr>
          <a:xfrm>
            <a:off x="11643684" y="6407264"/>
            <a:ext cx="373954" cy="3903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8" name="Title 41">
            <a:extLst>
              <a:ext uri="{FF2B5EF4-FFF2-40B4-BE49-F238E27FC236}">
                <a16:creationId xmlns:a16="http://schemas.microsoft.com/office/drawing/2014/main" id="{57C87D24-86B1-4CBB-8FFF-A4412AD04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186" y="331694"/>
            <a:ext cx="10972800" cy="649239"/>
          </a:xfrm>
        </p:spPr>
        <p:txBody>
          <a:bodyPr/>
          <a:lstStyle/>
          <a:p>
            <a:r>
              <a:rPr lang="en-US" sz="3200" dirty="0"/>
              <a:t>Cluster Registration Management Microservice (</a:t>
            </a:r>
            <a:r>
              <a:rPr lang="en-US" sz="3200" dirty="0" err="1"/>
              <a:t>clm</a:t>
            </a:r>
            <a:r>
              <a:rPr lang="en-US" sz="3200" dirty="0"/>
              <a:t>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04D509-C9A8-42DD-9E9A-38BC662FDED6}"/>
              </a:ext>
            </a:extLst>
          </p:cNvPr>
          <p:cNvSpPr txBox="1"/>
          <p:nvPr/>
        </p:nvSpPr>
        <p:spPr>
          <a:xfrm>
            <a:off x="6850961" y="1331230"/>
            <a:ext cx="5149485" cy="121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Cluster Provider Management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cluster providers 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Cluster Management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cluster per provider 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04380F42-B2A1-4C0D-BC2C-F34F44F9217C}"/>
              </a:ext>
            </a:extLst>
          </p:cNvPr>
          <p:cNvSpPr/>
          <p:nvPr/>
        </p:nvSpPr>
        <p:spPr>
          <a:xfrm>
            <a:off x="2127953" y="1463157"/>
            <a:ext cx="2697589" cy="242514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Cluster Registration Management Microservice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B0A377F9-8705-409D-8966-E2026AF2C440}"/>
              </a:ext>
            </a:extLst>
          </p:cNvPr>
          <p:cNvSpPr/>
          <p:nvPr/>
        </p:nvSpPr>
        <p:spPr>
          <a:xfrm>
            <a:off x="2764745" y="2228594"/>
            <a:ext cx="1157229" cy="34114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Cluster Provider Management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C9F9237-7449-4F95-8464-77CB548A6A3D}"/>
              </a:ext>
            </a:extLst>
          </p:cNvPr>
          <p:cNvSpPr/>
          <p:nvPr/>
        </p:nvSpPr>
        <p:spPr>
          <a:xfrm>
            <a:off x="2764745" y="2668744"/>
            <a:ext cx="1157229" cy="26869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Cluster  Management</a:t>
            </a:r>
          </a:p>
        </p:txBody>
      </p:sp>
      <p:sp>
        <p:nvSpPr>
          <p:cNvPr id="93" name="Cylinder 92">
            <a:extLst>
              <a:ext uri="{FF2B5EF4-FFF2-40B4-BE49-F238E27FC236}">
                <a16:creationId xmlns:a16="http://schemas.microsoft.com/office/drawing/2014/main" id="{E3900D27-7A1F-4989-9B03-FD15A8DAA8FD}"/>
              </a:ext>
            </a:extLst>
          </p:cNvPr>
          <p:cNvSpPr/>
          <p:nvPr/>
        </p:nvSpPr>
        <p:spPr>
          <a:xfrm>
            <a:off x="3343360" y="4569146"/>
            <a:ext cx="522515" cy="662751"/>
          </a:xfrm>
          <a:prstGeom prst="ca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Mongo</a:t>
            </a:r>
          </a:p>
          <a:p>
            <a:pPr algn="ctr"/>
            <a:r>
              <a:rPr lang="en-US" sz="800" dirty="0"/>
              <a:t>DB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530A5D3-59A4-43B2-A34F-00A6CA5FE251}"/>
              </a:ext>
            </a:extLst>
          </p:cNvPr>
          <p:cNvCxnSpPr>
            <a:cxnSpLocks/>
          </p:cNvCxnSpPr>
          <p:nvPr/>
        </p:nvCxnSpPr>
        <p:spPr>
          <a:xfrm>
            <a:off x="3604618" y="3826944"/>
            <a:ext cx="0" cy="82343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F6E054B5-AB0D-40B2-96CC-88C9BD0B2F64}"/>
              </a:ext>
            </a:extLst>
          </p:cNvPr>
          <p:cNvSpPr/>
          <p:nvPr/>
        </p:nvSpPr>
        <p:spPr>
          <a:xfrm rot="16200000">
            <a:off x="1929653" y="2694797"/>
            <a:ext cx="1319813" cy="14859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External API Endpoint</a:t>
            </a:r>
          </a:p>
        </p:txBody>
      </p:sp>
    </p:spTree>
    <p:extLst>
      <p:ext uri="{BB962C8B-B14F-4D97-AF65-F5344CB8AC3E}">
        <p14:creationId xmlns:p14="http://schemas.microsoft.com/office/powerpoint/2010/main" val="2073628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BBC3819-2C0A-4DB4-A0A1-3A49809E0D17}"/>
              </a:ext>
            </a:extLst>
          </p:cNvPr>
          <p:cNvSpPr/>
          <p:nvPr/>
        </p:nvSpPr>
        <p:spPr>
          <a:xfrm>
            <a:off x="52250" y="1995681"/>
            <a:ext cx="6662057" cy="358651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05A0A017-2503-4E38-8E67-2324A1F4271B}"/>
              </a:ext>
            </a:extLst>
          </p:cNvPr>
          <p:cNvSpPr txBox="1">
            <a:spLocks/>
          </p:cNvSpPr>
          <p:nvPr/>
        </p:nvSpPr>
        <p:spPr>
          <a:xfrm>
            <a:off x="11633982" y="6489587"/>
            <a:ext cx="373954" cy="3080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Title 41">
            <a:extLst>
              <a:ext uri="{FF2B5EF4-FFF2-40B4-BE49-F238E27FC236}">
                <a16:creationId xmlns:a16="http://schemas.microsoft.com/office/drawing/2014/main" id="{249B2C34-04B9-4F9D-961D-7BC84672A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262" y="312888"/>
            <a:ext cx="10972800" cy="728960"/>
          </a:xfrm>
        </p:spPr>
        <p:txBody>
          <a:bodyPr/>
          <a:lstStyle/>
          <a:p>
            <a:r>
              <a:rPr lang="en-US" sz="3200" dirty="0"/>
              <a:t>Network Configuration Management Microservice (</a:t>
            </a:r>
            <a:r>
              <a:rPr lang="en-US" sz="3200" dirty="0" err="1"/>
              <a:t>ncm</a:t>
            </a:r>
            <a:r>
              <a:rPr lang="en-US" sz="32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89594A-191F-467E-B93F-5D2AECECF728}"/>
              </a:ext>
            </a:extLst>
          </p:cNvPr>
          <p:cNvSpPr txBox="1"/>
          <p:nvPr/>
        </p:nvSpPr>
        <p:spPr>
          <a:xfrm>
            <a:off x="6845171" y="1434606"/>
            <a:ext cx="5149485" cy="383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Provider Network Management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provides support to create provider networks 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Virtual Network Management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provides support to create dynamic virtual networks 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Controller Registration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manages network plugin controllers, priorities etc.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Status Notifier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framework allows user to get on-demand status updates or notifications on status updates</a:t>
            </a: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Scheduler </a:t>
            </a:r>
          </a:p>
          <a:p>
            <a:pPr marL="631825" lvl="1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Built in Controller - OVN-for-K8s-NFV Plugin Controller</a:t>
            </a:r>
          </a:p>
          <a:p>
            <a:pPr marL="631825" lvl="1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Network Plugin Controllers</a:t>
            </a:r>
            <a:endParaRPr lang="en-US" sz="1400" dirty="0">
              <a:solidFill>
                <a:srgbClr val="FF0000"/>
              </a:solidFill>
            </a:endParaRPr>
          </a:p>
          <a:p>
            <a:pPr marL="174625" indent="-174625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B7A66BC-FE3B-4F4E-A9B7-68CACD8CA11E}"/>
              </a:ext>
            </a:extLst>
          </p:cNvPr>
          <p:cNvSpPr/>
          <p:nvPr/>
        </p:nvSpPr>
        <p:spPr>
          <a:xfrm>
            <a:off x="581358" y="1959932"/>
            <a:ext cx="4035650" cy="211706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Cluster Network Configuration Management Microservice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327BB99-13B6-4E55-A830-590A88D5CE0A}"/>
              </a:ext>
            </a:extLst>
          </p:cNvPr>
          <p:cNvSpPr/>
          <p:nvPr/>
        </p:nvSpPr>
        <p:spPr>
          <a:xfrm>
            <a:off x="1117258" y="2266057"/>
            <a:ext cx="1157229" cy="269204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Provider Network Management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E2FDCEA-BE67-4E46-8EFB-B21D2EB66329}"/>
              </a:ext>
            </a:extLst>
          </p:cNvPr>
          <p:cNvSpPr/>
          <p:nvPr/>
        </p:nvSpPr>
        <p:spPr>
          <a:xfrm>
            <a:off x="1127438" y="2673010"/>
            <a:ext cx="1157229" cy="21202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Virtual Network Management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ECA7E84-C037-4165-8245-60A27297A9C8}"/>
              </a:ext>
            </a:extLst>
          </p:cNvPr>
          <p:cNvSpPr/>
          <p:nvPr/>
        </p:nvSpPr>
        <p:spPr>
          <a:xfrm rot="16200000">
            <a:off x="1990088" y="2861529"/>
            <a:ext cx="1425338" cy="523578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r>
              <a:rPr lang="en-US" sz="800" dirty="0"/>
              <a:t>Scheduler</a:t>
            </a:r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7D06609-F25E-4641-8C66-9D202105F428}"/>
              </a:ext>
            </a:extLst>
          </p:cNvPr>
          <p:cNvSpPr/>
          <p:nvPr/>
        </p:nvSpPr>
        <p:spPr>
          <a:xfrm>
            <a:off x="3424197" y="2220351"/>
            <a:ext cx="1157229" cy="35294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OVN-for-K8s-NFV Plugin Controller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28262FB-6A1D-4684-BB2B-DEBB72F5AFD8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2955732" y="2396821"/>
            <a:ext cx="468465" cy="38640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9B14C12-3B37-46CD-A93C-A1FAEAAC1BFE}"/>
              </a:ext>
            </a:extLst>
          </p:cNvPr>
          <p:cNvSpPr/>
          <p:nvPr/>
        </p:nvSpPr>
        <p:spPr>
          <a:xfrm>
            <a:off x="4878736" y="3271380"/>
            <a:ext cx="1157229" cy="2747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F8EE7E2-9C82-4E86-B30D-B5DBED266861}"/>
              </a:ext>
            </a:extLst>
          </p:cNvPr>
          <p:cNvSpPr/>
          <p:nvPr/>
        </p:nvSpPr>
        <p:spPr>
          <a:xfrm>
            <a:off x="4960911" y="3251314"/>
            <a:ext cx="1157229" cy="24981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Network Plugin </a:t>
            </a:r>
          </a:p>
          <a:p>
            <a:pPr algn="ctr"/>
            <a:r>
              <a:rPr lang="en-US" sz="800" dirty="0"/>
              <a:t>Controllers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7E8D101-C041-4789-92E4-4336D846C7A3}"/>
              </a:ext>
            </a:extLst>
          </p:cNvPr>
          <p:cNvCxnSpPr>
            <a:cxnSpLocks/>
          </p:cNvCxnSpPr>
          <p:nvPr/>
        </p:nvCxnSpPr>
        <p:spPr>
          <a:xfrm>
            <a:off x="2954361" y="3302897"/>
            <a:ext cx="1898248" cy="8042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75604F6-92AB-4442-A9AC-8A2213228AF7}"/>
              </a:ext>
            </a:extLst>
          </p:cNvPr>
          <p:cNvCxnSpPr>
            <a:cxnSpLocks/>
          </p:cNvCxnSpPr>
          <p:nvPr/>
        </p:nvCxnSpPr>
        <p:spPr>
          <a:xfrm>
            <a:off x="2955236" y="3383321"/>
            <a:ext cx="1934222" cy="11539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ylinder 27">
            <a:extLst>
              <a:ext uri="{FF2B5EF4-FFF2-40B4-BE49-F238E27FC236}">
                <a16:creationId xmlns:a16="http://schemas.microsoft.com/office/drawing/2014/main" id="{EA40F6C1-0EF8-4922-B411-D53A79DDB780}"/>
              </a:ext>
            </a:extLst>
          </p:cNvPr>
          <p:cNvSpPr/>
          <p:nvPr/>
        </p:nvSpPr>
        <p:spPr>
          <a:xfrm>
            <a:off x="346773" y="4952315"/>
            <a:ext cx="522515" cy="522990"/>
          </a:xfrm>
          <a:prstGeom prst="ca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Mongo</a:t>
            </a:r>
          </a:p>
          <a:p>
            <a:pPr algn="ctr"/>
            <a:r>
              <a:rPr lang="en-US" sz="800" dirty="0"/>
              <a:t>DB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B51B62C-2948-418A-8EF8-FD3866478CB7}"/>
              </a:ext>
            </a:extLst>
          </p:cNvPr>
          <p:cNvCxnSpPr>
            <a:cxnSpLocks/>
            <a:endCxn id="28" idx="1"/>
          </p:cNvCxnSpPr>
          <p:nvPr/>
        </p:nvCxnSpPr>
        <p:spPr>
          <a:xfrm flipH="1">
            <a:off x="608031" y="3953691"/>
            <a:ext cx="197198" cy="99862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8B0115E-02BC-4213-AE52-F776895F8F14}"/>
              </a:ext>
            </a:extLst>
          </p:cNvPr>
          <p:cNvSpPr/>
          <p:nvPr/>
        </p:nvSpPr>
        <p:spPr>
          <a:xfrm>
            <a:off x="1851817" y="4551975"/>
            <a:ext cx="3290425" cy="47521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r>
              <a:rPr lang="en-US" sz="1000" dirty="0"/>
              <a:t>Resource Synchronizer and Status Microservice</a:t>
            </a:r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  <a:p>
            <a:pPr algn="ctr"/>
            <a:endParaRPr lang="en-US" sz="10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7170FA1-89B9-490B-81C8-BA0F1431DAA0}"/>
              </a:ext>
            </a:extLst>
          </p:cNvPr>
          <p:cNvCxnSpPr>
            <a:cxnSpLocks/>
          </p:cNvCxnSpPr>
          <p:nvPr/>
        </p:nvCxnSpPr>
        <p:spPr>
          <a:xfrm flipH="1">
            <a:off x="2641257" y="3835987"/>
            <a:ext cx="171612" cy="63250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ylinder 31">
            <a:extLst>
              <a:ext uri="{FF2B5EF4-FFF2-40B4-BE49-F238E27FC236}">
                <a16:creationId xmlns:a16="http://schemas.microsoft.com/office/drawing/2014/main" id="{EC6A5F08-499D-4B0D-AA22-4BCA290DC389}"/>
              </a:ext>
            </a:extLst>
          </p:cNvPr>
          <p:cNvSpPr/>
          <p:nvPr/>
        </p:nvSpPr>
        <p:spPr>
          <a:xfrm>
            <a:off x="968666" y="4952315"/>
            <a:ext cx="522515" cy="522990"/>
          </a:xfrm>
          <a:prstGeom prst="ca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etcd</a:t>
            </a:r>
            <a:endParaRPr lang="en-US" sz="8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DEB840C-D4F2-4014-A2A3-740791FF8DFF}"/>
              </a:ext>
            </a:extLst>
          </p:cNvPr>
          <p:cNvCxnSpPr>
            <a:cxnSpLocks/>
            <a:endCxn id="32" idx="1"/>
          </p:cNvCxnSpPr>
          <p:nvPr/>
        </p:nvCxnSpPr>
        <p:spPr>
          <a:xfrm flipH="1">
            <a:off x="1229924" y="3848652"/>
            <a:ext cx="1411334" cy="110366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C52CF09-EBD3-4109-9525-05639E2ECF08}"/>
              </a:ext>
            </a:extLst>
          </p:cNvPr>
          <p:cNvCxnSpPr>
            <a:cxnSpLocks/>
            <a:endCxn id="32" idx="4"/>
          </p:cNvCxnSpPr>
          <p:nvPr/>
        </p:nvCxnSpPr>
        <p:spPr>
          <a:xfrm flipH="1">
            <a:off x="1491181" y="5027188"/>
            <a:ext cx="1086556" cy="18662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loud 34">
            <a:extLst>
              <a:ext uri="{FF2B5EF4-FFF2-40B4-BE49-F238E27FC236}">
                <a16:creationId xmlns:a16="http://schemas.microsoft.com/office/drawing/2014/main" id="{F234C677-531F-4826-B7D6-B818D826C564}"/>
              </a:ext>
            </a:extLst>
          </p:cNvPr>
          <p:cNvSpPr/>
          <p:nvPr/>
        </p:nvSpPr>
        <p:spPr>
          <a:xfrm>
            <a:off x="2873829" y="5826322"/>
            <a:ext cx="809897" cy="377601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12CA6E2-C4B4-427C-BFB5-708F0C802156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3278778" y="5036776"/>
            <a:ext cx="257016" cy="81113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7E740C6-84AA-4071-9989-79A39C2862E8}"/>
              </a:ext>
            </a:extLst>
          </p:cNvPr>
          <p:cNvCxnSpPr>
            <a:cxnSpLocks/>
          </p:cNvCxnSpPr>
          <p:nvPr/>
        </p:nvCxnSpPr>
        <p:spPr>
          <a:xfrm>
            <a:off x="3868580" y="4996872"/>
            <a:ext cx="473320" cy="80952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DAD2CCA-4540-4211-A0CB-652908D18D52}"/>
              </a:ext>
            </a:extLst>
          </p:cNvPr>
          <p:cNvCxnSpPr>
            <a:cxnSpLocks/>
          </p:cNvCxnSpPr>
          <p:nvPr/>
        </p:nvCxnSpPr>
        <p:spPr>
          <a:xfrm>
            <a:off x="4417306" y="5036776"/>
            <a:ext cx="1031935" cy="74729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4582769-5D85-4BA1-9D4C-F65F03B0771B}"/>
              </a:ext>
            </a:extLst>
          </p:cNvPr>
          <p:cNvSpPr/>
          <p:nvPr/>
        </p:nvSpPr>
        <p:spPr>
          <a:xfrm>
            <a:off x="2964543" y="5849052"/>
            <a:ext cx="571251" cy="91521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40" name="Cloud 39">
            <a:extLst>
              <a:ext uri="{FF2B5EF4-FFF2-40B4-BE49-F238E27FC236}">
                <a16:creationId xmlns:a16="http://schemas.microsoft.com/office/drawing/2014/main" id="{F13F5D42-9BDF-42ED-AC73-A3ED60D63320}"/>
              </a:ext>
            </a:extLst>
          </p:cNvPr>
          <p:cNvSpPr/>
          <p:nvPr/>
        </p:nvSpPr>
        <p:spPr>
          <a:xfrm>
            <a:off x="3833237" y="5875250"/>
            <a:ext cx="809897" cy="377601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AE447FA-45B1-4834-9ABD-3913C4DB4520}"/>
              </a:ext>
            </a:extLst>
          </p:cNvPr>
          <p:cNvSpPr/>
          <p:nvPr/>
        </p:nvSpPr>
        <p:spPr>
          <a:xfrm>
            <a:off x="3923951" y="5897980"/>
            <a:ext cx="571251" cy="91521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42" name="Cloud 41">
            <a:extLst>
              <a:ext uri="{FF2B5EF4-FFF2-40B4-BE49-F238E27FC236}">
                <a16:creationId xmlns:a16="http://schemas.microsoft.com/office/drawing/2014/main" id="{C242EAD1-2194-4A8D-9A1E-A4468A357C38}"/>
              </a:ext>
            </a:extLst>
          </p:cNvPr>
          <p:cNvSpPr/>
          <p:nvPr/>
        </p:nvSpPr>
        <p:spPr>
          <a:xfrm>
            <a:off x="5113669" y="5857296"/>
            <a:ext cx="809897" cy="377601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25AD6F2-7AF5-4D3A-8CF8-D5C9589A7FC9}"/>
              </a:ext>
            </a:extLst>
          </p:cNvPr>
          <p:cNvSpPr/>
          <p:nvPr/>
        </p:nvSpPr>
        <p:spPr>
          <a:xfrm>
            <a:off x="5204383" y="5880026"/>
            <a:ext cx="571251" cy="91521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Monitor 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39084F1D-8C6C-4999-9CCD-0C286F413378}"/>
              </a:ext>
            </a:extLst>
          </p:cNvPr>
          <p:cNvSpPr/>
          <p:nvPr/>
        </p:nvSpPr>
        <p:spPr>
          <a:xfrm rot="16200000">
            <a:off x="352098" y="3094990"/>
            <a:ext cx="1357563" cy="124426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External API Endpoint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F4F0430-5A4E-443D-9754-36E42FC4ED9A}"/>
              </a:ext>
            </a:extLst>
          </p:cNvPr>
          <p:cNvSpPr/>
          <p:nvPr/>
        </p:nvSpPr>
        <p:spPr>
          <a:xfrm>
            <a:off x="1152878" y="3022084"/>
            <a:ext cx="1157226" cy="26847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Controller Registration Management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CFBAE98-78B0-4858-98E0-C24AB37AF770}"/>
              </a:ext>
            </a:extLst>
          </p:cNvPr>
          <p:cNvSpPr/>
          <p:nvPr/>
        </p:nvSpPr>
        <p:spPr>
          <a:xfrm>
            <a:off x="1126944" y="3540326"/>
            <a:ext cx="1157226" cy="143917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Status Notifier</a:t>
            </a:r>
          </a:p>
        </p:txBody>
      </p:sp>
    </p:spTree>
    <p:extLst>
      <p:ext uri="{BB962C8B-B14F-4D97-AF65-F5344CB8AC3E}">
        <p14:creationId xmlns:p14="http://schemas.microsoft.com/office/powerpoint/2010/main" val="152819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3CE59F-F042-4477-AA5A-22B1EB48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vFW</a:t>
            </a:r>
            <a:r>
              <a:rPr lang="en-US" dirty="0"/>
              <a:t> Use Case Recap – k8splugin v1 API resources</a:t>
            </a:r>
          </a:p>
        </p:txBody>
      </p:sp>
      <p:sp>
        <p:nvSpPr>
          <p:cNvPr id="5" name="Rounded Rectangle 66">
            <a:extLst>
              <a:ext uri="{FF2B5EF4-FFF2-40B4-BE49-F238E27FC236}">
                <a16:creationId xmlns:a16="http://schemas.microsoft.com/office/drawing/2014/main" id="{C28DA968-6591-40A5-8E0F-837152DB1040}"/>
              </a:ext>
            </a:extLst>
          </p:cNvPr>
          <p:cNvSpPr/>
          <p:nvPr/>
        </p:nvSpPr>
        <p:spPr>
          <a:xfrm>
            <a:off x="3616142" y="3696481"/>
            <a:ext cx="3463816" cy="262037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latin typeface="exCalibri (Body)"/>
              </a:rPr>
              <a:t>vFW</a:t>
            </a:r>
            <a:r>
              <a:rPr lang="en-US" sz="2000" dirty="0">
                <a:latin typeface="exCalibri (Body)"/>
              </a:rPr>
              <a:t> Chart</a:t>
            </a: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  <a:p>
            <a:pPr algn="ctr"/>
            <a:endParaRPr lang="en-US" sz="2000" dirty="0">
              <a:latin typeface="exCalibri (Body)"/>
            </a:endParaRPr>
          </a:p>
        </p:txBody>
      </p:sp>
      <p:sp>
        <p:nvSpPr>
          <p:cNvPr id="11" name="Rounded Rectangle 66">
            <a:extLst>
              <a:ext uri="{FF2B5EF4-FFF2-40B4-BE49-F238E27FC236}">
                <a16:creationId xmlns:a16="http://schemas.microsoft.com/office/drawing/2014/main" id="{01916263-CE36-495D-92F3-565F04544E47}"/>
              </a:ext>
            </a:extLst>
          </p:cNvPr>
          <p:cNvSpPr/>
          <p:nvPr/>
        </p:nvSpPr>
        <p:spPr>
          <a:xfrm>
            <a:off x="3900576" y="4731802"/>
            <a:ext cx="1062460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firewall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B78A1B-C97F-4797-9372-10BEB0F2829A}"/>
              </a:ext>
            </a:extLst>
          </p:cNvPr>
          <p:cNvCxnSpPr>
            <a:cxnSpLocks/>
          </p:cNvCxnSpPr>
          <p:nvPr/>
        </p:nvCxnSpPr>
        <p:spPr>
          <a:xfrm>
            <a:off x="3220610" y="2634461"/>
            <a:ext cx="2112411" cy="0"/>
          </a:xfrm>
          <a:prstGeom prst="straightConnector1">
            <a:avLst/>
          </a:prstGeom>
          <a:ln w="762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66">
            <a:extLst>
              <a:ext uri="{FF2B5EF4-FFF2-40B4-BE49-F238E27FC236}">
                <a16:creationId xmlns:a16="http://schemas.microsoft.com/office/drawing/2014/main" id="{9907F765-E4B9-4DCE-920B-8BF99F820B28}"/>
              </a:ext>
            </a:extLst>
          </p:cNvPr>
          <p:cNvSpPr/>
          <p:nvPr/>
        </p:nvSpPr>
        <p:spPr>
          <a:xfrm>
            <a:off x="3220610" y="1808971"/>
            <a:ext cx="1097999" cy="38566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packetgen</a:t>
            </a:r>
            <a:endParaRPr lang="en-US" sz="1200" dirty="0">
              <a:latin typeface="exCalibri (Body)"/>
            </a:endParaRPr>
          </a:p>
        </p:txBody>
      </p:sp>
      <p:sp>
        <p:nvSpPr>
          <p:cNvPr id="36" name="Rounded Rectangle 66">
            <a:extLst>
              <a:ext uri="{FF2B5EF4-FFF2-40B4-BE49-F238E27FC236}">
                <a16:creationId xmlns:a16="http://schemas.microsoft.com/office/drawing/2014/main" id="{73BBB16D-E0C7-4DA7-8E0F-060FC27A1B00}"/>
              </a:ext>
            </a:extLst>
          </p:cNvPr>
          <p:cNvSpPr/>
          <p:nvPr/>
        </p:nvSpPr>
        <p:spPr>
          <a:xfrm>
            <a:off x="4942090" y="1824532"/>
            <a:ext cx="982747" cy="38566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firewall</a:t>
            </a:r>
          </a:p>
        </p:txBody>
      </p:sp>
      <p:sp>
        <p:nvSpPr>
          <p:cNvPr id="37" name="Rounded Rectangle 66">
            <a:extLst>
              <a:ext uri="{FF2B5EF4-FFF2-40B4-BE49-F238E27FC236}">
                <a16:creationId xmlns:a16="http://schemas.microsoft.com/office/drawing/2014/main" id="{B36B348F-74B0-40C3-BE5A-9F57E1A13261}"/>
              </a:ext>
            </a:extLst>
          </p:cNvPr>
          <p:cNvSpPr/>
          <p:nvPr/>
        </p:nvSpPr>
        <p:spPr>
          <a:xfrm>
            <a:off x="6753528" y="1824532"/>
            <a:ext cx="982747" cy="38566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63BB553-F1A0-4633-8378-200F0A2E2661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3769609" y="2194632"/>
            <a:ext cx="1" cy="439829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DDE672-2AD0-4758-B795-BEFAD1295A35}"/>
              </a:ext>
            </a:extLst>
          </p:cNvPr>
          <p:cNvCxnSpPr>
            <a:cxnSpLocks/>
          </p:cNvCxnSpPr>
          <p:nvPr/>
        </p:nvCxnSpPr>
        <p:spPr>
          <a:xfrm>
            <a:off x="5655328" y="2634461"/>
            <a:ext cx="2080947" cy="0"/>
          </a:xfrm>
          <a:prstGeom prst="straightConnector1">
            <a:avLst/>
          </a:prstGeom>
          <a:ln w="7620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68FCD8F-0428-494F-BD56-589FFBC0E46E}"/>
              </a:ext>
            </a:extLst>
          </p:cNvPr>
          <p:cNvCxnSpPr>
            <a:cxnSpLocks/>
          </p:cNvCxnSpPr>
          <p:nvPr/>
        </p:nvCxnSpPr>
        <p:spPr>
          <a:xfrm>
            <a:off x="3220610" y="1378152"/>
            <a:ext cx="4486462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DFE027C-CD35-4533-80FA-566BEEE07488}"/>
              </a:ext>
            </a:extLst>
          </p:cNvPr>
          <p:cNvCxnSpPr>
            <a:cxnSpLocks/>
          </p:cNvCxnSpPr>
          <p:nvPr/>
        </p:nvCxnSpPr>
        <p:spPr>
          <a:xfrm flipV="1">
            <a:off x="5187086" y="2210193"/>
            <a:ext cx="1" cy="439829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16A9DE1-E556-4364-8A17-327B1568B013}"/>
              </a:ext>
            </a:extLst>
          </p:cNvPr>
          <p:cNvCxnSpPr>
            <a:cxnSpLocks/>
          </p:cNvCxnSpPr>
          <p:nvPr/>
        </p:nvCxnSpPr>
        <p:spPr>
          <a:xfrm flipV="1">
            <a:off x="5753803" y="2210192"/>
            <a:ext cx="1" cy="439829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58E1392-E025-4E5C-89EC-E634020D347D}"/>
              </a:ext>
            </a:extLst>
          </p:cNvPr>
          <p:cNvCxnSpPr>
            <a:cxnSpLocks/>
          </p:cNvCxnSpPr>
          <p:nvPr/>
        </p:nvCxnSpPr>
        <p:spPr>
          <a:xfrm flipV="1">
            <a:off x="7248758" y="2203509"/>
            <a:ext cx="1" cy="439829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88343FD-C117-46CE-85E2-885CF2C39B75}"/>
              </a:ext>
            </a:extLst>
          </p:cNvPr>
          <p:cNvCxnSpPr>
            <a:cxnSpLocks/>
          </p:cNvCxnSpPr>
          <p:nvPr/>
        </p:nvCxnSpPr>
        <p:spPr>
          <a:xfrm flipV="1">
            <a:off x="3769610" y="1376923"/>
            <a:ext cx="1" cy="439829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DED80F1-D8AB-4EA6-A75F-3F5719A19064}"/>
              </a:ext>
            </a:extLst>
          </p:cNvPr>
          <p:cNvCxnSpPr>
            <a:cxnSpLocks/>
          </p:cNvCxnSpPr>
          <p:nvPr/>
        </p:nvCxnSpPr>
        <p:spPr>
          <a:xfrm flipV="1">
            <a:off x="5462275" y="1390779"/>
            <a:ext cx="1" cy="439829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7F3D760-582F-4038-82A9-1C5CE27E8004}"/>
              </a:ext>
            </a:extLst>
          </p:cNvPr>
          <p:cNvCxnSpPr>
            <a:cxnSpLocks/>
          </p:cNvCxnSpPr>
          <p:nvPr/>
        </p:nvCxnSpPr>
        <p:spPr>
          <a:xfrm flipV="1">
            <a:off x="7248759" y="1384703"/>
            <a:ext cx="1" cy="439829"/>
          </a:xfrm>
          <a:prstGeom prst="straightConnector1">
            <a:avLst/>
          </a:prstGeom>
          <a:ln w="38100">
            <a:solidFill>
              <a:schemeClr val="tx2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5FA3DE-02DA-4274-A1E1-BF082D703506}"/>
              </a:ext>
            </a:extLst>
          </p:cNvPr>
          <p:cNvSpPr txBox="1"/>
          <p:nvPr/>
        </p:nvSpPr>
        <p:spPr>
          <a:xfrm>
            <a:off x="1518912" y="3418041"/>
            <a:ext cx="1450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Connectivity Info</a:t>
            </a:r>
            <a:endParaRPr lang="en-US" sz="24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E38C22E-9739-4925-AC1B-70C2330BBE19}"/>
              </a:ext>
            </a:extLst>
          </p:cNvPr>
          <p:cNvSpPr txBox="1"/>
          <p:nvPr/>
        </p:nvSpPr>
        <p:spPr>
          <a:xfrm>
            <a:off x="5789751" y="2683137"/>
            <a:ext cx="159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Protected Network</a:t>
            </a:r>
            <a:endParaRPr lang="en-US" sz="24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5D028B8-3080-43B8-9693-D6E9901A46EB}"/>
              </a:ext>
            </a:extLst>
          </p:cNvPr>
          <p:cNvSpPr txBox="1"/>
          <p:nvPr/>
        </p:nvSpPr>
        <p:spPr>
          <a:xfrm>
            <a:off x="4539383" y="1034327"/>
            <a:ext cx="1867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Management Network</a:t>
            </a:r>
            <a:endParaRPr lang="en-US" sz="2400" b="1" dirty="0"/>
          </a:p>
        </p:txBody>
      </p:sp>
      <p:sp>
        <p:nvSpPr>
          <p:cNvPr id="59" name="Rounded Rectangle 66">
            <a:extLst>
              <a:ext uri="{FF2B5EF4-FFF2-40B4-BE49-F238E27FC236}">
                <a16:creationId xmlns:a16="http://schemas.microsoft.com/office/drawing/2014/main" id="{D2754546-C7B8-4C12-8E66-41A122DC4E89}"/>
              </a:ext>
            </a:extLst>
          </p:cNvPr>
          <p:cNvSpPr/>
          <p:nvPr/>
        </p:nvSpPr>
        <p:spPr>
          <a:xfrm>
            <a:off x="3905989" y="5098887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unprotected-network</a:t>
            </a:r>
          </a:p>
        </p:txBody>
      </p:sp>
      <p:sp>
        <p:nvSpPr>
          <p:cNvPr id="60" name="Rounded Rectangle 66">
            <a:extLst>
              <a:ext uri="{FF2B5EF4-FFF2-40B4-BE49-F238E27FC236}">
                <a16:creationId xmlns:a16="http://schemas.microsoft.com/office/drawing/2014/main" id="{A58E401C-2D6E-4FB1-BA45-B5E5BDBDD5A9}"/>
              </a:ext>
            </a:extLst>
          </p:cNvPr>
          <p:cNvSpPr/>
          <p:nvPr/>
        </p:nvSpPr>
        <p:spPr>
          <a:xfrm>
            <a:off x="3911402" y="5465972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protected-network</a:t>
            </a:r>
          </a:p>
        </p:txBody>
      </p:sp>
      <p:sp>
        <p:nvSpPr>
          <p:cNvPr id="61" name="Rounded Rectangle 66">
            <a:extLst>
              <a:ext uri="{FF2B5EF4-FFF2-40B4-BE49-F238E27FC236}">
                <a16:creationId xmlns:a16="http://schemas.microsoft.com/office/drawing/2014/main" id="{23B4317D-3308-4C9A-826E-42C6677D3789}"/>
              </a:ext>
            </a:extLst>
          </p:cNvPr>
          <p:cNvSpPr/>
          <p:nvPr/>
        </p:nvSpPr>
        <p:spPr>
          <a:xfrm>
            <a:off x="3916815" y="5833057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onap</a:t>
            </a:r>
            <a:r>
              <a:rPr lang="en-US" sz="1200" dirty="0">
                <a:latin typeface="exCalibri (Body)"/>
              </a:rPr>
              <a:t>-network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4F7343F-976A-49A7-A4B9-90893306B331}"/>
              </a:ext>
            </a:extLst>
          </p:cNvPr>
          <p:cNvSpPr txBox="1"/>
          <p:nvPr/>
        </p:nvSpPr>
        <p:spPr>
          <a:xfrm>
            <a:off x="5878652" y="4424025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Sub-charts</a:t>
            </a:r>
            <a:endParaRPr lang="en-US" sz="2400" b="1" dirty="0"/>
          </a:p>
        </p:txBody>
      </p:sp>
      <p:sp>
        <p:nvSpPr>
          <p:cNvPr id="64" name="Rounded Rectangle 66">
            <a:extLst>
              <a:ext uri="{FF2B5EF4-FFF2-40B4-BE49-F238E27FC236}">
                <a16:creationId xmlns:a16="http://schemas.microsoft.com/office/drawing/2014/main" id="{0843BC33-1221-473A-837F-A8BB1756A1B5}"/>
              </a:ext>
            </a:extLst>
          </p:cNvPr>
          <p:cNvSpPr/>
          <p:nvPr/>
        </p:nvSpPr>
        <p:spPr>
          <a:xfrm>
            <a:off x="5834895" y="4730073"/>
            <a:ext cx="1062460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latin typeface="exCalibri (Body)"/>
              </a:rPr>
              <a:t>packetgen</a:t>
            </a:r>
            <a:endParaRPr lang="en-US" sz="1200" dirty="0">
              <a:latin typeface="exCalibri (Body)"/>
            </a:endParaRPr>
          </a:p>
        </p:txBody>
      </p:sp>
      <p:sp>
        <p:nvSpPr>
          <p:cNvPr id="66" name="Rounded Rectangle 66">
            <a:extLst>
              <a:ext uri="{FF2B5EF4-FFF2-40B4-BE49-F238E27FC236}">
                <a16:creationId xmlns:a16="http://schemas.microsoft.com/office/drawing/2014/main" id="{1B39C6B5-D42B-4B39-A2C1-03D4CB4E042E}"/>
              </a:ext>
            </a:extLst>
          </p:cNvPr>
          <p:cNvSpPr/>
          <p:nvPr/>
        </p:nvSpPr>
        <p:spPr>
          <a:xfrm>
            <a:off x="5834895" y="5125733"/>
            <a:ext cx="1062460" cy="2432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sink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72FC2C6-3172-4859-A126-0E2DE1CFD11E}"/>
              </a:ext>
            </a:extLst>
          </p:cNvPr>
          <p:cNvSpPr txBox="1"/>
          <p:nvPr/>
        </p:nvSpPr>
        <p:spPr>
          <a:xfrm>
            <a:off x="4133776" y="4424025"/>
            <a:ext cx="94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Templates</a:t>
            </a:r>
            <a:endParaRPr lang="en-US" sz="2400" b="1" dirty="0"/>
          </a:p>
        </p:txBody>
      </p:sp>
      <p:sp>
        <p:nvSpPr>
          <p:cNvPr id="96" name="Rounded Rectangle 66">
            <a:extLst>
              <a:ext uri="{FF2B5EF4-FFF2-40B4-BE49-F238E27FC236}">
                <a16:creationId xmlns:a16="http://schemas.microsoft.com/office/drawing/2014/main" id="{989F0701-4CF9-4BE8-B6CE-F24B994C0DD1}"/>
              </a:ext>
            </a:extLst>
          </p:cNvPr>
          <p:cNvSpPr/>
          <p:nvPr/>
        </p:nvSpPr>
        <p:spPr>
          <a:xfrm>
            <a:off x="7454443" y="3725818"/>
            <a:ext cx="1444868" cy="893099"/>
          </a:xfrm>
          <a:prstGeom prst="roundRect">
            <a:avLst/>
          </a:prstGeom>
          <a:solidFill>
            <a:srgbClr val="BCE4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exCalibri (Body)"/>
              </a:rPr>
              <a:t>vFW</a:t>
            </a:r>
            <a:r>
              <a:rPr lang="en-US" dirty="0">
                <a:solidFill>
                  <a:schemeClr val="accent1"/>
                </a:solidFill>
                <a:latin typeface="exCalibri (Body)"/>
              </a:rPr>
              <a:t> profile</a:t>
            </a:r>
          </a:p>
          <a:p>
            <a:pPr algn="ctr"/>
            <a:endParaRPr lang="en-US" sz="2000" dirty="0">
              <a:solidFill>
                <a:schemeClr val="accent1"/>
              </a:solidFill>
              <a:latin typeface="exCalibri (Body)"/>
            </a:endParaRPr>
          </a:p>
        </p:txBody>
      </p:sp>
      <p:sp>
        <p:nvSpPr>
          <p:cNvPr id="97" name="Rounded Rectangle 66">
            <a:extLst>
              <a:ext uri="{FF2B5EF4-FFF2-40B4-BE49-F238E27FC236}">
                <a16:creationId xmlns:a16="http://schemas.microsoft.com/office/drawing/2014/main" id="{C3EF1FC1-1572-47BC-B9EB-F2DFF33FFE51}"/>
              </a:ext>
            </a:extLst>
          </p:cNvPr>
          <p:cNvSpPr/>
          <p:nvPr/>
        </p:nvSpPr>
        <p:spPr>
          <a:xfrm>
            <a:off x="7581757" y="4299582"/>
            <a:ext cx="1198888" cy="24326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profile content</a:t>
            </a:r>
          </a:p>
        </p:txBody>
      </p:sp>
      <p:sp>
        <p:nvSpPr>
          <p:cNvPr id="98" name="Rounded Rectangle 66">
            <a:extLst>
              <a:ext uri="{FF2B5EF4-FFF2-40B4-BE49-F238E27FC236}">
                <a16:creationId xmlns:a16="http://schemas.microsoft.com/office/drawing/2014/main" id="{C088D817-FE2D-43E2-80FC-1F894534CFAB}"/>
              </a:ext>
            </a:extLst>
          </p:cNvPr>
          <p:cNvSpPr/>
          <p:nvPr/>
        </p:nvSpPr>
        <p:spPr>
          <a:xfrm>
            <a:off x="1412960" y="3912029"/>
            <a:ext cx="1556542" cy="2432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exCalibri (Body)"/>
              </a:rPr>
              <a:t>cluster edge01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D8139F4-467F-4AF1-9E38-0268EC87BDF7}"/>
              </a:ext>
            </a:extLst>
          </p:cNvPr>
          <p:cNvSpPr txBox="1"/>
          <p:nvPr/>
        </p:nvSpPr>
        <p:spPr>
          <a:xfrm>
            <a:off x="3424693" y="2694130"/>
            <a:ext cx="1812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Unprotected Network</a:t>
            </a:r>
            <a:endParaRPr lang="en-US" sz="2400" b="1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6A149EB-52B8-4F2C-A33B-3BA8311513EA}"/>
              </a:ext>
            </a:extLst>
          </p:cNvPr>
          <p:cNvSpPr txBox="1"/>
          <p:nvPr/>
        </p:nvSpPr>
        <p:spPr>
          <a:xfrm>
            <a:off x="8899311" y="1551005"/>
            <a:ext cx="1341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KUD k8s cluster</a:t>
            </a:r>
            <a:endParaRPr lang="en-US" sz="2400" b="1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C9E3AED-8229-4BB7-9FDB-AF7ED43152F2}"/>
              </a:ext>
            </a:extLst>
          </p:cNvPr>
          <p:cNvSpPr txBox="1"/>
          <p:nvPr/>
        </p:nvSpPr>
        <p:spPr>
          <a:xfrm>
            <a:off x="7779794" y="3429000"/>
            <a:ext cx="746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Profiles</a:t>
            </a:r>
            <a:endParaRPr lang="en-US" sz="2400" b="1" dirty="0"/>
          </a:p>
        </p:txBody>
      </p:sp>
      <p:sp>
        <p:nvSpPr>
          <p:cNvPr id="105" name="Cloud 104">
            <a:extLst>
              <a:ext uri="{FF2B5EF4-FFF2-40B4-BE49-F238E27FC236}">
                <a16:creationId xmlns:a16="http://schemas.microsoft.com/office/drawing/2014/main" id="{17E00713-FC46-4985-9653-E0111D6137C3}"/>
              </a:ext>
            </a:extLst>
          </p:cNvPr>
          <p:cNvSpPr/>
          <p:nvPr/>
        </p:nvSpPr>
        <p:spPr>
          <a:xfrm>
            <a:off x="2244207" y="980257"/>
            <a:ext cx="6288659" cy="2228633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dirty="0"/>
              <a:t>                             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661990E-0A47-494A-9FDF-4BD0EC4F0616}"/>
              </a:ext>
            </a:extLst>
          </p:cNvPr>
          <p:cNvSpPr txBox="1"/>
          <p:nvPr/>
        </p:nvSpPr>
        <p:spPr>
          <a:xfrm>
            <a:off x="4983026" y="3406599"/>
            <a:ext cx="1000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Definitions</a:t>
            </a:r>
            <a:endParaRPr lang="en-US" sz="2400" b="1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C7B4A80-FC97-4AD5-9498-3317279BD87B}"/>
              </a:ext>
            </a:extLst>
          </p:cNvPr>
          <p:cNvSpPr txBox="1"/>
          <p:nvPr/>
        </p:nvSpPr>
        <p:spPr>
          <a:xfrm>
            <a:off x="851968" y="1069146"/>
            <a:ext cx="1456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virtlet</a:t>
            </a:r>
            <a:r>
              <a:rPr lang="en-US" sz="1400" b="1" dirty="0"/>
              <a:t> containers</a:t>
            </a:r>
            <a:endParaRPr lang="en-US" sz="2400" b="1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56739957-BB62-4923-A75B-F2D9D2AAD4B6}"/>
              </a:ext>
            </a:extLst>
          </p:cNvPr>
          <p:cNvCxnSpPr>
            <a:cxnSpLocks/>
          </p:cNvCxnSpPr>
          <p:nvPr/>
        </p:nvCxnSpPr>
        <p:spPr>
          <a:xfrm>
            <a:off x="1788037" y="1319719"/>
            <a:ext cx="1432573" cy="539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2975FF7C-708D-4CA0-B289-20A54F33E7E0}"/>
              </a:ext>
            </a:extLst>
          </p:cNvPr>
          <p:cNvCxnSpPr>
            <a:cxnSpLocks/>
          </p:cNvCxnSpPr>
          <p:nvPr/>
        </p:nvCxnSpPr>
        <p:spPr>
          <a:xfrm>
            <a:off x="1808204" y="1327306"/>
            <a:ext cx="3174822" cy="5314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C930F6C0-FD25-45E2-9456-7AB6A43079ED}"/>
              </a:ext>
            </a:extLst>
          </p:cNvPr>
          <p:cNvCxnSpPr>
            <a:cxnSpLocks/>
          </p:cNvCxnSpPr>
          <p:nvPr/>
        </p:nvCxnSpPr>
        <p:spPr>
          <a:xfrm flipH="1">
            <a:off x="8487642" y="1780504"/>
            <a:ext cx="483594" cy="1538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14380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40B1A4C5819246B9BFCCBA066F3ABE" ma:contentTypeVersion="10" ma:contentTypeDescription="Create a new document." ma:contentTypeScope="" ma:versionID="93049167534a17339c017f9c1fed9b95">
  <xsd:schema xmlns:xsd="http://www.w3.org/2001/XMLSchema" xmlns:xs="http://www.w3.org/2001/XMLSchema" xmlns:p="http://schemas.microsoft.com/office/2006/metadata/properties" xmlns:ns3="96e2f25c-537a-4a0c-91fb-0331a5612536" targetNamespace="http://schemas.microsoft.com/office/2006/metadata/properties" ma:root="true" ma:fieldsID="847007cb373be88b063db343a2c42572" ns3:_="">
    <xsd:import namespace="96e2f25c-537a-4a0c-91fb-0331a56125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2f25c-537a-4a0c-91fb-0331a56125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D57BEF-2F3D-4EB5-B819-97D04FD533D5}">
  <ds:schemaRefs>
    <ds:schemaRef ds:uri="http://purl.org/dc/terms/"/>
    <ds:schemaRef ds:uri="http://schemas.openxmlformats.org/package/2006/metadata/core-properties"/>
    <ds:schemaRef ds:uri="96e2f25c-537a-4a0c-91fb-0331a5612536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CDAF0F3-6F7F-4AB2-AD99-4AE1FDCE86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749C21-4D94-4BF2-9591-DCBB675FDA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e2f25c-537a-4a0c-91fb-0331a56125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0</TotalTime>
  <Words>1524</Words>
  <Application>Microsoft Office PowerPoint</Application>
  <PresentationFormat>Widescreen</PresentationFormat>
  <Paragraphs>900</Paragraphs>
  <Slides>22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.AppleSystemUIFont</vt:lpstr>
      <vt:lpstr>Arial</vt:lpstr>
      <vt:lpstr>Calibri</vt:lpstr>
      <vt:lpstr>Calibri Light</vt:lpstr>
      <vt:lpstr>Courier New</vt:lpstr>
      <vt:lpstr>exCalibri (Body)</vt:lpstr>
      <vt:lpstr>Symbol</vt:lpstr>
      <vt:lpstr>Office Theme</vt:lpstr>
      <vt:lpstr>k8splugin/EMCO v1 &amp; v2 overview  for AAI CNF Modeling meeting  </vt:lpstr>
      <vt:lpstr>k8splugin v1 overview</vt:lpstr>
      <vt:lpstr>Orchestrate Geo-Distributed  Edge Applications</vt:lpstr>
      <vt:lpstr>ONAP4K8s v2 features</vt:lpstr>
      <vt:lpstr>High Level EMCO Architecture</vt:lpstr>
      <vt:lpstr>Distributed Application Scheduler (orchestrator)</vt:lpstr>
      <vt:lpstr>Cluster Registration Management Microservice (clm)</vt:lpstr>
      <vt:lpstr>Network Configuration Management Microservice (ncm)</vt:lpstr>
      <vt:lpstr>vFW Use Case Recap – k8splugin v1 API resources</vt:lpstr>
      <vt:lpstr>vFW Use Case Recap</vt:lpstr>
      <vt:lpstr>vFW demo - v2 API resources</vt:lpstr>
      <vt:lpstr>vFW Test Script – set up clusters and controllers</vt:lpstr>
      <vt:lpstr>vFW Test Script – set up the composite app and intents</vt:lpstr>
      <vt:lpstr>vFW Test Script – apply the network intents</vt:lpstr>
      <vt:lpstr>vFW Test Script – instantiate a specific deployment intent</vt:lpstr>
      <vt:lpstr>Status Monitoring Overview</vt:lpstr>
      <vt:lpstr>ResourceBundleState CR (Status CR) – updated by ‘monitor’</vt:lpstr>
      <vt:lpstr>Format produced for query output</vt:lpstr>
      <vt:lpstr>Reading</vt:lpstr>
      <vt:lpstr>Run the demo</vt:lpstr>
      <vt:lpstr>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CTPClassification=CTP_NT</cp:keywords>
  <cp:lastModifiedBy/>
  <cp:revision>1</cp:revision>
  <dcterms:created xsi:type="dcterms:W3CDTF">2020-06-23T16:42:03Z</dcterms:created>
  <dcterms:modified xsi:type="dcterms:W3CDTF">2020-07-23T02:45:35Z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1899cae5-6187-497d-a2b4-54eed9f1d838</vt:lpwstr>
  </property>
  <property fmtid="{D5CDD505-2E9C-101B-9397-08002B2CF9AE}" pid="3" name="CTP_TimeStamp">
    <vt:lpwstr>2020-07-23 02:45:35Z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  <property fmtid="{D5CDD505-2E9C-101B-9397-08002B2CF9AE}" pid="8" name="ContentTypeId">
    <vt:lpwstr>0x0101007C40B1A4C5819246B9BFCCBA066F3ABE</vt:lpwstr>
  </property>
</Properties>
</file>