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399" r:id="rId2"/>
    <p:sldId id="1772" r:id="rId3"/>
    <p:sldId id="1795" r:id="rId4"/>
    <p:sldId id="1788" r:id="rId5"/>
    <p:sldId id="1803" r:id="rId6"/>
    <p:sldId id="1798" r:id="rId7"/>
    <p:sldId id="1804" r:id="rId8"/>
    <p:sldId id="1808" r:id="rId9"/>
    <p:sldId id="1809" r:id="rId10"/>
    <p:sldId id="1805" r:id="rId11"/>
    <p:sldId id="1806" r:id="rId12"/>
    <p:sldId id="1807" r:id="rId13"/>
    <p:sldId id="1810" r:id="rId14"/>
    <p:sldId id="1812" r:id="rId15"/>
    <p:sldId id="1785" r:id="rId16"/>
    <p:sldId id="1813" r:id="rId17"/>
    <p:sldId id="1757" r:id="rId18"/>
    <p:sldId id="260" r:id="rId19"/>
    <p:sldId id="1780" r:id="rId20"/>
    <p:sldId id="1782" r:id="rId21"/>
    <p:sldId id="178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rnando Oliveira" initials="FO" lastIdx="7" clrIdx="0">
    <p:extLst>
      <p:ext uri="{19B8F6BF-5375-455C-9EA6-DF929625EA0E}">
        <p15:presenceInfo xmlns:p15="http://schemas.microsoft.com/office/powerpoint/2012/main" userId="ab7373eca62d75da" providerId="Windows Live"/>
      </p:ext>
    </p:extLst>
  </p:cmAuthor>
  <p:cmAuthor id="2" name="Byung-Woo Jun" initials="BJ" lastIdx="8" clrIdx="1">
    <p:extLst>
      <p:ext uri="{19B8F6BF-5375-455C-9EA6-DF929625EA0E}">
        <p15:presenceInfo xmlns:p15="http://schemas.microsoft.com/office/powerpoint/2012/main" userId="S::byung-woo.jun@est.tech::07c77be3-af9c-4ab0-996e-eb8cfc6bb5a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9D9D9"/>
    <a:srgbClr val="7F7F7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015" autoAdjust="0"/>
    <p:restoredTop sz="93005"/>
  </p:normalViewPr>
  <p:slideViewPr>
    <p:cSldViewPr snapToGrid="0" snapToObjects="1">
      <p:cViewPr varScale="1">
        <p:scale>
          <a:sx n="148" d="100"/>
          <a:sy n="148" d="100"/>
        </p:scale>
        <p:origin x="1568" y="200"/>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C03F49-3E40-EC4B-8E91-170300885BB3}" type="datetimeFigureOut">
              <a:rPr lang="en-US" smtClean="0"/>
              <a:t>6/8/20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AB9AD5-88A7-7945-83AC-3D3911749F0C}" type="slidenum">
              <a:rPr lang="en-US" smtClean="0"/>
              <a:t>‹#›</a:t>
            </a:fld>
            <a:endParaRPr lang="en-US"/>
          </a:p>
        </p:txBody>
      </p:sp>
    </p:spTree>
    <p:extLst>
      <p:ext uri="{BB962C8B-B14F-4D97-AF65-F5344CB8AC3E}">
        <p14:creationId xmlns:p14="http://schemas.microsoft.com/office/powerpoint/2010/main" val="2045000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B9AD5-88A7-7945-83AC-3D3911749F0C}" type="slidenum">
              <a:rPr lang="en-US" smtClean="0"/>
              <a:t>20</a:t>
            </a:fld>
            <a:endParaRPr lang="en-US"/>
          </a:p>
        </p:txBody>
      </p:sp>
    </p:spTree>
    <p:extLst>
      <p:ext uri="{BB962C8B-B14F-4D97-AF65-F5344CB8AC3E}">
        <p14:creationId xmlns:p14="http://schemas.microsoft.com/office/powerpoint/2010/main" val="16770608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85963660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83945093"/>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262804872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773832562"/>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cstate="hq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7360882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hyperlink" Target="https://wiki.onap.org/display/DW/ETSI+CNF+Support" TargetMode="External"/><Relationship Id="rId2" Type="http://schemas.openxmlformats.org/officeDocument/2006/relationships/hyperlink" Target="https://wiki.onap.org/pages/viewpage.action?pageId=79203136#TSCTaskForceCloudNative-June4th,2020at1pmUTC" TargetMode="External"/><Relationship Id="rId1" Type="http://schemas.openxmlformats.org/officeDocument/2006/relationships/slideLayout" Target="../slideLayouts/slideLayout2.xml"/><Relationship Id="rId5" Type="http://schemas.openxmlformats.org/officeDocument/2006/relationships/hyperlink" Target="https://wiki.onap.org/pages/viewpage.action?pageId=79203136#TSCTaskForceCloudNative-March19th,2020" TargetMode="External"/><Relationship Id="rId4" Type="http://schemas.openxmlformats.org/officeDocument/2006/relationships/hyperlink" Target="https://wiki.onap.org/pages/viewpage.action?pageId=79203136#TSCTaskForceCloudNative-May21st,2020at1pmUTC"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nfvwiki.etsi.org/images/NFVIFA%2820%29000163_NFV_release_4_FEAT17_CNF_management_concepts.pdf" TargetMode="External"/><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5.emf"/><Relationship Id="rId4" Type="http://schemas.openxmlformats.org/officeDocument/2006/relationships/image" Target="../media/image34.emf"/></Relationships>
</file>

<file path=ppt/slides/_rels/slide21.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free5gc.org/"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wiki.onap.org/display/DW/ETSI+CNF+Support"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366522" y="2081349"/>
            <a:ext cx="10771741" cy="1869560"/>
          </a:xfrm>
          <a:prstGeom prst="rect">
            <a:avLst/>
          </a:prstGeom>
        </p:spPr>
        <p:txBody>
          <a:bodyPr>
            <a:noAutofit/>
          </a:bodyPr>
          <a:lstStyle/>
          <a:p>
            <a:pPr algn="ctr"/>
            <a:br>
              <a:rPr lang="en-US" sz="3200" b="1" dirty="0">
                <a:solidFill>
                  <a:schemeClr val="tx1"/>
                </a:solidFill>
              </a:rPr>
            </a:br>
            <a:r>
              <a:rPr lang="en-US" sz="3200" b="1" dirty="0"/>
              <a:t>ONAP CNF Orchestration Update &amp; Summary</a:t>
            </a:r>
            <a:br>
              <a:rPr lang="en-US" sz="3200" b="1" dirty="0"/>
            </a:br>
            <a:br>
              <a:rPr lang="en-US" sz="3200" b="1" dirty="0"/>
            </a:br>
            <a:endParaRPr lang="en-US" sz="1050" b="1" dirty="0"/>
          </a:p>
        </p:txBody>
      </p:sp>
      <p:sp>
        <p:nvSpPr>
          <p:cNvPr id="2" name="Rectangle 1">
            <a:extLst>
              <a:ext uri="{FF2B5EF4-FFF2-40B4-BE49-F238E27FC236}">
                <a16:creationId xmlns:a16="http://schemas.microsoft.com/office/drawing/2014/main" id="{B082EAC4-BD30-4E5F-9854-B494D3F376DF}"/>
              </a:ext>
            </a:extLst>
          </p:cNvPr>
          <p:cNvSpPr/>
          <p:nvPr/>
        </p:nvSpPr>
        <p:spPr>
          <a:xfrm>
            <a:off x="266123" y="3674867"/>
            <a:ext cx="5486269" cy="2893100"/>
          </a:xfrm>
          <a:prstGeom prst="rect">
            <a:avLst/>
          </a:prstGeom>
        </p:spPr>
        <p:txBody>
          <a:bodyPr wrap="square">
            <a:spAutoFit/>
          </a:bodyPr>
          <a:lstStyle/>
          <a:p>
            <a:r>
              <a:rPr lang="en-US" dirty="0">
                <a:solidFill>
                  <a:schemeClr val="bg1"/>
                </a:solidFill>
              </a:rPr>
              <a:t>June 19th, 2020</a:t>
            </a:r>
          </a:p>
          <a:p>
            <a:r>
              <a:rPr lang="en-US" dirty="0">
                <a:solidFill>
                  <a:schemeClr val="bg1"/>
                </a:solidFill>
              </a:rPr>
              <a:t>Presented by: 	Byung-Woo Jun (Ericsson)</a:t>
            </a:r>
          </a:p>
          <a:p>
            <a:r>
              <a:rPr lang="en-US" dirty="0">
                <a:solidFill>
                  <a:schemeClr val="bg1"/>
                </a:solidFill>
              </a:rPr>
              <a:t>		Fred Oliveira (Verizon)</a:t>
            </a:r>
          </a:p>
          <a:p>
            <a:endParaRPr lang="en-US" dirty="0">
              <a:solidFill>
                <a:schemeClr val="bg1"/>
              </a:solidFill>
            </a:endParaRPr>
          </a:p>
          <a:p>
            <a:r>
              <a:rPr lang="en-US" sz="1400" dirty="0">
                <a:solidFill>
                  <a:schemeClr val="bg1"/>
                </a:solidFill>
              </a:rPr>
              <a:t>Participating Companies </a:t>
            </a:r>
          </a:p>
          <a:p>
            <a:pPr marL="285750" indent="-285750">
              <a:buFont typeface="Arial" panose="020B0604020202020204" pitchFamily="34" charset="0"/>
              <a:buChar char="•"/>
            </a:pPr>
            <a:r>
              <a:rPr lang="en-US" sz="1200" dirty="0">
                <a:solidFill>
                  <a:schemeClr val="bg1"/>
                </a:solidFill>
              </a:rPr>
              <a:t>Ericsson</a:t>
            </a:r>
          </a:p>
          <a:p>
            <a:pPr marL="285750" indent="-285750">
              <a:buFont typeface="Arial" panose="020B0604020202020204" pitchFamily="34" charset="0"/>
              <a:buChar char="•"/>
            </a:pPr>
            <a:r>
              <a:rPr lang="en-US" sz="1200" dirty="0">
                <a:solidFill>
                  <a:schemeClr val="bg1"/>
                </a:solidFill>
              </a:rPr>
              <a:t>Verizon</a:t>
            </a:r>
          </a:p>
          <a:p>
            <a:pPr marL="285750" indent="-285750">
              <a:buFont typeface="Arial" panose="020B0604020202020204" pitchFamily="34" charset="0"/>
              <a:buChar char="•"/>
            </a:pPr>
            <a:r>
              <a:rPr lang="en-US" sz="1200" dirty="0">
                <a:solidFill>
                  <a:schemeClr val="bg1"/>
                </a:solidFill>
              </a:rPr>
              <a:t>AT&amp;T</a:t>
            </a:r>
          </a:p>
          <a:p>
            <a:pPr marL="285750" indent="-285750">
              <a:buFont typeface="Arial" panose="020B0604020202020204" pitchFamily="34" charset="0"/>
              <a:buChar char="•"/>
            </a:pPr>
            <a:r>
              <a:rPr lang="en-US" sz="1200" dirty="0">
                <a:solidFill>
                  <a:schemeClr val="bg1"/>
                </a:solidFill>
              </a:rPr>
              <a:t>CMCC/ZTE</a:t>
            </a:r>
          </a:p>
          <a:p>
            <a:pPr marL="285750" indent="-285750">
              <a:buFont typeface="Arial" panose="020B0604020202020204" pitchFamily="34" charset="0"/>
              <a:buChar char="•"/>
            </a:pPr>
            <a:r>
              <a:rPr lang="en-US" sz="1200" dirty="0">
                <a:solidFill>
                  <a:schemeClr val="bg1"/>
                </a:solidFill>
              </a:rPr>
              <a:t>Huawei</a:t>
            </a:r>
          </a:p>
          <a:p>
            <a:pPr marL="285750" indent="-285750">
              <a:buFont typeface="Arial" panose="020B0604020202020204" pitchFamily="34" charset="0"/>
              <a:buChar char="•"/>
            </a:pPr>
            <a:r>
              <a:rPr lang="en-US" sz="1200" dirty="0">
                <a:solidFill>
                  <a:schemeClr val="bg1"/>
                </a:solidFill>
              </a:rPr>
              <a:t>Samsung</a:t>
            </a:r>
          </a:p>
          <a:p>
            <a:pPr marL="285750" indent="-285750">
              <a:buFont typeface="Arial" panose="020B0604020202020204" pitchFamily="34" charset="0"/>
              <a:buChar char="•"/>
            </a:pPr>
            <a:r>
              <a:rPr lang="en-US" sz="1200" dirty="0">
                <a:solidFill>
                  <a:schemeClr val="bg1"/>
                </a:solidFill>
              </a:rPr>
              <a:t>Intel</a:t>
            </a:r>
          </a:p>
          <a:p>
            <a:pPr marL="285750" indent="-285750">
              <a:buFont typeface="Arial" panose="020B0604020202020204" pitchFamily="34" charset="0"/>
              <a:buChar char="•"/>
            </a:pPr>
            <a:r>
              <a:rPr lang="en-US" sz="1200" dirty="0">
                <a:solidFill>
                  <a:schemeClr val="bg1"/>
                </a:solidFill>
              </a:rPr>
              <a:t>Others</a:t>
            </a:r>
          </a:p>
        </p:txBody>
      </p:sp>
    </p:spTree>
    <p:extLst>
      <p:ext uri="{BB962C8B-B14F-4D97-AF65-F5344CB8AC3E}">
        <p14:creationId xmlns:p14="http://schemas.microsoft.com/office/powerpoint/2010/main" val="4278711540"/>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1: ETSI Alignment - </a:t>
            </a:r>
            <a:r>
              <a:rPr lang="en-US" dirty="0" err="1"/>
              <a:t>OsContainerDesc</a:t>
            </a:r>
            <a:endParaRPr lang="en-US" sz="2700" dirty="0"/>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74077" y="1071459"/>
            <a:ext cx="5491454" cy="1680314"/>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dirty="0">
                <a:latin typeface="+mn-lt"/>
              </a:rPr>
              <a:t>The </a:t>
            </a:r>
            <a:r>
              <a:rPr lang="en-US" sz="1200" dirty="0" err="1">
                <a:latin typeface="+mn-lt"/>
              </a:rPr>
              <a:t>OsContainerDesc</a:t>
            </a:r>
            <a:r>
              <a:rPr lang="en-US" sz="1200" dirty="0">
                <a:latin typeface="+mn-lt"/>
              </a:rPr>
              <a:t> information element describes the members properties of a set of co-located container compute resources when these are realizing a VDU.</a:t>
            </a:r>
          </a:p>
          <a:p>
            <a:r>
              <a:rPr lang="en-US" sz="1200" dirty="0" err="1">
                <a:latin typeface="+mn-lt"/>
              </a:rPr>
              <a:t>OsContainerDesc</a:t>
            </a:r>
            <a:r>
              <a:rPr lang="en-US" sz="1200" dirty="0">
                <a:latin typeface="+mn-lt"/>
              </a:rPr>
              <a:t> Attributes are defined </a:t>
            </a:r>
          </a:p>
          <a:p>
            <a:r>
              <a:rPr lang="en-US" sz="1200" dirty="0">
                <a:latin typeface="+mn-lt"/>
              </a:rPr>
              <a:t>The relationship between </a:t>
            </a:r>
            <a:r>
              <a:rPr lang="en-US" sz="1200" dirty="0" err="1">
                <a:latin typeface="+mn-lt"/>
              </a:rPr>
              <a:t>osContainerDesc</a:t>
            </a:r>
            <a:r>
              <a:rPr lang="en-US" sz="1200" dirty="0">
                <a:latin typeface="+mn-lt"/>
              </a:rPr>
              <a:t> and MCIO is defined in IFA 029; i.e., in which scenarios to apply </a:t>
            </a:r>
            <a:r>
              <a:rPr lang="en-US" sz="1200" dirty="0" err="1">
                <a:latin typeface="+mn-lt"/>
              </a:rPr>
              <a:t>osContainerDesc</a:t>
            </a:r>
            <a:r>
              <a:rPr lang="en-US" sz="1200" dirty="0">
                <a:latin typeface="+mn-lt"/>
              </a:rPr>
              <a:t> and what other cases use MCIO. Changes due to differences between networking in VM-s and pods shall be investigated and changes added to the </a:t>
            </a:r>
            <a:r>
              <a:rPr lang="en-US" sz="1200" dirty="0" err="1">
                <a:latin typeface="+mn-lt"/>
              </a:rPr>
              <a:t>Vnfd</a:t>
            </a:r>
            <a:r>
              <a:rPr lang="en-US" sz="1200" dirty="0">
                <a:latin typeface="+mn-lt"/>
              </a:rPr>
              <a:t> IE if needed.</a:t>
            </a:r>
          </a:p>
          <a:p>
            <a:pPr marL="0" indent="0">
              <a:buNone/>
            </a:pPr>
            <a:endParaRPr lang="en-US" sz="1200" dirty="0">
              <a:latin typeface="+mn-lt"/>
            </a:endParaRPr>
          </a:p>
          <a:p>
            <a:endParaRPr lang="en-US" sz="1200" dirty="0">
              <a:latin typeface="+mn-lt"/>
            </a:endParaRPr>
          </a:p>
          <a:p>
            <a:endParaRPr lang="en-US" sz="1200" dirty="0">
              <a:latin typeface="+mn-lt"/>
            </a:endParaRPr>
          </a:p>
        </p:txBody>
      </p:sp>
      <p:grpSp>
        <p:nvGrpSpPr>
          <p:cNvPr id="8" name="Group 7">
            <a:extLst>
              <a:ext uri="{FF2B5EF4-FFF2-40B4-BE49-F238E27FC236}">
                <a16:creationId xmlns:a16="http://schemas.microsoft.com/office/drawing/2014/main" id="{D63CCD1E-F3C2-114E-83C5-642EDC4EB1D8}"/>
              </a:ext>
            </a:extLst>
          </p:cNvPr>
          <p:cNvGrpSpPr/>
          <p:nvPr/>
        </p:nvGrpSpPr>
        <p:grpSpPr>
          <a:xfrm>
            <a:off x="6052871" y="1061049"/>
            <a:ext cx="5635962" cy="5340390"/>
            <a:chOff x="6052871" y="1061049"/>
            <a:chExt cx="5635962" cy="5340390"/>
          </a:xfrm>
        </p:grpSpPr>
        <p:pic>
          <p:nvPicPr>
            <p:cNvPr id="2" name="Picture 1">
              <a:extLst>
                <a:ext uri="{FF2B5EF4-FFF2-40B4-BE49-F238E27FC236}">
                  <a16:creationId xmlns:a16="http://schemas.microsoft.com/office/drawing/2014/main" id="{5E5C0A66-B2B3-A649-A36D-DCA543467EA5}"/>
                </a:ext>
              </a:extLst>
            </p:cNvPr>
            <p:cNvPicPr>
              <a:picLocks noChangeAspect="1"/>
            </p:cNvPicPr>
            <p:nvPr/>
          </p:nvPicPr>
          <p:blipFill>
            <a:blip r:embed="rId2"/>
            <a:stretch>
              <a:fillRect/>
            </a:stretch>
          </p:blipFill>
          <p:spPr>
            <a:xfrm>
              <a:off x="6052871" y="1061049"/>
              <a:ext cx="5635962" cy="1637972"/>
            </a:xfrm>
            <a:prstGeom prst="rect">
              <a:avLst/>
            </a:prstGeom>
          </p:spPr>
        </p:pic>
        <p:pic>
          <p:nvPicPr>
            <p:cNvPr id="5" name="Picture 4">
              <a:extLst>
                <a:ext uri="{FF2B5EF4-FFF2-40B4-BE49-F238E27FC236}">
                  <a16:creationId xmlns:a16="http://schemas.microsoft.com/office/drawing/2014/main" id="{EAFD3DB7-B3E5-1548-A0D7-1D9EFD1B34C9}"/>
                </a:ext>
              </a:extLst>
            </p:cNvPr>
            <p:cNvPicPr>
              <a:picLocks noChangeAspect="1"/>
            </p:cNvPicPr>
            <p:nvPr/>
          </p:nvPicPr>
          <p:blipFill>
            <a:blip r:embed="rId3"/>
            <a:stretch>
              <a:fillRect/>
            </a:stretch>
          </p:blipFill>
          <p:spPr>
            <a:xfrm>
              <a:off x="6052871" y="2664260"/>
              <a:ext cx="5635961" cy="3737179"/>
            </a:xfrm>
            <a:prstGeom prst="rect">
              <a:avLst/>
            </a:prstGeom>
          </p:spPr>
        </p:pic>
      </p:grpSp>
      <p:pic>
        <p:nvPicPr>
          <p:cNvPr id="9" name="Picture 8">
            <a:extLst>
              <a:ext uri="{FF2B5EF4-FFF2-40B4-BE49-F238E27FC236}">
                <a16:creationId xmlns:a16="http://schemas.microsoft.com/office/drawing/2014/main" id="{12B4530F-E39A-D64B-B3CD-3C823C9434DE}"/>
              </a:ext>
            </a:extLst>
          </p:cNvPr>
          <p:cNvPicPr>
            <a:picLocks noChangeAspect="1"/>
          </p:cNvPicPr>
          <p:nvPr/>
        </p:nvPicPr>
        <p:blipFill>
          <a:blip r:embed="rId4"/>
          <a:stretch>
            <a:fillRect/>
          </a:stretch>
        </p:blipFill>
        <p:spPr>
          <a:xfrm>
            <a:off x="182632" y="3186159"/>
            <a:ext cx="5076392" cy="2328472"/>
          </a:xfrm>
          <a:prstGeom prst="rect">
            <a:avLst/>
          </a:prstGeom>
          <a:ln>
            <a:solidFill>
              <a:srgbClr val="7030A0"/>
            </a:solidFill>
          </a:ln>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E9263A7A-4D0A-6842-811F-3ECDE69FA848}"/>
              </a:ext>
            </a:extLst>
          </p:cNvPr>
          <p:cNvSpPr txBox="1"/>
          <p:nvPr/>
        </p:nvSpPr>
        <p:spPr>
          <a:xfrm>
            <a:off x="182632" y="2865341"/>
            <a:ext cx="1571328" cy="276999"/>
          </a:xfrm>
          <a:prstGeom prst="rect">
            <a:avLst/>
          </a:prstGeom>
          <a:noFill/>
        </p:spPr>
        <p:txBody>
          <a:bodyPr wrap="none" rtlCol="0">
            <a:spAutoFit/>
          </a:bodyPr>
          <a:lstStyle/>
          <a:p>
            <a:r>
              <a:rPr lang="en-US" sz="1200" dirty="0" err="1"/>
              <a:t>Vdu</a:t>
            </a:r>
            <a:r>
              <a:rPr lang="en-US" sz="1200" dirty="0"/>
              <a:t> Deployment View</a:t>
            </a:r>
          </a:p>
        </p:txBody>
      </p:sp>
      <p:sp>
        <p:nvSpPr>
          <p:cNvPr id="22" name="Rounded Rectangle 21">
            <a:extLst>
              <a:ext uri="{FF2B5EF4-FFF2-40B4-BE49-F238E27FC236}">
                <a16:creationId xmlns:a16="http://schemas.microsoft.com/office/drawing/2014/main" id="{70E4207E-1788-2C4E-AA7F-18D479C66B4A}"/>
              </a:ext>
            </a:extLst>
          </p:cNvPr>
          <p:cNvSpPr/>
          <p:nvPr/>
        </p:nvSpPr>
        <p:spPr>
          <a:xfrm>
            <a:off x="1981334" y="4944097"/>
            <a:ext cx="1719397" cy="766590"/>
          </a:xfrm>
          <a:prstGeom prst="round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29052"/>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1: ETSI Alignment - </a:t>
            </a:r>
            <a:r>
              <a:rPr lang="en-US" dirty="0" err="1"/>
              <a:t>SwImageDesc</a:t>
            </a:r>
            <a:r>
              <a:rPr lang="en-US" dirty="0"/>
              <a:t> Attributes</a:t>
            </a:r>
            <a:endParaRPr lang="en-US" sz="2700" dirty="0"/>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47700" y="1018707"/>
            <a:ext cx="4489793" cy="4726485"/>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dirty="0">
                <a:latin typeface="+mn-lt"/>
              </a:rPr>
              <a:t>It describes the software image for a “particular” VM-based VDU, OS Container or a virtual storage resource</a:t>
            </a:r>
          </a:p>
          <a:p>
            <a:r>
              <a:rPr lang="en-US" sz="1200" dirty="0">
                <a:latin typeface="+mn-lt"/>
              </a:rPr>
              <a:t>The </a:t>
            </a:r>
            <a:r>
              <a:rPr lang="en-US" sz="1200" dirty="0" err="1">
                <a:latin typeface="+mn-lt"/>
              </a:rPr>
              <a:t>diskFormat</a:t>
            </a:r>
            <a:r>
              <a:rPr lang="en-US" sz="1200" dirty="0">
                <a:latin typeface="+mn-lt"/>
              </a:rPr>
              <a:t> and </a:t>
            </a:r>
            <a:r>
              <a:rPr lang="en-US" sz="1200" dirty="0" err="1">
                <a:latin typeface="+mn-lt"/>
              </a:rPr>
              <a:t>minDisk</a:t>
            </a:r>
            <a:r>
              <a:rPr lang="en-US" sz="1200" dirty="0">
                <a:latin typeface="+mn-lt"/>
              </a:rPr>
              <a:t> are optional for the case that the software images are referenced by non VM-based VDU (i.e., container-based VDU)</a:t>
            </a:r>
          </a:p>
          <a:p>
            <a:endParaRPr lang="en-US" sz="1200" dirty="0">
              <a:latin typeface="+mn-lt"/>
            </a:endParaRPr>
          </a:p>
          <a:p>
            <a:endParaRPr lang="en-US" sz="1200" dirty="0"/>
          </a:p>
          <a:p>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p:txBody>
      </p:sp>
      <p:pic>
        <p:nvPicPr>
          <p:cNvPr id="7" name="Picture 6">
            <a:extLst>
              <a:ext uri="{FF2B5EF4-FFF2-40B4-BE49-F238E27FC236}">
                <a16:creationId xmlns:a16="http://schemas.microsoft.com/office/drawing/2014/main" id="{3561CF65-43E0-5845-9C19-1499E760262F}"/>
              </a:ext>
            </a:extLst>
          </p:cNvPr>
          <p:cNvPicPr>
            <a:picLocks noChangeAspect="1"/>
          </p:cNvPicPr>
          <p:nvPr/>
        </p:nvPicPr>
        <p:blipFill>
          <a:blip r:embed="rId2"/>
          <a:stretch>
            <a:fillRect/>
          </a:stretch>
        </p:blipFill>
        <p:spPr>
          <a:xfrm>
            <a:off x="5022282" y="1018706"/>
            <a:ext cx="6588874" cy="5371025"/>
          </a:xfrm>
          <a:prstGeom prst="rect">
            <a:avLst/>
          </a:prstGeom>
          <a:effectLst>
            <a:outerShdw blurRad="50800" dist="38100" dir="2700000" algn="tl" rotWithShape="0">
              <a:prstClr val="black">
                <a:alpha val="40000"/>
              </a:prstClr>
            </a:outerShdw>
          </a:effectLst>
        </p:spPr>
      </p:pic>
      <p:sp>
        <p:nvSpPr>
          <p:cNvPr id="9" name="Rounded Rectangle 8">
            <a:extLst>
              <a:ext uri="{FF2B5EF4-FFF2-40B4-BE49-F238E27FC236}">
                <a16:creationId xmlns:a16="http://schemas.microsoft.com/office/drawing/2014/main" id="{C367874C-73E1-5D40-B17D-9F39CD4033F5}"/>
              </a:ext>
            </a:extLst>
          </p:cNvPr>
          <p:cNvSpPr/>
          <p:nvPr/>
        </p:nvSpPr>
        <p:spPr>
          <a:xfrm>
            <a:off x="4887054" y="2093909"/>
            <a:ext cx="6870750" cy="2202046"/>
          </a:xfrm>
          <a:prstGeom prst="roundRect">
            <a:avLst>
              <a:gd name="adj" fmla="val 4216"/>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Callout 9">
            <a:extLst>
              <a:ext uri="{FF2B5EF4-FFF2-40B4-BE49-F238E27FC236}">
                <a16:creationId xmlns:a16="http://schemas.microsoft.com/office/drawing/2014/main" id="{6AF6EE6A-8EE9-8346-953C-D009028452D2}"/>
              </a:ext>
            </a:extLst>
          </p:cNvPr>
          <p:cNvSpPr/>
          <p:nvPr/>
        </p:nvSpPr>
        <p:spPr>
          <a:xfrm>
            <a:off x="6435829" y="2377854"/>
            <a:ext cx="810598" cy="242238"/>
          </a:xfrm>
          <a:prstGeom prst="wedgeEllipseCallout">
            <a:avLst>
              <a:gd name="adj1" fmla="val 49922"/>
              <a:gd name="adj2" fmla="val -768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Now, it is optional</a:t>
            </a:r>
          </a:p>
        </p:txBody>
      </p:sp>
      <p:sp>
        <p:nvSpPr>
          <p:cNvPr id="11" name="Oval Callout 10">
            <a:extLst>
              <a:ext uri="{FF2B5EF4-FFF2-40B4-BE49-F238E27FC236}">
                <a16:creationId xmlns:a16="http://schemas.microsoft.com/office/drawing/2014/main" id="{23BF9D4D-CF46-7B43-A210-7711741533D0}"/>
              </a:ext>
            </a:extLst>
          </p:cNvPr>
          <p:cNvSpPr/>
          <p:nvPr/>
        </p:nvSpPr>
        <p:spPr>
          <a:xfrm>
            <a:off x="6440178" y="2800217"/>
            <a:ext cx="810598" cy="242238"/>
          </a:xfrm>
          <a:prstGeom prst="wedgeEllipseCallout">
            <a:avLst>
              <a:gd name="adj1" fmla="val 49922"/>
              <a:gd name="adj2" fmla="val -768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Now, it is optional</a:t>
            </a:r>
          </a:p>
        </p:txBody>
      </p:sp>
    </p:spTree>
    <p:extLst>
      <p:ext uri="{BB962C8B-B14F-4D97-AF65-F5344CB8AC3E}">
        <p14:creationId xmlns:p14="http://schemas.microsoft.com/office/powerpoint/2010/main" val="2900355110"/>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1: ETSI Alignment - </a:t>
            </a:r>
            <a:r>
              <a:rPr lang="en-US" dirty="0" err="1"/>
              <a:t>VirtualStorageDesc</a:t>
            </a:r>
            <a:r>
              <a:rPr lang="en-US" dirty="0"/>
              <a:t> Attributes</a:t>
            </a:r>
            <a:endParaRPr lang="en-US" sz="2700" dirty="0"/>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47700" y="1018707"/>
            <a:ext cx="5007379" cy="5071542"/>
          </a:xfrm>
          <a:solidFill>
            <a:schemeClr val="accent4">
              <a:lumMod val="20000"/>
              <a:lumOff val="80000"/>
            </a:schemeClr>
          </a:solidFill>
          <a:ln>
            <a:solidFill>
              <a:schemeClr val="accent1">
                <a:shade val="50000"/>
              </a:schemeClr>
            </a:solidFill>
          </a:ln>
          <a:effectLst>
            <a:outerShdw blurRad="50800" dist="38100" dir="2700000" algn="tl" rotWithShape="0">
              <a:prstClr val="black">
                <a:alpha val="40000"/>
              </a:prstClr>
            </a:outerShdw>
          </a:effectLst>
        </p:spPr>
        <p:txBody>
          <a:bodyPr numCol="1">
            <a:noAutofit/>
          </a:bodyPr>
          <a:lstStyle/>
          <a:p>
            <a:r>
              <a:rPr lang="en-GB" sz="1200" dirty="0">
                <a:latin typeface="+mn-lt"/>
              </a:rPr>
              <a:t>Reason for change:</a:t>
            </a:r>
          </a:p>
          <a:p>
            <a:pPr marL="461963" lvl="1" indent="-231775" hangingPunct="0"/>
            <a:r>
              <a:rPr lang="en-US" sz="1200" dirty="0">
                <a:latin typeface="+mn-lt"/>
              </a:rPr>
              <a:t>The current solution for persistent virtual storage resources in </a:t>
            </a:r>
            <a:r>
              <a:rPr lang="en-GB" sz="1200" dirty="0">
                <a:latin typeface="+mn-lt"/>
              </a:rPr>
              <a:t>the VNFD</a:t>
            </a:r>
            <a:r>
              <a:rPr lang="en-US" sz="1200" dirty="0">
                <a:latin typeface="+mn-lt"/>
              </a:rPr>
              <a:t> is that they are:</a:t>
            </a:r>
          </a:p>
          <a:p>
            <a:pPr marL="461963" lvl="1" indent="-231775" hangingPunct="0"/>
            <a:r>
              <a:rPr lang="en-US" sz="1200" dirty="0">
                <a:latin typeface="+mn-lt"/>
              </a:rPr>
              <a:t>Referenced in the VDU</a:t>
            </a:r>
          </a:p>
          <a:p>
            <a:pPr marL="461963" lvl="1" indent="-231775" hangingPunct="0"/>
            <a:r>
              <a:rPr lang="en-US" sz="1200" dirty="0">
                <a:latin typeface="+mn-lt"/>
              </a:rPr>
              <a:t>Instantiated per VNFC instance, i.e. for each VNFC instance created based on the VDU, a dedicated virtual storage instance is created and attached to the VNFC instance. Such storage instance also has a lifetime coupled to the VNFC lifetime.</a:t>
            </a:r>
          </a:p>
          <a:p>
            <a:pPr marL="461963" lvl="1" indent="-231775"/>
            <a:r>
              <a:rPr lang="en-US" sz="1200" dirty="0">
                <a:latin typeface="+mn-lt"/>
              </a:rPr>
              <a:t>The current solution does not allow to have persistent virtual storage instances that are not per VNFC and have their own lifetime. </a:t>
            </a:r>
            <a:endParaRPr lang="en-GB" sz="1200" dirty="0">
              <a:latin typeface="+mn-lt"/>
            </a:endParaRPr>
          </a:p>
          <a:p>
            <a:r>
              <a:rPr lang="en-GB" sz="1200" dirty="0">
                <a:latin typeface="+mn-lt"/>
              </a:rPr>
              <a:t>Change:</a:t>
            </a:r>
          </a:p>
          <a:p>
            <a:pPr marL="461963" lvl="1" indent="-231775"/>
            <a:r>
              <a:rPr lang="en-GB" sz="1200" dirty="0">
                <a:latin typeface="+mn-lt"/>
              </a:rPr>
              <a:t>Enhance the </a:t>
            </a:r>
            <a:r>
              <a:rPr lang="en-GB" sz="1200" dirty="0" err="1">
                <a:latin typeface="+mn-lt"/>
              </a:rPr>
              <a:t>VirtualStorageDesc</a:t>
            </a:r>
            <a:r>
              <a:rPr lang="en-GB" sz="1200" dirty="0">
                <a:latin typeface="+mn-lt"/>
              </a:rPr>
              <a:t> with an attribute to indicate if the block/file/object storage resource templates shall be used as template for all VNFC instances (current semantic), or if they shall be created only once (new semantic).</a:t>
            </a:r>
            <a:r>
              <a:rPr lang="en-US" sz="1200" dirty="0">
                <a:latin typeface="+mn-lt"/>
              </a:rPr>
              <a:t> </a:t>
            </a:r>
          </a:p>
          <a:p>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p:txBody>
      </p:sp>
      <p:pic>
        <p:nvPicPr>
          <p:cNvPr id="2" name="Picture 1">
            <a:extLst>
              <a:ext uri="{FF2B5EF4-FFF2-40B4-BE49-F238E27FC236}">
                <a16:creationId xmlns:a16="http://schemas.microsoft.com/office/drawing/2014/main" id="{FD8853D0-F6A9-E54C-BE01-CF7A914987D3}"/>
              </a:ext>
            </a:extLst>
          </p:cNvPr>
          <p:cNvPicPr>
            <a:picLocks noChangeAspect="1"/>
          </p:cNvPicPr>
          <p:nvPr/>
        </p:nvPicPr>
        <p:blipFill>
          <a:blip r:embed="rId2"/>
          <a:stretch>
            <a:fillRect/>
          </a:stretch>
        </p:blipFill>
        <p:spPr>
          <a:xfrm>
            <a:off x="5329930" y="1302586"/>
            <a:ext cx="6199154" cy="1950888"/>
          </a:xfrm>
          <a:prstGeom prst="rect">
            <a:avLst/>
          </a:prstGeom>
          <a:ln>
            <a:solidFill>
              <a:schemeClr val="tx1"/>
            </a:solidFill>
          </a:ln>
          <a:effectLst>
            <a:outerShdw blurRad="50800" dist="38100" dir="2700000" algn="tl" rotWithShape="0">
              <a:prstClr val="black">
                <a:alpha val="40000"/>
              </a:prstClr>
            </a:outerShdw>
          </a:effectLst>
        </p:spPr>
      </p:pic>
      <p:sp>
        <p:nvSpPr>
          <p:cNvPr id="4" name="TextBox 3">
            <a:extLst>
              <a:ext uri="{FF2B5EF4-FFF2-40B4-BE49-F238E27FC236}">
                <a16:creationId xmlns:a16="http://schemas.microsoft.com/office/drawing/2014/main" id="{2EA5F5A9-B8A4-894E-862D-58760481B664}"/>
              </a:ext>
            </a:extLst>
          </p:cNvPr>
          <p:cNvSpPr txBox="1"/>
          <p:nvPr/>
        </p:nvSpPr>
        <p:spPr>
          <a:xfrm>
            <a:off x="5236234" y="1035959"/>
            <a:ext cx="2028889" cy="276999"/>
          </a:xfrm>
          <a:prstGeom prst="rect">
            <a:avLst/>
          </a:prstGeom>
          <a:noFill/>
        </p:spPr>
        <p:txBody>
          <a:bodyPr wrap="none" rtlCol="0">
            <a:spAutoFit/>
          </a:bodyPr>
          <a:lstStyle/>
          <a:p>
            <a:r>
              <a:rPr lang="en-US" sz="1200" dirty="0" err="1"/>
              <a:t>VirtualStorageDesc</a:t>
            </a:r>
            <a:r>
              <a:rPr lang="en-US" sz="1200" dirty="0"/>
              <a:t> Attributes</a:t>
            </a:r>
          </a:p>
        </p:txBody>
      </p:sp>
    </p:spTree>
    <p:extLst>
      <p:ext uri="{BB962C8B-B14F-4D97-AF65-F5344CB8AC3E}">
        <p14:creationId xmlns:p14="http://schemas.microsoft.com/office/powerpoint/2010/main" val="1631269902"/>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1: ETSI Alignment - VNF Lifecycle Operation Granting</a:t>
            </a:r>
            <a:endParaRPr lang="en-US" sz="2700" dirty="0"/>
          </a:p>
        </p:txBody>
      </p:sp>
      <p:grpSp>
        <p:nvGrpSpPr>
          <p:cNvPr id="58" name="Group 57">
            <a:extLst>
              <a:ext uri="{FF2B5EF4-FFF2-40B4-BE49-F238E27FC236}">
                <a16:creationId xmlns:a16="http://schemas.microsoft.com/office/drawing/2014/main" id="{70953D38-2035-274A-92E2-F1E20EE9154C}"/>
              </a:ext>
            </a:extLst>
          </p:cNvPr>
          <p:cNvGrpSpPr/>
          <p:nvPr/>
        </p:nvGrpSpPr>
        <p:grpSpPr>
          <a:xfrm>
            <a:off x="7728437" y="1112144"/>
            <a:ext cx="3886200" cy="3547780"/>
            <a:chOff x="5679831" y="1112143"/>
            <a:chExt cx="5222632" cy="4742231"/>
          </a:xfrm>
        </p:grpSpPr>
        <p:sp>
          <p:nvSpPr>
            <p:cNvPr id="42" name="Rectangle 41">
              <a:extLst>
                <a:ext uri="{FF2B5EF4-FFF2-40B4-BE49-F238E27FC236}">
                  <a16:creationId xmlns:a16="http://schemas.microsoft.com/office/drawing/2014/main" id="{DD5E9097-BAA5-A04F-A2D8-50C9AE9609B2}"/>
                </a:ext>
              </a:extLst>
            </p:cNvPr>
            <p:cNvSpPr/>
            <p:nvPr/>
          </p:nvSpPr>
          <p:spPr>
            <a:xfrm>
              <a:off x="5679831" y="1112143"/>
              <a:ext cx="5222632" cy="2167388"/>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28BB85CF-D745-8D4B-B9A2-16F373A67609}"/>
                </a:ext>
              </a:extLst>
            </p:cNvPr>
            <p:cNvSpPr/>
            <p:nvPr/>
          </p:nvSpPr>
          <p:spPr>
            <a:xfrm>
              <a:off x="8862648" y="2558561"/>
              <a:ext cx="905607" cy="538770"/>
            </a:xfrm>
            <a:prstGeom prst="rect">
              <a:avLst/>
            </a:prstGeom>
            <a:solidFill>
              <a:schemeClr val="bg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NFVO</a:t>
              </a:r>
            </a:p>
          </p:txBody>
        </p:sp>
        <p:sp>
          <p:nvSpPr>
            <p:cNvPr id="16" name="Rectangle 15">
              <a:extLst>
                <a:ext uri="{FF2B5EF4-FFF2-40B4-BE49-F238E27FC236}">
                  <a16:creationId xmlns:a16="http://schemas.microsoft.com/office/drawing/2014/main" id="{363EEBCA-B2AC-B84B-8209-48B40EF0233A}"/>
                </a:ext>
              </a:extLst>
            </p:cNvPr>
            <p:cNvSpPr/>
            <p:nvPr/>
          </p:nvSpPr>
          <p:spPr>
            <a:xfrm>
              <a:off x="7957041" y="3862349"/>
              <a:ext cx="905607" cy="538770"/>
            </a:xfrm>
            <a:prstGeom prst="rect">
              <a:avLst/>
            </a:prstGeom>
            <a:solidFill>
              <a:schemeClr val="bg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VNFM</a:t>
              </a:r>
            </a:p>
          </p:txBody>
        </p:sp>
        <p:sp>
          <p:nvSpPr>
            <p:cNvPr id="17" name="Rectangle 16">
              <a:extLst>
                <a:ext uri="{FF2B5EF4-FFF2-40B4-BE49-F238E27FC236}">
                  <a16:creationId xmlns:a16="http://schemas.microsoft.com/office/drawing/2014/main" id="{4DFF93B7-B76D-1640-9FCE-6A0195E7686D}"/>
                </a:ext>
              </a:extLst>
            </p:cNvPr>
            <p:cNvSpPr/>
            <p:nvPr/>
          </p:nvSpPr>
          <p:spPr>
            <a:xfrm>
              <a:off x="9768255" y="3862349"/>
              <a:ext cx="905607" cy="538770"/>
            </a:xfrm>
            <a:prstGeom prst="rect">
              <a:avLst/>
            </a:prstGeom>
            <a:solidFill>
              <a:schemeClr val="bg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VNFM</a:t>
              </a:r>
            </a:p>
          </p:txBody>
        </p:sp>
        <p:sp>
          <p:nvSpPr>
            <p:cNvPr id="25" name="Rectangle 24">
              <a:extLst>
                <a:ext uri="{FF2B5EF4-FFF2-40B4-BE49-F238E27FC236}">
                  <a16:creationId xmlns:a16="http://schemas.microsoft.com/office/drawing/2014/main" id="{CB8F808B-290C-F944-A3E2-5C205F931F40}"/>
                </a:ext>
              </a:extLst>
            </p:cNvPr>
            <p:cNvSpPr/>
            <p:nvPr/>
          </p:nvSpPr>
          <p:spPr>
            <a:xfrm>
              <a:off x="7051434" y="5315604"/>
              <a:ext cx="905607" cy="538770"/>
            </a:xfrm>
            <a:prstGeom prst="rect">
              <a:avLst/>
            </a:prstGeom>
            <a:solidFill>
              <a:schemeClr val="bg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VIM</a:t>
              </a:r>
            </a:p>
          </p:txBody>
        </p:sp>
        <p:sp>
          <p:nvSpPr>
            <p:cNvPr id="26" name="Rectangle 25">
              <a:extLst>
                <a:ext uri="{FF2B5EF4-FFF2-40B4-BE49-F238E27FC236}">
                  <a16:creationId xmlns:a16="http://schemas.microsoft.com/office/drawing/2014/main" id="{140CDA8C-547A-6541-84E6-C41EE6D1FAF3}"/>
                </a:ext>
              </a:extLst>
            </p:cNvPr>
            <p:cNvSpPr/>
            <p:nvPr/>
          </p:nvSpPr>
          <p:spPr>
            <a:xfrm>
              <a:off x="8912971" y="5315604"/>
              <a:ext cx="905607" cy="538770"/>
            </a:xfrm>
            <a:prstGeom prst="rect">
              <a:avLst/>
            </a:prstGeom>
            <a:solidFill>
              <a:schemeClr val="bg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CISM</a:t>
              </a:r>
            </a:p>
          </p:txBody>
        </p:sp>
        <p:cxnSp>
          <p:nvCxnSpPr>
            <p:cNvPr id="22" name="Elbow Connector 21">
              <a:extLst>
                <a:ext uri="{FF2B5EF4-FFF2-40B4-BE49-F238E27FC236}">
                  <a16:creationId xmlns:a16="http://schemas.microsoft.com/office/drawing/2014/main" id="{83CFB4E8-C4DE-D24A-B1E6-4C83E9AB2667}"/>
                </a:ext>
              </a:extLst>
            </p:cNvPr>
            <p:cNvCxnSpPr>
              <a:stCxn id="16" idx="2"/>
              <a:endCxn id="25" idx="0"/>
            </p:cNvCxnSpPr>
            <p:nvPr/>
          </p:nvCxnSpPr>
          <p:spPr>
            <a:xfrm rot="5400000">
              <a:off x="7499800" y="4405558"/>
              <a:ext cx="914485" cy="905607"/>
            </a:xfrm>
            <a:prstGeom prst="bentConnector3">
              <a:avLst/>
            </a:prstGeom>
            <a:ln w="15875"/>
          </p:spPr>
          <p:style>
            <a:lnRef idx="1">
              <a:schemeClr val="accent1"/>
            </a:lnRef>
            <a:fillRef idx="0">
              <a:schemeClr val="accent1"/>
            </a:fillRef>
            <a:effectRef idx="0">
              <a:schemeClr val="accent1"/>
            </a:effectRef>
            <a:fontRef idx="minor">
              <a:schemeClr val="tx1"/>
            </a:fontRef>
          </p:style>
        </p:cxnSp>
        <p:cxnSp>
          <p:nvCxnSpPr>
            <p:cNvPr id="28" name="Elbow Connector 27">
              <a:extLst>
                <a:ext uri="{FF2B5EF4-FFF2-40B4-BE49-F238E27FC236}">
                  <a16:creationId xmlns:a16="http://schemas.microsoft.com/office/drawing/2014/main" id="{49B3724B-01CB-584E-914A-CC28D326817C}"/>
                </a:ext>
              </a:extLst>
            </p:cNvPr>
            <p:cNvCxnSpPr>
              <a:stCxn id="16" idx="2"/>
              <a:endCxn id="26" idx="0"/>
            </p:cNvCxnSpPr>
            <p:nvPr/>
          </p:nvCxnSpPr>
          <p:spPr>
            <a:xfrm rot="16200000" flipH="1">
              <a:off x="8430568" y="4380396"/>
              <a:ext cx="914485" cy="955930"/>
            </a:xfrm>
            <a:prstGeom prst="bentConnector3">
              <a:avLst/>
            </a:prstGeom>
            <a:ln w="15875"/>
          </p:spPr>
          <p:style>
            <a:lnRef idx="1">
              <a:schemeClr val="accent1"/>
            </a:lnRef>
            <a:fillRef idx="0">
              <a:schemeClr val="accent1"/>
            </a:fillRef>
            <a:effectRef idx="0">
              <a:schemeClr val="accent1"/>
            </a:effectRef>
            <a:fontRef idx="minor">
              <a:schemeClr val="tx1"/>
            </a:fontRef>
          </p:style>
        </p:cxnSp>
        <p:cxnSp>
          <p:nvCxnSpPr>
            <p:cNvPr id="30" name="Elbow Connector 29">
              <a:extLst>
                <a:ext uri="{FF2B5EF4-FFF2-40B4-BE49-F238E27FC236}">
                  <a16:creationId xmlns:a16="http://schemas.microsoft.com/office/drawing/2014/main" id="{70CBBEF8-7634-AE44-8460-36116BA33A09}"/>
                </a:ext>
              </a:extLst>
            </p:cNvPr>
            <p:cNvCxnSpPr>
              <a:stCxn id="2" idx="2"/>
              <a:endCxn id="16" idx="0"/>
            </p:cNvCxnSpPr>
            <p:nvPr/>
          </p:nvCxnSpPr>
          <p:spPr>
            <a:xfrm rot="5400000">
              <a:off x="8480140" y="3027037"/>
              <a:ext cx="765018" cy="905607"/>
            </a:xfrm>
            <a:prstGeom prst="bentConnector3">
              <a:avLst/>
            </a:prstGeom>
            <a:ln w="15875"/>
          </p:spPr>
          <p:style>
            <a:lnRef idx="1">
              <a:schemeClr val="accent1"/>
            </a:lnRef>
            <a:fillRef idx="0">
              <a:schemeClr val="accent1"/>
            </a:fillRef>
            <a:effectRef idx="0">
              <a:schemeClr val="accent1"/>
            </a:effectRef>
            <a:fontRef idx="minor">
              <a:schemeClr val="tx1"/>
            </a:fontRef>
          </p:style>
        </p:cxnSp>
        <p:cxnSp>
          <p:nvCxnSpPr>
            <p:cNvPr id="32" name="Elbow Connector 31">
              <a:extLst>
                <a:ext uri="{FF2B5EF4-FFF2-40B4-BE49-F238E27FC236}">
                  <a16:creationId xmlns:a16="http://schemas.microsoft.com/office/drawing/2014/main" id="{D57D84F1-BC5E-F947-A5B1-DE549DB50BC8}"/>
                </a:ext>
              </a:extLst>
            </p:cNvPr>
            <p:cNvCxnSpPr>
              <a:stCxn id="2" idx="2"/>
              <a:endCxn id="17" idx="0"/>
            </p:cNvCxnSpPr>
            <p:nvPr/>
          </p:nvCxnSpPr>
          <p:spPr>
            <a:xfrm rot="16200000" flipH="1">
              <a:off x="9385746" y="3027036"/>
              <a:ext cx="765018" cy="905607"/>
            </a:xfrm>
            <a:prstGeom prst="bentConnector3">
              <a:avLst/>
            </a:prstGeom>
            <a:ln w="15875"/>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362661B7-40B4-3D4F-89F7-5E956834E415}"/>
                </a:ext>
              </a:extLst>
            </p:cNvPr>
            <p:cNvSpPr txBox="1"/>
            <p:nvPr/>
          </p:nvSpPr>
          <p:spPr>
            <a:xfrm>
              <a:off x="8998697" y="3573339"/>
              <a:ext cx="633507" cy="246221"/>
            </a:xfrm>
            <a:prstGeom prst="rect">
              <a:avLst/>
            </a:prstGeom>
            <a:noFill/>
          </p:spPr>
          <p:txBody>
            <a:bodyPr wrap="none" rtlCol="0">
              <a:spAutoFit/>
            </a:bodyPr>
            <a:lstStyle/>
            <a:p>
              <a:r>
                <a:rPr lang="en-US" sz="1000" dirty="0"/>
                <a:t>Or-</a:t>
              </a:r>
              <a:r>
                <a:rPr lang="en-US" sz="1000" dirty="0" err="1"/>
                <a:t>Vnfm</a:t>
              </a:r>
              <a:endParaRPr lang="en-US" sz="1000" dirty="0"/>
            </a:p>
          </p:txBody>
        </p:sp>
        <p:sp>
          <p:nvSpPr>
            <p:cNvPr id="34" name="TextBox 33">
              <a:extLst>
                <a:ext uri="{FF2B5EF4-FFF2-40B4-BE49-F238E27FC236}">
                  <a16:creationId xmlns:a16="http://schemas.microsoft.com/office/drawing/2014/main" id="{F27694B4-12E4-0F40-8E26-C11BFEBA7EFB}"/>
                </a:ext>
              </a:extLst>
            </p:cNvPr>
            <p:cNvSpPr txBox="1"/>
            <p:nvPr/>
          </p:nvSpPr>
          <p:spPr>
            <a:xfrm>
              <a:off x="6493732" y="4923726"/>
              <a:ext cx="787396" cy="246221"/>
            </a:xfrm>
            <a:prstGeom prst="rect">
              <a:avLst/>
            </a:prstGeom>
            <a:noFill/>
          </p:spPr>
          <p:txBody>
            <a:bodyPr wrap="none" rtlCol="0">
              <a:spAutoFit/>
            </a:bodyPr>
            <a:lstStyle/>
            <a:p>
              <a:r>
                <a:rPr lang="en-US" sz="1000" dirty="0"/>
                <a:t>VI Interface</a:t>
              </a:r>
            </a:p>
          </p:txBody>
        </p:sp>
        <p:sp>
          <p:nvSpPr>
            <p:cNvPr id="35" name="TextBox 34">
              <a:extLst>
                <a:ext uri="{FF2B5EF4-FFF2-40B4-BE49-F238E27FC236}">
                  <a16:creationId xmlns:a16="http://schemas.microsoft.com/office/drawing/2014/main" id="{FD897D3C-76DD-CD41-9EDB-79BFDB0E12F8}"/>
                </a:ext>
              </a:extLst>
            </p:cNvPr>
            <p:cNvSpPr txBox="1"/>
            <p:nvPr/>
          </p:nvSpPr>
          <p:spPr>
            <a:xfrm>
              <a:off x="9298758" y="4833230"/>
              <a:ext cx="684803" cy="400110"/>
            </a:xfrm>
            <a:prstGeom prst="rect">
              <a:avLst/>
            </a:prstGeom>
            <a:noFill/>
          </p:spPr>
          <p:txBody>
            <a:bodyPr wrap="none" rtlCol="0">
              <a:spAutoFit/>
            </a:bodyPr>
            <a:lstStyle/>
            <a:p>
              <a:r>
                <a:rPr lang="en-US" sz="1000" dirty="0"/>
                <a:t>K8S API / </a:t>
              </a:r>
            </a:p>
            <a:p>
              <a:r>
                <a:rPr lang="en-US" sz="1000" dirty="0"/>
                <a:t>Helm API</a:t>
              </a:r>
            </a:p>
          </p:txBody>
        </p:sp>
        <p:cxnSp>
          <p:nvCxnSpPr>
            <p:cNvPr id="37" name="Elbow Connector 36">
              <a:extLst>
                <a:ext uri="{FF2B5EF4-FFF2-40B4-BE49-F238E27FC236}">
                  <a16:creationId xmlns:a16="http://schemas.microsoft.com/office/drawing/2014/main" id="{3421390B-CAF0-A349-BD35-58E4164B8252}"/>
                </a:ext>
              </a:extLst>
            </p:cNvPr>
            <p:cNvCxnSpPr>
              <a:stCxn id="17" idx="2"/>
              <a:endCxn id="25" idx="0"/>
            </p:cNvCxnSpPr>
            <p:nvPr/>
          </p:nvCxnSpPr>
          <p:spPr>
            <a:xfrm rot="5400000">
              <a:off x="8405407" y="3499951"/>
              <a:ext cx="914485" cy="2716821"/>
            </a:xfrm>
            <a:prstGeom prst="bentConnector3">
              <a:avLst/>
            </a:prstGeom>
            <a:ln w="15875"/>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C4B890E3-2E53-954D-AF5C-DE6CBCB7574F}"/>
                </a:ext>
              </a:extLst>
            </p:cNvPr>
            <p:cNvSpPr/>
            <p:nvPr/>
          </p:nvSpPr>
          <p:spPr>
            <a:xfrm>
              <a:off x="6878517" y="2583051"/>
              <a:ext cx="905607" cy="489791"/>
            </a:xfrm>
            <a:prstGeom prst="rect">
              <a:avLst/>
            </a:prstGeom>
            <a:solidFill>
              <a:schemeClr val="bg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OOF</a:t>
              </a:r>
            </a:p>
          </p:txBody>
        </p:sp>
        <p:cxnSp>
          <p:nvCxnSpPr>
            <p:cNvPr id="40" name="Elbow Connector 39">
              <a:extLst>
                <a:ext uri="{FF2B5EF4-FFF2-40B4-BE49-F238E27FC236}">
                  <a16:creationId xmlns:a16="http://schemas.microsoft.com/office/drawing/2014/main" id="{FDD42A7D-DC3E-724E-812D-3FC915934E79}"/>
                </a:ext>
              </a:extLst>
            </p:cNvPr>
            <p:cNvCxnSpPr>
              <a:stCxn id="2" idx="1"/>
              <a:endCxn id="38" idx="3"/>
            </p:cNvCxnSpPr>
            <p:nvPr/>
          </p:nvCxnSpPr>
          <p:spPr>
            <a:xfrm rot="10800000" flipV="1">
              <a:off x="7784124" y="2827945"/>
              <a:ext cx="1078524" cy="1"/>
            </a:xfrm>
            <a:prstGeom prst="bentConnector3">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16F1AADE-BE89-1A4F-9B76-47577F261169}"/>
                </a:ext>
              </a:extLst>
            </p:cNvPr>
            <p:cNvSpPr txBox="1"/>
            <p:nvPr/>
          </p:nvSpPr>
          <p:spPr>
            <a:xfrm>
              <a:off x="7834170" y="2546298"/>
              <a:ext cx="801824" cy="246221"/>
            </a:xfrm>
            <a:prstGeom prst="rect">
              <a:avLst/>
            </a:prstGeom>
            <a:noFill/>
          </p:spPr>
          <p:txBody>
            <a:bodyPr wrap="none" rtlCol="0">
              <a:spAutoFit/>
            </a:bodyPr>
            <a:lstStyle/>
            <a:p>
              <a:r>
                <a:rPr lang="en-US" sz="1000" dirty="0"/>
                <a:t>Homing </a:t>
              </a:r>
              <a:r>
                <a:rPr lang="en-US" sz="1000" dirty="0" err="1"/>
                <a:t>Intf</a:t>
              </a:r>
              <a:endParaRPr lang="en-US" sz="1000" dirty="0"/>
            </a:p>
          </p:txBody>
        </p:sp>
        <p:sp>
          <p:nvSpPr>
            <p:cNvPr id="43" name="TextBox 42">
              <a:extLst>
                <a:ext uri="{FF2B5EF4-FFF2-40B4-BE49-F238E27FC236}">
                  <a16:creationId xmlns:a16="http://schemas.microsoft.com/office/drawing/2014/main" id="{B2D8D8AB-00B4-504E-B81F-D8605379406C}"/>
                </a:ext>
              </a:extLst>
            </p:cNvPr>
            <p:cNvSpPr txBox="1"/>
            <p:nvPr/>
          </p:nvSpPr>
          <p:spPr>
            <a:xfrm>
              <a:off x="5682554" y="1112143"/>
              <a:ext cx="556563" cy="276999"/>
            </a:xfrm>
            <a:prstGeom prst="rect">
              <a:avLst/>
            </a:prstGeom>
            <a:noFill/>
          </p:spPr>
          <p:txBody>
            <a:bodyPr wrap="none" rtlCol="0">
              <a:spAutoFit/>
            </a:bodyPr>
            <a:lstStyle/>
            <a:p>
              <a:r>
                <a:rPr lang="en-US" sz="1200" dirty="0"/>
                <a:t>ONAP</a:t>
              </a:r>
            </a:p>
          </p:txBody>
        </p:sp>
        <p:sp>
          <p:nvSpPr>
            <p:cNvPr id="44" name="Rectangle 43">
              <a:extLst>
                <a:ext uri="{FF2B5EF4-FFF2-40B4-BE49-F238E27FC236}">
                  <a16:creationId xmlns:a16="http://schemas.microsoft.com/office/drawing/2014/main" id="{190F1C15-FB3E-1143-93F5-F846918EB76E}"/>
                </a:ext>
              </a:extLst>
            </p:cNvPr>
            <p:cNvSpPr/>
            <p:nvPr/>
          </p:nvSpPr>
          <p:spPr>
            <a:xfrm>
              <a:off x="7840310" y="1508729"/>
              <a:ext cx="905607" cy="489791"/>
            </a:xfrm>
            <a:prstGeom prst="rect">
              <a:avLst/>
            </a:prstGeom>
            <a:solidFill>
              <a:schemeClr val="bg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AAI</a:t>
              </a:r>
            </a:p>
          </p:txBody>
        </p:sp>
        <p:sp>
          <p:nvSpPr>
            <p:cNvPr id="45" name="Rectangle 44">
              <a:extLst>
                <a:ext uri="{FF2B5EF4-FFF2-40B4-BE49-F238E27FC236}">
                  <a16:creationId xmlns:a16="http://schemas.microsoft.com/office/drawing/2014/main" id="{1C8B71D1-AA1A-5D46-B8FE-CF69882ACF09}"/>
                </a:ext>
              </a:extLst>
            </p:cNvPr>
            <p:cNvSpPr/>
            <p:nvPr/>
          </p:nvSpPr>
          <p:spPr>
            <a:xfrm>
              <a:off x="6879754" y="1512827"/>
              <a:ext cx="905607" cy="489791"/>
            </a:xfrm>
            <a:prstGeom prst="rect">
              <a:avLst/>
            </a:prstGeom>
            <a:solidFill>
              <a:schemeClr val="bg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MultiCloud</a:t>
              </a:r>
            </a:p>
          </p:txBody>
        </p:sp>
        <p:sp>
          <p:nvSpPr>
            <p:cNvPr id="46" name="Rectangle 45">
              <a:extLst>
                <a:ext uri="{FF2B5EF4-FFF2-40B4-BE49-F238E27FC236}">
                  <a16:creationId xmlns:a16="http://schemas.microsoft.com/office/drawing/2014/main" id="{473ACF81-7332-A148-B6D9-5D5B67EF663C}"/>
                </a:ext>
              </a:extLst>
            </p:cNvPr>
            <p:cNvSpPr/>
            <p:nvPr/>
          </p:nvSpPr>
          <p:spPr>
            <a:xfrm>
              <a:off x="5898948" y="1512826"/>
              <a:ext cx="905607" cy="489791"/>
            </a:xfrm>
            <a:prstGeom prst="rect">
              <a:avLst/>
            </a:prstGeom>
            <a:solidFill>
              <a:schemeClr val="bg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Policy</a:t>
              </a:r>
            </a:p>
          </p:txBody>
        </p:sp>
        <p:cxnSp>
          <p:nvCxnSpPr>
            <p:cNvPr id="48" name="Elbow Connector 47">
              <a:extLst>
                <a:ext uri="{FF2B5EF4-FFF2-40B4-BE49-F238E27FC236}">
                  <a16:creationId xmlns:a16="http://schemas.microsoft.com/office/drawing/2014/main" id="{2862E1DB-4EDD-D544-89BE-E4A08242CF3B}"/>
                </a:ext>
              </a:extLst>
            </p:cNvPr>
            <p:cNvCxnSpPr>
              <a:cxnSpLocks/>
              <a:stCxn id="45" idx="2"/>
              <a:endCxn id="38" idx="0"/>
            </p:cNvCxnSpPr>
            <p:nvPr/>
          </p:nvCxnSpPr>
          <p:spPr>
            <a:xfrm rot="5400000">
              <a:off x="7041724" y="2292216"/>
              <a:ext cx="580433" cy="1237"/>
            </a:xfrm>
            <a:prstGeom prst="bentConnector3">
              <a:avLst/>
            </a:prstGeom>
            <a:ln w="15875"/>
          </p:spPr>
          <p:style>
            <a:lnRef idx="1">
              <a:schemeClr val="accent1"/>
            </a:lnRef>
            <a:fillRef idx="0">
              <a:schemeClr val="accent1"/>
            </a:fillRef>
            <a:effectRef idx="0">
              <a:schemeClr val="accent1"/>
            </a:effectRef>
            <a:fontRef idx="minor">
              <a:schemeClr val="tx1"/>
            </a:fontRef>
          </p:style>
        </p:cxnSp>
        <p:cxnSp>
          <p:nvCxnSpPr>
            <p:cNvPr id="50" name="Elbow Connector 49">
              <a:extLst>
                <a:ext uri="{FF2B5EF4-FFF2-40B4-BE49-F238E27FC236}">
                  <a16:creationId xmlns:a16="http://schemas.microsoft.com/office/drawing/2014/main" id="{BAFF2CE8-3F28-D64B-8C28-5DF735926092}"/>
                </a:ext>
              </a:extLst>
            </p:cNvPr>
            <p:cNvCxnSpPr>
              <a:stCxn id="46" idx="2"/>
              <a:endCxn id="38" idx="0"/>
            </p:cNvCxnSpPr>
            <p:nvPr/>
          </p:nvCxnSpPr>
          <p:spPr>
            <a:xfrm rot="16200000" flipH="1">
              <a:off x="6551319" y="1803049"/>
              <a:ext cx="580434" cy="979569"/>
            </a:xfrm>
            <a:prstGeom prst="bentConnector3">
              <a:avLst/>
            </a:prstGeom>
            <a:ln w="15875"/>
          </p:spPr>
          <p:style>
            <a:lnRef idx="1">
              <a:schemeClr val="accent1"/>
            </a:lnRef>
            <a:fillRef idx="0">
              <a:schemeClr val="accent1"/>
            </a:fillRef>
            <a:effectRef idx="0">
              <a:schemeClr val="accent1"/>
            </a:effectRef>
            <a:fontRef idx="minor">
              <a:schemeClr val="tx1"/>
            </a:fontRef>
          </p:style>
        </p:cxnSp>
        <p:cxnSp>
          <p:nvCxnSpPr>
            <p:cNvPr id="52" name="Elbow Connector 51">
              <a:extLst>
                <a:ext uri="{FF2B5EF4-FFF2-40B4-BE49-F238E27FC236}">
                  <a16:creationId xmlns:a16="http://schemas.microsoft.com/office/drawing/2014/main" id="{9E29E7AF-086A-EF4A-9A07-682D6CB2614D}"/>
                </a:ext>
              </a:extLst>
            </p:cNvPr>
            <p:cNvCxnSpPr>
              <a:stCxn id="44" idx="2"/>
              <a:endCxn id="38" idx="0"/>
            </p:cNvCxnSpPr>
            <p:nvPr/>
          </p:nvCxnSpPr>
          <p:spPr>
            <a:xfrm rot="5400000">
              <a:off x="7519953" y="1809889"/>
              <a:ext cx="584531" cy="961793"/>
            </a:xfrm>
            <a:prstGeom prst="bentConnector3">
              <a:avLst>
                <a:gd name="adj1" fmla="val 51504"/>
              </a:avLst>
            </a:prstGeom>
            <a:ln w="15875"/>
          </p:spPr>
          <p:style>
            <a:lnRef idx="1">
              <a:schemeClr val="accent1"/>
            </a:lnRef>
            <a:fillRef idx="0">
              <a:schemeClr val="accent1"/>
            </a:fillRef>
            <a:effectRef idx="0">
              <a:schemeClr val="accent1"/>
            </a:effectRef>
            <a:fontRef idx="minor">
              <a:schemeClr val="tx1"/>
            </a:fontRef>
          </p:style>
        </p:cxnSp>
        <p:sp>
          <p:nvSpPr>
            <p:cNvPr id="55" name="Rectangle 54">
              <a:extLst>
                <a:ext uri="{FF2B5EF4-FFF2-40B4-BE49-F238E27FC236}">
                  <a16:creationId xmlns:a16="http://schemas.microsoft.com/office/drawing/2014/main" id="{130A7A2E-8ECC-1C4D-A5E3-DDAA184C5C1B}"/>
                </a:ext>
              </a:extLst>
            </p:cNvPr>
            <p:cNvSpPr/>
            <p:nvPr/>
          </p:nvSpPr>
          <p:spPr>
            <a:xfrm>
              <a:off x="9491800" y="1508729"/>
              <a:ext cx="905607" cy="489791"/>
            </a:xfrm>
            <a:prstGeom prst="rect">
              <a:avLst/>
            </a:prstGeom>
            <a:solidFill>
              <a:schemeClr val="bg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SO</a:t>
              </a:r>
            </a:p>
          </p:txBody>
        </p:sp>
        <p:cxnSp>
          <p:nvCxnSpPr>
            <p:cNvPr id="57" name="Elbow Connector 56">
              <a:extLst>
                <a:ext uri="{FF2B5EF4-FFF2-40B4-BE49-F238E27FC236}">
                  <a16:creationId xmlns:a16="http://schemas.microsoft.com/office/drawing/2014/main" id="{206812E7-DA96-D74E-8EB1-63335B6BE71A}"/>
                </a:ext>
              </a:extLst>
            </p:cNvPr>
            <p:cNvCxnSpPr>
              <a:stCxn id="55" idx="2"/>
              <a:endCxn id="2" idx="0"/>
            </p:cNvCxnSpPr>
            <p:nvPr/>
          </p:nvCxnSpPr>
          <p:spPr>
            <a:xfrm rot="5400000">
              <a:off x="9350008" y="1963964"/>
              <a:ext cx="560041" cy="629152"/>
            </a:xfrm>
            <a:prstGeom prst="bentConnector3">
              <a:avLst/>
            </a:prstGeom>
            <a:ln w="15875"/>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8C6D0424-FE8D-A644-BB35-305059BB2029}"/>
              </a:ext>
            </a:extLst>
          </p:cNvPr>
          <p:cNvGrpSpPr/>
          <p:nvPr/>
        </p:nvGrpSpPr>
        <p:grpSpPr>
          <a:xfrm>
            <a:off x="2432138" y="3356612"/>
            <a:ext cx="4950220" cy="3048730"/>
            <a:chOff x="2884998" y="3690992"/>
            <a:chExt cx="4497360" cy="2669959"/>
          </a:xfrm>
        </p:grpSpPr>
        <p:pic>
          <p:nvPicPr>
            <p:cNvPr id="59" name="Picture 58">
              <a:extLst>
                <a:ext uri="{FF2B5EF4-FFF2-40B4-BE49-F238E27FC236}">
                  <a16:creationId xmlns:a16="http://schemas.microsoft.com/office/drawing/2014/main" id="{B89CC550-D970-724E-A3C8-8A76444FC60B}"/>
                </a:ext>
              </a:extLst>
            </p:cNvPr>
            <p:cNvPicPr>
              <a:picLocks noChangeAspect="1"/>
            </p:cNvPicPr>
            <p:nvPr/>
          </p:nvPicPr>
          <p:blipFill>
            <a:blip r:embed="rId2"/>
            <a:stretch>
              <a:fillRect/>
            </a:stretch>
          </p:blipFill>
          <p:spPr>
            <a:xfrm>
              <a:off x="2884998" y="5292969"/>
              <a:ext cx="4481003" cy="1067982"/>
            </a:xfrm>
            <a:prstGeom prst="rect">
              <a:avLst/>
            </a:prstGeom>
            <a:ln>
              <a:solidFill>
                <a:schemeClr val="accent1">
                  <a:shade val="50000"/>
                </a:schemeClr>
              </a:solidFill>
            </a:ln>
            <a:effectLst>
              <a:outerShdw blurRad="50800" dist="38100" dir="2700000" algn="tl" rotWithShape="0">
                <a:prstClr val="black">
                  <a:alpha val="40000"/>
                </a:prstClr>
              </a:outerShdw>
            </a:effectLst>
          </p:spPr>
        </p:pic>
        <p:pic>
          <p:nvPicPr>
            <p:cNvPr id="60" name="Picture 59">
              <a:extLst>
                <a:ext uri="{FF2B5EF4-FFF2-40B4-BE49-F238E27FC236}">
                  <a16:creationId xmlns:a16="http://schemas.microsoft.com/office/drawing/2014/main" id="{7BAFB959-6FE1-9747-8EC5-070AB14548EF}"/>
                </a:ext>
              </a:extLst>
            </p:cNvPr>
            <p:cNvPicPr>
              <a:picLocks noChangeAspect="1"/>
            </p:cNvPicPr>
            <p:nvPr/>
          </p:nvPicPr>
          <p:blipFill>
            <a:blip r:embed="rId3"/>
            <a:stretch>
              <a:fillRect/>
            </a:stretch>
          </p:blipFill>
          <p:spPr>
            <a:xfrm>
              <a:off x="2909690" y="3690992"/>
              <a:ext cx="4472668" cy="1485199"/>
            </a:xfrm>
            <a:prstGeom prst="rect">
              <a:avLst/>
            </a:prstGeom>
          </p:spPr>
        </p:pic>
      </p:gr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144414" y="1018709"/>
            <a:ext cx="7212796" cy="2293512"/>
          </a:xfrm>
          <a:solidFill>
            <a:schemeClr val="accent4">
              <a:lumMod val="20000"/>
              <a:lumOff val="80000"/>
            </a:schemeClr>
          </a:solidFill>
          <a:ln>
            <a:solidFill>
              <a:schemeClr val="accent1">
                <a:shade val="50000"/>
              </a:schemeClr>
            </a:solidFill>
          </a:ln>
          <a:effectLst>
            <a:outerShdw blurRad="50800" dist="38100" dir="2700000" algn="tl" rotWithShape="0">
              <a:prstClr val="black">
                <a:alpha val="40000"/>
              </a:prstClr>
            </a:outerShdw>
          </a:effectLst>
        </p:spPr>
        <p:txBody>
          <a:bodyPr numCol="1">
            <a:noAutofit/>
          </a:bodyPr>
          <a:lstStyle/>
          <a:p>
            <a:r>
              <a:rPr lang="en-US" sz="1200" dirty="0">
                <a:latin typeface="+mn-lt"/>
              </a:rPr>
              <a:t>VNF Lifecycle Operation Granting interface produced by the NFVO on the Or-</a:t>
            </a:r>
            <a:r>
              <a:rPr lang="en-US" sz="1200" dirty="0" err="1">
                <a:latin typeface="+mn-lt"/>
              </a:rPr>
              <a:t>Vnfm</a:t>
            </a:r>
            <a:r>
              <a:rPr lang="en-US" sz="1200" dirty="0">
                <a:latin typeface="+mn-lt"/>
              </a:rPr>
              <a:t> reference point shall support granting lifecycle operations</a:t>
            </a:r>
          </a:p>
          <a:p>
            <a:r>
              <a:rPr lang="en-US" sz="1200" dirty="0">
                <a:latin typeface="+mn-lt"/>
              </a:rPr>
              <a:t>Changes for CNF: the VNF Lifecycle Operation Granting interface produced by the NFVO on the Or-</a:t>
            </a:r>
            <a:r>
              <a:rPr lang="en-US" sz="1200" dirty="0" err="1">
                <a:latin typeface="+mn-lt"/>
              </a:rPr>
              <a:t>Vnfm</a:t>
            </a:r>
            <a:r>
              <a:rPr lang="en-US" sz="1200" dirty="0">
                <a:latin typeface="+mn-lt"/>
              </a:rPr>
              <a:t> reference point shall enable the VNFM</a:t>
            </a:r>
          </a:p>
          <a:p>
            <a:pPr marL="463550" lvl="1"/>
            <a:r>
              <a:rPr lang="en-US" sz="1200" dirty="0">
                <a:latin typeface="+mn-lt"/>
              </a:rPr>
              <a:t>to indicate the virtualized resources or namespace quota (when the VDUs of the VNF are realized by a set of OS containers) impacted by the VNF lifecycle operation (e.g., allocated or release)</a:t>
            </a:r>
          </a:p>
          <a:p>
            <a:pPr marL="463550" lvl="1"/>
            <a:r>
              <a:rPr lang="en-US" sz="1200" dirty="0">
                <a:latin typeface="+mn-lt"/>
              </a:rPr>
              <a:t>obtaining information about the identification and configuration information to access the VIM or CISM</a:t>
            </a:r>
          </a:p>
          <a:p>
            <a:pPr marL="234950" indent="-227013"/>
            <a:r>
              <a:rPr lang="en-US" sz="1200" dirty="0">
                <a:latin typeface="+mn-lt"/>
              </a:rPr>
              <a:t>The Namespace is via the VNF LCM Granting and to include the value of the namespace in the </a:t>
            </a:r>
            <a:r>
              <a:rPr lang="en-US" sz="1200" dirty="0" err="1">
                <a:latin typeface="+mn-lt"/>
              </a:rPr>
              <a:t>GrantInfo</a:t>
            </a:r>
            <a:r>
              <a:rPr lang="en-US" sz="1200" dirty="0">
                <a:latin typeface="+mn-lt"/>
              </a:rPr>
              <a:t> information element as part of the </a:t>
            </a:r>
            <a:r>
              <a:rPr lang="en-US" sz="1200" dirty="0" err="1">
                <a:latin typeface="+mn-lt"/>
              </a:rPr>
              <a:t>GrantVnfLifecycleOperationResponse</a:t>
            </a:r>
            <a:r>
              <a:rPr lang="en-US" sz="1200" dirty="0">
                <a:latin typeface="+mn-lt"/>
              </a:rPr>
              <a:t>.</a:t>
            </a:r>
          </a:p>
          <a:p>
            <a:pPr marL="463550" lvl="1"/>
            <a:r>
              <a:rPr lang="en-US" sz="1200" dirty="0">
                <a:latin typeface="+mn-lt"/>
              </a:rPr>
              <a:t>Enhance the </a:t>
            </a:r>
            <a:r>
              <a:rPr lang="en-US" sz="1200" dirty="0" err="1">
                <a:latin typeface="+mn-lt"/>
              </a:rPr>
              <a:t>GrantInfo</a:t>
            </a:r>
            <a:r>
              <a:rPr lang="en-US" sz="1200" dirty="0">
                <a:latin typeface="+mn-lt"/>
              </a:rPr>
              <a:t> information element with an additional attribute for a container namespace</a:t>
            </a:r>
          </a:p>
          <a:p>
            <a:endParaRPr lang="en-US" sz="1200" dirty="0">
              <a:latin typeface="+mn-lt"/>
            </a:endParaRPr>
          </a:p>
          <a:p>
            <a:endParaRPr lang="en-US" sz="1200" dirty="0">
              <a:latin typeface="+mn-lt"/>
            </a:endParaRPr>
          </a:p>
        </p:txBody>
      </p:sp>
      <p:cxnSp>
        <p:nvCxnSpPr>
          <p:cNvPr id="64" name="Curved Connector 63">
            <a:extLst>
              <a:ext uri="{FF2B5EF4-FFF2-40B4-BE49-F238E27FC236}">
                <a16:creationId xmlns:a16="http://schemas.microsoft.com/office/drawing/2014/main" id="{C8F8C89E-1F20-E145-82E3-ECEFDB9562A5}"/>
              </a:ext>
            </a:extLst>
          </p:cNvPr>
          <p:cNvCxnSpPr>
            <a:cxnSpLocks/>
            <a:endCxn id="59" idx="1"/>
          </p:cNvCxnSpPr>
          <p:nvPr/>
        </p:nvCxnSpPr>
        <p:spPr>
          <a:xfrm rot="16200000" flipH="1">
            <a:off x="799287" y="4162746"/>
            <a:ext cx="2581564" cy="684137"/>
          </a:xfrm>
          <a:prstGeom prst="curvedConnector2">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65" name="Rounded Rectangular Callout 64">
            <a:extLst>
              <a:ext uri="{FF2B5EF4-FFF2-40B4-BE49-F238E27FC236}">
                <a16:creationId xmlns:a16="http://schemas.microsoft.com/office/drawing/2014/main" id="{5CEA5803-868A-7946-8835-3A5078205DD2}"/>
              </a:ext>
            </a:extLst>
          </p:cNvPr>
          <p:cNvSpPr/>
          <p:nvPr/>
        </p:nvSpPr>
        <p:spPr>
          <a:xfrm>
            <a:off x="7543801" y="2888560"/>
            <a:ext cx="1750456" cy="612648"/>
          </a:xfrm>
          <a:prstGeom prst="wedgeRoundRectCallout">
            <a:avLst>
              <a:gd name="adj1" fmla="val 95343"/>
              <a:gd name="adj2" fmla="val -101105"/>
              <a:gd name="adj3" fmla="val 16667"/>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ONAP NFVO leverages OOF for Granting requests from VNFM for Container-based VNF and VM-based VNF</a:t>
            </a:r>
          </a:p>
        </p:txBody>
      </p:sp>
    </p:spTree>
    <p:extLst>
      <p:ext uri="{BB962C8B-B14F-4D97-AF65-F5344CB8AC3E}">
        <p14:creationId xmlns:p14="http://schemas.microsoft.com/office/powerpoint/2010/main" val="2638239669"/>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1: ETSI Alignment - CNF Resource Definition for Granting</a:t>
            </a:r>
            <a:endParaRPr lang="en-US" sz="2700" dirty="0"/>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144414" y="1018708"/>
            <a:ext cx="5324401" cy="5338130"/>
          </a:xfrm>
          <a:solidFill>
            <a:schemeClr val="accent4">
              <a:lumMod val="20000"/>
              <a:lumOff val="80000"/>
            </a:schemeClr>
          </a:solidFill>
          <a:ln>
            <a:solidFill>
              <a:schemeClr val="accent1">
                <a:shade val="50000"/>
              </a:schemeClr>
            </a:solidFill>
          </a:ln>
          <a:effectLst>
            <a:outerShdw blurRad="50800" dist="38100" dir="2700000" algn="tl" rotWithShape="0">
              <a:prstClr val="black">
                <a:alpha val="40000"/>
              </a:prstClr>
            </a:outerShdw>
          </a:effectLst>
        </p:spPr>
        <p:txBody>
          <a:bodyPr numCol="1">
            <a:noAutofit/>
          </a:bodyPr>
          <a:lstStyle/>
          <a:p>
            <a:r>
              <a:rPr lang="en-US" sz="1200" dirty="0">
                <a:latin typeface="+mn-lt"/>
              </a:rPr>
              <a:t>The VNFD introduces a new resource template </a:t>
            </a:r>
            <a:r>
              <a:rPr lang="en-US" sz="1200" dirty="0" err="1">
                <a:latin typeface="+mn-lt"/>
              </a:rPr>
              <a:t>OsContainerDesc</a:t>
            </a:r>
            <a:r>
              <a:rPr lang="en-US" sz="1200" dirty="0">
                <a:latin typeface="+mn-lt"/>
              </a:rPr>
              <a:t> for OS containers.</a:t>
            </a:r>
          </a:p>
          <a:p>
            <a:r>
              <a:rPr lang="en-US" sz="1200" dirty="0">
                <a:latin typeface="+mn-lt"/>
              </a:rPr>
              <a:t>The </a:t>
            </a:r>
            <a:r>
              <a:rPr lang="en-US" sz="1200" dirty="0" err="1">
                <a:latin typeface="+mn-lt"/>
              </a:rPr>
              <a:t>ResourceDefinition</a:t>
            </a:r>
            <a:r>
              <a:rPr lang="en-US" sz="1200" dirty="0">
                <a:latin typeface="+mn-lt"/>
              </a:rPr>
              <a:t> information element used in the grant request message needs to be enabled to reference resource templates for OS containers, the same way as the other resource template</a:t>
            </a:r>
          </a:p>
          <a:p>
            <a:r>
              <a:rPr lang="en-US" sz="1200" dirty="0">
                <a:latin typeface="+mn-lt"/>
              </a:rPr>
              <a:t>Enhance the </a:t>
            </a:r>
            <a:r>
              <a:rPr lang="en-US" sz="1200" dirty="0" err="1">
                <a:latin typeface="+mn-lt"/>
              </a:rPr>
              <a:t>ResourceDefinition</a:t>
            </a:r>
            <a:r>
              <a:rPr lang="en-US" sz="1200" dirty="0">
                <a:latin typeface="+mn-lt"/>
              </a:rPr>
              <a:t> information element attributes with references to OS container resource definition types and resource templates. </a:t>
            </a:r>
          </a:p>
          <a:p>
            <a:pPr lvl="1"/>
            <a:r>
              <a:rPr lang="en-US" sz="1200" dirty="0" err="1">
                <a:latin typeface="+mn-lt"/>
              </a:rPr>
              <a:t>OsContainer</a:t>
            </a:r>
            <a:r>
              <a:rPr lang="en-US" sz="1200" dirty="0">
                <a:latin typeface="+mn-lt"/>
              </a:rPr>
              <a:t> Type is added</a:t>
            </a:r>
          </a:p>
          <a:p>
            <a:pPr lvl="1"/>
            <a:r>
              <a:rPr lang="en-US" sz="1200" dirty="0">
                <a:latin typeface="+mn-lt"/>
              </a:rPr>
              <a:t>Reference to </a:t>
            </a:r>
            <a:r>
              <a:rPr lang="en-US" sz="1200" dirty="0" err="1">
                <a:latin typeface="+mn-lt"/>
              </a:rPr>
              <a:t>OsContainerDesc</a:t>
            </a:r>
            <a:r>
              <a:rPr lang="en-US" sz="1200" dirty="0">
                <a:latin typeface="+mn-lt"/>
              </a:rPr>
              <a:t> is added</a:t>
            </a:r>
          </a:p>
          <a:p>
            <a:pPr marL="0" indent="0">
              <a:buNone/>
            </a:pPr>
            <a:endParaRPr lang="en-US" sz="1200" dirty="0">
              <a:latin typeface="+mn-lt"/>
            </a:endParaRPr>
          </a:p>
        </p:txBody>
      </p:sp>
      <p:cxnSp>
        <p:nvCxnSpPr>
          <p:cNvPr id="64" name="Curved Connector 63">
            <a:extLst>
              <a:ext uri="{FF2B5EF4-FFF2-40B4-BE49-F238E27FC236}">
                <a16:creationId xmlns:a16="http://schemas.microsoft.com/office/drawing/2014/main" id="{C8F8C89E-1F20-E145-82E3-ECEFDB9562A5}"/>
              </a:ext>
            </a:extLst>
          </p:cNvPr>
          <p:cNvCxnSpPr>
            <a:cxnSpLocks/>
          </p:cNvCxnSpPr>
          <p:nvPr/>
        </p:nvCxnSpPr>
        <p:spPr>
          <a:xfrm rot="16200000" flipH="1">
            <a:off x="-4537644" y="2827549"/>
            <a:ext cx="2581564" cy="684137"/>
          </a:xfrm>
          <a:prstGeom prst="curvedConnector2">
            <a:avLst/>
          </a:prstGeom>
          <a:ln w="41275">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C05B7C5C-670F-C24B-AB3A-5031D102E478}"/>
              </a:ext>
            </a:extLst>
          </p:cNvPr>
          <p:cNvPicPr>
            <a:picLocks noChangeAspect="1"/>
          </p:cNvPicPr>
          <p:nvPr/>
        </p:nvPicPr>
        <p:blipFill>
          <a:blip r:embed="rId2"/>
          <a:stretch>
            <a:fillRect/>
          </a:stretch>
        </p:blipFill>
        <p:spPr>
          <a:xfrm>
            <a:off x="5657922" y="1018709"/>
            <a:ext cx="6033080" cy="5338130"/>
          </a:xfrm>
          <a:prstGeom prst="rect">
            <a:avLst/>
          </a:prstGeom>
          <a:ln>
            <a:solidFill>
              <a:schemeClr val="accent1">
                <a:shade val="50000"/>
              </a:schemeClr>
            </a:solidFill>
          </a:ln>
          <a:effectLst>
            <a:outerShdw blurRad="50800" dist="38100" dir="2700000" algn="tl" rotWithShape="0">
              <a:prstClr val="black">
                <a:alpha val="40000"/>
              </a:prstClr>
            </a:outerShdw>
          </a:effectLst>
        </p:spPr>
      </p:pic>
      <p:sp>
        <p:nvSpPr>
          <p:cNvPr id="39" name="Rounded Rectangle 38">
            <a:extLst>
              <a:ext uri="{FF2B5EF4-FFF2-40B4-BE49-F238E27FC236}">
                <a16:creationId xmlns:a16="http://schemas.microsoft.com/office/drawing/2014/main" id="{DE2B9EEC-06D2-F842-99D9-0116261E486C}"/>
              </a:ext>
            </a:extLst>
          </p:cNvPr>
          <p:cNvSpPr/>
          <p:nvPr/>
        </p:nvSpPr>
        <p:spPr>
          <a:xfrm>
            <a:off x="5574323" y="4176346"/>
            <a:ext cx="6189785" cy="993532"/>
          </a:xfrm>
          <a:prstGeom prst="roundRect">
            <a:avLst>
              <a:gd name="adj" fmla="val 4216"/>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ounded Rectangle 46">
            <a:extLst>
              <a:ext uri="{FF2B5EF4-FFF2-40B4-BE49-F238E27FC236}">
                <a16:creationId xmlns:a16="http://schemas.microsoft.com/office/drawing/2014/main" id="{9EAC819B-D1C6-BB4D-AD1C-85A52F16633E}"/>
              </a:ext>
            </a:extLst>
          </p:cNvPr>
          <p:cNvSpPr/>
          <p:nvPr/>
        </p:nvSpPr>
        <p:spPr>
          <a:xfrm>
            <a:off x="5586049" y="1770185"/>
            <a:ext cx="6178060" cy="1113692"/>
          </a:xfrm>
          <a:prstGeom prst="roundRect">
            <a:avLst>
              <a:gd name="adj" fmla="val 4216"/>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7861316"/>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707623F-B86F-8841-9943-C09AC49B52E0}"/>
              </a:ext>
            </a:extLst>
          </p:cNvPr>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a:extLst>
              <a:ext uri="{FF2B5EF4-FFF2-40B4-BE49-F238E27FC236}">
                <a16:creationId xmlns:a16="http://schemas.microsoft.com/office/drawing/2014/main" id="{414BEDF5-6FB9-3646-8AD4-FD9D2C2C13CB}"/>
              </a:ext>
            </a:extLst>
          </p:cNvPr>
          <p:cNvSpPr>
            <a:spLocks noGrp="1"/>
          </p:cNvSpPr>
          <p:nvPr>
            <p:ph type="title"/>
          </p:nvPr>
        </p:nvSpPr>
        <p:spPr/>
        <p:txBody>
          <a:bodyPr>
            <a:normAutofit fontScale="90000"/>
          </a:bodyPr>
          <a:lstStyle/>
          <a:p>
            <a:r>
              <a:rPr lang="en-US" dirty="0"/>
              <a:t>IFA011 411 Draft Proposal addition to </a:t>
            </a:r>
            <a:r>
              <a:rPr lang="en-US" dirty="0" err="1"/>
              <a:t>VipCpd</a:t>
            </a:r>
            <a:endParaRPr lang="en-US" dirty="0"/>
          </a:p>
        </p:txBody>
      </p:sp>
      <p:sp>
        <p:nvSpPr>
          <p:cNvPr id="4" name="Text Placeholder 3">
            <a:extLst>
              <a:ext uri="{FF2B5EF4-FFF2-40B4-BE49-F238E27FC236}">
                <a16:creationId xmlns:a16="http://schemas.microsoft.com/office/drawing/2014/main" id="{AAC7C1BF-3245-8F47-925E-E9F69B25DECD}"/>
              </a:ext>
            </a:extLst>
          </p:cNvPr>
          <p:cNvSpPr>
            <a:spLocks noGrp="1"/>
          </p:cNvSpPr>
          <p:nvPr>
            <p:ph type="body" sz="quarter" idx="10"/>
          </p:nvPr>
        </p:nvSpPr>
        <p:spPr/>
        <p:txBody>
          <a:bodyPr/>
          <a:lstStyle/>
          <a:p>
            <a:r>
              <a:rPr lang="en-US" dirty="0" err="1"/>
              <a:t>VipCpd</a:t>
            </a:r>
            <a:r>
              <a:rPr lang="en-US" dirty="0"/>
              <a:t> in SOL001 2.7.1 describes the mapping of a “virtual IP” address to connection points in a VNF.</a:t>
            </a:r>
          </a:p>
          <a:p>
            <a:pPr lvl="1"/>
            <a:r>
              <a:rPr lang="en-US" dirty="0"/>
              <a:t>Either HA (Active/Standby) or Load Balancing.</a:t>
            </a:r>
          </a:p>
          <a:p>
            <a:pPr marL="0" indent="0">
              <a:buNone/>
            </a:pPr>
            <a:endParaRPr lang="en-US" dirty="0"/>
          </a:p>
          <a:p>
            <a:pPr marL="0" indent="0">
              <a:buNone/>
            </a:pPr>
            <a:r>
              <a:rPr lang="en-US" dirty="0"/>
              <a:t>Proposed for 4.1.1</a:t>
            </a:r>
          </a:p>
          <a:p>
            <a:r>
              <a:rPr lang="en-US" dirty="0"/>
              <a:t> </a:t>
            </a:r>
            <a:r>
              <a:rPr lang="en-US" dirty="0" err="1"/>
              <a:t>AdditionalVipData</a:t>
            </a:r>
            <a:r>
              <a:rPr lang="en-US" dirty="0"/>
              <a:t> – Expose information about a port and service data</a:t>
            </a:r>
          </a:p>
          <a:p>
            <a:pPr lvl="1"/>
            <a:r>
              <a:rPr lang="en-US" dirty="0"/>
              <a:t>Name of the VIP (</a:t>
            </a:r>
            <a:r>
              <a:rPr lang="en-US" dirty="0" err="1"/>
              <a:t>uService</a:t>
            </a:r>
            <a:r>
              <a:rPr lang="en-US" dirty="0"/>
              <a:t>)</a:t>
            </a:r>
          </a:p>
          <a:p>
            <a:pPr lvl="1"/>
            <a:r>
              <a:rPr lang="en-US" dirty="0"/>
              <a:t>L4 Protocol exposed (TCP, UDP, SCTP, )</a:t>
            </a:r>
          </a:p>
          <a:p>
            <a:pPr lvl="1"/>
            <a:r>
              <a:rPr lang="en-US" dirty="0"/>
              <a:t>Port exposed</a:t>
            </a:r>
          </a:p>
          <a:p>
            <a:r>
              <a:rPr lang="en-US" dirty="0"/>
              <a:t>Service Data</a:t>
            </a:r>
          </a:p>
          <a:p>
            <a:pPr lvl="1"/>
            <a:r>
              <a:rPr lang="en-US" dirty="0"/>
              <a:t>L7 info (unspecified in VNF-D)</a:t>
            </a:r>
          </a:p>
        </p:txBody>
      </p:sp>
    </p:spTree>
    <p:extLst>
      <p:ext uri="{BB962C8B-B14F-4D97-AF65-F5344CB8AC3E}">
        <p14:creationId xmlns:p14="http://schemas.microsoft.com/office/powerpoint/2010/main" val="347977516"/>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1: ETSI Alignment – AA&amp;I Schema for CNF</a:t>
            </a:r>
            <a:endParaRPr lang="en-US" sz="2700" dirty="0"/>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77910" y="1018708"/>
            <a:ext cx="2072583" cy="3008008"/>
          </a:xfrm>
          <a:solidFill>
            <a:schemeClr val="accent4">
              <a:lumMod val="20000"/>
              <a:lumOff val="80000"/>
            </a:schemeClr>
          </a:solidFill>
          <a:ln>
            <a:solidFill>
              <a:schemeClr val="accent1">
                <a:shade val="50000"/>
              </a:schemeClr>
            </a:solidFill>
          </a:ln>
          <a:effectLst>
            <a:outerShdw blurRad="50800" dist="38100" dir="2700000" algn="tl" rotWithShape="0">
              <a:prstClr val="black">
                <a:alpha val="40000"/>
              </a:prstClr>
            </a:outerShdw>
          </a:effectLst>
        </p:spPr>
        <p:txBody>
          <a:bodyPr numCol="1">
            <a:noAutofit/>
          </a:bodyPr>
          <a:lstStyle/>
          <a:p>
            <a:pPr marL="0" indent="0">
              <a:buNone/>
            </a:pPr>
            <a:r>
              <a:rPr lang="en-US" sz="1200" dirty="0">
                <a:latin typeface="+mn-lt"/>
              </a:rPr>
              <a:t>We are looking into A&amp;AI schema for CNF:</a:t>
            </a:r>
          </a:p>
          <a:p>
            <a:r>
              <a:rPr lang="en-US" sz="1200" dirty="0" err="1">
                <a:latin typeface="+mn-lt"/>
              </a:rPr>
              <a:t>vnf</a:t>
            </a:r>
            <a:r>
              <a:rPr lang="en-US" sz="1200" dirty="0">
                <a:latin typeface="+mn-lt"/>
              </a:rPr>
              <a:t> (generic-</a:t>
            </a:r>
            <a:r>
              <a:rPr lang="en-US" sz="1200" dirty="0" err="1">
                <a:latin typeface="+mn-lt"/>
              </a:rPr>
              <a:t>vnf</a:t>
            </a:r>
            <a:r>
              <a:rPr lang="en-US" sz="1200" dirty="0">
                <a:latin typeface="+mn-lt"/>
              </a:rPr>
              <a:t>)</a:t>
            </a:r>
          </a:p>
          <a:p>
            <a:r>
              <a:rPr lang="en-US" sz="1200" dirty="0" err="1">
                <a:latin typeface="+mn-lt"/>
              </a:rPr>
              <a:t>vnfc</a:t>
            </a:r>
            <a:endParaRPr lang="en-US" sz="1200" dirty="0">
              <a:latin typeface="+mn-lt"/>
            </a:endParaRPr>
          </a:p>
          <a:p>
            <a:r>
              <a:rPr lang="en-US" sz="1200" dirty="0">
                <a:latin typeface="+mn-lt"/>
              </a:rPr>
              <a:t>cp</a:t>
            </a:r>
          </a:p>
          <a:p>
            <a:pPr marL="0" indent="0">
              <a:buNone/>
            </a:pPr>
            <a:r>
              <a:rPr lang="en-US" sz="1200" dirty="0">
                <a:latin typeface="+mn-lt"/>
              </a:rPr>
              <a:t>More to analyze along with the Modeling team</a:t>
            </a:r>
          </a:p>
          <a:p>
            <a:pPr marL="0" indent="0">
              <a:buNone/>
            </a:pPr>
            <a:endParaRPr lang="en-US" sz="1200" dirty="0">
              <a:latin typeface="+mn-lt"/>
            </a:endParaRPr>
          </a:p>
        </p:txBody>
      </p:sp>
      <p:cxnSp>
        <p:nvCxnSpPr>
          <p:cNvPr id="64" name="Curved Connector 63">
            <a:extLst>
              <a:ext uri="{FF2B5EF4-FFF2-40B4-BE49-F238E27FC236}">
                <a16:creationId xmlns:a16="http://schemas.microsoft.com/office/drawing/2014/main" id="{C8F8C89E-1F20-E145-82E3-ECEFDB9562A5}"/>
              </a:ext>
            </a:extLst>
          </p:cNvPr>
          <p:cNvCxnSpPr>
            <a:cxnSpLocks/>
          </p:cNvCxnSpPr>
          <p:nvPr/>
        </p:nvCxnSpPr>
        <p:spPr>
          <a:xfrm rot="16200000" flipH="1">
            <a:off x="-4537644" y="2827549"/>
            <a:ext cx="2581564" cy="684137"/>
          </a:xfrm>
          <a:prstGeom prst="curvedConnector2">
            <a:avLst/>
          </a:prstGeom>
          <a:ln w="41275">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612B4D33-237A-AF40-AFE0-5BCA87E57418}"/>
              </a:ext>
            </a:extLst>
          </p:cNvPr>
          <p:cNvPicPr>
            <a:picLocks noChangeAspect="1"/>
          </p:cNvPicPr>
          <p:nvPr/>
        </p:nvPicPr>
        <p:blipFill>
          <a:blip r:embed="rId2"/>
          <a:stretch>
            <a:fillRect/>
          </a:stretch>
        </p:blipFill>
        <p:spPr>
          <a:xfrm>
            <a:off x="5578814" y="1018708"/>
            <a:ext cx="5957612" cy="3441692"/>
          </a:xfrm>
          <a:prstGeom prst="rect">
            <a:avLst/>
          </a:prstGeom>
          <a:ln>
            <a:solidFill>
              <a:schemeClr val="tx1"/>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59103F30-9847-1740-99B2-B730326ED3A9}"/>
              </a:ext>
            </a:extLst>
          </p:cNvPr>
          <p:cNvPicPr>
            <a:picLocks noChangeAspect="1"/>
          </p:cNvPicPr>
          <p:nvPr/>
        </p:nvPicPr>
        <p:blipFill>
          <a:blip r:embed="rId3"/>
          <a:stretch>
            <a:fillRect/>
          </a:stretch>
        </p:blipFill>
        <p:spPr>
          <a:xfrm>
            <a:off x="5578814" y="4596968"/>
            <a:ext cx="5957612" cy="1624803"/>
          </a:xfrm>
          <a:prstGeom prst="rect">
            <a:avLst/>
          </a:prstGeom>
          <a:ln>
            <a:solidFill>
              <a:schemeClr val="tx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5AB0D596-D3CA-2D47-AC2D-D7F9A82EC7A3}"/>
              </a:ext>
            </a:extLst>
          </p:cNvPr>
          <p:cNvPicPr>
            <a:picLocks noChangeAspect="1"/>
          </p:cNvPicPr>
          <p:nvPr/>
        </p:nvPicPr>
        <p:blipFill>
          <a:blip r:embed="rId4"/>
          <a:stretch>
            <a:fillRect/>
          </a:stretch>
        </p:blipFill>
        <p:spPr>
          <a:xfrm>
            <a:off x="2260492" y="1018708"/>
            <a:ext cx="3208323" cy="5392451"/>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85157741"/>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17</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p:txBody>
          <a:bodyPr>
            <a:normAutofit fontScale="90000"/>
          </a:bodyPr>
          <a:lstStyle/>
          <a:p>
            <a:r>
              <a:rPr lang="en-US" dirty="0"/>
              <a:t>References</a:t>
            </a:r>
          </a:p>
        </p:txBody>
      </p:sp>
      <p:sp>
        <p:nvSpPr>
          <p:cNvPr id="4" name="Text Placeholder 3">
            <a:extLst>
              <a:ext uri="{FF2B5EF4-FFF2-40B4-BE49-F238E27FC236}">
                <a16:creationId xmlns:a16="http://schemas.microsoft.com/office/drawing/2014/main" id="{94BFE0EC-86A7-41A9-A37D-CBD96BD7E95B}"/>
              </a:ext>
            </a:extLst>
          </p:cNvPr>
          <p:cNvSpPr>
            <a:spLocks noGrp="1"/>
          </p:cNvSpPr>
          <p:nvPr>
            <p:ph type="body" sz="quarter" idx="10"/>
          </p:nvPr>
        </p:nvSpPr>
        <p:spPr>
          <a:xfrm>
            <a:off x="314961" y="1377942"/>
            <a:ext cx="9856650" cy="4662640"/>
          </a:xfrm>
        </p:spPr>
        <p:txBody>
          <a:bodyPr>
            <a:noAutofit/>
          </a:bodyPr>
          <a:lstStyle/>
          <a:p>
            <a:endParaRPr lang="en-US" sz="1400" dirty="0"/>
          </a:p>
          <a:p>
            <a:r>
              <a:rPr lang="en-US" sz="1200" dirty="0"/>
              <a:t>TSC Task Force – Cloud Native, </a:t>
            </a:r>
            <a:r>
              <a:rPr lang="en-US" sz="1200" dirty="0">
                <a:hlinkClick r:id="rId2"/>
              </a:rPr>
              <a:t>https://wiki.onap.org/pages/viewpage.action?pageId=79203136#TSCTaskForceCloudNative-June4th,2020at1pmUTC</a:t>
            </a:r>
            <a:endParaRPr lang="en-US" sz="1200" dirty="0"/>
          </a:p>
          <a:p>
            <a:r>
              <a:rPr lang="en-US" sz="1200" dirty="0"/>
              <a:t>ETSI-Based CNF Orchestration, </a:t>
            </a:r>
            <a:r>
              <a:rPr lang="en-US" sz="1200" dirty="0">
                <a:hlinkClick r:id="rId3"/>
              </a:rPr>
              <a:t>https://wiki.onap.org/display/DW/ETSI+CNF+Support</a:t>
            </a:r>
            <a:r>
              <a:rPr lang="en-US" sz="1200" dirty="0"/>
              <a:t>, presented by Fred Oliveira (Verizon) and Byung-Woo Jun (Ericsson)</a:t>
            </a:r>
          </a:p>
          <a:p>
            <a:r>
              <a:rPr lang="en-US" sz="1200" dirty="0"/>
              <a:t>ONAP SO Direct CNF Orchestration, </a:t>
            </a:r>
            <a:r>
              <a:rPr lang="en-US" sz="1200" dirty="0">
                <a:hlinkClick r:id="rId4"/>
              </a:rPr>
              <a:t>https://wiki.onap.org/pages/viewpage.action?pageId=79203136#TSCTaskForceCloudNative-May21st,2020at1pmUTC</a:t>
            </a:r>
            <a:r>
              <a:rPr lang="en-US" sz="1200" dirty="0"/>
              <a:t>, presented by </a:t>
            </a:r>
            <a:r>
              <a:rPr lang="en-US" sz="1200" dirty="0" err="1"/>
              <a:t>Seshu</a:t>
            </a:r>
            <a:r>
              <a:rPr lang="en-US" sz="1200" dirty="0"/>
              <a:t> Kumar (Huawei)</a:t>
            </a:r>
          </a:p>
          <a:p>
            <a:r>
              <a:rPr lang="en-US" sz="1200" dirty="0"/>
              <a:t>MultiCloud CNF Orchestration, </a:t>
            </a:r>
            <a:r>
              <a:rPr lang="en-US" sz="1200" dirty="0">
                <a:hlinkClick r:id="rId5"/>
              </a:rPr>
              <a:t>https://wiki.onap.org/pages/viewpage.action?pageId=79203136#TSCTaskForceCloudNative-March19th,2020</a:t>
            </a:r>
            <a:r>
              <a:rPr lang="en-US" sz="1200" dirty="0"/>
              <a:t>, presented by Bin Yang (</a:t>
            </a:r>
            <a:r>
              <a:rPr lang="en-US" sz="1200" dirty="0" err="1"/>
              <a:t>Windriver</a:t>
            </a:r>
            <a:r>
              <a:rPr lang="en-US" sz="1200" dirty="0"/>
              <a:t>)</a:t>
            </a:r>
            <a:endParaRPr lang="en-US" sz="1200" dirty="0">
              <a:solidFill>
                <a:schemeClr val="tx1">
                  <a:lumMod val="75000"/>
                  <a:lumOff val="25000"/>
                </a:schemeClr>
              </a:solidFill>
            </a:endParaRPr>
          </a:p>
          <a:p>
            <a:endParaRPr lang="en-US" sz="1200" dirty="0"/>
          </a:p>
          <a:p>
            <a:pPr lvl="1"/>
            <a:endParaRPr lang="en-US" sz="800" dirty="0"/>
          </a:p>
        </p:txBody>
      </p:sp>
    </p:spTree>
    <p:extLst>
      <p:ext uri="{BB962C8B-B14F-4D97-AF65-F5344CB8AC3E}">
        <p14:creationId xmlns:p14="http://schemas.microsoft.com/office/powerpoint/2010/main" val="4067672422"/>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B1834B-E19A-E047-BF31-D3D067F7DEFC}"/>
              </a:ext>
            </a:extLst>
          </p:cNvPr>
          <p:cNvSpPr txBox="1"/>
          <p:nvPr/>
        </p:nvSpPr>
        <p:spPr>
          <a:xfrm>
            <a:off x="5001768" y="3685032"/>
            <a:ext cx="2040943" cy="584775"/>
          </a:xfrm>
          <a:prstGeom prst="rect">
            <a:avLst/>
          </a:prstGeom>
          <a:noFill/>
        </p:spPr>
        <p:txBody>
          <a:bodyPr wrap="none" rtlCol="0">
            <a:spAutoFit/>
          </a:bodyPr>
          <a:lstStyle/>
          <a:p>
            <a:r>
              <a:rPr lang="en-US" sz="3200" dirty="0">
                <a:solidFill>
                  <a:schemeClr val="bg1"/>
                </a:solidFill>
              </a:rPr>
              <a:t>Thank you!</a:t>
            </a:r>
          </a:p>
        </p:txBody>
      </p:sp>
    </p:spTree>
    <p:extLst>
      <p:ext uri="{BB962C8B-B14F-4D97-AF65-F5344CB8AC3E}">
        <p14:creationId xmlns:p14="http://schemas.microsoft.com/office/powerpoint/2010/main" val="2417371306"/>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19</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ETSI IFA040 Overview</a:t>
            </a:r>
          </a:p>
        </p:txBody>
      </p:sp>
      <p:pic>
        <p:nvPicPr>
          <p:cNvPr id="7" name="Picture 6">
            <a:extLst>
              <a:ext uri="{FF2B5EF4-FFF2-40B4-BE49-F238E27FC236}">
                <a16:creationId xmlns:a16="http://schemas.microsoft.com/office/drawing/2014/main" id="{CAF88582-8E04-4749-8F3E-EB80D20C70B5}"/>
              </a:ext>
            </a:extLst>
          </p:cNvPr>
          <p:cNvPicPr>
            <a:picLocks noChangeAspect="1"/>
          </p:cNvPicPr>
          <p:nvPr/>
        </p:nvPicPr>
        <p:blipFill>
          <a:blip r:embed="rId2"/>
          <a:stretch>
            <a:fillRect/>
          </a:stretch>
        </p:blipFill>
        <p:spPr>
          <a:xfrm>
            <a:off x="1530350" y="1030952"/>
            <a:ext cx="9131300" cy="5143500"/>
          </a:xfrm>
          <a:prstGeom prst="rect">
            <a:avLst/>
          </a:prstGeom>
        </p:spPr>
      </p:pic>
      <p:sp>
        <p:nvSpPr>
          <p:cNvPr id="8" name="Rectangle 7">
            <a:extLst>
              <a:ext uri="{FF2B5EF4-FFF2-40B4-BE49-F238E27FC236}">
                <a16:creationId xmlns:a16="http://schemas.microsoft.com/office/drawing/2014/main" id="{C6079A0E-38F7-0649-A223-F0116DAC6A7B}"/>
              </a:ext>
            </a:extLst>
          </p:cNvPr>
          <p:cNvSpPr/>
          <p:nvPr/>
        </p:nvSpPr>
        <p:spPr>
          <a:xfrm>
            <a:off x="3037397" y="6526467"/>
            <a:ext cx="7020999" cy="261610"/>
          </a:xfrm>
          <a:prstGeom prst="rect">
            <a:avLst/>
          </a:prstGeom>
        </p:spPr>
        <p:txBody>
          <a:bodyPr wrap="square">
            <a:spAutoFit/>
          </a:bodyPr>
          <a:lstStyle/>
          <a:p>
            <a:r>
              <a:rPr lang="en-US" sz="1100" dirty="0">
                <a:hlinkClick r:id="rId3"/>
              </a:rPr>
              <a:t>https://nfvwiki.etsi.org/images/NFVIFA%2820%29000163_NFV_release_4_FEAT17_CNF_management_concepts.pdf</a:t>
            </a:r>
            <a:endParaRPr lang="en-US" sz="1100" dirty="0"/>
          </a:p>
        </p:txBody>
      </p:sp>
    </p:spTree>
    <p:extLst>
      <p:ext uri="{BB962C8B-B14F-4D97-AF65-F5344CB8AC3E}">
        <p14:creationId xmlns:p14="http://schemas.microsoft.com/office/powerpoint/2010/main" val="321897695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2</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419144" y="238037"/>
            <a:ext cx="7088080" cy="538770"/>
          </a:xfrm>
        </p:spPr>
        <p:txBody>
          <a:bodyPr>
            <a:normAutofit fontScale="90000"/>
          </a:bodyPr>
          <a:lstStyle/>
          <a:p>
            <a:r>
              <a:rPr lang="en-US" dirty="0"/>
              <a:t>Agenda</a:t>
            </a:r>
          </a:p>
        </p:txBody>
      </p:sp>
      <p:graphicFrame>
        <p:nvGraphicFramePr>
          <p:cNvPr id="8" name="Table 7">
            <a:extLst>
              <a:ext uri="{FF2B5EF4-FFF2-40B4-BE49-F238E27FC236}">
                <a16:creationId xmlns:a16="http://schemas.microsoft.com/office/drawing/2014/main" id="{C2DB8AE6-3285-F34A-937C-96BB3DD69651}"/>
              </a:ext>
            </a:extLst>
          </p:cNvPr>
          <p:cNvGraphicFramePr>
            <a:graphicFrameLocks noGrp="1"/>
          </p:cNvGraphicFramePr>
          <p:nvPr>
            <p:extLst>
              <p:ext uri="{D42A27DB-BD31-4B8C-83A1-F6EECF244321}">
                <p14:modId xmlns:p14="http://schemas.microsoft.com/office/powerpoint/2010/main" val="1357893654"/>
              </p:ext>
            </p:extLst>
          </p:nvPr>
        </p:nvGraphicFramePr>
        <p:xfrm>
          <a:off x="297951" y="1061445"/>
          <a:ext cx="6850195" cy="3979302"/>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749500">
                  <a:extLst>
                    <a:ext uri="{9D8B030D-6E8A-4147-A177-3AD203B41FA5}">
                      <a16:colId xmlns:a16="http://schemas.microsoft.com/office/drawing/2014/main" val="2323170820"/>
                    </a:ext>
                  </a:extLst>
                </a:gridCol>
                <a:gridCol w="6100695">
                  <a:extLst>
                    <a:ext uri="{9D8B030D-6E8A-4147-A177-3AD203B41FA5}">
                      <a16:colId xmlns:a16="http://schemas.microsoft.com/office/drawing/2014/main" val="397916272"/>
                    </a:ext>
                  </a:extLst>
                </a:gridCol>
              </a:tblGrid>
              <a:tr h="847864">
                <a:tc>
                  <a:txBody>
                    <a:bodyPr/>
                    <a:lstStyle/>
                    <a:p>
                      <a:pPr algn="ctr"/>
                      <a:r>
                        <a:rPr lang="en-US" sz="1400" b="0" dirty="0">
                          <a:solidFill>
                            <a:schemeClr val="tx1"/>
                          </a:solidFill>
                        </a:rPr>
                        <a:t>1</a:t>
                      </a:r>
                    </a:p>
                  </a:txBody>
                  <a:tcPr anchor="ctr">
                    <a:solidFill>
                      <a:schemeClr val="accent1"/>
                    </a:solidFill>
                  </a:tcPr>
                </a:tc>
                <a:tc>
                  <a:txBody>
                    <a:bodyPr/>
                    <a:lstStyle/>
                    <a:p>
                      <a:r>
                        <a:rPr lang="en-US" sz="1200" b="0" dirty="0">
                          <a:solidFill>
                            <a:schemeClr val="tx1"/>
                          </a:solidFill>
                        </a:rPr>
                        <a:t>ONAP CNF Taskforce Activities</a:t>
                      </a:r>
                    </a:p>
                    <a:p>
                      <a:pPr marL="46355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latin typeface="+mn-lt"/>
                        </a:rPr>
                        <a:t>Initial Considerations</a:t>
                      </a:r>
                    </a:p>
                    <a:p>
                      <a:pPr marL="46355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latin typeface="+mn-lt"/>
                        </a:rPr>
                        <a:t>Architecture / Modeling Approach</a:t>
                      </a:r>
                    </a:p>
                    <a:p>
                      <a:pPr marL="46355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latin typeface="+mn-lt"/>
                        </a:rPr>
                        <a:t>Three CNF support approaches in ONAP</a:t>
                      </a:r>
                    </a:p>
                  </a:txBody>
                  <a:tcPr anchor="ctr">
                    <a:solidFill>
                      <a:schemeClr val="accent1">
                        <a:lumMod val="40000"/>
                        <a:lumOff val="60000"/>
                      </a:schemeClr>
                    </a:solidFill>
                  </a:tcPr>
                </a:tc>
                <a:extLst>
                  <a:ext uri="{0D108BD9-81ED-4DB2-BD59-A6C34878D82A}">
                    <a16:rowId xmlns:a16="http://schemas.microsoft.com/office/drawing/2014/main" val="1288640982"/>
                  </a:ext>
                </a:extLst>
              </a:tr>
              <a:tr h="2355179">
                <a:tc>
                  <a:txBody>
                    <a:bodyPr/>
                    <a:lstStyle/>
                    <a:p>
                      <a:pPr algn="ctr"/>
                      <a:r>
                        <a:rPr lang="en-US" sz="1400" dirty="0"/>
                        <a:t>2</a:t>
                      </a:r>
                    </a:p>
                  </a:txBody>
                  <a:tcPr anchor="ctr">
                    <a:solidFill>
                      <a:schemeClr val="accent1"/>
                    </a:solidFill>
                  </a:tcPr>
                </a:tc>
                <a:tc>
                  <a:txBody>
                    <a:bodyPr/>
                    <a:lstStyle/>
                    <a:p>
                      <a:r>
                        <a:rPr lang="en-US" sz="1200" dirty="0"/>
                        <a:t>Approach 1: ETSI-Alignment CNF Orchestration (Ericsson, Verizon, ETSI NFV)</a:t>
                      </a:r>
                    </a:p>
                    <a:p>
                      <a:pPr marL="463550" indent="-228600">
                        <a:buFont typeface="Arial" panose="020B0604020202020204" pitchFamily="34" charset="0"/>
                        <a:buChar char="•"/>
                        <a:tabLst/>
                      </a:pPr>
                      <a:r>
                        <a:rPr lang="en-US" sz="1200" dirty="0"/>
                        <a:t>CNF Orchestration Overview</a:t>
                      </a:r>
                    </a:p>
                    <a:p>
                      <a:pPr marL="463550" indent="-228600">
                        <a:buFont typeface="Arial" panose="020B0604020202020204" pitchFamily="34" charset="0"/>
                        <a:buChar char="•"/>
                        <a:tabLst/>
                      </a:pPr>
                      <a:r>
                        <a:rPr lang="en-US" sz="1200" dirty="0"/>
                        <a:t>CNF Package Management</a:t>
                      </a:r>
                    </a:p>
                    <a:p>
                      <a:pPr marL="463550" indent="-228600">
                        <a:buFont typeface="Arial" panose="020B0604020202020204" pitchFamily="34" charset="0"/>
                        <a:buChar char="•"/>
                        <a:tabLst/>
                      </a:pPr>
                      <a:r>
                        <a:rPr lang="en-US" sz="1200" dirty="0"/>
                        <a:t>CNF Models</a:t>
                      </a:r>
                    </a:p>
                    <a:p>
                      <a:pPr marL="463550" indent="-228600">
                        <a:buFont typeface="Arial" panose="020B0604020202020204" pitchFamily="34" charset="0"/>
                        <a:buChar char="•"/>
                        <a:tabLst/>
                      </a:pPr>
                      <a:r>
                        <a:rPr lang="en-US" sz="1200" dirty="0"/>
                        <a:t>ETSI VNFD and VDU Changes for CNF</a:t>
                      </a:r>
                    </a:p>
                    <a:p>
                      <a:pPr marL="463550" indent="-228600">
                        <a:buFont typeface="Arial" panose="020B0604020202020204" pitchFamily="34" charset="0"/>
                        <a:buChar char="•"/>
                        <a:tabLst/>
                      </a:pPr>
                      <a:r>
                        <a:rPr lang="en-US" sz="1200" dirty="0"/>
                        <a:t>MCIOP Profile</a:t>
                      </a:r>
                    </a:p>
                    <a:p>
                      <a:pPr marL="463550" indent="-228600">
                        <a:buFont typeface="Arial" panose="020B0604020202020204" pitchFamily="34" charset="0"/>
                        <a:buChar char="•"/>
                        <a:tabLst/>
                      </a:pPr>
                      <a:r>
                        <a:rPr lang="en-US" sz="1200" dirty="0"/>
                        <a:t>Access Information for VNF Package Content</a:t>
                      </a:r>
                    </a:p>
                    <a:p>
                      <a:pPr marL="463550" indent="-228600">
                        <a:buFont typeface="Arial" panose="020B0604020202020204" pitchFamily="34" charset="0"/>
                        <a:buChar char="•"/>
                        <a:tabLst/>
                      </a:pPr>
                      <a:r>
                        <a:rPr lang="en-US" sz="1200" dirty="0" err="1"/>
                        <a:t>OsContainerDesc</a:t>
                      </a:r>
                      <a:endParaRPr lang="en-US" sz="1200" dirty="0"/>
                    </a:p>
                    <a:p>
                      <a:pPr marL="463550" indent="-228600">
                        <a:buFont typeface="Arial" panose="020B0604020202020204" pitchFamily="34" charset="0"/>
                        <a:buChar char="•"/>
                        <a:tabLst/>
                      </a:pPr>
                      <a:r>
                        <a:rPr lang="en-US" sz="1200" dirty="0" err="1"/>
                        <a:t>SwImageDesc</a:t>
                      </a:r>
                      <a:r>
                        <a:rPr lang="en-US" sz="1200" dirty="0"/>
                        <a:t> Attributes</a:t>
                      </a:r>
                    </a:p>
                    <a:p>
                      <a:pPr marL="463550" indent="-228600">
                        <a:buFont typeface="Arial" panose="020B0604020202020204" pitchFamily="34" charset="0"/>
                        <a:buChar char="•"/>
                        <a:tabLst/>
                      </a:pPr>
                      <a:r>
                        <a:rPr lang="en-US" sz="1200" dirty="0" err="1"/>
                        <a:t>VirtualStorageDesc</a:t>
                      </a:r>
                      <a:r>
                        <a:rPr lang="en-US" sz="1200" dirty="0"/>
                        <a:t> Attributes</a:t>
                      </a:r>
                    </a:p>
                    <a:p>
                      <a:pPr marL="463550" indent="-228600">
                        <a:buFont typeface="Arial" panose="020B0604020202020204" pitchFamily="34" charset="0"/>
                        <a:buChar char="•"/>
                        <a:tabLst/>
                      </a:pPr>
                      <a:r>
                        <a:rPr lang="en-US" sz="1200" dirty="0"/>
                        <a:t>VNF Lifecycle Operation Granting</a:t>
                      </a:r>
                    </a:p>
                    <a:p>
                      <a:pPr marL="463550" indent="-228600">
                        <a:buFont typeface="Arial" panose="020B0604020202020204" pitchFamily="34" charset="0"/>
                        <a:buChar char="•"/>
                        <a:tabLst/>
                      </a:pPr>
                      <a:r>
                        <a:rPr lang="en-US" sz="1200" dirty="0"/>
                        <a:t>CNF Resource Definition for Granting</a:t>
                      </a:r>
                    </a:p>
                    <a:p>
                      <a:pPr marL="463550" indent="-228600">
                        <a:buFont typeface="Arial" panose="020B0604020202020204" pitchFamily="34" charset="0"/>
                        <a:buChar char="•"/>
                        <a:tabLst/>
                      </a:pPr>
                      <a:r>
                        <a:rPr lang="en-US" sz="1200" dirty="0"/>
                        <a:t>IFA011 411 Draft Proposal addition to </a:t>
                      </a:r>
                      <a:r>
                        <a:rPr lang="en-US" sz="1200" dirty="0" err="1"/>
                        <a:t>VipCpd</a:t>
                      </a:r>
                      <a:endParaRPr lang="en-US" sz="1200" dirty="0"/>
                    </a:p>
                    <a:p>
                      <a:pPr marL="463550" indent="-228600">
                        <a:buFont typeface="Arial" panose="020B0604020202020204" pitchFamily="34" charset="0"/>
                        <a:buChar char="•"/>
                        <a:tabLst/>
                      </a:pPr>
                      <a:r>
                        <a:rPr lang="en-US" sz="1200" dirty="0"/>
                        <a:t>AA&amp;I Schema for CNF</a:t>
                      </a:r>
                    </a:p>
                  </a:txBody>
                  <a:tcPr anchor="ctr">
                    <a:solidFill>
                      <a:schemeClr val="accent1">
                        <a:lumMod val="40000"/>
                        <a:lumOff val="60000"/>
                      </a:schemeClr>
                    </a:solidFill>
                  </a:tcPr>
                </a:tc>
                <a:extLst>
                  <a:ext uri="{0D108BD9-81ED-4DB2-BD59-A6C34878D82A}">
                    <a16:rowId xmlns:a16="http://schemas.microsoft.com/office/drawing/2014/main" val="1317196558"/>
                  </a:ext>
                </a:extLst>
              </a:tr>
              <a:tr h="479678">
                <a:tc>
                  <a:txBody>
                    <a:bodyPr/>
                    <a:lstStyle/>
                    <a:p>
                      <a:pPr algn="ctr"/>
                      <a:r>
                        <a:rPr lang="en-US" sz="1400" dirty="0"/>
                        <a:t>3</a:t>
                      </a:r>
                    </a:p>
                  </a:txBody>
                  <a:tcPr anchor="ctr">
                    <a:solidFill>
                      <a:schemeClr val="accent1"/>
                    </a:solidFill>
                  </a:tcPr>
                </a:tc>
                <a:tc>
                  <a:txBody>
                    <a:bodyPr/>
                    <a:lstStyle/>
                    <a:p>
                      <a:r>
                        <a:rPr lang="en-US" sz="1200" dirty="0"/>
                        <a:t>References</a:t>
                      </a:r>
                      <a:endParaRPr lang="en-US" sz="1200" b="0" dirty="0">
                        <a:solidFill>
                          <a:schemeClr val="tx1"/>
                        </a:solidFill>
                      </a:endParaRPr>
                    </a:p>
                  </a:txBody>
                  <a:tcPr anchor="ctr">
                    <a:solidFill>
                      <a:schemeClr val="accent1">
                        <a:lumMod val="40000"/>
                        <a:lumOff val="60000"/>
                      </a:schemeClr>
                    </a:solidFill>
                  </a:tcPr>
                </a:tc>
                <a:extLst>
                  <a:ext uri="{0D108BD9-81ED-4DB2-BD59-A6C34878D82A}">
                    <a16:rowId xmlns:a16="http://schemas.microsoft.com/office/drawing/2014/main" val="977877261"/>
                  </a:ext>
                </a:extLst>
              </a:tr>
            </a:tbl>
          </a:graphicData>
        </a:graphic>
      </p:graphicFrame>
    </p:spTree>
    <p:extLst>
      <p:ext uri="{BB962C8B-B14F-4D97-AF65-F5344CB8AC3E}">
        <p14:creationId xmlns:p14="http://schemas.microsoft.com/office/powerpoint/2010/main" val="250255777"/>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86BA21-14C2-4149-9E70-7EE69DBC36CB}"/>
              </a:ext>
            </a:extLst>
          </p:cNvPr>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a:extLst>
              <a:ext uri="{FF2B5EF4-FFF2-40B4-BE49-F238E27FC236}">
                <a16:creationId xmlns:a16="http://schemas.microsoft.com/office/drawing/2014/main" id="{8FA6A0E6-AA3D-AA4D-880E-E185F52FE45A}"/>
              </a:ext>
            </a:extLst>
          </p:cNvPr>
          <p:cNvSpPr>
            <a:spLocks noGrp="1"/>
          </p:cNvSpPr>
          <p:nvPr>
            <p:ph type="title"/>
          </p:nvPr>
        </p:nvSpPr>
        <p:spPr/>
        <p:txBody>
          <a:bodyPr>
            <a:normAutofit fontScale="90000"/>
          </a:bodyPr>
          <a:lstStyle/>
          <a:p>
            <a:r>
              <a:rPr lang="en-US" dirty="0"/>
              <a:t>ETSI IFA040 Information Model Changes</a:t>
            </a:r>
          </a:p>
        </p:txBody>
      </p:sp>
      <p:pic>
        <p:nvPicPr>
          <p:cNvPr id="6" name="Picture 5">
            <a:extLst>
              <a:ext uri="{FF2B5EF4-FFF2-40B4-BE49-F238E27FC236}">
                <a16:creationId xmlns:a16="http://schemas.microsoft.com/office/drawing/2014/main" id="{E255BBDA-9E53-E043-A62C-3FE9C5A82F7D}"/>
              </a:ext>
            </a:extLst>
          </p:cNvPr>
          <p:cNvPicPr>
            <a:picLocks noChangeAspect="1"/>
          </p:cNvPicPr>
          <p:nvPr/>
        </p:nvPicPr>
        <p:blipFill>
          <a:blip r:embed="rId3"/>
          <a:stretch>
            <a:fillRect/>
          </a:stretch>
        </p:blipFill>
        <p:spPr>
          <a:xfrm>
            <a:off x="166320" y="1173975"/>
            <a:ext cx="5943600" cy="1790700"/>
          </a:xfrm>
          <a:prstGeom prst="rect">
            <a:avLst/>
          </a:prstGeom>
        </p:spPr>
      </p:pic>
      <p:sp>
        <p:nvSpPr>
          <p:cNvPr id="7" name="Rectangle 6">
            <a:extLst>
              <a:ext uri="{FF2B5EF4-FFF2-40B4-BE49-F238E27FC236}">
                <a16:creationId xmlns:a16="http://schemas.microsoft.com/office/drawing/2014/main" id="{F3B99DBB-1F03-BE4C-A4C4-15A8EFD6087C}"/>
              </a:ext>
            </a:extLst>
          </p:cNvPr>
          <p:cNvSpPr/>
          <p:nvPr/>
        </p:nvSpPr>
        <p:spPr>
          <a:xfrm>
            <a:off x="0" y="906946"/>
            <a:ext cx="6904346" cy="261610"/>
          </a:xfrm>
          <a:prstGeom prst="rect">
            <a:avLst/>
          </a:prstGeom>
        </p:spPr>
        <p:txBody>
          <a:bodyPr wrap="square">
            <a:spAutoFit/>
          </a:bodyPr>
          <a:lstStyle/>
          <a:p>
            <a:r>
              <a:rPr lang="en-US" sz="1100" dirty="0"/>
              <a:t>https://</a:t>
            </a:r>
            <a:r>
              <a:rPr lang="en-US" sz="1100" dirty="0" err="1"/>
              <a:t>docbox.etsi.org</a:t>
            </a:r>
            <a:r>
              <a:rPr lang="en-US" sz="1100" dirty="0"/>
              <a:t>/ISG/NFV/Open/Drafts/IFA040__OS_Container_MANO_service_interfaces/NFV-IFA040v050.zip</a:t>
            </a:r>
          </a:p>
        </p:txBody>
      </p:sp>
      <p:pic>
        <p:nvPicPr>
          <p:cNvPr id="9" name="Picture 8">
            <a:extLst>
              <a:ext uri="{FF2B5EF4-FFF2-40B4-BE49-F238E27FC236}">
                <a16:creationId xmlns:a16="http://schemas.microsoft.com/office/drawing/2014/main" id="{08AF750B-BD54-3341-B5A5-471871933586}"/>
              </a:ext>
            </a:extLst>
          </p:cNvPr>
          <p:cNvPicPr>
            <a:picLocks noChangeAspect="1"/>
          </p:cNvPicPr>
          <p:nvPr/>
        </p:nvPicPr>
        <p:blipFill>
          <a:blip r:embed="rId4"/>
          <a:stretch>
            <a:fillRect/>
          </a:stretch>
        </p:blipFill>
        <p:spPr>
          <a:xfrm>
            <a:off x="158364" y="2572246"/>
            <a:ext cx="5943600" cy="4114800"/>
          </a:xfrm>
          <a:prstGeom prst="rect">
            <a:avLst/>
          </a:prstGeom>
        </p:spPr>
      </p:pic>
      <p:pic>
        <p:nvPicPr>
          <p:cNvPr id="10" name="Picture 9">
            <a:extLst>
              <a:ext uri="{FF2B5EF4-FFF2-40B4-BE49-F238E27FC236}">
                <a16:creationId xmlns:a16="http://schemas.microsoft.com/office/drawing/2014/main" id="{91E318C3-0C7D-0245-B88C-3228591754C7}"/>
              </a:ext>
            </a:extLst>
          </p:cNvPr>
          <p:cNvPicPr>
            <a:picLocks noChangeAspect="1"/>
          </p:cNvPicPr>
          <p:nvPr/>
        </p:nvPicPr>
        <p:blipFill>
          <a:blip r:embed="rId5"/>
          <a:stretch>
            <a:fillRect/>
          </a:stretch>
        </p:blipFill>
        <p:spPr>
          <a:xfrm>
            <a:off x="6169543" y="1443546"/>
            <a:ext cx="5943600" cy="4559300"/>
          </a:xfrm>
          <a:prstGeom prst="rect">
            <a:avLst/>
          </a:prstGeom>
        </p:spPr>
      </p:pic>
    </p:spTree>
    <p:extLst>
      <p:ext uri="{BB962C8B-B14F-4D97-AF65-F5344CB8AC3E}">
        <p14:creationId xmlns:p14="http://schemas.microsoft.com/office/powerpoint/2010/main" val="456701133"/>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47556A6-C8BB-7646-BED0-1C6606C0454D}"/>
              </a:ext>
            </a:extLst>
          </p:cNvPr>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a:extLst>
              <a:ext uri="{FF2B5EF4-FFF2-40B4-BE49-F238E27FC236}">
                <a16:creationId xmlns:a16="http://schemas.microsoft.com/office/drawing/2014/main" id="{02A7CA7C-88A7-6F43-AA7D-BEF0DFF61AAA}"/>
              </a:ext>
            </a:extLst>
          </p:cNvPr>
          <p:cNvSpPr>
            <a:spLocks noGrp="1"/>
          </p:cNvSpPr>
          <p:nvPr>
            <p:ph type="title"/>
          </p:nvPr>
        </p:nvSpPr>
        <p:spPr/>
        <p:txBody>
          <a:bodyPr>
            <a:normAutofit fontScale="90000"/>
          </a:bodyPr>
          <a:lstStyle/>
          <a:p>
            <a:r>
              <a:rPr lang="en-US" dirty="0"/>
              <a:t>Enhanced IFA011 -&gt; Impacts ONAP Resource IM</a:t>
            </a:r>
          </a:p>
        </p:txBody>
      </p:sp>
      <p:pic>
        <p:nvPicPr>
          <p:cNvPr id="7" name="Picture 6">
            <a:extLst>
              <a:ext uri="{FF2B5EF4-FFF2-40B4-BE49-F238E27FC236}">
                <a16:creationId xmlns:a16="http://schemas.microsoft.com/office/drawing/2014/main" id="{1A6EC3BA-1F1B-B043-8FCA-E2810A90FA51}"/>
              </a:ext>
            </a:extLst>
          </p:cNvPr>
          <p:cNvPicPr>
            <a:picLocks noChangeAspect="1"/>
          </p:cNvPicPr>
          <p:nvPr/>
        </p:nvPicPr>
        <p:blipFill>
          <a:blip r:embed="rId2"/>
          <a:stretch>
            <a:fillRect/>
          </a:stretch>
        </p:blipFill>
        <p:spPr>
          <a:xfrm>
            <a:off x="771233" y="846666"/>
            <a:ext cx="10195033" cy="5657525"/>
          </a:xfrm>
          <a:prstGeom prst="rect">
            <a:avLst/>
          </a:prstGeom>
        </p:spPr>
      </p:pic>
    </p:spTree>
    <p:extLst>
      <p:ext uri="{BB962C8B-B14F-4D97-AF65-F5344CB8AC3E}">
        <p14:creationId xmlns:p14="http://schemas.microsoft.com/office/powerpoint/2010/main" val="241709931"/>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5B13B8B-CA4C-D44B-853D-F9BCBCEBA4B9}"/>
              </a:ext>
            </a:extLst>
          </p:cNvPr>
          <p:cNvPicPr>
            <a:picLocks noChangeAspect="1"/>
          </p:cNvPicPr>
          <p:nvPr/>
        </p:nvPicPr>
        <p:blipFill>
          <a:blip r:embed="rId2"/>
          <a:stretch>
            <a:fillRect/>
          </a:stretch>
        </p:blipFill>
        <p:spPr>
          <a:xfrm>
            <a:off x="6285749" y="1375760"/>
            <a:ext cx="5847720" cy="2778227"/>
          </a:xfrm>
          <a:prstGeom prst="rect">
            <a:avLst/>
          </a:prstGeom>
        </p:spPr>
      </p:pic>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ONAP CNF Taskforce Activities</a:t>
            </a:r>
            <a:endParaRPr lang="en-US" sz="2700" dirty="0"/>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134791" y="1079670"/>
            <a:ext cx="6150958" cy="5355636"/>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pPr>
              <a:lnSpc>
                <a:spcPct val="100000"/>
              </a:lnSpc>
            </a:pPr>
            <a:r>
              <a:rPr lang="en-US" sz="1200" b="1" dirty="0">
                <a:solidFill>
                  <a:schemeClr val="tx1">
                    <a:lumMod val="75000"/>
                    <a:lumOff val="25000"/>
                  </a:schemeClr>
                </a:solidFill>
                <a:latin typeface="+mn-lt"/>
              </a:rPr>
              <a:t>CNF Task Force team is formed in ONAP</a:t>
            </a:r>
          </a:p>
          <a:p>
            <a:pPr marL="463550" lvl="1">
              <a:lnSpc>
                <a:spcPct val="100000"/>
              </a:lnSpc>
            </a:pPr>
            <a:r>
              <a:rPr lang="en-US" sz="1200" dirty="0">
                <a:solidFill>
                  <a:schemeClr val="tx1">
                    <a:lumMod val="75000"/>
                    <a:lumOff val="25000"/>
                  </a:schemeClr>
                </a:solidFill>
                <a:latin typeface="+mn-lt"/>
              </a:rPr>
              <a:t>Initial Considerations / Analysis</a:t>
            </a:r>
          </a:p>
          <a:p>
            <a:pPr marL="690563" lvl="2" indent="-227013">
              <a:lnSpc>
                <a:spcPct val="100000"/>
              </a:lnSpc>
            </a:pPr>
            <a:r>
              <a:rPr lang="en-US" sz="1200" dirty="0">
                <a:solidFill>
                  <a:schemeClr val="tx1">
                    <a:lumMod val="75000"/>
                    <a:lumOff val="25000"/>
                  </a:schemeClr>
                </a:solidFill>
                <a:latin typeface="+mn-lt"/>
              </a:rPr>
              <a:t>What do we need to do in ONAP to support CNF modelling and storage?</a:t>
            </a:r>
          </a:p>
          <a:p>
            <a:pPr marL="690563" lvl="2" indent="-227013">
              <a:lnSpc>
                <a:spcPct val="100000"/>
              </a:lnSpc>
            </a:pPr>
            <a:r>
              <a:rPr lang="en-US" sz="1200" dirty="0">
                <a:solidFill>
                  <a:schemeClr val="tx1">
                    <a:lumMod val="75000"/>
                    <a:lumOff val="25000"/>
                  </a:schemeClr>
                </a:solidFill>
                <a:latin typeface="+mn-lt"/>
              </a:rPr>
              <a:t>How and who will support CNF Modelling, Packaging, LCM, Service Assurance, Control Loop, etc.? What standards? ETSI, CNCF?</a:t>
            </a:r>
          </a:p>
          <a:p>
            <a:pPr marL="690563" lvl="2" indent="-227013">
              <a:lnSpc>
                <a:spcPct val="100000"/>
              </a:lnSpc>
            </a:pPr>
            <a:r>
              <a:rPr lang="en-US" sz="1200" dirty="0">
                <a:solidFill>
                  <a:schemeClr val="tx1">
                    <a:lumMod val="75000"/>
                    <a:lumOff val="25000"/>
                  </a:schemeClr>
                </a:solidFill>
                <a:latin typeface="+mn-lt"/>
              </a:rPr>
              <a:t>How to model the generic CNF to avoid customization per CNF?</a:t>
            </a:r>
          </a:p>
          <a:p>
            <a:pPr marL="690563" lvl="2" indent="-227013">
              <a:lnSpc>
                <a:spcPct val="100000"/>
              </a:lnSpc>
            </a:pPr>
            <a:r>
              <a:rPr lang="en-US" sz="1200" dirty="0">
                <a:solidFill>
                  <a:schemeClr val="tx1">
                    <a:lumMod val="75000"/>
                    <a:lumOff val="25000"/>
                  </a:schemeClr>
                </a:solidFill>
                <a:latin typeface="+mn-lt"/>
              </a:rPr>
              <a:t>How to identify Pods in AAI?</a:t>
            </a:r>
          </a:p>
          <a:p>
            <a:pPr marL="690563" lvl="2" indent="-227013">
              <a:lnSpc>
                <a:spcPct val="100000"/>
              </a:lnSpc>
            </a:pPr>
            <a:r>
              <a:rPr lang="en-US" sz="1200" dirty="0">
                <a:solidFill>
                  <a:schemeClr val="tx1">
                    <a:lumMod val="75000"/>
                    <a:lumOff val="25000"/>
                  </a:schemeClr>
                </a:solidFill>
                <a:latin typeface="+mn-lt"/>
              </a:rPr>
              <a:t>How to map VNFD (CNFD) to SDC AID DM?</a:t>
            </a:r>
          </a:p>
          <a:p>
            <a:pPr marL="463550" lvl="1">
              <a:lnSpc>
                <a:spcPct val="100000"/>
              </a:lnSpc>
            </a:pPr>
            <a:r>
              <a:rPr lang="en-US" sz="1200" dirty="0">
                <a:solidFill>
                  <a:schemeClr val="tx1">
                    <a:lumMod val="75000"/>
                    <a:lumOff val="25000"/>
                  </a:schemeClr>
                </a:solidFill>
                <a:latin typeface="+mn-lt"/>
              </a:rPr>
              <a:t>Suggested Use Cases: </a:t>
            </a:r>
            <a:r>
              <a:rPr lang="en-US" sz="1200" dirty="0" err="1">
                <a:solidFill>
                  <a:schemeClr val="tx1">
                    <a:lumMod val="75000"/>
                    <a:lumOff val="25000"/>
                  </a:schemeClr>
                </a:solidFill>
                <a:latin typeface="+mn-lt"/>
              </a:rPr>
              <a:t>cFW</a:t>
            </a:r>
            <a:r>
              <a:rPr lang="en-US" sz="1200" dirty="0">
                <a:solidFill>
                  <a:schemeClr val="tx1">
                    <a:lumMod val="75000"/>
                    <a:lumOff val="25000"/>
                  </a:schemeClr>
                </a:solidFill>
                <a:latin typeface="+mn-lt"/>
              </a:rPr>
              <a:t>, CNF “free5GC” (</a:t>
            </a:r>
            <a:r>
              <a:rPr lang="en-US" sz="1200" dirty="0">
                <a:solidFill>
                  <a:schemeClr val="tx1">
                    <a:lumMod val="75000"/>
                    <a:lumOff val="25000"/>
                  </a:schemeClr>
                </a:solidFill>
                <a:latin typeface="+mn-lt"/>
                <a:hlinkClick r:id="rId3">
                  <a:extLst>
                    <a:ext uri="{A12FA001-AC4F-418D-AE19-62706E023703}">
                      <ahyp:hlinkClr xmlns:ahyp="http://schemas.microsoft.com/office/drawing/2018/hyperlinkcolor" val="tx"/>
                    </a:ext>
                  </a:extLst>
                </a:hlinkClick>
              </a:rPr>
              <a:t>https://www.free5gc.org/</a:t>
            </a:r>
            <a:r>
              <a:rPr lang="en-US" sz="1200" dirty="0">
                <a:solidFill>
                  <a:schemeClr val="tx1">
                    <a:lumMod val="75000"/>
                    <a:lumOff val="25000"/>
                  </a:schemeClr>
                </a:solidFill>
                <a:latin typeface="+mn-lt"/>
              </a:rPr>
              <a:t>), Samsung 4G/5G</a:t>
            </a:r>
          </a:p>
          <a:p>
            <a:pPr marL="463550" lvl="1">
              <a:lnSpc>
                <a:spcPct val="100000"/>
              </a:lnSpc>
            </a:pPr>
            <a:r>
              <a:rPr lang="en-US" sz="1200" dirty="0">
                <a:solidFill>
                  <a:schemeClr val="tx1">
                    <a:lumMod val="75000"/>
                    <a:lumOff val="25000"/>
                  </a:schemeClr>
                </a:solidFill>
                <a:latin typeface="+mn-lt"/>
              </a:rPr>
              <a:t>Architecture Discussions: </a:t>
            </a:r>
          </a:p>
          <a:p>
            <a:pPr marL="690563" lvl="2" indent="-227013">
              <a:lnSpc>
                <a:spcPct val="100000"/>
              </a:lnSpc>
            </a:pPr>
            <a:r>
              <a:rPr lang="en-US" sz="1200" dirty="0">
                <a:solidFill>
                  <a:schemeClr val="tx1">
                    <a:lumMod val="75000"/>
                    <a:lumOff val="25000"/>
                  </a:schemeClr>
                </a:solidFill>
                <a:latin typeface="+mn-lt"/>
              </a:rPr>
              <a:t>Where is the best place to handle K8S adapter (MultiCloud, SO, ETSI external component)?</a:t>
            </a:r>
          </a:p>
          <a:p>
            <a:pPr marL="690563" lvl="2" indent="-227013">
              <a:lnSpc>
                <a:spcPct val="100000"/>
              </a:lnSpc>
            </a:pPr>
            <a:r>
              <a:rPr lang="en-US" sz="1200" dirty="0">
                <a:solidFill>
                  <a:schemeClr val="tx1">
                    <a:lumMod val="75000"/>
                    <a:lumOff val="25000"/>
                  </a:schemeClr>
                </a:solidFill>
                <a:latin typeface="+mn-lt"/>
              </a:rPr>
              <a:t>Considering </a:t>
            </a:r>
            <a:r>
              <a:rPr lang="en-US" sz="1200" dirty="0">
                <a:solidFill>
                  <a:schemeClr val="tx1">
                    <a:lumMod val="75000"/>
                    <a:lumOff val="25000"/>
                  </a:schemeClr>
                </a:solidFill>
                <a:latin typeface="+mn-lt"/>
                <a:hlinkClick r:id="rId4">
                  <a:extLst>
                    <a:ext uri="{A12FA001-AC4F-418D-AE19-62706E023703}">
                      <ahyp:hlinkClr xmlns:ahyp="http://schemas.microsoft.com/office/drawing/2018/hyperlinkcolor" val="tx"/>
                    </a:ext>
                  </a:extLst>
                </a:hlinkClick>
              </a:rPr>
              <a:t>ETSI CNF Support</a:t>
            </a:r>
            <a:r>
              <a:rPr lang="en-US" sz="1200" dirty="0">
                <a:solidFill>
                  <a:schemeClr val="tx1">
                    <a:lumMod val="75000"/>
                    <a:lumOff val="25000"/>
                  </a:schemeClr>
                </a:solidFill>
                <a:latin typeface="+mn-lt"/>
              </a:rPr>
              <a:t> and how to make workflows for internal and external VNFM as similar as possible</a:t>
            </a:r>
          </a:p>
          <a:p>
            <a:pPr marL="6350">
              <a:lnSpc>
                <a:spcPct val="100000"/>
              </a:lnSpc>
            </a:pPr>
            <a:r>
              <a:rPr lang="en-US" sz="1200" b="1" dirty="0">
                <a:solidFill>
                  <a:schemeClr val="tx1">
                    <a:lumMod val="75000"/>
                    <a:lumOff val="25000"/>
                  </a:schemeClr>
                </a:solidFill>
                <a:latin typeface="+mn-lt"/>
              </a:rPr>
              <a:t>Three CNF support approaches in ONAP</a:t>
            </a:r>
          </a:p>
          <a:p>
            <a:pPr marL="577850" lvl="1" indent="-342900">
              <a:lnSpc>
                <a:spcPct val="100000"/>
              </a:lnSpc>
              <a:buFont typeface="+mj-lt"/>
              <a:buAutoNum type="arabicPeriod"/>
            </a:pPr>
            <a:r>
              <a:rPr lang="en-US" sz="1200" dirty="0">
                <a:solidFill>
                  <a:schemeClr val="tx1">
                    <a:lumMod val="75000"/>
                    <a:lumOff val="25000"/>
                  </a:schemeClr>
                </a:solidFill>
                <a:latin typeface="+mn-lt"/>
              </a:rPr>
              <a:t>ETSI-Based CNF Orchestration (Hierarchical Management) – Ericsson and Verizon</a:t>
            </a:r>
          </a:p>
          <a:p>
            <a:pPr marL="1035050" lvl="2" indent="-342900">
              <a:lnSpc>
                <a:spcPct val="100000"/>
              </a:lnSpc>
            </a:pPr>
            <a:r>
              <a:rPr lang="en-US" sz="1200" dirty="0">
                <a:solidFill>
                  <a:schemeClr val="tx1">
                    <a:lumMod val="75000"/>
                    <a:lumOff val="25000"/>
                  </a:schemeClr>
                </a:solidFill>
                <a:latin typeface="+mn-lt"/>
              </a:rPr>
              <a:t>What information we need to store in ONAP (A&amp;AI) for granting ((by NFVO) and others is one of questions – under investigation</a:t>
            </a:r>
          </a:p>
          <a:p>
            <a:pPr marL="577850" lvl="1" indent="-342900">
              <a:lnSpc>
                <a:spcPct val="100000"/>
              </a:lnSpc>
              <a:buFont typeface="+mj-lt"/>
              <a:buAutoNum type="arabicPeriod"/>
            </a:pPr>
            <a:r>
              <a:rPr lang="en-US" sz="1200" dirty="0">
                <a:solidFill>
                  <a:schemeClr val="tx1">
                    <a:lumMod val="75000"/>
                    <a:lumOff val="25000"/>
                  </a:schemeClr>
                </a:solidFill>
                <a:latin typeface="+mn-lt"/>
              </a:rPr>
              <a:t>ONAP SO CNF Orchestration (Direct Management) – Huawei, Samsung, Intel</a:t>
            </a:r>
          </a:p>
          <a:p>
            <a:pPr marL="806450" lvl="2" indent="-231775">
              <a:lnSpc>
                <a:spcPct val="100000"/>
              </a:lnSpc>
            </a:pPr>
            <a:r>
              <a:rPr lang="en-US" sz="1200" dirty="0">
                <a:solidFill>
                  <a:schemeClr val="tx1">
                    <a:lumMod val="75000"/>
                    <a:lumOff val="25000"/>
                  </a:schemeClr>
                </a:solidFill>
                <a:latin typeface="+mn-lt"/>
              </a:rPr>
              <a:t>Author Note: attaching the Helm Chart to the </a:t>
            </a:r>
            <a:r>
              <a:rPr lang="en-US" sz="1200" dirty="0" err="1">
                <a:solidFill>
                  <a:schemeClr val="tx1">
                    <a:lumMod val="75000"/>
                    <a:lumOff val="25000"/>
                  </a:schemeClr>
                </a:solidFill>
                <a:latin typeface="+mn-lt"/>
              </a:rPr>
              <a:t>vf</a:t>
            </a:r>
            <a:r>
              <a:rPr lang="en-US" sz="1200" dirty="0">
                <a:solidFill>
                  <a:schemeClr val="tx1">
                    <a:lumMod val="75000"/>
                    <a:lumOff val="25000"/>
                  </a:schemeClr>
                </a:solidFill>
                <a:latin typeface="+mn-lt"/>
              </a:rPr>
              <a:t>-module is a concern </a:t>
            </a:r>
          </a:p>
          <a:p>
            <a:pPr marL="577850" lvl="1" indent="-342900">
              <a:lnSpc>
                <a:spcPct val="100000"/>
              </a:lnSpc>
              <a:buFont typeface="+mj-lt"/>
              <a:buAutoNum type="arabicPeriod"/>
            </a:pPr>
            <a:r>
              <a:rPr lang="en-US" sz="1200" dirty="0">
                <a:solidFill>
                  <a:schemeClr val="tx1">
                    <a:lumMod val="75000"/>
                    <a:lumOff val="25000"/>
                  </a:schemeClr>
                </a:solidFill>
                <a:latin typeface="+mn-lt"/>
              </a:rPr>
              <a:t>MultiCloud CNF Orchestration – Intel and some </a:t>
            </a:r>
            <a:r>
              <a:rPr lang="en-US" sz="1200" dirty="0" err="1">
                <a:solidFill>
                  <a:schemeClr val="tx1">
                    <a:lumMod val="75000"/>
                    <a:lumOff val="25000"/>
                  </a:schemeClr>
                </a:solidFill>
                <a:latin typeface="+mn-lt"/>
              </a:rPr>
              <a:t>PoCs</a:t>
            </a:r>
            <a:r>
              <a:rPr lang="en-US" sz="1200" dirty="0">
                <a:solidFill>
                  <a:schemeClr val="tx1">
                    <a:lumMod val="75000"/>
                    <a:lumOff val="25000"/>
                  </a:schemeClr>
                </a:solidFill>
                <a:latin typeface="+mn-lt"/>
              </a:rPr>
              <a:t> done by other participants</a:t>
            </a:r>
          </a:p>
          <a:p>
            <a:pPr marL="806450" lvl="2" indent="-231775">
              <a:lnSpc>
                <a:spcPct val="100000"/>
              </a:lnSpc>
            </a:pPr>
            <a:r>
              <a:rPr lang="en-US" sz="1200" dirty="0">
                <a:solidFill>
                  <a:schemeClr val="tx1">
                    <a:lumMod val="75000"/>
                    <a:lumOff val="25000"/>
                  </a:schemeClr>
                </a:solidFill>
                <a:latin typeface="+mn-lt"/>
              </a:rPr>
              <a:t>Author Note: use the dummy HEAT template to host the Helm chart for distribution is a concern</a:t>
            </a:r>
          </a:p>
          <a:p>
            <a:pPr marL="457200" lvl="1" indent="-225425">
              <a:lnSpc>
                <a:spcPct val="100000"/>
              </a:lnSpc>
            </a:pPr>
            <a:endParaRPr lang="en-US" sz="1600" dirty="0">
              <a:solidFill>
                <a:schemeClr val="tx1"/>
              </a:solidFill>
              <a:latin typeface="+mn-lt"/>
            </a:endParaRPr>
          </a:p>
          <a:p>
            <a:pPr lvl="1">
              <a:lnSpc>
                <a:spcPct val="100000"/>
              </a:lnSpc>
            </a:pPr>
            <a:endParaRPr lang="en-US" sz="1600" dirty="0">
              <a:solidFill>
                <a:schemeClr val="accent1">
                  <a:lumMod val="75000"/>
                </a:schemeClr>
              </a:solidFill>
              <a:latin typeface="+mn-lt"/>
            </a:endParaRPr>
          </a:p>
          <a:p>
            <a:pPr>
              <a:lnSpc>
                <a:spcPct val="100000"/>
              </a:lnSpc>
            </a:pPr>
            <a:endParaRPr lang="en-US" sz="1600" dirty="0">
              <a:latin typeface="+mn-lt"/>
            </a:endParaRPr>
          </a:p>
          <a:p>
            <a:pPr lvl="1">
              <a:lnSpc>
                <a:spcPct val="100000"/>
              </a:lnSpc>
            </a:pPr>
            <a:endParaRPr lang="en-US" sz="1000" dirty="0"/>
          </a:p>
          <a:p>
            <a:endParaRPr lang="en-US" sz="1400" dirty="0"/>
          </a:p>
        </p:txBody>
      </p:sp>
      <p:sp>
        <p:nvSpPr>
          <p:cNvPr id="4" name="TextBox 3">
            <a:extLst>
              <a:ext uri="{FF2B5EF4-FFF2-40B4-BE49-F238E27FC236}">
                <a16:creationId xmlns:a16="http://schemas.microsoft.com/office/drawing/2014/main" id="{77E2FF9F-CE5F-134C-BE8E-2B2B22CDA87D}"/>
              </a:ext>
            </a:extLst>
          </p:cNvPr>
          <p:cNvSpPr txBox="1"/>
          <p:nvPr/>
        </p:nvSpPr>
        <p:spPr>
          <a:xfrm>
            <a:off x="6392091" y="1114693"/>
            <a:ext cx="1414875" cy="276999"/>
          </a:xfrm>
          <a:prstGeom prst="rect">
            <a:avLst/>
          </a:prstGeom>
          <a:noFill/>
        </p:spPr>
        <p:txBody>
          <a:bodyPr wrap="none" rtlCol="0">
            <a:spAutoFit/>
          </a:bodyPr>
          <a:lstStyle/>
          <a:p>
            <a:r>
              <a:rPr lang="en-US" sz="1200" dirty="0"/>
              <a:t>Modeling Approach</a:t>
            </a:r>
          </a:p>
        </p:txBody>
      </p:sp>
      <p:pic>
        <p:nvPicPr>
          <p:cNvPr id="7" name="Picture 6">
            <a:extLst>
              <a:ext uri="{FF2B5EF4-FFF2-40B4-BE49-F238E27FC236}">
                <a16:creationId xmlns:a16="http://schemas.microsoft.com/office/drawing/2014/main" id="{428F0C19-B8A5-5447-B127-5416A9EA3F64}"/>
              </a:ext>
            </a:extLst>
          </p:cNvPr>
          <p:cNvPicPr>
            <a:picLocks noChangeAspect="1"/>
          </p:cNvPicPr>
          <p:nvPr/>
        </p:nvPicPr>
        <p:blipFill>
          <a:blip r:embed="rId5"/>
          <a:stretch>
            <a:fillRect/>
          </a:stretch>
        </p:blipFill>
        <p:spPr>
          <a:xfrm>
            <a:off x="6459061" y="4397831"/>
            <a:ext cx="4417946" cy="2018883"/>
          </a:xfrm>
          <a:prstGeom prst="rect">
            <a:avLst/>
          </a:prstGeom>
        </p:spPr>
      </p:pic>
      <p:sp>
        <p:nvSpPr>
          <p:cNvPr id="8" name="TextBox 7">
            <a:extLst>
              <a:ext uri="{FF2B5EF4-FFF2-40B4-BE49-F238E27FC236}">
                <a16:creationId xmlns:a16="http://schemas.microsoft.com/office/drawing/2014/main" id="{ACC2C2D1-49E0-C946-81CD-7154BE67AC66}"/>
              </a:ext>
            </a:extLst>
          </p:cNvPr>
          <p:cNvSpPr txBox="1"/>
          <p:nvPr/>
        </p:nvSpPr>
        <p:spPr>
          <a:xfrm>
            <a:off x="6392091" y="4153987"/>
            <a:ext cx="2089611" cy="276999"/>
          </a:xfrm>
          <a:prstGeom prst="rect">
            <a:avLst/>
          </a:prstGeom>
          <a:noFill/>
        </p:spPr>
        <p:txBody>
          <a:bodyPr wrap="none" rtlCol="0">
            <a:spAutoFit/>
          </a:bodyPr>
          <a:lstStyle/>
          <a:p>
            <a:r>
              <a:rPr lang="en-US" sz="1200" dirty="0"/>
              <a:t>For each Information Element:</a:t>
            </a:r>
          </a:p>
        </p:txBody>
      </p:sp>
    </p:spTree>
    <p:extLst>
      <p:ext uri="{BB962C8B-B14F-4D97-AF65-F5344CB8AC3E}">
        <p14:creationId xmlns:p14="http://schemas.microsoft.com/office/powerpoint/2010/main" val="363329839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56C0D1-013D-B645-B5BD-42C6E80D9BD1}"/>
              </a:ext>
            </a:extLst>
          </p:cNvPr>
          <p:cNvPicPr>
            <a:picLocks noChangeAspect="1"/>
          </p:cNvPicPr>
          <p:nvPr/>
        </p:nvPicPr>
        <p:blipFill>
          <a:blip r:embed="rId2"/>
          <a:stretch>
            <a:fillRect/>
          </a:stretch>
        </p:blipFill>
        <p:spPr>
          <a:xfrm>
            <a:off x="4186957" y="1027416"/>
            <a:ext cx="7976865" cy="4702779"/>
          </a:xfrm>
          <a:prstGeom prst="rect">
            <a:avLst/>
          </a:prstGeom>
        </p:spPr>
      </p:pic>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871622" cy="538770"/>
          </a:xfrm>
        </p:spPr>
        <p:txBody>
          <a:bodyPr>
            <a:normAutofit fontScale="90000"/>
          </a:bodyPr>
          <a:lstStyle/>
          <a:p>
            <a:r>
              <a:rPr lang="en-US" dirty="0"/>
              <a:t>1: ETSI Alignment – CNF Orchestration Overview</a:t>
            </a:r>
            <a:endParaRPr lang="en-US" sz="2700" dirty="0"/>
          </a:p>
        </p:txBody>
      </p:sp>
      <p:sp>
        <p:nvSpPr>
          <p:cNvPr id="7" name="TextBox 6">
            <a:extLst>
              <a:ext uri="{FF2B5EF4-FFF2-40B4-BE49-F238E27FC236}">
                <a16:creationId xmlns:a16="http://schemas.microsoft.com/office/drawing/2014/main" id="{874332E9-AE64-C84D-A176-677B3596471E}"/>
              </a:ext>
            </a:extLst>
          </p:cNvPr>
          <p:cNvSpPr txBox="1"/>
          <p:nvPr/>
        </p:nvSpPr>
        <p:spPr>
          <a:xfrm>
            <a:off x="4147977" y="5730195"/>
            <a:ext cx="7783185" cy="769441"/>
          </a:xfrm>
          <a:prstGeom prst="rect">
            <a:avLst/>
          </a:prstGeom>
          <a:noFill/>
        </p:spPr>
        <p:txBody>
          <a:bodyPr wrap="square" rtlCol="0">
            <a:spAutoFit/>
          </a:bodyPr>
          <a:lstStyle/>
          <a:p>
            <a:pPr marL="171450" indent="-171450">
              <a:buFont typeface="Arial" panose="020B0604020202020204" pitchFamily="34" charset="0"/>
              <a:buChar char="•"/>
            </a:pPr>
            <a:r>
              <a:rPr lang="en-US" sz="1100" dirty="0">
                <a:solidFill>
                  <a:schemeClr val="accent5"/>
                </a:solidFill>
              </a:rPr>
              <a:t>The above diagram is a draft, based on a CNF </a:t>
            </a:r>
            <a:r>
              <a:rPr lang="en-US" sz="1100" dirty="0" err="1">
                <a:solidFill>
                  <a:schemeClr val="accent5"/>
                </a:solidFill>
              </a:rPr>
              <a:t>PoC</a:t>
            </a:r>
            <a:r>
              <a:rPr lang="en-US" sz="1100" dirty="0">
                <a:solidFill>
                  <a:schemeClr val="accent5"/>
                </a:solidFill>
              </a:rPr>
              <a:t> and IFA011, IFA 029 and 040. It will be refined by conforming to the coming ETSI CNF standards.</a:t>
            </a:r>
          </a:p>
          <a:p>
            <a:pPr marL="171450" indent="-171450">
              <a:buFont typeface="Arial" panose="020B0604020202020204" pitchFamily="34" charset="0"/>
              <a:buChar char="•"/>
            </a:pPr>
            <a:r>
              <a:rPr lang="en-US" sz="1100" dirty="0"/>
              <a:t>If the vendor VNFM has CNF capabilities, SO will leverage it through the SOL003 Adapter. Otherwise, SO/NFVO could invoke K8S API/Helm API towards K8S – See the Option 2.</a:t>
            </a:r>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73829" y="1027416"/>
            <a:ext cx="4014416" cy="5382070"/>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dirty="0">
                <a:latin typeface="+mn-lt"/>
              </a:rPr>
              <a:t>Hybrid orchestration templates – TOSCA VNFD and Helm Charts (for MCIO)</a:t>
            </a:r>
          </a:p>
          <a:p>
            <a:pPr marL="404813" lvl="1" indent="-173038"/>
            <a:r>
              <a:rPr lang="en-US" sz="1100" dirty="0">
                <a:latin typeface="+mn-lt"/>
              </a:rPr>
              <a:t>TOSCA VNFD drives the interaction between NFVO and VNFM and NS/VNF LCMs</a:t>
            </a:r>
          </a:p>
          <a:p>
            <a:pPr marL="404813" lvl="1" indent="-173038"/>
            <a:r>
              <a:rPr lang="en-US" sz="1100" dirty="0">
                <a:latin typeface="+mn-lt"/>
              </a:rPr>
              <a:t>Helm Charts are included as a binary archive in the VNF package, and are consumed by VNFM</a:t>
            </a:r>
          </a:p>
          <a:p>
            <a:r>
              <a:rPr lang="en-US" sz="1200" dirty="0">
                <a:latin typeface="+mn-lt"/>
              </a:rPr>
              <a:t>Container images are either included in the VNF package or referenced in the descriptors (URL to CIR)</a:t>
            </a:r>
          </a:p>
          <a:p>
            <a:pPr marL="404813" lvl="1" indent="-173038"/>
            <a:r>
              <a:rPr lang="en-US" sz="1100" dirty="0">
                <a:latin typeface="+mn-lt"/>
              </a:rPr>
              <a:t>If the VNF package includes Container images, NFVO/ETSI Catalog Manager uploads them to the CIR</a:t>
            </a:r>
          </a:p>
          <a:p>
            <a:pPr marL="404813" lvl="1" indent="-173038"/>
            <a:r>
              <a:rPr lang="en-US" sz="1100" dirty="0">
                <a:latin typeface="+mn-lt"/>
              </a:rPr>
              <a:t>Otherwise, operators store Container images to the CIR</a:t>
            </a:r>
          </a:p>
          <a:p>
            <a:r>
              <a:rPr lang="en-US" sz="1200" dirty="0">
                <a:latin typeface="+mn-lt"/>
              </a:rPr>
              <a:t>Parameter mapping from Or-</a:t>
            </a:r>
            <a:r>
              <a:rPr lang="en-US" sz="1200" dirty="0" err="1">
                <a:latin typeface="+mn-lt"/>
              </a:rPr>
              <a:t>Vnfm</a:t>
            </a:r>
            <a:r>
              <a:rPr lang="en-US" sz="1200" dirty="0">
                <a:latin typeface="+mn-lt"/>
              </a:rPr>
              <a:t> (SOL003) incoming information to Helm input parameters at VNFM for CISM</a:t>
            </a:r>
          </a:p>
          <a:p>
            <a:r>
              <a:rPr lang="en-US" sz="1200" dirty="0">
                <a:latin typeface="+mn-lt"/>
              </a:rPr>
              <a:t>Resource Mapping between resources in TOSCA VNFD and K8S resources described in Helm chart (for granting between VNFM and NFVO) – Impact on VNFM, AAI, OOF</a:t>
            </a:r>
          </a:p>
          <a:p>
            <a:r>
              <a:rPr lang="en-US" sz="1200" dirty="0">
                <a:latin typeface="+mn-lt"/>
              </a:rPr>
              <a:t>Mapping the LCM operations to HELM commands (VNFM behavior triggered on Or-</a:t>
            </a:r>
            <a:r>
              <a:rPr lang="en-US" sz="1200" dirty="0" err="1">
                <a:latin typeface="+mn-lt"/>
              </a:rPr>
              <a:t>Vnfm</a:t>
            </a:r>
            <a:r>
              <a:rPr lang="en-US" sz="1200" dirty="0">
                <a:latin typeface="+mn-lt"/>
              </a:rPr>
              <a:t>), etc. </a:t>
            </a:r>
          </a:p>
          <a:p>
            <a:r>
              <a:rPr lang="en-US" sz="1200" dirty="0">
                <a:latin typeface="+mn-lt"/>
              </a:rPr>
              <a:t>VNFM-K8S (CSIM) communication prefers Helm APIs to lower- level K8S APIs</a:t>
            </a:r>
          </a:p>
          <a:p>
            <a:r>
              <a:rPr lang="en-US" sz="1200" dirty="0">
                <a:latin typeface="+mn-lt"/>
              </a:rPr>
              <a:t>K8S-VIM communication uses de facto open source standards (Nova/Cinder/Neutron/Keystone/Octavia)</a:t>
            </a:r>
          </a:p>
          <a:p>
            <a:r>
              <a:rPr lang="en-US" sz="1200" dirty="0">
                <a:latin typeface="+mn-lt"/>
              </a:rPr>
              <a:t>CISM-CIS communication uses de facto open source standards</a:t>
            </a:r>
          </a:p>
          <a:p>
            <a:r>
              <a:rPr lang="en-US" sz="1200" dirty="0">
                <a:latin typeface="+mn-lt"/>
              </a:rPr>
              <a:t>Leveraging the ONAP ETSI-Alignment Architecture.</a:t>
            </a:r>
          </a:p>
        </p:txBody>
      </p:sp>
      <p:sp>
        <p:nvSpPr>
          <p:cNvPr id="8" name="TextBox 7">
            <a:extLst>
              <a:ext uri="{FF2B5EF4-FFF2-40B4-BE49-F238E27FC236}">
                <a16:creationId xmlns:a16="http://schemas.microsoft.com/office/drawing/2014/main" id="{F9FC972B-F3C6-D04D-A819-A309DA5921D8}"/>
              </a:ext>
            </a:extLst>
          </p:cNvPr>
          <p:cNvSpPr txBox="1"/>
          <p:nvPr/>
        </p:nvSpPr>
        <p:spPr>
          <a:xfrm>
            <a:off x="11058909" y="5355771"/>
            <a:ext cx="1059264" cy="276999"/>
          </a:xfrm>
          <a:prstGeom prst="rect">
            <a:avLst/>
          </a:prstGeom>
          <a:noFill/>
        </p:spPr>
        <p:txBody>
          <a:bodyPr wrap="none" rtlCol="0">
            <a:spAutoFit/>
          </a:bodyPr>
          <a:lstStyle/>
          <a:p>
            <a:r>
              <a:rPr lang="en-US" sz="1200" dirty="0"/>
              <a:t>Source: ONAP</a:t>
            </a:r>
          </a:p>
        </p:txBody>
      </p:sp>
    </p:spTree>
    <p:extLst>
      <p:ext uri="{BB962C8B-B14F-4D97-AF65-F5344CB8AC3E}">
        <p14:creationId xmlns:p14="http://schemas.microsoft.com/office/powerpoint/2010/main" val="1733347957"/>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1: ETSI Alignment – CNF Package Management</a:t>
            </a:r>
            <a:endParaRPr lang="en-US" sz="2700" dirty="0"/>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47701" y="1018707"/>
            <a:ext cx="4191636" cy="5434344"/>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dirty="0">
                <a:latin typeface="+mn-lt"/>
              </a:rPr>
              <a:t>OSS/BSS onboards SOL004 VNF packages to SDC</a:t>
            </a:r>
          </a:p>
          <a:p>
            <a:r>
              <a:rPr lang="en-US" sz="1200" dirty="0">
                <a:latin typeface="+mn-lt"/>
              </a:rPr>
              <a:t>SOL004 VNF package consists of:</a:t>
            </a:r>
          </a:p>
          <a:p>
            <a:pPr marL="460375" lvl="1" indent="-227013"/>
            <a:r>
              <a:rPr lang="en-US" sz="1200" dirty="0">
                <a:latin typeface="+mn-lt"/>
              </a:rPr>
              <a:t>SOL001 VNFD with Helm Chart References</a:t>
            </a:r>
          </a:p>
          <a:p>
            <a:pPr marL="460375" lvl="1" indent="-227013"/>
            <a:r>
              <a:rPr lang="en-US" sz="1200" dirty="0">
                <a:latin typeface="+mn-lt"/>
              </a:rPr>
              <a:t>Helm Charts (hierarchical)</a:t>
            </a:r>
          </a:p>
          <a:p>
            <a:pPr marL="460375" lvl="1" indent="-227013"/>
            <a:r>
              <a:rPr lang="en-US" sz="1200" dirty="0">
                <a:latin typeface="+mn-lt"/>
              </a:rPr>
              <a:t>Mapping Scripts</a:t>
            </a:r>
          </a:p>
          <a:p>
            <a:pPr marL="460375" lvl="1" indent="-227013"/>
            <a:r>
              <a:rPr lang="en-US" sz="1200" dirty="0">
                <a:latin typeface="+mn-lt"/>
              </a:rPr>
              <a:t>Container Images / References</a:t>
            </a:r>
          </a:p>
          <a:p>
            <a:r>
              <a:rPr lang="en-US" sz="1200" dirty="0">
                <a:latin typeface="+mn-lt"/>
              </a:rPr>
              <a:t>SDC preserves the SOL004 VNF Packages in the ONBOARDED_PACKAGE directory of SDC Resource CSAR</a:t>
            </a:r>
          </a:p>
          <a:p>
            <a:r>
              <a:rPr lang="en-US" sz="1200" dirty="0">
                <a:latin typeface="+mn-lt"/>
              </a:rPr>
              <a:t>SDC Service CSAR including SDC Resource CSAR(s) is distributed to ONAP Runtime components: SO, AAI, VID and others</a:t>
            </a:r>
          </a:p>
          <a:p>
            <a:r>
              <a:rPr lang="en-US" sz="1200" dirty="0">
                <a:latin typeface="+mn-lt"/>
              </a:rPr>
              <a:t>ETSI Catalog Manager extracts the SOL004 VNF Packages from SDC CSAR and stores in its Database</a:t>
            </a:r>
          </a:p>
          <a:p>
            <a:r>
              <a:rPr lang="en-US" sz="1200" dirty="0">
                <a:latin typeface="+mn-lt"/>
              </a:rPr>
              <a:t>If a VNF Package contains Container Images, ETSI Catalog Manager pushes the images to Container Image Repository</a:t>
            </a:r>
          </a:p>
          <a:p>
            <a:r>
              <a:rPr lang="en-US" sz="1200" dirty="0">
                <a:latin typeface="+mn-lt"/>
              </a:rPr>
              <a:t>SOL003 Adapter gets SOL004 VNF packages from ETSI Catalog Manager</a:t>
            </a:r>
          </a:p>
          <a:p>
            <a:r>
              <a:rPr lang="en-US" sz="1200" dirty="0">
                <a:latin typeface="+mn-lt"/>
              </a:rPr>
              <a:t>SOL003 Adapter sends SOL004 VNF packages to </a:t>
            </a:r>
            <a:r>
              <a:rPr lang="en-US" sz="1200" dirty="0" err="1">
                <a:latin typeface="+mn-lt"/>
              </a:rPr>
              <a:t>sVNFMs</a:t>
            </a:r>
            <a:endParaRPr lang="en-US" sz="1200" dirty="0">
              <a:latin typeface="+mn-lt"/>
            </a:endParaRPr>
          </a:p>
          <a:p>
            <a:r>
              <a:rPr lang="en-US" sz="1200" dirty="0">
                <a:latin typeface="+mn-lt"/>
              </a:rPr>
              <a:t>Optionally, if operators use local CIRs, VNFM can push the Container Images to the local CIRs.</a:t>
            </a:r>
          </a:p>
          <a:p>
            <a:r>
              <a:rPr lang="en-US" sz="1200" dirty="0">
                <a:latin typeface="+mn-lt"/>
              </a:rPr>
              <a:t>SVNFMs invokes K8S CSIM for CNF operations</a:t>
            </a:r>
          </a:p>
          <a:p>
            <a:r>
              <a:rPr lang="en-US" sz="1200" dirty="0">
                <a:latin typeface="+mn-lt"/>
              </a:rPr>
              <a:t>K8S CSIM pulls Container Images from the CIR</a:t>
            </a:r>
          </a:p>
        </p:txBody>
      </p:sp>
      <p:pic>
        <p:nvPicPr>
          <p:cNvPr id="7" name="Picture 6">
            <a:extLst>
              <a:ext uri="{FF2B5EF4-FFF2-40B4-BE49-F238E27FC236}">
                <a16:creationId xmlns:a16="http://schemas.microsoft.com/office/drawing/2014/main" id="{16F6B0AB-982E-9D4C-8062-3356931F6DB7}"/>
              </a:ext>
            </a:extLst>
          </p:cNvPr>
          <p:cNvPicPr>
            <a:picLocks noChangeAspect="1"/>
          </p:cNvPicPr>
          <p:nvPr/>
        </p:nvPicPr>
        <p:blipFill>
          <a:blip r:embed="rId2"/>
          <a:stretch>
            <a:fillRect/>
          </a:stretch>
        </p:blipFill>
        <p:spPr>
          <a:xfrm>
            <a:off x="4319447" y="1036125"/>
            <a:ext cx="7834190" cy="4406732"/>
          </a:xfrm>
          <a:prstGeom prst="rect">
            <a:avLst/>
          </a:prstGeom>
        </p:spPr>
      </p:pic>
      <p:sp>
        <p:nvSpPr>
          <p:cNvPr id="11" name="TextBox 10">
            <a:extLst>
              <a:ext uri="{FF2B5EF4-FFF2-40B4-BE49-F238E27FC236}">
                <a16:creationId xmlns:a16="http://schemas.microsoft.com/office/drawing/2014/main" id="{73DB3B55-AD09-FD42-A54B-E08CB749D943}"/>
              </a:ext>
            </a:extLst>
          </p:cNvPr>
          <p:cNvSpPr txBox="1"/>
          <p:nvPr/>
        </p:nvSpPr>
        <p:spPr>
          <a:xfrm>
            <a:off x="5791139" y="5542467"/>
            <a:ext cx="4926926" cy="646331"/>
          </a:xfrm>
          <a:prstGeom prst="rect">
            <a:avLst/>
          </a:prstGeom>
          <a:noFill/>
        </p:spPr>
        <p:txBody>
          <a:bodyPr wrap="none" rtlCol="0">
            <a:spAutoFit/>
          </a:bodyPr>
          <a:lstStyle/>
          <a:p>
            <a:r>
              <a:rPr lang="en-US" sz="1200" dirty="0">
                <a:solidFill>
                  <a:srgbClr val="0070C0"/>
                </a:solidFill>
              </a:rPr>
              <a:t>Note: </a:t>
            </a:r>
          </a:p>
          <a:p>
            <a:pPr marL="285750" indent="-285750">
              <a:buFont typeface="Arial" panose="020B0604020202020204" pitchFamily="34" charset="0"/>
              <a:buChar char="•"/>
            </a:pPr>
            <a:r>
              <a:rPr lang="en-US" sz="1200" dirty="0">
                <a:solidFill>
                  <a:srgbClr val="0070C0"/>
                </a:solidFill>
              </a:rPr>
              <a:t>It is an extension of the current ONAP VNF Package Management.</a:t>
            </a:r>
          </a:p>
          <a:p>
            <a:pPr marL="285750" indent="-285750">
              <a:buFont typeface="Arial" panose="020B0604020202020204" pitchFamily="34" charset="0"/>
              <a:buChar char="•"/>
            </a:pPr>
            <a:r>
              <a:rPr lang="en-US" sz="1200" dirty="0">
                <a:solidFill>
                  <a:srgbClr val="0070C0"/>
                </a:solidFill>
              </a:rPr>
              <a:t>mapping between SOL001 VNFD and SDC AID DM are under discussion.</a:t>
            </a:r>
          </a:p>
        </p:txBody>
      </p:sp>
      <p:sp>
        <p:nvSpPr>
          <p:cNvPr id="12" name="TextBox 11">
            <a:extLst>
              <a:ext uri="{FF2B5EF4-FFF2-40B4-BE49-F238E27FC236}">
                <a16:creationId xmlns:a16="http://schemas.microsoft.com/office/drawing/2014/main" id="{D04A8C2C-9557-B544-AB9B-196D626E445F}"/>
              </a:ext>
            </a:extLst>
          </p:cNvPr>
          <p:cNvSpPr txBox="1"/>
          <p:nvPr/>
        </p:nvSpPr>
        <p:spPr>
          <a:xfrm>
            <a:off x="11058909" y="6148255"/>
            <a:ext cx="1059264" cy="276999"/>
          </a:xfrm>
          <a:prstGeom prst="rect">
            <a:avLst/>
          </a:prstGeom>
          <a:noFill/>
        </p:spPr>
        <p:txBody>
          <a:bodyPr wrap="none" rtlCol="0">
            <a:spAutoFit/>
          </a:bodyPr>
          <a:lstStyle/>
          <a:p>
            <a:r>
              <a:rPr lang="en-US" sz="1200" dirty="0"/>
              <a:t>Source: ONAP</a:t>
            </a:r>
          </a:p>
        </p:txBody>
      </p:sp>
    </p:spTree>
    <p:extLst>
      <p:ext uri="{BB962C8B-B14F-4D97-AF65-F5344CB8AC3E}">
        <p14:creationId xmlns:p14="http://schemas.microsoft.com/office/powerpoint/2010/main" val="3042257023"/>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D29A0D-050B-1144-BDD6-C7C7F5A1386B}"/>
              </a:ext>
            </a:extLst>
          </p:cNvPr>
          <p:cNvPicPr>
            <a:picLocks noChangeAspect="1"/>
          </p:cNvPicPr>
          <p:nvPr/>
        </p:nvPicPr>
        <p:blipFill>
          <a:blip r:embed="rId2"/>
          <a:stretch>
            <a:fillRect/>
          </a:stretch>
        </p:blipFill>
        <p:spPr>
          <a:xfrm>
            <a:off x="4362732" y="1027418"/>
            <a:ext cx="3286159" cy="1621428"/>
          </a:xfrm>
          <a:prstGeom prst="rect">
            <a:avLst/>
          </a:prstGeom>
          <a:ln>
            <a:solidFill>
              <a:schemeClr val="tx1"/>
            </a:solidFill>
          </a:ln>
          <a:effectLst>
            <a:outerShdw blurRad="50800" dist="38100" dir="2700000" algn="tl" rotWithShape="0">
              <a:prstClr val="black">
                <a:alpha val="40000"/>
              </a:prstClr>
            </a:outerShdw>
          </a:effectLst>
        </p:spPr>
      </p:pic>
      <p:sp>
        <p:nvSpPr>
          <p:cNvPr id="12" name="Rectangle 11">
            <a:extLst>
              <a:ext uri="{FF2B5EF4-FFF2-40B4-BE49-F238E27FC236}">
                <a16:creationId xmlns:a16="http://schemas.microsoft.com/office/drawing/2014/main" id="{A4237B3A-F425-A544-9A91-33DFD4AC21C2}"/>
              </a:ext>
            </a:extLst>
          </p:cNvPr>
          <p:cNvSpPr/>
          <p:nvPr/>
        </p:nvSpPr>
        <p:spPr>
          <a:xfrm>
            <a:off x="6919728" y="1488519"/>
            <a:ext cx="635726" cy="200172"/>
          </a:xfrm>
          <a:prstGeom prst="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2CA0E12-EEDE-A04A-8E60-7676785524C3}"/>
              </a:ext>
            </a:extLst>
          </p:cNvPr>
          <p:cNvSpPr txBox="1"/>
          <p:nvPr/>
        </p:nvSpPr>
        <p:spPr>
          <a:xfrm>
            <a:off x="6858000" y="1491891"/>
            <a:ext cx="742974" cy="215444"/>
          </a:xfrm>
          <a:prstGeom prst="rect">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800" dirty="0"/>
              <a:t>Helm Chart</a:t>
            </a:r>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1: ETSI Alignment – CNF Models</a:t>
            </a:r>
            <a:endParaRPr lang="en-US" sz="2700" dirty="0"/>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47701" y="1018707"/>
            <a:ext cx="4191636" cy="5434344"/>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dirty="0">
                <a:latin typeface="+mn-lt"/>
              </a:rPr>
              <a:t>Conforms to ETSI IFA 011, IFA 029 and 040.</a:t>
            </a:r>
          </a:p>
          <a:p>
            <a:r>
              <a:rPr lang="en-US" sz="1200" dirty="0">
                <a:latin typeface="+mn-lt"/>
              </a:rPr>
              <a:t>Those specifications would be available by end of June / July 2020, but their SOL specifications plan to be available by end of 2020 or Q1, 2021</a:t>
            </a:r>
          </a:p>
          <a:p>
            <a:r>
              <a:rPr lang="en-US" sz="1200" dirty="0">
                <a:latin typeface="+mn-lt"/>
              </a:rPr>
              <a:t>Until then, ONAP designs CNF models and packages, based on the current IFA 011, 029 and 040</a:t>
            </a:r>
          </a:p>
          <a:p>
            <a:r>
              <a:rPr lang="en-US" sz="1200" dirty="0">
                <a:latin typeface="+mn-lt"/>
              </a:rPr>
              <a:t> A Managed Container Infrastructure Object (MCIO) is an abstract NFV object for OS Container management and orchestration.</a:t>
            </a:r>
          </a:p>
          <a:p>
            <a:r>
              <a:rPr lang="en-US" sz="1200" dirty="0">
                <a:latin typeface="+mn-lt"/>
              </a:rPr>
              <a:t>The declarative MCIO descriptor is used as descriptor object interpreted by the CISM.</a:t>
            </a:r>
          </a:p>
          <a:p>
            <a:r>
              <a:rPr lang="en-US" sz="1200" dirty="0">
                <a:latin typeface="+mn-lt"/>
              </a:rPr>
              <a:t>A MCIO is created by the CISM by allocating its requested infrastructure resources on Container Infrastructure Service (CIS) instances</a:t>
            </a:r>
          </a:p>
          <a:p>
            <a:r>
              <a:rPr lang="en-US" sz="1200" dirty="0">
                <a:latin typeface="+mn-lt"/>
              </a:rPr>
              <a:t>Depending on its type, the creation of a MCIO may include the deployment of an OS Container Image.</a:t>
            </a:r>
          </a:p>
          <a:p>
            <a:r>
              <a:rPr lang="en-US" sz="1200" dirty="0">
                <a:latin typeface="+mn-lt"/>
              </a:rPr>
              <a:t>MCIO’s are lifecycle managed via change requests on their desired state, utilizing a modified declarative descriptor sent to the CISM, which adapts the infrastructure resource allocations according to the changed infrastructure resource requests.</a:t>
            </a:r>
          </a:p>
          <a:p>
            <a:r>
              <a:rPr lang="en-US" sz="1200" dirty="0">
                <a:latin typeface="+mn-lt"/>
              </a:rPr>
              <a:t>MCIO’s requesting compute and/or storage infrastructure resources are modeled as a VNF Component (VNFC).</a:t>
            </a:r>
          </a:p>
          <a:p>
            <a:r>
              <a:rPr lang="en-US" sz="1200" dirty="0">
                <a:latin typeface="+mn-lt"/>
              </a:rPr>
              <a:t>Properties of the MCIO’s relevant to be exposed to NFV-MANO.</a:t>
            </a:r>
          </a:p>
          <a:p>
            <a:endParaRPr lang="en-US" sz="1200" dirty="0">
              <a:latin typeface="+mn-lt"/>
            </a:endParaRPr>
          </a:p>
          <a:p>
            <a:endParaRPr lang="en-US" sz="1200" dirty="0">
              <a:latin typeface="+mn-lt"/>
            </a:endParaRPr>
          </a:p>
        </p:txBody>
      </p:sp>
      <p:pic>
        <p:nvPicPr>
          <p:cNvPr id="5" name="Picture 4">
            <a:extLst>
              <a:ext uri="{FF2B5EF4-FFF2-40B4-BE49-F238E27FC236}">
                <a16:creationId xmlns:a16="http://schemas.microsoft.com/office/drawing/2014/main" id="{256F7AC7-B874-724C-9E90-5672AAA03436}"/>
              </a:ext>
            </a:extLst>
          </p:cNvPr>
          <p:cNvPicPr>
            <a:picLocks noChangeAspect="1"/>
          </p:cNvPicPr>
          <p:nvPr/>
        </p:nvPicPr>
        <p:blipFill>
          <a:blip r:embed="rId3"/>
          <a:stretch>
            <a:fillRect/>
          </a:stretch>
        </p:blipFill>
        <p:spPr>
          <a:xfrm>
            <a:off x="7756557" y="1027416"/>
            <a:ext cx="3939174" cy="1621428"/>
          </a:xfrm>
          <a:prstGeom prst="rect">
            <a:avLst/>
          </a:prstGeom>
          <a:ln>
            <a:solidFill>
              <a:schemeClr val="tx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E163EE9C-97B2-C647-AD04-961EFC4FD31C}"/>
              </a:ext>
            </a:extLst>
          </p:cNvPr>
          <p:cNvPicPr>
            <a:picLocks noChangeAspect="1"/>
          </p:cNvPicPr>
          <p:nvPr/>
        </p:nvPicPr>
        <p:blipFill>
          <a:blip r:embed="rId4"/>
          <a:stretch>
            <a:fillRect/>
          </a:stretch>
        </p:blipFill>
        <p:spPr>
          <a:xfrm>
            <a:off x="4362733" y="2802746"/>
            <a:ext cx="2450889" cy="1897289"/>
          </a:xfrm>
          <a:prstGeom prst="rect">
            <a:avLst/>
          </a:prstGeom>
          <a:ln>
            <a:solidFill>
              <a:schemeClr val="tx1"/>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9C3AC62B-B99E-6E4F-B5CC-AE8DAF468F0C}"/>
              </a:ext>
            </a:extLst>
          </p:cNvPr>
          <p:cNvPicPr>
            <a:picLocks noChangeAspect="1"/>
          </p:cNvPicPr>
          <p:nvPr/>
        </p:nvPicPr>
        <p:blipFill>
          <a:blip r:embed="rId5"/>
          <a:stretch>
            <a:fillRect/>
          </a:stretch>
        </p:blipFill>
        <p:spPr>
          <a:xfrm>
            <a:off x="6910890" y="2804746"/>
            <a:ext cx="5221098" cy="2686133"/>
          </a:xfrm>
          <a:prstGeom prst="rect">
            <a:avLst/>
          </a:prstGeom>
          <a:ln>
            <a:solidFill>
              <a:schemeClr val="tx1"/>
            </a:solidFill>
          </a:ln>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874D81D4-D05D-EE47-A80E-807F084919C8}"/>
              </a:ext>
            </a:extLst>
          </p:cNvPr>
          <p:cNvSpPr txBox="1"/>
          <p:nvPr/>
        </p:nvSpPr>
        <p:spPr>
          <a:xfrm>
            <a:off x="4350824" y="5582915"/>
            <a:ext cx="5869353" cy="830997"/>
          </a:xfrm>
          <a:prstGeom prst="rect">
            <a:avLst/>
          </a:prstGeom>
          <a:noFill/>
        </p:spPr>
        <p:txBody>
          <a:bodyPr wrap="square" rtlCol="0">
            <a:spAutoFit/>
          </a:bodyPr>
          <a:lstStyle/>
          <a:p>
            <a:pPr marL="171450" indent="-171450">
              <a:buFont typeface="Arial" panose="020B0604020202020204" pitchFamily="34" charset="0"/>
              <a:buChar char="•"/>
            </a:pPr>
            <a:r>
              <a:rPr lang="en-US" sz="1200" dirty="0">
                <a:solidFill>
                  <a:srgbClr val="0070C0"/>
                </a:solidFill>
              </a:rPr>
              <a:t>SDC enhancements to understand and parse new IFA 011 VNFD</a:t>
            </a:r>
          </a:p>
          <a:p>
            <a:pPr marL="171450" indent="-171450">
              <a:buFont typeface="Arial" panose="020B0604020202020204" pitchFamily="34" charset="0"/>
              <a:buChar char="•"/>
            </a:pPr>
            <a:r>
              <a:rPr lang="en-US" sz="1200" dirty="0">
                <a:solidFill>
                  <a:srgbClr val="0070C0"/>
                </a:solidFill>
              </a:rPr>
              <a:t>AAI enhancements to represent VNF instance inventories, based on IFA 011</a:t>
            </a:r>
          </a:p>
          <a:p>
            <a:pPr marL="171450" indent="-171450">
              <a:buFont typeface="Arial" panose="020B0604020202020204" pitchFamily="34" charset="0"/>
              <a:buChar char="•"/>
            </a:pPr>
            <a:r>
              <a:rPr lang="en-US" sz="1200" dirty="0">
                <a:solidFill>
                  <a:srgbClr val="0070C0"/>
                </a:solidFill>
              </a:rPr>
              <a:t>NFVO/VNFM enhancements to handle new NS/VNF models and packages</a:t>
            </a:r>
          </a:p>
          <a:p>
            <a:pPr marL="171450" indent="-171450">
              <a:buFont typeface="Arial" panose="020B0604020202020204" pitchFamily="34" charset="0"/>
              <a:buChar char="•"/>
            </a:pPr>
            <a:r>
              <a:rPr lang="en-US" sz="1200" dirty="0">
                <a:solidFill>
                  <a:srgbClr val="0070C0"/>
                </a:solidFill>
              </a:rPr>
              <a:t>ETSI Catalog Manager enhancements to handle new NS/VNF models and packages</a:t>
            </a:r>
          </a:p>
        </p:txBody>
      </p:sp>
      <p:sp>
        <p:nvSpPr>
          <p:cNvPr id="11" name="TextBox 10">
            <a:extLst>
              <a:ext uri="{FF2B5EF4-FFF2-40B4-BE49-F238E27FC236}">
                <a16:creationId xmlns:a16="http://schemas.microsoft.com/office/drawing/2014/main" id="{AC155EBD-0F4F-014F-99CB-788B0BF9B641}"/>
              </a:ext>
            </a:extLst>
          </p:cNvPr>
          <p:cNvSpPr txBox="1"/>
          <p:nvPr/>
        </p:nvSpPr>
        <p:spPr>
          <a:xfrm>
            <a:off x="10362222" y="6113421"/>
            <a:ext cx="1784656" cy="276999"/>
          </a:xfrm>
          <a:prstGeom prst="rect">
            <a:avLst/>
          </a:prstGeom>
          <a:noFill/>
        </p:spPr>
        <p:txBody>
          <a:bodyPr wrap="none" rtlCol="0">
            <a:spAutoFit/>
          </a:bodyPr>
          <a:lstStyle/>
          <a:p>
            <a:r>
              <a:rPr lang="en-US" sz="1200" dirty="0"/>
              <a:t>Source: ONAP &amp; ETSI NFV</a:t>
            </a:r>
          </a:p>
        </p:txBody>
      </p:sp>
      <p:cxnSp>
        <p:nvCxnSpPr>
          <p:cNvPr id="16" name="Straight Arrow Connector 15">
            <a:extLst>
              <a:ext uri="{FF2B5EF4-FFF2-40B4-BE49-F238E27FC236}">
                <a16:creationId xmlns:a16="http://schemas.microsoft.com/office/drawing/2014/main" id="{F92772CF-2BCC-2C45-BEE3-C4222D2E44D8}"/>
              </a:ext>
            </a:extLst>
          </p:cNvPr>
          <p:cNvCxnSpPr>
            <a:stCxn id="13" idx="2"/>
          </p:cNvCxnSpPr>
          <p:nvPr/>
        </p:nvCxnSpPr>
        <p:spPr>
          <a:xfrm>
            <a:off x="7229487" y="1707335"/>
            <a:ext cx="6582" cy="218180"/>
          </a:xfrm>
          <a:prstGeom prst="straightConnector1">
            <a:avLst/>
          </a:prstGeom>
          <a:ln>
            <a:solidFill>
              <a:schemeClr val="tx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Oval Callout 16">
            <a:extLst>
              <a:ext uri="{FF2B5EF4-FFF2-40B4-BE49-F238E27FC236}">
                <a16:creationId xmlns:a16="http://schemas.microsoft.com/office/drawing/2014/main" id="{F3704559-CE51-2B4A-8A74-163778F9874C}"/>
              </a:ext>
            </a:extLst>
          </p:cNvPr>
          <p:cNvSpPr/>
          <p:nvPr/>
        </p:nvSpPr>
        <p:spPr>
          <a:xfrm>
            <a:off x="3983705" y="838953"/>
            <a:ext cx="1591408" cy="612648"/>
          </a:xfrm>
          <a:prstGeom prst="wedgeEllipseCallout">
            <a:avLst>
              <a:gd name="adj1" fmla="val 45233"/>
              <a:gd name="adj2" fmla="val 626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NFVO/VNFM/AAI manages MCIO resources</a:t>
            </a:r>
          </a:p>
        </p:txBody>
      </p:sp>
      <p:sp>
        <p:nvSpPr>
          <p:cNvPr id="18" name="Oval Callout 17">
            <a:extLst>
              <a:ext uri="{FF2B5EF4-FFF2-40B4-BE49-F238E27FC236}">
                <a16:creationId xmlns:a16="http://schemas.microsoft.com/office/drawing/2014/main" id="{31D1DD10-9629-304E-BD2E-63CA6E4592D3}"/>
              </a:ext>
            </a:extLst>
          </p:cNvPr>
          <p:cNvSpPr/>
          <p:nvPr/>
        </p:nvSpPr>
        <p:spPr>
          <a:xfrm>
            <a:off x="10652277" y="646074"/>
            <a:ext cx="1479711" cy="612648"/>
          </a:xfrm>
          <a:prstGeom prst="wedgeEllipseCallout">
            <a:avLst>
              <a:gd name="adj1" fmla="val -75767"/>
              <a:gd name="adj2" fmla="val 481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SDC understands MCIO properties in CPD and VDU</a:t>
            </a:r>
          </a:p>
        </p:txBody>
      </p:sp>
      <p:sp>
        <p:nvSpPr>
          <p:cNvPr id="19" name="Oval Callout 18">
            <a:extLst>
              <a:ext uri="{FF2B5EF4-FFF2-40B4-BE49-F238E27FC236}">
                <a16:creationId xmlns:a16="http://schemas.microsoft.com/office/drawing/2014/main" id="{A6194D11-8AAC-9044-820D-03D14BCCC24E}"/>
              </a:ext>
            </a:extLst>
          </p:cNvPr>
          <p:cNvSpPr/>
          <p:nvPr/>
        </p:nvSpPr>
        <p:spPr>
          <a:xfrm>
            <a:off x="7705830" y="2496422"/>
            <a:ext cx="1479711" cy="612648"/>
          </a:xfrm>
          <a:prstGeom prst="wedgeEllipseCallout">
            <a:avLst>
              <a:gd name="adj1" fmla="val 29999"/>
              <a:gd name="adj2" fmla="val 68240"/>
            </a:avLst>
          </a:prstGeom>
          <a:solidFill>
            <a:schemeClr val="accent1">
              <a:alpha val="50000"/>
            </a:schemeClr>
          </a:solidFill>
          <a:ln>
            <a:solidFill>
              <a:schemeClr val="accent1">
                <a:shade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New SOL004 </a:t>
            </a:r>
          </a:p>
          <a:p>
            <a:pPr algn="ctr"/>
            <a:r>
              <a:rPr lang="en-US" sz="900" dirty="0">
                <a:solidFill>
                  <a:schemeClr val="tx1"/>
                </a:solidFill>
              </a:rPr>
              <a:t>VNF package</a:t>
            </a:r>
            <a:r>
              <a:rPr lang="en-US" sz="900" dirty="0"/>
              <a:t> </a:t>
            </a:r>
          </a:p>
        </p:txBody>
      </p:sp>
      <p:sp>
        <p:nvSpPr>
          <p:cNvPr id="20" name="Rectangle 19">
            <a:extLst>
              <a:ext uri="{FF2B5EF4-FFF2-40B4-BE49-F238E27FC236}">
                <a16:creationId xmlns:a16="http://schemas.microsoft.com/office/drawing/2014/main" id="{8EECA703-1CE8-4B4F-A27E-7F91696EC4F3}"/>
              </a:ext>
            </a:extLst>
          </p:cNvPr>
          <p:cNvSpPr/>
          <p:nvPr/>
        </p:nvSpPr>
        <p:spPr>
          <a:xfrm>
            <a:off x="6850185" y="1072746"/>
            <a:ext cx="635726" cy="200172"/>
          </a:xfrm>
          <a:prstGeom prst="rect">
            <a:avLst/>
          </a:prstGeom>
          <a:solidFill>
            <a:schemeClr val="bg1"/>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56043B78-60C4-3B45-9CCB-32EE69CAF7AB}"/>
              </a:ext>
            </a:extLst>
          </p:cNvPr>
          <p:cNvSpPr txBox="1"/>
          <p:nvPr/>
        </p:nvSpPr>
        <p:spPr>
          <a:xfrm>
            <a:off x="6850603" y="1076118"/>
            <a:ext cx="742974" cy="215444"/>
          </a:xfrm>
          <a:prstGeom prst="rect">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800" dirty="0"/>
              <a:t>Pod</a:t>
            </a:r>
          </a:p>
        </p:txBody>
      </p:sp>
      <p:cxnSp>
        <p:nvCxnSpPr>
          <p:cNvPr id="22" name="Straight Arrow Connector 21">
            <a:extLst>
              <a:ext uri="{FF2B5EF4-FFF2-40B4-BE49-F238E27FC236}">
                <a16:creationId xmlns:a16="http://schemas.microsoft.com/office/drawing/2014/main" id="{47257C6E-7204-AE4A-B6B1-F8A318A03999}"/>
              </a:ext>
            </a:extLst>
          </p:cNvPr>
          <p:cNvCxnSpPr>
            <a:stCxn id="21" idx="2"/>
          </p:cNvCxnSpPr>
          <p:nvPr/>
        </p:nvCxnSpPr>
        <p:spPr>
          <a:xfrm>
            <a:off x="7222090" y="1291562"/>
            <a:ext cx="6582" cy="218180"/>
          </a:xfrm>
          <a:prstGeom prst="straightConnector1">
            <a:avLst/>
          </a:prstGeom>
          <a:ln>
            <a:solidFill>
              <a:schemeClr val="tx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471A4544-730C-6A45-AF48-1F60FE215097}"/>
              </a:ext>
            </a:extLst>
          </p:cNvPr>
          <p:cNvSpPr/>
          <p:nvPr/>
        </p:nvSpPr>
        <p:spPr>
          <a:xfrm>
            <a:off x="6596109" y="776807"/>
            <a:ext cx="1269507" cy="1229546"/>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Callout 23">
            <a:extLst>
              <a:ext uri="{FF2B5EF4-FFF2-40B4-BE49-F238E27FC236}">
                <a16:creationId xmlns:a16="http://schemas.microsoft.com/office/drawing/2014/main" id="{47E88D26-8DBA-8249-B1A5-1CE48AFA81FD}"/>
              </a:ext>
            </a:extLst>
          </p:cNvPr>
          <p:cNvSpPr/>
          <p:nvPr/>
        </p:nvSpPr>
        <p:spPr>
          <a:xfrm>
            <a:off x="7937477" y="626383"/>
            <a:ext cx="1269507" cy="612648"/>
          </a:xfrm>
          <a:prstGeom prst="wedgeEllipseCallout">
            <a:avLst>
              <a:gd name="adj1" fmla="val -55655"/>
              <a:gd name="adj2" fmla="val 552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Current understanding</a:t>
            </a:r>
          </a:p>
        </p:txBody>
      </p:sp>
    </p:spTree>
    <p:extLst>
      <p:ext uri="{BB962C8B-B14F-4D97-AF65-F5344CB8AC3E}">
        <p14:creationId xmlns:p14="http://schemas.microsoft.com/office/powerpoint/2010/main" val="1087080313"/>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1: ETSI Alignment - ETSI VNFD and VDU Changes for CNF</a:t>
            </a:r>
            <a:endParaRPr lang="en-US" sz="2700" dirty="0"/>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47700" y="1018707"/>
            <a:ext cx="5924271" cy="5434344"/>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dirty="0">
                <a:latin typeface="+mn-lt"/>
              </a:rPr>
              <a:t>Conforms to new ETSI IFA 011.</a:t>
            </a:r>
          </a:p>
          <a:p>
            <a:r>
              <a:rPr lang="en-US" sz="1200" dirty="0">
                <a:latin typeface="+mn-lt"/>
              </a:rPr>
              <a:t>ETSI NFV Team Discussions and Resolutions:</a:t>
            </a:r>
          </a:p>
          <a:p>
            <a:pPr marL="461963" lvl="1" indent="-231775"/>
            <a:r>
              <a:rPr lang="en-US" sz="1200" dirty="0">
                <a:latin typeface="+mn-lt"/>
              </a:rPr>
              <a:t>VNFD enables the modelling of MCIOs (e.g., Kubernetes Pods) as VDU and introduces a new IE </a:t>
            </a:r>
            <a:r>
              <a:rPr lang="en-US" sz="1200" dirty="0" err="1">
                <a:latin typeface="+mn-lt"/>
              </a:rPr>
              <a:t>OsContainerDesc</a:t>
            </a:r>
            <a:r>
              <a:rPr lang="en-US" sz="1200" dirty="0">
                <a:latin typeface="+mn-lt"/>
              </a:rPr>
              <a:t>.</a:t>
            </a:r>
          </a:p>
          <a:p>
            <a:pPr marL="461963" lvl="1" indent="-231775"/>
            <a:r>
              <a:rPr lang="en-US" sz="1200" dirty="0">
                <a:latin typeface="+mn-lt"/>
              </a:rPr>
              <a:t>A VNF could consist of VM-based and/or container-based components (hybrid VNF) – at least one of them</a:t>
            </a:r>
          </a:p>
          <a:p>
            <a:pPr marL="685800" lvl="2" indent="-223838"/>
            <a:r>
              <a:rPr lang="en-US" sz="1200" dirty="0">
                <a:latin typeface="+mn-lt"/>
              </a:rPr>
              <a:t>Either the </a:t>
            </a:r>
            <a:r>
              <a:rPr lang="en-US" sz="1200" dirty="0" err="1">
                <a:latin typeface="+mn-lt"/>
              </a:rPr>
              <a:t>virtualComputeDesc</a:t>
            </a:r>
            <a:r>
              <a:rPr lang="en-US" sz="1200" dirty="0">
                <a:latin typeface="+mn-lt"/>
              </a:rPr>
              <a:t> or the </a:t>
            </a:r>
            <a:r>
              <a:rPr lang="en-US" sz="1200" dirty="0" err="1">
                <a:latin typeface="+mn-lt"/>
              </a:rPr>
              <a:t>osContainerDesc</a:t>
            </a:r>
            <a:r>
              <a:rPr lang="en-US" sz="1200" dirty="0">
                <a:latin typeface="+mn-lt"/>
              </a:rPr>
              <a:t>, but not both</a:t>
            </a:r>
          </a:p>
          <a:p>
            <a:pPr marL="461963" lvl="1" indent="-231775"/>
            <a:r>
              <a:rPr lang="en-US" sz="1200" dirty="0">
                <a:latin typeface="+mn-lt"/>
              </a:rPr>
              <a:t>The relationship between </a:t>
            </a:r>
            <a:r>
              <a:rPr lang="en-US" sz="1200" dirty="0" err="1">
                <a:latin typeface="+mn-lt"/>
              </a:rPr>
              <a:t>osContainerDesc</a:t>
            </a:r>
            <a:r>
              <a:rPr lang="en-US" sz="1200" dirty="0">
                <a:latin typeface="+mn-lt"/>
              </a:rPr>
              <a:t> and MCIO is defined in IFA 029.</a:t>
            </a:r>
          </a:p>
          <a:p>
            <a:pPr marL="461963" lvl="1" indent="-231775"/>
            <a:r>
              <a:rPr lang="en-US" sz="1200" dirty="0">
                <a:latin typeface="+mn-lt"/>
              </a:rPr>
              <a:t>The relationship between the NFV abstract objects and their relationship have been described in IFA 049 (clause 5.3)</a:t>
            </a:r>
          </a:p>
          <a:p>
            <a:pPr marL="461963" lvl="1" indent="-231775"/>
            <a:r>
              <a:rPr lang="en-US" sz="1200" dirty="0">
                <a:latin typeface="+mn-lt"/>
              </a:rPr>
              <a:t>Changes due to differences between networking in VM-s and in pods shall be investigated</a:t>
            </a:r>
          </a:p>
          <a:p>
            <a:pPr marL="461963" lvl="1" indent="-231775"/>
            <a:r>
              <a:rPr lang="en-US" sz="1200" dirty="0">
                <a:latin typeface="+mn-lt"/>
              </a:rPr>
              <a:t>The properties of MCIOs specifying networking resource requests can be modelled</a:t>
            </a:r>
          </a:p>
          <a:p>
            <a:pPr marL="461963" lvl="1" indent="-231775"/>
            <a:r>
              <a:rPr lang="en-US" sz="1200" dirty="0">
                <a:latin typeface="+mn-lt"/>
              </a:rPr>
              <a:t>As CPs or derived classes and their properties are specified in CPDs or derived types in the VNFD</a:t>
            </a:r>
          </a:p>
          <a:p>
            <a:pPr marL="461963" lvl="1" indent="-231775"/>
            <a:r>
              <a:rPr lang="en-US" sz="1200" dirty="0">
                <a:latin typeface="+mn-lt"/>
              </a:rPr>
              <a:t>Each reference of an identifier of an </a:t>
            </a:r>
            <a:r>
              <a:rPr lang="en-US" sz="1200" dirty="0" err="1">
                <a:latin typeface="+mn-lt"/>
              </a:rPr>
              <a:t>OsContainerDesc</a:t>
            </a:r>
            <a:r>
              <a:rPr lang="en-US" sz="1200" dirty="0">
                <a:latin typeface="+mn-lt"/>
              </a:rPr>
              <a:t> is unique; each </a:t>
            </a:r>
            <a:r>
              <a:rPr lang="en-US" sz="1200" dirty="0" err="1">
                <a:latin typeface="+mn-lt"/>
              </a:rPr>
              <a:t>OsContainerDesc</a:t>
            </a:r>
            <a:r>
              <a:rPr lang="en-US" sz="1200" dirty="0">
                <a:latin typeface="+mn-lt"/>
              </a:rPr>
              <a:t> is only referenced once in a VDU. This is in alignment with the Kubernetes </a:t>
            </a:r>
            <a:r>
              <a:rPr lang="en-US" sz="1200" dirty="0" err="1">
                <a:latin typeface="+mn-lt"/>
              </a:rPr>
              <a:t>PodSpec</a:t>
            </a:r>
            <a:endParaRPr lang="en-US" sz="1200" dirty="0">
              <a:latin typeface="+mn-lt"/>
            </a:endParaRPr>
          </a:p>
          <a:p>
            <a:pPr marL="461963" lvl="1" indent="-231775"/>
            <a:r>
              <a:rPr lang="en-US" sz="1200" dirty="0">
                <a:latin typeface="+mn-lt"/>
              </a:rPr>
              <a:t>No hybrid VNFCs shall be allowed</a:t>
            </a:r>
          </a:p>
          <a:p>
            <a:r>
              <a:rPr lang="en-US" sz="1200" dirty="0"/>
              <a:t>VNFD Note 6: Either the </a:t>
            </a:r>
            <a:r>
              <a:rPr lang="en-US" sz="1200" dirty="0" err="1"/>
              <a:t>virtualComputeDesc</a:t>
            </a:r>
            <a:r>
              <a:rPr lang="en-US" sz="1200" dirty="0"/>
              <a:t> or the </a:t>
            </a:r>
            <a:r>
              <a:rPr lang="en-US" sz="1200" dirty="0" err="1"/>
              <a:t>osContainerDesc</a:t>
            </a:r>
            <a:r>
              <a:rPr lang="en-US" sz="1200" dirty="0"/>
              <a:t> shall contain at lease one element</a:t>
            </a:r>
          </a:p>
          <a:p>
            <a:r>
              <a:rPr lang="en-US" sz="1200" dirty="0">
                <a:latin typeface="+mn-lt"/>
              </a:rPr>
              <a:t>VDU Note 5: Only one of </a:t>
            </a:r>
            <a:r>
              <a:rPr lang="en-US" sz="1200" dirty="0" err="1">
                <a:latin typeface="+mn-lt"/>
              </a:rPr>
              <a:t>virtualComputeDesc</a:t>
            </a:r>
            <a:r>
              <a:rPr lang="en-US" sz="1200" dirty="0">
                <a:latin typeface="+mn-lt"/>
              </a:rPr>
              <a:t> or </a:t>
            </a:r>
            <a:r>
              <a:rPr lang="en-US" sz="1200" dirty="0" err="1">
                <a:latin typeface="+mn-lt"/>
              </a:rPr>
              <a:t>osContainerDesc</a:t>
            </a:r>
            <a:r>
              <a:rPr lang="en-US" sz="1200" dirty="0">
                <a:latin typeface="+mn-lt"/>
              </a:rPr>
              <a:t> shall be part of a </a:t>
            </a:r>
            <a:r>
              <a:rPr lang="en-US" sz="1200" dirty="0" err="1">
                <a:latin typeface="+mn-lt"/>
              </a:rPr>
              <a:t>Vdu</a:t>
            </a:r>
            <a:r>
              <a:rPr lang="en-US" sz="1200" dirty="0">
                <a:latin typeface="+mn-lt"/>
              </a:rPr>
              <a:t>. If the </a:t>
            </a:r>
            <a:r>
              <a:rPr lang="en-US" sz="1200" dirty="0" err="1">
                <a:latin typeface="+mn-lt"/>
              </a:rPr>
              <a:t>Vdu</a:t>
            </a:r>
            <a:r>
              <a:rPr lang="en-US" sz="1200" dirty="0">
                <a:latin typeface="+mn-lt"/>
              </a:rPr>
              <a:t> includes </a:t>
            </a:r>
            <a:r>
              <a:rPr lang="en-US" sz="1200" dirty="0" err="1">
                <a:latin typeface="+mn-lt"/>
              </a:rPr>
              <a:t>osContainerDesc</a:t>
            </a:r>
            <a:r>
              <a:rPr lang="en-US" sz="1200" dirty="0">
                <a:latin typeface="+mn-lt"/>
              </a:rPr>
              <a:t>, then </a:t>
            </a:r>
            <a:r>
              <a:rPr lang="en-US" sz="1200" dirty="0" err="1">
                <a:latin typeface="+mn-lt"/>
              </a:rPr>
              <a:t>bootOrder</a:t>
            </a:r>
            <a:r>
              <a:rPr lang="en-US" sz="1200" dirty="0">
                <a:latin typeface="+mn-lt"/>
              </a:rPr>
              <a:t>, </a:t>
            </a:r>
            <a:r>
              <a:rPr lang="en-US" sz="1200" dirty="0" err="1">
                <a:latin typeface="+mn-lt"/>
              </a:rPr>
              <a:t>swImageDesc</a:t>
            </a:r>
            <a:r>
              <a:rPr lang="en-US" sz="1200" dirty="0">
                <a:latin typeface="+mn-lt"/>
              </a:rPr>
              <a:t>, </a:t>
            </a:r>
            <a:r>
              <a:rPr lang="en-US" sz="1200" dirty="0" err="1">
                <a:latin typeface="+mn-lt"/>
              </a:rPr>
              <a:t>monitoringParameter</a:t>
            </a:r>
            <a:r>
              <a:rPr lang="en-US" sz="1200" dirty="0">
                <a:latin typeface="+mn-lt"/>
              </a:rPr>
              <a:t> and </a:t>
            </a:r>
            <a:r>
              <a:rPr lang="en-US" sz="1200" dirty="0" err="1">
                <a:latin typeface="+mn-lt"/>
              </a:rPr>
              <a:t>bootData</a:t>
            </a:r>
            <a:r>
              <a:rPr lang="en-US" sz="1200" dirty="0">
                <a:latin typeface="+mn-lt"/>
              </a:rPr>
              <a:t> shall not be present in the </a:t>
            </a:r>
            <a:r>
              <a:rPr lang="en-US" sz="1200" dirty="0" err="1">
                <a:latin typeface="+mn-lt"/>
              </a:rPr>
              <a:t>Vdu</a:t>
            </a:r>
            <a:r>
              <a:rPr lang="en-US" sz="1200" dirty="0">
                <a:latin typeface="+mn-lt"/>
              </a:rPr>
              <a:t>.</a:t>
            </a:r>
          </a:p>
          <a:p>
            <a:endParaRPr lang="en-US" sz="1200" dirty="0"/>
          </a:p>
          <a:p>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p:txBody>
      </p:sp>
      <p:pic>
        <p:nvPicPr>
          <p:cNvPr id="4" name="Picture 3">
            <a:extLst>
              <a:ext uri="{FF2B5EF4-FFF2-40B4-BE49-F238E27FC236}">
                <a16:creationId xmlns:a16="http://schemas.microsoft.com/office/drawing/2014/main" id="{3C6C0EBC-911E-144A-97F7-20348869248A}"/>
              </a:ext>
            </a:extLst>
          </p:cNvPr>
          <p:cNvPicPr>
            <a:picLocks noChangeAspect="1"/>
          </p:cNvPicPr>
          <p:nvPr/>
        </p:nvPicPr>
        <p:blipFill>
          <a:blip r:embed="rId2"/>
          <a:stretch>
            <a:fillRect/>
          </a:stretch>
        </p:blipFill>
        <p:spPr>
          <a:xfrm>
            <a:off x="6220029" y="1160463"/>
            <a:ext cx="5426666" cy="2540273"/>
          </a:xfrm>
          <a:prstGeom prst="rect">
            <a:avLst/>
          </a:prstGeom>
          <a:ln>
            <a:solidFill>
              <a:schemeClr val="tx1"/>
            </a:solidFill>
          </a:ln>
          <a:effectLst>
            <a:outerShdw blurRad="50800" dist="38100" dir="2700000" algn="tl" rotWithShape="0">
              <a:prstClr val="black">
                <a:alpha val="40000"/>
              </a:prstClr>
            </a:outerShdw>
          </a:effectLst>
        </p:spPr>
      </p:pic>
      <p:sp>
        <p:nvSpPr>
          <p:cNvPr id="7" name="TextBox 6">
            <a:extLst>
              <a:ext uri="{FF2B5EF4-FFF2-40B4-BE49-F238E27FC236}">
                <a16:creationId xmlns:a16="http://schemas.microsoft.com/office/drawing/2014/main" id="{CC3072DB-04CF-B84C-8825-2082CF215840}"/>
              </a:ext>
            </a:extLst>
          </p:cNvPr>
          <p:cNvSpPr txBox="1"/>
          <p:nvPr/>
        </p:nvSpPr>
        <p:spPr>
          <a:xfrm>
            <a:off x="6201431" y="931477"/>
            <a:ext cx="1193212" cy="276999"/>
          </a:xfrm>
          <a:prstGeom prst="rect">
            <a:avLst/>
          </a:prstGeom>
          <a:noFill/>
        </p:spPr>
        <p:txBody>
          <a:bodyPr wrap="none" rtlCol="0">
            <a:spAutoFit/>
          </a:bodyPr>
          <a:lstStyle/>
          <a:p>
            <a:r>
              <a:rPr lang="en-US" sz="1200" dirty="0"/>
              <a:t>VNFD Attributes</a:t>
            </a:r>
          </a:p>
        </p:txBody>
      </p:sp>
      <p:sp>
        <p:nvSpPr>
          <p:cNvPr id="12" name="Rounded Rectangle 11">
            <a:extLst>
              <a:ext uri="{FF2B5EF4-FFF2-40B4-BE49-F238E27FC236}">
                <a16:creationId xmlns:a16="http://schemas.microsoft.com/office/drawing/2014/main" id="{542A21A6-3506-914B-9557-13E923145972}"/>
              </a:ext>
            </a:extLst>
          </p:cNvPr>
          <p:cNvSpPr/>
          <p:nvPr/>
        </p:nvSpPr>
        <p:spPr>
          <a:xfrm>
            <a:off x="8037078" y="1459026"/>
            <a:ext cx="615212" cy="245264"/>
          </a:xfrm>
          <a:prstGeom prst="round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a:extLst>
              <a:ext uri="{FF2B5EF4-FFF2-40B4-BE49-F238E27FC236}">
                <a16:creationId xmlns:a16="http://schemas.microsoft.com/office/drawing/2014/main" id="{01FD1C07-AE7C-594E-B339-C586EB4A5B5A}"/>
              </a:ext>
            </a:extLst>
          </p:cNvPr>
          <p:cNvSpPr/>
          <p:nvPr/>
        </p:nvSpPr>
        <p:spPr>
          <a:xfrm>
            <a:off x="6310412" y="2369955"/>
            <a:ext cx="5266233" cy="882207"/>
          </a:xfrm>
          <a:prstGeom prst="roundRect">
            <a:avLst>
              <a:gd name="adj" fmla="val 10092"/>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6430A430-F303-5949-9432-52E9232C4300}"/>
              </a:ext>
            </a:extLst>
          </p:cNvPr>
          <p:cNvSpPr/>
          <p:nvPr/>
        </p:nvSpPr>
        <p:spPr>
          <a:xfrm>
            <a:off x="8037078" y="2422076"/>
            <a:ext cx="615212" cy="217611"/>
          </a:xfrm>
          <a:prstGeom prst="round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F799C5A7-FB93-5E43-AA2A-92C76EC8A770}"/>
              </a:ext>
            </a:extLst>
          </p:cNvPr>
          <p:cNvSpPr txBox="1"/>
          <p:nvPr/>
        </p:nvSpPr>
        <p:spPr>
          <a:xfrm>
            <a:off x="6201431" y="3732753"/>
            <a:ext cx="1122680" cy="276999"/>
          </a:xfrm>
          <a:prstGeom prst="rect">
            <a:avLst/>
          </a:prstGeom>
          <a:noFill/>
        </p:spPr>
        <p:txBody>
          <a:bodyPr wrap="none" rtlCol="0">
            <a:spAutoFit/>
          </a:bodyPr>
          <a:lstStyle/>
          <a:p>
            <a:r>
              <a:rPr lang="en-US" sz="1200" dirty="0"/>
              <a:t>VDU Attributes</a:t>
            </a:r>
          </a:p>
        </p:txBody>
      </p:sp>
      <p:pic>
        <p:nvPicPr>
          <p:cNvPr id="17" name="Picture 16">
            <a:extLst>
              <a:ext uri="{FF2B5EF4-FFF2-40B4-BE49-F238E27FC236}">
                <a16:creationId xmlns:a16="http://schemas.microsoft.com/office/drawing/2014/main" id="{DCF2C0F3-3FBC-6949-82B4-1BEC0198DEB2}"/>
              </a:ext>
            </a:extLst>
          </p:cNvPr>
          <p:cNvPicPr>
            <a:picLocks noChangeAspect="1"/>
          </p:cNvPicPr>
          <p:nvPr/>
        </p:nvPicPr>
        <p:blipFill>
          <a:blip r:embed="rId3"/>
          <a:stretch>
            <a:fillRect/>
          </a:stretch>
        </p:blipFill>
        <p:spPr>
          <a:xfrm>
            <a:off x="6220029" y="4015743"/>
            <a:ext cx="5426666" cy="2186866"/>
          </a:xfrm>
          <a:prstGeom prst="rect">
            <a:avLst/>
          </a:prstGeom>
          <a:ln>
            <a:solidFill>
              <a:srgbClr val="7030A0"/>
            </a:solidFill>
          </a:ln>
          <a:effectLst>
            <a:outerShdw blurRad="50800" dist="38100" dir="2700000" algn="tl" rotWithShape="0">
              <a:prstClr val="black">
                <a:alpha val="40000"/>
              </a:prstClr>
            </a:outerShdw>
          </a:effectLst>
        </p:spPr>
      </p:pic>
      <p:sp>
        <p:nvSpPr>
          <p:cNvPr id="18" name="Rounded Rectangle 17">
            <a:extLst>
              <a:ext uri="{FF2B5EF4-FFF2-40B4-BE49-F238E27FC236}">
                <a16:creationId xmlns:a16="http://schemas.microsoft.com/office/drawing/2014/main" id="{4A62127F-E1EA-2143-ACA9-000F97A9ED55}"/>
              </a:ext>
            </a:extLst>
          </p:cNvPr>
          <p:cNvSpPr/>
          <p:nvPr/>
        </p:nvSpPr>
        <p:spPr>
          <a:xfrm>
            <a:off x="7671901" y="4006452"/>
            <a:ext cx="615212" cy="217611"/>
          </a:xfrm>
          <a:prstGeom prst="round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a:extLst>
              <a:ext uri="{FF2B5EF4-FFF2-40B4-BE49-F238E27FC236}">
                <a16:creationId xmlns:a16="http://schemas.microsoft.com/office/drawing/2014/main" id="{513465CC-015C-3246-9523-DAA9C0F22F9E}"/>
              </a:ext>
            </a:extLst>
          </p:cNvPr>
          <p:cNvSpPr/>
          <p:nvPr/>
        </p:nvSpPr>
        <p:spPr>
          <a:xfrm>
            <a:off x="7677656" y="4564294"/>
            <a:ext cx="615212" cy="217611"/>
          </a:xfrm>
          <a:prstGeom prst="round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a:extLst>
              <a:ext uri="{FF2B5EF4-FFF2-40B4-BE49-F238E27FC236}">
                <a16:creationId xmlns:a16="http://schemas.microsoft.com/office/drawing/2014/main" id="{93EC9A5D-4BF4-3348-9031-E10B0E8CBFC9}"/>
              </a:ext>
            </a:extLst>
          </p:cNvPr>
          <p:cNvSpPr/>
          <p:nvPr/>
        </p:nvSpPr>
        <p:spPr>
          <a:xfrm>
            <a:off x="7674782" y="5536203"/>
            <a:ext cx="615212" cy="217611"/>
          </a:xfrm>
          <a:prstGeom prst="round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a:extLst>
              <a:ext uri="{FF2B5EF4-FFF2-40B4-BE49-F238E27FC236}">
                <a16:creationId xmlns:a16="http://schemas.microsoft.com/office/drawing/2014/main" id="{6AC9384C-7F32-524D-96F2-2DBA51439759}"/>
              </a:ext>
            </a:extLst>
          </p:cNvPr>
          <p:cNvSpPr/>
          <p:nvPr/>
        </p:nvSpPr>
        <p:spPr>
          <a:xfrm>
            <a:off x="8034200" y="2074148"/>
            <a:ext cx="615212" cy="217611"/>
          </a:xfrm>
          <a:prstGeom prst="round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2" name="Oval Callout 21">
            <a:extLst>
              <a:ext uri="{FF2B5EF4-FFF2-40B4-BE49-F238E27FC236}">
                <a16:creationId xmlns:a16="http://schemas.microsoft.com/office/drawing/2014/main" id="{140749CE-02DE-5247-A566-9E279EFD4C50}"/>
              </a:ext>
            </a:extLst>
          </p:cNvPr>
          <p:cNvSpPr/>
          <p:nvPr/>
        </p:nvSpPr>
        <p:spPr>
          <a:xfrm>
            <a:off x="7324111" y="1785668"/>
            <a:ext cx="810598" cy="242238"/>
          </a:xfrm>
          <a:prstGeom prst="wedgeEllipseCallout">
            <a:avLst>
              <a:gd name="adj1" fmla="val 49922"/>
              <a:gd name="adj2" fmla="val -768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Now, it is optional</a:t>
            </a:r>
          </a:p>
        </p:txBody>
      </p:sp>
      <p:sp>
        <p:nvSpPr>
          <p:cNvPr id="23" name="Oval Callout 22">
            <a:extLst>
              <a:ext uri="{FF2B5EF4-FFF2-40B4-BE49-F238E27FC236}">
                <a16:creationId xmlns:a16="http://schemas.microsoft.com/office/drawing/2014/main" id="{7472E183-CF5A-1746-9E6F-8BBC9C7C752F}"/>
              </a:ext>
            </a:extLst>
          </p:cNvPr>
          <p:cNvSpPr/>
          <p:nvPr/>
        </p:nvSpPr>
        <p:spPr>
          <a:xfrm>
            <a:off x="6818297" y="4265782"/>
            <a:ext cx="810598" cy="242238"/>
          </a:xfrm>
          <a:prstGeom prst="wedgeEllipseCallout">
            <a:avLst>
              <a:gd name="adj1" fmla="val 49922"/>
              <a:gd name="adj2" fmla="val -768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Now, it is optional</a:t>
            </a:r>
          </a:p>
        </p:txBody>
      </p:sp>
    </p:spTree>
    <p:extLst>
      <p:ext uri="{BB962C8B-B14F-4D97-AF65-F5344CB8AC3E}">
        <p14:creationId xmlns:p14="http://schemas.microsoft.com/office/powerpoint/2010/main" val="367524168"/>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1: ETSI Alignment - MCIOP Profile</a:t>
            </a:r>
            <a:endParaRPr lang="en-US" sz="2700" dirty="0"/>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49561" y="1054067"/>
            <a:ext cx="5007379" cy="4027746"/>
          </a:xfrm>
          <a:solidFill>
            <a:schemeClr val="accent4">
              <a:lumMod val="20000"/>
              <a:lumOff val="80000"/>
            </a:schemeClr>
          </a:solidFill>
          <a:ln>
            <a:solidFill>
              <a:schemeClr val="accent1">
                <a:shade val="50000"/>
              </a:schemeClr>
            </a:solidFill>
          </a:ln>
          <a:effectLst>
            <a:outerShdw blurRad="50800" dist="38100" dir="2700000" algn="tl" rotWithShape="0">
              <a:prstClr val="black">
                <a:alpha val="40000"/>
              </a:prstClr>
            </a:outerShdw>
          </a:effectLst>
        </p:spPr>
        <p:txBody>
          <a:bodyPr numCol="1">
            <a:noAutofit/>
          </a:bodyPr>
          <a:lstStyle/>
          <a:p>
            <a:r>
              <a:rPr lang="en-GB" sz="1200" dirty="0">
                <a:latin typeface="+mn-lt"/>
              </a:rPr>
              <a:t>Reason for change:</a:t>
            </a:r>
          </a:p>
          <a:p>
            <a:pPr marL="461963" lvl="1" indent="-231775" hangingPunct="0"/>
            <a:r>
              <a:rPr lang="en-US" sz="1100" dirty="0">
                <a:latin typeface="+mn-lt"/>
              </a:rPr>
              <a:t>An important object which is to be included in the VNF package is the MCIOP. The MCIOP needs to be identified in the VNF package, but also additional properties of the MCIOP are required to be specified.</a:t>
            </a:r>
          </a:p>
          <a:p>
            <a:pPr marL="461963" lvl="1" indent="-231775" hangingPunct="0"/>
            <a:r>
              <a:rPr lang="en-US" sz="1100" dirty="0">
                <a:latin typeface="+mn-lt"/>
              </a:rPr>
              <a:t>This information related to the MCIOP needs to be provided via a dedicated profile information element for the MCIOP.</a:t>
            </a:r>
            <a:endParaRPr lang="en-GB" sz="1100" dirty="0">
              <a:latin typeface="+mn-lt"/>
            </a:endParaRPr>
          </a:p>
          <a:p>
            <a:r>
              <a:rPr lang="en-GB" sz="1200" dirty="0">
                <a:latin typeface="+mn-lt"/>
              </a:rPr>
              <a:t>Change:</a:t>
            </a:r>
          </a:p>
          <a:p>
            <a:pPr marL="461963" lvl="1" indent="-231775" hangingPunct="0">
              <a:tabLst>
                <a:tab pos="222250" algn="l"/>
              </a:tabLst>
            </a:pPr>
            <a:r>
              <a:rPr lang="en-US" sz="1100" dirty="0">
                <a:latin typeface="+mn-lt"/>
              </a:rPr>
              <a:t>Add a descriptor information element for a MCIOP profile to the </a:t>
            </a:r>
            <a:r>
              <a:rPr lang="en-US" sz="1100" dirty="0" err="1">
                <a:latin typeface="+mn-lt"/>
              </a:rPr>
              <a:t>VnfDf</a:t>
            </a:r>
            <a:r>
              <a:rPr lang="en-US" sz="1100" dirty="0">
                <a:latin typeface="+mn-lt"/>
              </a:rPr>
              <a:t>.</a:t>
            </a:r>
          </a:p>
          <a:p>
            <a:pPr marL="461963" lvl="1" indent="-231775">
              <a:tabLst>
                <a:tab pos="222250" algn="l"/>
              </a:tabLst>
            </a:pPr>
            <a:r>
              <a:rPr lang="en-US" sz="1100" dirty="0">
                <a:latin typeface="+mn-lt"/>
              </a:rPr>
              <a:t>Enhance the scope attribute of the </a:t>
            </a:r>
            <a:r>
              <a:rPr lang="en-US" sz="1100" dirty="0" err="1">
                <a:latin typeface="+mn-lt"/>
              </a:rPr>
              <a:t>AffinityOrAntiAffinityGroup</a:t>
            </a:r>
            <a:r>
              <a:rPr lang="en-US" sz="1100" dirty="0">
                <a:latin typeface="+mn-lt"/>
              </a:rPr>
              <a:t> information element with a new scope type “container-namespace”. </a:t>
            </a:r>
          </a:p>
          <a:p>
            <a:pPr marL="635000" lvl="2" indent="-173038">
              <a:tabLst>
                <a:tab pos="222250" algn="l"/>
              </a:tabLst>
            </a:pPr>
            <a:r>
              <a:rPr lang="en-GB" sz="1100" dirty="0">
                <a:latin typeface="+mn-lt"/>
              </a:rPr>
              <a:t>The “container-namespace” scope is used to express the affinity or anti-affinity relationship between containerized workloads which are deployed based on a MCIOP.</a:t>
            </a:r>
            <a:r>
              <a:rPr lang="en-US" sz="1100" dirty="0">
                <a:latin typeface="+mn-lt"/>
              </a:rPr>
              <a:t> </a:t>
            </a:r>
          </a:p>
          <a:p>
            <a:pPr marL="230188" indent="-222250"/>
            <a:r>
              <a:rPr lang="en-GB" sz="1200" dirty="0">
                <a:latin typeface="+mn-lt"/>
              </a:rPr>
              <a:t>A Managed Container Infrastructure Object Package (MCIOP) is a hierarchical aggregate of information objects for OS container management and orchestration</a:t>
            </a:r>
            <a:r>
              <a:rPr lang="en-US" sz="1200" dirty="0">
                <a:latin typeface="+mn-lt"/>
              </a:rPr>
              <a:t>. </a:t>
            </a:r>
          </a:p>
          <a:p>
            <a:pPr marL="230188" indent="-222250"/>
            <a:r>
              <a:rPr lang="en-US" sz="1200" dirty="0">
                <a:latin typeface="+mn-lt"/>
              </a:rPr>
              <a:t>Multiple MCIOPs can be included in a VNF Package. </a:t>
            </a:r>
          </a:p>
          <a:p>
            <a:pPr marL="230188" indent="-222250"/>
            <a:r>
              <a:rPr lang="en-US" sz="1200" dirty="0">
                <a:latin typeface="+mn-lt"/>
              </a:rPr>
              <a:t>The </a:t>
            </a:r>
            <a:r>
              <a:rPr lang="en-US" sz="1200" dirty="0" err="1">
                <a:latin typeface="+mn-lt"/>
              </a:rPr>
              <a:t>MciopProfile</a:t>
            </a:r>
            <a:r>
              <a:rPr lang="en-US" sz="1200" dirty="0">
                <a:latin typeface="+mn-lt"/>
              </a:rPr>
              <a:t> information element provides properties of the MCIOP which are used during deployment of containerized workloads based on a MCIOP, associated to a VNF deployment flavor.</a:t>
            </a:r>
            <a:endParaRPr lang="en-US" sz="1600" dirty="0">
              <a:latin typeface="+mn-lt"/>
            </a:endParaRPr>
          </a:p>
          <a:p>
            <a:pPr marL="461963" lvl="1" indent="-231775">
              <a:tabLst>
                <a:tab pos="222250" algn="l"/>
              </a:tabLst>
            </a:pPr>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a:p>
            <a:endParaRPr lang="en-US" sz="1200" dirty="0">
              <a:latin typeface="+mn-lt"/>
            </a:endParaRPr>
          </a:p>
        </p:txBody>
      </p:sp>
      <p:sp>
        <p:nvSpPr>
          <p:cNvPr id="4" name="TextBox 3">
            <a:extLst>
              <a:ext uri="{FF2B5EF4-FFF2-40B4-BE49-F238E27FC236}">
                <a16:creationId xmlns:a16="http://schemas.microsoft.com/office/drawing/2014/main" id="{2EA5F5A9-B8A4-894E-862D-58760481B664}"/>
              </a:ext>
            </a:extLst>
          </p:cNvPr>
          <p:cNvSpPr txBox="1"/>
          <p:nvPr/>
        </p:nvSpPr>
        <p:spPr>
          <a:xfrm>
            <a:off x="5236234" y="1035959"/>
            <a:ext cx="1191736" cy="276999"/>
          </a:xfrm>
          <a:prstGeom prst="rect">
            <a:avLst/>
          </a:prstGeom>
          <a:noFill/>
        </p:spPr>
        <p:txBody>
          <a:bodyPr wrap="none" rtlCol="0">
            <a:spAutoFit/>
          </a:bodyPr>
          <a:lstStyle/>
          <a:p>
            <a:r>
              <a:rPr lang="en-US" sz="1200" dirty="0" err="1"/>
              <a:t>VnfDf</a:t>
            </a:r>
            <a:r>
              <a:rPr lang="en-US" sz="1200" dirty="0"/>
              <a:t> Attributes</a:t>
            </a:r>
          </a:p>
        </p:txBody>
      </p:sp>
      <p:pic>
        <p:nvPicPr>
          <p:cNvPr id="5" name="Picture 4">
            <a:extLst>
              <a:ext uri="{FF2B5EF4-FFF2-40B4-BE49-F238E27FC236}">
                <a16:creationId xmlns:a16="http://schemas.microsoft.com/office/drawing/2014/main" id="{5C2A2403-C3BB-B541-A754-0148ACDBF6FC}"/>
              </a:ext>
            </a:extLst>
          </p:cNvPr>
          <p:cNvPicPr>
            <a:picLocks noChangeAspect="1"/>
          </p:cNvPicPr>
          <p:nvPr/>
        </p:nvPicPr>
        <p:blipFill>
          <a:blip r:embed="rId2"/>
          <a:stretch>
            <a:fillRect/>
          </a:stretch>
        </p:blipFill>
        <p:spPr>
          <a:xfrm>
            <a:off x="5236234" y="1312958"/>
            <a:ext cx="6053482" cy="2653581"/>
          </a:xfrm>
          <a:prstGeom prst="rect">
            <a:avLst/>
          </a:prstGeom>
          <a:ln>
            <a:solidFill>
              <a:schemeClr val="tx1"/>
            </a:solidFill>
          </a:ln>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6AF67974-F77A-4A4D-9F46-5518880C2239}"/>
              </a:ext>
            </a:extLst>
          </p:cNvPr>
          <p:cNvPicPr>
            <a:picLocks noChangeAspect="1"/>
          </p:cNvPicPr>
          <p:nvPr/>
        </p:nvPicPr>
        <p:blipFill>
          <a:blip r:embed="rId3"/>
          <a:stretch>
            <a:fillRect/>
          </a:stretch>
        </p:blipFill>
        <p:spPr>
          <a:xfrm>
            <a:off x="5238622" y="4287319"/>
            <a:ext cx="6051094" cy="2100442"/>
          </a:xfrm>
          <a:prstGeom prst="rect">
            <a:avLst/>
          </a:prstGeom>
          <a:ln>
            <a:solidFill>
              <a:schemeClr val="tx1"/>
            </a:solidFill>
          </a:ln>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9D9BE029-A557-BB44-9C80-E6C114A0A470}"/>
              </a:ext>
            </a:extLst>
          </p:cNvPr>
          <p:cNvSpPr txBox="1"/>
          <p:nvPr/>
        </p:nvSpPr>
        <p:spPr>
          <a:xfrm>
            <a:off x="5236234" y="4010320"/>
            <a:ext cx="1718099" cy="276999"/>
          </a:xfrm>
          <a:prstGeom prst="rect">
            <a:avLst/>
          </a:prstGeom>
          <a:noFill/>
        </p:spPr>
        <p:txBody>
          <a:bodyPr wrap="none" rtlCol="0">
            <a:spAutoFit/>
          </a:bodyPr>
          <a:lstStyle/>
          <a:p>
            <a:r>
              <a:rPr lang="en-US" sz="1200" dirty="0"/>
              <a:t>MCIOP Profile Attributes</a:t>
            </a:r>
          </a:p>
        </p:txBody>
      </p:sp>
      <p:sp>
        <p:nvSpPr>
          <p:cNvPr id="9" name="Curved Left Arrow 8">
            <a:extLst>
              <a:ext uri="{FF2B5EF4-FFF2-40B4-BE49-F238E27FC236}">
                <a16:creationId xmlns:a16="http://schemas.microsoft.com/office/drawing/2014/main" id="{6D4EBF16-F4A4-1242-AB48-110A02DDFBE5}"/>
              </a:ext>
            </a:extLst>
          </p:cNvPr>
          <p:cNvSpPr/>
          <p:nvPr/>
        </p:nvSpPr>
        <p:spPr>
          <a:xfrm>
            <a:off x="11289716" y="2595263"/>
            <a:ext cx="731520" cy="2786333"/>
          </a:xfrm>
          <a:prstGeom prst="curvedLeftArrow">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 name="Picture 9">
            <a:extLst>
              <a:ext uri="{FF2B5EF4-FFF2-40B4-BE49-F238E27FC236}">
                <a16:creationId xmlns:a16="http://schemas.microsoft.com/office/drawing/2014/main" id="{52FF4949-D872-084B-A97D-E4B336D89AFC}"/>
              </a:ext>
            </a:extLst>
          </p:cNvPr>
          <p:cNvPicPr>
            <a:picLocks noChangeAspect="1"/>
          </p:cNvPicPr>
          <p:nvPr/>
        </p:nvPicPr>
        <p:blipFill>
          <a:blip r:embed="rId4"/>
          <a:stretch>
            <a:fillRect/>
          </a:stretch>
        </p:blipFill>
        <p:spPr>
          <a:xfrm>
            <a:off x="652852" y="5381596"/>
            <a:ext cx="4402227" cy="1004207"/>
          </a:xfrm>
          <a:prstGeom prst="rect">
            <a:avLst/>
          </a:prstGeom>
          <a:ln>
            <a:solidFill>
              <a:schemeClr val="accent1">
                <a:shade val="50000"/>
              </a:schemeClr>
            </a:solidFill>
          </a:ln>
          <a:effectLst>
            <a:outerShdw blurRad="50800" dist="38100" dir="2700000" algn="tl" rotWithShape="0">
              <a:prstClr val="black">
                <a:alpha val="40000"/>
              </a:prstClr>
            </a:outerShdw>
          </a:effectLst>
        </p:spPr>
      </p:pic>
      <p:sp>
        <p:nvSpPr>
          <p:cNvPr id="12" name="TextBox 11">
            <a:extLst>
              <a:ext uri="{FF2B5EF4-FFF2-40B4-BE49-F238E27FC236}">
                <a16:creationId xmlns:a16="http://schemas.microsoft.com/office/drawing/2014/main" id="{160DEB80-DE85-2B4A-A191-632C3D089BD7}"/>
              </a:ext>
            </a:extLst>
          </p:cNvPr>
          <p:cNvSpPr txBox="1"/>
          <p:nvPr/>
        </p:nvSpPr>
        <p:spPr>
          <a:xfrm>
            <a:off x="652852" y="5130475"/>
            <a:ext cx="2547300" cy="276999"/>
          </a:xfrm>
          <a:prstGeom prst="rect">
            <a:avLst/>
          </a:prstGeom>
          <a:noFill/>
        </p:spPr>
        <p:txBody>
          <a:bodyPr wrap="none" rtlCol="0">
            <a:spAutoFit/>
          </a:bodyPr>
          <a:lstStyle/>
          <a:p>
            <a:r>
              <a:rPr lang="en-US" sz="1200" dirty="0" err="1"/>
              <a:t>AffinityOrAntiAffinityGroup</a:t>
            </a:r>
            <a:r>
              <a:rPr lang="en-US" sz="1200" dirty="0"/>
              <a:t> Attributes</a:t>
            </a:r>
          </a:p>
        </p:txBody>
      </p:sp>
      <p:pic>
        <p:nvPicPr>
          <p:cNvPr id="13" name="Picture 12">
            <a:extLst>
              <a:ext uri="{FF2B5EF4-FFF2-40B4-BE49-F238E27FC236}">
                <a16:creationId xmlns:a16="http://schemas.microsoft.com/office/drawing/2014/main" id="{67908A7B-341C-C64D-87B8-93514F897922}"/>
              </a:ext>
            </a:extLst>
          </p:cNvPr>
          <p:cNvPicPr>
            <a:picLocks noChangeAspect="1"/>
          </p:cNvPicPr>
          <p:nvPr/>
        </p:nvPicPr>
        <p:blipFill>
          <a:blip r:embed="rId5"/>
          <a:stretch>
            <a:fillRect/>
          </a:stretch>
        </p:blipFill>
        <p:spPr>
          <a:xfrm>
            <a:off x="5256822" y="3126970"/>
            <a:ext cx="6015642" cy="922325"/>
          </a:xfrm>
          <a:prstGeom prst="rect">
            <a:avLst/>
          </a:prstGeom>
          <a:ln>
            <a:solidFill>
              <a:schemeClr val="tx1"/>
            </a:solidFill>
          </a:ln>
          <a:effectLst>
            <a:outerShdw blurRad="50800" dist="38100" dir="2700000" algn="tl" rotWithShape="0">
              <a:prstClr val="black">
                <a:alpha val="40000"/>
              </a:prstClr>
            </a:outerShdw>
          </a:effectLst>
        </p:spPr>
      </p:pic>
      <p:cxnSp>
        <p:nvCxnSpPr>
          <p:cNvPr id="21" name="Curved Connector 20">
            <a:extLst>
              <a:ext uri="{FF2B5EF4-FFF2-40B4-BE49-F238E27FC236}">
                <a16:creationId xmlns:a16="http://schemas.microsoft.com/office/drawing/2014/main" id="{D55BC50F-B43E-9F48-9BC6-5ADEE0410DDC}"/>
              </a:ext>
            </a:extLst>
          </p:cNvPr>
          <p:cNvCxnSpPr>
            <a:stCxn id="13" idx="1"/>
          </p:cNvCxnSpPr>
          <p:nvPr/>
        </p:nvCxnSpPr>
        <p:spPr>
          <a:xfrm rot="10800000" flipV="1">
            <a:off x="4968816" y="3588132"/>
            <a:ext cx="288007" cy="1749407"/>
          </a:xfrm>
          <a:prstGeom prst="curvedConnector2">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23" name="Curved Connector 22">
            <a:extLst>
              <a:ext uri="{FF2B5EF4-FFF2-40B4-BE49-F238E27FC236}">
                <a16:creationId xmlns:a16="http://schemas.microsoft.com/office/drawing/2014/main" id="{3A0B5CE2-8FD7-7B49-A65A-46F2DCABEDF5}"/>
              </a:ext>
            </a:extLst>
          </p:cNvPr>
          <p:cNvCxnSpPr>
            <a:stCxn id="7" idx="1"/>
            <a:endCxn id="10" idx="3"/>
          </p:cNvCxnSpPr>
          <p:nvPr/>
        </p:nvCxnSpPr>
        <p:spPr>
          <a:xfrm rot="10800000" flipV="1">
            <a:off x="5055080" y="5337540"/>
            <a:ext cx="183543" cy="546160"/>
          </a:xfrm>
          <a:prstGeom prst="curvedConnector3">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24" name="Rounded Rectangle 23">
            <a:extLst>
              <a:ext uri="{FF2B5EF4-FFF2-40B4-BE49-F238E27FC236}">
                <a16:creationId xmlns:a16="http://schemas.microsoft.com/office/drawing/2014/main" id="{EAD62CF6-8E5F-7F4B-8A3E-C9363E20EAFD}"/>
              </a:ext>
            </a:extLst>
          </p:cNvPr>
          <p:cNvSpPr/>
          <p:nvPr/>
        </p:nvSpPr>
        <p:spPr>
          <a:xfrm>
            <a:off x="3410441" y="6168192"/>
            <a:ext cx="1316833" cy="217611"/>
          </a:xfrm>
          <a:prstGeom prst="round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Tree>
    <p:extLst>
      <p:ext uri="{BB962C8B-B14F-4D97-AF65-F5344CB8AC3E}">
        <p14:creationId xmlns:p14="http://schemas.microsoft.com/office/powerpoint/2010/main" val="2752749703"/>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79131"/>
            <a:ext cx="12009368" cy="850434"/>
          </a:xfrm>
        </p:spPr>
        <p:txBody>
          <a:bodyPr>
            <a:normAutofit fontScale="90000"/>
          </a:bodyPr>
          <a:lstStyle/>
          <a:p>
            <a:r>
              <a:rPr lang="en-US" dirty="0"/>
              <a:t>1: ETSI Alignment </a:t>
            </a:r>
            <a:br>
              <a:rPr lang="en-US" dirty="0"/>
            </a:br>
            <a:r>
              <a:rPr lang="en-US" dirty="0"/>
              <a:t>- Access Information for VNF Package Content</a:t>
            </a:r>
            <a:endParaRPr lang="en-US" sz="2700" dirty="0"/>
          </a:p>
        </p:txBody>
      </p:sp>
      <p:sp>
        <p:nvSpPr>
          <p:cNvPr id="6" name="Text Placeholder 3">
            <a:extLst>
              <a:ext uri="{FF2B5EF4-FFF2-40B4-BE49-F238E27FC236}">
                <a16:creationId xmlns:a16="http://schemas.microsoft.com/office/drawing/2014/main" id="{31CFC3A0-DB1D-2B4F-9C89-E44B6C37DD67}"/>
              </a:ext>
            </a:extLst>
          </p:cNvPr>
          <p:cNvSpPr>
            <a:spLocks noGrp="1"/>
          </p:cNvSpPr>
          <p:nvPr>
            <p:ph type="body" sz="quarter" idx="10"/>
          </p:nvPr>
        </p:nvSpPr>
        <p:spPr>
          <a:xfrm>
            <a:off x="73829" y="1080168"/>
            <a:ext cx="4972956" cy="4839178"/>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dirty="0">
                <a:latin typeface="+mn-lt"/>
              </a:rPr>
              <a:t>The VNF Package can contain multiple OS container software images and multiple MCIOPs.</a:t>
            </a:r>
          </a:p>
          <a:p>
            <a:r>
              <a:rPr lang="en-US" sz="1200" dirty="0">
                <a:latin typeface="+mn-lt"/>
              </a:rPr>
              <a:t>NFVO, upon onboarding of the containerized VNF package, extracts the OS container images and the MCIOPs and stores them in respective repositories</a:t>
            </a:r>
          </a:p>
          <a:p>
            <a:r>
              <a:rPr lang="en-US" sz="1200" dirty="0">
                <a:latin typeface="+mn-lt"/>
              </a:rPr>
              <a:t>Enhance the descriptions of the </a:t>
            </a:r>
            <a:r>
              <a:rPr lang="en-US" sz="1200" dirty="0" err="1">
                <a:latin typeface="+mn-lt"/>
              </a:rPr>
              <a:t>accessInformation</a:t>
            </a:r>
            <a:r>
              <a:rPr lang="en-US" sz="1200" dirty="0">
                <a:latin typeface="+mn-lt"/>
              </a:rPr>
              <a:t> attribute of the </a:t>
            </a:r>
            <a:r>
              <a:rPr lang="en-US" sz="1200" dirty="0" err="1">
                <a:latin typeface="+mn-lt"/>
              </a:rPr>
              <a:t>VnfPackageSoftwareImageInfo</a:t>
            </a:r>
            <a:r>
              <a:rPr lang="en-US" sz="1200" dirty="0">
                <a:latin typeface="+mn-lt"/>
              </a:rPr>
              <a:t> IE and of the selector attribute of the </a:t>
            </a:r>
            <a:r>
              <a:rPr lang="en-US" sz="1200" dirty="0" err="1">
                <a:latin typeface="+mn-lt"/>
              </a:rPr>
              <a:t>VnfPackageArtifactInformation</a:t>
            </a:r>
            <a:r>
              <a:rPr lang="en-US" sz="1200" dirty="0">
                <a:latin typeface="+mn-lt"/>
              </a:rPr>
              <a:t> IE</a:t>
            </a:r>
          </a:p>
          <a:p>
            <a:endParaRPr lang="en-US" sz="1200" dirty="0">
              <a:latin typeface="+mn-lt"/>
            </a:endParaRPr>
          </a:p>
        </p:txBody>
      </p:sp>
      <p:pic>
        <p:nvPicPr>
          <p:cNvPr id="2" name="Picture 1">
            <a:extLst>
              <a:ext uri="{FF2B5EF4-FFF2-40B4-BE49-F238E27FC236}">
                <a16:creationId xmlns:a16="http://schemas.microsoft.com/office/drawing/2014/main" id="{6DC1CE09-7D32-F54A-8AEE-0513235F3F4B}"/>
              </a:ext>
            </a:extLst>
          </p:cNvPr>
          <p:cNvPicPr>
            <a:picLocks noChangeAspect="1"/>
          </p:cNvPicPr>
          <p:nvPr/>
        </p:nvPicPr>
        <p:blipFill>
          <a:blip r:embed="rId2"/>
          <a:stretch>
            <a:fillRect/>
          </a:stretch>
        </p:blipFill>
        <p:spPr>
          <a:xfrm>
            <a:off x="5206459" y="1132919"/>
            <a:ext cx="5925705" cy="3664865"/>
          </a:xfrm>
          <a:prstGeom prst="rect">
            <a:avLst/>
          </a:prstGeom>
          <a:ln>
            <a:solidFill>
              <a:schemeClr val="tx1"/>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09F49733-4509-C144-909A-EA673F3090D4}"/>
              </a:ext>
            </a:extLst>
          </p:cNvPr>
          <p:cNvPicPr>
            <a:picLocks noChangeAspect="1"/>
          </p:cNvPicPr>
          <p:nvPr/>
        </p:nvPicPr>
        <p:blipFill>
          <a:blip r:embed="rId3"/>
          <a:stretch>
            <a:fillRect/>
          </a:stretch>
        </p:blipFill>
        <p:spPr>
          <a:xfrm>
            <a:off x="5206459" y="4948387"/>
            <a:ext cx="5925705" cy="970959"/>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86425137"/>
      </p:ext>
    </p:extLst>
  </p:cSld>
  <p:clrMapOvr>
    <a:masterClrMapping/>
  </p:clrMapOvr>
  <p:transition>
    <p:wipe dir="r"/>
  </p:transition>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163465</TotalTime>
  <Words>2570</Words>
  <Application>Microsoft Macintosh PowerPoint</Application>
  <PresentationFormat>Widescreen</PresentationFormat>
  <Paragraphs>263</Paragraphs>
  <Slides>21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.AppleSystemUIFont</vt:lpstr>
      <vt:lpstr>Arial</vt:lpstr>
      <vt:lpstr>Calibri</vt:lpstr>
      <vt:lpstr>1_Office Theme</vt:lpstr>
      <vt:lpstr> ONAP CNF Orchestration Update &amp; Summary  </vt:lpstr>
      <vt:lpstr>Agenda</vt:lpstr>
      <vt:lpstr>ONAP CNF Taskforce Activities</vt:lpstr>
      <vt:lpstr>1: ETSI Alignment – CNF Orchestration Overview</vt:lpstr>
      <vt:lpstr>1: ETSI Alignment – CNF Package Management</vt:lpstr>
      <vt:lpstr>1: ETSI Alignment – CNF Models</vt:lpstr>
      <vt:lpstr>1: ETSI Alignment - ETSI VNFD and VDU Changes for CNF</vt:lpstr>
      <vt:lpstr>1: ETSI Alignment - MCIOP Profile</vt:lpstr>
      <vt:lpstr>1: ETSI Alignment  - Access Information for VNF Package Content</vt:lpstr>
      <vt:lpstr>1: ETSI Alignment - OsContainerDesc</vt:lpstr>
      <vt:lpstr>1: ETSI Alignment - SwImageDesc Attributes</vt:lpstr>
      <vt:lpstr>1: ETSI Alignment - VirtualStorageDesc Attributes</vt:lpstr>
      <vt:lpstr>1: ETSI Alignment - VNF Lifecycle Operation Granting</vt:lpstr>
      <vt:lpstr>1: ETSI Alignment - CNF Resource Definition for Granting</vt:lpstr>
      <vt:lpstr>IFA011 411 Draft Proposal addition to VipCpd</vt:lpstr>
      <vt:lpstr>1: ETSI Alignment – AA&amp;I Schema for CNF</vt:lpstr>
      <vt:lpstr>References</vt:lpstr>
      <vt:lpstr>PowerPoint Presentation</vt:lpstr>
      <vt:lpstr>ETSI IFA040 Overview</vt:lpstr>
      <vt:lpstr>ETSI IFA040 Information Model Changes</vt:lpstr>
      <vt:lpstr>Enhanced IFA011 -&gt; Impacts ONAP Resource IM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Generic NF Controller (L4-7) Architecture w SOL003</dc:title>
  <dc:creator>NG, JOHN;Oliveira, Fred</dc:creator>
  <cp:lastModifiedBy>Byung-Woo Jun</cp:lastModifiedBy>
  <cp:revision>1282</cp:revision>
  <dcterms:created xsi:type="dcterms:W3CDTF">2018-01-31T16:09:36Z</dcterms:created>
  <dcterms:modified xsi:type="dcterms:W3CDTF">2020-06-19T13:39:18Z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SCPROP">
    <vt:lpwstr>NSCCustomProperty</vt:lpwstr>
  </property>
  <property fmtid="{D5CDD505-2E9C-101B-9397-08002B2CF9AE}" pid="3" name="NSCPROP_SA">
    <vt:lpwstr>C:\Users\k.kazak\AppData\Local\Microsoft\Windows\INetCache\Content.Outlook\RR52GJ8P\ETSI-Alignment Task Force Update-2019-10-08.pptx</vt:lpwstr>
  </property>
</Properties>
</file>