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comments/comment1.xml" ContentType="application/vnd.openxmlformats-officedocument.presentationml.comments+xml"/>
  <Override PartName="/ppt/notesSlides/notesSlide1.xml" ContentType="application/vnd.openxmlformats-officedocument.presentationml.notesSlide+xml"/>
  <Override PartName="/ppt/comments/comment2.xml" ContentType="application/vnd.openxmlformats-officedocument.presentationml.comments+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comments/comment3.xml" ContentType="application/vnd.openxmlformats-officedocument.presentationml.comments+xml"/>
  <Override PartName="/ppt/comments/comment4.xml" ContentType="application/vnd.openxmlformats-officedocument.presentationml.comments+xml"/>
  <Override PartName="/ppt/notesSlides/notesSlide5.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removePersonalInfoOnSave="1" saveSubsetFonts="1" autoCompressPictures="0">
  <p:sldMasterIdLst>
    <p:sldMasterId id="2147483648" r:id="rId4"/>
    <p:sldMasterId id="2147483655" r:id="rId5"/>
  </p:sldMasterIdLst>
  <p:notesMasterIdLst>
    <p:notesMasterId r:id="rId18"/>
  </p:notesMasterIdLst>
  <p:sldIdLst>
    <p:sldId id="256" r:id="rId6"/>
    <p:sldId id="1232" r:id="rId7"/>
    <p:sldId id="1240" r:id="rId8"/>
    <p:sldId id="1241" r:id="rId9"/>
    <p:sldId id="1235" r:id="rId10"/>
    <p:sldId id="1242" r:id="rId11"/>
    <p:sldId id="1239" r:id="rId12"/>
    <p:sldId id="1233" r:id="rId13"/>
    <p:sldId id="1019" r:id="rId14"/>
    <p:sldId id="1238" r:id="rId15"/>
    <p:sldId id="1236" r:id="rId16"/>
    <p:sldId id="1207" r:id="rId1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5" name="Author" initials="A" lastIdx="14" clrIdx="5"/>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9893"/>
    <a:srgbClr val="005E27"/>
    <a:srgbClr val="006F8D"/>
    <a:srgbClr val="FF7C80"/>
    <a:srgbClr val="FF9900"/>
    <a:srgbClr val="92D050"/>
    <a:srgbClr val="BCE4FC"/>
    <a:srgbClr val="B9F0FF"/>
    <a:srgbClr val="DBF9EE"/>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5E42E46-71AB-4260-B484-ED0243A515EB}" v="6" dt="2020-07-17T15:18:37.539"/>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797" autoAdjust="0"/>
    <p:restoredTop sz="96727" autoAdjust="0"/>
  </p:normalViewPr>
  <p:slideViewPr>
    <p:cSldViewPr snapToGrid="0" snapToObjects="1">
      <p:cViewPr varScale="1">
        <p:scale>
          <a:sx n="125" d="100"/>
          <a:sy n="125" d="100"/>
        </p:scale>
        <p:origin x="90" y="144"/>
      </p:cViewPr>
      <p:guideLst>
        <p:guide orient="horz" pos="2160"/>
        <p:guide pos="3840"/>
      </p:guideLst>
    </p:cSldViewPr>
  </p:slideViewPr>
  <p:outlineViewPr>
    <p:cViewPr>
      <p:scale>
        <a:sx n="33" d="100"/>
        <a:sy n="33" d="100"/>
      </p:scale>
      <p:origin x="0" y="0"/>
    </p:cViewPr>
  </p:outlineViewPr>
  <p:notesTextViewPr>
    <p:cViewPr>
      <p:scale>
        <a:sx n="1" d="1"/>
        <a:sy n="1" d="1"/>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viewProps" Target="viewProps.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microsoft.com/office/2015/10/relationships/revisionInfo" Target="revisionInfo.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tableStyles" Target="tableStyles.xml"/><Relationship Id="rId10" Type="http://schemas.openxmlformats.org/officeDocument/2006/relationships/slide" Target="slides/slide5.xml"/><Relationship Id="rId19" Type="http://schemas.openxmlformats.org/officeDocument/2006/relationships/commentAuthors" Target="commentAuthors.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theme" Target="theme/theme1.xml"/></Relationships>
</file>

<file path=ppt/comments/comment1.xml><?xml version="1.0" encoding="utf-8"?>
<p:cmLst xmlns:a="http://schemas.openxmlformats.org/drawingml/2006/main" xmlns:r="http://schemas.openxmlformats.org/officeDocument/2006/relationships" xmlns:p="http://schemas.openxmlformats.org/presentationml/2006/main">
  <p:cm authorId="5" dt="2020-07-17T09:34:00.202" idx="1">
    <p:pos x="6354" y="2010"/>
    <p:text>we may have assumption to have one deployment in helm chart but for sure not in one helm package, as one helm package can have many subcharts.
ONe Deployment in helm chart may be a rule/requirements in ONAP but helm does not limit that.</p:text>
  </p:cm>
  <p:cm authorId="5" dt="2020-07-17T09:35:12.533" idx="2">
    <p:pos x="7423" y="2410"/>
    <p:text>This is essential</p:text>
  </p:cm>
  <p:cm authorId="5" dt="2020-07-17T09:36:53.145" idx="3">
    <p:pos x="7206" y="2804"/>
    <p:text>the question is how to relate them to standard CNFs as we need to track this relation. The mechanisms are avaialble in ONAP (nested services, alloted resources). Maybe for each k8s cluster set of shared services should be exposed?</p:text>
  </p:cm>
  <p:cm authorId="5" dt="2020-07-17T09:54:54.662" idx="4">
    <p:pos x="3344" y="3192"/>
    <p:text>This requires deepn investigation of avaialbe options, CNIs and use cases related with use of this information in AAI. In the first iteration we can simplify it. We need to make sure we can model and use networks defined on service level in context of CNF to assure interoperability with VNfs and CNFs. The networking on CNF level can be specific to k8s cluster CNF is deployed on.</p:text>
  </p:cm>
</p:cmLst>
</file>

<file path=ppt/comments/comment2.xml><?xml version="1.0" encoding="utf-8"?>
<p:cmLst xmlns:a="http://schemas.openxmlformats.org/drawingml/2006/main" xmlns:r="http://schemas.openxmlformats.org/officeDocument/2006/relationships" xmlns:p="http://schemas.openxmlformats.org/presentationml/2006/main">
  <p:cm authorId="5" dt="2020-07-13T12:12:50.686" idx="5">
    <p:pos x="2251" y="147"/>
    <p:text>Should we have a distinct Onboard use case?</p:text>
    <p:extLst mod="1">
      <p:ext uri="{C676402C-5697-4E1C-873F-D02D1690AC5C}">
        <p15:threadingInfo xmlns:p15="http://schemas.microsoft.com/office/powerpoint/2012/main" timeZoneBias="240"/>
      </p:ext>
    </p:extLst>
  </p:cm>
  <p:cm authorId="5" dt="2020-07-17T10:10:15.421" idx="6">
    <p:pos x="4632" y="1963"/>
    <p:text>we will probe application endpoints (ServiceSpec) for that, do we need to track CNF networking inside for that? The application endpoint will be exposed through the networking spec defined on the ONAP Service level. It means we need to know application endpoint (IP address), most probably configured from overrides determined by networking spec on ONAP service level. THe k8s healtchecks are just script - we can write them in this way, they will trigger request from outside (k8s probe calls external endpoint, externall endpoint send request to application endpoint, if reachable send response to k8s probe request and k8s check is successful).</p:text>
  </p:cm>
</p:cmLst>
</file>

<file path=ppt/comments/comment3.xml><?xml version="1.0" encoding="utf-8"?>
<p:cmLst xmlns:a="http://schemas.openxmlformats.org/drawingml/2006/main" xmlns:r="http://schemas.openxmlformats.org/officeDocument/2006/relationships" xmlns:p="http://schemas.openxmlformats.org/presentationml/2006/main">
  <p:cm authorId="5" dt="2020-07-03T14:37:08.595" idx="7">
    <p:pos x="5648" y="1240"/>
    <p:text>We may have also schema upgrade, in this case the change of helm package and upfdate of CNF istanc on this basis.</p:text>
  </p:cm>
  <p:cm authorId="5" dt="2020-07-03T14:39:55" idx="8">
    <p:pos x="7047" y="1857"/>
    <p:text>is there a role of ONAP? Readiness and liveness check built-in into pod is not enough?</p:text>
  </p:cm>
  <p:cm authorId="5" dt="2020-07-03T14:40:12.025" idx="9">
    <p:pos x="1393" y="1981"/>
    <p:text>For me this is software upgrade with schema change</p:text>
  </p:cm>
  <p:cm authorId="5" dt="2020-07-03T14:42:50.592" idx="10">
    <p:pos x="2568" y="2380"/>
    <p:text>is that not a service traffic distribution/traffic migration? migration of volumes may be only one of cases realted. And most of this work is done by k8s inself or service mesh (Istio, etc.)</p:text>
  </p:cm>
  <p:cm authorId="5" dt="2020-07-03T14:43:45.486" idx="11">
    <p:pos x="6818" y="1546"/>
    <p:text>we may have also configuration in customresources. </p:text>
  </p:cm>
  <p:cm authorId="5" dt="2020-07-03T14:46:44.596" idx="12">
    <p:pos x="793" y="741"/>
    <p:text>scaling in most cases wil be autonomous and role of ONAP would be only to reconfigure it. I am wondering if this is not a part of reconfiguration then. Sometimes it will be done on demand - but again reconfiguration of resource- replicatset in this case.</p:text>
  </p:cm>
</p:cmLst>
</file>

<file path=ppt/comments/comment4.xml><?xml version="1.0" encoding="utf-8"?>
<p:cmLst xmlns:a="http://schemas.openxmlformats.org/drawingml/2006/main" xmlns:r="http://schemas.openxmlformats.org/officeDocument/2006/relationships" xmlns:p="http://schemas.openxmlformats.org/presentationml/2006/main">
  <p:cm authorId="5" dt="2020-07-03T15:00:37.821" idx="13">
    <p:pos x="1591" y="1638"/>
    <p:text>Don't we have here Network intent as well?</p:text>
  </p:cm>
  <p:cm authorId="5" dt="2020-07-03T15:01:33.902" idx="14">
    <p:pos x="2055" y="3701"/>
    <p:text>v2 lack API for reconfiguration what is avaialble in v1. At least as of today</p:text>
  </p:cm>
</p:cmLst>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1707B98-E963-C74F-848A-16ED563603C7}" type="datetimeFigureOut">
              <a:rPr lang="en-US" smtClean="0"/>
              <a:t>7/17/2020</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208789E-1FC9-CE4B-B453-2AA144D753F5}" type="slidenum">
              <a:rPr lang="en-US" smtClean="0"/>
              <a:t>‹#›</a:t>
            </a:fld>
            <a:endParaRPr lang="en-US" dirty="0"/>
          </a:p>
        </p:txBody>
      </p:sp>
    </p:spTree>
    <p:extLst>
      <p:ext uri="{BB962C8B-B14F-4D97-AF65-F5344CB8AC3E}">
        <p14:creationId xmlns:p14="http://schemas.microsoft.com/office/powerpoint/2010/main" val="77991201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3" Type="http://schemas.openxmlformats.org/officeDocument/2006/relationships/hyperlink" Target="https://urldefense.proofpoint.com/v2/url?u=https-3A__ind01.safelinks.protection.outlook.com_-3Furl-3Dhttps-253A-252F-252Furldefense.proofpoint.com-252Fv2-252Furl-253Fu-253Dhttps-2D3A-5F-5Find01.safelinks.protection.outlook.com-5F-2D3Furl-2D3Dhttps-2D253A-2D252F-2D252Fwiki.onap.org-2D252Fdisplay-2D252FDW-2D252FAAI-2D252BUpdate-2D252Bafter-2D252BResource-2D252BInstantiation-2D26amp-2D3Bdata-2D3D02-2D257C01-2D257Cmilindj-2D2540TechMahindra.com-2D257C825474b486a6469db0df08d7f19fe740-2D257Cedf442f5b9944c86a131b42b03a16c95-2D257C0-2D257C0-2D257C637243541395374607-2D26amp-2D3Bsdata-2D3DBo3nEOEl86Zja-2D252F9wpDljrqBmE-2D252BO7hCCI6DLqdbj66WM-2D253D-2D26amp-2D3Breserved-2D3D0-2526d-253DDwMGaQ-2526c-253DLFYZ-2Do9-5FHUMeMTSQicvjIg-2526r-253D4IIOMdJjMRUSnNTEG5jeUQ-2526m-253DeM4EoTY-5Fulz-2Ddx5XI2qRzRd-5FPQRiACvPpvB111dqMaI-2526s-253DRsSG4tSTj3KMtbAX4cxLTM7q7FUUrt9zQl-5Fj2NjzkgM-2526e-253D-26data-3D02-257C01-257Cmilindj-2540TechMahindra.com-257C535a77eb77a14433953b08d7f2451c67-257Cedf442f5b9944c86a131b42b03a16c95-257C0-257C0-257C637244250953808597-26sdata-3DuCjillDhbobZv9AWtAY6zcrw2182PSyu0a1CiJvPXMI-253D-26reserved-3D0&amp;d=DwMGaQ&amp;c=LFYZ-o9_HUMeMTSQicvjIg&amp;r=4IIOMdJjMRUSnNTEG5jeUQ&amp;m=mQH5NWX2cgJX181qZv7j-CdaMOFwtwES4-zqf0aboeQ&amp;s=SUXrdu8eU9iMjVLZcEi0EqH63gD6rjy3-tdyDiW-g4s&amp;e=" TargetMode="External"/><Relationship Id="rId2" Type="http://schemas.openxmlformats.org/officeDocument/2006/relationships/slide" Target="../slides/slide12.xml"/><Relationship Id="rId1" Type="http://schemas.openxmlformats.org/officeDocument/2006/relationships/notesMaster" Target="../notesMasters/notesMaster1.xml"/><Relationship Id="rId4" Type="http://schemas.openxmlformats.org/officeDocument/2006/relationships/hyperlink" Target="https://urldefense.proofpoint.com/v2/url?u=https-3A__ind01.safelinks.protection.outlook.com_-3Furl-3Dhttps-253A-252F-252Furldefense.proofpoint.com-252Fv2-252Furl-253Fu-253Dhttps-2D3A-5F-5Find01.safelinks.protection.outlook.com-5F-2D3Furl-2D3Dhttps-2D253A-2D252F-2D252Fgithub.com-2D252Fonap-2D252Fmulticloud-2D2Dk8s-2D252Ftree-2D252Fmaster-2D252Fsrc-2D252Finventory-2D26amp-2D3Bdata-2D3D02-2D257C01-2D257Cmilindj-2D2540TechMahindra.com-2D257C825474b486a6469db0df08d7f19fe740-2D257Cedf442f5b9944c86a131b42b03a16c95-2D257C0-2D257C0-2D257C637243541395384604-2D26amp-2D3Bsdata-2D3DGPemagzlAWB3hUaNmGNhBp0sCttjA7bM1LEiPNrvD9s-2D253D-2D26amp-2D3Breserved-2D3D0-2526d-253DDwMGaQ-2526c-253DLFYZ-2Do9-5FHUMeMTSQicvjIg-2526r-253D4IIOMdJjMRUSnNTEG5jeUQ-2526m-253DeM4EoTY-5Fulz-2Ddx5XI2qRzRd-5FPQRiACvPpvB111dqMaI-2526s-253D2ndjRBB1shxNObDwZBRiWZyhluox1kabcJkb-2D-2DhL5EQ-2526e-253D-26data-3D02-257C01-257Cmilindj-2540TechMahindra.com-257C535a77eb77a14433953b08d7f2451c67-257Cedf442f5b9944c86a131b42b03a16c95-257C0-257C0-257C637244250953808597-26sdata-3D0bgKeSjmCB-252BXiHWx7NFSqvqhjFWXAdKeWqvO42M2GTw-253D-26reserved-3D0&amp;d=DwMGaQ&amp;c=LFYZ-o9_HUMeMTSQicvjIg&amp;r=4IIOMdJjMRUSnNTEG5jeUQ&amp;m=mQH5NWX2cgJX181qZv7j-CdaMOFwtwES4-zqf0aboeQ&amp;s=BLOJdlFbSzjnfO2MVdNLtGAFPYQM9aQjRF8dsHarv5s&amp;e=" TargetMode="Externa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Other scenarios:</a:t>
            </a:r>
          </a:p>
          <a:p>
            <a:pPr marL="228600" indent="-228600">
              <a:buAutoNum type="arabicPeriod"/>
            </a:pPr>
            <a:r>
              <a:rPr lang="en-US" dirty="0"/>
              <a:t>Upgrading a cluster? </a:t>
            </a:r>
          </a:p>
          <a:p>
            <a:pPr marL="228600" indent="-228600">
              <a:buAutoNum type="arabicPeriod"/>
            </a:pPr>
            <a:r>
              <a:rPr lang="en-US" dirty="0"/>
              <a:t>Node auto repair?</a:t>
            </a:r>
          </a:p>
          <a:p>
            <a:pPr marL="228600" indent="-228600">
              <a:buAutoNum type="arabicPeriod"/>
            </a:pPr>
            <a:r>
              <a:rPr lang="en-US" dirty="0"/>
              <a:t>Security?</a:t>
            </a:r>
          </a:p>
          <a:p>
            <a:pPr marL="228600" indent="-228600">
              <a:buAutoNum type="arabicPeriod"/>
            </a:pPr>
            <a:endParaRPr lang="en-US" dirty="0"/>
          </a:p>
        </p:txBody>
      </p:sp>
      <p:sp>
        <p:nvSpPr>
          <p:cNvPr id="4" name="Slide Number Placeholder 3"/>
          <p:cNvSpPr>
            <a:spLocks noGrp="1"/>
          </p:cNvSpPr>
          <p:nvPr>
            <p:ph type="sldNum" sz="quarter" idx="5"/>
          </p:nvPr>
        </p:nvSpPr>
        <p:spPr/>
        <p:txBody>
          <a:bodyPr/>
          <a:lstStyle/>
          <a:p>
            <a:fld id="{9208789E-1FC9-CE4B-B453-2AA144D753F5}" type="slidenum">
              <a:rPr lang="en-US" smtClean="0"/>
              <a:t>3</a:t>
            </a:fld>
            <a:endParaRPr lang="en-US" dirty="0"/>
          </a:p>
        </p:txBody>
      </p:sp>
    </p:spTree>
    <p:extLst>
      <p:ext uri="{BB962C8B-B14F-4D97-AF65-F5344CB8AC3E}">
        <p14:creationId xmlns:p14="http://schemas.microsoft.com/office/powerpoint/2010/main" val="82207662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Other scenarios:</a:t>
            </a:r>
          </a:p>
          <a:p>
            <a:pPr marL="228600" indent="-228600">
              <a:buAutoNum type="arabicPeriod"/>
            </a:pPr>
            <a:r>
              <a:rPr lang="en-US" dirty="0"/>
              <a:t>Upgrading a cluster? </a:t>
            </a:r>
          </a:p>
          <a:p>
            <a:pPr marL="228600" indent="-228600">
              <a:buAutoNum type="arabicPeriod"/>
            </a:pPr>
            <a:r>
              <a:rPr lang="en-US" dirty="0"/>
              <a:t>Node auto repair?</a:t>
            </a:r>
          </a:p>
          <a:p>
            <a:pPr marL="228600" indent="-228600">
              <a:buAutoNum type="arabicPeriod"/>
            </a:pPr>
            <a:r>
              <a:rPr lang="en-US" dirty="0"/>
              <a:t>Security?</a:t>
            </a:r>
          </a:p>
          <a:p>
            <a:pPr marL="228600" indent="-228600">
              <a:buAutoNum type="arabicPeriod"/>
            </a:pPr>
            <a:endParaRPr lang="en-US" dirty="0"/>
          </a:p>
        </p:txBody>
      </p:sp>
      <p:sp>
        <p:nvSpPr>
          <p:cNvPr id="4" name="Slide Number Placeholder 3"/>
          <p:cNvSpPr>
            <a:spLocks noGrp="1"/>
          </p:cNvSpPr>
          <p:nvPr>
            <p:ph type="sldNum" sz="quarter" idx="5"/>
          </p:nvPr>
        </p:nvSpPr>
        <p:spPr/>
        <p:txBody>
          <a:bodyPr/>
          <a:lstStyle/>
          <a:p>
            <a:fld id="{9208789E-1FC9-CE4B-B453-2AA144D753F5}" type="slidenum">
              <a:rPr lang="en-US" smtClean="0"/>
              <a:t>4</a:t>
            </a:fld>
            <a:endParaRPr lang="en-US" dirty="0"/>
          </a:p>
        </p:txBody>
      </p:sp>
    </p:spTree>
    <p:extLst>
      <p:ext uri="{BB962C8B-B14F-4D97-AF65-F5344CB8AC3E}">
        <p14:creationId xmlns:p14="http://schemas.microsoft.com/office/powerpoint/2010/main" val="235779932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Other scenarios:</a:t>
            </a:r>
          </a:p>
          <a:p>
            <a:pPr marL="228600" indent="-228600">
              <a:buAutoNum type="arabicPeriod"/>
            </a:pPr>
            <a:r>
              <a:rPr lang="en-US" dirty="0"/>
              <a:t>Upgrading a cluster? </a:t>
            </a:r>
          </a:p>
          <a:p>
            <a:pPr marL="228600" indent="-228600">
              <a:buAutoNum type="arabicPeriod"/>
            </a:pPr>
            <a:r>
              <a:rPr lang="en-US" dirty="0"/>
              <a:t>Node auto repair?</a:t>
            </a:r>
          </a:p>
          <a:p>
            <a:pPr marL="228600" indent="-228600">
              <a:buAutoNum type="arabicPeriod"/>
            </a:pPr>
            <a:r>
              <a:rPr lang="en-US" dirty="0"/>
              <a:t>Security?</a:t>
            </a:r>
          </a:p>
          <a:p>
            <a:pPr marL="228600" indent="-228600">
              <a:buAutoNum type="arabicPeriod"/>
            </a:pPr>
            <a:endParaRPr lang="en-US" dirty="0"/>
          </a:p>
        </p:txBody>
      </p:sp>
      <p:sp>
        <p:nvSpPr>
          <p:cNvPr id="4" name="Slide Number Placeholder 3"/>
          <p:cNvSpPr>
            <a:spLocks noGrp="1"/>
          </p:cNvSpPr>
          <p:nvPr>
            <p:ph type="sldNum" sz="quarter" idx="5"/>
          </p:nvPr>
        </p:nvSpPr>
        <p:spPr/>
        <p:txBody>
          <a:bodyPr/>
          <a:lstStyle/>
          <a:p>
            <a:fld id="{9208789E-1FC9-CE4B-B453-2AA144D753F5}" type="slidenum">
              <a:rPr lang="en-US" smtClean="0"/>
              <a:t>6</a:t>
            </a:fld>
            <a:endParaRPr lang="en-US" dirty="0"/>
          </a:p>
        </p:txBody>
      </p:sp>
    </p:spTree>
    <p:extLst>
      <p:ext uri="{BB962C8B-B14F-4D97-AF65-F5344CB8AC3E}">
        <p14:creationId xmlns:p14="http://schemas.microsoft.com/office/powerpoint/2010/main" val="409811910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Other scenarios:</a:t>
            </a:r>
          </a:p>
          <a:p>
            <a:pPr marL="228600" indent="-228600">
              <a:buAutoNum type="arabicPeriod"/>
            </a:pPr>
            <a:r>
              <a:rPr lang="en-US" dirty="0"/>
              <a:t>Upgrading a cluster? </a:t>
            </a:r>
          </a:p>
          <a:p>
            <a:pPr marL="228600" indent="-228600">
              <a:buAutoNum type="arabicPeriod"/>
            </a:pPr>
            <a:r>
              <a:rPr lang="en-US" dirty="0"/>
              <a:t>Node auto repair?</a:t>
            </a:r>
          </a:p>
          <a:p>
            <a:pPr marL="228600" indent="-228600">
              <a:buAutoNum type="arabicPeriod"/>
            </a:pPr>
            <a:r>
              <a:rPr lang="en-US" dirty="0"/>
              <a:t>Security?</a:t>
            </a:r>
          </a:p>
          <a:p>
            <a:pPr marL="228600" indent="-228600">
              <a:buAutoNum type="arabicPeriod"/>
            </a:pPr>
            <a:endParaRPr lang="en-US" dirty="0"/>
          </a:p>
        </p:txBody>
      </p:sp>
      <p:sp>
        <p:nvSpPr>
          <p:cNvPr id="4" name="Slide Number Placeholder 3"/>
          <p:cNvSpPr>
            <a:spLocks noGrp="1"/>
          </p:cNvSpPr>
          <p:nvPr>
            <p:ph type="sldNum" sz="quarter" idx="5"/>
          </p:nvPr>
        </p:nvSpPr>
        <p:spPr/>
        <p:txBody>
          <a:bodyPr/>
          <a:lstStyle/>
          <a:p>
            <a:fld id="{9208789E-1FC9-CE4B-B453-2AA144D753F5}" type="slidenum">
              <a:rPr lang="en-US" smtClean="0"/>
              <a:t>8</a:t>
            </a:fld>
            <a:endParaRPr lang="en-US" dirty="0"/>
          </a:p>
        </p:txBody>
      </p:sp>
    </p:spTree>
    <p:extLst>
      <p:ext uri="{BB962C8B-B14F-4D97-AF65-F5344CB8AC3E}">
        <p14:creationId xmlns:p14="http://schemas.microsoft.com/office/powerpoint/2010/main" val="263638735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a:t>TechM</a:t>
            </a:r>
            <a:r>
              <a:rPr lang="en-US" dirty="0"/>
              <a:t> links:</a:t>
            </a:r>
          </a:p>
          <a:p>
            <a:endParaRPr lang="en-US" dirty="0"/>
          </a:p>
          <a:p>
            <a:r>
              <a:rPr lang="en-US" sz="1200" kern="1200" dirty="0">
                <a:solidFill>
                  <a:schemeClr val="tx1"/>
                </a:solidFill>
                <a:effectLst/>
                <a:latin typeface="+mn-lt"/>
                <a:ea typeface="+mn-ea"/>
                <a:cs typeface="+mn-cs"/>
              </a:rPr>
              <a:t>  </a:t>
            </a:r>
            <a:r>
              <a:rPr lang="en-US" sz="1200" kern="1200" dirty="0">
                <a:solidFill>
                  <a:schemeClr val="tx1"/>
                </a:solidFill>
                <a:effectLst/>
                <a:latin typeface="+mn-lt"/>
                <a:ea typeface="+mn-ea"/>
                <a:cs typeface="+mn-cs"/>
                <a:hlinkClick r:id="rId3"/>
              </a:rPr>
              <a:t>https://ind01.safelinks.protection.outlook.com/?url=https%3A%2F%2Fwiki.onap.org%2Fdisplay%2FDW%2FAAI%2BUpdate%2Bafter%2BResource%2BInstantiation&amp;amp;data=02%7C01%7Cmilindj%40TechMahindra.com%7C825474b486a6469db0df08d7f19fe740%7Cedf442f5b9944c86a131b42b03a16c95%7C0%7C0%7C637243541395374607&amp;amp;sdata=Bo3nEOEl86Zja%2F9wpDljrqBmE%2BO7hCCI6DLqdbj66WM%3D&amp;amp;reserved=0</a:t>
            </a:r>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 </a:t>
            </a:r>
          </a:p>
          <a:p>
            <a:r>
              <a:rPr lang="en-US" sz="1200" kern="1200" dirty="0">
                <a:solidFill>
                  <a:schemeClr val="tx1"/>
                </a:solidFill>
                <a:effectLst/>
                <a:latin typeface="+mn-lt"/>
                <a:ea typeface="+mn-ea"/>
                <a:cs typeface="+mn-cs"/>
              </a:rPr>
              <a:t>    </a:t>
            </a:r>
            <a:r>
              <a:rPr lang="en-US" sz="1200" kern="1200" dirty="0">
                <a:solidFill>
                  <a:schemeClr val="tx1"/>
                </a:solidFill>
                <a:effectLst/>
                <a:latin typeface="+mn-lt"/>
                <a:ea typeface="+mn-ea"/>
                <a:cs typeface="+mn-cs"/>
                <a:hlinkClick r:id="rId4"/>
              </a:rPr>
              <a:t>https://ind01.safelinks.protection.outlook.com/?url=https%3A%2F%2Fgithub.com%2Fonap%2Fmulticloud-k8s%2Ftree%2Fmaster%2Fsrc%2Finventory&amp;amp;data=02%7C01%7Cmilindj%40TechMahindra.com%7C825474b486a6469db0df08d7f19fe740%7Cedf442f5b9944c86a131b42b03a16c95%7C0%7C0%7C637243541395384604&amp;amp;sdata=GPemagzlAWB3hUaNmGNhBp0sCttjA7bM1LEiPNrvD9s%3D&amp;amp;reserved=0</a:t>
            </a:r>
            <a:endParaRPr lang="en-US" sz="1200" kern="1200" dirty="0">
              <a:solidFill>
                <a:schemeClr val="tx1"/>
              </a:solidFill>
              <a:effectLst/>
              <a:latin typeface="+mn-lt"/>
              <a:ea typeface="+mn-ea"/>
              <a:cs typeface="+mn-cs"/>
            </a:endParaRPr>
          </a:p>
          <a:p>
            <a:endParaRPr lang="en-US" dirty="0"/>
          </a:p>
          <a:p>
            <a:endParaRPr lang="en-US" dirty="0"/>
          </a:p>
        </p:txBody>
      </p:sp>
      <p:sp>
        <p:nvSpPr>
          <p:cNvPr id="4" name="Slide Number Placehold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BCFD9196-B747-C840-B910-EBFFFCF7545D}"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12</a:t>
            </a:fld>
            <a:endParaRPr kumimoji="0" lang="en-US" sz="12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437611954"/>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10" name="Picture 9"/>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6898" y="-9138"/>
            <a:ext cx="12198370" cy="6867137"/>
          </a:xfrm>
          <a:prstGeom prst="rect">
            <a:avLst/>
          </a:prstGeom>
        </p:spPr>
      </p:pic>
      <p:sp>
        <p:nvSpPr>
          <p:cNvPr id="11" name="Rectangle 10"/>
          <p:cNvSpPr/>
          <p:nvPr userDrawn="1"/>
        </p:nvSpPr>
        <p:spPr>
          <a:xfrm>
            <a:off x="-26898" y="-9137"/>
            <a:ext cx="12208243" cy="1864832"/>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7" name="Title 1"/>
          <p:cNvSpPr>
            <a:spLocks noGrp="1"/>
          </p:cNvSpPr>
          <p:nvPr>
            <p:ph type="ctrTitle"/>
          </p:nvPr>
        </p:nvSpPr>
        <p:spPr>
          <a:xfrm>
            <a:off x="366522" y="2823498"/>
            <a:ext cx="11332718" cy="1514822"/>
          </a:xfrm>
          <a:prstGeom prst="rect">
            <a:avLst/>
          </a:prstGeom>
        </p:spPr>
        <p:txBody>
          <a:bodyPr>
            <a:normAutofit/>
          </a:bodyPr>
          <a:lstStyle>
            <a:lvl1pPr algn="l">
              <a:defRPr sz="3800" b="0" i="0">
                <a:solidFill>
                  <a:schemeClr val="bg1"/>
                </a:solidFill>
                <a:latin typeface="Arial" panose="020B0604020202020204" pitchFamily="34" charset="0"/>
                <a:cs typeface="Arial" panose="020B0604020202020204" pitchFamily="34" charset="0"/>
              </a:defRPr>
            </a:lvl1pPr>
          </a:lstStyle>
          <a:p>
            <a:r>
              <a:rPr lang="en-US"/>
              <a:t>Click to edit Master title style</a:t>
            </a:r>
            <a:endParaRPr lang="en-US" dirty="0"/>
          </a:p>
        </p:txBody>
      </p:sp>
      <p:sp>
        <p:nvSpPr>
          <p:cNvPr id="8" name="Subtitle 2"/>
          <p:cNvSpPr>
            <a:spLocks noGrp="1"/>
          </p:cNvSpPr>
          <p:nvPr>
            <p:ph type="subTitle" idx="1"/>
          </p:nvPr>
        </p:nvSpPr>
        <p:spPr>
          <a:xfrm>
            <a:off x="366522" y="4554181"/>
            <a:ext cx="4008788" cy="534185"/>
          </a:xfrm>
          <a:prstGeom prst="rect">
            <a:avLst/>
          </a:prstGeom>
        </p:spPr>
        <p:txBody>
          <a:bodyPr>
            <a:normAutofit/>
          </a:bodyPr>
          <a:lstStyle>
            <a:lvl1pPr marL="0" indent="0" algn="l">
              <a:buNone/>
              <a:defRPr sz="1800" b="0" i="0">
                <a:solidFill>
                  <a:schemeClr val="bg1"/>
                </a:solidFill>
                <a:latin typeface="Arial" panose="020B0604020202020204" pitchFamily="34" charset="0"/>
                <a:cs typeface="Arial" panose="020B0604020202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pic>
        <p:nvPicPr>
          <p:cNvPr id="9" name="Picture 8"/>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66522" y="499222"/>
            <a:ext cx="3748642" cy="780686"/>
          </a:xfrm>
          <a:prstGeom prst="rect">
            <a:avLst/>
          </a:prstGeom>
        </p:spPr>
      </p:pic>
    </p:spTree>
    <p:extLst>
      <p:ext uri="{BB962C8B-B14F-4D97-AF65-F5344CB8AC3E}">
        <p14:creationId xmlns:p14="http://schemas.microsoft.com/office/powerpoint/2010/main" val="467279208"/>
      </p:ext>
    </p:extLst>
  </p:cSld>
  <p:clrMapOvr>
    <a:masterClrMapping/>
  </p:clrMapOvr>
  <p:transition>
    <p:wipe dir="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28275CB1-C976-4D79-A76C-D792B27D85DE}" type="datetime1">
              <a:rPr lang="en-US" smtClean="0">
                <a:solidFill>
                  <a:prstClr val="black">
                    <a:tint val="75000"/>
                  </a:prstClr>
                </a:solidFill>
              </a:rPr>
              <a:pPr/>
              <a:t>7/17/2020</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r>
              <a:rPr lang="en-US">
                <a:solidFill>
                  <a:prstClr val="black">
                    <a:tint val="75000"/>
                  </a:prstClr>
                </a:solidFill>
              </a:rPr>
              <a:t>AT&amp;T Proprietary – “PACIFICA Team” Only. Not for use or disclosure outside the AT&amp;T and Amdocs companies except under written agreement.</a:t>
            </a:r>
          </a:p>
        </p:txBody>
      </p:sp>
      <p:sp>
        <p:nvSpPr>
          <p:cNvPr id="5" name="Slide Number Placeholder 4"/>
          <p:cNvSpPr>
            <a:spLocks noGrp="1"/>
          </p:cNvSpPr>
          <p:nvPr>
            <p:ph type="sldNum" sz="quarter" idx="12"/>
          </p:nvPr>
        </p:nvSpPr>
        <p:spPr/>
        <p:txBody>
          <a:bodyPr/>
          <a:lstStyle/>
          <a:p>
            <a:fld id="{40575151-7D08-4EC6-8B44-46C2D1CA7DBE}"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80609224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3360A6D-7F9A-4BD3-B949-E9893D41C857}" type="datetime1">
              <a:rPr lang="en-US" smtClean="0">
                <a:solidFill>
                  <a:prstClr val="black">
                    <a:tint val="75000"/>
                  </a:prstClr>
                </a:solidFill>
              </a:rPr>
              <a:pPr/>
              <a:t>7/17/2020</a:t>
            </a:fld>
            <a:endParaRPr lang="en-US">
              <a:solidFill>
                <a:prstClr val="black">
                  <a:tint val="75000"/>
                </a:prstClr>
              </a:solidFill>
            </a:endParaRPr>
          </a:p>
        </p:txBody>
      </p:sp>
      <p:sp>
        <p:nvSpPr>
          <p:cNvPr id="3" name="Footer Placeholder 2"/>
          <p:cNvSpPr>
            <a:spLocks noGrp="1"/>
          </p:cNvSpPr>
          <p:nvPr>
            <p:ph type="ftr" sz="quarter" idx="11"/>
          </p:nvPr>
        </p:nvSpPr>
        <p:spPr/>
        <p:txBody>
          <a:bodyPr/>
          <a:lstStyle/>
          <a:p>
            <a:r>
              <a:rPr lang="en-US">
                <a:solidFill>
                  <a:prstClr val="black">
                    <a:tint val="75000"/>
                  </a:prstClr>
                </a:solidFill>
              </a:rPr>
              <a:t>AT&amp;T Proprietary – “PACIFICA Team” Only. Not for use or disclosure outside the AT&amp;T and Amdocs companies except under written agreement.</a:t>
            </a:r>
          </a:p>
        </p:txBody>
      </p:sp>
      <p:sp>
        <p:nvSpPr>
          <p:cNvPr id="4" name="Slide Number Placeholder 3"/>
          <p:cNvSpPr>
            <a:spLocks noGrp="1"/>
          </p:cNvSpPr>
          <p:nvPr>
            <p:ph type="sldNum" sz="quarter" idx="12"/>
          </p:nvPr>
        </p:nvSpPr>
        <p:spPr/>
        <p:txBody>
          <a:bodyPr/>
          <a:lstStyle/>
          <a:p>
            <a:fld id="{40575151-7D08-4EC6-8B44-46C2D1CA7DBE}"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35933287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9" y="457200"/>
            <a:ext cx="3932237" cy="1600200"/>
          </a:xfrm>
        </p:spPr>
        <p:txBody>
          <a:bodyPr anchor="b"/>
          <a:lstStyle>
            <a:lvl1pPr>
              <a:defRPr sz="3199"/>
            </a:lvl1pPr>
          </a:lstStyle>
          <a:p>
            <a:r>
              <a:rPr lang="en-US"/>
              <a:t>Click to edit Master title style</a:t>
            </a:r>
          </a:p>
        </p:txBody>
      </p:sp>
      <p:sp>
        <p:nvSpPr>
          <p:cNvPr id="3" name="Content Placeholder 2"/>
          <p:cNvSpPr>
            <a:spLocks noGrp="1"/>
          </p:cNvSpPr>
          <p:nvPr>
            <p:ph idx="1"/>
          </p:nvPr>
        </p:nvSpPr>
        <p:spPr>
          <a:xfrm>
            <a:off x="5183188" y="987427"/>
            <a:ext cx="6172200" cy="4873625"/>
          </a:xfrm>
        </p:spPr>
        <p:txBody>
          <a:bodyPr/>
          <a:lstStyle>
            <a:lvl1pPr>
              <a:defRPr sz="3199"/>
            </a:lvl1pPr>
            <a:lvl2pPr>
              <a:defRPr sz="2799"/>
            </a:lvl2pPr>
            <a:lvl3pPr>
              <a:defRPr sz="2399"/>
            </a:lvl3pPr>
            <a:lvl4pPr>
              <a:defRPr sz="1999"/>
            </a:lvl4pPr>
            <a:lvl5pPr>
              <a:defRPr sz="1999"/>
            </a:lvl5pPr>
            <a:lvl6pPr>
              <a:defRPr sz="1999"/>
            </a:lvl6pPr>
            <a:lvl7pPr>
              <a:defRPr sz="1999"/>
            </a:lvl7pPr>
            <a:lvl8pPr>
              <a:defRPr sz="1999"/>
            </a:lvl8pPr>
            <a:lvl9pPr>
              <a:defRPr sz="1999"/>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9" y="2057400"/>
            <a:ext cx="3932237" cy="3811588"/>
          </a:xfrm>
        </p:spPr>
        <p:txBody>
          <a:bodyPr/>
          <a:lstStyle>
            <a:lvl1pPr marL="0" indent="0">
              <a:buNone/>
              <a:defRPr sz="16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BC76B3A7-6A45-4CD9-A2E4-1E6AB4AA041F}" type="datetime1">
              <a:rPr lang="en-US" smtClean="0">
                <a:solidFill>
                  <a:prstClr val="black">
                    <a:tint val="75000"/>
                  </a:prstClr>
                </a:solidFill>
              </a:rPr>
              <a:pPr/>
              <a:t>7/17/2020</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r>
              <a:rPr lang="en-US">
                <a:solidFill>
                  <a:prstClr val="black">
                    <a:tint val="75000"/>
                  </a:prstClr>
                </a:solidFill>
              </a:rPr>
              <a:t>AT&amp;T Proprietary – “PACIFICA Team” Only. Not for use or disclosure outside the AT&amp;T and Amdocs companies except under written agreement.</a:t>
            </a:r>
          </a:p>
        </p:txBody>
      </p:sp>
      <p:sp>
        <p:nvSpPr>
          <p:cNvPr id="7" name="Slide Number Placeholder 6"/>
          <p:cNvSpPr>
            <a:spLocks noGrp="1"/>
          </p:cNvSpPr>
          <p:nvPr>
            <p:ph type="sldNum" sz="quarter" idx="12"/>
          </p:nvPr>
        </p:nvSpPr>
        <p:spPr/>
        <p:txBody>
          <a:bodyPr/>
          <a:lstStyle/>
          <a:p>
            <a:fld id="{40575151-7D08-4EC6-8B44-46C2D1CA7DBE}"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53909411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9" y="457200"/>
            <a:ext cx="3932237" cy="1600200"/>
          </a:xfrm>
        </p:spPr>
        <p:txBody>
          <a:bodyPr anchor="b"/>
          <a:lstStyle>
            <a:lvl1pPr>
              <a:defRPr sz="3199"/>
            </a:lvl1pPr>
          </a:lstStyle>
          <a:p>
            <a:r>
              <a:rPr lang="en-US"/>
              <a:t>Click to edit Master title style</a:t>
            </a:r>
          </a:p>
        </p:txBody>
      </p:sp>
      <p:sp>
        <p:nvSpPr>
          <p:cNvPr id="3" name="Picture Placeholder 2"/>
          <p:cNvSpPr>
            <a:spLocks noGrp="1"/>
          </p:cNvSpPr>
          <p:nvPr>
            <p:ph type="pic" idx="1"/>
          </p:nvPr>
        </p:nvSpPr>
        <p:spPr>
          <a:xfrm>
            <a:off x="5183188" y="987427"/>
            <a:ext cx="6172200" cy="4873625"/>
          </a:xfrm>
        </p:spPr>
        <p:txBody>
          <a:bodyPr/>
          <a:lstStyle>
            <a:lvl1pPr marL="0" indent="0">
              <a:buNone/>
              <a:defRPr sz="3199"/>
            </a:lvl1pPr>
            <a:lvl2pPr marL="457063" indent="0">
              <a:buNone/>
              <a:defRPr sz="2799"/>
            </a:lvl2pPr>
            <a:lvl3pPr marL="914126" indent="0">
              <a:buNone/>
              <a:defRPr sz="2399"/>
            </a:lvl3pPr>
            <a:lvl4pPr marL="1371189" indent="0">
              <a:buNone/>
              <a:defRPr sz="1999"/>
            </a:lvl4pPr>
            <a:lvl5pPr marL="1828251" indent="0">
              <a:buNone/>
              <a:defRPr sz="1999"/>
            </a:lvl5pPr>
            <a:lvl6pPr marL="2285314" indent="0">
              <a:buNone/>
              <a:defRPr sz="1999"/>
            </a:lvl6pPr>
            <a:lvl7pPr marL="2742377" indent="0">
              <a:buNone/>
              <a:defRPr sz="1999"/>
            </a:lvl7pPr>
            <a:lvl8pPr marL="3199440" indent="0">
              <a:buNone/>
              <a:defRPr sz="1999"/>
            </a:lvl8pPr>
            <a:lvl9pPr marL="3656503" indent="0">
              <a:buNone/>
              <a:defRPr sz="1999"/>
            </a:lvl9pPr>
          </a:lstStyle>
          <a:p>
            <a:endParaRPr lang="en-US"/>
          </a:p>
        </p:txBody>
      </p:sp>
      <p:sp>
        <p:nvSpPr>
          <p:cNvPr id="4" name="Text Placeholder 3"/>
          <p:cNvSpPr>
            <a:spLocks noGrp="1"/>
          </p:cNvSpPr>
          <p:nvPr>
            <p:ph type="body" sz="half" idx="2"/>
          </p:nvPr>
        </p:nvSpPr>
        <p:spPr>
          <a:xfrm>
            <a:off x="839789" y="2057400"/>
            <a:ext cx="3932237" cy="3811588"/>
          </a:xfrm>
        </p:spPr>
        <p:txBody>
          <a:bodyPr/>
          <a:lstStyle>
            <a:lvl1pPr marL="0" indent="0">
              <a:buNone/>
              <a:defRPr sz="16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849652AB-62E7-4A75-A3A9-C76B9CC7609B}" type="datetime1">
              <a:rPr lang="en-US" smtClean="0">
                <a:solidFill>
                  <a:prstClr val="black">
                    <a:tint val="75000"/>
                  </a:prstClr>
                </a:solidFill>
              </a:rPr>
              <a:pPr/>
              <a:t>7/17/2020</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r>
              <a:rPr lang="en-US">
                <a:solidFill>
                  <a:prstClr val="black">
                    <a:tint val="75000"/>
                  </a:prstClr>
                </a:solidFill>
              </a:rPr>
              <a:t>AT&amp;T Proprietary – “PACIFICA Team” Only. Not for use or disclosure outside the AT&amp;T and Amdocs companies except under written agreement.</a:t>
            </a:r>
          </a:p>
        </p:txBody>
      </p:sp>
      <p:sp>
        <p:nvSpPr>
          <p:cNvPr id="7" name="Slide Number Placeholder 6"/>
          <p:cNvSpPr>
            <a:spLocks noGrp="1"/>
          </p:cNvSpPr>
          <p:nvPr>
            <p:ph type="sldNum" sz="quarter" idx="12"/>
          </p:nvPr>
        </p:nvSpPr>
        <p:spPr/>
        <p:txBody>
          <a:bodyPr/>
          <a:lstStyle/>
          <a:p>
            <a:fld id="{40575151-7D08-4EC6-8B44-46C2D1CA7DBE}"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92056003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B0D429D2-6813-4DB7-B672-0A38A55EE132}" type="datetime1">
              <a:rPr lang="en-US" smtClean="0">
                <a:solidFill>
                  <a:prstClr val="black">
                    <a:tint val="75000"/>
                  </a:prstClr>
                </a:solidFill>
              </a:rPr>
              <a:pPr/>
              <a:t>7/17/2020</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r>
              <a:rPr lang="en-US">
                <a:solidFill>
                  <a:prstClr val="black">
                    <a:tint val="75000"/>
                  </a:prstClr>
                </a:solidFill>
              </a:rPr>
              <a:t>AT&amp;T Proprietary – “PACIFICA Team” Only. Not for use or disclosure outside the AT&amp;T and Amdocs companies except under written agreement.</a:t>
            </a:r>
          </a:p>
        </p:txBody>
      </p:sp>
      <p:sp>
        <p:nvSpPr>
          <p:cNvPr id="6" name="Slide Number Placeholder 5"/>
          <p:cNvSpPr>
            <a:spLocks noGrp="1"/>
          </p:cNvSpPr>
          <p:nvPr>
            <p:ph type="sldNum" sz="quarter" idx="12"/>
          </p:nvPr>
        </p:nvSpPr>
        <p:spPr/>
        <p:txBody>
          <a:bodyPr/>
          <a:lstStyle/>
          <a:p>
            <a:fld id="{40575151-7D08-4EC6-8B44-46C2D1CA7DBE}"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70299230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4ECCEE59-4862-43EF-98BD-C8F26FC92A37}" type="datetime1">
              <a:rPr lang="en-US" smtClean="0">
                <a:solidFill>
                  <a:prstClr val="black">
                    <a:tint val="75000"/>
                  </a:prstClr>
                </a:solidFill>
              </a:rPr>
              <a:pPr/>
              <a:t>7/17/2020</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r>
              <a:rPr lang="en-US">
                <a:solidFill>
                  <a:prstClr val="black">
                    <a:tint val="75000"/>
                  </a:prstClr>
                </a:solidFill>
              </a:rPr>
              <a:t>AT&amp;T Proprietary – “PACIFICA Team” Only. Not for use or disclosure outside the AT&amp;T and Amdocs companies except under written agreement.</a:t>
            </a:r>
          </a:p>
        </p:txBody>
      </p:sp>
      <p:sp>
        <p:nvSpPr>
          <p:cNvPr id="6" name="Slide Number Placeholder 5"/>
          <p:cNvSpPr>
            <a:spLocks noGrp="1"/>
          </p:cNvSpPr>
          <p:nvPr>
            <p:ph type="sldNum" sz="quarter" idx="12"/>
          </p:nvPr>
        </p:nvSpPr>
        <p:spPr/>
        <p:txBody>
          <a:bodyPr/>
          <a:lstStyle/>
          <a:p>
            <a:fld id="{40575151-7D08-4EC6-8B44-46C2D1CA7DBE}"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82480582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userDrawn="1">
  <p:cSld name="Divider Option 1">
    <p:spTree>
      <p:nvGrpSpPr>
        <p:cNvPr id="1" name=""/>
        <p:cNvGrpSpPr/>
        <p:nvPr/>
      </p:nvGrpSpPr>
      <p:grpSpPr>
        <a:xfrm>
          <a:off x="0" y="0"/>
          <a:ext cx="0" cy="0"/>
          <a:chOff x="0" y="0"/>
          <a:chExt cx="0" cy="0"/>
        </a:xfrm>
      </p:grpSpPr>
      <p:sp>
        <p:nvSpPr>
          <p:cNvPr id="3" name="Rectangle 2"/>
          <p:cNvSpPr/>
          <p:nvPr userDrawn="1"/>
        </p:nvSpPr>
        <p:spPr>
          <a:xfrm>
            <a:off x="1" y="774701"/>
            <a:ext cx="12192000" cy="6083300"/>
          </a:xfrm>
          <a:prstGeom prst="rect">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endParaRPr lang="en-US" sz="1800"/>
          </a:p>
        </p:txBody>
      </p:sp>
      <p:sp>
        <p:nvSpPr>
          <p:cNvPr id="2" name="Title 1"/>
          <p:cNvSpPr>
            <a:spLocks noGrp="1"/>
          </p:cNvSpPr>
          <p:nvPr>
            <p:ph type="title" hasCustomPrompt="1"/>
          </p:nvPr>
        </p:nvSpPr>
        <p:spPr bwMode="white">
          <a:xfrm>
            <a:off x="503161" y="1642534"/>
            <a:ext cx="11211984" cy="1512147"/>
          </a:xfrm>
        </p:spPr>
        <p:txBody>
          <a:bodyPr anchor="b" anchorCtr="0"/>
          <a:lstStyle>
            <a:lvl1pPr>
              <a:lnSpc>
                <a:spcPct val="82000"/>
              </a:lnSpc>
              <a:spcAft>
                <a:spcPts val="800"/>
              </a:spcAft>
              <a:defRPr sz="3600">
                <a:solidFill>
                  <a:schemeClr val="bg1"/>
                </a:solidFill>
              </a:defRPr>
            </a:lvl1pPr>
          </a:lstStyle>
          <a:p>
            <a:r>
              <a:rPr lang="en-US" dirty="0"/>
              <a:t>Click to edit </a:t>
            </a:r>
            <a:br>
              <a:rPr lang="en-US" dirty="0"/>
            </a:br>
            <a:r>
              <a:rPr lang="en-US" dirty="0"/>
              <a:t>Master title style</a:t>
            </a:r>
          </a:p>
        </p:txBody>
      </p:sp>
      <p:sp>
        <p:nvSpPr>
          <p:cNvPr id="11" name="Text Placeholder 9"/>
          <p:cNvSpPr>
            <a:spLocks noGrp="1"/>
          </p:cNvSpPr>
          <p:nvPr>
            <p:ph type="body" sz="quarter" idx="13"/>
          </p:nvPr>
        </p:nvSpPr>
        <p:spPr>
          <a:xfrm>
            <a:off x="498930" y="3608391"/>
            <a:ext cx="5611284" cy="2246311"/>
          </a:xfrm>
        </p:spPr>
        <p:txBody>
          <a:bodyPr/>
          <a:lstStyle>
            <a:lvl1pPr marL="0" indent="0">
              <a:lnSpc>
                <a:spcPct val="90000"/>
              </a:lnSpc>
              <a:spcAft>
                <a:spcPts val="600"/>
              </a:spcAft>
              <a:buFontTx/>
              <a:buNone/>
              <a:defRPr sz="2400">
                <a:solidFill>
                  <a:schemeClr val="tx2"/>
                </a:solidFill>
              </a:defRPr>
            </a:lvl1pPr>
            <a:lvl2pPr marL="0" indent="0">
              <a:lnSpc>
                <a:spcPct val="90000"/>
              </a:lnSpc>
              <a:spcAft>
                <a:spcPts val="600"/>
              </a:spcAft>
              <a:buFontTx/>
              <a:buNone/>
              <a:defRPr sz="2400">
                <a:solidFill>
                  <a:schemeClr val="tx2"/>
                </a:solidFill>
              </a:defRPr>
            </a:lvl2pPr>
            <a:lvl3pPr marL="0" indent="0">
              <a:lnSpc>
                <a:spcPct val="90000"/>
              </a:lnSpc>
              <a:spcAft>
                <a:spcPts val="600"/>
              </a:spcAft>
              <a:buFontTx/>
              <a:buNone/>
              <a:defRPr sz="2400">
                <a:solidFill>
                  <a:schemeClr val="tx2"/>
                </a:solidFill>
              </a:defRPr>
            </a:lvl3pPr>
            <a:lvl4pPr marL="0" indent="0">
              <a:lnSpc>
                <a:spcPct val="90000"/>
              </a:lnSpc>
              <a:spcAft>
                <a:spcPts val="600"/>
              </a:spcAft>
              <a:buFontTx/>
              <a:buNone/>
              <a:defRPr sz="2400">
                <a:solidFill>
                  <a:schemeClr val="tx2"/>
                </a:solidFill>
              </a:defRPr>
            </a:lvl4pPr>
            <a:lvl5pPr marL="0" indent="0">
              <a:lnSpc>
                <a:spcPct val="90000"/>
              </a:lnSpc>
              <a:spcAft>
                <a:spcPts val="600"/>
              </a:spcAft>
              <a:buFontTx/>
              <a:buNone/>
              <a:defRPr sz="2400">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6" name="Picture 5"/>
          <p:cNvPicPr>
            <a:picLocks noChangeAspect="1"/>
          </p:cNvPicPr>
          <p:nvPr userDrawn="1"/>
        </p:nvPicPr>
        <p:blipFill>
          <a:blip r:embed="rId2"/>
          <a:stretch>
            <a:fillRect/>
          </a:stretch>
        </p:blipFill>
        <p:spPr bwMode="black">
          <a:xfrm>
            <a:off x="11278526" y="6061077"/>
            <a:ext cx="511307" cy="511174"/>
          </a:xfrm>
          <a:prstGeom prst="rect">
            <a:avLst/>
          </a:prstGeom>
        </p:spPr>
      </p:pic>
      <p:sp>
        <p:nvSpPr>
          <p:cNvPr id="5" name="Slide Number Placeholder 4"/>
          <p:cNvSpPr>
            <a:spLocks noGrp="1"/>
          </p:cNvSpPr>
          <p:nvPr>
            <p:ph type="sldNum" sz="quarter" idx="14"/>
          </p:nvPr>
        </p:nvSpPr>
        <p:spPr/>
        <p:txBody>
          <a:bodyPr/>
          <a:lstStyle/>
          <a:p>
            <a:fld id="{12CB907E-C602-C34B-93F7-CA9E40714286}" type="slidenum">
              <a:rPr lang="en-US" smtClean="0"/>
              <a:pPr/>
              <a:t>‹#›</a:t>
            </a:fld>
            <a:r>
              <a:rPr lang="en-US"/>
              <a:t> </a:t>
            </a:r>
            <a:endParaRPr lang="en-US" dirty="0"/>
          </a:p>
        </p:txBody>
      </p:sp>
    </p:spTree>
    <p:extLst>
      <p:ext uri="{BB962C8B-B14F-4D97-AF65-F5344CB8AC3E}">
        <p14:creationId xmlns:p14="http://schemas.microsoft.com/office/powerpoint/2010/main" val="325026811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13" name="Rectangle 12"/>
          <p:cNvSpPr/>
          <p:nvPr userDrawn="1"/>
        </p:nvSpPr>
        <p:spPr>
          <a:xfrm>
            <a:off x="0" y="-1"/>
            <a:ext cx="12192000" cy="954741"/>
          </a:xfrm>
          <a:prstGeom prst="rect">
            <a:avLst/>
          </a:prstGeom>
          <a:blipFill>
            <a:blip r:embed="rId2"/>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Date Placeholder 3"/>
          <p:cNvSpPr>
            <a:spLocks noGrp="1"/>
          </p:cNvSpPr>
          <p:nvPr>
            <p:ph type="dt" sz="half" idx="2"/>
          </p:nvPr>
        </p:nvSpPr>
        <p:spPr>
          <a:xfrm>
            <a:off x="72963" y="6489324"/>
            <a:ext cx="3601571" cy="365125"/>
          </a:xfrm>
          <a:prstGeom prst="rect">
            <a:avLst/>
          </a:prstGeom>
        </p:spPr>
        <p:txBody>
          <a:bodyPr/>
          <a:lstStyle>
            <a:lvl1pPr>
              <a:defRPr>
                <a:solidFill>
                  <a:schemeClr val="tx1">
                    <a:alpha val="50000"/>
                  </a:schemeClr>
                </a:solidFill>
              </a:defRPr>
            </a:lvl1pPr>
          </a:lstStyle>
          <a:p>
            <a:endParaRPr lang="en-US" dirty="0"/>
          </a:p>
        </p:txBody>
      </p:sp>
      <p:sp>
        <p:nvSpPr>
          <p:cNvPr id="6" name="Slide Number Placeholder 5"/>
          <p:cNvSpPr>
            <a:spLocks noGrp="1"/>
          </p:cNvSpPr>
          <p:nvPr>
            <p:ph type="sldNum" sz="quarter" idx="4"/>
          </p:nvPr>
        </p:nvSpPr>
        <p:spPr>
          <a:xfrm>
            <a:off x="11568704" y="6504192"/>
            <a:ext cx="607358" cy="365125"/>
          </a:xfrm>
          <a:prstGeom prst="rect">
            <a:avLst/>
          </a:prstGeom>
          <a:ln>
            <a:noFill/>
          </a:ln>
        </p:spPr>
        <p:txBody>
          <a:bodyPr/>
          <a:lstStyle>
            <a:lvl1pPr>
              <a:defRPr>
                <a:solidFill>
                  <a:schemeClr val="tx1">
                    <a:alpha val="50000"/>
                  </a:schemeClr>
                </a:solidFill>
              </a:defRPr>
            </a:lvl1pPr>
          </a:lstStyle>
          <a:p>
            <a:fld id="{6C9CD605-947A-3C4E-98CB-B055F943FEBA}" type="slidenum">
              <a:rPr lang="en-US" smtClean="0"/>
              <a:pPr/>
              <a:t>‹#›</a:t>
            </a:fld>
            <a:endParaRPr lang="en-US" dirty="0"/>
          </a:p>
        </p:txBody>
      </p:sp>
      <p:sp>
        <p:nvSpPr>
          <p:cNvPr id="9" name="Title Placeholder 1"/>
          <p:cNvSpPr>
            <a:spLocks noGrp="1"/>
          </p:cNvSpPr>
          <p:nvPr>
            <p:ph type="title"/>
          </p:nvPr>
        </p:nvSpPr>
        <p:spPr>
          <a:xfrm>
            <a:off x="314961" y="197831"/>
            <a:ext cx="11506200" cy="53877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12" name="Text Placeholder 11"/>
          <p:cNvSpPr>
            <a:spLocks noGrp="1"/>
          </p:cNvSpPr>
          <p:nvPr>
            <p:ph type="body" sz="quarter" idx="10"/>
          </p:nvPr>
        </p:nvSpPr>
        <p:spPr>
          <a:xfrm>
            <a:off x="314325" y="1138238"/>
            <a:ext cx="11506200" cy="517048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732658620"/>
      </p:ext>
    </p:extLst>
  </p:cSld>
  <p:clrMapOvr>
    <a:masterClrMapping/>
  </p:clrMapOvr>
  <p:transition>
    <p:wipe dir="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11480" y="1301190"/>
            <a:ext cx="5608320" cy="4817222"/>
          </a:xfrm>
          <a:prstGeom prst="rect">
            <a:avLst/>
          </a:prstGeom>
        </p:spPr>
        <p:txBody>
          <a:bodyPr/>
          <a:lstStyle>
            <a:lvl1pPr>
              <a:defRPr b="0" i="0">
                <a:latin typeface="Arial" panose="020B0604020202020204" pitchFamily="34" charset="0"/>
                <a:cs typeface="Arial" panose="020B0604020202020204" pitchFamily="34" charset="0"/>
              </a:defRPr>
            </a:lvl1pPr>
            <a:lvl2pPr>
              <a:defRPr b="0" i="0">
                <a:latin typeface="Arial" panose="020B0604020202020204" pitchFamily="34" charset="0"/>
                <a:cs typeface="Arial" panose="020B0604020202020204" pitchFamily="34" charset="0"/>
              </a:defRPr>
            </a:lvl2pPr>
            <a:lvl3pPr>
              <a:defRPr b="0" i="0">
                <a:latin typeface="Arial" panose="020B0604020202020204" pitchFamily="34" charset="0"/>
                <a:cs typeface="Arial" panose="020B0604020202020204" pitchFamily="34" charset="0"/>
              </a:defRPr>
            </a:lvl3pPr>
            <a:lvl4pPr>
              <a:defRPr b="0" i="0">
                <a:latin typeface="Arial" panose="020B0604020202020204" pitchFamily="34" charset="0"/>
                <a:cs typeface="Arial" panose="020B0604020202020204" pitchFamily="34" charset="0"/>
              </a:defRPr>
            </a:lvl4pPr>
            <a:lvl5pPr>
              <a:defRPr b="0" i="0">
                <a:latin typeface="Arial" panose="020B0604020202020204" pitchFamily="34" charset="0"/>
                <a:cs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200" y="1301190"/>
            <a:ext cx="5674360" cy="4817222"/>
          </a:xfrm>
          <a:prstGeom prst="rect">
            <a:avLst/>
          </a:prstGeom>
        </p:spPr>
        <p:txBody>
          <a:bodyPr/>
          <a:lstStyle>
            <a:lvl1pPr>
              <a:defRPr b="0" i="0">
                <a:latin typeface="Arial" panose="020B0604020202020204" pitchFamily="34" charset="0"/>
                <a:cs typeface="Arial" panose="020B0604020202020204" pitchFamily="34" charset="0"/>
              </a:defRPr>
            </a:lvl1pPr>
            <a:lvl2pPr>
              <a:defRPr b="0" i="0">
                <a:latin typeface="Arial" panose="020B0604020202020204" pitchFamily="34" charset="0"/>
                <a:cs typeface="Arial" panose="020B0604020202020204" pitchFamily="34" charset="0"/>
              </a:defRPr>
            </a:lvl2pPr>
            <a:lvl3pPr>
              <a:defRPr b="0" i="0">
                <a:latin typeface="Arial" panose="020B0604020202020204" pitchFamily="34" charset="0"/>
                <a:cs typeface="Arial" panose="020B0604020202020204" pitchFamily="34" charset="0"/>
              </a:defRPr>
            </a:lvl3pPr>
            <a:lvl4pPr>
              <a:defRPr b="0" i="0">
                <a:latin typeface="Arial" panose="020B0604020202020204" pitchFamily="34" charset="0"/>
                <a:cs typeface="Arial" panose="020B0604020202020204" pitchFamily="34" charset="0"/>
              </a:defRPr>
            </a:lvl4pPr>
            <a:lvl5pPr>
              <a:defRPr b="0" i="0">
                <a:latin typeface="Arial" panose="020B0604020202020204" pitchFamily="34" charset="0"/>
                <a:cs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Date Placeholder 3"/>
          <p:cNvSpPr>
            <a:spLocks noGrp="1"/>
          </p:cNvSpPr>
          <p:nvPr>
            <p:ph type="dt" sz="half" idx="10"/>
          </p:nvPr>
        </p:nvSpPr>
        <p:spPr>
          <a:xfrm>
            <a:off x="72963" y="6489324"/>
            <a:ext cx="3601571" cy="365125"/>
          </a:xfrm>
          <a:prstGeom prst="rect">
            <a:avLst/>
          </a:prstGeom>
        </p:spPr>
        <p:txBody>
          <a:bodyPr/>
          <a:lstStyle>
            <a:lvl1pPr>
              <a:defRPr>
                <a:solidFill>
                  <a:schemeClr val="tx1">
                    <a:alpha val="50000"/>
                  </a:schemeClr>
                </a:solidFill>
              </a:defRPr>
            </a:lvl1pPr>
          </a:lstStyle>
          <a:p>
            <a:endParaRPr lang="en-US" dirty="0"/>
          </a:p>
        </p:txBody>
      </p:sp>
      <p:sp>
        <p:nvSpPr>
          <p:cNvPr id="7" name="Slide Number Placeholder 5"/>
          <p:cNvSpPr>
            <a:spLocks noGrp="1"/>
          </p:cNvSpPr>
          <p:nvPr>
            <p:ph type="sldNum" sz="quarter" idx="4"/>
          </p:nvPr>
        </p:nvSpPr>
        <p:spPr>
          <a:xfrm>
            <a:off x="11568704" y="6504192"/>
            <a:ext cx="607358" cy="365125"/>
          </a:xfrm>
          <a:prstGeom prst="rect">
            <a:avLst/>
          </a:prstGeom>
          <a:ln>
            <a:noFill/>
          </a:ln>
        </p:spPr>
        <p:txBody>
          <a:bodyPr/>
          <a:lstStyle>
            <a:lvl1pPr>
              <a:defRPr>
                <a:solidFill>
                  <a:schemeClr val="tx1">
                    <a:alpha val="50000"/>
                  </a:schemeClr>
                </a:solidFill>
              </a:defRPr>
            </a:lvl1pPr>
          </a:lstStyle>
          <a:p>
            <a:fld id="{6C9CD605-947A-3C4E-98CB-B055F943FEBA}" type="slidenum">
              <a:rPr lang="en-US" smtClean="0"/>
              <a:pPr/>
              <a:t>‹#›</a:t>
            </a:fld>
            <a:endParaRPr lang="en-US" dirty="0"/>
          </a:p>
        </p:txBody>
      </p:sp>
      <p:sp>
        <p:nvSpPr>
          <p:cNvPr id="10" name="Title 1"/>
          <p:cNvSpPr txBox="1">
            <a:spLocks/>
          </p:cNvSpPr>
          <p:nvPr userDrawn="1"/>
        </p:nvSpPr>
        <p:spPr>
          <a:xfrm>
            <a:off x="411480" y="189286"/>
            <a:ext cx="10922149" cy="589616"/>
          </a:xfrm>
          <a:prstGeom prst="rect">
            <a:avLst/>
          </a:prstGeom>
        </p:spPr>
        <p:txBody>
          <a:bodyPr/>
          <a:lstStyle>
            <a:lvl1pPr algn="l" defTabSz="914400" rtl="0" eaLnBrk="1" latinLnBrk="0" hangingPunct="1">
              <a:lnSpc>
                <a:spcPct val="90000"/>
              </a:lnSpc>
              <a:spcBef>
                <a:spcPct val="0"/>
              </a:spcBef>
              <a:buNone/>
              <a:defRPr sz="4400" kern="1200">
                <a:solidFill>
                  <a:schemeClr val="bg1"/>
                </a:solidFill>
                <a:latin typeface="+mj-lt"/>
                <a:ea typeface="+mj-ea"/>
                <a:cs typeface="+mj-cs"/>
              </a:defRPr>
            </a:lvl1pPr>
          </a:lstStyle>
          <a:p>
            <a:r>
              <a:rPr lang="en-US" sz="3600" b="0" i="0" dirty="0">
                <a:latin typeface="Arial" panose="020B0604020202020204" pitchFamily="34" charset="0"/>
                <a:cs typeface="Arial" panose="020B0604020202020204" pitchFamily="34" charset="0"/>
              </a:rPr>
              <a:t>Click to edit Master title style</a:t>
            </a:r>
          </a:p>
        </p:txBody>
      </p:sp>
    </p:spTree>
    <p:extLst>
      <p:ext uri="{BB962C8B-B14F-4D97-AF65-F5344CB8AC3E}">
        <p14:creationId xmlns:p14="http://schemas.microsoft.com/office/powerpoint/2010/main" val="1377184672"/>
      </p:ext>
    </p:extLst>
  </p:cSld>
  <p:clrMapOvr>
    <a:masterClrMapping/>
  </p:clrMapOvr>
  <p:transition>
    <p:wipe dir="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934" y="-9138"/>
            <a:ext cx="12198370" cy="6867137"/>
          </a:xfrm>
          <a:prstGeom prst="rect">
            <a:avLst/>
          </a:prstGeom>
        </p:spPr>
      </p:pic>
      <p:sp>
        <p:nvSpPr>
          <p:cNvPr id="9" name="Rectangle 8"/>
          <p:cNvSpPr/>
          <p:nvPr userDrawn="1"/>
        </p:nvSpPr>
        <p:spPr>
          <a:xfrm>
            <a:off x="-2" y="1062318"/>
            <a:ext cx="5495774" cy="1504951"/>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t>s</a:t>
            </a:r>
          </a:p>
        </p:txBody>
      </p:sp>
      <p:pic>
        <p:nvPicPr>
          <p:cNvPr id="10" name="Picture 9"/>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436300" y="1423410"/>
            <a:ext cx="3810368" cy="793541"/>
          </a:xfrm>
          <a:prstGeom prst="rect">
            <a:avLst/>
          </a:prstGeom>
        </p:spPr>
      </p:pic>
    </p:spTree>
    <p:extLst>
      <p:ext uri="{BB962C8B-B14F-4D97-AF65-F5344CB8AC3E}">
        <p14:creationId xmlns:p14="http://schemas.microsoft.com/office/powerpoint/2010/main" val="1330477553"/>
      </p:ext>
    </p:extLst>
  </p:cSld>
  <p:clrMapOvr>
    <a:masterClrMapping/>
  </p:clrMapOvr>
  <p:transition>
    <p:wipe dir="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1" y="1122363"/>
            <a:ext cx="9144000" cy="2387600"/>
          </a:xfrm>
        </p:spPr>
        <p:txBody>
          <a:bodyPr anchor="b">
            <a:normAutofit/>
          </a:bodyPr>
          <a:lstStyle>
            <a:lvl1pPr algn="ctr">
              <a:defRPr sz="4399">
                <a:solidFill>
                  <a:srgbClr val="0070C0"/>
                </a:solidFill>
                <a:latin typeface="+mn-lt"/>
              </a:defRPr>
            </a:lvl1pPr>
          </a:lstStyle>
          <a:p>
            <a:r>
              <a:rPr lang="en-US" dirty="0"/>
              <a:t>Click to edit Master title style</a:t>
            </a:r>
          </a:p>
        </p:txBody>
      </p:sp>
      <p:sp>
        <p:nvSpPr>
          <p:cNvPr id="3" name="Subtitle 2"/>
          <p:cNvSpPr>
            <a:spLocks noGrp="1"/>
          </p:cNvSpPr>
          <p:nvPr>
            <p:ph type="subTitle" idx="1"/>
          </p:nvPr>
        </p:nvSpPr>
        <p:spPr>
          <a:xfrm>
            <a:off x="1524001" y="3602038"/>
            <a:ext cx="9144000" cy="1655762"/>
          </a:xfrm>
        </p:spPr>
        <p:txBody>
          <a:bodyPr/>
          <a:lstStyle>
            <a:lvl1pPr marL="0" indent="0" algn="ctr">
              <a:buNone/>
              <a:defRPr sz="2399"/>
            </a:lvl1pPr>
            <a:lvl2pPr marL="457063" indent="0" algn="ctr">
              <a:buNone/>
              <a:defRPr sz="1999"/>
            </a:lvl2pPr>
            <a:lvl3pPr marL="914126" indent="0" algn="ctr">
              <a:buNone/>
              <a:defRPr sz="1799"/>
            </a:lvl3pPr>
            <a:lvl4pPr marL="1371189" indent="0" algn="ctr">
              <a:buNone/>
              <a:defRPr sz="1600"/>
            </a:lvl4pPr>
            <a:lvl5pPr marL="1828251" indent="0" algn="ctr">
              <a:buNone/>
              <a:defRPr sz="1600"/>
            </a:lvl5pPr>
            <a:lvl6pPr marL="2285314" indent="0" algn="ctr">
              <a:buNone/>
              <a:defRPr sz="1600"/>
            </a:lvl6pPr>
            <a:lvl7pPr marL="2742377" indent="0" algn="ctr">
              <a:buNone/>
              <a:defRPr sz="1600"/>
            </a:lvl7pPr>
            <a:lvl8pPr marL="3199440" indent="0" algn="ctr">
              <a:buNone/>
              <a:defRPr sz="1600"/>
            </a:lvl8pPr>
            <a:lvl9pPr marL="3656503"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005CB7F2-69A8-4932-92F7-EB8F2A17B54C}" type="datetime1">
              <a:rPr lang="en-US" smtClean="0">
                <a:solidFill>
                  <a:prstClr val="black">
                    <a:tint val="75000"/>
                  </a:prstClr>
                </a:solidFill>
              </a:rPr>
              <a:pPr/>
              <a:t>7/17/2020</a:t>
            </a:fld>
            <a:endParaRPr lang="en-US">
              <a:solidFill>
                <a:prstClr val="black">
                  <a:tint val="75000"/>
                </a:prstClr>
              </a:solidFill>
            </a:endParaRPr>
          </a:p>
        </p:txBody>
      </p:sp>
      <p:sp>
        <p:nvSpPr>
          <p:cNvPr id="5" name="Footer Placeholder 4"/>
          <p:cNvSpPr>
            <a:spLocks noGrp="1"/>
          </p:cNvSpPr>
          <p:nvPr>
            <p:ph type="ftr" sz="quarter" idx="11"/>
          </p:nvPr>
        </p:nvSpPr>
        <p:spPr>
          <a:xfrm>
            <a:off x="2934120" y="6356352"/>
            <a:ext cx="6229977" cy="365125"/>
          </a:xfrm>
        </p:spPr>
        <p:txBody>
          <a:bodyPr/>
          <a:lstStyle/>
          <a:p>
            <a:r>
              <a:rPr lang="en-US" dirty="0">
                <a:solidFill>
                  <a:prstClr val="black">
                    <a:tint val="75000"/>
                  </a:prstClr>
                </a:solidFill>
              </a:rPr>
              <a:t>AT&amp;T Proprietary – “PACIFICA Team” Only. Not for use or disclosure outside the AT&amp;T and Amdocs companies except under written agreement.</a:t>
            </a:r>
          </a:p>
        </p:txBody>
      </p:sp>
      <p:sp>
        <p:nvSpPr>
          <p:cNvPr id="6" name="Slide Number Placeholder 5"/>
          <p:cNvSpPr>
            <a:spLocks noGrp="1"/>
          </p:cNvSpPr>
          <p:nvPr>
            <p:ph type="sldNum" sz="quarter" idx="12"/>
          </p:nvPr>
        </p:nvSpPr>
        <p:spPr/>
        <p:txBody>
          <a:bodyPr/>
          <a:lstStyle/>
          <a:p>
            <a:fld id="{40575151-7D08-4EC6-8B44-46C2D1CA7DBE}"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66692298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a:xfrm>
            <a:off x="838201" y="1174376"/>
            <a:ext cx="10515600" cy="50053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C3D1049F-3BB1-4902-8BE0-56157AB63CFF}" type="datetime1">
              <a:rPr lang="en-US" smtClean="0">
                <a:solidFill>
                  <a:prstClr val="black">
                    <a:tint val="75000"/>
                  </a:prstClr>
                </a:solidFill>
              </a:rPr>
              <a:pPr/>
              <a:t>7/17/2020</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r>
              <a:rPr lang="en-US">
                <a:solidFill>
                  <a:prstClr val="black">
                    <a:tint val="75000"/>
                  </a:prstClr>
                </a:solidFill>
              </a:rPr>
              <a:t>AT&amp;T Proprietary – “PACIFICA Team” Only. Not for use or disclosure outside the AT&amp;T and Amdocs companies except under written agreement.</a:t>
            </a:r>
          </a:p>
        </p:txBody>
      </p:sp>
      <p:sp>
        <p:nvSpPr>
          <p:cNvPr id="6" name="Slide Number Placeholder 5"/>
          <p:cNvSpPr>
            <a:spLocks noGrp="1"/>
          </p:cNvSpPr>
          <p:nvPr>
            <p:ph type="sldNum" sz="quarter" idx="12"/>
          </p:nvPr>
        </p:nvSpPr>
        <p:spPr/>
        <p:txBody>
          <a:bodyPr/>
          <a:lstStyle/>
          <a:p>
            <a:fld id="{40575151-7D08-4EC6-8B44-46C2D1CA7DBE}"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77023841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40"/>
            <a:ext cx="10515600" cy="2852737"/>
          </a:xfrm>
        </p:spPr>
        <p:txBody>
          <a:bodyPr anchor="b"/>
          <a:lstStyle>
            <a:lvl1pPr>
              <a:defRPr sz="5998"/>
            </a:lvl1pPr>
          </a:lstStyle>
          <a:p>
            <a:r>
              <a:rPr lang="en-US"/>
              <a:t>Click to edit Master title style</a:t>
            </a:r>
          </a:p>
        </p:txBody>
      </p:sp>
      <p:sp>
        <p:nvSpPr>
          <p:cNvPr id="3" name="Text Placeholder 2"/>
          <p:cNvSpPr>
            <a:spLocks noGrp="1"/>
          </p:cNvSpPr>
          <p:nvPr>
            <p:ph type="body" idx="1"/>
          </p:nvPr>
        </p:nvSpPr>
        <p:spPr>
          <a:xfrm>
            <a:off x="831850" y="4589465"/>
            <a:ext cx="10515600" cy="1500187"/>
          </a:xfrm>
        </p:spPr>
        <p:txBody>
          <a:bodyPr/>
          <a:lstStyle>
            <a:lvl1pPr marL="0" indent="0">
              <a:buNone/>
              <a:defRPr sz="2399">
                <a:solidFill>
                  <a:schemeClr val="tx1">
                    <a:tint val="75000"/>
                  </a:schemeClr>
                </a:solidFill>
              </a:defRPr>
            </a:lvl1pPr>
            <a:lvl2pPr marL="457063" indent="0">
              <a:buNone/>
              <a:defRPr sz="1999">
                <a:solidFill>
                  <a:schemeClr val="tx1">
                    <a:tint val="75000"/>
                  </a:schemeClr>
                </a:solidFill>
              </a:defRPr>
            </a:lvl2pPr>
            <a:lvl3pPr marL="914126" indent="0">
              <a:buNone/>
              <a:defRPr sz="1799">
                <a:solidFill>
                  <a:schemeClr val="tx1">
                    <a:tint val="75000"/>
                  </a:schemeClr>
                </a:solidFill>
              </a:defRPr>
            </a:lvl3pPr>
            <a:lvl4pPr marL="1371189" indent="0">
              <a:buNone/>
              <a:defRPr sz="1600">
                <a:solidFill>
                  <a:schemeClr val="tx1">
                    <a:tint val="75000"/>
                  </a:schemeClr>
                </a:solidFill>
              </a:defRPr>
            </a:lvl4pPr>
            <a:lvl5pPr marL="1828251" indent="0">
              <a:buNone/>
              <a:defRPr sz="1600">
                <a:solidFill>
                  <a:schemeClr val="tx1">
                    <a:tint val="75000"/>
                  </a:schemeClr>
                </a:solidFill>
              </a:defRPr>
            </a:lvl5pPr>
            <a:lvl6pPr marL="2285314" indent="0">
              <a:buNone/>
              <a:defRPr sz="1600">
                <a:solidFill>
                  <a:schemeClr val="tx1">
                    <a:tint val="75000"/>
                  </a:schemeClr>
                </a:solidFill>
              </a:defRPr>
            </a:lvl6pPr>
            <a:lvl7pPr marL="2742377" indent="0">
              <a:buNone/>
              <a:defRPr sz="1600">
                <a:solidFill>
                  <a:schemeClr val="tx1">
                    <a:tint val="75000"/>
                  </a:schemeClr>
                </a:solidFill>
              </a:defRPr>
            </a:lvl7pPr>
            <a:lvl8pPr marL="3199440" indent="0">
              <a:buNone/>
              <a:defRPr sz="1600">
                <a:solidFill>
                  <a:schemeClr val="tx1">
                    <a:tint val="75000"/>
                  </a:schemeClr>
                </a:solidFill>
              </a:defRPr>
            </a:lvl8pPr>
            <a:lvl9pPr marL="3656503"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FA4D803B-7B41-4E86-B929-2781E67BDE95}" type="datetime1">
              <a:rPr lang="en-US" smtClean="0">
                <a:solidFill>
                  <a:prstClr val="black">
                    <a:tint val="75000"/>
                  </a:prstClr>
                </a:solidFill>
              </a:rPr>
              <a:pPr/>
              <a:t>7/17/2020</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r>
              <a:rPr lang="en-US">
                <a:solidFill>
                  <a:prstClr val="black">
                    <a:tint val="75000"/>
                  </a:prstClr>
                </a:solidFill>
              </a:rPr>
              <a:t>AT&amp;T Proprietary – “PACIFICA Team” Only. Not for use or disclosure outside the AT&amp;T and Amdocs companies except under written agreement.</a:t>
            </a:r>
          </a:p>
        </p:txBody>
      </p:sp>
      <p:sp>
        <p:nvSpPr>
          <p:cNvPr id="6" name="Slide Number Placeholder 5"/>
          <p:cNvSpPr>
            <a:spLocks noGrp="1"/>
          </p:cNvSpPr>
          <p:nvPr>
            <p:ph type="sldNum" sz="quarter" idx="12"/>
          </p:nvPr>
        </p:nvSpPr>
        <p:spPr/>
        <p:txBody>
          <a:bodyPr/>
          <a:lstStyle/>
          <a:p>
            <a:fld id="{40575151-7D08-4EC6-8B44-46C2D1CA7DBE}"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86851383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1"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BF7F78CA-6F21-4C0E-B12D-46C7849143F0}" type="datetime1">
              <a:rPr lang="en-US" smtClean="0">
                <a:solidFill>
                  <a:prstClr val="black">
                    <a:tint val="75000"/>
                  </a:prstClr>
                </a:solidFill>
              </a:rPr>
              <a:pPr/>
              <a:t>7/17/2020</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r>
              <a:rPr lang="en-US">
                <a:solidFill>
                  <a:prstClr val="black">
                    <a:tint val="75000"/>
                  </a:prstClr>
                </a:solidFill>
              </a:rPr>
              <a:t>AT&amp;T Proprietary – “PACIFICA Team” Only. Not for use or disclosure outside the AT&amp;T and Amdocs companies except under written agreement.</a:t>
            </a:r>
          </a:p>
        </p:txBody>
      </p:sp>
      <p:sp>
        <p:nvSpPr>
          <p:cNvPr id="7" name="Slide Number Placeholder 6"/>
          <p:cNvSpPr>
            <a:spLocks noGrp="1"/>
          </p:cNvSpPr>
          <p:nvPr>
            <p:ph type="sldNum" sz="quarter" idx="12"/>
          </p:nvPr>
        </p:nvSpPr>
        <p:spPr/>
        <p:txBody>
          <a:bodyPr/>
          <a:lstStyle/>
          <a:p>
            <a:fld id="{40575151-7D08-4EC6-8B44-46C2D1CA7DBE}"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93577026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7"/>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9" y="1681163"/>
            <a:ext cx="5157787" cy="823912"/>
          </a:xfrm>
        </p:spPr>
        <p:txBody>
          <a:bodyPr anchor="b"/>
          <a:lstStyle>
            <a:lvl1pPr marL="0" indent="0">
              <a:buNone/>
              <a:defRPr sz="2399" b="1"/>
            </a:lvl1pPr>
            <a:lvl2pPr marL="457063" indent="0">
              <a:buNone/>
              <a:defRPr sz="1999" b="1"/>
            </a:lvl2pPr>
            <a:lvl3pPr marL="914126" indent="0">
              <a:buNone/>
              <a:defRPr sz="1799" b="1"/>
            </a:lvl3pPr>
            <a:lvl4pPr marL="1371189" indent="0">
              <a:buNone/>
              <a:defRPr sz="1600" b="1"/>
            </a:lvl4pPr>
            <a:lvl5pPr marL="1828251" indent="0">
              <a:buNone/>
              <a:defRPr sz="1600" b="1"/>
            </a:lvl5pPr>
            <a:lvl6pPr marL="2285314" indent="0">
              <a:buNone/>
              <a:defRPr sz="1600" b="1"/>
            </a:lvl6pPr>
            <a:lvl7pPr marL="2742377" indent="0">
              <a:buNone/>
              <a:defRPr sz="1600" b="1"/>
            </a:lvl7pPr>
            <a:lvl8pPr marL="3199440" indent="0">
              <a:buNone/>
              <a:defRPr sz="1600" b="1"/>
            </a:lvl8pPr>
            <a:lvl9pPr marL="3656503"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9"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399" b="1"/>
            </a:lvl1pPr>
            <a:lvl2pPr marL="457063" indent="0">
              <a:buNone/>
              <a:defRPr sz="1999" b="1"/>
            </a:lvl2pPr>
            <a:lvl3pPr marL="914126" indent="0">
              <a:buNone/>
              <a:defRPr sz="1799" b="1"/>
            </a:lvl3pPr>
            <a:lvl4pPr marL="1371189" indent="0">
              <a:buNone/>
              <a:defRPr sz="1600" b="1"/>
            </a:lvl4pPr>
            <a:lvl5pPr marL="1828251" indent="0">
              <a:buNone/>
              <a:defRPr sz="1600" b="1"/>
            </a:lvl5pPr>
            <a:lvl6pPr marL="2285314" indent="0">
              <a:buNone/>
              <a:defRPr sz="1600" b="1"/>
            </a:lvl6pPr>
            <a:lvl7pPr marL="2742377" indent="0">
              <a:buNone/>
              <a:defRPr sz="1600" b="1"/>
            </a:lvl7pPr>
            <a:lvl8pPr marL="3199440" indent="0">
              <a:buNone/>
              <a:defRPr sz="1600" b="1"/>
            </a:lvl8pPr>
            <a:lvl9pPr marL="3656503"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E0180EDC-A6DF-4EC1-B124-5E31FB692176}" type="datetime1">
              <a:rPr lang="en-US" smtClean="0">
                <a:solidFill>
                  <a:prstClr val="black">
                    <a:tint val="75000"/>
                  </a:prstClr>
                </a:solidFill>
              </a:rPr>
              <a:pPr/>
              <a:t>7/17/2020</a:t>
            </a:fld>
            <a:endParaRPr lang="en-US">
              <a:solidFill>
                <a:prstClr val="black">
                  <a:tint val="75000"/>
                </a:prstClr>
              </a:solidFill>
            </a:endParaRPr>
          </a:p>
        </p:txBody>
      </p:sp>
      <p:sp>
        <p:nvSpPr>
          <p:cNvPr id="8" name="Footer Placeholder 7"/>
          <p:cNvSpPr>
            <a:spLocks noGrp="1"/>
          </p:cNvSpPr>
          <p:nvPr>
            <p:ph type="ftr" sz="quarter" idx="11"/>
          </p:nvPr>
        </p:nvSpPr>
        <p:spPr/>
        <p:txBody>
          <a:bodyPr/>
          <a:lstStyle/>
          <a:p>
            <a:r>
              <a:rPr lang="en-US">
                <a:solidFill>
                  <a:prstClr val="black">
                    <a:tint val="75000"/>
                  </a:prstClr>
                </a:solidFill>
              </a:rPr>
              <a:t>AT&amp;T Proprietary – “PACIFICA Team” Only. Not for use or disclosure outside the AT&amp;T and Amdocs companies except under written agreement.</a:t>
            </a:r>
          </a:p>
        </p:txBody>
      </p:sp>
      <p:sp>
        <p:nvSpPr>
          <p:cNvPr id="9" name="Slide Number Placeholder 8"/>
          <p:cNvSpPr>
            <a:spLocks noGrp="1"/>
          </p:cNvSpPr>
          <p:nvPr>
            <p:ph type="sldNum" sz="quarter" idx="12"/>
          </p:nvPr>
        </p:nvSpPr>
        <p:spPr/>
        <p:txBody>
          <a:bodyPr/>
          <a:lstStyle/>
          <a:p>
            <a:fld id="{40575151-7D08-4EC6-8B44-46C2D1CA7DBE}"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87651618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slideLayout" Target="../slideLayouts/slideLayout3.xml"/><Relationship Id="rId7" Type="http://schemas.openxmlformats.org/officeDocument/2006/relationships/image" Target="../media/image2.emf"/><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jpg"/><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2.xml"/><Relationship Id="rId13" Type="http://schemas.openxmlformats.org/officeDocument/2006/relationships/theme" Target="../theme/theme2.xml"/><Relationship Id="rId3" Type="http://schemas.openxmlformats.org/officeDocument/2006/relationships/slideLayout" Target="../slideLayouts/slideLayout7.xml"/><Relationship Id="rId7" Type="http://schemas.openxmlformats.org/officeDocument/2006/relationships/slideLayout" Target="../slideLayouts/slideLayout11.xml"/><Relationship Id="rId12" Type="http://schemas.openxmlformats.org/officeDocument/2006/relationships/slideLayout" Target="../slideLayouts/slideLayout16.xml"/><Relationship Id="rId2" Type="http://schemas.openxmlformats.org/officeDocument/2006/relationships/slideLayout" Target="../slideLayouts/slideLayout6.xml"/><Relationship Id="rId1" Type="http://schemas.openxmlformats.org/officeDocument/2006/relationships/slideLayout" Target="../slideLayouts/slideLayout5.xml"/><Relationship Id="rId6" Type="http://schemas.openxmlformats.org/officeDocument/2006/relationships/slideLayout" Target="../slideLayouts/slideLayout10.xml"/><Relationship Id="rId11" Type="http://schemas.openxmlformats.org/officeDocument/2006/relationships/slideLayout" Target="../slideLayouts/slideLayout15.xml"/><Relationship Id="rId5" Type="http://schemas.openxmlformats.org/officeDocument/2006/relationships/slideLayout" Target="../slideLayouts/slideLayout9.xml"/><Relationship Id="rId10" Type="http://schemas.openxmlformats.org/officeDocument/2006/relationships/slideLayout" Target="../slideLayouts/slideLayout14.xml"/><Relationship Id="rId4" Type="http://schemas.openxmlformats.org/officeDocument/2006/relationships/slideLayout" Target="../slideLayouts/slideLayout8.xml"/><Relationship Id="rId9" Type="http://schemas.openxmlformats.org/officeDocument/2006/relationships/slideLayout" Target="../slideLayouts/slideLayout1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2" name="Rectangle 11"/>
          <p:cNvSpPr/>
          <p:nvPr userDrawn="1"/>
        </p:nvSpPr>
        <p:spPr>
          <a:xfrm>
            <a:off x="-20171" y="0"/>
            <a:ext cx="12192000" cy="968188"/>
          </a:xfrm>
          <a:prstGeom prst="rect">
            <a:avLst/>
          </a:prstGeom>
          <a:blipFill>
            <a:blip r:embed="rId6"/>
            <a:stretch>
              <a:fillRect/>
            </a:stretch>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Rectangle 17"/>
          <p:cNvSpPr/>
          <p:nvPr userDrawn="1"/>
        </p:nvSpPr>
        <p:spPr>
          <a:xfrm>
            <a:off x="1" y="6479195"/>
            <a:ext cx="12212170" cy="39629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sp>
        <p:nvSpPr>
          <p:cNvPr id="19" name="Date Placeholder 3"/>
          <p:cNvSpPr>
            <a:spLocks noGrp="1"/>
          </p:cNvSpPr>
          <p:nvPr>
            <p:ph type="dt" sz="half" idx="2"/>
          </p:nvPr>
        </p:nvSpPr>
        <p:spPr>
          <a:xfrm>
            <a:off x="72963" y="6489324"/>
            <a:ext cx="1638997" cy="365125"/>
          </a:xfrm>
          <a:prstGeom prst="rect">
            <a:avLst/>
          </a:prstGeom>
        </p:spPr>
        <p:txBody>
          <a:bodyPr/>
          <a:lstStyle>
            <a:lvl1pPr>
              <a:defRPr sz="1200" b="0" i="0">
                <a:solidFill>
                  <a:schemeClr val="tx1">
                    <a:alpha val="50000"/>
                  </a:schemeClr>
                </a:solidFill>
                <a:latin typeface="Arial" panose="020B0604020202020204" pitchFamily="34" charset="0"/>
                <a:cs typeface="Arial" panose="020B0604020202020204" pitchFamily="34" charset="0"/>
              </a:defRPr>
            </a:lvl1pPr>
          </a:lstStyle>
          <a:p>
            <a:endParaRPr lang="en-US" dirty="0"/>
          </a:p>
        </p:txBody>
      </p:sp>
      <p:sp>
        <p:nvSpPr>
          <p:cNvPr id="20" name="Slide Number Placeholder 5"/>
          <p:cNvSpPr>
            <a:spLocks noGrp="1"/>
          </p:cNvSpPr>
          <p:nvPr>
            <p:ph type="sldNum" sz="quarter" idx="4"/>
          </p:nvPr>
        </p:nvSpPr>
        <p:spPr>
          <a:xfrm>
            <a:off x="11568704" y="6504192"/>
            <a:ext cx="607358" cy="365125"/>
          </a:xfrm>
          <a:prstGeom prst="rect">
            <a:avLst/>
          </a:prstGeom>
          <a:ln>
            <a:noFill/>
          </a:ln>
        </p:spPr>
        <p:txBody>
          <a:bodyPr/>
          <a:lstStyle>
            <a:lvl1pPr>
              <a:defRPr sz="1200" b="0" i="0">
                <a:solidFill>
                  <a:schemeClr val="tx1">
                    <a:alpha val="50000"/>
                  </a:schemeClr>
                </a:solidFill>
                <a:latin typeface="Arial" panose="020B0604020202020204" pitchFamily="34" charset="0"/>
                <a:cs typeface="Arial" panose="020B0604020202020204" pitchFamily="34" charset="0"/>
              </a:defRPr>
            </a:lvl1pPr>
          </a:lstStyle>
          <a:p>
            <a:fld id="{6C9CD605-947A-3C4E-98CB-B055F943FEBA}" type="slidenum">
              <a:rPr lang="en-US" smtClean="0"/>
              <a:pPr/>
              <a:t>‹#›</a:t>
            </a:fld>
            <a:endParaRPr lang="en-US" dirty="0"/>
          </a:p>
        </p:txBody>
      </p:sp>
      <p:pic>
        <p:nvPicPr>
          <p:cNvPr id="21" name="Picture 20"/>
          <p:cNvPicPr>
            <a:picLocks noChangeAspect="1"/>
          </p:cNvPicPr>
          <p:nvPr userDrawn="1"/>
        </p:nvPicPr>
        <p:blipFill>
          <a:blip r:embed="rId7">
            <a:extLst>
              <a:ext uri="{28A0092B-C50C-407E-A947-70E740481C1C}">
                <a14:useLocalDpi xmlns:a14="http://schemas.microsoft.com/office/drawing/2010/main" val="0"/>
              </a:ext>
            </a:extLst>
          </a:blip>
          <a:stretch>
            <a:fillRect/>
          </a:stretch>
        </p:blipFill>
        <p:spPr>
          <a:xfrm>
            <a:off x="10027522" y="6521843"/>
            <a:ext cx="1494864" cy="311318"/>
          </a:xfrm>
          <a:prstGeom prst="rect">
            <a:avLst/>
          </a:prstGeom>
        </p:spPr>
      </p:pic>
      <p:sp>
        <p:nvSpPr>
          <p:cNvPr id="2" name="Title Placeholder 1"/>
          <p:cNvSpPr>
            <a:spLocks noGrp="1"/>
          </p:cNvSpPr>
          <p:nvPr>
            <p:ph type="title"/>
          </p:nvPr>
        </p:nvSpPr>
        <p:spPr>
          <a:xfrm>
            <a:off x="314961" y="197831"/>
            <a:ext cx="11506200" cy="53877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314961" y="1300480"/>
            <a:ext cx="11506200" cy="4876483"/>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0" name="Shape 72"/>
          <p:cNvPicPr preferRelativeResize="0"/>
          <p:nvPr userDrawn="1"/>
        </p:nvPicPr>
        <p:blipFill rotWithShape="1">
          <a:blip r:embed="rId8" cstate="print">
            <a:alphaModFix/>
            <a:extLst>
              <a:ext uri="{28A0092B-C50C-407E-A947-70E740481C1C}">
                <a14:useLocalDpi xmlns:a14="http://schemas.microsoft.com/office/drawing/2010/main"/>
              </a:ext>
            </a:extLst>
          </a:blip>
          <a:srcRect/>
          <a:stretch/>
        </p:blipFill>
        <p:spPr>
          <a:xfrm>
            <a:off x="314961" y="6604615"/>
            <a:ext cx="2595599" cy="154799"/>
          </a:xfrm>
          <a:prstGeom prst="rect">
            <a:avLst/>
          </a:prstGeom>
          <a:noFill/>
          <a:ln>
            <a:noFill/>
          </a:ln>
        </p:spPr>
      </p:pic>
      <p:sp>
        <p:nvSpPr>
          <p:cNvPr id="4" name="Footer Placeholder 3"/>
          <p:cNvSpPr>
            <a:spLocks noGrp="1"/>
          </p:cNvSpPr>
          <p:nvPr>
            <p:ph type="ftr" sz="quarter" idx="3"/>
          </p:nvPr>
        </p:nvSpPr>
        <p:spPr>
          <a:xfrm>
            <a:off x="2062480" y="6521843"/>
            <a:ext cx="7340600" cy="365125"/>
          </a:xfrm>
          <a:prstGeom prst="rect">
            <a:avLst/>
          </a:prstGeom>
        </p:spPr>
        <p:txBody>
          <a:bodyPr vert="horz" lIns="91440" tIns="45720" rIns="91440" bIns="45720" rtlCol="0" anchor="ctr"/>
          <a:lstStyle>
            <a:lvl1pPr algn="ctr">
              <a:defRPr sz="1200" b="0" i="0">
                <a:solidFill>
                  <a:schemeClr val="tx1">
                    <a:tint val="75000"/>
                  </a:schemeClr>
                </a:solidFill>
                <a:latin typeface="Arial" panose="020B0604020202020204" pitchFamily="34" charset="0"/>
                <a:cs typeface="Arial" panose="020B0604020202020204" pitchFamily="34" charset="0"/>
              </a:defRPr>
            </a:lvl1pPr>
          </a:lstStyle>
          <a:p>
            <a:endParaRPr lang="en-US" dirty="0"/>
          </a:p>
        </p:txBody>
      </p:sp>
    </p:spTree>
    <p:extLst>
      <p:ext uri="{BB962C8B-B14F-4D97-AF65-F5344CB8AC3E}">
        <p14:creationId xmlns:p14="http://schemas.microsoft.com/office/powerpoint/2010/main" val="123380552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2" r:id="rId3"/>
    <p:sldLayoutId id="2147483654" r:id="rId4"/>
  </p:sldLayoutIdLst>
  <p:transition>
    <p:wipe dir="r"/>
  </p:transition>
  <p:hf hdr="0" dt="0"/>
  <p:txStyles>
    <p:titleStyle>
      <a:lvl1pPr algn="l" defTabSz="914400" rtl="0" eaLnBrk="1" latinLnBrk="0" hangingPunct="1">
        <a:lnSpc>
          <a:spcPct val="90000"/>
        </a:lnSpc>
        <a:spcBef>
          <a:spcPct val="0"/>
        </a:spcBef>
        <a:buNone/>
        <a:defRPr sz="3600" b="0" i="0" kern="1200">
          <a:solidFill>
            <a:schemeClr val="bg1"/>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Font typeface="Arial" charset="0"/>
        <a:buChar char="•"/>
        <a:defRPr sz="2800" b="0" i="0" kern="1200">
          <a:solidFill>
            <a:schemeClr val="tx2"/>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ppleSystemUIFont" charset="-120"/>
        <a:buChar char="-"/>
        <a:defRPr sz="2400" b="0" i="0" kern="1200">
          <a:solidFill>
            <a:schemeClr val="tx2"/>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charset="0"/>
        <a:buChar char="•"/>
        <a:defRPr sz="2000" b="0" i="0" kern="1200">
          <a:solidFill>
            <a:schemeClr val="tx2"/>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charset="0"/>
        <a:buChar char="•"/>
        <a:defRPr sz="1800" b="0" i="0" kern="1200">
          <a:solidFill>
            <a:schemeClr val="tx2"/>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charset="0"/>
        <a:buChar char="•"/>
        <a:defRPr sz="1800" b="0" i="0" kern="1200">
          <a:solidFill>
            <a:schemeClr val="tx2"/>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1" y="365127"/>
            <a:ext cx="10515600" cy="649759"/>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838201" y="1353352"/>
            <a:ext cx="10515600" cy="4826384"/>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838200" y="6356352"/>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126"/>
            <a:fld id="{1718FDA2-C866-4BDA-9761-69DD7FB3DF11}" type="datetime1">
              <a:rPr lang="en-US" smtClean="0">
                <a:solidFill>
                  <a:prstClr val="black">
                    <a:tint val="75000"/>
                  </a:prstClr>
                </a:solidFill>
              </a:rPr>
              <a:pPr defTabSz="914126"/>
              <a:t>7/17/2020</a:t>
            </a:fld>
            <a:endParaRPr lang="en-US">
              <a:solidFill>
                <a:prstClr val="black">
                  <a:tint val="75000"/>
                </a:prstClr>
              </a:solidFill>
            </a:endParaRPr>
          </a:p>
        </p:txBody>
      </p:sp>
      <p:sp>
        <p:nvSpPr>
          <p:cNvPr id="5" name="Footer Placeholder 4"/>
          <p:cNvSpPr>
            <a:spLocks noGrp="1"/>
          </p:cNvSpPr>
          <p:nvPr>
            <p:ph type="ftr" sz="quarter" idx="3"/>
          </p:nvPr>
        </p:nvSpPr>
        <p:spPr>
          <a:xfrm>
            <a:off x="2836986" y="6356352"/>
            <a:ext cx="651803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126"/>
            <a:r>
              <a:rPr lang="en-US">
                <a:solidFill>
                  <a:prstClr val="black">
                    <a:tint val="75000"/>
                  </a:prstClr>
                </a:solidFill>
              </a:rPr>
              <a:t>AT&amp;T Proprietary – “PACIFICA Team” Only. Not for use or disclosure outside the AT&amp;T and Amdocs companies except under written agreement.</a:t>
            </a:r>
            <a:endParaRPr lang="en-US" dirty="0">
              <a:solidFill>
                <a:prstClr val="black">
                  <a:tint val="75000"/>
                </a:prstClr>
              </a:solidFill>
            </a:endParaRPr>
          </a:p>
        </p:txBody>
      </p:sp>
      <p:sp>
        <p:nvSpPr>
          <p:cNvPr id="6" name="Slide Number Placeholder 5"/>
          <p:cNvSpPr>
            <a:spLocks noGrp="1"/>
          </p:cNvSpPr>
          <p:nvPr>
            <p:ph type="sldNum" sz="quarter" idx="4"/>
          </p:nvPr>
        </p:nvSpPr>
        <p:spPr>
          <a:xfrm>
            <a:off x="8610600" y="6356352"/>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126"/>
            <a:fld id="{40575151-7D08-4EC6-8B44-46C2D1CA7DBE}" type="slidenum">
              <a:rPr lang="en-US" smtClean="0">
                <a:solidFill>
                  <a:prstClr val="black">
                    <a:tint val="75000"/>
                  </a:prstClr>
                </a:solidFill>
              </a:rPr>
              <a:pPr defTabSz="914126"/>
              <a:t>‹#›</a:t>
            </a:fld>
            <a:endParaRPr lang="en-US">
              <a:solidFill>
                <a:prstClr val="black">
                  <a:tint val="75000"/>
                </a:prstClr>
              </a:solidFill>
            </a:endParaRPr>
          </a:p>
        </p:txBody>
      </p:sp>
    </p:spTree>
    <p:extLst>
      <p:ext uri="{BB962C8B-B14F-4D97-AF65-F5344CB8AC3E}">
        <p14:creationId xmlns:p14="http://schemas.microsoft.com/office/powerpoint/2010/main" val="526697998"/>
      </p:ext>
    </p:extLst>
  </p:cSld>
  <p:clrMap bg1="lt1" tx1="dk1" bg2="lt2" tx2="dk2" accent1="accent1" accent2="accent2" accent3="accent3" accent4="accent4" accent5="accent5" accent6="accent6" hlink="hlink" folHlink="folHlink"/>
  <p:sldLayoutIdLst>
    <p:sldLayoutId id="2147483656" r:id="rId1"/>
    <p:sldLayoutId id="2147483657" r:id="rId2"/>
    <p:sldLayoutId id="2147483658" r:id="rId3"/>
    <p:sldLayoutId id="2147483659" r:id="rId4"/>
    <p:sldLayoutId id="2147483660" r:id="rId5"/>
    <p:sldLayoutId id="2147483661" r:id="rId6"/>
    <p:sldLayoutId id="2147483662" r:id="rId7"/>
    <p:sldLayoutId id="2147483663" r:id="rId8"/>
    <p:sldLayoutId id="2147483664" r:id="rId9"/>
    <p:sldLayoutId id="2147483665" r:id="rId10"/>
    <p:sldLayoutId id="2147483666" r:id="rId11"/>
    <p:sldLayoutId id="2147483667" r:id="rId12"/>
  </p:sldLayoutIdLst>
  <p:hf hdr="0"/>
  <p:txStyles>
    <p:titleStyle>
      <a:lvl1pPr algn="l" defTabSz="914126" rtl="0" eaLnBrk="1" latinLnBrk="0" hangingPunct="1">
        <a:lnSpc>
          <a:spcPct val="90000"/>
        </a:lnSpc>
        <a:spcBef>
          <a:spcPct val="0"/>
        </a:spcBef>
        <a:buNone/>
        <a:defRPr sz="3199" kern="1200">
          <a:solidFill>
            <a:srgbClr val="0070C0"/>
          </a:solidFill>
          <a:latin typeface="+mn-lt"/>
          <a:ea typeface="+mj-ea"/>
          <a:cs typeface="+mj-cs"/>
        </a:defRPr>
      </a:lvl1pPr>
    </p:titleStyle>
    <p:bodyStyle>
      <a:lvl1pPr marL="341211" indent="-341211" algn="l" defTabSz="914126" rtl="0" eaLnBrk="1" latinLnBrk="0" hangingPunct="1">
        <a:lnSpc>
          <a:spcPct val="90000"/>
        </a:lnSpc>
        <a:spcBef>
          <a:spcPts val="1000"/>
        </a:spcBef>
        <a:buFont typeface="Wingdings" panose="05000000000000000000" pitchFamily="2" charset="2"/>
        <a:buChar char="Ø"/>
        <a:defRPr sz="2799" kern="1200">
          <a:solidFill>
            <a:schemeClr val="tx1"/>
          </a:solidFill>
          <a:latin typeface="+mn-lt"/>
          <a:ea typeface="+mn-ea"/>
          <a:cs typeface="+mn-cs"/>
        </a:defRPr>
      </a:lvl1pPr>
      <a:lvl2pPr marL="685594" indent="-228531" algn="l" defTabSz="914126" rtl="0" eaLnBrk="1" latinLnBrk="0" hangingPunct="1">
        <a:lnSpc>
          <a:spcPct val="90000"/>
        </a:lnSpc>
        <a:spcBef>
          <a:spcPts val="500"/>
        </a:spcBef>
        <a:buFont typeface="Arial" panose="020B0604020202020204" pitchFamily="34" charset="0"/>
        <a:buChar char="•"/>
        <a:defRPr sz="2399" kern="1200">
          <a:solidFill>
            <a:schemeClr val="tx1"/>
          </a:solidFill>
          <a:latin typeface="+mn-lt"/>
          <a:ea typeface="+mn-ea"/>
          <a:cs typeface="+mn-cs"/>
        </a:defRPr>
      </a:lvl2pPr>
      <a:lvl3pPr marL="1142657" indent="-228531" algn="l" defTabSz="914126" rtl="0" eaLnBrk="1" latinLnBrk="0" hangingPunct="1">
        <a:lnSpc>
          <a:spcPct val="90000"/>
        </a:lnSpc>
        <a:spcBef>
          <a:spcPts val="500"/>
        </a:spcBef>
        <a:buFont typeface="Arial" panose="020B0604020202020204" pitchFamily="34" charset="0"/>
        <a:buChar char="•"/>
        <a:defRPr sz="1999" kern="1200">
          <a:solidFill>
            <a:schemeClr val="tx1"/>
          </a:solidFill>
          <a:latin typeface="+mn-lt"/>
          <a:ea typeface="+mn-ea"/>
          <a:cs typeface="+mn-cs"/>
        </a:defRPr>
      </a:lvl3pPr>
      <a:lvl4pPr marL="1599720" indent="-228531" algn="l" defTabSz="914126" rtl="0" eaLnBrk="1" latinLnBrk="0" hangingPunct="1">
        <a:lnSpc>
          <a:spcPct val="90000"/>
        </a:lnSpc>
        <a:spcBef>
          <a:spcPts val="500"/>
        </a:spcBef>
        <a:buFont typeface="Arial" panose="020B0604020202020204" pitchFamily="34" charset="0"/>
        <a:buChar char="•"/>
        <a:defRPr sz="1799" kern="1200">
          <a:solidFill>
            <a:schemeClr val="tx1"/>
          </a:solidFill>
          <a:latin typeface="+mn-lt"/>
          <a:ea typeface="+mn-ea"/>
          <a:cs typeface="+mn-cs"/>
        </a:defRPr>
      </a:lvl4pPr>
      <a:lvl5pPr marL="2056783" indent="-228531" algn="l" defTabSz="914126" rtl="0" eaLnBrk="1" latinLnBrk="0" hangingPunct="1">
        <a:lnSpc>
          <a:spcPct val="90000"/>
        </a:lnSpc>
        <a:spcBef>
          <a:spcPts val="500"/>
        </a:spcBef>
        <a:buFont typeface="Arial" panose="020B0604020202020204" pitchFamily="34" charset="0"/>
        <a:buChar char="•"/>
        <a:defRPr sz="1799" kern="1200">
          <a:solidFill>
            <a:schemeClr val="tx1"/>
          </a:solidFill>
          <a:latin typeface="+mn-lt"/>
          <a:ea typeface="+mn-ea"/>
          <a:cs typeface="+mn-cs"/>
        </a:defRPr>
      </a:lvl5pPr>
      <a:lvl6pPr marL="2513846" indent="-228531" algn="l" defTabSz="914126" rtl="0" eaLnBrk="1" latinLnBrk="0" hangingPunct="1">
        <a:lnSpc>
          <a:spcPct val="90000"/>
        </a:lnSpc>
        <a:spcBef>
          <a:spcPts val="500"/>
        </a:spcBef>
        <a:buFont typeface="Arial" panose="020B0604020202020204" pitchFamily="34" charset="0"/>
        <a:buChar char="•"/>
        <a:defRPr sz="1799" kern="1200">
          <a:solidFill>
            <a:schemeClr val="tx1"/>
          </a:solidFill>
          <a:latin typeface="+mn-lt"/>
          <a:ea typeface="+mn-ea"/>
          <a:cs typeface="+mn-cs"/>
        </a:defRPr>
      </a:lvl6pPr>
      <a:lvl7pPr marL="2970908" indent="-228531" algn="l" defTabSz="914126" rtl="0" eaLnBrk="1" latinLnBrk="0" hangingPunct="1">
        <a:lnSpc>
          <a:spcPct val="90000"/>
        </a:lnSpc>
        <a:spcBef>
          <a:spcPts val="500"/>
        </a:spcBef>
        <a:buFont typeface="Arial" panose="020B0604020202020204" pitchFamily="34" charset="0"/>
        <a:buChar char="•"/>
        <a:defRPr sz="1799" kern="1200">
          <a:solidFill>
            <a:schemeClr val="tx1"/>
          </a:solidFill>
          <a:latin typeface="+mn-lt"/>
          <a:ea typeface="+mn-ea"/>
          <a:cs typeface="+mn-cs"/>
        </a:defRPr>
      </a:lvl7pPr>
      <a:lvl8pPr marL="3427971" indent="-228531" algn="l" defTabSz="914126" rtl="0" eaLnBrk="1" latinLnBrk="0" hangingPunct="1">
        <a:lnSpc>
          <a:spcPct val="90000"/>
        </a:lnSpc>
        <a:spcBef>
          <a:spcPts val="500"/>
        </a:spcBef>
        <a:buFont typeface="Arial" panose="020B0604020202020204" pitchFamily="34" charset="0"/>
        <a:buChar char="•"/>
        <a:defRPr sz="1799" kern="1200">
          <a:solidFill>
            <a:schemeClr val="tx1"/>
          </a:solidFill>
          <a:latin typeface="+mn-lt"/>
          <a:ea typeface="+mn-ea"/>
          <a:cs typeface="+mn-cs"/>
        </a:defRPr>
      </a:lvl8pPr>
      <a:lvl9pPr marL="3885034" indent="-228531" algn="l" defTabSz="914126" rtl="0" eaLnBrk="1" latinLnBrk="0" hangingPunct="1">
        <a:lnSpc>
          <a:spcPct val="90000"/>
        </a:lnSpc>
        <a:spcBef>
          <a:spcPts val="500"/>
        </a:spcBef>
        <a:buFont typeface="Arial" panose="020B0604020202020204" pitchFamily="34" charset="0"/>
        <a:buChar char="•"/>
        <a:defRPr sz="1799" kern="1200">
          <a:solidFill>
            <a:schemeClr val="tx1"/>
          </a:solidFill>
          <a:latin typeface="+mn-lt"/>
          <a:ea typeface="+mn-ea"/>
          <a:cs typeface="+mn-cs"/>
        </a:defRPr>
      </a:lvl9pPr>
    </p:bodyStyle>
    <p:otherStyle>
      <a:defPPr>
        <a:defRPr lang="en-US"/>
      </a:defPPr>
      <a:lvl1pPr marL="0" algn="l" defTabSz="914126" rtl="0" eaLnBrk="1" latinLnBrk="0" hangingPunct="1">
        <a:defRPr sz="1799" kern="1200">
          <a:solidFill>
            <a:schemeClr val="tx1"/>
          </a:solidFill>
          <a:latin typeface="+mn-lt"/>
          <a:ea typeface="+mn-ea"/>
          <a:cs typeface="+mn-cs"/>
        </a:defRPr>
      </a:lvl1pPr>
      <a:lvl2pPr marL="457063" algn="l" defTabSz="914126" rtl="0" eaLnBrk="1" latinLnBrk="0" hangingPunct="1">
        <a:defRPr sz="1799" kern="1200">
          <a:solidFill>
            <a:schemeClr val="tx1"/>
          </a:solidFill>
          <a:latin typeface="+mn-lt"/>
          <a:ea typeface="+mn-ea"/>
          <a:cs typeface="+mn-cs"/>
        </a:defRPr>
      </a:lvl2pPr>
      <a:lvl3pPr marL="914126" algn="l" defTabSz="914126" rtl="0" eaLnBrk="1" latinLnBrk="0" hangingPunct="1">
        <a:defRPr sz="1799" kern="1200">
          <a:solidFill>
            <a:schemeClr val="tx1"/>
          </a:solidFill>
          <a:latin typeface="+mn-lt"/>
          <a:ea typeface="+mn-ea"/>
          <a:cs typeface="+mn-cs"/>
        </a:defRPr>
      </a:lvl3pPr>
      <a:lvl4pPr marL="1371189" algn="l" defTabSz="914126" rtl="0" eaLnBrk="1" latinLnBrk="0" hangingPunct="1">
        <a:defRPr sz="1799" kern="1200">
          <a:solidFill>
            <a:schemeClr val="tx1"/>
          </a:solidFill>
          <a:latin typeface="+mn-lt"/>
          <a:ea typeface="+mn-ea"/>
          <a:cs typeface="+mn-cs"/>
        </a:defRPr>
      </a:lvl4pPr>
      <a:lvl5pPr marL="1828251" algn="l" defTabSz="914126" rtl="0" eaLnBrk="1" latinLnBrk="0" hangingPunct="1">
        <a:defRPr sz="1799" kern="1200">
          <a:solidFill>
            <a:schemeClr val="tx1"/>
          </a:solidFill>
          <a:latin typeface="+mn-lt"/>
          <a:ea typeface="+mn-ea"/>
          <a:cs typeface="+mn-cs"/>
        </a:defRPr>
      </a:lvl5pPr>
      <a:lvl6pPr marL="2285314" algn="l" defTabSz="914126" rtl="0" eaLnBrk="1" latinLnBrk="0" hangingPunct="1">
        <a:defRPr sz="1799" kern="1200">
          <a:solidFill>
            <a:schemeClr val="tx1"/>
          </a:solidFill>
          <a:latin typeface="+mn-lt"/>
          <a:ea typeface="+mn-ea"/>
          <a:cs typeface="+mn-cs"/>
        </a:defRPr>
      </a:lvl6pPr>
      <a:lvl7pPr marL="2742377" algn="l" defTabSz="914126" rtl="0" eaLnBrk="1" latinLnBrk="0" hangingPunct="1">
        <a:defRPr sz="1799" kern="1200">
          <a:solidFill>
            <a:schemeClr val="tx1"/>
          </a:solidFill>
          <a:latin typeface="+mn-lt"/>
          <a:ea typeface="+mn-ea"/>
          <a:cs typeface="+mn-cs"/>
        </a:defRPr>
      </a:lvl7pPr>
      <a:lvl8pPr marL="3199440" algn="l" defTabSz="914126" rtl="0" eaLnBrk="1" latinLnBrk="0" hangingPunct="1">
        <a:defRPr sz="1799" kern="1200">
          <a:solidFill>
            <a:schemeClr val="tx1"/>
          </a:solidFill>
          <a:latin typeface="+mn-lt"/>
          <a:ea typeface="+mn-ea"/>
          <a:cs typeface="+mn-cs"/>
        </a:defRPr>
      </a:lvl8pPr>
      <a:lvl9pPr marL="3656503" algn="l" defTabSz="914126" rtl="0" eaLnBrk="1" latinLnBrk="0" hangingPunct="1">
        <a:defRPr sz="1799"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0.xml.rels><?xml version="1.0" encoding="UTF-8" standalone="yes"?>
<Relationships xmlns="http://schemas.openxmlformats.org/package/2006/relationships"><Relationship Id="rId2" Type="http://schemas.openxmlformats.org/officeDocument/2006/relationships/comments" Target="../comments/comment3.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comments" Target="../comments/comment4.xml"/><Relationship Id="rId2" Type="http://schemas.openxmlformats.org/officeDocument/2006/relationships/hyperlink" Target="https://wiki.onap.org/display/DW/V2+API+Specification#V2APISpecification-ProjectsAPI" TargetMode="Externa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hyperlink" Target="https://github.com/onap/multicloud-k8s/blob/master/src/inventory/api/aaipushapi.go" TargetMode="External"/><Relationship Id="rId2" Type="http://schemas.openxmlformats.org/officeDocument/2006/relationships/notesSlide" Target="../notesSlides/notesSlide5.xml"/><Relationship Id="rId1" Type="http://schemas.openxmlformats.org/officeDocument/2006/relationships/slideLayout" Target="../slideLayouts/slideLayout11.xml"/><Relationship Id="rId5" Type="http://schemas.openxmlformats.org/officeDocument/2006/relationships/image" Target="../media/image12.png"/><Relationship Id="rId4" Type="http://schemas.openxmlformats.org/officeDocument/2006/relationships/image" Target="../media/image11.png"/></Relationships>
</file>

<file path=ppt/slides/_rels/slide2.xml.rels><?xml version="1.0" encoding="UTF-8" standalone="yes"?>
<Relationships xmlns="http://schemas.openxmlformats.org/package/2006/relationships"><Relationship Id="rId2" Type="http://schemas.openxmlformats.org/officeDocument/2006/relationships/comments" Target="../comments/comment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comments" Target="../comments/comment2.xml"/><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8.png"/><Relationship Id="rId4" Type="http://schemas.openxmlformats.org/officeDocument/2006/relationships/image" Target="../media/image7.sv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0.svg"/><Relationship Id="rId2" Type="http://schemas.openxmlformats.org/officeDocument/2006/relationships/image" Target="../media/image9.png"/><Relationship Id="rId1" Type="http://schemas.openxmlformats.org/officeDocument/2006/relationships/slideLayout" Target="../slideLayouts/slideLayout1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idx="4294967295"/>
          </p:nvPr>
        </p:nvSpPr>
        <p:spPr>
          <a:xfrm>
            <a:off x="0" y="2799761"/>
            <a:ext cx="11333163" cy="2130458"/>
          </a:xfrm>
        </p:spPr>
        <p:txBody>
          <a:bodyPr>
            <a:normAutofit/>
          </a:bodyPr>
          <a:lstStyle/>
          <a:p>
            <a:pPr algn="ctr"/>
            <a:r>
              <a:rPr lang="en-US" b="1" i="1" dirty="0"/>
              <a:t>ONAP Guilin CNF Inventory Model (Work In Progress)</a:t>
            </a:r>
            <a:endParaRPr lang="en-US" dirty="0"/>
          </a:p>
        </p:txBody>
      </p:sp>
    </p:spTree>
    <p:extLst>
      <p:ext uri="{BB962C8B-B14F-4D97-AF65-F5344CB8AC3E}">
        <p14:creationId xmlns:p14="http://schemas.microsoft.com/office/powerpoint/2010/main" val="1374482073"/>
      </p:ext>
    </p:extLst>
  </p:cSld>
  <p:clrMapOvr>
    <a:masterClrMapping/>
  </p:clrMapOvr>
  <p:transition>
    <p:wipe dir="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DDC5CEBB-B565-4F99-A379-4A6303166F3E}"/>
              </a:ext>
            </a:extLst>
          </p:cNvPr>
          <p:cNvSpPr>
            <a:spLocks noGrp="1"/>
          </p:cNvSpPr>
          <p:nvPr>
            <p:ph type="sldNum" sz="quarter" idx="4"/>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6C9CD605-947A-3C4E-98CB-B055F943FEBA}" type="slidenum">
              <a:rPr kumimoji="0" lang="en-US" sz="1200" b="0" i="0" u="none" strike="noStrike" kern="1200" cap="none" spc="0" normalizeH="0" baseline="0" noProof="0" smtClean="0">
                <a:ln>
                  <a:noFill/>
                </a:ln>
                <a:solidFill>
                  <a:prstClr val="black">
                    <a:alpha val="50000"/>
                  </a:prstClr>
                </a:solidFill>
                <a:effectLst/>
                <a:uLnTx/>
                <a:uFillTx/>
                <a:latin typeface="Arial" panose="020B0604020202020204" pitchFamily="34" charset="0"/>
                <a:ea typeface="+mn-ea"/>
                <a:cs typeface="Arial" panose="020B0604020202020204" pitchFamily="34" charset="0"/>
              </a:rPr>
              <a:pPr marL="0" marR="0" lvl="0" indent="0" algn="l" defTabSz="914400" rtl="0" eaLnBrk="1" fontAlgn="auto" latinLnBrk="0" hangingPunct="1">
                <a:lnSpc>
                  <a:spcPct val="100000"/>
                </a:lnSpc>
                <a:spcBef>
                  <a:spcPts val="0"/>
                </a:spcBef>
                <a:spcAft>
                  <a:spcPts val="0"/>
                </a:spcAft>
                <a:buClrTx/>
                <a:buSzTx/>
                <a:buFontTx/>
                <a:buNone/>
                <a:tabLst/>
                <a:defRPr/>
              </a:pPr>
              <a:t>10</a:t>
            </a:fld>
            <a:endParaRPr kumimoji="0" lang="en-US" sz="1200" b="0" i="0" u="none" strike="noStrike" kern="1200" cap="none" spc="0" normalizeH="0" baseline="0" noProof="0" dirty="0">
              <a:ln>
                <a:noFill/>
              </a:ln>
              <a:solidFill>
                <a:prstClr val="black">
                  <a:alpha val="50000"/>
                </a:prstClr>
              </a:solidFill>
              <a:effectLst/>
              <a:uLnTx/>
              <a:uFillTx/>
              <a:latin typeface="Arial" panose="020B0604020202020204" pitchFamily="34" charset="0"/>
              <a:ea typeface="+mn-ea"/>
              <a:cs typeface="Arial" panose="020B0604020202020204" pitchFamily="34" charset="0"/>
            </a:endParaRPr>
          </a:p>
        </p:txBody>
      </p:sp>
      <p:sp>
        <p:nvSpPr>
          <p:cNvPr id="3" name="Title 2">
            <a:extLst>
              <a:ext uri="{FF2B5EF4-FFF2-40B4-BE49-F238E27FC236}">
                <a16:creationId xmlns:a16="http://schemas.microsoft.com/office/drawing/2014/main" id="{35CA96D0-7068-4410-9022-10FFDAD75E4A}"/>
              </a:ext>
            </a:extLst>
          </p:cNvPr>
          <p:cNvSpPr>
            <a:spLocks noGrp="1"/>
          </p:cNvSpPr>
          <p:nvPr>
            <p:ph type="title"/>
          </p:nvPr>
        </p:nvSpPr>
        <p:spPr/>
        <p:txBody>
          <a:bodyPr>
            <a:noAutofit/>
          </a:bodyPr>
          <a:lstStyle/>
          <a:p>
            <a:r>
              <a:rPr lang="en-US" sz="2400" dirty="0"/>
              <a:t>CNF Control Loop, Change Management and Service Assurance Use Cases</a:t>
            </a:r>
          </a:p>
        </p:txBody>
      </p:sp>
      <p:sp>
        <p:nvSpPr>
          <p:cNvPr id="4" name="Text Placeholder 3">
            <a:extLst>
              <a:ext uri="{FF2B5EF4-FFF2-40B4-BE49-F238E27FC236}">
                <a16:creationId xmlns:a16="http://schemas.microsoft.com/office/drawing/2014/main" id="{985450AA-3D03-4378-B560-5F978282D15E}"/>
              </a:ext>
            </a:extLst>
          </p:cNvPr>
          <p:cNvSpPr>
            <a:spLocks noGrp="1"/>
          </p:cNvSpPr>
          <p:nvPr>
            <p:ph type="body" sz="quarter" idx="10"/>
          </p:nvPr>
        </p:nvSpPr>
        <p:spPr>
          <a:xfrm>
            <a:off x="314324" y="1138237"/>
            <a:ext cx="11664315" cy="5365955"/>
          </a:xfrm>
        </p:spPr>
        <p:txBody>
          <a:bodyPr>
            <a:normAutofit fontScale="55000" lnSpcReduction="20000"/>
          </a:bodyPr>
          <a:lstStyle/>
          <a:p>
            <a:r>
              <a:rPr lang="en-US" dirty="0"/>
              <a:t>Scaling</a:t>
            </a:r>
          </a:p>
          <a:p>
            <a:pPr lvl="1"/>
            <a:r>
              <a:rPr lang="en-US" dirty="0"/>
              <a:t>Increase or reduce number of deployed applications, requiring solution to access number of application instances/replicas in inventory: </a:t>
            </a:r>
            <a:r>
              <a:rPr lang="en-US" dirty="0" err="1"/>
              <a:t>DeploymentSpec.replicas</a:t>
            </a:r>
            <a:r>
              <a:rPr lang="en-US" dirty="0"/>
              <a:t>. </a:t>
            </a:r>
          </a:p>
          <a:p>
            <a:r>
              <a:rPr lang="en-US" dirty="0"/>
              <a:t>Software Update</a:t>
            </a:r>
          </a:p>
          <a:p>
            <a:pPr lvl="1"/>
            <a:r>
              <a:rPr lang="en-US" dirty="0"/>
              <a:t>Change application image, requiring solution to access container image info in inventory: </a:t>
            </a:r>
            <a:r>
              <a:rPr lang="en-US" dirty="0" err="1"/>
              <a:t>Container.image</a:t>
            </a:r>
            <a:r>
              <a:rPr lang="en-US" dirty="0"/>
              <a:t>. </a:t>
            </a:r>
          </a:p>
          <a:p>
            <a:r>
              <a:rPr lang="en-US" dirty="0"/>
              <a:t>Configuration Update</a:t>
            </a:r>
          </a:p>
          <a:p>
            <a:pPr lvl="1"/>
            <a:r>
              <a:rPr lang="en-US" dirty="0"/>
              <a:t>Update application configuration data post-instantiation, requiring solution to access configuration data: </a:t>
            </a:r>
            <a:r>
              <a:rPr lang="en-US" dirty="0" err="1"/>
              <a:t>ConfigMap</a:t>
            </a:r>
            <a:r>
              <a:rPr lang="en-US" dirty="0"/>
              <a:t>.[</a:t>
            </a:r>
            <a:r>
              <a:rPr lang="en-US" dirty="0" err="1"/>
              <a:t>data:key-value</a:t>
            </a:r>
            <a:r>
              <a:rPr lang="en-US" dirty="0"/>
              <a:t>]. </a:t>
            </a:r>
          </a:p>
          <a:p>
            <a:r>
              <a:rPr lang="en-US" dirty="0" err="1"/>
              <a:t>Healthcheck</a:t>
            </a:r>
            <a:endParaRPr lang="en-US" dirty="0"/>
          </a:p>
          <a:p>
            <a:pPr lvl="1"/>
            <a:r>
              <a:rPr lang="en-US" dirty="0"/>
              <a:t>Run pre- and post-configuration health-checks on application endpoints, requiring solution to access service endpoints: </a:t>
            </a:r>
            <a:r>
              <a:rPr lang="en-US" dirty="0" err="1"/>
              <a:t>DeploymentSpec</a:t>
            </a:r>
            <a:r>
              <a:rPr lang="en-US" dirty="0"/>
              <a:t>, </a:t>
            </a:r>
            <a:r>
              <a:rPr lang="en-US" dirty="0" err="1"/>
              <a:t>ServiceSpec</a:t>
            </a:r>
            <a:r>
              <a:rPr lang="en-US" dirty="0"/>
              <a:t>. </a:t>
            </a:r>
          </a:p>
          <a:p>
            <a:r>
              <a:rPr lang="en-US" dirty="0"/>
              <a:t>Replace/Recreate</a:t>
            </a:r>
          </a:p>
          <a:p>
            <a:pPr lvl="1"/>
            <a:r>
              <a:rPr lang="en-US" dirty="0"/>
              <a:t>Replace/re-create existing application with existing or new assignments: </a:t>
            </a:r>
            <a:r>
              <a:rPr lang="en-US" dirty="0" err="1"/>
              <a:t>DeploymentSpec</a:t>
            </a:r>
            <a:r>
              <a:rPr lang="en-US" dirty="0"/>
              <a:t>, </a:t>
            </a:r>
            <a:r>
              <a:rPr lang="en-US" dirty="0" err="1"/>
              <a:t>ServiceSpec</a:t>
            </a:r>
            <a:r>
              <a:rPr lang="en-US" dirty="0"/>
              <a:t>, </a:t>
            </a:r>
            <a:r>
              <a:rPr lang="en-US" dirty="0" err="1"/>
              <a:t>ConfigMap</a:t>
            </a:r>
            <a:r>
              <a:rPr lang="en-US" dirty="0"/>
              <a:t>. </a:t>
            </a:r>
          </a:p>
          <a:p>
            <a:r>
              <a:rPr lang="en-US" dirty="0"/>
              <a:t>Volume Detachment and Re-attachment</a:t>
            </a:r>
          </a:p>
          <a:p>
            <a:pPr lvl="1"/>
            <a:r>
              <a:rPr lang="en-US" dirty="0"/>
              <a:t>Failover scenarios may require volumes to be detached from a failed application and re-attached to the stand-by application, requiring solution to access volume info (complex CL </a:t>
            </a:r>
            <a:r>
              <a:rPr lang="en-US" dirty="0" err="1"/>
              <a:t>vMME</a:t>
            </a:r>
            <a:r>
              <a:rPr lang="en-US" dirty="0"/>
              <a:t> scenario): Volume, </a:t>
            </a:r>
            <a:r>
              <a:rPr lang="en-US" dirty="0" err="1"/>
              <a:t>PersistentVolume</a:t>
            </a:r>
            <a:r>
              <a:rPr lang="en-US" dirty="0"/>
              <a:t>, </a:t>
            </a:r>
            <a:r>
              <a:rPr lang="en-US" dirty="0" err="1"/>
              <a:t>PersistentVolumeClaim</a:t>
            </a:r>
            <a:r>
              <a:rPr lang="en-US" dirty="0"/>
              <a:t>, Storage Class.</a:t>
            </a:r>
          </a:p>
          <a:p>
            <a:r>
              <a:rPr lang="en-US" dirty="0"/>
              <a:t>Test Management and Diagnostics</a:t>
            </a:r>
          </a:p>
          <a:p>
            <a:pPr lvl="1"/>
            <a:r>
              <a:rPr lang="en-US" dirty="0"/>
              <a:t>Turn-up testing, diagnostics, test monitoring and other test management solutions, requiring solution to access application endpoints and network routing info: </a:t>
            </a:r>
            <a:r>
              <a:rPr lang="en-US" dirty="0" err="1"/>
              <a:t>DeploymentSpec</a:t>
            </a:r>
            <a:r>
              <a:rPr lang="en-US" dirty="0"/>
              <a:t>, </a:t>
            </a:r>
            <a:r>
              <a:rPr lang="en-US" dirty="0" err="1"/>
              <a:t>ServiceSpec</a:t>
            </a:r>
            <a:r>
              <a:rPr lang="en-US" dirty="0"/>
              <a:t>, Network-Interface, Network.</a:t>
            </a:r>
          </a:p>
          <a:p>
            <a:r>
              <a:rPr lang="en-US" dirty="0"/>
              <a:t>Fault/Trouble Management</a:t>
            </a:r>
          </a:p>
          <a:p>
            <a:pPr lvl="1"/>
            <a:r>
              <a:rPr lang="en-US" dirty="0"/>
              <a:t>Application event enrichment with inventory info for populating and routing trouble tickets: Cloud-Region, Complex, Owning-Entity, etc.  </a:t>
            </a:r>
          </a:p>
          <a:p>
            <a:pPr lvl="1"/>
            <a:r>
              <a:rPr lang="en-US" dirty="0"/>
              <a:t>Application event correlation with infrastructure alarms, requiring physical server (node) and infrastructure info: </a:t>
            </a:r>
            <a:r>
              <a:rPr lang="en-US" dirty="0" err="1"/>
              <a:t>Pserver</a:t>
            </a:r>
            <a:r>
              <a:rPr lang="en-US" dirty="0"/>
              <a:t>, P-Interface, Lag-Interface, etc.</a:t>
            </a:r>
          </a:p>
          <a:p>
            <a:r>
              <a:rPr lang="en-US" dirty="0"/>
              <a:t>Performance Management</a:t>
            </a:r>
          </a:p>
          <a:p>
            <a:pPr lvl="1"/>
            <a:r>
              <a:rPr lang="en-US" dirty="0"/>
              <a:t>Collected logs and performance metrics information needs to be normalized and stored requiring additional inventory info: </a:t>
            </a:r>
            <a:r>
              <a:rPr lang="en-US" dirty="0" err="1"/>
              <a:t>tbd</a:t>
            </a:r>
            <a:r>
              <a:rPr lang="en-US" dirty="0"/>
              <a:t>. </a:t>
            </a:r>
          </a:p>
        </p:txBody>
      </p:sp>
      <p:sp>
        <p:nvSpPr>
          <p:cNvPr id="5" name="TextBox 4">
            <a:extLst>
              <a:ext uri="{FF2B5EF4-FFF2-40B4-BE49-F238E27FC236}">
                <a16:creationId xmlns:a16="http://schemas.microsoft.com/office/drawing/2014/main" id="{928B74BC-68A1-428B-A86D-DD56BCF6A7DF}"/>
              </a:ext>
            </a:extLst>
          </p:cNvPr>
          <p:cNvSpPr txBox="1"/>
          <p:nvPr/>
        </p:nvSpPr>
        <p:spPr>
          <a:xfrm>
            <a:off x="4345664" y="953571"/>
            <a:ext cx="2368918" cy="369332"/>
          </a:xfrm>
          <a:prstGeom prst="rect">
            <a:avLst/>
          </a:prstGeom>
          <a:noFill/>
        </p:spPr>
        <p:txBody>
          <a:bodyPr wrap="none" rtlCol="0">
            <a:spAutoFit/>
          </a:bodyPr>
          <a:lstStyle/>
          <a:p>
            <a:r>
              <a:rPr lang="en-US" dirty="0">
                <a:solidFill>
                  <a:srgbClr val="FF0000"/>
                </a:solidFill>
              </a:rPr>
              <a:t>Comments from Lukasz</a:t>
            </a:r>
          </a:p>
        </p:txBody>
      </p:sp>
    </p:spTree>
    <p:extLst>
      <p:ext uri="{BB962C8B-B14F-4D97-AF65-F5344CB8AC3E}">
        <p14:creationId xmlns:p14="http://schemas.microsoft.com/office/powerpoint/2010/main" val="380107391"/>
      </p:ext>
    </p:extLst>
  </p:cSld>
  <p:clrMapOvr>
    <a:masterClrMapping/>
  </p:clrMapOvr>
  <p:transition>
    <p:wipe dir="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DDC5CEBB-B565-4F99-A379-4A6303166F3E}"/>
              </a:ext>
            </a:extLst>
          </p:cNvPr>
          <p:cNvSpPr>
            <a:spLocks noGrp="1"/>
          </p:cNvSpPr>
          <p:nvPr>
            <p:ph type="sldNum" sz="quarter" idx="4"/>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6C9CD605-947A-3C4E-98CB-B055F943FEBA}" type="slidenum">
              <a:rPr kumimoji="0" lang="en-US" sz="1200" b="0" i="0" u="none" strike="noStrike" kern="1200" cap="none" spc="0" normalizeH="0" baseline="0" noProof="0" smtClean="0">
                <a:ln>
                  <a:noFill/>
                </a:ln>
                <a:solidFill>
                  <a:prstClr val="black">
                    <a:alpha val="50000"/>
                  </a:prstClr>
                </a:solidFill>
                <a:effectLst/>
                <a:uLnTx/>
                <a:uFillTx/>
                <a:latin typeface="Arial" panose="020B0604020202020204" pitchFamily="34" charset="0"/>
                <a:ea typeface="+mn-ea"/>
                <a:cs typeface="Arial" panose="020B0604020202020204" pitchFamily="34" charset="0"/>
              </a:rPr>
              <a:pPr marL="0" marR="0" lvl="0" indent="0" algn="l" defTabSz="914400" rtl="0" eaLnBrk="1" fontAlgn="auto" latinLnBrk="0" hangingPunct="1">
                <a:lnSpc>
                  <a:spcPct val="100000"/>
                </a:lnSpc>
                <a:spcBef>
                  <a:spcPts val="0"/>
                </a:spcBef>
                <a:spcAft>
                  <a:spcPts val="0"/>
                </a:spcAft>
                <a:buClrTx/>
                <a:buSzTx/>
                <a:buFontTx/>
                <a:buNone/>
                <a:tabLst/>
                <a:defRPr/>
              </a:pPr>
              <a:t>11</a:t>
            </a:fld>
            <a:endParaRPr kumimoji="0" lang="en-US" sz="1200" b="0" i="0" u="none" strike="noStrike" kern="1200" cap="none" spc="0" normalizeH="0" baseline="0" noProof="0" dirty="0">
              <a:ln>
                <a:noFill/>
              </a:ln>
              <a:solidFill>
                <a:prstClr val="black">
                  <a:alpha val="50000"/>
                </a:prstClr>
              </a:solidFill>
              <a:effectLst/>
              <a:uLnTx/>
              <a:uFillTx/>
              <a:latin typeface="Arial" panose="020B0604020202020204" pitchFamily="34" charset="0"/>
              <a:ea typeface="+mn-ea"/>
              <a:cs typeface="Arial" panose="020B0604020202020204" pitchFamily="34" charset="0"/>
            </a:endParaRPr>
          </a:p>
        </p:txBody>
      </p:sp>
      <p:sp>
        <p:nvSpPr>
          <p:cNvPr id="3" name="Title 2">
            <a:extLst>
              <a:ext uri="{FF2B5EF4-FFF2-40B4-BE49-F238E27FC236}">
                <a16:creationId xmlns:a16="http://schemas.microsoft.com/office/drawing/2014/main" id="{35CA96D0-7068-4410-9022-10FFDAD75E4A}"/>
              </a:ext>
            </a:extLst>
          </p:cNvPr>
          <p:cNvSpPr>
            <a:spLocks noGrp="1"/>
          </p:cNvSpPr>
          <p:nvPr>
            <p:ph type="title"/>
          </p:nvPr>
        </p:nvSpPr>
        <p:spPr/>
        <p:txBody>
          <a:bodyPr>
            <a:normAutofit fontScale="90000"/>
          </a:bodyPr>
          <a:lstStyle/>
          <a:p>
            <a:r>
              <a:rPr lang="en-US" dirty="0"/>
              <a:t>K8splugin v2 Information Model</a:t>
            </a:r>
          </a:p>
        </p:txBody>
      </p:sp>
      <p:cxnSp>
        <p:nvCxnSpPr>
          <p:cNvPr id="70" name="Straight Connector 242">
            <a:extLst>
              <a:ext uri="{FF2B5EF4-FFF2-40B4-BE49-F238E27FC236}">
                <a16:creationId xmlns:a16="http://schemas.microsoft.com/office/drawing/2014/main" id="{24F33959-78A1-414B-B0AA-C532A0965859}"/>
              </a:ext>
            </a:extLst>
          </p:cNvPr>
          <p:cNvCxnSpPr>
            <a:cxnSpLocks/>
            <a:stCxn id="114" idx="1"/>
            <a:endCxn id="95" idx="3"/>
          </p:cNvCxnSpPr>
          <p:nvPr/>
        </p:nvCxnSpPr>
        <p:spPr>
          <a:xfrm flipH="1" flipV="1">
            <a:off x="6648243" y="4038583"/>
            <a:ext cx="680386" cy="5747"/>
          </a:xfrm>
          <a:prstGeom prst="straightConnector1">
            <a:avLst/>
          </a:prstGeom>
          <a:noFill/>
          <a:ln w="6350" cap="flat" cmpd="sng" algn="ctr">
            <a:solidFill>
              <a:sysClr val="windowText" lastClr="000000"/>
            </a:solidFill>
            <a:prstDash val="solid"/>
            <a:miter lim="800000"/>
            <a:headEnd type="none"/>
            <a:tailEnd type="none"/>
          </a:ln>
          <a:effectLst/>
        </p:spPr>
      </p:cxnSp>
      <p:grpSp>
        <p:nvGrpSpPr>
          <p:cNvPr id="63" name="Group 62">
            <a:extLst>
              <a:ext uri="{FF2B5EF4-FFF2-40B4-BE49-F238E27FC236}">
                <a16:creationId xmlns:a16="http://schemas.microsoft.com/office/drawing/2014/main" id="{09F6A68A-E98C-4BA1-B033-6066B0725BC3}"/>
              </a:ext>
            </a:extLst>
          </p:cNvPr>
          <p:cNvGrpSpPr/>
          <p:nvPr/>
        </p:nvGrpSpPr>
        <p:grpSpPr>
          <a:xfrm>
            <a:off x="5169695" y="1463334"/>
            <a:ext cx="1486294" cy="482814"/>
            <a:chOff x="6403736" y="3147995"/>
            <a:chExt cx="1486294" cy="482814"/>
          </a:xfrm>
        </p:grpSpPr>
        <p:sp>
          <p:nvSpPr>
            <p:cNvPr id="75" name="Rectangle 74">
              <a:extLst>
                <a:ext uri="{FF2B5EF4-FFF2-40B4-BE49-F238E27FC236}">
                  <a16:creationId xmlns:a16="http://schemas.microsoft.com/office/drawing/2014/main" id="{7BD79C2E-B886-4BE0-A942-B28B07730EFE}"/>
                </a:ext>
              </a:extLst>
            </p:cNvPr>
            <p:cNvSpPr/>
            <p:nvPr/>
          </p:nvSpPr>
          <p:spPr>
            <a:xfrm>
              <a:off x="6403736" y="3147995"/>
              <a:ext cx="643228" cy="188885"/>
            </a:xfrm>
            <a:prstGeom prst="rect">
              <a:avLst/>
            </a:prstGeom>
            <a:noFill/>
            <a:ln w="12700" cap="flat" cmpd="sng" algn="ctr">
              <a:noFill/>
              <a:prstDash val="solid"/>
              <a:miter lim="800000"/>
            </a:ln>
            <a:effectLst/>
          </p:spPr>
          <p:txBody>
            <a:bodyPr rtlCol="0" anchor="ctr"/>
            <a:lstStyle/>
            <a:p>
              <a:pPr algn="ctr">
                <a:defRPr/>
              </a:pPr>
              <a:endParaRPr lang="en-US" sz="2000" kern="0">
                <a:solidFill>
                  <a:prstClr val="white"/>
                </a:solidFill>
                <a:latin typeface="Calibri" panose="020F0502020204030204"/>
              </a:endParaRPr>
            </a:p>
          </p:txBody>
        </p:sp>
        <p:sp>
          <p:nvSpPr>
            <p:cNvPr id="77" name="Rectangle 76">
              <a:extLst>
                <a:ext uri="{FF2B5EF4-FFF2-40B4-BE49-F238E27FC236}">
                  <a16:creationId xmlns:a16="http://schemas.microsoft.com/office/drawing/2014/main" id="{65969726-6F21-4BD5-B4AD-068D533A9874}"/>
                </a:ext>
              </a:extLst>
            </p:cNvPr>
            <p:cNvSpPr/>
            <p:nvPr/>
          </p:nvSpPr>
          <p:spPr>
            <a:xfrm>
              <a:off x="6403736" y="3435444"/>
              <a:ext cx="643228" cy="188885"/>
            </a:xfrm>
            <a:prstGeom prst="rect">
              <a:avLst/>
            </a:prstGeom>
            <a:noFill/>
            <a:ln w="12700" cap="flat" cmpd="sng" algn="ctr">
              <a:noFill/>
              <a:prstDash val="solid"/>
              <a:miter lim="800000"/>
            </a:ln>
            <a:effectLst/>
          </p:spPr>
          <p:txBody>
            <a:bodyPr rtlCol="0" anchor="ctr"/>
            <a:lstStyle/>
            <a:p>
              <a:pPr algn="ctr">
                <a:defRPr/>
              </a:pPr>
              <a:endParaRPr lang="en-US" sz="2000" kern="0">
                <a:solidFill>
                  <a:prstClr val="white"/>
                </a:solidFill>
                <a:latin typeface="Calibri" panose="020F0502020204030204"/>
              </a:endParaRPr>
            </a:p>
          </p:txBody>
        </p:sp>
        <p:sp>
          <p:nvSpPr>
            <p:cNvPr id="79" name="Rectangle: Rounded Corners 78">
              <a:extLst>
                <a:ext uri="{FF2B5EF4-FFF2-40B4-BE49-F238E27FC236}">
                  <a16:creationId xmlns:a16="http://schemas.microsoft.com/office/drawing/2014/main" id="{A0B4F8EA-4319-44F2-AE4B-2E73A6016BE1}"/>
                </a:ext>
              </a:extLst>
            </p:cNvPr>
            <p:cNvSpPr/>
            <p:nvPr/>
          </p:nvSpPr>
          <p:spPr>
            <a:xfrm>
              <a:off x="6407150" y="3158962"/>
              <a:ext cx="1472254" cy="459727"/>
            </a:xfrm>
            <a:prstGeom prst="roundRect">
              <a:avLst/>
            </a:prstGeom>
            <a:solidFill>
              <a:sysClr val="window" lastClr="FFFFFF"/>
            </a:solidFill>
            <a:ln w="19050" cap="flat" cmpd="sng" algn="ctr">
              <a:solidFill>
                <a:sysClr val="windowText" lastClr="000000"/>
              </a:solidFill>
              <a:prstDash val="solid"/>
              <a:miter lim="800000"/>
            </a:ln>
            <a:effectLst/>
          </p:spPr>
          <p:txBody>
            <a:bodyPr lIns="27432" tIns="0" rIns="27432" bIns="0" rtlCol="0" anchor="t"/>
            <a:lstStyle/>
            <a:p>
              <a:pPr marL="0" marR="0" lvl="0" indent="-182880" algn="ctr" defTabSz="457200" rtl="0" eaLnBrk="1" fontAlgn="auto" latinLnBrk="0" hangingPunct="1">
                <a:lnSpc>
                  <a:spcPct val="100000"/>
                </a:lnSpc>
                <a:spcBef>
                  <a:spcPts val="0"/>
                </a:spcBef>
                <a:spcAft>
                  <a:spcPts val="0"/>
                </a:spcAft>
                <a:buClrTx/>
                <a:buSzTx/>
                <a:buFontTx/>
                <a:buNone/>
                <a:tabLst/>
                <a:defRPr/>
              </a:pPr>
              <a:r>
                <a:rPr kumimoji="0" lang="en-US" sz="1000" b="0" i="0" u="none" strike="noStrike" kern="0" cap="none" spc="0" normalizeH="0" baseline="0" noProof="0" dirty="0">
                  <a:ln>
                    <a:noFill/>
                  </a:ln>
                  <a:solidFill>
                    <a:prstClr val="black"/>
                  </a:solidFill>
                  <a:effectLst/>
                  <a:uLnTx/>
                  <a:uFillTx/>
                  <a:latin typeface="Calibri" panose="020F0502020204030204"/>
                  <a:ea typeface="+mn-ea"/>
                  <a:cs typeface="+mn-cs"/>
                </a:rPr>
                <a:t>Project</a:t>
              </a:r>
            </a:p>
            <a:p>
              <a:pPr marL="91440" marR="0" lvl="0" indent="-18288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800" kern="0" dirty="0">
                  <a:solidFill>
                    <a:prstClr val="black"/>
                  </a:solidFill>
                  <a:latin typeface="Calibri" panose="020F0502020204030204"/>
                </a:rPr>
                <a:t>p</a:t>
              </a:r>
              <a:r>
                <a:rPr kumimoji="0" lang="en-US" sz="800" b="0" i="0" u="none" strike="noStrike" kern="0" cap="none" spc="0" normalizeH="0" baseline="0" noProof="0" dirty="0" err="1">
                  <a:ln>
                    <a:noFill/>
                  </a:ln>
                  <a:solidFill>
                    <a:prstClr val="black"/>
                  </a:solidFill>
                  <a:effectLst/>
                  <a:uLnTx/>
                  <a:uFillTx/>
                  <a:latin typeface="Calibri" panose="020F0502020204030204"/>
                  <a:ea typeface="+mn-ea"/>
                  <a:cs typeface="+mn-cs"/>
                </a:rPr>
                <a:t>roject</a:t>
              </a:r>
              <a:r>
                <a:rPr kumimoji="0" lang="en-US" sz="800" b="0" i="0" u="none" strike="noStrike" kern="0" cap="none" spc="0" normalizeH="0" baseline="0" noProof="0" dirty="0">
                  <a:ln>
                    <a:noFill/>
                  </a:ln>
                  <a:solidFill>
                    <a:prstClr val="black"/>
                  </a:solidFill>
                  <a:effectLst/>
                  <a:uLnTx/>
                  <a:uFillTx/>
                  <a:latin typeface="Calibri" panose="020F0502020204030204"/>
                  <a:ea typeface="+mn-ea"/>
                  <a:cs typeface="+mn-cs"/>
                </a:rPr>
                <a:t>-name</a:t>
              </a:r>
            </a:p>
            <a:p>
              <a:pPr marR="0" lvl="0" algn="l" defTabSz="457200" rtl="0" eaLnBrk="1" fontAlgn="auto" latinLnBrk="0" hangingPunct="1">
                <a:lnSpc>
                  <a:spcPct val="100000"/>
                </a:lnSpc>
                <a:spcBef>
                  <a:spcPts val="0"/>
                </a:spcBef>
                <a:spcAft>
                  <a:spcPts val="0"/>
                </a:spcAft>
                <a:buClrTx/>
                <a:buSzTx/>
                <a:tabLst/>
                <a:defRPr/>
              </a:pPr>
              <a:endParaRPr kumimoji="0" lang="en-US" sz="800" b="0" i="0" u="none" strike="noStrike" kern="0" cap="none" spc="0" normalizeH="0" baseline="0" noProof="0" dirty="0">
                <a:ln>
                  <a:noFill/>
                </a:ln>
                <a:solidFill>
                  <a:prstClr val="black"/>
                </a:solidFill>
                <a:effectLst/>
                <a:uLnTx/>
                <a:uFillTx/>
                <a:latin typeface="Calibri" panose="020F0502020204030204"/>
                <a:ea typeface="+mn-ea"/>
                <a:cs typeface="+mn-cs"/>
              </a:endParaRPr>
            </a:p>
          </p:txBody>
        </p:sp>
        <p:sp>
          <p:nvSpPr>
            <p:cNvPr id="82" name="Rectangle 81">
              <a:extLst>
                <a:ext uri="{FF2B5EF4-FFF2-40B4-BE49-F238E27FC236}">
                  <a16:creationId xmlns:a16="http://schemas.microsoft.com/office/drawing/2014/main" id="{932DAB8E-E5D3-449F-856A-8A4FABE3F6CF}"/>
                </a:ext>
              </a:extLst>
            </p:cNvPr>
            <p:cNvSpPr/>
            <p:nvPr/>
          </p:nvSpPr>
          <p:spPr>
            <a:xfrm>
              <a:off x="7246802" y="3154475"/>
              <a:ext cx="643228" cy="188885"/>
            </a:xfrm>
            <a:prstGeom prst="rect">
              <a:avLst/>
            </a:prstGeom>
            <a:noFill/>
            <a:ln w="12700" cap="flat" cmpd="sng" algn="ctr">
              <a:noFill/>
              <a:prstDash val="solid"/>
              <a:miter lim="800000"/>
            </a:ln>
            <a:effectLst/>
          </p:spPr>
          <p:txBody>
            <a:bodyPr rtlCol="0" anchor="ctr"/>
            <a:lstStyle/>
            <a:p>
              <a:pPr algn="ctr">
                <a:defRPr/>
              </a:pPr>
              <a:endParaRPr lang="en-US" sz="2000" kern="0">
                <a:solidFill>
                  <a:prstClr val="white"/>
                </a:solidFill>
                <a:latin typeface="Calibri" panose="020F0502020204030204"/>
              </a:endParaRPr>
            </a:p>
          </p:txBody>
        </p:sp>
        <p:sp>
          <p:nvSpPr>
            <p:cNvPr id="83" name="Rectangle 82">
              <a:extLst>
                <a:ext uri="{FF2B5EF4-FFF2-40B4-BE49-F238E27FC236}">
                  <a16:creationId xmlns:a16="http://schemas.microsoft.com/office/drawing/2014/main" id="{6987BB93-5633-46E9-B794-5AC0EC9FB054}"/>
                </a:ext>
              </a:extLst>
            </p:cNvPr>
            <p:cNvSpPr/>
            <p:nvPr/>
          </p:nvSpPr>
          <p:spPr>
            <a:xfrm>
              <a:off x="7246802" y="3441924"/>
              <a:ext cx="643228" cy="188885"/>
            </a:xfrm>
            <a:prstGeom prst="rect">
              <a:avLst/>
            </a:prstGeom>
            <a:noFill/>
            <a:ln w="12700" cap="flat" cmpd="sng" algn="ctr">
              <a:noFill/>
              <a:prstDash val="solid"/>
              <a:miter lim="800000"/>
            </a:ln>
            <a:effectLst/>
          </p:spPr>
          <p:txBody>
            <a:bodyPr rtlCol="0" anchor="ctr"/>
            <a:lstStyle/>
            <a:p>
              <a:pPr algn="ctr">
                <a:defRPr/>
              </a:pPr>
              <a:endParaRPr lang="en-US" sz="2000" kern="0">
                <a:solidFill>
                  <a:prstClr val="white"/>
                </a:solidFill>
                <a:latin typeface="Calibri" panose="020F0502020204030204"/>
              </a:endParaRPr>
            </a:p>
          </p:txBody>
        </p:sp>
      </p:grpSp>
      <p:grpSp>
        <p:nvGrpSpPr>
          <p:cNvPr id="85" name="Group 84">
            <a:extLst>
              <a:ext uri="{FF2B5EF4-FFF2-40B4-BE49-F238E27FC236}">
                <a16:creationId xmlns:a16="http://schemas.microsoft.com/office/drawing/2014/main" id="{351E2E75-69A0-4254-AC43-0F86B5B29841}"/>
              </a:ext>
            </a:extLst>
          </p:cNvPr>
          <p:cNvGrpSpPr/>
          <p:nvPr/>
        </p:nvGrpSpPr>
        <p:grpSpPr>
          <a:xfrm>
            <a:off x="5166089" y="2147285"/>
            <a:ext cx="1486294" cy="482814"/>
            <a:chOff x="6403736" y="3147995"/>
            <a:chExt cx="1486294" cy="482814"/>
          </a:xfrm>
        </p:grpSpPr>
        <p:sp>
          <p:nvSpPr>
            <p:cNvPr id="86" name="Rectangle 85">
              <a:extLst>
                <a:ext uri="{FF2B5EF4-FFF2-40B4-BE49-F238E27FC236}">
                  <a16:creationId xmlns:a16="http://schemas.microsoft.com/office/drawing/2014/main" id="{B298D2E4-0809-4A12-ABAD-DE240A1B73BB}"/>
                </a:ext>
              </a:extLst>
            </p:cNvPr>
            <p:cNvSpPr/>
            <p:nvPr/>
          </p:nvSpPr>
          <p:spPr>
            <a:xfrm>
              <a:off x="6403736" y="3147995"/>
              <a:ext cx="643228" cy="188885"/>
            </a:xfrm>
            <a:prstGeom prst="rect">
              <a:avLst/>
            </a:prstGeom>
            <a:noFill/>
            <a:ln w="12700" cap="flat" cmpd="sng" algn="ctr">
              <a:noFill/>
              <a:prstDash val="solid"/>
              <a:miter lim="800000"/>
            </a:ln>
            <a:effectLst/>
          </p:spPr>
          <p:txBody>
            <a:bodyPr rtlCol="0" anchor="ctr"/>
            <a:lstStyle/>
            <a:p>
              <a:pPr algn="ctr">
                <a:defRPr/>
              </a:pPr>
              <a:endParaRPr lang="en-US" sz="2000" kern="0">
                <a:solidFill>
                  <a:prstClr val="white"/>
                </a:solidFill>
                <a:latin typeface="Calibri" panose="020F0502020204030204"/>
              </a:endParaRPr>
            </a:p>
          </p:txBody>
        </p:sp>
        <p:sp>
          <p:nvSpPr>
            <p:cNvPr id="88" name="Rectangle 87">
              <a:extLst>
                <a:ext uri="{FF2B5EF4-FFF2-40B4-BE49-F238E27FC236}">
                  <a16:creationId xmlns:a16="http://schemas.microsoft.com/office/drawing/2014/main" id="{A66A4890-1148-436C-8E8B-15A0A9F5A7D1}"/>
                </a:ext>
              </a:extLst>
            </p:cNvPr>
            <p:cNvSpPr/>
            <p:nvPr/>
          </p:nvSpPr>
          <p:spPr>
            <a:xfrm>
              <a:off x="6403736" y="3435444"/>
              <a:ext cx="643228" cy="188885"/>
            </a:xfrm>
            <a:prstGeom prst="rect">
              <a:avLst/>
            </a:prstGeom>
            <a:noFill/>
            <a:ln w="12700" cap="flat" cmpd="sng" algn="ctr">
              <a:noFill/>
              <a:prstDash val="solid"/>
              <a:miter lim="800000"/>
            </a:ln>
            <a:effectLst/>
          </p:spPr>
          <p:txBody>
            <a:bodyPr rtlCol="0" anchor="ctr"/>
            <a:lstStyle/>
            <a:p>
              <a:pPr algn="ctr">
                <a:defRPr/>
              </a:pPr>
              <a:endParaRPr lang="en-US" sz="2000" kern="0">
                <a:solidFill>
                  <a:prstClr val="white"/>
                </a:solidFill>
                <a:latin typeface="Calibri" panose="020F0502020204030204"/>
              </a:endParaRPr>
            </a:p>
          </p:txBody>
        </p:sp>
        <p:sp>
          <p:nvSpPr>
            <p:cNvPr id="89" name="Rectangle: Rounded Corners 88">
              <a:extLst>
                <a:ext uri="{FF2B5EF4-FFF2-40B4-BE49-F238E27FC236}">
                  <a16:creationId xmlns:a16="http://schemas.microsoft.com/office/drawing/2014/main" id="{9DB79467-0484-454E-B84B-41C1F175C0CA}"/>
                </a:ext>
              </a:extLst>
            </p:cNvPr>
            <p:cNvSpPr/>
            <p:nvPr/>
          </p:nvSpPr>
          <p:spPr>
            <a:xfrm>
              <a:off x="6407150" y="3158962"/>
              <a:ext cx="1472254" cy="459727"/>
            </a:xfrm>
            <a:prstGeom prst="roundRect">
              <a:avLst/>
            </a:prstGeom>
            <a:solidFill>
              <a:sysClr val="window" lastClr="FFFFFF"/>
            </a:solidFill>
            <a:ln w="19050" cap="flat" cmpd="sng" algn="ctr">
              <a:solidFill>
                <a:sysClr val="windowText" lastClr="000000"/>
              </a:solidFill>
              <a:prstDash val="solid"/>
              <a:miter lim="800000"/>
            </a:ln>
            <a:effectLst/>
          </p:spPr>
          <p:txBody>
            <a:bodyPr lIns="27432" tIns="0" rIns="27432" bIns="0" rtlCol="0" anchor="t"/>
            <a:lstStyle/>
            <a:p>
              <a:pPr marL="0" marR="0" lvl="0" indent="-182880" algn="ctr" defTabSz="457200" rtl="0" eaLnBrk="1" fontAlgn="auto" latinLnBrk="0" hangingPunct="1">
                <a:lnSpc>
                  <a:spcPct val="100000"/>
                </a:lnSpc>
                <a:spcBef>
                  <a:spcPts val="0"/>
                </a:spcBef>
                <a:spcAft>
                  <a:spcPts val="0"/>
                </a:spcAft>
                <a:buClrTx/>
                <a:buSzTx/>
                <a:buFontTx/>
                <a:buNone/>
                <a:tabLst/>
                <a:defRPr/>
              </a:pPr>
              <a:r>
                <a:rPr kumimoji="0" lang="en-US" sz="1000" b="0" i="0" u="none" strike="noStrike" kern="0" cap="none" spc="0" normalizeH="0" baseline="0" noProof="0" dirty="0">
                  <a:ln>
                    <a:noFill/>
                  </a:ln>
                  <a:solidFill>
                    <a:prstClr val="black"/>
                  </a:solidFill>
                  <a:effectLst/>
                  <a:uLnTx/>
                  <a:uFillTx/>
                  <a:latin typeface="Calibri" panose="020F0502020204030204"/>
                  <a:ea typeface="+mn-ea"/>
                  <a:cs typeface="+mn-cs"/>
                </a:rPr>
                <a:t>Composite Application</a:t>
              </a:r>
            </a:p>
            <a:p>
              <a:pPr marL="91440" marR="0" lvl="0" indent="-18288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800" kern="0" dirty="0">
                  <a:solidFill>
                    <a:prstClr val="black"/>
                  </a:solidFill>
                  <a:latin typeface="Calibri" panose="020F0502020204030204"/>
                </a:rPr>
                <a:t>c</a:t>
              </a:r>
              <a:r>
                <a:rPr kumimoji="0" lang="en-US" sz="800" b="0" i="0" u="none" strike="noStrike" kern="0" cap="none" spc="0" normalizeH="0" baseline="0" noProof="0" dirty="0" err="1">
                  <a:ln>
                    <a:noFill/>
                  </a:ln>
                  <a:solidFill>
                    <a:prstClr val="black"/>
                  </a:solidFill>
                  <a:effectLst/>
                  <a:uLnTx/>
                  <a:uFillTx/>
                  <a:latin typeface="Calibri" panose="020F0502020204030204"/>
                  <a:ea typeface="+mn-ea"/>
                  <a:cs typeface="+mn-cs"/>
                </a:rPr>
                <a:t>omposite</a:t>
              </a:r>
              <a:r>
                <a:rPr kumimoji="0" lang="en-US" sz="800" b="0" i="0" u="none" strike="noStrike" kern="0" cap="none" spc="0" normalizeH="0" baseline="0" noProof="0" dirty="0">
                  <a:ln>
                    <a:noFill/>
                  </a:ln>
                  <a:solidFill>
                    <a:prstClr val="black"/>
                  </a:solidFill>
                  <a:effectLst/>
                  <a:uLnTx/>
                  <a:uFillTx/>
                  <a:latin typeface="Calibri" panose="020F0502020204030204"/>
                  <a:ea typeface="+mn-ea"/>
                  <a:cs typeface="+mn-cs"/>
                </a:rPr>
                <a:t>-app-name</a:t>
              </a:r>
            </a:p>
            <a:p>
              <a:pPr marL="91440" marR="0" lvl="0" indent="-18288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800" b="0" i="0" u="none" strike="noStrike" kern="0" cap="none" spc="0" normalizeH="0" baseline="0" noProof="0" dirty="0">
                  <a:ln>
                    <a:noFill/>
                  </a:ln>
                  <a:solidFill>
                    <a:prstClr val="black"/>
                  </a:solidFill>
                  <a:effectLst/>
                  <a:uLnTx/>
                  <a:uFillTx/>
                  <a:latin typeface="Calibri" panose="020F0502020204030204"/>
                  <a:ea typeface="+mn-ea"/>
                  <a:cs typeface="+mn-cs"/>
                </a:rPr>
                <a:t>version</a:t>
              </a:r>
            </a:p>
            <a:p>
              <a:pPr marR="0" lvl="0" algn="l" defTabSz="457200" rtl="0" eaLnBrk="1" fontAlgn="auto" latinLnBrk="0" hangingPunct="1">
                <a:lnSpc>
                  <a:spcPct val="100000"/>
                </a:lnSpc>
                <a:spcBef>
                  <a:spcPts val="0"/>
                </a:spcBef>
                <a:spcAft>
                  <a:spcPts val="0"/>
                </a:spcAft>
                <a:buClrTx/>
                <a:buSzTx/>
                <a:tabLst/>
                <a:defRPr/>
              </a:pPr>
              <a:endParaRPr kumimoji="0" lang="en-US" sz="800" b="0" i="0" u="none" strike="noStrike" kern="0" cap="none" spc="0" normalizeH="0" baseline="0" noProof="0" dirty="0">
                <a:ln>
                  <a:noFill/>
                </a:ln>
                <a:solidFill>
                  <a:prstClr val="black"/>
                </a:solidFill>
                <a:effectLst/>
                <a:uLnTx/>
                <a:uFillTx/>
                <a:latin typeface="Calibri" panose="020F0502020204030204"/>
                <a:ea typeface="+mn-ea"/>
                <a:cs typeface="+mn-cs"/>
              </a:endParaRPr>
            </a:p>
          </p:txBody>
        </p:sp>
        <p:sp>
          <p:nvSpPr>
            <p:cNvPr id="90" name="Rectangle 89">
              <a:extLst>
                <a:ext uri="{FF2B5EF4-FFF2-40B4-BE49-F238E27FC236}">
                  <a16:creationId xmlns:a16="http://schemas.microsoft.com/office/drawing/2014/main" id="{7CF690AB-B39E-4F82-8A87-07AB945CF9A5}"/>
                </a:ext>
              </a:extLst>
            </p:cNvPr>
            <p:cNvSpPr/>
            <p:nvPr/>
          </p:nvSpPr>
          <p:spPr>
            <a:xfrm>
              <a:off x="7246802" y="3154475"/>
              <a:ext cx="643228" cy="188885"/>
            </a:xfrm>
            <a:prstGeom prst="rect">
              <a:avLst/>
            </a:prstGeom>
            <a:noFill/>
            <a:ln w="12700" cap="flat" cmpd="sng" algn="ctr">
              <a:noFill/>
              <a:prstDash val="solid"/>
              <a:miter lim="800000"/>
            </a:ln>
            <a:effectLst/>
          </p:spPr>
          <p:txBody>
            <a:bodyPr rtlCol="0" anchor="ctr"/>
            <a:lstStyle/>
            <a:p>
              <a:pPr algn="ctr">
                <a:defRPr/>
              </a:pPr>
              <a:endParaRPr lang="en-US" sz="2000" kern="0">
                <a:solidFill>
                  <a:prstClr val="white"/>
                </a:solidFill>
                <a:latin typeface="Calibri" panose="020F0502020204030204"/>
              </a:endParaRPr>
            </a:p>
          </p:txBody>
        </p:sp>
        <p:sp>
          <p:nvSpPr>
            <p:cNvPr id="91" name="Rectangle 90">
              <a:extLst>
                <a:ext uri="{FF2B5EF4-FFF2-40B4-BE49-F238E27FC236}">
                  <a16:creationId xmlns:a16="http://schemas.microsoft.com/office/drawing/2014/main" id="{93E8988A-0638-42BC-8DB0-833C56C26A48}"/>
                </a:ext>
              </a:extLst>
            </p:cNvPr>
            <p:cNvSpPr/>
            <p:nvPr/>
          </p:nvSpPr>
          <p:spPr>
            <a:xfrm>
              <a:off x="7246802" y="3441924"/>
              <a:ext cx="643228" cy="188885"/>
            </a:xfrm>
            <a:prstGeom prst="rect">
              <a:avLst/>
            </a:prstGeom>
            <a:noFill/>
            <a:ln w="12700" cap="flat" cmpd="sng" algn="ctr">
              <a:noFill/>
              <a:prstDash val="solid"/>
              <a:miter lim="800000"/>
            </a:ln>
            <a:effectLst/>
          </p:spPr>
          <p:txBody>
            <a:bodyPr rtlCol="0" anchor="ctr"/>
            <a:lstStyle/>
            <a:p>
              <a:pPr algn="ctr">
                <a:defRPr/>
              </a:pPr>
              <a:endParaRPr lang="en-US" sz="2000" kern="0">
                <a:solidFill>
                  <a:prstClr val="white"/>
                </a:solidFill>
                <a:latin typeface="Calibri" panose="020F0502020204030204"/>
              </a:endParaRPr>
            </a:p>
          </p:txBody>
        </p:sp>
      </p:grpSp>
      <p:grpSp>
        <p:nvGrpSpPr>
          <p:cNvPr id="92" name="Group 91">
            <a:extLst>
              <a:ext uri="{FF2B5EF4-FFF2-40B4-BE49-F238E27FC236}">
                <a16:creationId xmlns:a16="http://schemas.microsoft.com/office/drawing/2014/main" id="{7BEB02E6-8173-4AA8-9D4C-2704B617D029}"/>
              </a:ext>
            </a:extLst>
          </p:cNvPr>
          <p:cNvGrpSpPr/>
          <p:nvPr/>
        </p:nvGrpSpPr>
        <p:grpSpPr>
          <a:xfrm>
            <a:off x="5172575" y="3797752"/>
            <a:ext cx="1486294" cy="482814"/>
            <a:chOff x="6403736" y="3147995"/>
            <a:chExt cx="1486294" cy="482814"/>
          </a:xfrm>
        </p:grpSpPr>
        <p:sp>
          <p:nvSpPr>
            <p:cNvPr id="93" name="Rectangle 92">
              <a:extLst>
                <a:ext uri="{FF2B5EF4-FFF2-40B4-BE49-F238E27FC236}">
                  <a16:creationId xmlns:a16="http://schemas.microsoft.com/office/drawing/2014/main" id="{4B49795B-39A3-49CA-861F-D5F6EAA72518}"/>
                </a:ext>
              </a:extLst>
            </p:cNvPr>
            <p:cNvSpPr/>
            <p:nvPr/>
          </p:nvSpPr>
          <p:spPr>
            <a:xfrm>
              <a:off x="6403736" y="3147995"/>
              <a:ext cx="643228" cy="188885"/>
            </a:xfrm>
            <a:prstGeom prst="rect">
              <a:avLst/>
            </a:prstGeom>
            <a:noFill/>
            <a:ln w="12700" cap="flat" cmpd="sng" algn="ctr">
              <a:noFill/>
              <a:prstDash val="solid"/>
              <a:miter lim="800000"/>
            </a:ln>
            <a:effectLst/>
          </p:spPr>
          <p:txBody>
            <a:bodyPr rtlCol="0" anchor="ctr"/>
            <a:lstStyle/>
            <a:p>
              <a:pPr algn="ctr">
                <a:defRPr/>
              </a:pPr>
              <a:endParaRPr lang="en-US" sz="2000" kern="0">
                <a:solidFill>
                  <a:prstClr val="white"/>
                </a:solidFill>
                <a:latin typeface="Calibri" panose="020F0502020204030204"/>
              </a:endParaRPr>
            </a:p>
          </p:txBody>
        </p:sp>
        <p:sp>
          <p:nvSpPr>
            <p:cNvPr id="94" name="Rectangle 93">
              <a:extLst>
                <a:ext uri="{FF2B5EF4-FFF2-40B4-BE49-F238E27FC236}">
                  <a16:creationId xmlns:a16="http://schemas.microsoft.com/office/drawing/2014/main" id="{5E010EA6-EC22-42A7-8C7E-79BBBA8E9FFD}"/>
                </a:ext>
              </a:extLst>
            </p:cNvPr>
            <p:cNvSpPr/>
            <p:nvPr/>
          </p:nvSpPr>
          <p:spPr>
            <a:xfrm>
              <a:off x="6403736" y="3435444"/>
              <a:ext cx="643228" cy="188885"/>
            </a:xfrm>
            <a:prstGeom prst="rect">
              <a:avLst/>
            </a:prstGeom>
            <a:noFill/>
            <a:ln w="12700" cap="flat" cmpd="sng" algn="ctr">
              <a:noFill/>
              <a:prstDash val="solid"/>
              <a:miter lim="800000"/>
            </a:ln>
            <a:effectLst/>
          </p:spPr>
          <p:txBody>
            <a:bodyPr rtlCol="0" anchor="ctr"/>
            <a:lstStyle/>
            <a:p>
              <a:pPr algn="ctr">
                <a:defRPr/>
              </a:pPr>
              <a:endParaRPr lang="en-US" sz="2000" kern="0">
                <a:solidFill>
                  <a:prstClr val="white"/>
                </a:solidFill>
                <a:latin typeface="Calibri" panose="020F0502020204030204"/>
              </a:endParaRPr>
            </a:p>
          </p:txBody>
        </p:sp>
        <p:sp>
          <p:nvSpPr>
            <p:cNvPr id="95" name="Rectangle: Rounded Corners 94">
              <a:extLst>
                <a:ext uri="{FF2B5EF4-FFF2-40B4-BE49-F238E27FC236}">
                  <a16:creationId xmlns:a16="http://schemas.microsoft.com/office/drawing/2014/main" id="{58B0CBD6-E2B1-47CD-AD0B-92247EF1BAE9}"/>
                </a:ext>
              </a:extLst>
            </p:cNvPr>
            <p:cNvSpPr/>
            <p:nvPr/>
          </p:nvSpPr>
          <p:spPr>
            <a:xfrm>
              <a:off x="6407150" y="3158962"/>
              <a:ext cx="1472254" cy="459727"/>
            </a:xfrm>
            <a:prstGeom prst="roundRect">
              <a:avLst/>
            </a:prstGeom>
            <a:solidFill>
              <a:sysClr val="window" lastClr="FFFFFF"/>
            </a:solidFill>
            <a:ln w="19050" cap="flat" cmpd="sng" algn="ctr">
              <a:solidFill>
                <a:sysClr val="windowText" lastClr="000000"/>
              </a:solidFill>
              <a:prstDash val="solid"/>
              <a:miter lim="800000"/>
            </a:ln>
            <a:effectLst/>
          </p:spPr>
          <p:txBody>
            <a:bodyPr lIns="27432" tIns="0" rIns="27432" bIns="0" rtlCol="0" anchor="t"/>
            <a:lstStyle/>
            <a:p>
              <a:pPr marL="0" marR="0" lvl="0" indent="-182880" algn="ctr" defTabSz="457200" rtl="0" eaLnBrk="1" fontAlgn="auto" latinLnBrk="0" hangingPunct="1">
                <a:lnSpc>
                  <a:spcPct val="100000"/>
                </a:lnSpc>
                <a:spcBef>
                  <a:spcPts val="0"/>
                </a:spcBef>
                <a:spcAft>
                  <a:spcPts val="0"/>
                </a:spcAft>
                <a:buClrTx/>
                <a:buSzTx/>
                <a:buFontTx/>
                <a:buNone/>
                <a:tabLst/>
                <a:defRPr/>
              </a:pPr>
              <a:r>
                <a:rPr kumimoji="0" lang="en-US" sz="1000" b="0" i="0" u="none" strike="noStrike" kern="0" cap="none" spc="0" normalizeH="0" baseline="0" noProof="0" dirty="0">
                  <a:ln>
                    <a:noFill/>
                  </a:ln>
                  <a:solidFill>
                    <a:prstClr val="black"/>
                  </a:solidFill>
                  <a:effectLst/>
                  <a:uLnTx/>
                  <a:uFillTx/>
                  <a:latin typeface="Calibri" panose="020F0502020204030204"/>
                  <a:ea typeface="+mn-ea"/>
                  <a:cs typeface="+mn-cs"/>
                </a:rPr>
                <a:t>Application</a:t>
              </a:r>
            </a:p>
            <a:p>
              <a:pPr marL="91440" marR="0" lvl="0" indent="-18288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800" b="0" i="0" u="none" strike="noStrike" kern="0" cap="none" spc="0" normalizeH="0" baseline="0" noProof="0" dirty="0">
                  <a:ln>
                    <a:noFill/>
                  </a:ln>
                  <a:solidFill>
                    <a:prstClr val="black"/>
                  </a:solidFill>
                  <a:effectLst/>
                  <a:uLnTx/>
                  <a:uFillTx/>
                  <a:latin typeface="Calibri" panose="020F0502020204030204"/>
                  <a:ea typeface="+mn-ea"/>
                  <a:cs typeface="+mn-cs"/>
                </a:rPr>
                <a:t>app-name</a:t>
              </a:r>
            </a:p>
            <a:p>
              <a:pPr marL="91440" marR="0" lvl="0" indent="-18288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800" b="0" i="0" u="none" strike="noStrike" kern="0" cap="none" spc="0" normalizeH="0" baseline="0" noProof="0" dirty="0">
                  <a:ln>
                    <a:noFill/>
                  </a:ln>
                  <a:solidFill>
                    <a:prstClr val="black"/>
                  </a:solidFill>
                  <a:effectLst/>
                  <a:uLnTx/>
                  <a:uFillTx/>
                  <a:latin typeface="Calibri" panose="020F0502020204030204"/>
                  <a:ea typeface="+mn-ea"/>
                  <a:cs typeface="+mn-cs"/>
                </a:rPr>
                <a:t>helm-chart-tar.gz</a:t>
              </a:r>
            </a:p>
            <a:p>
              <a:pPr marR="0" lvl="0" algn="l" defTabSz="457200" rtl="0" eaLnBrk="1" fontAlgn="auto" latinLnBrk="0" hangingPunct="1">
                <a:lnSpc>
                  <a:spcPct val="100000"/>
                </a:lnSpc>
                <a:spcBef>
                  <a:spcPts val="0"/>
                </a:spcBef>
                <a:spcAft>
                  <a:spcPts val="0"/>
                </a:spcAft>
                <a:buClrTx/>
                <a:buSzTx/>
                <a:tabLst/>
                <a:defRPr/>
              </a:pPr>
              <a:endParaRPr kumimoji="0" lang="en-US" sz="800" b="0" i="0" u="none" strike="noStrike" kern="0" cap="none" spc="0" normalizeH="0" baseline="0" noProof="0" dirty="0">
                <a:ln>
                  <a:noFill/>
                </a:ln>
                <a:solidFill>
                  <a:prstClr val="black"/>
                </a:solidFill>
                <a:effectLst/>
                <a:uLnTx/>
                <a:uFillTx/>
                <a:latin typeface="Calibri" panose="020F0502020204030204"/>
                <a:ea typeface="+mn-ea"/>
                <a:cs typeface="+mn-cs"/>
              </a:endParaRPr>
            </a:p>
          </p:txBody>
        </p:sp>
        <p:sp>
          <p:nvSpPr>
            <p:cNvPr id="96" name="Rectangle 95">
              <a:extLst>
                <a:ext uri="{FF2B5EF4-FFF2-40B4-BE49-F238E27FC236}">
                  <a16:creationId xmlns:a16="http://schemas.microsoft.com/office/drawing/2014/main" id="{EE0996C4-BD4A-4BDC-94D7-A95A5A6F6C21}"/>
                </a:ext>
              </a:extLst>
            </p:cNvPr>
            <p:cNvSpPr/>
            <p:nvPr/>
          </p:nvSpPr>
          <p:spPr>
            <a:xfrm>
              <a:off x="7246802" y="3154475"/>
              <a:ext cx="643228" cy="188885"/>
            </a:xfrm>
            <a:prstGeom prst="rect">
              <a:avLst/>
            </a:prstGeom>
            <a:noFill/>
            <a:ln w="12700" cap="flat" cmpd="sng" algn="ctr">
              <a:noFill/>
              <a:prstDash val="solid"/>
              <a:miter lim="800000"/>
            </a:ln>
            <a:effectLst/>
          </p:spPr>
          <p:txBody>
            <a:bodyPr rtlCol="0" anchor="ctr"/>
            <a:lstStyle/>
            <a:p>
              <a:pPr algn="ctr">
                <a:defRPr/>
              </a:pPr>
              <a:endParaRPr lang="en-US" sz="2000" kern="0">
                <a:solidFill>
                  <a:prstClr val="white"/>
                </a:solidFill>
                <a:latin typeface="Calibri" panose="020F0502020204030204"/>
              </a:endParaRPr>
            </a:p>
          </p:txBody>
        </p:sp>
        <p:sp>
          <p:nvSpPr>
            <p:cNvPr id="97" name="Rectangle 96">
              <a:extLst>
                <a:ext uri="{FF2B5EF4-FFF2-40B4-BE49-F238E27FC236}">
                  <a16:creationId xmlns:a16="http://schemas.microsoft.com/office/drawing/2014/main" id="{8294372C-D6B7-42C5-8228-B31B122C0E69}"/>
                </a:ext>
              </a:extLst>
            </p:cNvPr>
            <p:cNvSpPr/>
            <p:nvPr/>
          </p:nvSpPr>
          <p:spPr>
            <a:xfrm>
              <a:off x="7246802" y="3441924"/>
              <a:ext cx="643228" cy="188885"/>
            </a:xfrm>
            <a:prstGeom prst="rect">
              <a:avLst/>
            </a:prstGeom>
            <a:noFill/>
            <a:ln w="12700" cap="flat" cmpd="sng" algn="ctr">
              <a:noFill/>
              <a:prstDash val="solid"/>
              <a:miter lim="800000"/>
            </a:ln>
            <a:effectLst/>
          </p:spPr>
          <p:txBody>
            <a:bodyPr rtlCol="0" anchor="ctr"/>
            <a:lstStyle/>
            <a:p>
              <a:pPr algn="ctr">
                <a:defRPr/>
              </a:pPr>
              <a:endParaRPr lang="en-US" sz="2000" kern="0">
                <a:solidFill>
                  <a:prstClr val="white"/>
                </a:solidFill>
                <a:latin typeface="Calibri" panose="020F0502020204030204"/>
              </a:endParaRPr>
            </a:p>
          </p:txBody>
        </p:sp>
      </p:grpSp>
      <p:cxnSp>
        <p:nvCxnSpPr>
          <p:cNvPr id="48" name="Straight Connector 242">
            <a:extLst>
              <a:ext uri="{FF2B5EF4-FFF2-40B4-BE49-F238E27FC236}">
                <a16:creationId xmlns:a16="http://schemas.microsoft.com/office/drawing/2014/main" id="{6251A552-F7D5-4E85-B8BD-A365B547461E}"/>
              </a:ext>
            </a:extLst>
          </p:cNvPr>
          <p:cNvCxnSpPr>
            <a:cxnSpLocks/>
            <a:stCxn id="79" idx="2"/>
            <a:endCxn id="89" idx="0"/>
          </p:cNvCxnSpPr>
          <p:nvPr/>
        </p:nvCxnSpPr>
        <p:spPr>
          <a:xfrm flipH="1">
            <a:off x="5905630" y="1934028"/>
            <a:ext cx="3606" cy="224224"/>
          </a:xfrm>
          <a:prstGeom prst="straightConnector1">
            <a:avLst/>
          </a:prstGeom>
          <a:noFill/>
          <a:ln w="6350" cap="flat" cmpd="sng" algn="ctr">
            <a:solidFill>
              <a:srgbClr val="3E484F"/>
            </a:solidFill>
            <a:prstDash val="solid"/>
            <a:miter lim="800000"/>
            <a:headEnd type="diamond" w="lg" len="lg"/>
            <a:tailEnd type="oval" w="med" len="med"/>
          </a:ln>
          <a:effectLst/>
        </p:spPr>
      </p:cxnSp>
      <p:cxnSp>
        <p:nvCxnSpPr>
          <p:cNvPr id="99" name="Straight Connector 242">
            <a:extLst>
              <a:ext uri="{FF2B5EF4-FFF2-40B4-BE49-F238E27FC236}">
                <a16:creationId xmlns:a16="http://schemas.microsoft.com/office/drawing/2014/main" id="{473E4EFC-8CB8-4677-80F5-36BD2F130437}"/>
              </a:ext>
            </a:extLst>
          </p:cNvPr>
          <p:cNvCxnSpPr>
            <a:cxnSpLocks/>
            <a:stCxn id="89" idx="2"/>
            <a:endCxn id="95" idx="0"/>
          </p:cNvCxnSpPr>
          <p:nvPr/>
        </p:nvCxnSpPr>
        <p:spPr>
          <a:xfrm>
            <a:off x="5905630" y="2617979"/>
            <a:ext cx="6486" cy="1190740"/>
          </a:xfrm>
          <a:prstGeom prst="straightConnector1">
            <a:avLst/>
          </a:prstGeom>
          <a:noFill/>
          <a:ln w="6350" cap="flat" cmpd="sng" algn="ctr">
            <a:solidFill>
              <a:srgbClr val="3E484F"/>
            </a:solidFill>
            <a:prstDash val="solid"/>
            <a:miter lim="800000"/>
            <a:headEnd type="diamond" w="lg" len="lg"/>
            <a:tailEnd type="oval" w="med" len="med"/>
          </a:ln>
          <a:effectLst/>
        </p:spPr>
      </p:cxnSp>
      <p:grpSp>
        <p:nvGrpSpPr>
          <p:cNvPr id="102" name="Group 101">
            <a:extLst>
              <a:ext uri="{FF2B5EF4-FFF2-40B4-BE49-F238E27FC236}">
                <a16:creationId xmlns:a16="http://schemas.microsoft.com/office/drawing/2014/main" id="{4184AD83-944E-4380-AD1B-2560A98BD6C2}"/>
              </a:ext>
            </a:extLst>
          </p:cNvPr>
          <p:cNvGrpSpPr/>
          <p:nvPr/>
        </p:nvGrpSpPr>
        <p:grpSpPr>
          <a:xfrm>
            <a:off x="7328820" y="3055201"/>
            <a:ext cx="1486294" cy="482814"/>
            <a:chOff x="6403736" y="3147995"/>
            <a:chExt cx="1486294" cy="482814"/>
          </a:xfrm>
        </p:grpSpPr>
        <p:sp>
          <p:nvSpPr>
            <p:cNvPr id="103" name="Rectangle 102">
              <a:extLst>
                <a:ext uri="{FF2B5EF4-FFF2-40B4-BE49-F238E27FC236}">
                  <a16:creationId xmlns:a16="http://schemas.microsoft.com/office/drawing/2014/main" id="{2583472A-B269-491B-9CB2-A8753E042A4D}"/>
                </a:ext>
              </a:extLst>
            </p:cNvPr>
            <p:cNvSpPr/>
            <p:nvPr/>
          </p:nvSpPr>
          <p:spPr>
            <a:xfrm>
              <a:off x="6403736" y="3147995"/>
              <a:ext cx="643228" cy="188885"/>
            </a:xfrm>
            <a:prstGeom prst="rect">
              <a:avLst/>
            </a:prstGeom>
            <a:noFill/>
            <a:ln w="12700" cap="flat" cmpd="sng" algn="ctr">
              <a:noFill/>
              <a:prstDash val="solid"/>
              <a:miter lim="800000"/>
            </a:ln>
            <a:effectLst/>
          </p:spPr>
          <p:txBody>
            <a:bodyPr rtlCol="0" anchor="ctr"/>
            <a:lstStyle/>
            <a:p>
              <a:pPr algn="ctr">
                <a:defRPr/>
              </a:pPr>
              <a:endParaRPr lang="en-US" sz="2000" kern="0">
                <a:solidFill>
                  <a:prstClr val="white"/>
                </a:solidFill>
                <a:latin typeface="Calibri" panose="020F0502020204030204"/>
              </a:endParaRPr>
            </a:p>
          </p:txBody>
        </p:sp>
        <p:sp>
          <p:nvSpPr>
            <p:cNvPr id="104" name="Rectangle 103">
              <a:extLst>
                <a:ext uri="{FF2B5EF4-FFF2-40B4-BE49-F238E27FC236}">
                  <a16:creationId xmlns:a16="http://schemas.microsoft.com/office/drawing/2014/main" id="{ED713170-7462-4E7D-BE93-2DB090E5C02B}"/>
                </a:ext>
              </a:extLst>
            </p:cNvPr>
            <p:cNvSpPr/>
            <p:nvPr/>
          </p:nvSpPr>
          <p:spPr>
            <a:xfrm>
              <a:off x="6403736" y="3435444"/>
              <a:ext cx="643228" cy="188885"/>
            </a:xfrm>
            <a:prstGeom prst="rect">
              <a:avLst/>
            </a:prstGeom>
            <a:noFill/>
            <a:ln w="12700" cap="flat" cmpd="sng" algn="ctr">
              <a:noFill/>
              <a:prstDash val="solid"/>
              <a:miter lim="800000"/>
            </a:ln>
            <a:effectLst/>
          </p:spPr>
          <p:txBody>
            <a:bodyPr rtlCol="0" anchor="ctr"/>
            <a:lstStyle/>
            <a:p>
              <a:pPr algn="ctr">
                <a:defRPr/>
              </a:pPr>
              <a:endParaRPr lang="en-US" sz="2000" kern="0">
                <a:solidFill>
                  <a:prstClr val="white"/>
                </a:solidFill>
                <a:latin typeface="Calibri" panose="020F0502020204030204"/>
              </a:endParaRPr>
            </a:p>
          </p:txBody>
        </p:sp>
        <p:sp>
          <p:nvSpPr>
            <p:cNvPr id="105" name="Rectangle: Rounded Corners 104">
              <a:extLst>
                <a:ext uri="{FF2B5EF4-FFF2-40B4-BE49-F238E27FC236}">
                  <a16:creationId xmlns:a16="http://schemas.microsoft.com/office/drawing/2014/main" id="{D281CD68-E484-4705-B519-CA5294A47F9B}"/>
                </a:ext>
              </a:extLst>
            </p:cNvPr>
            <p:cNvSpPr/>
            <p:nvPr/>
          </p:nvSpPr>
          <p:spPr>
            <a:xfrm>
              <a:off x="6407150" y="3158962"/>
              <a:ext cx="1472254" cy="459727"/>
            </a:xfrm>
            <a:prstGeom prst="roundRect">
              <a:avLst/>
            </a:prstGeom>
            <a:solidFill>
              <a:sysClr val="window" lastClr="FFFFFF"/>
            </a:solidFill>
            <a:ln w="19050" cap="flat" cmpd="sng" algn="ctr">
              <a:solidFill>
                <a:sysClr val="windowText" lastClr="000000"/>
              </a:solidFill>
              <a:prstDash val="solid"/>
              <a:miter lim="800000"/>
            </a:ln>
            <a:effectLst/>
          </p:spPr>
          <p:txBody>
            <a:bodyPr lIns="27432" tIns="0" rIns="27432" bIns="0" rtlCol="0" anchor="t"/>
            <a:lstStyle/>
            <a:p>
              <a:pPr marL="0" marR="0" lvl="0" indent="-182880" algn="ctr" defTabSz="457200" rtl="0" eaLnBrk="1" fontAlgn="auto" latinLnBrk="0" hangingPunct="1">
                <a:lnSpc>
                  <a:spcPct val="100000"/>
                </a:lnSpc>
                <a:spcBef>
                  <a:spcPts val="0"/>
                </a:spcBef>
                <a:spcAft>
                  <a:spcPts val="0"/>
                </a:spcAft>
                <a:buClrTx/>
                <a:buSzTx/>
                <a:buFontTx/>
                <a:buNone/>
                <a:tabLst/>
                <a:defRPr/>
              </a:pPr>
              <a:r>
                <a:rPr kumimoji="0" lang="en-US" sz="1000" b="0" i="0" u="none" strike="noStrike" kern="0" cap="none" spc="0" normalizeH="0" baseline="0" noProof="0" dirty="0">
                  <a:ln>
                    <a:noFill/>
                  </a:ln>
                  <a:solidFill>
                    <a:prstClr val="black"/>
                  </a:solidFill>
                  <a:effectLst/>
                  <a:uLnTx/>
                  <a:uFillTx/>
                  <a:latin typeface="Calibri" panose="020F0502020204030204"/>
                  <a:ea typeface="+mn-ea"/>
                  <a:cs typeface="+mn-cs"/>
                </a:rPr>
                <a:t>Composite-Profile</a:t>
              </a:r>
            </a:p>
            <a:p>
              <a:pPr marL="91440" marR="0" lvl="0" indent="-18288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800" kern="0" dirty="0">
                  <a:solidFill>
                    <a:prstClr val="black"/>
                  </a:solidFill>
                  <a:latin typeface="Calibri" panose="020F0502020204030204"/>
                </a:rPr>
                <a:t>c</a:t>
              </a:r>
              <a:r>
                <a:rPr kumimoji="0" lang="en-US" sz="800" b="0" i="0" u="none" strike="noStrike" kern="0" cap="none" spc="0" normalizeH="0" baseline="0" noProof="0" dirty="0" err="1">
                  <a:ln>
                    <a:noFill/>
                  </a:ln>
                  <a:solidFill>
                    <a:prstClr val="black"/>
                  </a:solidFill>
                  <a:effectLst/>
                  <a:uLnTx/>
                  <a:uFillTx/>
                  <a:latin typeface="Calibri" panose="020F0502020204030204"/>
                  <a:ea typeface="+mn-ea"/>
                  <a:cs typeface="+mn-cs"/>
                </a:rPr>
                <a:t>omposite</a:t>
              </a:r>
              <a:r>
                <a:rPr kumimoji="0" lang="en-US" sz="800" b="0" i="0" u="none" strike="noStrike" kern="0" cap="none" spc="0" normalizeH="0" baseline="0" noProof="0" dirty="0">
                  <a:ln>
                    <a:noFill/>
                  </a:ln>
                  <a:solidFill>
                    <a:prstClr val="black"/>
                  </a:solidFill>
                  <a:effectLst/>
                  <a:uLnTx/>
                  <a:uFillTx/>
                  <a:latin typeface="Calibri" panose="020F0502020204030204"/>
                  <a:ea typeface="+mn-ea"/>
                  <a:cs typeface="+mn-cs"/>
                </a:rPr>
                <a:t>-profile-name</a:t>
              </a:r>
            </a:p>
            <a:p>
              <a:pPr marR="0" lvl="0" algn="l" defTabSz="457200" rtl="0" eaLnBrk="1" fontAlgn="auto" latinLnBrk="0" hangingPunct="1">
                <a:lnSpc>
                  <a:spcPct val="100000"/>
                </a:lnSpc>
                <a:spcBef>
                  <a:spcPts val="0"/>
                </a:spcBef>
                <a:spcAft>
                  <a:spcPts val="0"/>
                </a:spcAft>
                <a:buClrTx/>
                <a:buSzTx/>
                <a:tabLst/>
                <a:defRPr/>
              </a:pPr>
              <a:endParaRPr kumimoji="0" lang="en-US" sz="800" b="0" i="0" u="none" strike="noStrike" kern="0" cap="none" spc="0" normalizeH="0" baseline="0" noProof="0" dirty="0">
                <a:ln>
                  <a:noFill/>
                </a:ln>
                <a:solidFill>
                  <a:prstClr val="black"/>
                </a:solidFill>
                <a:effectLst/>
                <a:uLnTx/>
                <a:uFillTx/>
                <a:latin typeface="Calibri" panose="020F0502020204030204"/>
                <a:ea typeface="+mn-ea"/>
                <a:cs typeface="+mn-cs"/>
              </a:endParaRPr>
            </a:p>
          </p:txBody>
        </p:sp>
        <p:sp>
          <p:nvSpPr>
            <p:cNvPr id="106" name="Rectangle 105">
              <a:extLst>
                <a:ext uri="{FF2B5EF4-FFF2-40B4-BE49-F238E27FC236}">
                  <a16:creationId xmlns:a16="http://schemas.microsoft.com/office/drawing/2014/main" id="{206A1E6B-405D-4482-A93D-97D1CABE2337}"/>
                </a:ext>
              </a:extLst>
            </p:cNvPr>
            <p:cNvSpPr/>
            <p:nvPr/>
          </p:nvSpPr>
          <p:spPr>
            <a:xfrm>
              <a:off x="7246802" y="3154475"/>
              <a:ext cx="643228" cy="188885"/>
            </a:xfrm>
            <a:prstGeom prst="rect">
              <a:avLst/>
            </a:prstGeom>
            <a:noFill/>
            <a:ln w="12700" cap="flat" cmpd="sng" algn="ctr">
              <a:noFill/>
              <a:prstDash val="solid"/>
              <a:miter lim="800000"/>
            </a:ln>
            <a:effectLst/>
          </p:spPr>
          <p:txBody>
            <a:bodyPr rtlCol="0" anchor="ctr"/>
            <a:lstStyle/>
            <a:p>
              <a:pPr algn="ctr">
                <a:defRPr/>
              </a:pPr>
              <a:endParaRPr lang="en-US" sz="2000" kern="0">
                <a:solidFill>
                  <a:prstClr val="white"/>
                </a:solidFill>
                <a:latin typeface="Calibri" panose="020F0502020204030204"/>
              </a:endParaRPr>
            </a:p>
          </p:txBody>
        </p:sp>
        <p:sp>
          <p:nvSpPr>
            <p:cNvPr id="107" name="Rectangle 106">
              <a:extLst>
                <a:ext uri="{FF2B5EF4-FFF2-40B4-BE49-F238E27FC236}">
                  <a16:creationId xmlns:a16="http://schemas.microsoft.com/office/drawing/2014/main" id="{D575E74B-E495-41D9-8E72-F607EAF4CFBB}"/>
                </a:ext>
              </a:extLst>
            </p:cNvPr>
            <p:cNvSpPr/>
            <p:nvPr/>
          </p:nvSpPr>
          <p:spPr>
            <a:xfrm>
              <a:off x="7246802" y="3441924"/>
              <a:ext cx="643228" cy="188885"/>
            </a:xfrm>
            <a:prstGeom prst="rect">
              <a:avLst/>
            </a:prstGeom>
            <a:noFill/>
            <a:ln w="12700" cap="flat" cmpd="sng" algn="ctr">
              <a:noFill/>
              <a:prstDash val="solid"/>
              <a:miter lim="800000"/>
            </a:ln>
            <a:effectLst/>
          </p:spPr>
          <p:txBody>
            <a:bodyPr rtlCol="0" anchor="ctr"/>
            <a:lstStyle/>
            <a:p>
              <a:pPr algn="ctr">
                <a:defRPr/>
              </a:pPr>
              <a:endParaRPr lang="en-US" sz="2000" kern="0">
                <a:solidFill>
                  <a:prstClr val="white"/>
                </a:solidFill>
                <a:latin typeface="Calibri" panose="020F0502020204030204"/>
              </a:endParaRPr>
            </a:p>
          </p:txBody>
        </p:sp>
      </p:grpSp>
      <p:cxnSp>
        <p:nvCxnSpPr>
          <p:cNvPr id="108" name="Straight Connector 242">
            <a:extLst>
              <a:ext uri="{FF2B5EF4-FFF2-40B4-BE49-F238E27FC236}">
                <a16:creationId xmlns:a16="http://schemas.microsoft.com/office/drawing/2014/main" id="{5BC1F2EE-5E75-4E6D-B2A1-3BA6D2C7674B}"/>
              </a:ext>
            </a:extLst>
          </p:cNvPr>
          <p:cNvCxnSpPr>
            <a:cxnSpLocks/>
            <a:stCxn id="89" idx="2"/>
            <a:endCxn id="105" idx="0"/>
          </p:cNvCxnSpPr>
          <p:nvPr/>
        </p:nvCxnSpPr>
        <p:spPr>
          <a:xfrm rot="16200000" flipH="1">
            <a:off x="6762901" y="1760707"/>
            <a:ext cx="448189" cy="2162731"/>
          </a:xfrm>
          <a:prstGeom prst="bentConnector3">
            <a:avLst>
              <a:gd name="adj1" fmla="val 50000"/>
            </a:avLst>
          </a:prstGeom>
          <a:noFill/>
          <a:ln w="6350" cap="flat" cmpd="sng" algn="ctr">
            <a:solidFill>
              <a:srgbClr val="3E484F"/>
            </a:solidFill>
            <a:prstDash val="solid"/>
            <a:miter lim="800000"/>
            <a:headEnd type="diamond" w="lg" len="lg"/>
            <a:tailEnd type="oval" w="med" len="med"/>
          </a:ln>
          <a:effectLst/>
        </p:spPr>
      </p:cxnSp>
      <p:grpSp>
        <p:nvGrpSpPr>
          <p:cNvPr id="111" name="Group 110">
            <a:extLst>
              <a:ext uri="{FF2B5EF4-FFF2-40B4-BE49-F238E27FC236}">
                <a16:creationId xmlns:a16="http://schemas.microsoft.com/office/drawing/2014/main" id="{A466BF76-F1DE-4B21-AF1D-FD821D2E5ED7}"/>
              </a:ext>
            </a:extLst>
          </p:cNvPr>
          <p:cNvGrpSpPr/>
          <p:nvPr/>
        </p:nvGrpSpPr>
        <p:grpSpPr>
          <a:xfrm>
            <a:off x="7325215" y="3803499"/>
            <a:ext cx="1486294" cy="482814"/>
            <a:chOff x="6403736" y="3147995"/>
            <a:chExt cx="1486294" cy="482814"/>
          </a:xfrm>
        </p:grpSpPr>
        <p:sp>
          <p:nvSpPr>
            <p:cNvPr id="112" name="Rectangle 111">
              <a:extLst>
                <a:ext uri="{FF2B5EF4-FFF2-40B4-BE49-F238E27FC236}">
                  <a16:creationId xmlns:a16="http://schemas.microsoft.com/office/drawing/2014/main" id="{C225E97D-4370-41E7-88E1-6D2CF2E29347}"/>
                </a:ext>
              </a:extLst>
            </p:cNvPr>
            <p:cNvSpPr/>
            <p:nvPr/>
          </p:nvSpPr>
          <p:spPr>
            <a:xfrm>
              <a:off x="6403736" y="3147995"/>
              <a:ext cx="643228" cy="188885"/>
            </a:xfrm>
            <a:prstGeom prst="rect">
              <a:avLst/>
            </a:prstGeom>
            <a:noFill/>
            <a:ln w="12700" cap="flat" cmpd="sng" algn="ctr">
              <a:noFill/>
              <a:prstDash val="solid"/>
              <a:miter lim="800000"/>
            </a:ln>
            <a:effectLst/>
          </p:spPr>
          <p:txBody>
            <a:bodyPr rtlCol="0" anchor="ctr"/>
            <a:lstStyle/>
            <a:p>
              <a:pPr algn="ctr">
                <a:defRPr/>
              </a:pPr>
              <a:endParaRPr lang="en-US" sz="2000" kern="0">
                <a:solidFill>
                  <a:prstClr val="white"/>
                </a:solidFill>
                <a:latin typeface="Calibri" panose="020F0502020204030204"/>
              </a:endParaRPr>
            </a:p>
          </p:txBody>
        </p:sp>
        <p:sp>
          <p:nvSpPr>
            <p:cNvPr id="113" name="Rectangle 112">
              <a:extLst>
                <a:ext uri="{FF2B5EF4-FFF2-40B4-BE49-F238E27FC236}">
                  <a16:creationId xmlns:a16="http://schemas.microsoft.com/office/drawing/2014/main" id="{722CCA69-7518-44EF-8A59-21845225F7B9}"/>
                </a:ext>
              </a:extLst>
            </p:cNvPr>
            <p:cNvSpPr/>
            <p:nvPr/>
          </p:nvSpPr>
          <p:spPr>
            <a:xfrm>
              <a:off x="6403736" y="3435444"/>
              <a:ext cx="643228" cy="188885"/>
            </a:xfrm>
            <a:prstGeom prst="rect">
              <a:avLst/>
            </a:prstGeom>
            <a:noFill/>
            <a:ln w="12700" cap="flat" cmpd="sng" algn="ctr">
              <a:noFill/>
              <a:prstDash val="solid"/>
              <a:miter lim="800000"/>
            </a:ln>
            <a:effectLst/>
          </p:spPr>
          <p:txBody>
            <a:bodyPr rtlCol="0" anchor="ctr"/>
            <a:lstStyle/>
            <a:p>
              <a:pPr algn="ctr">
                <a:defRPr/>
              </a:pPr>
              <a:endParaRPr lang="en-US" sz="2000" kern="0">
                <a:solidFill>
                  <a:prstClr val="white"/>
                </a:solidFill>
                <a:latin typeface="Calibri" panose="020F0502020204030204"/>
              </a:endParaRPr>
            </a:p>
          </p:txBody>
        </p:sp>
        <p:sp>
          <p:nvSpPr>
            <p:cNvPr id="114" name="Rectangle: Rounded Corners 113">
              <a:extLst>
                <a:ext uri="{FF2B5EF4-FFF2-40B4-BE49-F238E27FC236}">
                  <a16:creationId xmlns:a16="http://schemas.microsoft.com/office/drawing/2014/main" id="{8F8E0371-BDE3-4F7E-8EE2-2B51E4F5548D}"/>
                </a:ext>
              </a:extLst>
            </p:cNvPr>
            <p:cNvSpPr/>
            <p:nvPr/>
          </p:nvSpPr>
          <p:spPr>
            <a:xfrm>
              <a:off x="6407150" y="3158962"/>
              <a:ext cx="1472254" cy="459727"/>
            </a:xfrm>
            <a:prstGeom prst="roundRect">
              <a:avLst/>
            </a:prstGeom>
            <a:solidFill>
              <a:sysClr val="window" lastClr="FFFFFF"/>
            </a:solidFill>
            <a:ln w="19050" cap="flat" cmpd="sng" algn="ctr">
              <a:solidFill>
                <a:sysClr val="windowText" lastClr="000000"/>
              </a:solidFill>
              <a:prstDash val="solid"/>
              <a:miter lim="800000"/>
            </a:ln>
            <a:effectLst/>
          </p:spPr>
          <p:txBody>
            <a:bodyPr lIns="27432" tIns="0" rIns="27432" bIns="0" rtlCol="0" anchor="t"/>
            <a:lstStyle/>
            <a:p>
              <a:pPr marL="0" marR="0" lvl="0" indent="-182880" algn="ctr" defTabSz="457200" rtl="0" eaLnBrk="1" fontAlgn="auto" latinLnBrk="0" hangingPunct="1">
                <a:lnSpc>
                  <a:spcPct val="100000"/>
                </a:lnSpc>
                <a:spcBef>
                  <a:spcPts val="0"/>
                </a:spcBef>
                <a:spcAft>
                  <a:spcPts val="0"/>
                </a:spcAft>
                <a:buClrTx/>
                <a:buSzTx/>
                <a:buFontTx/>
                <a:buNone/>
                <a:tabLst/>
                <a:defRPr/>
              </a:pPr>
              <a:r>
                <a:rPr kumimoji="0" lang="en-US" sz="1000" b="0" i="0" u="none" strike="noStrike" kern="0" cap="none" spc="0" normalizeH="0" baseline="0" noProof="0" dirty="0">
                  <a:ln>
                    <a:noFill/>
                  </a:ln>
                  <a:solidFill>
                    <a:prstClr val="black"/>
                  </a:solidFill>
                  <a:effectLst/>
                  <a:uLnTx/>
                  <a:uFillTx/>
                  <a:latin typeface="Calibri" panose="020F0502020204030204"/>
                  <a:ea typeface="+mn-ea"/>
                  <a:cs typeface="+mn-cs"/>
                </a:rPr>
                <a:t>Profile</a:t>
              </a:r>
            </a:p>
            <a:p>
              <a:pPr marL="91440" marR="0" lvl="0" indent="-18288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800" b="0" i="0" u="none" strike="noStrike" kern="0" cap="none" spc="0" normalizeH="0" baseline="0" noProof="0" dirty="0">
                  <a:ln>
                    <a:noFill/>
                  </a:ln>
                  <a:solidFill>
                    <a:prstClr val="black"/>
                  </a:solidFill>
                  <a:effectLst/>
                  <a:uLnTx/>
                  <a:uFillTx/>
                  <a:latin typeface="Calibri" panose="020F0502020204030204"/>
                  <a:ea typeface="+mn-ea"/>
                  <a:cs typeface="+mn-cs"/>
                </a:rPr>
                <a:t>profile-name, app-name,</a:t>
              </a:r>
            </a:p>
            <a:p>
              <a:pPr marL="91440" marR="0" lvl="0" indent="-18288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800" kern="0" dirty="0">
                  <a:solidFill>
                    <a:prstClr val="black"/>
                  </a:solidFill>
                  <a:latin typeface="Calibri" panose="020F0502020204030204"/>
                </a:rPr>
                <a:t>helm-override</a:t>
              </a:r>
              <a:r>
                <a:rPr kumimoji="0" lang="en-US" sz="800" b="0" i="0" u="none" strike="noStrike" kern="0" cap="none" spc="0" normalizeH="0" baseline="0" noProof="0" dirty="0">
                  <a:ln>
                    <a:noFill/>
                  </a:ln>
                  <a:solidFill>
                    <a:prstClr val="black"/>
                  </a:solidFill>
                  <a:effectLst/>
                  <a:uLnTx/>
                  <a:uFillTx/>
                  <a:latin typeface="Calibri" panose="020F0502020204030204"/>
                  <a:ea typeface="+mn-ea"/>
                  <a:cs typeface="+mn-cs"/>
                </a:rPr>
                <a:t>-tar.gz</a:t>
              </a:r>
            </a:p>
            <a:p>
              <a:pPr marR="0" lvl="0" algn="l" defTabSz="457200" rtl="0" eaLnBrk="1" fontAlgn="auto" latinLnBrk="0" hangingPunct="1">
                <a:lnSpc>
                  <a:spcPct val="100000"/>
                </a:lnSpc>
                <a:spcBef>
                  <a:spcPts val="0"/>
                </a:spcBef>
                <a:spcAft>
                  <a:spcPts val="0"/>
                </a:spcAft>
                <a:buClrTx/>
                <a:buSzTx/>
                <a:tabLst/>
                <a:defRPr/>
              </a:pPr>
              <a:endParaRPr kumimoji="0" lang="en-US" sz="800" b="0" i="0" u="none" strike="noStrike" kern="0" cap="none" spc="0" normalizeH="0" baseline="0" noProof="0" dirty="0">
                <a:ln>
                  <a:noFill/>
                </a:ln>
                <a:solidFill>
                  <a:prstClr val="black"/>
                </a:solidFill>
                <a:effectLst/>
                <a:uLnTx/>
                <a:uFillTx/>
                <a:latin typeface="Calibri" panose="020F0502020204030204"/>
                <a:ea typeface="+mn-ea"/>
                <a:cs typeface="+mn-cs"/>
              </a:endParaRPr>
            </a:p>
          </p:txBody>
        </p:sp>
        <p:sp>
          <p:nvSpPr>
            <p:cNvPr id="115" name="Rectangle 114">
              <a:extLst>
                <a:ext uri="{FF2B5EF4-FFF2-40B4-BE49-F238E27FC236}">
                  <a16:creationId xmlns:a16="http://schemas.microsoft.com/office/drawing/2014/main" id="{A6C7DB88-1A0C-4684-8F6B-B7FD5D3A4DED}"/>
                </a:ext>
              </a:extLst>
            </p:cNvPr>
            <p:cNvSpPr/>
            <p:nvPr/>
          </p:nvSpPr>
          <p:spPr>
            <a:xfrm>
              <a:off x="7246802" y="3154475"/>
              <a:ext cx="643228" cy="188885"/>
            </a:xfrm>
            <a:prstGeom prst="rect">
              <a:avLst/>
            </a:prstGeom>
            <a:noFill/>
            <a:ln w="12700" cap="flat" cmpd="sng" algn="ctr">
              <a:noFill/>
              <a:prstDash val="solid"/>
              <a:miter lim="800000"/>
            </a:ln>
            <a:effectLst/>
          </p:spPr>
          <p:txBody>
            <a:bodyPr rtlCol="0" anchor="ctr"/>
            <a:lstStyle/>
            <a:p>
              <a:pPr algn="ctr">
                <a:defRPr/>
              </a:pPr>
              <a:endParaRPr lang="en-US" sz="2000" kern="0">
                <a:solidFill>
                  <a:prstClr val="white"/>
                </a:solidFill>
                <a:latin typeface="Calibri" panose="020F0502020204030204"/>
              </a:endParaRPr>
            </a:p>
          </p:txBody>
        </p:sp>
        <p:sp>
          <p:nvSpPr>
            <p:cNvPr id="116" name="Rectangle 115">
              <a:extLst>
                <a:ext uri="{FF2B5EF4-FFF2-40B4-BE49-F238E27FC236}">
                  <a16:creationId xmlns:a16="http://schemas.microsoft.com/office/drawing/2014/main" id="{F1209C64-88BE-495A-AFD6-EFB72B5F7C86}"/>
                </a:ext>
              </a:extLst>
            </p:cNvPr>
            <p:cNvSpPr/>
            <p:nvPr/>
          </p:nvSpPr>
          <p:spPr>
            <a:xfrm>
              <a:off x="7246802" y="3441924"/>
              <a:ext cx="643228" cy="188885"/>
            </a:xfrm>
            <a:prstGeom prst="rect">
              <a:avLst/>
            </a:prstGeom>
            <a:noFill/>
            <a:ln w="12700" cap="flat" cmpd="sng" algn="ctr">
              <a:noFill/>
              <a:prstDash val="solid"/>
              <a:miter lim="800000"/>
            </a:ln>
            <a:effectLst/>
          </p:spPr>
          <p:txBody>
            <a:bodyPr rtlCol="0" anchor="ctr"/>
            <a:lstStyle/>
            <a:p>
              <a:pPr algn="ctr">
                <a:defRPr/>
              </a:pPr>
              <a:endParaRPr lang="en-US" sz="2000" kern="0">
                <a:solidFill>
                  <a:prstClr val="white"/>
                </a:solidFill>
                <a:latin typeface="Calibri" panose="020F0502020204030204"/>
              </a:endParaRPr>
            </a:p>
          </p:txBody>
        </p:sp>
      </p:grpSp>
      <p:cxnSp>
        <p:nvCxnSpPr>
          <p:cNvPr id="117" name="Straight Connector 242">
            <a:extLst>
              <a:ext uri="{FF2B5EF4-FFF2-40B4-BE49-F238E27FC236}">
                <a16:creationId xmlns:a16="http://schemas.microsoft.com/office/drawing/2014/main" id="{98C8B5B8-6512-488F-A8C4-78BE8B2634FC}"/>
              </a:ext>
            </a:extLst>
          </p:cNvPr>
          <p:cNvCxnSpPr>
            <a:cxnSpLocks/>
            <a:stCxn id="105" idx="2"/>
            <a:endCxn id="114" idx="0"/>
          </p:cNvCxnSpPr>
          <p:nvPr/>
        </p:nvCxnSpPr>
        <p:spPr>
          <a:xfrm flipH="1">
            <a:off x="8064756" y="3525895"/>
            <a:ext cx="3605" cy="288571"/>
          </a:xfrm>
          <a:prstGeom prst="straightConnector1">
            <a:avLst/>
          </a:prstGeom>
          <a:noFill/>
          <a:ln w="6350" cap="flat" cmpd="sng" algn="ctr">
            <a:solidFill>
              <a:srgbClr val="3E484F"/>
            </a:solidFill>
            <a:prstDash val="solid"/>
            <a:miter lim="800000"/>
            <a:headEnd type="diamond" w="lg" len="lg"/>
            <a:tailEnd type="oval" w="med" len="med"/>
          </a:ln>
          <a:effectLst/>
        </p:spPr>
      </p:cxnSp>
      <p:grpSp>
        <p:nvGrpSpPr>
          <p:cNvPr id="122" name="Group 121">
            <a:extLst>
              <a:ext uri="{FF2B5EF4-FFF2-40B4-BE49-F238E27FC236}">
                <a16:creationId xmlns:a16="http://schemas.microsoft.com/office/drawing/2014/main" id="{70193969-2E52-4EC3-B56A-6D749D63066A}"/>
              </a:ext>
            </a:extLst>
          </p:cNvPr>
          <p:cNvGrpSpPr/>
          <p:nvPr/>
        </p:nvGrpSpPr>
        <p:grpSpPr>
          <a:xfrm>
            <a:off x="3018763" y="3053900"/>
            <a:ext cx="1486294" cy="482814"/>
            <a:chOff x="6403736" y="3147995"/>
            <a:chExt cx="1486294" cy="482814"/>
          </a:xfrm>
        </p:grpSpPr>
        <p:sp>
          <p:nvSpPr>
            <p:cNvPr id="123" name="Rectangle 122">
              <a:extLst>
                <a:ext uri="{FF2B5EF4-FFF2-40B4-BE49-F238E27FC236}">
                  <a16:creationId xmlns:a16="http://schemas.microsoft.com/office/drawing/2014/main" id="{66C9C5E4-D603-4FC5-BA31-00C7F173EB94}"/>
                </a:ext>
              </a:extLst>
            </p:cNvPr>
            <p:cNvSpPr/>
            <p:nvPr/>
          </p:nvSpPr>
          <p:spPr>
            <a:xfrm>
              <a:off x="6403736" y="3147995"/>
              <a:ext cx="643228" cy="188885"/>
            </a:xfrm>
            <a:prstGeom prst="rect">
              <a:avLst/>
            </a:prstGeom>
            <a:noFill/>
            <a:ln w="12700" cap="flat" cmpd="sng" algn="ctr">
              <a:noFill/>
              <a:prstDash val="solid"/>
              <a:miter lim="800000"/>
            </a:ln>
            <a:effectLst/>
          </p:spPr>
          <p:txBody>
            <a:bodyPr rtlCol="0" anchor="ctr"/>
            <a:lstStyle/>
            <a:p>
              <a:pPr algn="ctr">
                <a:defRPr/>
              </a:pPr>
              <a:endParaRPr lang="en-US" sz="2000" kern="0">
                <a:solidFill>
                  <a:prstClr val="white"/>
                </a:solidFill>
                <a:latin typeface="Calibri" panose="020F0502020204030204"/>
              </a:endParaRPr>
            </a:p>
          </p:txBody>
        </p:sp>
        <p:sp>
          <p:nvSpPr>
            <p:cNvPr id="124" name="Rectangle 123">
              <a:extLst>
                <a:ext uri="{FF2B5EF4-FFF2-40B4-BE49-F238E27FC236}">
                  <a16:creationId xmlns:a16="http://schemas.microsoft.com/office/drawing/2014/main" id="{677B722A-2003-466C-B1C7-CDD287D723D1}"/>
                </a:ext>
              </a:extLst>
            </p:cNvPr>
            <p:cNvSpPr/>
            <p:nvPr/>
          </p:nvSpPr>
          <p:spPr>
            <a:xfrm>
              <a:off x="6403736" y="3435444"/>
              <a:ext cx="643228" cy="188885"/>
            </a:xfrm>
            <a:prstGeom prst="rect">
              <a:avLst/>
            </a:prstGeom>
            <a:noFill/>
            <a:ln w="12700" cap="flat" cmpd="sng" algn="ctr">
              <a:noFill/>
              <a:prstDash val="solid"/>
              <a:miter lim="800000"/>
            </a:ln>
            <a:effectLst/>
          </p:spPr>
          <p:txBody>
            <a:bodyPr rtlCol="0" anchor="ctr"/>
            <a:lstStyle/>
            <a:p>
              <a:pPr algn="ctr">
                <a:defRPr/>
              </a:pPr>
              <a:endParaRPr lang="en-US" sz="2000" kern="0">
                <a:solidFill>
                  <a:prstClr val="white"/>
                </a:solidFill>
                <a:latin typeface="Calibri" panose="020F0502020204030204"/>
              </a:endParaRPr>
            </a:p>
          </p:txBody>
        </p:sp>
        <p:sp>
          <p:nvSpPr>
            <p:cNvPr id="125" name="Rectangle: Rounded Corners 124">
              <a:extLst>
                <a:ext uri="{FF2B5EF4-FFF2-40B4-BE49-F238E27FC236}">
                  <a16:creationId xmlns:a16="http://schemas.microsoft.com/office/drawing/2014/main" id="{6906692C-59FD-4181-B511-5F101F98DFC3}"/>
                </a:ext>
              </a:extLst>
            </p:cNvPr>
            <p:cNvSpPr/>
            <p:nvPr/>
          </p:nvSpPr>
          <p:spPr>
            <a:xfrm>
              <a:off x="6407150" y="3158962"/>
              <a:ext cx="1472254" cy="459727"/>
            </a:xfrm>
            <a:prstGeom prst="roundRect">
              <a:avLst/>
            </a:prstGeom>
            <a:solidFill>
              <a:sysClr val="window" lastClr="FFFFFF"/>
            </a:solidFill>
            <a:ln w="19050" cap="flat" cmpd="sng" algn="ctr">
              <a:solidFill>
                <a:sysClr val="windowText" lastClr="000000"/>
              </a:solidFill>
              <a:prstDash val="solid"/>
              <a:miter lim="800000"/>
            </a:ln>
            <a:effectLst/>
          </p:spPr>
          <p:txBody>
            <a:bodyPr lIns="27432" tIns="0" rIns="27432" bIns="0" rtlCol="0" anchor="t"/>
            <a:lstStyle/>
            <a:p>
              <a:pPr marL="0" marR="0" lvl="0" indent="-182880" algn="ctr" defTabSz="457200" rtl="0" eaLnBrk="1" fontAlgn="auto" latinLnBrk="0" hangingPunct="1">
                <a:lnSpc>
                  <a:spcPct val="100000"/>
                </a:lnSpc>
                <a:spcBef>
                  <a:spcPts val="0"/>
                </a:spcBef>
                <a:spcAft>
                  <a:spcPts val="0"/>
                </a:spcAft>
                <a:buClrTx/>
                <a:buSzTx/>
                <a:buFontTx/>
                <a:buNone/>
                <a:tabLst/>
                <a:defRPr/>
              </a:pPr>
              <a:r>
                <a:rPr kumimoji="0" lang="en-US" sz="1000" b="0" i="0" u="none" strike="noStrike" kern="0" cap="none" spc="0" normalizeH="0" baseline="0" noProof="0" dirty="0">
                  <a:ln>
                    <a:noFill/>
                  </a:ln>
                  <a:solidFill>
                    <a:prstClr val="black"/>
                  </a:solidFill>
                  <a:effectLst/>
                  <a:uLnTx/>
                  <a:uFillTx/>
                  <a:latin typeface="Calibri" panose="020F0502020204030204"/>
                  <a:ea typeface="+mn-ea"/>
                  <a:cs typeface="+mn-cs"/>
                </a:rPr>
                <a:t>Generic Placement Intent</a:t>
              </a:r>
            </a:p>
            <a:p>
              <a:pPr marL="91440" marR="0" lvl="0" indent="-18288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800" kern="0" dirty="0">
                  <a:solidFill>
                    <a:prstClr val="black"/>
                  </a:solidFill>
                  <a:latin typeface="Calibri" panose="020F0502020204030204"/>
                </a:rPr>
                <a:t>Intent-name</a:t>
              </a:r>
            </a:p>
            <a:p>
              <a:pPr marL="91440" marR="0" lvl="0" indent="-18288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800" kern="0" dirty="0">
                  <a:solidFill>
                    <a:prstClr val="black"/>
                  </a:solidFill>
                  <a:latin typeface="Calibri" panose="020F0502020204030204"/>
                </a:rPr>
                <a:t>l</a:t>
              </a:r>
              <a:r>
                <a:rPr kumimoji="0" lang="en-US" sz="800" b="0" i="0" u="none" strike="noStrike" kern="0" cap="none" spc="0" normalizeH="0" baseline="0" noProof="0" dirty="0" err="1">
                  <a:ln>
                    <a:noFill/>
                  </a:ln>
                  <a:solidFill>
                    <a:prstClr val="black"/>
                  </a:solidFill>
                  <a:effectLst/>
                  <a:uLnTx/>
                  <a:uFillTx/>
                  <a:latin typeface="Calibri" panose="020F0502020204030204"/>
                  <a:ea typeface="+mn-ea"/>
                  <a:cs typeface="+mn-cs"/>
                </a:rPr>
                <a:t>ogical</a:t>
              </a:r>
              <a:r>
                <a:rPr kumimoji="0" lang="en-US" sz="800" b="0" i="0" u="none" strike="noStrike" kern="0" cap="none" spc="0" normalizeH="0" baseline="0" noProof="0" dirty="0">
                  <a:ln>
                    <a:noFill/>
                  </a:ln>
                  <a:solidFill>
                    <a:prstClr val="black"/>
                  </a:solidFill>
                  <a:effectLst/>
                  <a:uLnTx/>
                  <a:uFillTx/>
                  <a:latin typeface="Calibri" panose="020F0502020204030204"/>
                  <a:ea typeface="+mn-ea"/>
                  <a:cs typeface="+mn-cs"/>
                </a:rPr>
                <a:t>-cloud</a:t>
              </a:r>
            </a:p>
            <a:p>
              <a:pPr marR="0" lvl="0" algn="l" defTabSz="457200" rtl="0" eaLnBrk="1" fontAlgn="auto" latinLnBrk="0" hangingPunct="1">
                <a:lnSpc>
                  <a:spcPct val="100000"/>
                </a:lnSpc>
                <a:spcBef>
                  <a:spcPts val="0"/>
                </a:spcBef>
                <a:spcAft>
                  <a:spcPts val="0"/>
                </a:spcAft>
                <a:buClrTx/>
                <a:buSzTx/>
                <a:tabLst/>
                <a:defRPr/>
              </a:pPr>
              <a:endParaRPr kumimoji="0" lang="en-US" sz="800" b="0" i="0" u="none" strike="noStrike" kern="0" cap="none" spc="0" normalizeH="0" baseline="0" noProof="0" dirty="0">
                <a:ln>
                  <a:noFill/>
                </a:ln>
                <a:solidFill>
                  <a:prstClr val="black"/>
                </a:solidFill>
                <a:effectLst/>
                <a:uLnTx/>
                <a:uFillTx/>
                <a:latin typeface="Calibri" panose="020F0502020204030204"/>
                <a:ea typeface="+mn-ea"/>
                <a:cs typeface="+mn-cs"/>
              </a:endParaRPr>
            </a:p>
          </p:txBody>
        </p:sp>
        <p:sp>
          <p:nvSpPr>
            <p:cNvPr id="126" name="Rectangle 125">
              <a:extLst>
                <a:ext uri="{FF2B5EF4-FFF2-40B4-BE49-F238E27FC236}">
                  <a16:creationId xmlns:a16="http://schemas.microsoft.com/office/drawing/2014/main" id="{93BD7480-CC00-4800-BD80-88B9F946C601}"/>
                </a:ext>
              </a:extLst>
            </p:cNvPr>
            <p:cNvSpPr/>
            <p:nvPr/>
          </p:nvSpPr>
          <p:spPr>
            <a:xfrm>
              <a:off x="7246802" y="3154475"/>
              <a:ext cx="643228" cy="188885"/>
            </a:xfrm>
            <a:prstGeom prst="rect">
              <a:avLst/>
            </a:prstGeom>
            <a:noFill/>
            <a:ln w="12700" cap="flat" cmpd="sng" algn="ctr">
              <a:noFill/>
              <a:prstDash val="solid"/>
              <a:miter lim="800000"/>
            </a:ln>
            <a:effectLst/>
          </p:spPr>
          <p:txBody>
            <a:bodyPr rtlCol="0" anchor="ctr"/>
            <a:lstStyle/>
            <a:p>
              <a:pPr algn="ctr">
                <a:defRPr/>
              </a:pPr>
              <a:endParaRPr lang="en-US" sz="2000" kern="0">
                <a:solidFill>
                  <a:prstClr val="white"/>
                </a:solidFill>
                <a:latin typeface="Calibri" panose="020F0502020204030204"/>
              </a:endParaRPr>
            </a:p>
          </p:txBody>
        </p:sp>
        <p:sp>
          <p:nvSpPr>
            <p:cNvPr id="127" name="Rectangle 126">
              <a:extLst>
                <a:ext uri="{FF2B5EF4-FFF2-40B4-BE49-F238E27FC236}">
                  <a16:creationId xmlns:a16="http://schemas.microsoft.com/office/drawing/2014/main" id="{F8AA880B-C88C-4B85-BE2F-CEE40B536832}"/>
                </a:ext>
              </a:extLst>
            </p:cNvPr>
            <p:cNvSpPr/>
            <p:nvPr/>
          </p:nvSpPr>
          <p:spPr>
            <a:xfrm>
              <a:off x="7246802" y="3441924"/>
              <a:ext cx="643228" cy="188885"/>
            </a:xfrm>
            <a:prstGeom prst="rect">
              <a:avLst/>
            </a:prstGeom>
            <a:noFill/>
            <a:ln w="12700" cap="flat" cmpd="sng" algn="ctr">
              <a:noFill/>
              <a:prstDash val="solid"/>
              <a:miter lim="800000"/>
            </a:ln>
            <a:effectLst/>
          </p:spPr>
          <p:txBody>
            <a:bodyPr rtlCol="0" anchor="ctr"/>
            <a:lstStyle/>
            <a:p>
              <a:pPr algn="ctr">
                <a:defRPr/>
              </a:pPr>
              <a:endParaRPr lang="en-US" sz="2000" kern="0">
                <a:solidFill>
                  <a:prstClr val="white"/>
                </a:solidFill>
                <a:latin typeface="Calibri" panose="020F0502020204030204"/>
              </a:endParaRPr>
            </a:p>
          </p:txBody>
        </p:sp>
      </p:grpSp>
      <p:cxnSp>
        <p:nvCxnSpPr>
          <p:cNvPr id="128" name="Straight Connector 242">
            <a:extLst>
              <a:ext uri="{FF2B5EF4-FFF2-40B4-BE49-F238E27FC236}">
                <a16:creationId xmlns:a16="http://schemas.microsoft.com/office/drawing/2014/main" id="{CEF7259F-2AEC-46C8-819C-F26E876F3BB5}"/>
              </a:ext>
            </a:extLst>
          </p:cNvPr>
          <p:cNvCxnSpPr>
            <a:cxnSpLocks/>
            <a:stCxn id="89" idx="2"/>
            <a:endCxn id="125" idx="0"/>
          </p:cNvCxnSpPr>
          <p:nvPr/>
        </p:nvCxnSpPr>
        <p:spPr>
          <a:xfrm rot="5400000">
            <a:off x="4608523" y="1767760"/>
            <a:ext cx="446888" cy="2147326"/>
          </a:xfrm>
          <a:prstGeom prst="bentConnector3">
            <a:avLst>
              <a:gd name="adj1" fmla="val 50000"/>
            </a:avLst>
          </a:prstGeom>
          <a:noFill/>
          <a:ln w="6350" cap="flat" cmpd="sng" algn="ctr">
            <a:solidFill>
              <a:srgbClr val="3E484F"/>
            </a:solidFill>
            <a:prstDash val="solid"/>
            <a:miter lim="800000"/>
            <a:headEnd type="diamond" w="lg" len="lg"/>
            <a:tailEnd type="oval" w="med" len="med"/>
          </a:ln>
          <a:effectLst/>
        </p:spPr>
      </p:cxnSp>
      <p:grpSp>
        <p:nvGrpSpPr>
          <p:cNvPr id="131" name="Group 130">
            <a:extLst>
              <a:ext uri="{FF2B5EF4-FFF2-40B4-BE49-F238E27FC236}">
                <a16:creationId xmlns:a16="http://schemas.microsoft.com/office/drawing/2014/main" id="{CEF74A2E-8FD9-45E0-94E3-3531563E3C50}"/>
              </a:ext>
            </a:extLst>
          </p:cNvPr>
          <p:cNvGrpSpPr/>
          <p:nvPr/>
        </p:nvGrpSpPr>
        <p:grpSpPr>
          <a:xfrm>
            <a:off x="3027593" y="3801546"/>
            <a:ext cx="1486294" cy="482814"/>
            <a:chOff x="6403736" y="3147995"/>
            <a:chExt cx="1486294" cy="482814"/>
          </a:xfrm>
        </p:grpSpPr>
        <p:sp>
          <p:nvSpPr>
            <p:cNvPr id="132" name="Rectangle 131">
              <a:extLst>
                <a:ext uri="{FF2B5EF4-FFF2-40B4-BE49-F238E27FC236}">
                  <a16:creationId xmlns:a16="http://schemas.microsoft.com/office/drawing/2014/main" id="{EE30D1F8-D9A7-4D42-BC31-239C5FDEFD22}"/>
                </a:ext>
              </a:extLst>
            </p:cNvPr>
            <p:cNvSpPr/>
            <p:nvPr/>
          </p:nvSpPr>
          <p:spPr>
            <a:xfrm>
              <a:off x="6403736" y="3147995"/>
              <a:ext cx="643228" cy="188885"/>
            </a:xfrm>
            <a:prstGeom prst="rect">
              <a:avLst/>
            </a:prstGeom>
            <a:noFill/>
            <a:ln w="12700" cap="flat" cmpd="sng" algn="ctr">
              <a:noFill/>
              <a:prstDash val="solid"/>
              <a:miter lim="800000"/>
            </a:ln>
            <a:effectLst/>
          </p:spPr>
          <p:txBody>
            <a:bodyPr rtlCol="0" anchor="ctr"/>
            <a:lstStyle/>
            <a:p>
              <a:pPr algn="ctr">
                <a:defRPr/>
              </a:pPr>
              <a:endParaRPr lang="en-US" sz="2000" kern="0">
                <a:solidFill>
                  <a:prstClr val="white"/>
                </a:solidFill>
                <a:latin typeface="Calibri" panose="020F0502020204030204"/>
              </a:endParaRPr>
            </a:p>
          </p:txBody>
        </p:sp>
        <p:sp>
          <p:nvSpPr>
            <p:cNvPr id="133" name="Rectangle 132">
              <a:extLst>
                <a:ext uri="{FF2B5EF4-FFF2-40B4-BE49-F238E27FC236}">
                  <a16:creationId xmlns:a16="http://schemas.microsoft.com/office/drawing/2014/main" id="{40CD2718-5169-4BF8-87F1-A4FC1EBE6088}"/>
                </a:ext>
              </a:extLst>
            </p:cNvPr>
            <p:cNvSpPr/>
            <p:nvPr/>
          </p:nvSpPr>
          <p:spPr>
            <a:xfrm>
              <a:off x="6403736" y="3435444"/>
              <a:ext cx="643228" cy="188885"/>
            </a:xfrm>
            <a:prstGeom prst="rect">
              <a:avLst/>
            </a:prstGeom>
            <a:noFill/>
            <a:ln w="12700" cap="flat" cmpd="sng" algn="ctr">
              <a:noFill/>
              <a:prstDash val="solid"/>
              <a:miter lim="800000"/>
            </a:ln>
            <a:effectLst/>
          </p:spPr>
          <p:txBody>
            <a:bodyPr rtlCol="0" anchor="ctr"/>
            <a:lstStyle/>
            <a:p>
              <a:pPr algn="ctr">
                <a:defRPr/>
              </a:pPr>
              <a:endParaRPr lang="en-US" sz="2000" kern="0">
                <a:solidFill>
                  <a:prstClr val="white"/>
                </a:solidFill>
                <a:latin typeface="Calibri" panose="020F0502020204030204"/>
              </a:endParaRPr>
            </a:p>
          </p:txBody>
        </p:sp>
        <p:sp>
          <p:nvSpPr>
            <p:cNvPr id="134" name="Rectangle: Rounded Corners 133">
              <a:extLst>
                <a:ext uri="{FF2B5EF4-FFF2-40B4-BE49-F238E27FC236}">
                  <a16:creationId xmlns:a16="http://schemas.microsoft.com/office/drawing/2014/main" id="{9E9084CD-B006-4735-AACE-4359E1856C3D}"/>
                </a:ext>
              </a:extLst>
            </p:cNvPr>
            <p:cNvSpPr/>
            <p:nvPr/>
          </p:nvSpPr>
          <p:spPr>
            <a:xfrm>
              <a:off x="6407150" y="3158962"/>
              <a:ext cx="1472254" cy="459727"/>
            </a:xfrm>
            <a:prstGeom prst="roundRect">
              <a:avLst/>
            </a:prstGeom>
            <a:solidFill>
              <a:sysClr val="window" lastClr="FFFFFF"/>
            </a:solidFill>
            <a:ln w="19050" cap="flat" cmpd="sng" algn="ctr">
              <a:solidFill>
                <a:sysClr val="windowText" lastClr="000000"/>
              </a:solidFill>
              <a:prstDash val="solid"/>
              <a:miter lim="800000"/>
            </a:ln>
            <a:effectLst/>
          </p:spPr>
          <p:txBody>
            <a:bodyPr lIns="27432" tIns="0" rIns="27432" bIns="0" rtlCol="0" anchor="t"/>
            <a:lstStyle/>
            <a:p>
              <a:pPr marL="0" marR="0" lvl="0" indent="-182880" algn="ctr" defTabSz="457200" rtl="0" eaLnBrk="1" fontAlgn="auto" latinLnBrk="0" hangingPunct="1">
                <a:lnSpc>
                  <a:spcPct val="100000"/>
                </a:lnSpc>
                <a:spcBef>
                  <a:spcPts val="0"/>
                </a:spcBef>
                <a:spcAft>
                  <a:spcPts val="0"/>
                </a:spcAft>
                <a:buClrTx/>
                <a:buSzTx/>
                <a:buFontTx/>
                <a:buNone/>
                <a:tabLst/>
                <a:defRPr/>
              </a:pPr>
              <a:r>
                <a:rPr lang="en-US" sz="1000" kern="0" dirty="0">
                  <a:solidFill>
                    <a:prstClr val="black"/>
                  </a:solidFill>
                  <a:latin typeface="Calibri" panose="020F0502020204030204"/>
                </a:rPr>
                <a:t>App</a:t>
              </a:r>
              <a:r>
                <a:rPr kumimoji="0" lang="en-US" sz="1000" b="0" i="0" u="none" strike="noStrike" kern="0" cap="none" spc="0" normalizeH="0" baseline="0" noProof="0" dirty="0">
                  <a:ln>
                    <a:noFill/>
                  </a:ln>
                  <a:solidFill>
                    <a:prstClr val="black"/>
                  </a:solidFill>
                  <a:effectLst/>
                  <a:uLnTx/>
                  <a:uFillTx/>
                  <a:latin typeface="Calibri" panose="020F0502020204030204"/>
                  <a:ea typeface="+mn-ea"/>
                  <a:cs typeface="+mn-cs"/>
                </a:rPr>
                <a:t> Intent</a:t>
              </a:r>
            </a:p>
            <a:p>
              <a:pPr marL="91440" marR="0" lvl="0" indent="-18288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800" kern="0" dirty="0">
                  <a:solidFill>
                    <a:prstClr val="black"/>
                  </a:solidFill>
                  <a:latin typeface="Calibri" panose="020F0502020204030204"/>
                </a:rPr>
                <a:t>Intent-name, app-name,</a:t>
              </a:r>
            </a:p>
            <a:p>
              <a:pPr marL="91440" marR="0" lvl="0" indent="-18288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800" b="0" i="0" u="none" strike="noStrike" kern="0" cap="none" spc="0" normalizeH="0" baseline="0" noProof="0" dirty="0">
                  <a:ln>
                    <a:noFill/>
                  </a:ln>
                  <a:solidFill>
                    <a:prstClr val="black"/>
                  </a:solidFill>
                  <a:effectLst/>
                  <a:uLnTx/>
                  <a:uFillTx/>
                  <a:latin typeface="Calibri" panose="020F0502020204030204"/>
                  <a:ea typeface="+mn-ea"/>
                  <a:cs typeface="+mn-cs"/>
                </a:rPr>
                <a:t>[prov-name, cluster-name]</a:t>
              </a:r>
            </a:p>
            <a:p>
              <a:pPr marR="0" lvl="0" algn="l" defTabSz="457200" rtl="0" eaLnBrk="1" fontAlgn="auto" latinLnBrk="0" hangingPunct="1">
                <a:lnSpc>
                  <a:spcPct val="100000"/>
                </a:lnSpc>
                <a:spcBef>
                  <a:spcPts val="0"/>
                </a:spcBef>
                <a:spcAft>
                  <a:spcPts val="0"/>
                </a:spcAft>
                <a:buClrTx/>
                <a:buSzTx/>
                <a:tabLst/>
                <a:defRPr/>
              </a:pPr>
              <a:endParaRPr kumimoji="0" lang="en-US" sz="800" b="0" i="0" u="none" strike="noStrike" kern="0" cap="none" spc="0" normalizeH="0" baseline="0" noProof="0" dirty="0">
                <a:ln>
                  <a:noFill/>
                </a:ln>
                <a:solidFill>
                  <a:prstClr val="black"/>
                </a:solidFill>
                <a:effectLst/>
                <a:uLnTx/>
                <a:uFillTx/>
                <a:latin typeface="Calibri" panose="020F0502020204030204"/>
                <a:ea typeface="+mn-ea"/>
                <a:cs typeface="+mn-cs"/>
              </a:endParaRPr>
            </a:p>
          </p:txBody>
        </p:sp>
        <p:sp>
          <p:nvSpPr>
            <p:cNvPr id="135" name="Rectangle 134">
              <a:extLst>
                <a:ext uri="{FF2B5EF4-FFF2-40B4-BE49-F238E27FC236}">
                  <a16:creationId xmlns:a16="http://schemas.microsoft.com/office/drawing/2014/main" id="{46EB5645-4476-4142-B725-72FD5891A3E2}"/>
                </a:ext>
              </a:extLst>
            </p:cNvPr>
            <p:cNvSpPr/>
            <p:nvPr/>
          </p:nvSpPr>
          <p:spPr>
            <a:xfrm>
              <a:off x="7246802" y="3154475"/>
              <a:ext cx="643228" cy="188885"/>
            </a:xfrm>
            <a:prstGeom prst="rect">
              <a:avLst/>
            </a:prstGeom>
            <a:noFill/>
            <a:ln w="12700" cap="flat" cmpd="sng" algn="ctr">
              <a:noFill/>
              <a:prstDash val="solid"/>
              <a:miter lim="800000"/>
            </a:ln>
            <a:effectLst/>
          </p:spPr>
          <p:txBody>
            <a:bodyPr rtlCol="0" anchor="ctr"/>
            <a:lstStyle/>
            <a:p>
              <a:pPr algn="ctr">
                <a:defRPr/>
              </a:pPr>
              <a:endParaRPr lang="en-US" sz="2000" kern="0">
                <a:solidFill>
                  <a:prstClr val="white"/>
                </a:solidFill>
                <a:latin typeface="Calibri" panose="020F0502020204030204"/>
              </a:endParaRPr>
            </a:p>
          </p:txBody>
        </p:sp>
        <p:sp>
          <p:nvSpPr>
            <p:cNvPr id="136" name="Rectangle 135">
              <a:extLst>
                <a:ext uri="{FF2B5EF4-FFF2-40B4-BE49-F238E27FC236}">
                  <a16:creationId xmlns:a16="http://schemas.microsoft.com/office/drawing/2014/main" id="{BF5B2A1A-BE9D-49CB-8190-83222D1584BE}"/>
                </a:ext>
              </a:extLst>
            </p:cNvPr>
            <p:cNvSpPr/>
            <p:nvPr/>
          </p:nvSpPr>
          <p:spPr>
            <a:xfrm>
              <a:off x="7246802" y="3441924"/>
              <a:ext cx="643228" cy="188885"/>
            </a:xfrm>
            <a:prstGeom prst="rect">
              <a:avLst/>
            </a:prstGeom>
            <a:noFill/>
            <a:ln w="12700" cap="flat" cmpd="sng" algn="ctr">
              <a:noFill/>
              <a:prstDash val="solid"/>
              <a:miter lim="800000"/>
            </a:ln>
            <a:effectLst/>
          </p:spPr>
          <p:txBody>
            <a:bodyPr rtlCol="0" anchor="ctr"/>
            <a:lstStyle/>
            <a:p>
              <a:pPr algn="ctr">
                <a:defRPr/>
              </a:pPr>
              <a:endParaRPr lang="en-US" sz="2000" kern="0">
                <a:solidFill>
                  <a:prstClr val="white"/>
                </a:solidFill>
                <a:latin typeface="Calibri" panose="020F0502020204030204"/>
              </a:endParaRPr>
            </a:p>
          </p:txBody>
        </p:sp>
      </p:grpSp>
      <p:cxnSp>
        <p:nvCxnSpPr>
          <p:cNvPr id="137" name="Straight Connector 242">
            <a:extLst>
              <a:ext uri="{FF2B5EF4-FFF2-40B4-BE49-F238E27FC236}">
                <a16:creationId xmlns:a16="http://schemas.microsoft.com/office/drawing/2014/main" id="{BEB61809-7F01-455F-9140-72F3DF6D06A3}"/>
              </a:ext>
            </a:extLst>
          </p:cNvPr>
          <p:cNvCxnSpPr>
            <a:cxnSpLocks/>
            <a:stCxn id="125" idx="2"/>
            <a:endCxn id="134" idx="0"/>
          </p:cNvCxnSpPr>
          <p:nvPr/>
        </p:nvCxnSpPr>
        <p:spPr>
          <a:xfrm>
            <a:off x="3758304" y="3524594"/>
            <a:ext cx="8830" cy="287919"/>
          </a:xfrm>
          <a:prstGeom prst="straightConnector1">
            <a:avLst/>
          </a:prstGeom>
          <a:noFill/>
          <a:ln w="6350" cap="flat" cmpd="sng" algn="ctr">
            <a:solidFill>
              <a:srgbClr val="3E484F"/>
            </a:solidFill>
            <a:prstDash val="solid"/>
            <a:miter lim="800000"/>
            <a:headEnd type="diamond" w="lg" len="lg"/>
            <a:tailEnd type="oval" w="med" len="med"/>
          </a:ln>
          <a:effectLst/>
        </p:spPr>
      </p:cxnSp>
      <p:cxnSp>
        <p:nvCxnSpPr>
          <p:cNvPr id="140" name="Straight Connector 242">
            <a:extLst>
              <a:ext uri="{FF2B5EF4-FFF2-40B4-BE49-F238E27FC236}">
                <a16:creationId xmlns:a16="http://schemas.microsoft.com/office/drawing/2014/main" id="{E6253B13-41C4-47D0-87DE-CC348404D398}"/>
              </a:ext>
            </a:extLst>
          </p:cNvPr>
          <p:cNvCxnSpPr>
            <a:cxnSpLocks/>
            <a:stCxn id="95" idx="1"/>
            <a:endCxn id="134" idx="3"/>
          </p:cNvCxnSpPr>
          <p:nvPr/>
        </p:nvCxnSpPr>
        <p:spPr>
          <a:xfrm flipH="1">
            <a:off x="4503261" y="4038583"/>
            <a:ext cx="672728" cy="3794"/>
          </a:xfrm>
          <a:prstGeom prst="straightConnector1">
            <a:avLst/>
          </a:prstGeom>
          <a:noFill/>
          <a:ln w="6350" cap="flat" cmpd="sng" algn="ctr">
            <a:solidFill>
              <a:sysClr val="windowText" lastClr="000000"/>
            </a:solidFill>
            <a:prstDash val="solid"/>
            <a:miter lim="800000"/>
            <a:headEnd type="none"/>
            <a:tailEnd type="none"/>
          </a:ln>
          <a:effectLst/>
        </p:spPr>
      </p:cxnSp>
      <p:grpSp>
        <p:nvGrpSpPr>
          <p:cNvPr id="143" name="Group 142">
            <a:extLst>
              <a:ext uri="{FF2B5EF4-FFF2-40B4-BE49-F238E27FC236}">
                <a16:creationId xmlns:a16="http://schemas.microsoft.com/office/drawing/2014/main" id="{75404B46-A310-44BE-9864-5382A9DD5656}"/>
              </a:ext>
            </a:extLst>
          </p:cNvPr>
          <p:cNvGrpSpPr/>
          <p:nvPr/>
        </p:nvGrpSpPr>
        <p:grpSpPr>
          <a:xfrm>
            <a:off x="778153" y="3050657"/>
            <a:ext cx="1486294" cy="482814"/>
            <a:chOff x="6403736" y="3147995"/>
            <a:chExt cx="1486294" cy="482814"/>
          </a:xfrm>
        </p:grpSpPr>
        <p:sp>
          <p:nvSpPr>
            <p:cNvPr id="144" name="Rectangle 143">
              <a:extLst>
                <a:ext uri="{FF2B5EF4-FFF2-40B4-BE49-F238E27FC236}">
                  <a16:creationId xmlns:a16="http://schemas.microsoft.com/office/drawing/2014/main" id="{FE59026D-1D07-4B44-8480-6925F687A85A}"/>
                </a:ext>
              </a:extLst>
            </p:cNvPr>
            <p:cNvSpPr/>
            <p:nvPr/>
          </p:nvSpPr>
          <p:spPr>
            <a:xfrm>
              <a:off x="6403736" y="3147995"/>
              <a:ext cx="643228" cy="188885"/>
            </a:xfrm>
            <a:prstGeom prst="rect">
              <a:avLst/>
            </a:prstGeom>
            <a:noFill/>
            <a:ln w="12700" cap="flat" cmpd="sng" algn="ctr">
              <a:noFill/>
              <a:prstDash val="solid"/>
              <a:miter lim="800000"/>
            </a:ln>
            <a:effectLst/>
          </p:spPr>
          <p:txBody>
            <a:bodyPr rtlCol="0" anchor="ctr"/>
            <a:lstStyle/>
            <a:p>
              <a:pPr algn="ctr">
                <a:defRPr/>
              </a:pPr>
              <a:endParaRPr lang="en-US" sz="2000" kern="0">
                <a:solidFill>
                  <a:prstClr val="white"/>
                </a:solidFill>
                <a:latin typeface="Calibri" panose="020F0502020204030204"/>
              </a:endParaRPr>
            </a:p>
          </p:txBody>
        </p:sp>
        <p:sp>
          <p:nvSpPr>
            <p:cNvPr id="145" name="Rectangle 144">
              <a:extLst>
                <a:ext uri="{FF2B5EF4-FFF2-40B4-BE49-F238E27FC236}">
                  <a16:creationId xmlns:a16="http://schemas.microsoft.com/office/drawing/2014/main" id="{68BD127C-EA66-4674-937E-096A9A331C0C}"/>
                </a:ext>
              </a:extLst>
            </p:cNvPr>
            <p:cNvSpPr/>
            <p:nvPr/>
          </p:nvSpPr>
          <p:spPr>
            <a:xfrm>
              <a:off x="6403736" y="3435444"/>
              <a:ext cx="643228" cy="188885"/>
            </a:xfrm>
            <a:prstGeom prst="rect">
              <a:avLst/>
            </a:prstGeom>
            <a:noFill/>
            <a:ln w="12700" cap="flat" cmpd="sng" algn="ctr">
              <a:noFill/>
              <a:prstDash val="solid"/>
              <a:miter lim="800000"/>
            </a:ln>
            <a:effectLst/>
          </p:spPr>
          <p:txBody>
            <a:bodyPr rtlCol="0" anchor="ctr"/>
            <a:lstStyle/>
            <a:p>
              <a:pPr algn="ctr">
                <a:defRPr/>
              </a:pPr>
              <a:endParaRPr lang="en-US" sz="2000" kern="0">
                <a:solidFill>
                  <a:prstClr val="white"/>
                </a:solidFill>
                <a:latin typeface="Calibri" panose="020F0502020204030204"/>
              </a:endParaRPr>
            </a:p>
          </p:txBody>
        </p:sp>
        <p:sp>
          <p:nvSpPr>
            <p:cNvPr id="146" name="Rectangle: Rounded Corners 145">
              <a:extLst>
                <a:ext uri="{FF2B5EF4-FFF2-40B4-BE49-F238E27FC236}">
                  <a16:creationId xmlns:a16="http://schemas.microsoft.com/office/drawing/2014/main" id="{0421E41B-3636-4871-9236-A954287F822F}"/>
                </a:ext>
              </a:extLst>
            </p:cNvPr>
            <p:cNvSpPr/>
            <p:nvPr/>
          </p:nvSpPr>
          <p:spPr>
            <a:xfrm>
              <a:off x="6407150" y="3158962"/>
              <a:ext cx="1472254" cy="459727"/>
            </a:xfrm>
            <a:prstGeom prst="roundRect">
              <a:avLst/>
            </a:prstGeom>
            <a:solidFill>
              <a:sysClr val="window" lastClr="FFFFFF"/>
            </a:solidFill>
            <a:ln w="19050" cap="flat" cmpd="sng" algn="ctr">
              <a:solidFill>
                <a:sysClr val="windowText" lastClr="000000"/>
              </a:solidFill>
              <a:prstDash val="solid"/>
              <a:miter lim="800000"/>
            </a:ln>
            <a:effectLst/>
          </p:spPr>
          <p:txBody>
            <a:bodyPr lIns="27432" tIns="0" rIns="27432" bIns="0" rtlCol="0" anchor="t"/>
            <a:lstStyle/>
            <a:p>
              <a:pPr marL="0" marR="0" lvl="0" indent="-182880" algn="ctr" defTabSz="457200" rtl="0" eaLnBrk="1" fontAlgn="auto" latinLnBrk="0" hangingPunct="1">
                <a:lnSpc>
                  <a:spcPct val="100000"/>
                </a:lnSpc>
                <a:spcBef>
                  <a:spcPts val="0"/>
                </a:spcBef>
                <a:spcAft>
                  <a:spcPts val="0"/>
                </a:spcAft>
                <a:buClrTx/>
                <a:buSzTx/>
                <a:buFontTx/>
                <a:buNone/>
                <a:tabLst/>
                <a:defRPr/>
              </a:pPr>
              <a:r>
                <a:rPr kumimoji="0" lang="en-US" sz="1000" b="0" i="0" u="none" strike="noStrike" kern="0" cap="none" spc="0" normalizeH="0" baseline="0" noProof="0" dirty="0">
                  <a:ln>
                    <a:noFill/>
                  </a:ln>
                  <a:solidFill>
                    <a:prstClr val="black"/>
                  </a:solidFill>
                  <a:effectLst/>
                  <a:uLnTx/>
                  <a:uFillTx/>
                  <a:latin typeface="Calibri" panose="020F0502020204030204"/>
                  <a:ea typeface="+mn-ea"/>
                  <a:cs typeface="+mn-cs"/>
                </a:rPr>
                <a:t>Deployment Intent Group</a:t>
              </a:r>
            </a:p>
            <a:p>
              <a:pPr marL="91440" marR="0" lvl="0" indent="-18288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800" kern="0" dirty="0">
                  <a:solidFill>
                    <a:prstClr val="black"/>
                  </a:solidFill>
                  <a:latin typeface="Calibri" panose="020F0502020204030204"/>
                </a:rPr>
                <a:t>name, profile, version,</a:t>
              </a:r>
            </a:p>
            <a:p>
              <a:pPr marL="91440" marR="0" lvl="0" indent="-18288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800" kern="0" dirty="0">
                  <a:solidFill>
                    <a:prstClr val="black"/>
                  </a:solidFill>
                  <a:latin typeface="Calibri" panose="020F0502020204030204"/>
                </a:rPr>
                <a:t>override-values, status</a:t>
              </a:r>
              <a:endParaRPr kumimoji="0" lang="en-US" sz="800" b="0" i="0" u="none" strike="noStrike" kern="0" cap="none" spc="0" normalizeH="0" baseline="0" noProof="0" dirty="0">
                <a:ln>
                  <a:noFill/>
                </a:ln>
                <a:solidFill>
                  <a:prstClr val="black"/>
                </a:solidFill>
                <a:effectLst/>
                <a:uLnTx/>
                <a:uFillTx/>
                <a:latin typeface="Calibri" panose="020F0502020204030204"/>
                <a:ea typeface="+mn-ea"/>
                <a:cs typeface="+mn-cs"/>
              </a:endParaRPr>
            </a:p>
            <a:p>
              <a:pPr marR="0" lvl="0" algn="l" defTabSz="457200" rtl="0" eaLnBrk="1" fontAlgn="auto" latinLnBrk="0" hangingPunct="1">
                <a:lnSpc>
                  <a:spcPct val="100000"/>
                </a:lnSpc>
                <a:spcBef>
                  <a:spcPts val="0"/>
                </a:spcBef>
                <a:spcAft>
                  <a:spcPts val="0"/>
                </a:spcAft>
                <a:buClrTx/>
                <a:buSzTx/>
                <a:tabLst/>
                <a:defRPr/>
              </a:pPr>
              <a:endParaRPr kumimoji="0" lang="en-US" sz="800" b="0" i="0" u="none" strike="noStrike" kern="0" cap="none" spc="0" normalizeH="0" baseline="0" noProof="0" dirty="0">
                <a:ln>
                  <a:noFill/>
                </a:ln>
                <a:solidFill>
                  <a:prstClr val="black"/>
                </a:solidFill>
                <a:effectLst/>
                <a:uLnTx/>
                <a:uFillTx/>
                <a:latin typeface="Calibri" panose="020F0502020204030204"/>
                <a:ea typeface="+mn-ea"/>
                <a:cs typeface="+mn-cs"/>
              </a:endParaRPr>
            </a:p>
          </p:txBody>
        </p:sp>
        <p:sp>
          <p:nvSpPr>
            <p:cNvPr id="147" name="Rectangle 146">
              <a:extLst>
                <a:ext uri="{FF2B5EF4-FFF2-40B4-BE49-F238E27FC236}">
                  <a16:creationId xmlns:a16="http://schemas.microsoft.com/office/drawing/2014/main" id="{4A27E814-9C6F-45D7-AE37-11A641FACE12}"/>
                </a:ext>
              </a:extLst>
            </p:cNvPr>
            <p:cNvSpPr/>
            <p:nvPr/>
          </p:nvSpPr>
          <p:spPr>
            <a:xfrm>
              <a:off x="7246802" y="3154475"/>
              <a:ext cx="643228" cy="188885"/>
            </a:xfrm>
            <a:prstGeom prst="rect">
              <a:avLst/>
            </a:prstGeom>
            <a:noFill/>
            <a:ln w="12700" cap="flat" cmpd="sng" algn="ctr">
              <a:noFill/>
              <a:prstDash val="solid"/>
              <a:miter lim="800000"/>
            </a:ln>
            <a:effectLst/>
          </p:spPr>
          <p:txBody>
            <a:bodyPr rtlCol="0" anchor="ctr"/>
            <a:lstStyle/>
            <a:p>
              <a:pPr algn="ctr">
                <a:defRPr/>
              </a:pPr>
              <a:endParaRPr lang="en-US" sz="2000" kern="0">
                <a:solidFill>
                  <a:prstClr val="white"/>
                </a:solidFill>
                <a:latin typeface="Calibri" panose="020F0502020204030204"/>
              </a:endParaRPr>
            </a:p>
          </p:txBody>
        </p:sp>
        <p:sp>
          <p:nvSpPr>
            <p:cNvPr id="148" name="Rectangle 147">
              <a:extLst>
                <a:ext uri="{FF2B5EF4-FFF2-40B4-BE49-F238E27FC236}">
                  <a16:creationId xmlns:a16="http://schemas.microsoft.com/office/drawing/2014/main" id="{ACAAE472-4A01-4767-AA5C-0E0DB441B429}"/>
                </a:ext>
              </a:extLst>
            </p:cNvPr>
            <p:cNvSpPr/>
            <p:nvPr/>
          </p:nvSpPr>
          <p:spPr>
            <a:xfrm>
              <a:off x="7246802" y="3441924"/>
              <a:ext cx="643228" cy="188885"/>
            </a:xfrm>
            <a:prstGeom prst="rect">
              <a:avLst/>
            </a:prstGeom>
            <a:noFill/>
            <a:ln w="12700" cap="flat" cmpd="sng" algn="ctr">
              <a:noFill/>
              <a:prstDash val="solid"/>
              <a:miter lim="800000"/>
            </a:ln>
            <a:effectLst/>
          </p:spPr>
          <p:txBody>
            <a:bodyPr rtlCol="0" anchor="ctr"/>
            <a:lstStyle/>
            <a:p>
              <a:pPr algn="ctr">
                <a:defRPr/>
              </a:pPr>
              <a:endParaRPr lang="en-US" sz="2000" kern="0">
                <a:solidFill>
                  <a:prstClr val="white"/>
                </a:solidFill>
                <a:latin typeface="Calibri" panose="020F0502020204030204"/>
              </a:endParaRPr>
            </a:p>
          </p:txBody>
        </p:sp>
      </p:grpSp>
      <p:grpSp>
        <p:nvGrpSpPr>
          <p:cNvPr id="149" name="Group 148">
            <a:extLst>
              <a:ext uri="{FF2B5EF4-FFF2-40B4-BE49-F238E27FC236}">
                <a16:creationId xmlns:a16="http://schemas.microsoft.com/office/drawing/2014/main" id="{D8A18BE8-5133-4E71-B3C9-4086E04550AA}"/>
              </a:ext>
            </a:extLst>
          </p:cNvPr>
          <p:cNvGrpSpPr/>
          <p:nvPr/>
        </p:nvGrpSpPr>
        <p:grpSpPr>
          <a:xfrm>
            <a:off x="786983" y="3788575"/>
            <a:ext cx="1486294" cy="482814"/>
            <a:chOff x="6403736" y="3147995"/>
            <a:chExt cx="1486294" cy="482814"/>
          </a:xfrm>
        </p:grpSpPr>
        <p:sp>
          <p:nvSpPr>
            <p:cNvPr id="150" name="Rectangle 149">
              <a:extLst>
                <a:ext uri="{FF2B5EF4-FFF2-40B4-BE49-F238E27FC236}">
                  <a16:creationId xmlns:a16="http://schemas.microsoft.com/office/drawing/2014/main" id="{B6B835BE-DBE7-4A76-BAA0-46DB5AA3EE9A}"/>
                </a:ext>
              </a:extLst>
            </p:cNvPr>
            <p:cNvSpPr/>
            <p:nvPr/>
          </p:nvSpPr>
          <p:spPr>
            <a:xfrm>
              <a:off x="6403736" y="3147995"/>
              <a:ext cx="643228" cy="188885"/>
            </a:xfrm>
            <a:prstGeom prst="rect">
              <a:avLst/>
            </a:prstGeom>
            <a:noFill/>
            <a:ln w="12700" cap="flat" cmpd="sng" algn="ctr">
              <a:noFill/>
              <a:prstDash val="solid"/>
              <a:miter lim="800000"/>
            </a:ln>
            <a:effectLst/>
          </p:spPr>
          <p:txBody>
            <a:bodyPr rtlCol="0" anchor="ctr"/>
            <a:lstStyle/>
            <a:p>
              <a:pPr algn="ctr">
                <a:defRPr/>
              </a:pPr>
              <a:endParaRPr lang="en-US" sz="2000" kern="0">
                <a:solidFill>
                  <a:prstClr val="white"/>
                </a:solidFill>
                <a:latin typeface="Calibri" panose="020F0502020204030204"/>
              </a:endParaRPr>
            </a:p>
          </p:txBody>
        </p:sp>
        <p:sp>
          <p:nvSpPr>
            <p:cNvPr id="151" name="Rectangle 150">
              <a:extLst>
                <a:ext uri="{FF2B5EF4-FFF2-40B4-BE49-F238E27FC236}">
                  <a16:creationId xmlns:a16="http://schemas.microsoft.com/office/drawing/2014/main" id="{12C15930-E945-4B51-A450-FE79C99B7EDC}"/>
                </a:ext>
              </a:extLst>
            </p:cNvPr>
            <p:cNvSpPr/>
            <p:nvPr/>
          </p:nvSpPr>
          <p:spPr>
            <a:xfrm>
              <a:off x="6403736" y="3435444"/>
              <a:ext cx="643228" cy="188885"/>
            </a:xfrm>
            <a:prstGeom prst="rect">
              <a:avLst/>
            </a:prstGeom>
            <a:noFill/>
            <a:ln w="12700" cap="flat" cmpd="sng" algn="ctr">
              <a:noFill/>
              <a:prstDash val="solid"/>
              <a:miter lim="800000"/>
            </a:ln>
            <a:effectLst/>
          </p:spPr>
          <p:txBody>
            <a:bodyPr rtlCol="0" anchor="ctr"/>
            <a:lstStyle/>
            <a:p>
              <a:pPr algn="ctr">
                <a:defRPr/>
              </a:pPr>
              <a:endParaRPr lang="en-US" sz="2000" kern="0">
                <a:solidFill>
                  <a:prstClr val="white"/>
                </a:solidFill>
                <a:latin typeface="Calibri" panose="020F0502020204030204"/>
              </a:endParaRPr>
            </a:p>
          </p:txBody>
        </p:sp>
        <p:sp>
          <p:nvSpPr>
            <p:cNvPr id="152" name="Rectangle: Rounded Corners 151">
              <a:extLst>
                <a:ext uri="{FF2B5EF4-FFF2-40B4-BE49-F238E27FC236}">
                  <a16:creationId xmlns:a16="http://schemas.microsoft.com/office/drawing/2014/main" id="{070D4648-D4BA-4686-82EE-2DF87495FFD3}"/>
                </a:ext>
              </a:extLst>
            </p:cNvPr>
            <p:cNvSpPr/>
            <p:nvPr/>
          </p:nvSpPr>
          <p:spPr>
            <a:xfrm>
              <a:off x="6407150" y="3158962"/>
              <a:ext cx="1472254" cy="459727"/>
            </a:xfrm>
            <a:prstGeom prst="roundRect">
              <a:avLst/>
            </a:prstGeom>
            <a:solidFill>
              <a:sysClr val="window" lastClr="FFFFFF"/>
            </a:solidFill>
            <a:ln w="19050" cap="flat" cmpd="sng" algn="ctr">
              <a:solidFill>
                <a:sysClr val="windowText" lastClr="000000"/>
              </a:solidFill>
              <a:prstDash val="solid"/>
              <a:miter lim="800000"/>
            </a:ln>
            <a:effectLst/>
          </p:spPr>
          <p:txBody>
            <a:bodyPr lIns="27432" tIns="0" rIns="27432" bIns="0" rtlCol="0" anchor="t"/>
            <a:lstStyle/>
            <a:p>
              <a:pPr marL="0" marR="0" lvl="0" indent="-182880" algn="ctr" defTabSz="457200" rtl="0" eaLnBrk="1" fontAlgn="auto" latinLnBrk="0" hangingPunct="1">
                <a:lnSpc>
                  <a:spcPct val="100000"/>
                </a:lnSpc>
                <a:spcBef>
                  <a:spcPts val="0"/>
                </a:spcBef>
                <a:spcAft>
                  <a:spcPts val="0"/>
                </a:spcAft>
                <a:buClrTx/>
                <a:buSzTx/>
                <a:buFontTx/>
                <a:buNone/>
                <a:tabLst/>
                <a:defRPr/>
              </a:pPr>
              <a:r>
                <a:rPr lang="en-US" sz="1000" kern="0" dirty="0">
                  <a:solidFill>
                    <a:prstClr val="black"/>
                  </a:solidFill>
                  <a:latin typeface="Calibri" panose="020F0502020204030204"/>
                </a:rPr>
                <a:t>Deployment </a:t>
              </a:r>
              <a:r>
                <a:rPr kumimoji="0" lang="en-US" sz="1000" b="0" i="0" u="none" strike="noStrike" kern="0" cap="none" spc="0" normalizeH="0" baseline="0" noProof="0" dirty="0">
                  <a:ln>
                    <a:noFill/>
                  </a:ln>
                  <a:solidFill>
                    <a:prstClr val="black"/>
                  </a:solidFill>
                  <a:effectLst/>
                  <a:uLnTx/>
                  <a:uFillTx/>
                  <a:latin typeface="Calibri" panose="020F0502020204030204"/>
                  <a:ea typeface="+mn-ea"/>
                  <a:cs typeface="+mn-cs"/>
                </a:rPr>
                <a:t>Intent</a:t>
              </a:r>
            </a:p>
            <a:p>
              <a:pPr marL="91440" marR="0" lvl="0" indent="-18288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800" kern="0" dirty="0">
                  <a:solidFill>
                    <a:prstClr val="black"/>
                  </a:solidFill>
                  <a:latin typeface="Calibri" panose="020F0502020204030204"/>
                </a:rPr>
                <a:t>Intent-name, </a:t>
              </a:r>
            </a:p>
            <a:p>
              <a:pPr marL="91440" marR="0" lvl="0" indent="-18288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800" b="0" i="0" u="none" strike="noStrike" kern="0" cap="none" spc="0" normalizeH="0" baseline="0" noProof="0" dirty="0">
                  <a:ln>
                    <a:noFill/>
                  </a:ln>
                  <a:solidFill>
                    <a:prstClr val="black"/>
                  </a:solidFill>
                  <a:effectLst/>
                  <a:uLnTx/>
                  <a:uFillTx/>
                  <a:latin typeface="Calibri" panose="020F0502020204030204"/>
                  <a:ea typeface="+mn-ea"/>
                  <a:cs typeface="+mn-cs"/>
                </a:rPr>
                <a:t>Generic-placement-intent</a:t>
              </a:r>
            </a:p>
          </p:txBody>
        </p:sp>
        <p:sp>
          <p:nvSpPr>
            <p:cNvPr id="153" name="Rectangle 152">
              <a:extLst>
                <a:ext uri="{FF2B5EF4-FFF2-40B4-BE49-F238E27FC236}">
                  <a16:creationId xmlns:a16="http://schemas.microsoft.com/office/drawing/2014/main" id="{B73EFC03-C576-46E5-964E-00E4F74D4DFC}"/>
                </a:ext>
              </a:extLst>
            </p:cNvPr>
            <p:cNvSpPr/>
            <p:nvPr/>
          </p:nvSpPr>
          <p:spPr>
            <a:xfrm>
              <a:off x="7246802" y="3154475"/>
              <a:ext cx="643228" cy="188885"/>
            </a:xfrm>
            <a:prstGeom prst="rect">
              <a:avLst/>
            </a:prstGeom>
            <a:noFill/>
            <a:ln w="12700" cap="flat" cmpd="sng" algn="ctr">
              <a:noFill/>
              <a:prstDash val="solid"/>
              <a:miter lim="800000"/>
            </a:ln>
            <a:effectLst/>
          </p:spPr>
          <p:txBody>
            <a:bodyPr rtlCol="0" anchor="ctr"/>
            <a:lstStyle/>
            <a:p>
              <a:pPr algn="ctr">
                <a:defRPr/>
              </a:pPr>
              <a:endParaRPr lang="en-US" sz="2000" kern="0">
                <a:solidFill>
                  <a:prstClr val="white"/>
                </a:solidFill>
                <a:latin typeface="Calibri" panose="020F0502020204030204"/>
              </a:endParaRPr>
            </a:p>
          </p:txBody>
        </p:sp>
        <p:sp>
          <p:nvSpPr>
            <p:cNvPr id="154" name="Rectangle 153">
              <a:extLst>
                <a:ext uri="{FF2B5EF4-FFF2-40B4-BE49-F238E27FC236}">
                  <a16:creationId xmlns:a16="http://schemas.microsoft.com/office/drawing/2014/main" id="{06203EC6-9744-44B6-A7F8-B512F372EB98}"/>
                </a:ext>
              </a:extLst>
            </p:cNvPr>
            <p:cNvSpPr/>
            <p:nvPr/>
          </p:nvSpPr>
          <p:spPr>
            <a:xfrm>
              <a:off x="7246802" y="3441924"/>
              <a:ext cx="643228" cy="188885"/>
            </a:xfrm>
            <a:prstGeom prst="rect">
              <a:avLst/>
            </a:prstGeom>
            <a:noFill/>
            <a:ln w="12700" cap="flat" cmpd="sng" algn="ctr">
              <a:noFill/>
              <a:prstDash val="solid"/>
              <a:miter lim="800000"/>
            </a:ln>
            <a:effectLst/>
          </p:spPr>
          <p:txBody>
            <a:bodyPr rtlCol="0" anchor="ctr"/>
            <a:lstStyle/>
            <a:p>
              <a:pPr algn="ctr">
                <a:defRPr/>
              </a:pPr>
              <a:endParaRPr lang="en-US" sz="2000" kern="0">
                <a:solidFill>
                  <a:prstClr val="white"/>
                </a:solidFill>
                <a:latin typeface="Calibri" panose="020F0502020204030204"/>
              </a:endParaRPr>
            </a:p>
          </p:txBody>
        </p:sp>
      </p:grpSp>
      <p:cxnSp>
        <p:nvCxnSpPr>
          <p:cNvPr id="155" name="Straight Connector 242">
            <a:extLst>
              <a:ext uri="{FF2B5EF4-FFF2-40B4-BE49-F238E27FC236}">
                <a16:creationId xmlns:a16="http://schemas.microsoft.com/office/drawing/2014/main" id="{4BFD2257-E6EA-470D-9536-E222A1C75767}"/>
              </a:ext>
            </a:extLst>
          </p:cNvPr>
          <p:cNvCxnSpPr>
            <a:cxnSpLocks/>
            <a:stCxn id="146" idx="2"/>
            <a:endCxn id="152" idx="0"/>
          </p:cNvCxnSpPr>
          <p:nvPr/>
        </p:nvCxnSpPr>
        <p:spPr>
          <a:xfrm>
            <a:off x="1517694" y="3521351"/>
            <a:ext cx="8830" cy="278191"/>
          </a:xfrm>
          <a:prstGeom prst="straightConnector1">
            <a:avLst/>
          </a:prstGeom>
          <a:noFill/>
          <a:ln w="6350" cap="flat" cmpd="sng" algn="ctr">
            <a:solidFill>
              <a:srgbClr val="3E484F"/>
            </a:solidFill>
            <a:prstDash val="solid"/>
            <a:miter lim="800000"/>
            <a:headEnd type="diamond" w="lg" len="lg"/>
            <a:tailEnd type="oval" w="med" len="med"/>
          </a:ln>
          <a:effectLst/>
        </p:spPr>
      </p:cxnSp>
      <p:cxnSp>
        <p:nvCxnSpPr>
          <p:cNvPr id="156" name="Straight Connector 242">
            <a:extLst>
              <a:ext uri="{FF2B5EF4-FFF2-40B4-BE49-F238E27FC236}">
                <a16:creationId xmlns:a16="http://schemas.microsoft.com/office/drawing/2014/main" id="{18F12BB5-169D-4E24-A1EB-ABF8E3B2DA57}"/>
              </a:ext>
            </a:extLst>
          </p:cNvPr>
          <p:cNvCxnSpPr>
            <a:cxnSpLocks/>
            <a:stCxn id="89" idx="2"/>
            <a:endCxn id="146" idx="0"/>
          </p:cNvCxnSpPr>
          <p:nvPr/>
        </p:nvCxnSpPr>
        <p:spPr>
          <a:xfrm rot="5400000">
            <a:off x="3489840" y="645833"/>
            <a:ext cx="443645" cy="4387936"/>
          </a:xfrm>
          <a:prstGeom prst="bentConnector3">
            <a:avLst>
              <a:gd name="adj1" fmla="val 50000"/>
            </a:avLst>
          </a:prstGeom>
          <a:noFill/>
          <a:ln w="6350" cap="flat" cmpd="sng" algn="ctr">
            <a:solidFill>
              <a:srgbClr val="3E484F"/>
            </a:solidFill>
            <a:prstDash val="solid"/>
            <a:miter lim="800000"/>
            <a:headEnd type="diamond" w="lg" len="lg"/>
            <a:tailEnd type="oval" w="med" len="med"/>
          </a:ln>
          <a:effectLst/>
        </p:spPr>
      </p:cxnSp>
      <p:cxnSp>
        <p:nvCxnSpPr>
          <p:cNvPr id="159" name="Straight Connector 242">
            <a:extLst>
              <a:ext uri="{FF2B5EF4-FFF2-40B4-BE49-F238E27FC236}">
                <a16:creationId xmlns:a16="http://schemas.microsoft.com/office/drawing/2014/main" id="{16D132DE-33D4-44F3-9AE3-F965F7A81DEB}"/>
              </a:ext>
            </a:extLst>
          </p:cNvPr>
          <p:cNvCxnSpPr>
            <a:cxnSpLocks/>
            <a:stCxn id="114" idx="2"/>
            <a:endCxn id="146" idx="3"/>
          </p:cNvCxnSpPr>
          <p:nvPr/>
        </p:nvCxnSpPr>
        <p:spPr>
          <a:xfrm rot="5400000" flipH="1">
            <a:off x="4667936" y="877374"/>
            <a:ext cx="982705" cy="5810935"/>
          </a:xfrm>
          <a:prstGeom prst="bentConnector4">
            <a:avLst>
              <a:gd name="adj1" fmla="val -48999"/>
              <a:gd name="adj2" fmla="val 93497"/>
            </a:avLst>
          </a:prstGeom>
          <a:noFill/>
          <a:ln w="6350" cap="flat" cmpd="sng" algn="ctr">
            <a:solidFill>
              <a:sysClr val="windowText" lastClr="000000"/>
            </a:solidFill>
            <a:prstDash val="solid"/>
            <a:miter lim="800000"/>
            <a:headEnd type="none"/>
            <a:tailEnd type="none"/>
          </a:ln>
          <a:effectLst/>
        </p:spPr>
      </p:cxnSp>
      <p:cxnSp>
        <p:nvCxnSpPr>
          <p:cNvPr id="163" name="Straight Connector 242">
            <a:extLst>
              <a:ext uri="{FF2B5EF4-FFF2-40B4-BE49-F238E27FC236}">
                <a16:creationId xmlns:a16="http://schemas.microsoft.com/office/drawing/2014/main" id="{5AFCA374-C099-4814-BA3F-083CEB5060B9}"/>
              </a:ext>
            </a:extLst>
          </p:cNvPr>
          <p:cNvCxnSpPr>
            <a:cxnSpLocks/>
            <a:stCxn id="125" idx="1"/>
            <a:endCxn id="152" idx="3"/>
          </p:cNvCxnSpPr>
          <p:nvPr/>
        </p:nvCxnSpPr>
        <p:spPr>
          <a:xfrm rot="10800000" flipV="1">
            <a:off x="2262651" y="3294730"/>
            <a:ext cx="759526" cy="734675"/>
          </a:xfrm>
          <a:prstGeom prst="bentConnector3">
            <a:avLst>
              <a:gd name="adj1" fmla="val 25666"/>
            </a:avLst>
          </a:prstGeom>
          <a:noFill/>
          <a:ln w="6350" cap="flat" cmpd="sng" algn="ctr">
            <a:solidFill>
              <a:sysClr val="windowText" lastClr="000000"/>
            </a:solidFill>
            <a:prstDash val="solid"/>
            <a:miter lim="800000"/>
            <a:headEnd type="none"/>
            <a:tailEnd type="none"/>
          </a:ln>
          <a:effectLst/>
        </p:spPr>
      </p:cxnSp>
      <p:sp>
        <p:nvSpPr>
          <p:cNvPr id="169" name="TextBox 168">
            <a:extLst>
              <a:ext uri="{FF2B5EF4-FFF2-40B4-BE49-F238E27FC236}">
                <a16:creationId xmlns:a16="http://schemas.microsoft.com/office/drawing/2014/main" id="{50F71419-5CDE-4F2A-B02A-A80CB9A45C62}"/>
              </a:ext>
            </a:extLst>
          </p:cNvPr>
          <p:cNvSpPr txBox="1"/>
          <p:nvPr/>
        </p:nvSpPr>
        <p:spPr>
          <a:xfrm>
            <a:off x="643236" y="5122216"/>
            <a:ext cx="8817890" cy="1200329"/>
          </a:xfrm>
          <a:prstGeom prst="rect">
            <a:avLst/>
          </a:prstGeom>
          <a:noFill/>
        </p:spPr>
        <p:txBody>
          <a:bodyPr wrap="square" rtlCol="0">
            <a:spAutoFit/>
          </a:bodyPr>
          <a:lstStyle/>
          <a:p>
            <a:r>
              <a:rPr lang="en-US" sz="1200" dirty="0"/>
              <a:t>Questions:</a:t>
            </a:r>
          </a:p>
          <a:p>
            <a:pPr marL="228600" indent="-228600">
              <a:buFont typeface="+mj-lt"/>
              <a:buAutoNum type="arabicPeriod"/>
            </a:pPr>
            <a:r>
              <a:rPr lang="en-US" sz="1200" dirty="0"/>
              <a:t>V2 a lot more cumbersome than v1 requiring many interactions.</a:t>
            </a:r>
          </a:p>
          <a:p>
            <a:pPr marL="228600" indent="-228600">
              <a:buFont typeface="+mj-lt"/>
              <a:buAutoNum type="arabicPeriod"/>
            </a:pPr>
            <a:r>
              <a:rPr lang="en-US" sz="1200" dirty="0"/>
              <a:t>My understanding is that a single deployment intent (as per ‘Deployment Intent Group’) deploys a single profile with same application in multiple clusters. Not clear why does the Deployment Intent Group have multiple application names override values?</a:t>
            </a:r>
          </a:p>
          <a:p>
            <a:pPr marL="228600" indent="-228600">
              <a:buFont typeface="+mj-lt"/>
              <a:buAutoNum type="arabicPeriod"/>
            </a:pPr>
            <a:r>
              <a:rPr lang="en-US" sz="1200" dirty="0"/>
              <a:t>How is configuration being managed.</a:t>
            </a:r>
          </a:p>
          <a:p>
            <a:pPr marL="228600" indent="-228600">
              <a:buFont typeface="+mj-lt"/>
              <a:buAutoNum type="arabicPeriod"/>
            </a:pPr>
            <a:r>
              <a:rPr lang="en-US" sz="1200" dirty="0"/>
              <a:t>How are persistent volumes being managed?</a:t>
            </a:r>
          </a:p>
        </p:txBody>
      </p:sp>
      <p:grpSp>
        <p:nvGrpSpPr>
          <p:cNvPr id="170" name="Group 169">
            <a:extLst>
              <a:ext uri="{FF2B5EF4-FFF2-40B4-BE49-F238E27FC236}">
                <a16:creationId xmlns:a16="http://schemas.microsoft.com/office/drawing/2014/main" id="{EFDB287B-FFD9-497B-9EC9-7B45E57DC89B}"/>
              </a:ext>
            </a:extLst>
          </p:cNvPr>
          <p:cNvGrpSpPr/>
          <p:nvPr/>
        </p:nvGrpSpPr>
        <p:grpSpPr>
          <a:xfrm>
            <a:off x="9457712" y="1480199"/>
            <a:ext cx="1486294" cy="482814"/>
            <a:chOff x="6403736" y="3147995"/>
            <a:chExt cx="1486294" cy="482814"/>
          </a:xfrm>
        </p:grpSpPr>
        <p:sp>
          <p:nvSpPr>
            <p:cNvPr id="171" name="Rectangle 170">
              <a:extLst>
                <a:ext uri="{FF2B5EF4-FFF2-40B4-BE49-F238E27FC236}">
                  <a16:creationId xmlns:a16="http://schemas.microsoft.com/office/drawing/2014/main" id="{4609AB42-81A0-4064-B2AB-BADA5A9D086F}"/>
                </a:ext>
              </a:extLst>
            </p:cNvPr>
            <p:cNvSpPr/>
            <p:nvPr/>
          </p:nvSpPr>
          <p:spPr>
            <a:xfrm>
              <a:off x="6403736" y="3147995"/>
              <a:ext cx="643228" cy="188885"/>
            </a:xfrm>
            <a:prstGeom prst="rect">
              <a:avLst/>
            </a:prstGeom>
            <a:noFill/>
            <a:ln w="12700" cap="flat" cmpd="sng" algn="ctr">
              <a:noFill/>
              <a:prstDash val="solid"/>
              <a:miter lim="800000"/>
            </a:ln>
            <a:effectLst/>
          </p:spPr>
          <p:txBody>
            <a:bodyPr rtlCol="0" anchor="ctr"/>
            <a:lstStyle/>
            <a:p>
              <a:pPr algn="ctr">
                <a:defRPr/>
              </a:pPr>
              <a:endParaRPr lang="en-US" sz="2000" kern="0">
                <a:solidFill>
                  <a:prstClr val="white"/>
                </a:solidFill>
                <a:latin typeface="Calibri" panose="020F0502020204030204"/>
              </a:endParaRPr>
            </a:p>
          </p:txBody>
        </p:sp>
        <p:sp>
          <p:nvSpPr>
            <p:cNvPr id="172" name="Rectangle 171">
              <a:extLst>
                <a:ext uri="{FF2B5EF4-FFF2-40B4-BE49-F238E27FC236}">
                  <a16:creationId xmlns:a16="http://schemas.microsoft.com/office/drawing/2014/main" id="{E3A3853C-7275-4A97-982C-58DFD5B54745}"/>
                </a:ext>
              </a:extLst>
            </p:cNvPr>
            <p:cNvSpPr/>
            <p:nvPr/>
          </p:nvSpPr>
          <p:spPr>
            <a:xfrm>
              <a:off x="6403736" y="3435444"/>
              <a:ext cx="643228" cy="188885"/>
            </a:xfrm>
            <a:prstGeom prst="rect">
              <a:avLst/>
            </a:prstGeom>
            <a:noFill/>
            <a:ln w="12700" cap="flat" cmpd="sng" algn="ctr">
              <a:noFill/>
              <a:prstDash val="solid"/>
              <a:miter lim="800000"/>
            </a:ln>
            <a:effectLst/>
          </p:spPr>
          <p:txBody>
            <a:bodyPr rtlCol="0" anchor="ctr"/>
            <a:lstStyle/>
            <a:p>
              <a:pPr algn="ctr">
                <a:defRPr/>
              </a:pPr>
              <a:endParaRPr lang="en-US" sz="2000" kern="0">
                <a:solidFill>
                  <a:prstClr val="white"/>
                </a:solidFill>
                <a:latin typeface="Calibri" panose="020F0502020204030204"/>
              </a:endParaRPr>
            </a:p>
          </p:txBody>
        </p:sp>
        <p:sp>
          <p:nvSpPr>
            <p:cNvPr id="173" name="Rectangle: Rounded Corners 172">
              <a:extLst>
                <a:ext uri="{FF2B5EF4-FFF2-40B4-BE49-F238E27FC236}">
                  <a16:creationId xmlns:a16="http://schemas.microsoft.com/office/drawing/2014/main" id="{2B717CE5-FCC2-4FEE-99F8-4A23B1331E96}"/>
                </a:ext>
              </a:extLst>
            </p:cNvPr>
            <p:cNvSpPr/>
            <p:nvPr/>
          </p:nvSpPr>
          <p:spPr>
            <a:xfrm>
              <a:off x="6407150" y="3158962"/>
              <a:ext cx="1472254" cy="459727"/>
            </a:xfrm>
            <a:prstGeom prst="roundRect">
              <a:avLst/>
            </a:prstGeom>
            <a:solidFill>
              <a:sysClr val="window" lastClr="FFFFFF"/>
            </a:solidFill>
            <a:ln w="19050" cap="flat" cmpd="sng" algn="ctr">
              <a:solidFill>
                <a:sysClr val="windowText" lastClr="000000"/>
              </a:solidFill>
              <a:prstDash val="solid"/>
              <a:miter lim="800000"/>
            </a:ln>
            <a:effectLst/>
          </p:spPr>
          <p:txBody>
            <a:bodyPr lIns="27432" tIns="0" rIns="27432" bIns="0" rtlCol="0" anchor="t"/>
            <a:lstStyle/>
            <a:p>
              <a:pPr marL="0" marR="0" lvl="0" indent="-182880" algn="ctr" defTabSz="457200" rtl="0" eaLnBrk="1" fontAlgn="auto" latinLnBrk="0" hangingPunct="1">
                <a:lnSpc>
                  <a:spcPct val="100000"/>
                </a:lnSpc>
                <a:spcBef>
                  <a:spcPts val="0"/>
                </a:spcBef>
                <a:spcAft>
                  <a:spcPts val="0"/>
                </a:spcAft>
                <a:buClrTx/>
                <a:buSzTx/>
                <a:buFontTx/>
                <a:buNone/>
                <a:tabLst/>
                <a:defRPr/>
              </a:pPr>
              <a:r>
                <a:rPr kumimoji="0" lang="en-US" sz="1000" b="0" i="0" u="none" strike="noStrike" kern="0" cap="none" spc="0" normalizeH="0" baseline="0" noProof="0" dirty="0">
                  <a:ln>
                    <a:noFill/>
                  </a:ln>
                  <a:solidFill>
                    <a:prstClr val="black"/>
                  </a:solidFill>
                  <a:effectLst/>
                  <a:uLnTx/>
                  <a:uFillTx/>
                  <a:latin typeface="Calibri" panose="020F0502020204030204"/>
                  <a:ea typeface="+mn-ea"/>
                  <a:cs typeface="+mn-cs"/>
                </a:rPr>
                <a:t>Cluster-Provider</a:t>
              </a:r>
            </a:p>
            <a:p>
              <a:pPr marL="91440" marR="0" lvl="0" indent="-18288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800" kern="0" dirty="0">
                  <a:solidFill>
                    <a:prstClr val="black"/>
                  </a:solidFill>
                  <a:latin typeface="Calibri" panose="020F0502020204030204"/>
                </a:rPr>
                <a:t>P</a:t>
              </a:r>
              <a:r>
                <a:rPr kumimoji="0" lang="en-US" sz="800" b="0" i="0" u="none" strike="noStrike" kern="0" cap="none" spc="0" normalizeH="0" baseline="0" noProof="0" dirty="0" err="1">
                  <a:ln>
                    <a:noFill/>
                  </a:ln>
                  <a:solidFill>
                    <a:prstClr val="black"/>
                  </a:solidFill>
                  <a:effectLst/>
                  <a:uLnTx/>
                  <a:uFillTx/>
                  <a:latin typeface="Calibri" panose="020F0502020204030204"/>
                  <a:ea typeface="+mn-ea"/>
                  <a:cs typeface="+mn-cs"/>
                </a:rPr>
                <a:t>rovider</a:t>
              </a:r>
              <a:r>
                <a:rPr kumimoji="0" lang="en-US" sz="800" b="0" i="0" u="none" strike="noStrike" kern="0" cap="none" spc="0" normalizeH="0" baseline="0" noProof="0" dirty="0">
                  <a:ln>
                    <a:noFill/>
                  </a:ln>
                  <a:solidFill>
                    <a:prstClr val="black"/>
                  </a:solidFill>
                  <a:effectLst/>
                  <a:uLnTx/>
                  <a:uFillTx/>
                  <a:latin typeface="Calibri" panose="020F0502020204030204"/>
                  <a:ea typeface="+mn-ea"/>
                  <a:cs typeface="+mn-cs"/>
                </a:rPr>
                <a:t>-name</a:t>
              </a:r>
            </a:p>
            <a:p>
              <a:pPr marR="0" lvl="0" algn="l" defTabSz="457200" rtl="0" eaLnBrk="1" fontAlgn="auto" latinLnBrk="0" hangingPunct="1">
                <a:lnSpc>
                  <a:spcPct val="100000"/>
                </a:lnSpc>
                <a:spcBef>
                  <a:spcPts val="0"/>
                </a:spcBef>
                <a:spcAft>
                  <a:spcPts val="0"/>
                </a:spcAft>
                <a:buClrTx/>
                <a:buSzTx/>
                <a:tabLst/>
                <a:defRPr/>
              </a:pPr>
              <a:endParaRPr kumimoji="0" lang="en-US" sz="800" b="0" i="0" u="none" strike="noStrike" kern="0" cap="none" spc="0" normalizeH="0" baseline="0" noProof="0" dirty="0">
                <a:ln>
                  <a:noFill/>
                </a:ln>
                <a:solidFill>
                  <a:prstClr val="black"/>
                </a:solidFill>
                <a:effectLst/>
                <a:uLnTx/>
                <a:uFillTx/>
                <a:latin typeface="Calibri" panose="020F0502020204030204"/>
                <a:ea typeface="+mn-ea"/>
                <a:cs typeface="+mn-cs"/>
              </a:endParaRPr>
            </a:p>
          </p:txBody>
        </p:sp>
        <p:sp>
          <p:nvSpPr>
            <p:cNvPr id="174" name="Rectangle 173">
              <a:extLst>
                <a:ext uri="{FF2B5EF4-FFF2-40B4-BE49-F238E27FC236}">
                  <a16:creationId xmlns:a16="http://schemas.microsoft.com/office/drawing/2014/main" id="{D9D0A03B-2A99-4F95-93A0-CC5BDB2B5C1E}"/>
                </a:ext>
              </a:extLst>
            </p:cNvPr>
            <p:cNvSpPr/>
            <p:nvPr/>
          </p:nvSpPr>
          <p:spPr>
            <a:xfrm>
              <a:off x="7246802" y="3154475"/>
              <a:ext cx="643228" cy="188885"/>
            </a:xfrm>
            <a:prstGeom prst="rect">
              <a:avLst/>
            </a:prstGeom>
            <a:noFill/>
            <a:ln w="12700" cap="flat" cmpd="sng" algn="ctr">
              <a:noFill/>
              <a:prstDash val="solid"/>
              <a:miter lim="800000"/>
            </a:ln>
            <a:effectLst/>
          </p:spPr>
          <p:txBody>
            <a:bodyPr rtlCol="0" anchor="ctr"/>
            <a:lstStyle/>
            <a:p>
              <a:pPr algn="ctr">
                <a:defRPr/>
              </a:pPr>
              <a:endParaRPr lang="en-US" sz="2000" kern="0">
                <a:solidFill>
                  <a:prstClr val="white"/>
                </a:solidFill>
                <a:latin typeface="Calibri" panose="020F0502020204030204"/>
              </a:endParaRPr>
            </a:p>
          </p:txBody>
        </p:sp>
        <p:sp>
          <p:nvSpPr>
            <p:cNvPr id="175" name="Rectangle 174">
              <a:extLst>
                <a:ext uri="{FF2B5EF4-FFF2-40B4-BE49-F238E27FC236}">
                  <a16:creationId xmlns:a16="http://schemas.microsoft.com/office/drawing/2014/main" id="{02160F33-6B55-43AE-81A2-57F8215E5E30}"/>
                </a:ext>
              </a:extLst>
            </p:cNvPr>
            <p:cNvSpPr/>
            <p:nvPr/>
          </p:nvSpPr>
          <p:spPr>
            <a:xfrm>
              <a:off x="7246802" y="3441924"/>
              <a:ext cx="643228" cy="188885"/>
            </a:xfrm>
            <a:prstGeom prst="rect">
              <a:avLst/>
            </a:prstGeom>
            <a:noFill/>
            <a:ln w="12700" cap="flat" cmpd="sng" algn="ctr">
              <a:noFill/>
              <a:prstDash val="solid"/>
              <a:miter lim="800000"/>
            </a:ln>
            <a:effectLst/>
          </p:spPr>
          <p:txBody>
            <a:bodyPr rtlCol="0" anchor="ctr"/>
            <a:lstStyle/>
            <a:p>
              <a:pPr algn="ctr">
                <a:defRPr/>
              </a:pPr>
              <a:endParaRPr lang="en-US" sz="2000" kern="0">
                <a:solidFill>
                  <a:prstClr val="white"/>
                </a:solidFill>
                <a:latin typeface="Calibri" panose="020F0502020204030204"/>
              </a:endParaRPr>
            </a:p>
          </p:txBody>
        </p:sp>
      </p:grpSp>
      <p:grpSp>
        <p:nvGrpSpPr>
          <p:cNvPr id="176" name="Group 175">
            <a:extLst>
              <a:ext uri="{FF2B5EF4-FFF2-40B4-BE49-F238E27FC236}">
                <a16:creationId xmlns:a16="http://schemas.microsoft.com/office/drawing/2014/main" id="{5D2DC647-AEEB-4F55-A4DA-80ACE7BDC094}"/>
              </a:ext>
            </a:extLst>
          </p:cNvPr>
          <p:cNvGrpSpPr/>
          <p:nvPr/>
        </p:nvGrpSpPr>
        <p:grpSpPr>
          <a:xfrm>
            <a:off x="9454106" y="2164150"/>
            <a:ext cx="1486294" cy="482814"/>
            <a:chOff x="6403736" y="3147995"/>
            <a:chExt cx="1486294" cy="482814"/>
          </a:xfrm>
        </p:grpSpPr>
        <p:sp>
          <p:nvSpPr>
            <p:cNvPr id="177" name="Rectangle 176">
              <a:extLst>
                <a:ext uri="{FF2B5EF4-FFF2-40B4-BE49-F238E27FC236}">
                  <a16:creationId xmlns:a16="http://schemas.microsoft.com/office/drawing/2014/main" id="{55E878B5-0F31-471D-9477-17B634D5FFC9}"/>
                </a:ext>
              </a:extLst>
            </p:cNvPr>
            <p:cNvSpPr/>
            <p:nvPr/>
          </p:nvSpPr>
          <p:spPr>
            <a:xfrm>
              <a:off x="6403736" y="3147995"/>
              <a:ext cx="643228" cy="188885"/>
            </a:xfrm>
            <a:prstGeom prst="rect">
              <a:avLst/>
            </a:prstGeom>
            <a:noFill/>
            <a:ln w="12700" cap="flat" cmpd="sng" algn="ctr">
              <a:noFill/>
              <a:prstDash val="solid"/>
              <a:miter lim="800000"/>
            </a:ln>
            <a:effectLst/>
          </p:spPr>
          <p:txBody>
            <a:bodyPr rtlCol="0" anchor="ctr"/>
            <a:lstStyle/>
            <a:p>
              <a:pPr algn="ctr">
                <a:defRPr/>
              </a:pPr>
              <a:endParaRPr lang="en-US" sz="2000" kern="0">
                <a:solidFill>
                  <a:prstClr val="white"/>
                </a:solidFill>
                <a:latin typeface="Calibri" panose="020F0502020204030204"/>
              </a:endParaRPr>
            </a:p>
          </p:txBody>
        </p:sp>
        <p:sp>
          <p:nvSpPr>
            <p:cNvPr id="178" name="Rectangle 177">
              <a:extLst>
                <a:ext uri="{FF2B5EF4-FFF2-40B4-BE49-F238E27FC236}">
                  <a16:creationId xmlns:a16="http://schemas.microsoft.com/office/drawing/2014/main" id="{58041945-9133-41C0-BCF0-C870AE593B37}"/>
                </a:ext>
              </a:extLst>
            </p:cNvPr>
            <p:cNvSpPr/>
            <p:nvPr/>
          </p:nvSpPr>
          <p:spPr>
            <a:xfrm>
              <a:off x="6403736" y="3435444"/>
              <a:ext cx="643228" cy="188885"/>
            </a:xfrm>
            <a:prstGeom prst="rect">
              <a:avLst/>
            </a:prstGeom>
            <a:noFill/>
            <a:ln w="12700" cap="flat" cmpd="sng" algn="ctr">
              <a:noFill/>
              <a:prstDash val="solid"/>
              <a:miter lim="800000"/>
            </a:ln>
            <a:effectLst/>
          </p:spPr>
          <p:txBody>
            <a:bodyPr rtlCol="0" anchor="ctr"/>
            <a:lstStyle/>
            <a:p>
              <a:pPr algn="ctr">
                <a:defRPr/>
              </a:pPr>
              <a:endParaRPr lang="en-US" sz="2000" kern="0">
                <a:solidFill>
                  <a:prstClr val="white"/>
                </a:solidFill>
                <a:latin typeface="Calibri" panose="020F0502020204030204"/>
              </a:endParaRPr>
            </a:p>
          </p:txBody>
        </p:sp>
        <p:sp>
          <p:nvSpPr>
            <p:cNvPr id="179" name="Rectangle: Rounded Corners 178">
              <a:extLst>
                <a:ext uri="{FF2B5EF4-FFF2-40B4-BE49-F238E27FC236}">
                  <a16:creationId xmlns:a16="http://schemas.microsoft.com/office/drawing/2014/main" id="{CED7DD19-F511-428F-8FE9-F7AB7E1B0653}"/>
                </a:ext>
              </a:extLst>
            </p:cNvPr>
            <p:cNvSpPr/>
            <p:nvPr/>
          </p:nvSpPr>
          <p:spPr>
            <a:xfrm>
              <a:off x="6407150" y="3158962"/>
              <a:ext cx="1472254" cy="459727"/>
            </a:xfrm>
            <a:prstGeom prst="roundRect">
              <a:avLst/>
            </a:prstGeom>
            <a:solidFill>
              <a:sysClr val="window" lastClr="FFFFFF"/>
            </a:solidFill>
            <a:ln w="19050" cap="flat" cmpd="sng" algn="ctr">
              <a:solidFill>
                <a:sysClr val="windowText" lastClr="000000"/>
              </a:solidFill>
              <a:prstDash val="solid"/>
              <a:miter lim="800000"/>
            </a:ln>
            <a:effectLst/>
          </p:spPr>
          <p:txBody>
            <a:bodyPr lIns="27432" tIns="0" rIns="27432" bIns="0" rtlCol="0" anchor="t"/>
            <a:lstStyle/>
            <a:p>
              <a:pPr marL="0" marR="0" lvl="0" indent="-182880" algn="ctr" defTabSz="457200" rtl="0" eaLnBrk="1" fontAlgn="auto" latinLnBrk="0" hangingPunct="1">
                <a:lnSpc>
                  <a:spcPct val="100000"/>
                </a:lnSpc>
                <a:spcBef>
                  <a:spcPts val="0"/>
                </a:spcBef>
                <a:spcAft>
                  <a:spcPts val="0"/>
                </a:spcAft>
                <a:buClrTx/>
                <a:buSzTx/>
                <a:buFontTx/>
                <a:buNone/>
                <a:tabLst/>
                <a:defRPr/>
              </a:pPr>
              <a:r>
                <a:rPr kumimoji="0" lang="en-US" sz="1000" b="0" i="0" u="none" strike="noStrike" kern="0" cap="none" spc="0" normalizeH="0" baseline="0" noProof="0" dirty="0">
                  <a:ln>
                    <a:noFill/>
                  </a:ln>
                  <a:solidFill>
                    <a:prstClr val="black"/>
                  </a:solidFill>
                  <a:effectLst/>
                  <a:uLnTx/>
                  <a:uFillTx/>
                  <a:latin typeface="Calibri" panose="020F0502020204030204"/>
                  <a:ea typeface="+mn-ea"/>
                  <a:cs typeface="+mn-cs"/>
                </a:rPr>
                <a:t>Cluster</a:t>
              </a:r>
            </a:p>
            <a:p>
              <a:pPr marL="91440" marR="0" lvl="0" indent="-18288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800" kern="0" dirty="0">
                  <a:solidFill>
                    <a:prstClr val="black"/>
                  </a:solidFill>
                  <a:latin typeface="Calibri" panose="020F0502020204030204"/>
                </a:rPr>
                <a:t>cluster-name</a:t>
              </a:r>
            </a:p>
            <a:p>
              <a:pPr marL="91440" marR="0" lvl="0" indent="-18288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800" kern="0" dirty="0">
                  <a:solidFill>
                    <a:prstClr val="black"/>
                  </a:solidFill>
                  <a:latin typeface="Calibri" panose="020F0502020204030204"/>
                </a:rPr>
                <a:t>[l</a:t>
              </a:r>
              <a:r>
                <a:rPr kumimoji="0" lang="en-US" sz="800" b="0" i="0" u="none" strike="noStrike" kern="0" cap="none" spc="0" normalizeH="0" baseline="0" noProof="0" dirty="0" err="1">
                  <a:ln>
                    <a:noFill/>
                  </a:ln>
                  <a:solidFill>
                    <a:prstClr val="black"/>
                  </a:solidFill>
                  <a:effectLst/>
                  <a:uLnTx/>
                  <a:uFillTx/>
                  <a:latin typeface="Calibri" panose="020F0502020204030204"/>
                  <a:ea typeface="+mn-ea"/>
                  <a:cs typeface="+mn-cs"/>
                </a:rPr>
                <a:t>abel</a:t>
              </a:r>
              <a:r>
                <a:rPr kumimoji="0" lang="en-US" sz="800" b="0" i="0" u="none" strike="noStrike" kern="0" cap="none" spc="0" normalizeH="0" baseline="0" noProof="0" dirty="0">
                  <a:ln>
                    <a:noFill/>
                  </a:ln>
                  <a:solidFill>
                    <a:prstClr val="black"/>
                  </a:solidFill>
                  <a:effectLst/>
                  <a:uLnTx/>
                  <a:uFillTx/>
                  <a:latin typeface="Calibri" panose="020F0502020204030204"/>
                  <a:ea typeface="+mn-ea"/>
                  <a:cs typeface="+mn-cs"/>
                </a:rPr>
                <a:t>], [key-value]</a:t>
              </a:r>
            </a:p>
            <a:p>
              <a:pPr marR="0" lvl="0" algn="l" defTabSz="457200" rtl="0" eaLnBrk="1" fontAlgn="auto" latinLnBrk="0" hangingPunct="1">
                <a:lnSpc>
                  <a:spcPct val="100000"/>
                </a:lnSpc>
                <a:spcBef>
                  <a:spcPts val="0"/>
                </a:spcBef>
                <a:spcAft>
                  <a:spcPts val="0"/>
                </a:spcAft>
                <a:buClrTx/>
                <a:buSzTx/>
                <a:tabLst/>
                <a:defRPr/>
              </a:pPr>
              <a:endParaRPr kumimoji="0" lang="en-US" sz="800" b="0" i="0" u="none" strike="noStrike" kern="0" cap="none" spc="0" normalizeH="0" baseline="0" noProof="0" dirty="0">
                <a:ln>
                  <a:noFill/>
                </a:ln>
                <a:solidFill>
                  <a:prstClr val="black"/>
                </a:solidFill>
                <a:effectLst/>
                <a:uLnTx/>
                <a:uFillTx/>
                <a:latin typeface="Calibri" panose="020F0502020204030204"/>
                <a:ea typeface="+mn-ea"/>
                <a:cs typeface="+mn-cs"/>
              </a:endParaRPr>
            </a:p>
          </p:txBody>
        </p:sp>
        <p:sp>
          <p:nvSpPr>
            <p:cNvPr id="180" name="Rectangle 179">
              <a:extLst>
                <a:ext uri="{FF2B5EF4-FFF2-40B4-BE49-F238E27FC236}">
                  <a16:creationId xmlns:a16="http://schemas.microsoft.com/office/drawing/2014/main" id="{5A8D5546-01AE-4D1C-A1D3-CBCAC5F942F1}"/>
                </a:ext>
              </a:extLst>
            </p:cNvPr>
            <p:cNvSpPr/>
            <p:nvPr/>
          </p:nvSpPr>
          <p:spPr>
            <a:xfrm>
              <a:off x="7246802" y="3154475"/>
              <a:ext cx="643228" cy="188885"/>
            </a:xfrm>
            <a:prstGeom prst="rect">
              <a:avLst/>
            </a:prstGeom>
            <a:noFill/>
            <a:ln w="12700" cap="flat" cmpd="sng" algn="ctr">
              <a:noFill/>
              <a:prstDash val="solid"/>
              <a:miter lim="800000"/>
            </a:ln>
            <a:effectLst/>
          </p:spPr>
          <p:txBody>
            <a:bodyPr rtlCol="0" anchor="ctr"/>
            <a:lstStyle/>
            <a:p>
              <a:pPr algn="ctr">
                <a:defRPr/>
              </a:pPr>
              <a:endParaRPr lang="en-US" sz="2000" kern="0">
                <a:solidFill>
                  <a:prstClr val="white"/>
                </a:solidFill>
                <a:latin typeface="Calibri" panose="020F0502020204030204"/>
              </a:endParaRPr>
            </a:p>
          </p:txBody>
        </p:sp>
        <p:sp>
          <p:nvSpPr>
            <p:cNvPr id="181" name="Rectangle 180">
              <a:extLst>
                <a:ext uri="{FF2B5EF4-FFF2-40B4-BE49-F238E27FC236}">
                  <a16:creationId xmlns:a16="http://schemas.microsoft.com/office/drawing/2014/main" id="{4DD8BD78-580E-4E7F-9F59-31FA07E6376B}"/>
                </a:ext>
              </a:extLst>
            </p:cNvPr>
            <p:cNvSpPr/>
            <p:nvPr/>
          </p:nvSpPr>
          <p:spPr>
            <a:xfrm>
              <a:off x="7246802" y="3441924"/>
              <a:ext cx="643228" cy="188885"/>
            </a:xfrm>
            <a:prstGeom prst="rect">
              <a:avLst/>
            </a:prstGeom>
            <a:noFill/>
            <a:ln w="12700" cap="flat" cmpd="sng" algn="ctr">
              <a:noFill/>
              <a:prstDash val="solid"/>
              <a:miter lim="800000"/>
            </a:ln>
            <a:effectLst/>
          </p:spPr>
          <p:txBody>
            <a:bodyPr rtlCol="0" anchor="ctr"/>
            <a:lstStyle/>
            <a:p>
              <a:pPr algn="ctr">
                <a:defRPr/>
              </a:pPr>
              <a:endParaRPr lang="en-US" sz="2000" kern="0">
                <a:solidFill>
                  <a:prstClr val="white"/>
                </a:solidFill>
                <a:latin typeface="Calibri" panose="020F0502020204030204"/>
              </a:endParaRPr>
            </a:p>
          </p:txBody>
        </p:sp>
      </p:grpSp>
      <p:cxnSp>
        <p:nvCxnSpPr>
          <p:cNvPr id="182" name="Straight Connector 242">
            <a:extLst>
              <a:ext uri="{FF2B5EF4-FFF2-40B4-BE49-F238E27FC236}">
                <a16:creationId xmlns:a16="http://schemas.microsoft.com/office/drawing/2014/main" id="{11AA8D95-8CE5-4AB8-B965-B2CD4347FC08}"/>
              </a:ext>
            </a:extLst>
          </p:cNvPr>
          <p:cNvCxnSpPr>
            <a:cxnSpLocks/>
            <a:stCxn id="173" idx="2"/>
            <a:endCxn id="179" idx="0"/>
          </p:cNvCxnSpPr>
          <p:nvPr/>
        </p:nvCxnSpPr>
        <p:spPr>
          <a:xfrm flipH="1">
            <a:off x="10193647" y="1950893"/>
            <a:ext cx="3606" cy="224224"/>
          </a:xfrm>
          <a:prstGeom prst="straightConnector1">
            <a:avLst/>
          </a:prstGeom>
          <a:noFill/>
          <a:ln w="6350" cap="flat" cmpd="sng" algn="ctr">
            <a:solidFill>
              <a:srgbClr val="3E484F"/>
            </a:solidFill>
            <a:prstDash val="solid"/>
            <a:miter lim="800000"/>
            <a:headEnd type="diamond" w="lg" len="lg"/>
            <a:tailEnd type="oval" w="med" len="med"/>
          </a:ln>
          <a:effectLst/>
        </p:spPr>
      </p:cxnSp>
      <p:cxnSp>
        <p:nvCxnSpPr>
          <p:cNvPr id="183" name="Straight Connector 242">
            <a:extLst>
              <a:ext uri="{FF2B5EF4-FFF2-40B4-BE49-F238E27FC236}">
                <a16:creationId xmlns:a16="http://schemas.microsoft.com/office/drawing/2014/main" id="{E94CCBAB-D159-4E43-A1A3-68CA7F3933AB}"/>
              </a:ext>
            </a:extLst>
          </p:cNvPr>
          <p:cNvCxnSpPr>
            <a:cxnSpLocks/>
            <a:stCxn id="179" idx="2"/>
            <a:endCxn id="134" idx="2"/>
          </p:cNvCxnSpPr>
          <p:nvPr/>
        </p:nvCxnSpPr>
        <p:spPr>
          <a:xfrm rot="5400000">
            <a:off x="6161693" y="240286"/>
            <a:ext cx="1637396" cy="6426513"/>
          </a:xfrm>
          <a:prstGeom prst="bentConnector3">
            <a:avLst>
              <a:gd name="adj1" fmla="val 113961"/>
            </a:avLst>
          </a:prstGeom>
          <a:noFill/>
          <a:ln w="6350" cap="flat" cmpd="sng" algn="ctr">
            <a:solidFill>
              <a:sysClr val="windowText" lastClr="000000"/>
            </a:solidFill>
            <a:prstDash val="solid"/>
            <a:miter lim="800000"/>
            <a:headEnd type="none"/>
            <a:tailEnd type="none"/>
          </a:ln>
          <a:effectLst/>
        </p:spPr>
      </p:cxnSp>
      <p:sp>
        <p:nvSpPr>
          <p:cNvPr id="186" name="Rectangle 185">
            <a:extLst>
              <a:ext uri="{FF2B5EF4-FFF2-40B4-BE49-F238E27FC236}">
                <a16:creationId xmlns:a16="http://schemas.microsoft.com/office/drawing/2014/main" id="{E5381C48-7A7D-4BD9-8B0C-A43AEB9FBC74}"/>
              </a:ext>
            </a:extLst>
          </p:cNvPr>
          <p:cNvSpPr/>
          <p:nvPr/>
        </p:nvSpPr>
        <p:spPr>
          <a:xfrm>
            <a:off x="117244" y="997384"/>
            <a:ext cx="6096000" cy="276999"/>
          </a:xfrm>
          <a:prstGeom prst="rect">
            <a:avLst/>
          </a:prstGeom>
        </p:spPr>
        <p:txBody>
          <a:bodyPr>
            <a:spAutoFit/>
          </a:bodyPr>
          <a:lstStyle/>
          <a:p>
            <a:r>
              <a:rPr lang="en-US" sz="1200" dirty="0">
                <a:hlinkClick r:id="rId2"/>
              </a:rPr>
              <a:t>https://wiki.onap.org/display/DW/V2+API+Specification#V2APISpecification-ProjectsAPI</a:t>
            </a:r>
            <a:endParaRPr lang="en-US" sz="1200" dirty="0"/>
          </a:p>
        </p:txBody>
      </p:sp>
    </p:spTree>
    <p:extLst>
      <p:ext uri="{BB962C8B-B14F-4D97-AF65-F5344CB8AC3E}">
        <p14:creationId xmlns:p14="http://schemas.microsoft.com/office/powerpoint/2010/main" val="2912822717"/>
      </p:ext>
    </p:extLst>
  </p:cSld>
  <p:clrMapOvr>
    <a:masterClrMapping/>
  </p:clrMapOvr>
  <p:transition>
    <p:wipe dir="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0" name="Group 19">
            <a:extLst>
              <a:ext uri="{FF2B5EF4-FFF2-40B4-BE49-F238E27FC236}">
                <a16:creationId xmlns:a16="http://schemas.microsoft.com/office/drawing/2014/main" id="{90D79E53-C1E5-4AE7-B931-BFD2CCC844F4}"/>
              </a:ext>
            </a:extLst>
          </p:cNvPr>
          <p:cNvGrpSpPr/>
          <p:nvPr/>
        </p:nvGrpSpPr>
        <p:grpSpPr>
          <a:xfrm>
            <a:off x="5104031" y="1986003"/>
            <a:ext cx="1153894" cy="256984"/>
            <a:chOff x="9902305" y="4434056"/>
            <a:chExt cx="1153894" cy="256984"/>
          </a:xfrm>
        </p:grpSpPr>
        <p:sp>
          <p:nvSpPr>
            <p:cNvPr id="21" name="Rounded Rectangle 32">
              <a:extLst>
                <a:ext uri="{FF2B5EF4-FFF2-40B4-BE49-F238E27FC236}">
                  <a16:creationId xmlns:a16="http://schemas.microsoft.com/office/drawing/2014/main" id="{57FD2EF3-26BF-4C97-A3A5-706D61F90652}"/>
                </a:ext>
              </a:extLst>
            </p:cNvPr>
            <p:cNvSpPr/>
            <p:nvPr/>
          </p:nvSpPr>
          <p:spPr>
            <a:xfrm>
              <a:off x="9912197" y="4439119"/>
              <a:ext cx="1130523" cy="242903"/>
            </a:xfrm>
            <a:prstGeom prst="roundRect">
              <a:avLst/>
            </a:prstGeom>
            <a:solidFill>
              <a:srgbClr val="FFFFFF"/>
            </a:solidFill>
            <a:ln w="19050" cap="flat" cmpd="sng" algn="ctr">
              <a:solidFill>
                <a:srgbClr val="002060"/>
              </a:solidFill>
              <a:prstDash val="solid"/>
              <a:miter lim="800000"/>
            </a:ln>
            <a:effectLst/>
          </p:spPr>
          <p:txBody>
            <a:bodyPr wrap="square" lIns="0" tIns="0" rIns="0" bIns="0" rtlCol="0" anchor="ctr" anchorCtr="0">
              <a:noAutofit/>
            </a:bodyPr>
            <a:lstStyle/>
            <a:p>
              <a:pPr algn="ctr">
                <a:defRPr/>
              </a:pPr>
              <a:r>
                <a:rPr lang="en-US" sz="900" kern="0" dirty="0">
                  <a:solidFill>
                    <a:prstClr val="black"/>
                  </a:solidFill>
                  <a:latin typeface="Calibri" panose="020F0502020204030204"/>
                </a:rPr>
                <a:t>CNF  (g</a:t>
              </a:r>
              <a:r>
                <a:rPr lang="en-US" sz="900" kern="0" dirty="0" err="1">
                  <a:solidFill>
                    <a:prstClr val="black"/>
                  </a:solidFill>
                  <a:latin typeface="Calibri" panose="020F0502020204030204"/>
                </a:rPr>
                <a:t>eneric-vnf</a:t>
              </a:r>
              <a:r>
                <a:rPr lang="en-US" sz="900" kern="0" dirty="0">
                  <a:solidFill>
                    <a:prstClr val="black"/>
                  </a:solidFill>
                  <a:latin typeface="Calibri" panose="020F0502020204030204"/>
                </a:rPr>
                <a:t>)</a:t>
              </a:r>
            </a:p>
          </p:txBody>
        </p:sp>
        <p:sp>
          <p:nvSpPr>
            <p:cNvPr id="22" name="Rectangle 21">
              <a:extLst>
                <a:ext uri="{FF2B5EF4-FFF2-40B4-BE49-F238E27FC236}">
                  <a16:creationId xmlns:a16="http://schemas.microsoft.com/office/drawing/2014/main" id="{F0C960E4-BB83-41BF-ADF2-8B6003A85491}"/>
                </a:ext>
              </a:extLst>
            </p:cNvPr>
            <p:cNvSpPr/>
            <p:nvPr/>
          </p:nvSpPr>
          <p:spPr>
            <a:xfrm>
              <a:off x="9902305" y="4434056"/>
              <a:ext cx="531594" cy="117284"/>
            </a:xfrm>
            <a:prstGeom prst="rect">
              <a:avLst/>
            </a:prstGeom>
            <a:noFill/>
            <a:ln w="12700" cap="flat" cmpd="sng" algn="ctr">
              <a:noFill/>
              <a:prstDash val="solid"/>
              <a:miter lim="800000"/>
            </a:ln>
            <a:effectLst/>
          </p:spPr>
          <p:txBody>
            <a:bodyPr rtlCol="0" anchor="ctr"/>
            <a:lstStyle/>
            <a:p>
              <a:pPr algn="ctr">
                <a:defRPr/>
              </a:pPr>
              <a:endParaRPr lang="en-US" sz="2000" kern="0">
                <a:solidFill>
                  <a:prstClr val="white"/>
                </a:solidFill>
                <a:latin typeface="Calibri" panose="020F0502020204030204"/>
              </a:endParaRPr>
            </a:p>
          </p:txBody>
        </p:sp>
        <p:sp>
          <p:nvSpPr>
            <p:cNvPr id="23" name="Rectangle 22">
              <a:extLst>
                <a:ext uri="{FF2B5EF4-FFF2-40B4-BE49-F238E27FC236}">
                  <a16:creationId xmlns:a16="http://schemas.microsoft.com/office/drawing/2014/main" id="{6197FE93-D0AC-487C-AD77-D07B15A33179}"/>
                </a:ext>
              </a:extLst>
            </p:cNvPr>
            <p:cNvSpPr/>
            <p:nvPr/>
          </p:nvSpPr>
          <p:spPr>
            <a:xfrm>
              <a:off x="10524605" y="4434056"/>
              <a:ext cx="531594" cy="117284"/>
            </a:xfrm>
            <a:prstGeom prst="rect">
              <a:avLst/>
            </a:prstGeom>
            <a:noFill/>
            <a:ln w="12700" cap="flat" cmpd="sng" algn="ctr">
              <a:noFill/>
              <a:prstDash val="solid"/>
              <a:miter lim="800000"/>
            </a:ln>
            <a:effectLst/>
          </p:spPr>
          <p:txBody>
            <a:bodyPr rtlCol="0" anchor="ctr"/>
            <a:lstStyle/>
            <a:p>
              <a:pPr algn="ctr">
                <a:defRPr/>
              </a:pPr>
              <a:endParaRPr lang="en-US" sz="2000" kern="0">
                <a:solidFill>
                  <a:prstClr val="white"/>
                </a:solidFill>
                <a:latin typeface="Calibri" panose="020F0502020204030204"/>
              </a:endParaRPr>
            </a:p>
          </p:txBody>
        </p:sp>
        <p:sp>
          <p:nvSpPr>
            <p:cNvPr id="24" name="Rectangle 23">
              <a:extLst>
                <a:ext uri="{FF2B5EF4-FFF2-40B4-BE49-F238E27FC236}">
                  <a16:creationId xmlns:a16="http://schemas.microsoft.com/office/drawing/2014/main" id="{190564FE-3CBB-4FA5-B0BA-C1531FE67ECE}"/>
                </a:ext>
              </a:extLst>
            </p:cNvPr>
            <p:cNvSpPr/>
            <p:nvPr/>
          </p:nvSpPr>
          <p:spPr>
            <a:xfrm>
              <a:off x="9902305" y="4573756"/>
              <a:ext cx="531594" cy="117284"/>
            </a:xfrm>
            <a:prstGeom prst="rect">
              <a:avLst/>
            </a:prstGeom>
            <a:noFill/>
            <a:ln w="12700" cap="flat" cmpd="sng" algn="ctr">
              <a:noFill/>
              <a:prstDash val="solid"/>
              <a:miter lim="800000"/>
            </a:ln>
            <a:effectLst/>
          </p:spPr>
          <p:txBody>
            <a:bodyPr rtlCol="0" anchor="ctr"/>
            <a:lstStyle/>
            <a:p>
              <a:pPr algn="ctr">
                <a:defRPr/>
              </a:pPr>
              <a:endParaRPr lang="en-US" sz="2000" kern="0">
                <a:solidFill>
                  <a:prstClr val="white"/>
                </a:solidFill>
                <a:latin typeface="Calibri" panose="020F0502020204030204"/>
              </a:endParaRPr>
            </a:p>
          </p:txBody>
        </p:sp>
        <p:sp>
          <p:nvSpPr>
            <p:cNvPr id="25" name="Rectangle 24">
              <a:extLst>
                <a:ext uri="{FF2B5EF4-FFF2-40B4-BE49-F238E27FC236}">
                  <a16:creationId xmlns:a16="http://schemas.microsoft.com/office/drawing/2014/main" id="{0240BC6E-F005-40B7-8EA2-1C9794311BB2}"/>
                </a:ext>
              </a:extLst>
            </p:cNvPr>
            <p:cNvSpPr/>
            <p:nvPr/>
          </p:nvSpPr>
          <p:spPr>
            <a:xfrm>
              <a:off x="10524605" y="4573756"/>
              <a:ext cx="531594" cy="117284"/>
            </a:xfrm>
            <a:prstGeom prst="rect">
              <a:avLst/>
            </a:prstGeom>
            <a:noFill/>
            <a:ln w="12700" cap="flat" cmpd="sng" algn="ctr">
              <a:noFill/>
              <a:prstDash val="solid"/>
              <a:miter lim="800000"/>
            </a:ln>
            <a:effectLst/>
          </p:spPr>
          <p:txBody>
            <a:bodyPr rtlCol="0" anchor="ctr"/>
            <a:lstStyle/>
            <a:p>
              <a:pPr algn="ctr">
                <a:defRPr/>
              </a:pPr>
              <a:endParaRPr lang="en-US" sz="2000" kern="0">
                <a:solidFill>
                  <a:prstClr val="white"/>
                </a:solidFill>
                <a:latin typeface="Calibri" panose="020F0502020204030204"/>
              </a:endParaRPr>
            </a:p>
          </p:txBody>
        </p:sp>
      </p:grpSp>
      <p:grpSp>
        <p:nvGrpSpPr>
          <p:cNvPr id="26" name="Group 25">
            <a:extLst>
              <a:ext uri="{FF2B5EF4-FFF2-40B4-BE49-F238E27FC236}">
                <a16:creationId xmlns:a16="http://schemas.microsoft.com/office/drawing/2014/main" id="{028FE005-C31A-4656-B782-854C380A4DA8}"/>
              </a:ext>
            </a:extLst>
          </p:cNvPr>
          <p:cNvGrpSpPr/>
          <p:nvPr/>
        </p:nvGrpSpPr>
        <p:grpSpPr>
          <a:xfrm>
            <a:off x="5104616" y="1236582"/>
            <a:ext cx="1153894" cy="256984"/>
            <a:chOff x="9902305" y="4434056"/>
            <a:chExt cx="1153894" cy="256984"/>
          </a:xfrm>
        </p:grpSpPr>
        <p:sp>
          <p:nvSpPr>
            <p:cNvPr id="27" name="Rounded Rectangle 32">
              <a:extLst>
                <a:ext uri="{FF2B5EF4-FFF2-40B4-BE49-F238E27FC236}">
                  <a16:creationId xmlns:a16="http://schemas.microsoft.com/office/drawing/2014/main" id="{D501FD28-A9C8-4C74-813F-1BAF7726B574}"/>
                </a:ext>
              </a:extLst>
            </p:cNvPr>
            <p:cNvSpPr/>
            <p:nvPr/>
          </p:nvSpPr>
          <p:spPr>
            <a:xfrm>
              <a:off x="9912197" y="4439119"/>
              <a:ext cx="1130523" cy="242903"/>
            </a:xfrm>
            <a:prstGeom prst="roundRect">
              <a:avLst/>
            </a:prstGeom>
            <a:solidFill>
              <a:srgbClr val="FFFFFF"/>
            </a:solidFill>
            <a:ln w="19050" cap="flat" cmpd="sng" algn="ctr">
              <a:solidFill>
                <a:srgbClr val="002060"/>
              </a:solidFill>
              <a:prstDash val="solid"/>
              <a:miter lim="800000"/>
            </a:ln>
            <a:effectLst/>
          </p:spPr>
          <p:txBody>
            <a:bodyPr lIns="0" tIns="0" rIns="0" bIns="0" rtlCol="0" anchor="ctr"/>
            <a:lstStyle/>
            <a:p>
              <a:pPr algn="ctr">
                <a:defRPr/>
              </a:pPr>
              <a:r>
                <a:rPr lang="en-US" sz="900" kern="0" dirty="0">
                  <a:solidFill>
                    <a:prstClr val="black"/>
                  </a:solidFill>
                  <a:latin typeface="Calibri" panose="020F0502020204030204"/>
                </a:rPr>
                <a:t>s</a:t>
              </a:r>
              <a:r>
                <a:rPr lang="en-US" sz="900" kern="0" dirty="0" err="1">
                  <a:solidFill>
                    <a:prstClr val="black"/>
                  </a:solidFill>
                  <a:latin typeface="Calibri" panose="020F0502020204030204"/>
                </a:rPr>
                <a:t>ervice</a:t>
              </a:r>
              <a:r>
                <a:rPr lang="en-US" sz="900" kern="0" dirty="0">
                  <a:solidFill>
                    <a:prstClr val="black"/>
                  </a:solidFill>
                  <a:latin typeface="Calibri" panose="020F0502020204030204"/>
                </a:rPr>
                <a:t>-instance</a:t>
              </a:r>
            </a:p>
          </p:txBody>
        </p:sp>
        <p:sp>
          <p:nvSpPr>
            <p:cNvPr id="28" name="Rectangle 27">
              <a:extLst>
                <a:ext uri="{FF2B5EF4-FFF2-40B4-BE49-F238E27FC236}">
                  <a16:creationId xmlns:a16="http://schemas.microsoft.com/office/drawing/2014/main" id="{D873DABA-769D-401E-A488-1A83C687AE48}"/>
                </a:ext>
              </a:extLst>
            </p:cNvPr>
            <p:cNvSpPr/>
            <p:nvPr/>
          </p:nvSpPr>
          <p:spPr>
            <a:xfrm>
              <a:off x="9902305" y="4434056"/>
              <a:ext cx="531594" cy="117284"/>
            </a:xfrm>
            <a:prstGeom prst="rect">
              <a:avLst/>
            </a:prstGeom>
            <a:noFill/>
            <a:ln w="12700" cap="flat" cmpd="sng" algn="ctr">
              <a:noFill/>
              <a:prstDash val="solid"/>
              <a:miter lim="800000"/>
            </a:ln>
            <a:effectLst/>
          </p:spPr>
          <p:txBody>
            <a:bodyPr rtlCol="0" anchor="ctr"/>
            <a:lstStyle/>
            <a:p>
              <a:pPr algn="ctr">
                <a:defRPr/>
              </a:pPr>
              <a:endParaRPr lang="en-US" sz="2000" kern="0">
                <a:solidFill>
                  <a:prstClr val="white"/>
                </a:solidFill>
                <a:latin typeface="Calibri" panose="020F0502020204030204"/>
              </a:endParaRPr>
            </a:p>
          </p:txBody>
        </p:sp>
        <p:sp>
          <p:nvSpPr>
            <p:cNvPr id="29" name="Rectangle 28">
              <a:extLst>
                <a:ext uri="{FF2B5EF4-FFF2-40B4-BE49-F238E27FC236}">
                  <a16:creationId xmlns:a16="http://schemas.microsoft.com/office/drawing/2014/main" id="{65A2868E-83F9-4933-84D1-FFB9C40BE41B}"/>
                </a:ext>
              </a:extLst>
            </p:cNvPr>
            <p:cNvSpPr/>
            <p:nvPr/>
          </p:nvSpPr>
          <p:spPr>
            <a:xfrm>
              <a:off x="10524605" y="4434056"/>
              <a:ext cx="531594" cy="117284"/>
            </a:xfrm>
            <a:prstGeom prst="rect">
              <a:avLst/>
            </a:prstGeom>
            <a:noFill/>
            <a:ln w="12700" cap="flat" cmpd="sng" algn="ctr">
              <a:noFill/>
              <a:prstDash val="solid"/>
              <a:miter lim="800000"/>
            </a:ln>
            <a:effectLst/>
          </p:spPr>
          <p:txBody>
            <a:bodyPr rtlCol="0" anchor="ctr"/>
            <a:lstStyle/>
            <a:p>
              <a:pPr algn="ctr">
                <a:defRPr/>
              </a:pPr>
              <a:endParaRPr lang="en-US" sz="2000" kern="0">
                <a:solidFill>
                  <a:prstClr val="white"/>
                </a:solidFill>
                <a:latin typeface="Calibri" panose="020F0502020204030204"/>
              </a:endParaRPr>
            </a:p>
          </p:txBody>
        </p:sp>
        <p:sp>
          <p:nvSpPr>
            <p:cNvPr id="30" name="Rectangle 29">
              <a:extLst>
                <a:ext uri="{FF2B5EF4-FFF2-40B4-BE49-F238E27FC236}">
                  <a16:creationId xmlns:a16="http://schemas.microsoft.com/office/drawing/2014/main" id="{C34DB5B5-5FDC-4392-8849-2F2B3A1511AC}"/>
                </a:ext>
              </a:extLst>
            </p:cNvPr>
            <p:cNvSpPr/>
            <p:nvPr/>
          </p:nvSpPr>
          <p:spPr>
            <a:xfrm>
              <a:off x="9902305" y="4573756"/>
              <a:ext cx="531594" cy="117284"/>
            </a:xfrm>
            <a:prstGeom prst="rect">
              <a:avLst/>
            </a:prstGeom>
            <a:noFill/>
            <a:ln w="12700" cap="flat" cmpd="sng" algn="ctr">
              <a:noFill/>
              <a:prstDash val="solid"/>
              <a:miter lim="800000"/>
            </a:ln>
            <a:effectLst/>
          </p:spPr>
          <p:txBody>
            <a:bodyPr rtlCol="0" anchor="ctr"/>
            <a:lstStyle/>
            <a:p>
              <a:pPr algn="ctr">
                <a:defRPr/>
              </a:pPr>
              <a:endParaRPr lang="en-US" sz="2000" kern="0">
                <a:solidFill>
                  <a:prstClr val="white"/>
                </a:solidFill>
                <a:latin typeface="Calibri" panose="020F0502020204030204"/>
              </a:endParaRPr>
            </a:p>
          </p:txBody>
        </p:sp>
        <p:sp>
          <p:nvSpPr>
            <p:cNvPr id="31" name="Rectangle 30">
              <a:extLst>
                <a:ext uri="{FF2B5EF4-FFF2-40B4-BE49-F238E27FC236}">
                  <a16:creationId xmlns:a16="http://schemas.microsoft.com/office/drawing/2014/main" id="{6F086765-CAE8-402D-AD4C-898679873CB3}"/>
                </a:ext>
              </a:extLst>
            </p:cNvPr>
            <p:cNvSpPr/>
            <p:nvPr/>
          </p:nvSpPr>
          <p:spPr>
            <a:xfrm>
              <a:off x="10524605" y="4573756"/>
              <a:ext cx="531594" cy="117284"/>
            </a:xfrm>
            <a:prstGeom prst="rect">
              <a:avLst/>
            </a:prstGeom>
            <a:noFill/>
            <a:ln w="12700" cap="flat" cmpd="sng" algn="ctr">
              <a:noFill/>
              <a:prstDash val="solid"/>
              <a:miter lim="800000"/>
            </a:ln>
            <a:effectLst/>
          </p:spPr>
          <p:txBody>
            <a:bodyPr rtlCol="0" anchor="ctr"/>
            <a:lstStyle/>
            <a:p>
              <a:pPr algn="ctr">
                <a:defRPr/>
              </a:pPr>
              <a:endParaRPr lang="en-US" sz="2000" kern="0">
                <a:solidFill>
                  <a:prstClr val="white"/>
                </a:solidFill>
                <a:latin typeface="Calibri" panose="020F0502020204030204"/>
              </a:endParaRPr>
            </a:p>
          </p:txBody>
        </p:sp>
      </p:grpSp>
      <p:cxnSp>
        <p:nvCxnSpPr>
          <p:cNvPr id="32" name="Straight Connector 242">
            <a:extLst>
              <a:ext uri="{FF2B5EF4-FFF2-40B4-BE49-F238E27FC236}">
                <a16:creationId xmlns:a16="http://schemas.microsoft.com/office/drawing/2014/main" id="{4445E389-CE8B-4F1E-BBEF-EC2CE6B5AE33}"/>
              </a:ext>
            </a:extLst>
          </p:cNvPr>
          <p:cNvCxnSpPr>
            <a:cxnSpLocks/>
            <a:stCxn id="27" idx="2"/>
            <a:endCxn id="21" idx="0"/>
          </p:cNvCxnSpPr>
          <p:nvPr/>
        </p:nvCxnSpPr>
        <p:spPr>
          <a:xfrm flipH="1">
            <a:off x="5679186" y="1484548"/>
            <a:ext cx="585" cy="506518"/>
          </a:xfrm>
          <a:prstGeom prst="straightConnector1">
            <a:avLst/>
          </a:prstGeom>
          <a:noFill/>
          <a:ln w="6350" cap="flat" cmpd="sng" algn="ctr">
            <a:solidFill>
              <a:srgbClr val="002060"/>
            </a:solidFill>
            <a:prstDash val="solid"/>
            <a:miter lim="800000"/>
            <a:headEnd type="none"/>
            <a:tailEnd type="oval"/>
          </a:ln>
          <a:effectLst/>
        </p:spPr>
      </p:cxnSp>
      <p:grpSp>
        <p:nvGrpSpPr>
          <p:cNvPr id="42" name="Group 41">
            <a:extLst>
              <a:ext uri="{FF2B5EF4-FFF2-40B4-BE49-F238E27FC236}">
                <a16:creationId xmlns:a16="http://schemas.microsoft.com/office/drawing/2014/main" id="{BD6BEAF8-9082-4FE5-A47D-75F6097F08D9}"/>
              </a:ext>
            </a:extLst>
          </p:cNvPr>
          <p:cNvGrpSpPr/>
          <p:nvPr/>
        </p:nvGrpSpPr>
        <p:grpSpPr>
          <a:xfrm>
            <a:off x="460651" y="3514597"/>
            <a:ext cx="1153894" cy="256984"/>
            <a:chOff x="9902305" y="4434056"/>
            <a:chExt cx="1153894" cy="256984"/>
          </a:xfrm>
        </p:grpSpPr>
        <p:sp>
          <p:nvSpPr>
            <p:cNvPr id="43" name="Rounded Rectangle 32">
              <a:extLst>
                <a:ext uri="{FF2B5EF4-FFF2-40B4-BE49-F238E27FC236}">
                  <a16:creationId xmlns:a16="http://schemas.microsoft.com/office/drawing/2014/main" id="{31E71F91-65AC-4319-A422-85C91B8165C2}"/>
                </a:ext>
              </a:extLst>
            </p:cNvPr>
            <p:cNvSpPr/>
            <p:nvPr/>
          </p:nvSpPr>
          <p:spPr>
            <a:xfrm>
              <a:off x="9912197" y="4439119"/>
              <a:ext cx="1130523" cy="242903"/>
            </a:xfrm>
            <a:prstGeom prst="roundRect">
              <a:avLst/>
            </a:prstGeom>
            <a:solidFill>
              <a:srgbClr val="FFFFFF"/>
            </a:solidFill>
            <a:ln w="19050" cap="flat" cmpd="sng" algn="ctr">
              <a:solidFill>
                <a:srgbClr val="3E484F"/>
              </a:solidFill>
              <a:prstDash val="solid"/>
              <a:miter lim="800000"/>
            </a:ln>
            <a:effectLst/>
          </p:spPr>
          <p:txBody>
            <a:bodyPr lIns="0" tIns="0" rIns="0" bIns="0" rtlCol="0" anchor="ctr"/>
            <a:lstStyle/>
            <a:p>
              <a:pPr algn="ctr">
                <a:defRPr/>
              </a:pPr>
              <a:r>
                <a:rPr lang="en-US" sz="900" kern="0" dirty="0">
                  <a:solidFill>
                    <a:srgbClr val="000000"/>
                  </a:solidFill>
                  <a:latin typeface="Calibri" panose="020F0502020204030204"/>
                </a:rPr>
                <a:t>Base (</a:t>
              </a:r>
              <a:r>
                <a:rPr lang="en-US" sz="900" kern="0" dirty="0" err="1">
                  <a:solidFill>
                    <a:srgbClr val="000000"/>
                  </a:solidFill>
                  <a:latin typeface="Calibri" panose="020F0502020204030204"/>
                </a:rPr>
                <a:t>vf</a:t>
              </a:r>
              <a:r>
                <a:rPr lang="en-US" sz="900" kern="0" dirty="0">
                  <a:solidFill>
                    <a:srgbClr val="000000"/>
                  </a:solidFill>
                  <a:latin typeface="Calibri" panose="020F0502020204030204"/>
                </a:rPr>
                <a:t>-module)</a:t>
              </a:r>
            </a:p>
          </p:txBody>
        </p:sp>
        <p:sp>
          <p:nvSpPr>
            <p:cNvPr id="44" name="Rectangle 43">
              <a:extLst>
                <a:ext uri="{FF2B5EF4-FFF2-40B4-BE49-F238E27FC236}">
                  <a16:creationId xmlns:a16="http://schemas.microsoft.com/office/drawing/2014/main" id="{892EACC2-75A1-4173-8E6C-5E2BD21B52CF}"/>
                </a:ext>
              </a:extLst>
            </p:cNvPr>
            <p:cNvSpPr/>
            <p:nvPr/>
          </p:nvSpPr>
          <p:spPr>
            <a:xfrm>
              <a:off x="9902305" y="4434056"/>
              <a:ext cx="531594" cy="117284"/>
            </a:xfrm>
            <a:prstGeom prst="rect">
              <a:avLst/>
            </a:prstGeom>
            <a:noFill/>
            <a:ln w="12700" cap="flat" cmpd="sng" algn="ctr">
              <a:noFill/>
              <a:prstDash val="solid"/>
              <a:miter lim="800000"/>
            </a:ln>
            <a:effectLst/>
          </p:spPr>
          <p:txBody>
            <a:bodyPr rtlCol="0" anchor="ctr"/>
            <a:lstStyle/>
            <a:p>
              <a:pPr algn="ctr">
                <a:defRPr/>
              </a:pPr>
              <a:endParaRPr lang="en-US" sz="2000" kern="0">
                <a:solidFill>
                  <a:prstClr val="white"/>
                </a:solidFill>
                <a:latin typeface="Calibri" panose="020F0502020204030204"/>
              </a:endParaRPr>
            </a:p>
          </p:txBody>
        </p:sp>
        <p:sp>
          <p:nvSpPr>
            <p:cNvPr id="45" name="Rectangle 44">
              <a:extLst>
                <a:ext uri="{FF2B5EF4-FFF2-40B4-BE49-F238E27FC236}">
                  <a16:creationId xmlns:a16="http://schemas.microsoft.com/office/drawing/2014/main" id="{2F3F1172-8252-45CD-ACE8-8B6B794E4F30}"/>
                </a:ext>
              </a:extLst>
            </p:cNvPr>
            <p:cNvSpPr/>
            <p:nvPr/>
          </p:nvSpPr>
          <p:spPr>
            <a:xfrm>
              <a:off x="10524605" y="4434056"/>
              <a:ext cx="531594" cy="117284"/>
            </a:xfrm>
            <a:prstGeom prst="rect">
              <a:avLst/>
            </a:prstGeom>
            <a:noFill/>
            <a:ln w="12700" cap="flat" cmpd="sng" algn="ctr">
              <a:noFill/>
              <a:prstDash val="solid"/>
              <a:miter lim="800000"/>
            </a:ln>
            <a:effectLst/>
          </p:spPr>
          <p:txBody>
            <a:bodyPr rtlCol="0" anchor="ctr"/>
            <a:lstStyle/>
            <a:p>
              <a:pPr algn="ctr">
                <a:defRPr/>
              </a:pPr>
              <a:endParaRPr lang="en-US" sz="2000" kern="0">
                <a:solidFill>
                  <a:prstClr val="white"/>
                </a:solidFill>
                <a:latin typeface="Calibri" panose="020F0502020204030204"/>
              </a:endParaRPr>
            </a:p>
          </p:txBody>
        </p:sp>
        <p:sp>
          <p:nvSpPr>
            <p:cNvPr id="46" name="Rectangle 45">
              <a:extLst>
                <a:ext uri="{FF2B5EF4-FFF2-40B4-BE49-F238E27FC236}">
                  <a16:creationId xmlns:a16="http://schemas.microsoft.com/office/drawing/2014/main" id="{E905E017-4207-4CF3-84CC-0E954B6AD321}"/>
                </a:ext>
              </a:extLst>
            </p:cNvPr>
            <p:cNvSpPr/>
            <p:nvPr/>
          </p:nvSpPr>
          <p:spPr>
            <a:xfrm>
              <a:off x="9902305" y="4573756"/>
              <a:ext cx="531594" cy="117284"/>
            </a:xfrm>
            <a:prstGeom prst="rect">
              <a:avLst/>
            </a:prstGeom>
            <a:noFill/>
            <a:ln w="12700" cap="flat" cmpd="sng" algn="ctr">
              <a:noFill/>
              <a:prstDash val="solid"/>
              <a:miter lim="800000"/>
            </a:ln>
            <a:effectLst/>
          </p:spPr>
          <p:txBody>
            <a:bodyPr rtlCol="0" anchor="ctr"/>
            <a:lstStyle/>
            <a:p>
              <a:pPr algn="ctr">
                <a:defRPr/>
              </a:pPr>
              <a:endParaRPr lang="en-US" sz="2000" kern="0">
                <a:solidFill>
                  <a:prstClr val="white"/>
                </a:solidFill>
                <a:latin typeface="Calibri" panose="020F0502020204030204"/>
              </a:endParaRPr>
            </a:p>
          </p:txBody>
        </p:sp>
        <p:sp>
          <p:nvSpPr>
            <p:cNvPr id="47" name="Rectangle 46">
              <a:extLst>
                <a:ext uri="{FF2B5EF4-FFF2-40B4-BE49-F238E27FC236}">
                  <a16:creationId xmlns:a16="http://schemas.microsoft.com/office/drawing/2014/main" id="{3C9645A4-C6DB-4AA4-BAF0-568488AEB6F7}"/>
                </a:ext>
              </a:extLst>
            </p:cNvPr>
            <p:cNvSpPr/>
            <p:nvPr/>
          </p:nvSpPr>
          <p:spPr>
            <a:xfrm>
              <a:off x="10524605" y="4573756"/>
              <a:ext cx="531594" cy="117284"/>
            </a:xfrm>
            <a:prstGeom prst="rect">
              <a:avLst/>
            </a:prstGeom>
            <a:noFill/>
            <a:ln w="12700" cap="flat" cmpd="sng" algn="ctr">
              <a:noFill/>
              <a:prstDash val="solid"/>
              <a:miter lim="800000"/>
            </a:ln>
            <a:effectLst/>
          </p:spPr>
          <p:txBody>
            <a:bodyPr rtlCol="0" anchor="ctr"/>
            <a:lstStyle/>
            <a:p>
              <a:pPr algn="ctr">
                <a:defRPr/>
              </a:pPr>
              <a:endParaRPr lang="en-US" sz="2000" kern="0">
                <a:solidFill>
                  <a:prstClr val="white"/>
                </a:solidFill>
                <a:latin typeface="Calibri" panose="020F0502020204030204"/>
              </a:endParaRPr>
            </a:p>
          </p:txBody>
        </p:sp>
      </p:grpSp>
      <p:cxnSp>
        <p:nvCxnSpPr>
          <p:cNvPr id="48" name="Straight Connector 242">
            <a:extLst>
              <a:ext uri="{FF2B5EF4-FFF2-40B4-BE49-F238E27FC236}">
                <a16:creationId xmlns:a16="http://schemas.microsoft.com/office/drawing/2014/main" id="{9853594E-91DF-4C7A-82A3-B4EFD948DEBD}"/>
              </a:ext>
            </a:extLst>
          </p:cNvPr>
          <p:cNvCxnSpPr>
            <a:cxnSpLocks/>
            <a:stCxn id="21" idx="2"/>
            <a:endCxn id="43" idx="0"/>
          </p:cNvCxnSpPr>
          <p:nvPr/>
        </p:nvCxnSpPr>
        <p:spPr>
          <a:xfrm rot="5400000">
            <a:off x="2714651" y="555124"/>
            <a:ext cx="1285691" cy="4643380"/>
          </a:xfrm>
          <a:prstGeom prst="bentConnector3">
            <a:avLst>
              <a:gd name="adj1" fmla="val 50000"/>
            </a:avLst>
          </a:prstGeom>
          <a:noFill/>
          <a:ln w="6350" cap="flat" cmpd="sng" algn="ctr">
            <a:solidFill>
              <a:srgbClr val="3E484F"/>
            </a:solidFill>
            <a:prstDash val="solid"/>
            <a:miter lim="800000"/>
            <a:headEnd type="diamond" w="lg" len="lg"/>
            <a:tailEnd type="none" w="med" len="med"/>
          </a:ln>
          <a:effectLst/>
        </p:spPr>
      </p:cxnSp>
      <p:grpSp>
        <p:nvGrpSpPr>
          <p:cNvPr id="52" name="Group 51">
            <a:extLst>
              <a:ext uri="{FF2B5EF4-FFF2-40B4-BE49-F238E27FC236}">
                <a16:creationId xmlns:a16="http://schemas.microsoft.com/office/drawing/2014/main" id="{8A2D27A8-6551-4527-8071-54FEB14428C4}"/>
              </a:ext>
            </a:extLst>
          </p:cNvPr>
          <p:cNvGrpSpPr/>
          <p:nvPr/>
        </p:nvGrpSpPr>
        <p:grpSpPr>
          <a:xfrm>
            <a:off x="3549676" y="3524122"/>
            <a:ext cx="1153894" cy="256984"/>
            <a:chOff x="9902305" y="4434056"/>
            <a:chExt cx="1153894" cy="256984"/>
          </a:xfrm>
        </p:grpSpPr>
        <p:sp>
          <p:nvSpPr>
            <p:cNvPr id="53" name="Rounded Rectangle 32">
              <a:extLst>
                <a:ext uri="{FF2B5EF4-FFF2-40B4-BE49-F238E27FC236}">
                  <a16:creationId xmlns:a16="http://schemas.microsoft.com/office/drawing/2014/main" id="{2A3328D6-FF3C-4814-81BD-707A5237FB7C}"/>
                </a:ext>
              </a:extLst>
            </p:cNvPr>
            <p:cNvSpPr/>
            <p:nvPr/>
          </p:nvSpPr>
          <p:spPr>
            <a:xfrm>
              <a:off x="9912197" y="4439119"/>
              <a:ext cx="1130523" cy="242903"/>
            </a:xfrm>
            <a:prstGeom prst="roundRect">
              <a:avLst/>
            </a:prstGeom>
            <a:solidFill>
              <a:srgbClr val="FFFFFF"/>
            </a:solidFill>
            <a:ln w="19050" cap="flat" cmpd="sng" algn="ctr">
              <a:solidFill>
                <a:srgbClr val="3E484F"/>
              </a:solidFill>
              <a:prstDash val="solid"/>
              <a:miter lim="800000"/>
            </a:ln>
            <a:effectLst/>
          </p:spPr>
          <p:txBody>
            <a:bodyPr lIns="0" tIns="0" rIns="0" bIns="0" rtlCol="0" anchor="ctr"/>
            <a:lstStyle/>
            <a:p>
              <a:pPr algn="ctr">
                <a:defRPr/>
              </a:pPr>
              <a:r>
                <a:rPr lang="en-US" sz="900" kern="0" dirty="0" err="1">
                  <a:solidFill>
                    <a:srgbClr val="000000"/>
                  </a:solidFill>
                  <a:latin typeface="Calibri" panose="020F0502020204030204"/>
                </a:rPr>
                <a:t>vFW</a:t>
              </a:r>
              <a:r>
                <a:rPr lang="en-US" sz="900" kern="0" dirty="0">
                  <a:solidFill>
                    <a:srgbClr val="000000"/>
                  </a:solidFill>
                  <a:latin typeface="Calibri" panose="020F0502020204030204"/>
                </a:rPr>
                <a:t> Resource Bundle (</a:t>
              </a:r>
              <a:r>
                <a:rPr lang="en-US" sz="900" kern="0" dirty="0" err="1">
                  <a:solidFill>
                    <a:srgbClr val="000000"/>
                  </a:solidFill>
                  <a:latin typeface="Calibri" panose="020F0502020204030204"/>
                </a:rPr>
                <a:t>vf</a:t>
              </a:r>
              <a:r>
                <a:rPr lang="en-US" sz="900" kern="0" dirty="0">
                  <a:solidFill>
                    <a:srgbClr val="000000"/>
                  </a:solidFill>
                  <a:latin typeface="Calibri" panose="020F0502020204030204"/>
                </a:rPr>
                <a:t>-module)</a:t>
              </a:r>
            </a:p>
          </p:txBody>
        </p:sp>
        <p:sp>
          <p:nvSpPr>
            <p:cNvPr id="54" name="Rectangle 53">
              <a:extLst>
                <a:ext uri="{FF2B5EF4-FFF2-40B4-BE49-F238E27FC236}">
                  <a16:creationId xmlns:a16="http://schemas.microsoft.com/office/drawing/2014/main" id="{F2006494-C23D-48BA-994D-86EA9AAB5EB2}"/>
                </a:ext>
              </a:extLst>
            </p:cNvPr>
            <p:cNvSpPr/>
            <p:nvPr/>
          </p:nvSpPr>
          <p:spPr>
            <a:xfrm>
              <a:off x="9902305" y="4434056"/>
              <a:ext cx="531594" cy="117284"/>
            </a:xfrm>
            <a:prstGeom prst="rect">
              <a:avLst/>
            </a:prstGeom>
            <a:noFill/>
            <a:ln w="12700" cap="flat" cmpd="sng" algn="ctr">
              <a:noFill/>
              <a:prstDash val="solid"/>
              <a:miter lim="800000"/>
            </a:ln>
            <a:effectLst/>
          </p:spPr>
          <p:txBody>
            <a:bodyPr rtlCol="0" anchor="ctr"/>
            <a:lstStyle/>
            <a:p>
              <a:pPr algn="ctr">
                <a:defRPr/>
              </a:pPr>
              <a:endParaRPr lang="en-US" sz="2000" kern="0">
                <a:solidFill>
                  <a:prstClr val="white"/>
                </a:solidFill>
                <a:latin typeface="Calibri" panose="020F0502020204030204"/>
              </a:endParaRPr>
            </a:p>
          </p:txBody>
        </p:sp>
        <p:sp>
          <p:nvSpPr>
            <p:cNvPr id="55" name="Rectangle 54">
              <a:extLst>
                <a:ext uri="{FF2B5EF4-FFF2-40B4-BE49-F238E27FC236}">
                  <a16:creationId xmlns:a16="http://schemas.microsoft.com/office/drawing/2014/main" id="{AB396DEE-C298-4936-8690-16597111C887}"/>
                </a:ext>
              </a:extLst>
            </p:cNvPr>
            <p:cNvSpPr/>
            <p:nvPr/>
          </p:nvSpPr>
          <p:spPr>
            <a:xfrm>
              <a:off x="10524605" y="4434056"/>
              <a:ext cx="531594" cy="117284"/>
            </a:xfrm>
            <a:prstGeom prst="rect">
              <a:avLst/>
            </a:prstGeom>
            <a:noFill/>
            <a:ln w="12700" cap="flat" cmpd="sng" algn="ctr">
              <a:noFill/>
              <a:prstDash val="solid"/>
              <a:miter lim="800000"/>
            </a:ln>
            <a:effectLst/>
          </p:spPr>
          <p:txBody>
            <a:bodyPr rtlCol="0" anchor="ctr"/>
            <a:lstStyle/>
            <a:p>
              <a:pPr algn="ctr">
                <a:defRPr/>
              </a:pPr>
              <a:endParaRPr lang="en-US" sz="2000" kern="0">
                <a:solidFill>
                  <a:prstClr val="white"/>
                </a:solidFill>
                <a:latin typeface="Calibri" panose="020F0502020204030204"/>
              </a:endParaRPr>
            </a:p>
          </p:txBody>
        </p:sp>
        <p:sp>
          <p:nvSpPr>
            <p:cNvPr id="56" name="Rectangle 55">
              <a:extLst>
                <a:ext uri="{FF2B5EF4-FFF2-40B4-BE49-F238E27FC236}">
                  <a16:creationId xmlns:a16="http://schemas.microsoft.com/office/drawing/2014/main" id="{35183022-C34A-43D1-9A19-57A0C69CE34C}"/>
                </a:ext>
              </a:extLst>
            </p:cNvPr>
            <p:cNvSpPr/>
            <p:nvPr/>
          </p:nvSpPr>
          <p:spPr>
            <a:xfrm>
              <a:off x="9902305" y="4573756"/>
              <a:ext cx="531594" cy="117284"/>
            </a:xfrm>
            <a:prstGeom prst="rect">
              <a:avLst/>
            </a:prstGeom>
            <a:noFill/>
            <a:ln w="12700" cap="flat" cmpd="sng" algn="ctr">
              <a:noFill/>
              <a:prstDash val="solid"/>
              <a:miter lim="800000"/>
            </a:ln>
            <a:effectLst/>
          </p:spPr>
          <p:txBody>
            <a:bodyPr rtlCol="0" anchor="ctr"/>
            <a:lstStyle/>
            <a:p>
              <a:pPr algn="ctr">
                <a:defRPr/>
              </a:pPr>
              <a:endParaRPr lang="en-US" sz="2000" kern="0">
                <a:solidFill>
                  <a:prstClr val="white"/>
                </a:solidFill>
                <a:latin typeface="Calibri" panose="020F0502020204030204"/>
              </a:endParaRPr>
            </a:p>
          </p:txBody>
        </p:sp>
        <p:sp>
          <p:nvSpPr>
            <p:cNvPr id="57" name="Rectangle 56">
              <a:extLst>
                <a:ext uri="{FF2B5EF4-FFF2-40B4-BE49-F238E27FC236}">
                  <a16:creationId xmlns:a16="http://schemas.microsoft.com/office/drawing/2014/main" id="{C39848DF-F6C7-4639-A6E2-16C89F85F17C}"/>
                </a:ext>
              </a:extLst>
            </p:cNvPr>
            <p:cNvSpPr/>
            <p:nvPr/>
          </p:nvSpPr>
          <p:spPr>
            <a:xfrm>
              <a:off x="10524605" y="4573756"/>
              <a:ext cx="531594" cy="117284"/>
            </a:xfrm>
            <a:prstGeom prst="rect">
              <a:avLst/>
            </a:prstGeom>
            <a:noFill/>
            <a:ln w="12700" cap="flat" cmpd="sng" algn="ctr">
              <a:noFill/>
              <a:prstDash val="solid"/>
              <a:miter lim="800000"/>
            </a:ln>
            <a:effectLst/>
          </p:spPr>
          <p:txBody>
            <a:bodyPr rtlCol="0" anchor="ctr"/>
            <a:lstStyle/>
            <a:p>
              <a:pPr algn="ctr">
                <a:defRPr/>
              </a:pPr>
              <a:endParaRPr lang="en-US" sz="2000" kern="0">
                <a:solidFill>
                  <a:prstClr val="white"/>
                </a:solidFill>
                <a:latin typeface="Calibri" panose="020F0502020204030204"/>
              </a:endParaRPr>
            </a:p>
          </p:txBody>
        </p:sp>
      </p:grpSp>
      <p:cxnSp>
        <p:nvCxnSpPr>
          <p:cNvPr id="74" name="Straight Connector 242">
            <a:extLst>
              <a:ext uri="{FF2B5EF4-FFF2-40B4-BE49-F238E27FC236}">
                <a16:creationId xmlns:a16="http://schemas.microsoft.com/office/drawing/2014/main" id="{EECD9D21-CB71-47FD-8397-F616BEEF298A}"/>
              </a:ext>
            </a:extLst>
          </p:cNvPr>
          <p:cNvCxnSpPr>
            <a:cxnSpLocks/>
            <a:stCxn id="21" idx="2"/>
            <a:endCxn id="53" idx="0"/>
          </p:cNvCxnSpPr>
          <p:nvPr/>
        </p:nvCxnSpPr>
        <p:spPr>
          <a:xfrm rot="5400000">
            <a:off x="4254400" y="2104401"/>
            <a:ext cx="1295216" cy="1554355"/>
          </a:xfrm>
          <a:prstGeom prst="bentConnector3">
            <a:avLst>
              <a:gd name="adj1" fmla="val 50000"/>
            </a:avLst>
          </a:prstGeom>
          <a:noFill/>
          <a:ln w="6350" cap="flat" cmpd="sng" algn="ctr">
            <a:solidFill>
              <a:srgbClr val="3E484F"/>
            </a:solidFill>
            <a:prstDash val="solid"/>
            <a:miter lim="800000"/>
            <a:headEnd type="diamond" w="lg" len="lg"/>
            <a:tailEnd type="none" w="med" len="med"/>
          </a:ln>
          <a:effectLst/>
        </p:spPr>
      </p:cxnSp>
      <p:cxnSp>
        <p:nvCxnSpPr>
          <p:cNvPr id="77" name="Straight Connector 242">
            <a:extLst>
              <a:ext uri="{FF2B5EF4-FFF2-40B4-BE49-F238E27FC236}">
                <a16:creationId xmlns:a16="http://schemas.microsoft.com/office/drawing/2014/main" id="{7823114A-11F6-4F9B-BF5A-62AA940ECC36}"/>
              </a:ext>
            </a:extLst>
          </p:cNvPr>
          <p:cNvCxnSpPr>
            <a:cxnSpLocks/>
            <a:stCxn id="21" idx="2"/>
            <a:endCxn id="152" idx="0"/>
          </p:cNvCxnSpPr>
          <p:nvPr/>
        </p:nvCxnSpPr>
        <p:spPr>
          <a:xfrm rot="16200000" flipH="1">
            <a:off x="5687363" y="2225791"/>
            <a:ext cx="1295216" cy="1311572"/>
          </a:xfrm>
          <a:prstGeom prst="bentConnector3">
            <a:avLst>
              <a:gd name="adj1" fmla="val 50000"/>
            </a:avLst>
          </a:prstGeom>
          <a:noFill/>
          <a:ln w="6350" cap="flat" cmpd="sng" algn="ctr">
            <a:solidFill>
              <a:srgbClr val="3E484F"/>
            </a:solidFill>
            <a:prstDash val="solid"/>
            <a:miter lim="800000"/>
            <a:headEnd type="diamond" w="lg" len="lg"/>
            <a:tailEnd type="none" w="med" len="med"/>
          </a:ln>
          <a:effectLst/>
        </p:spPr>
      </p:cxnSp>
      <p:cxnSp>
        <p:nvCxnSpPr>
          <p:cNvPr id="80" name="Straight Connector 242">
            <a:extLst>
              <a:ext uri="{FF2B5EF4-FFF2-40B4-BE49-F238E27FC236}">
                <a16:creationId xmlns:a16="http://schemas.microsoft.com/office/drawing/2014/main" id="{15D0ADEB-026D-443E-AA7F-E2440E56FAF5}"/>
              </a:ext>
            </a:extLst>
          </p:cNvPr>
          <p:cNvCxnSpPr>
            <a:cxnSpLocks/>
            <a:stCxn id="21" idx="2"/>
            <a:endCxn id="192" idx="0"/>
          </p:cNvCxnSpPr>
          <p:nvPr/>
        </p:nvCxnSpPr>
        <p:spPr>
          <a:xfrm rot="16200000" flipH="1">
            <a:off x="7073711" y="839443"/>
            <a:ext cx="1286198" cy="4075250"/>
          </a:xfrm>
          <a:prstGeom prst="bentConnector3">
            <a:avLst>
              <a:gd name="adj1" fmla="val 50000"/>
            </a:avLst>
          </a:prstGeom>
          <a:noFill/>
          <a:ln w="6350" cap="flat" cmpd="sng" algn="ctr">
            <a:solidFill>
              <a:srgbClr val="3E484F"/>
            </a:solidFill>
            <a:prstDash val="solid"/>
            <a:miter lim="800000"/>
            <a:headEnd type="diamond" w="lg" len="lg"/>
            <a:tailEnd type="none" w="med" len="med"/>
          </a:ln>
          <a:effectLst/>
        </p:spPr>
      </p:cxnSp>
      <p:grpSp>
        <p:nvGrpSpPr>
          <p:cNvPr id="94" name="Group 93">
            <a:extLst>
              <a:ext uri="{FF2B5EF4-FFF2-40B4-BE49-F238E27FC236}">
                <a16:creationId xmlns:a16="http://schemas.microsoft.com/office/drawing/2014/main" id="{F1B351F6-E5A7-4668-9111-B1F31B787BC8}"/>
              </a:ext>
            </a:extLst>
          </p:cNvPr>
          <p:cNvGrpSpPr/>
          <p:nvPr/>
        </p:nvGrpSpPr>
        <p:grpSpPr>
          <a:xfrm>
            <a:off x="3549676" y="4325517"/>
            <a:ext cx="1153894" cy="256984"/>
            <a:chOff x="9902305" y="4434056"/>
            <a:chExt cx="1153894" cy="256984"/>
          </a:xfrm>
        </p:grpSpPr>
        <p:sp>
          <p:nvSpPr>
            <p:cNvPr id="95" name="Rounded Rectangle 32">
              <a:extLst>
                <a:ext uri="{FF2B5EF4-FFF2-40B4-BE49-F238E27FC236}">
                  <a16:creationId xmlns:a16="http://schemas.microsoft.com/office/drawing/2014/main" id="{44CBDAAE-2AA7-4E6A-BDA2-567DECDE9494}"/>
                </a:ext>
              </a:extLst>
            </p:cNvPr>
            <p:cNvSpPr/>
            <p:nvPr/>
          </p:nvSpPr>
          <p:spPr>
            <a:xfrm>
              <a:off x="9912197" y="4439119"/>
              <a:ext cx="1130523" cy="242903"/>
            </a:xfrm>
            <a:prstGeom prst="roundRect">
              <a:avLst/>
            </a:prstGeom>
            <a:solidFill>
              <a:srgbClr val="FFFFFF"/>
            </a:solidFill>
            <a:ln w="19050" cap="flat" cmpd="sng" algn="ctr">
              <a:solidFill>
                <a:srgbClr val="3E484F"/>
              </a:solidFill>
              <a:prstDash val="solid"/>
              <a:miter lim="800000"/>
            </a:ln>
            <a:effectLst/>
          </p:spPr>
          <p:txBody>
            <a:bodyPr lIns="0" tIns="0" rIns="0" bIns="0" rtlCol="0" anchor="ctr"/>
            <a:lstStyle/>
            <a:p>
              <a:pPr algn="ctr">
                <a:defRPr/>
              </a:pPr>
              <a:r>
                <a:rPr lang="en-US" sz="900" kern="0" dirty="0" err="1">
                  <a:solidFill>
                    <a:srgbClr val="000000"/>
                  </a:solidFill>
                  <a:latin typeface="Calibri" panose="020F0502020204030204"/>
                </a:rPr>
                <a:t>vFW</a:t>
              </a:r>
              <a:r>
                <a:rPr lang="en-US" sz="900" kern="0" dirty="0">
                  <a:solidFill>
                    <a:srgbClr val="000000"/>
                  </a:solidFill>
                  <a:latin typeface="Calibri" panose="020F0502020204030204"/>
                </a:rPr>
                <a:t> POD (vserver)</a:t>
              </a:r>
            </a:p>
          </p:txBody>
        </p:sp>
        <p:sp>
          <p:nvSpPr>
            <p:cNvPr id="96" name="Rectangle 95">
              <a:extLst>
                <a:ext uri="{FF2B5EF4-FFF2-40B4-BE49-F238E27FC236}">
                  <a16:creationId xmlns:a16="http://schemas.microsoft.com/office/drawing/2014/main" id="{CF51337E-99FA-4982-A27F-2257DD8ACFC9}"/>
                </a:ext>
              </a:extLst>
            </p:cNvPr>
            <p:cNvSpPr/>
            <p:nvPr/>
          </p:nvSpPr>
          <p:spPr>
            <a:xfrm>
              <a:off x="9902305" y="4434056"/>
              <a:ext cx="531594" cy="117284"/>
            </a:xfrm>
            <a:prstGeom prst="rect">
              <a:avLst/>
            </a:prstGeom>
            <a:noFill/>
            <a:ln w="12700" cap="flat" cmpd="sng" algn="ctr">
              <a:noFill/>
              <a:prstDash val="solid"/>
              <a:miter lim="800000"/>
            </a:ln>
            <a:effectLst/>
          </p:spPr>
          <p:txBody>
            <a:bodyPr rtlCol="0" anchor="ctr"/>
            <a:lstStyle/>
            <a:p>
              <a:pPr algn="ctr">
                <a:defRPr/>
              </a:pPr>
              <a:endParaRPr lang="en-US" sz="2000" kern="0">
                <a:solidFill>
                  <a:prstClr val="white"/>
                </a:solidFill>
                <a:latin typeface="Calibri" panose="020F0502020204030204"/>
              </a:endParaRPr>
            </a:p>
          </p:txBody>
        </p:sp>
        <p:sp>
          <p:nvSpPr>
            <p:cNvPr id="97" name="Rectangle 96">
              <a:extLst>
                <a:ext uri="{FF2B5EF4-FFF2-40B4-BE49-F238E27FC236}">
                  <a16:creationId xmlns:a16="http://schemas.microsoft.com/office/drawing/2014/main" id="{79FA2112-9FD9-4FE4-B10C-7B83A253D2CA}"/>
                </a:ext>
              </a:extLst>
            </p:cNvPr>
            <p:cNvSpPr/>
            <p:nvPr/>
          </p:nvSpPr>
          <p:spPr>
            <a:xfrm>
              <a:off x="10524605" y="4434056"/>
              <a:ext cx="531594" cy="117284"/>
            </a:xfrm>
            <a:prstGeom prst="rect">
              <a:avLst/>
            </a:prstGeom>
            <a:noFill/>
            <a:ln w="12700" cap="flat" cmpd="sng" algn="ctr">
              <a:noFill/>
              <a:prstDash val="solid"/>
              <a:miter lim="800000"/>
            </a:ln>
            <a:effectLst/>
          </p:spPr>
          <p:txBody>
            <a:bodyPr rtlCol="0" anchor="ctr"/>
            <a:lstStyle/>
            <a:p>
              <a:pPr algn="ctr">
                <a:defRPr/>
              </a:pPr>
              <a:endParaRPr lang="en-US" sz="2000" kern="0">
                <a:solidFill>
                  <a:prstClr val="white"/>
                </a:solidFill>
                <a:latin typeface="Calibri" panose="020F0502020204030204"/>
              </a:endParaRPr>
            </a:p>
          </p:txBody>
        </p:sp>
        <p:sp>
          <p:nvSpPr>
            <p:cNvPr id="98" name="Rectangle 97">
              <a:extLst>
                <a:ext uri="{FF2B5EF4-FFF2-40B4-BE49-F238E27FC236}">
                  <a16:creationId xmlns:a16="http://schemas.microsoft.com/office/drawing/2014/main" id="{FF02C777-BE30-406A-9E6E-02936CDB91C7}"/>
                </a:ext>
              </a:extLst>
            </p:cNvPr>
            <p:cNvSpPr/>
            <p:nvPr/>
          </p:nvSpPr>
          <p:spPr>
            <a:xfrm>
              <a:off x="9902305" y="4573756"/>
              <a:ext cx="531594" cy="117284"/>
            </a:xfrm>
            <a:prstGeom prst="rect">
              <a:avLst/>
            </a:prstGeom>
            <a:noFill/>
            <a:ln w="12700" cap="flat" cmpd="sng" algn="ctr">
              <a:noFill/>
              <a:prstDash val="solid"/>
              <a:miter lim="800000"/>
            </a:ln>
            <a:effectLst/>
          </p:spPr>
          <p:txBody>
            <a:bodyPr rtlCol="0" anchor="ctr"/>
            <a:lstStyle/>
            <a:p>
              <a:pPr algn="ctr">
                <a:defRPr/>
              </a:pPr>
              <a:endParaRPr lang="en-US" sz="2000" kern="0">
                <a:solidFill>
                  <a:prstClr val="white"/>
                </a:solidFill>
                <a:latin typeface="Calibri" panose="020F0502020204030204"/>
              </a:endParaRPr>
            </a:p>
          </p:txBody>
        </p:sp>
        <p:sp>
          <p:nvSpPr>
            <p:cNvPr id="99" name="Rectangle 98">
              <a:extLst>
                <a:ext uri="{FF2B5EF4-FFF2-40B4-BE49-F238E27FC236}">
                  <a16:creationId xmlns:a16="http://schemas.microsoft.com/office/drawing/2014/main" id="{39B233FF-A58E-4385-97BF-813465216154}"/>
                </a:ext>
              </a:extLst>
            </p:cNvPr>
            <p:cNvSpPr/>
            <p:nvPr/>
          </p:nvSpPr>
          <p:spPr>
            <a:xfrm>
              <a:off x="10524605" y="4573756"/>
              <a:ext cx="531594" cy="117284"/>
            </a:xfrm>
            <a:prstGeom prst="rect">
              <a:avLst/>
            </a:prstGeom>
            <a:noFill/>
            <a:ln w="12700" cap="flat" cmpd="sng" algn="ctr">
              <a:noFill/>
              <a:prstDash val="solid"/>
              <a:miter lim="800000"/>
            </a:ln>
            <a:effectLst/>
          </p:spPr>
          <p:txBody>
            <a:bodyPr rtlCol="0" anchor="ctr"/>
            <a:lstStyle/>
            <a:p>
              <a:pPr algn="ctr">
                <a:defRPr/>
              </a:pPr>
              <a:endParaRPr lang="en-US" sz="2000" kern="0">
                <a:solidFill>
                  <a:prstClr val="white"/>
                </a:solidFill>
                <a:latin typeface="Calibri" panose="020F0502020204030204"/>
              </a:endParaRPr>
            </a:p>
          </p:txBody>
        </p:sp>
      </p:grpSp>
      <p:cxnSp>
        <p:nvCxnSpPr>
          <p:cNvPr id="100" name="Straight Connector 242">
            <a:extLst>
              <a:ext uri="{FF2B5EF4-FFF2-40B4-BE49-F238E27FC236}">
                <a16:creationId xmlns:a16="http://schemas.microsoft.com/office/drawing/2014/main" id="{D1FD560D-0875-4C53-AC4C-59F77E6C1D09}"/>
              </a:ext>
            </a:extLst>
          </p:cNvPr>
          <p:cNvCxnSpPr>
            <a:cxnSpLocks/>
            <a:stCxn id="53" idx="2"/>
            <a:endCxn id="95" idx="0"/>
          </p:cNvCxnSpPr>
          <p:nvPr/>
        </p:nvCxnSpPr>
        <p:spPr>
          <a:xfrm>
            <a:off x="4124830" y="3772088"/>
            <a:ext cx="0" cy="558492"/>
          </a:xfrm>
          <a:prstGeom prst="straightConnector1">
            <a:avLst/>
          </a:prstGeom>
          <a:noFill/>
          <a:ln w="6350" cap="flat" cmpd="sng" algn="ctr">
            <a:solidFill>
              <a:srgbClr val="002060"/>
            </a:solidFill>
            <a:prstDash val="solid"/>
            <a:miter lim="800000"/>
            <a:headEnd type="none"/>
            <a:tailEnd type="oval"/>
          </a:ln>
          <a:effectLst/>
        </p:spPr>
      </p:cxnSp>
      <p:sp>
        <p:nvSpPr>
          <p:cNvPr id="141" name="Title 1">
            <a:extLst>
              <a:ext uri="{FF2B5EF4-FFF2-40B4-BE49-F238E27FC236}">
                <a16:creationId xmlns:a16="http://schemas.microsoft.com/office/drawing/2014/main" id="{AF888B04-9A7D-4E83-9C79-5668FEBE6FDA}"/>
              </a:ext>
            </a:extLst>
          </p:cNvPr>
          <p:cNvSpPr txBox="1">
            <a:spLocks/>
          </p:cNvSpPr>
          <p:nvPr/>
        </p:nvSpPr>
        <p:spPr>
          <a:xfrm>
            <a:off x="545178" y="154962"/>
            <a:ext cx="6142960" cy="341046"/>
          </a:xfrm>
          <a:prstGeom prst="rect">
            <a:avLst/>
          </a:prstGeom>
        </p:spPr>
        <p:txBody>
          <a:bodyPr vert="horz" lIns="91440" tIns="45720" rIns="91440" bIns="45720" rtlCol="0" anchor="ctr">
            <a:normAutofit fontScale="52500" lnSpcReduction="20000"/>
          </a:bodyPr>
          <a:lstStyle>
            <a:lvl1pPr algn="l" defTabSz="914126" rtl="0" eaLnBrk="1" latinLnBrk="0" hangingPunct="1">
              <a:lnSpc>
                <a:spcPct val="90000"/>
              </a:lnSpc>
              <a:spcBef>
                <a:spcPct val="0"/>
              </a:spcBef>
              <a:buNone/>
              <a:defRPr sz="3199" kern="1200">
                <a:solidFill>
                  <a:srgbClr val="0070C0"/>
                </a:solidFill>
                <a:latin typeface="+mn-lt"/>
                <a:ea typeface="+mj-ea"/>
                <a:cs typeface="+mj-cs"/>
              </a:defRPr>
            </a:lvl1pPr>
          </a:lstStyle>
          <a:p>
            <a:pPr>
              <a:defRPr/>
            </a:pPr>
            <a:r>
              <a:rPr lang="en-US" sz="2769" dirty="0">
                <a:latin typeface="Calibri" panose="020F0502020204030204"/>
              </a:rPr>
              <a:t>ONAP Frankfurt </a:t>
            </a:r>
            <a:r>
              <a:rPr lang="en-US" sz="2769" dirty="0" err="1">
                <a:latin typeface="Calibri" panose="020F0502020204030204"/>
              </a:rPr>
              <a:t>vFirewall</a:t>
            </a:r>
            <a:r>
              <a:rPr lang="en-US" sz="2769" dirty="0">
                <a:latin typeface="Calibri" panose="020F0502020204030204"/>
              </a:rPr>
              <a:t> CNF Use Case Data Model (proposed/</a:t>
            </a:r>
            <a:r>
              <a:rPr lang="en-US" sz="2769" dirty="0" err="1">
                <a:latin typeface="Calibri" panose="020F0502020204030204"/>
              </a:rPr>
              <a:t>TechM</a:t>
            </a:r>
            <a:r>
              <a:rPr lang="en-US" sz="2769" dirty="0">
                <a:latin typeface="Calibri" panose="020F0502020204030204"/>
              </a:rPr>
              <a:t>) </a:t>
            </a:r>
            <a:endParaRPr lang="en-US" sz="2769" dirty="0">
              <a:solidFill>
                <a:srgbClr val="FF0000"/>
              </a:solidFill>
              <a:latin typeface="Calibri" panose="020F0502020204030204"/>
            </a:endParaRPr>
          </a:p>
        </p:txBody>
      </p:sp>
      <p:grpSp>
        <p:nvGrpSpPr>
          <p:cNvPr id="151" name="Group 150">
            <a:extLst>
              <a:ext uri="{FF2B5EF4-FFF2-40B4-BE49-F238E27FC236}">
                <a16:creationId xmlns:a16="http://schemas.microsoft.com/office/drawing/2014/main" id="{0F19BBC3-DE62-4A98-B83B-598392231FC2}"/>
              </a:ext>
            </a:extLst>
          </p:cNvPr>
          <p:cNvGrpSpPr/>
          <p:nvPr/>
        </p:nvGrpSpPr>
        <p:grpSpPr>
          <a:xfrm>
            <a:off x="6415603" y="3524122"/>
            <a:ext cx="1153894" cy="256984"/>
            <a:chOff x="9902305" y="4434056"/>
            <a:chExt cx="1153894" cy="256984"/>
          </a:xfrm>
        </p:grpSpPr>
        <p:sp>
          <p:nvSpPr>
            <p:cNvPr id="152" name="Rounded Rectangle 32">
              <a:extLst>
                <a:ext uri="{FF2B5EF4-FFF2-40B4-BE49-F238E27FC236}">
                  <a16:creationId xmlns:a16="http://schemas.microsoft.com/office/drawing/2014/main" id="{3DA66DAC-7384-4092-9A0F-E1A7FD43B812}"/>
                </a:ext>
              </a:extLst>
            </p:cNvPr>
            <p:cNvSpPr/>
            <p:nvPr/>
          </p:nvSpPr>
          <p:spPr>
            <a:xfrm>
              <a:off x="9912197" y="4439119"/>
              <a:ext cx="1130523" cy="242903"/>
            </a:xfrm>
            <a:prstGeom prst="roundRect">
              <a:avLst/>
            </a:prstGeom>
            <a:solidFill>
              <a:srgbClr val="FFFFFF"/>
            </a:solidFill>
            <a:ln w="19050" cap="flat" cmpd="sng" algn="ctr">
              <a:solidFill>
                <a:srgbClr val="3E484F"/>
              </a:solidFill>
              <a:prstDash val="solid"/>
              <a:miter lim="800000"/>
            </a:ln>
            <a:effectLst/>
          </p:spPr>
          <p:txBody>
            <a:bodyPr lIns="0" tIns="0" rIns="0" bIns="0" rtlCol="0" anchor="ctr"/>
            <a:lstStyle/>
            <a:p>
              <a:pPr algn="ctr">
                <a:defRPr/>
              </a:pPr>
              <a:r>
                <a:rPr lang="en-US" sz="900" kern="0" dirty="0" err="1">
                  <a:solidFill>
                    <a:srgbClr val="000000"/>
                  </a:solidFill>
                  <a:latin typeface="Calibri" panose="020F0502020204030204"/>
                </a:rPr>
                <a:t>vPKG</a:t>
              </a:r>
              <a:r>
                <a:rPr lang="en-US" sz="900" kern="0" dirty="0">
                  <a:solidFill>
                    <a:srgbClr val="000000"/>
                  </a:solidFill>
                  <a:latin typeface="Calibri" panose="020F0502020204030204"/>
                </a:rPr>
                <a:t> Resource Bundle (</a:t>
              </a:r>
              <a:r>
                <a:rPr lang="en-US" sz="900" kern="0" dirty="0" err="1">
                  <a:solidFill>
                    <a:srgbClr val="000000"/>
                  </a:solidFill>
                  <a:latin typeface="Calibri" panose="020F0502020204030204"/>
                </a:rPr>
                <a:t>vf</a:t>
              </a:r>
              <a:r>
                <a:rPr lang="en-US" sz="900" kern="0" dirty="0">
                  <a:solidFill>
                    <a:srgbClr val="000000"/>
                  </a:solidFill>
                  <a:latin typeface="Calibri" panose="020F0502020204030204"/>
                </a:rPr>
                <a:t>-module)</a:t>
              </a:r>
            </a:p>
          </p:txBody>
        </p:sp>
        <p:sp>
          <p:nvSpPr>
            <p:cNvPr id="153" name="Rectangle 152">
              <a:extLst>
                <a:ext uri="{FF2B5EF4-FFF2-40B4-BE49-F238E27FC236}">
                  <a16:creationId xmlns:a16="http://schemas.microsoft.com/office/drawing/2014/main" id="{95571011-12A8-4CA0-A53E-95B96B12B324}"/>
                </a:ext>
              </a:extLst>
            </p:cNvPr>
            <p:cNvSpPr/>
            <p:nvPr/>
          </p:nvSpPr>
          <p:spPr>
            <a:xfrm>
              <a:off x="9902305" y="4434056"/>
              <a:ext cx="531594" cy="117284"/>
            </a:xfrm>
            <a:prstGeom prst="rect">
              <a:avLst/>
            </a:prstGeom>
            <a:noFill/>
            <a:ln w="12700" cap="flat" cmpd="sng" algn="ctr">
              <a:noFill/>
              <a:prstDash val="solid"/>
              <a:miter lim="800000"/>
            </a:ln>
            <a:effectLst/>
          </p:spPr>
          <p:txBody>
            <a:bodyPr rtlCol="0" anchor="ctr"/>
            <a:lstStyle/>
            <a:p>
              <a:pPr algn="ctr">
                <a:defRPr/>
              </a:pPr>
              <a:endParaRPr lang="en-US" sz="2000" kern="0">
                <a:solidFill>
                  <a:prstClr val="white"/>
                </a:solidFill>
                <a:latin typeface="Calibri" panose="020F0502020204030204"/>
              </a:endParaRPr>
            </a:p>
          </p:txBody>
        </p:sp>
        <p:sp>
          <p:nvSpPr>
            <p:cNvPr id="154" name="Rectangle 153">
              <a:extLst>
                <a:ext uri="{FF2B5EF4-FFF2-40B4-BE49-F238E27FC236}">
                  <a16:creationId xmlns:a16="http://schemas.microsoft.com/office/drawing/2014/main" id="{7CB88E15-008E-4552-8A75-11864DB079BA}"/>
                </a:ext>
              </a:extLst>
            </p:cNvPr>
            <p:cNvSpPr/>
            <p:nvPr/>
          </p:nvSpPr>
          <p:spPr>
            <a:xfrm>
              <a:off x="10524605" y="4434056"/>
              <a:ext cx="531594" cy="117284"/>
            </a:xfrm>
            <a:prstGeom prst="rect">
              <a:avLst/>
            </a:prstGeom>
            <a:noFill/>
            <a:ln w="12700" cap="flat" cmpd="sng" algn="ctr">
              <a:noFill/>
              <a:prstDash val="solid"/>
              <a:miter lim="800000"/>
            </a:ln>
            <a:effectLst/>
          </p:spPr>
          <p:txBody>
            <a:bodyPr rtlCol="0" anchor="ctr"/>
            <a:lstStyle/>
            <a:p>
              <a:pPr algn="ctr">
                <a:defRPr/>
              </a:pPr>
              <a:endParaRPr lang="en-US" sz="2000" kern="0">
                <a:solidFill>
                  <a:prstClr val="white"/>
                </a:solidFill>
                <a:latin typeface="Calibri" panose="020F0502020204030204"/>
              </a:endParaRPr>
            </a:p>
          </p:txBody>
        </p:sp>
        <p:sp>
          <p:nvSpPr>
            <p:cNvPr id="155" name="Rectangle 154">
              <a:extLst>
                <a:ext uri="{FF2B5EF4-FFF2-40B4-BE49-F238E27FC236}">
                  <a16:creationId xmlns:a16="http://schemas.microsoft.com/office/drawing/2014/main" id="{0A90E729-2F51-4043-A95F-5DA14FDB10F4}"/>
                </a:ext>
              </a:extLst>
            </p:cNvPr>
            <p:cNvSpPr/>
            <p:nvPr/>
          </p:nvSpPr>
          <p:spPr>
            <a:xfrm>
              <a:off x="9902305" y="4573756"/>
              <a:ext cx="531594" cy="117284"/>
            </a:xfrm>
            <a:prstGeom prst="rect">
              <a:avLst/>
            </a:prstGeom>
            <a:noFill/>
            <a:ln w="12700" cap="flat" cmpd="sng" algn="ctr">
              <a:noFill/>
              <a:prstDash val="solid"/>
              <a:miter lim="800000"/>
            </a:ln>
            <a:effectLst/>
          </p:spPr>
          <p:txBody>
            <a:bodyPr rtlCol="0" anchor="ctr"/>
            <a:lstStyle/>
            <a:p>
              <a:pPr algn="ctr">
                <a:defRPr/>
              </a:pPr>
              <a:endParaRPr lang="en-US" sz="2000" kern="0">
                <a:solidFill>
                  <a:prstClr val="white"/>
                </a:solidFill>
                <a:latin typeface="Calibri" panose="020F0502020204030204"/>
              </a:endParaRPr>
            </a:p>
          </p:txBody>
        </p:sp>
        <p:sp>
          <p:nvSpPr>
            <p:cNvPr id="156" name="Rectangle 155">
              <a:extLst>
                <a:ext uri="{FF2B5EF4-FFF2-40B4-BE49-F238E27FC236}">
                  <a16:creationId xmlns:a16="http://schemas.microsoft.com/office/drawing/2014/main" id="{BB8DF26E-3E39-4B62-958A-A2F05EE9C596}"/>
                </a:ext>
              </a:extLst>
            </p:cNvPr>
            <p:cNvSpPr/>
            <p:nvPr/>
          </p:nvSpPr>
          <p:spPr>
            <a:xfrm>
              <a:off x="10524605" y="4573756"/>
              <a:ext cx="531594" cy="117284"/>
            </a:xfrm>
            <a:prstGeom prst="rect">
              <a:avLst/>
            </a:prstGeom>
            <a:noFill/>
            <a:ln w="12700" cap="flat" cmpd="sng" algn="ctr">
              <a:noFill/>
              <a:prstDash val="solid"/>
              <a:miter lim="800000"/>
            </a:ln>
            <a:effectLst/>
          </p:spPr>
          <p:txBody>
            <a:bodyPr rtlCol="0" anchor="ctr"/>
            <a:lstStyle/>
            <a:p>
              <a:pPr algn="ctr">
                <a:defRPr/>
              </a:pPr>
              <a:endParaRPr lang="en-US" sz="2000" kern="0">
                <a:solidFill>
                  <a:prstClr val="white"/>
                </a:solidFill>
                <a:latin typeface="Calibri" panose="020F0502020204030204"/>
              </a:endParaRPr>
            </a:p>
          </p:txBody>
        </p:sp>
      </p:grpSp>
      <p:grpSp>
        <p:nvGrpSpPr>
          <p:cNvPr id="157" name="Group 156">
            <a:extLst>
              <a:ext uri="{FF2B5EF4-FFF2-40B4-BE49-F238E27FC236}">
                <a16:creationId xmlns:a16="http://schemas.microsoft.com/office/drawing/2014/main" id="{53421DA8-D8CA-4C49-9AE9-B712CD72FB89}"/>
              </a:ext>
            </a:extLst>
          </p:cNvPr>
          <p:cNvGrpSpPr/>
          <p:nvPr/>
        </p:nvGrpSpPr>
        <p:grpSpPr>
          <a:xfrm>
            <a:off x="6416701" y="4344567"/>
            <a:ext cx="1153894" cy="256984"/>
            <a:chOff x="9902305" y="4434056"/>
            <a:chExt cx="1153894" cy="256984"/>
          </a:xfrm>
        </p:grpSpPr>
        <p:sp>
          <p:nvSpPr>
            <p:cNvPr id="158" name="Rounded Rectangle 32">
              <a:extLst>
                <a:ext uri="{FF2B5EF4-FFF2-40B4-BE49-F238E27FC236}">
                  <a16:creationId xmlns:a16="http://schemas.microsoft.com/office/drawing/2014/main" id="{8890B0CF-FFE3-4054-A745-F90248A8E51A}"/>
                </a:ext>
              </a:extLst>
            </p:cNvPr>
            <p:cNvSpPr/>
            <p:nvPr/>
          </p:nvSpPr>
          <p:spPr>
            <a:xfrm>
              <a:off x="9912197" y="4439119"/>
              <a:ext cx="1130523" cy="242903"/>
            </a:xfrm>
            <a:prstGeom prst="roundRect">
              <a:avLst/>
            </a:prstGeom>
            <a:solidFill>
              <a:srgbClr val="FFFFFF"/>
            </a:solidFill>
            <a:ln w="19050" cap="flat" cmpd="sng" algn="ctr">
              <a:solidFill>
                <a:srgbClr val="3E484F"/>
              </a:solidFill>
              <a:prstDash val="solid"/>
              <a:miter lim="800000"/>
            </a:ln>
            <a:effectLst/>
          </p:spPr>
          <p:txBody>
            <a:bodyPr lIns="0" tIns="0" rIns="0" bIns="0" rtlCol="0" anchor="ctr"/>
            <a:lstStyle/>
            <a:p>
              <a:pPr algn="ctr">
                <a:defRPr/>
              </a:pPr>
              <a:r>
                <a:rPr lang="en-US" sz="900" kern="0" dirty="0" err="1">
                  <a:solidFill>
                    <a:srgbClr val="000000"/>
                  </a:solidFill>
                  <a:latin typeface="Calibri" panose="020F0502020204030204"/>
                </a:rPr>
                <a:t>vPKG</a:t>
              </a:r>
              <a:r>
                <a:rPr lang="en-US" sz="900" kern="0" dirty="0">
                  <a:solidFill>
                    <a:srgbClr val="000000"/>
                  </a:solidFill>
                  <a:latin typeface="Calibri" panose="020F0502020204030204"/>
                </a:rPr>
                <a:t> POD (vserver)</a:t>
              </a:r>
            </a:p>
          </p:txBody>
        </p:sp>
        <p:sp>
          <p:nvSpPr>
            <p:cNvPr id="159" name="Rectangle 158">
              <a:extLst>
                <a:ext uri="{FF2B5EF4-FFF2-40B4-BE49-F238E27FC236}">
                  <a16:creationId xmlns:a16="http://schemas.microsoft.com/office/drawing/2014/main" id="{BAE99877-99FB-4CDA-AEEB-F080F5C5094F}"/>
                </a:ext>
              </a:extLst>
            </p:cNvPr>
            <p:cNvSpPr/>
            <p:nvPr/>
          </p:nvSpPr>
          <p:spPr>
            <a:xfrm>
              <a:off x="9902305" y="4434056"/>
              <a:ext cx="531594" cy="117284"/>
            </a:xfrm>
            <a:prstGeom prst="rect">
              <a:avLst/>
            </a:prstGeom>
            <a:noFill/>
            <a:ln w="12700" cap="flat" cmpd="sng" algn="ctr">
              <a:noFill/>
              <a:prstDash val="solid"/>
              <a:miter lim="800000"/>
            </a:ln>
            <a:effectLst/>
          </p:spPr>
          <p:txBody>
            <a:bodyPr rtlCol="0" anchor="ctr"/>
            <a:lstStyle/>
            <a:p>
              <a:pPr algn="ctr">
                <a:defRPr/>
              </a:pPr>
              <a:endParaRPr lang="en-US" sz="2000" kern="0">
                <a:solidFill>
                  <a:prstClr val="white"/>
                </a:solidFill>
                <a:latin typeface="Calibri" panose="020F0502020204030204"/>
              </a:endParaRPr>
            </a:p>
          </p:txBody>
        </p:sp>
        <p:sp>
          <p:nvSpPr>
            <p:cNvPr id="160" name="Rectangle 159">
              <a:extLst>
                <a:ext uri="{FF2B5EF4-FFF2-40B4-BE49-F238E27FC236}">
                  <a16:creationId xmlns:a16="http://schemas.microsoft.com/office/drawing/2014/main" id="{CFF6964A-94EB-4439-A14F-E99B45126812}"/>
                </a:ext>
              </a:extLst>
            </p:cNvPr>
            <p:cNvSpPr/>
            <p:nvPr/>
          </p:nvSpPr>
          <p:spPr>
            <a:xfrm>
              <a:off x="10524605" y="4434056"/>
              <a:ext cx="531594" cy="117284"/>
            </a:xfrm>
            <a:prstGeom prst="rect">
              <a:avLst/>
            </a:prstGeom>
            <a:noFill/>
            <a:ln w="12700" cap="flat" cmpd="sng" algn="ctr">
              <a:noFill/>
              <a:prstDash val="solid"/>
              <a:miter lim="800000"/>
            </a:ln>
            <a:effectLst/>
          </p:spPr>
          <p:txBody>
            <a:bodyPr rtlCol="0" anchor="ctr"/>
            <a:lstStyle/>
            <a:p>
              <a:pPr algn="ctr">
                <a:defRPr/>
              </a:pPr>
              <a:endParaRPr lang="en-US" sz="2000" kern="0">
                <a:solidFill>
                  <a:prstClr val="white"/>
                </a:solidFill>
                <a:latin typeface="Calibri" panose="020F0502020204030204"/>
              </a:endParaRPr>
            </a:p>
          </p:txBody>
        </p:sp>
        <p:sp>
          <p:nvSpPr>
            <p:cNvPr id="161" name="Rectangle 160">
              <a:extLst>
                <a:ext uri="{FF2B5EF4-FFF2-40B4-BE49-F238E27FC236}">
                  <a16:creationId xmlns:a16="http://schemas.microsoft.com/office/drawing/2014/main" id="{604AEDCC-4D20-43CC-B7A4-7AFDC1413D2F}"/>
                </a:ext>
              </a:extLst>
            </p:cNvPr>
            <p:cNvSpPr/>
            <p:nvPr/>
          </p:nvSpPr>
          <p:spPr>
            <a:xfrm>
              <a:off x="9902305" y="4573756"/>
              <a:ext cx="531594" cy="117284"/>
            </a:xfrm>
            <a:prstGeom prst="rect">
              <a:avLst/>
            </a:prstGeom>
            <a:noFill/>
            <a:ln w="12700" cap="flat" cmpd="sng" algn="ctr">
              <a:noFill/>
              <a:prstDash val="solid"/>
              <a:miter lim="800000"/>
            </a:ln>
            <a:effectLst/>
          </p:spPr>
          <p:txBody>
            <a:bodyPr rtlCol="0" anchor="ctr"/>
            <a:lstStyle/>
            <a:p>
              <a:pPr algn="ctr">
                <a:defRPr/>
              </a:pPr>
              <a:endParaRPr lang="en-US" sz="2000" kern="0">
                <a:solidFill>
                  <a:prstClr val="white"/>
                </a:solidFill>
                <a:latin typeface="Calibri" panose="020F0502020204030204"/>
              </a:endParaRPr>
            </a:p>
          </p:txBody>
        </p:sp>
        <p:sp>
          <p:nvSpPr>
            <p:cNvPr id="162" name="Rectangle 161">
              <a:extLst>
                <a:ext uri="{FF2B5EF4-FFF2-40B4-BE49-F238E27FC236}">
                  <a16:creationId xmlns:a16="http://schemas.microsoft.com/office/drawing/2014/main" id="{E0F72D8C-DB46-4767-AACA-4479503303A1}"/>
                </a:ext>
              </a:extLst>
            </p:cNvPr>
            <p:cNvSpPr/>
            <p:nvPr/>
          </p:nvSpPr>
          <p:spPr>
            <a:xfrm>
              <a:off x="10524605" y="4573756"/>
              <a:ext cx="531594" cy="117284"/>
            </a:xfrm>
            <a:prstGeom prst="rect">
              <a:avLst/>
            </a:prstGeom>
            <a:noFill/>
            <a:ln w="12700" cap="flat" cmpd="sng" algn="ctr">
              <a:noFill/>
              <a:prstDash val="solid"/>
              <a:miter lim="800000"/>
            </a:ln>
            <a:effectLst/>
          </p:spPr>
          <p:txBody>
            <a:bodyPr rtlCol="0" anchor="ctr"/>
            <a:lstStyle/>
            <a:p>
              <a:pPr algn="ctr">
                <a:defRPr/>
              </a:pPr>
              <a:endParaRPr lang="en-US" sz="2000" kern="0">
                <a:solidFill>
                  <a:prstClr val="white"/>
                </a:solidFill>
                <a:latin typeface="Calibri" panose="020F0502020204030204"/>
              </a:endParaRPr>
            </a:p>
          </p:txBody>
        </p:sp>
      </p:grpSp>
      <p:cxnSp>
        <p:nvCxnSpPr>
          <p:cNvPr id="163" name="Straight Connector 242">
            <a:extLst>
              <a:ext uri="{FF2B5EF4-FFF2-40B4-BE49-F238E27FC236}">
                <a16:creationId xmlns:a16="http://schemas.microsoft.com/office/drawing/2014/main" id="{0F24BA7B-0D04-461B-BE9D-D1DA36D2B511}"/>
              </a:ext>
            </a:extLst>
          </p:cNvPr>
          <p:cNvCxnSpPr>
            <a:cxnSpLocks/>
            <a:stCxn id="152" idx="2"/>
            <a:endCxn id="158" idx="0"/>
          </p:cNvCxnSpPr>
          <p:nvPr/>
        </p:nvCxnSpPr>
        <p:spPr>
          <a:xfrm>
            <a:off x="6990757" y="3772088"/>
            <a:ext cx="1098" cy="577542"/>
          </a:xfrm>
          <a:prstGeom prst="straightConnector1">
            <a:avLst/>
          </a:prstGeom>
          <a:noFill/>
          <a:ln w="6350" cap="flat" cmpd="sng" algn="ctr">
            <a:solidFill>
              <a:srgbClr val="002060"/>
            </a:solidFill>
            <a:prstDash val="solid"/>
            <a:miter lim="800000"/>
            <a:headEnd type="none"/>
            <a:tailEnd type="oval"/>
          </a:ln>
          <a:effectLst/>
        </p:spPr>
      </p:cxnSp>
      <p:grpSp>
        <p:nvGrpSpPr>
          <p:cNvPr id="191" name="Group 190">
            <a:extLst>
              <a:ext uri="{FF2B5EF4-FFF2-40B4-BE49-F238E27FC236}">
                <a16:creationId xmlns:a16="http://schemas.microsoft.com/office/drawing/2014/main" id="{2C417213-7A9B-4B04-A9A2-B8D1D055CAE3}"/>
              </a:ext>
            </a:extLst>
          </p:cNvPr>
          <p:cNvGrpSpPr/>
          <p:nvPr/>
        </p:nvGrpSpPr>
        <p:grpSpPr>
          <a:xfrm>
            <a:off x="9179281" y="3515104"/>
            <a:ext cx="1153894" cy="256984"/>
            <a:chOff x="9902305" y="4434056"/>
            <a:chExt cx="1153894" cy="256984"/>
          </a:xfrm>
        </p:grpSpPr>
        <p:sp>
          <p:nvSpPr>
            <p:cNvPr id="192" name="Rounded Rectangle 32">
              <a:extLst>
                <a:ext uri="{FF2B5EF4-FFF2-40B4-BE49-F238E27FC236}">
                  <a16:creationId xmlns:a16="http://schemas.microsoft.com/office/drawing/2014/main" id="{DC278B4F-2FBC-4D15-9323-CDDE0ED4ABA7}"/>
                </a:ext>
              </a:extLst>
            </p:cNvPr>
            <p:cNvSpPr/>
            <p:nvPr/>
          </p:nvSpPr>
          <p:spPr>
            <a:xfrm>
              <a:off x="9912197" y="4439119"/>
              <a:ext cx="1130523" cy="242903"/>
            </a:xfrm>
            <a:prstGeom prst="roundRect">
              <a:avLst/>
            </a:prstGeom>
            <a:solidFill>
              <a:srgbClr val="FFFFFF"/>
            </a:solidFill>
            <a:ln w="19050" cap="flat" cmpd="sng" algn="ctr">
              <a:solidFill>
                <a:srgbClr val="3E484F"/>
              </a:solidFill>
              <a:prstDash val="solid"/>
              <a:miter lim="800000"/>
            </a:ln>
            <a:effectLst/>
          </p:spPr>
          <p:txBody>
            <a:bodyPr lIns="0" tIns="0" rIns="0" bIns="0" rtlCol="0" anchor="ctr"/>
            <a:lstStyle/>
            <a:p>
              <a:pPr algn="ctr">
                <a:defRPr/>
              </a:pPr>
              <a:r>
                <a:rPr lang="en-US" sz="900" kern="0" dirty="0" err="1">
                  <a:solidFill>
                    <a:srgbClr val="000000"/>
                  </a:solidFill>
                  <a:latin typeface="Calibri" panose="020F0502020204030204"/>
                </a:rPr>
                <a:t>vSN</a:t>
              </a:r>
              <a:r>
                <a:rPr lang="en-US" sz="900" kern="0" dirty="0">
                  <a:solidFill>
                    <a:srgbClr val="000000"/>
                  </a:solidFill>
                  <a:latin typeface="Calibri" panose="020F0502020204030204"/>
                </a:rPr>
                <a:t> Resource Bundle (</a:t>
              </a:r>
              <a:r>
                <a:rPr lang="en-US" sz="900" kern="0" dirty="0" err="1">
                  <a:solidFill>
                    <a:srgbClr val="000000"/>
                  </a:solidFill>
                  <a:latin typeface="Calibri" panose="020F0502020204030204"/>
                </a:rPr>
                <a:t>vf</a:t>
              </a:r>
              <a:r>
                <a:rPr lang="en-US" sz="900" kern="0" dirty="0">
                  <a:solidFill>
                    <a:srgbClr val="000000"/>
                  </a:solidFill>
                  <a:latin typeface="Calibri" panose="020F0502020204030204"/>
                </a:rPr>
                <a:t>-module)</a:t>
              </a:r>
            </a:p>
          </p:txBody>
        </p:sp>
        <p:sp>
          <p:nvSpPr>
            <p:cNvPr id="193" name="Rectangle 192">
              <a:extLst>
                <a:ext uri="{FF2B5EF4-FFF2-40B4-BE49-F238E27FC236}">
                  <a16:creationId xmlns:a16="http://schemas.microsoft.com/office/drawing/2014/main" id="{59899DF9-76CC-45C4-B1F1-56BE722B8257}"/>
                </a:ext>
              </a:extLst>
            </p:cNvPr>
            <p:cNvSpPr/>
            <p:nvPr/>
          </p:nvSpPr>
          <p:spPr>
            <a:xfrm>
              <a:off x="9902305" y="4434056"/>
              <a:ext cx="531594" cy="117284"/>
            </a:xfrm>
            <a:prstGeom prst="rect">
              <a:avLst/>
            </a:prstGeom>
            <a:noFill/>
            <a:ln w="12700" cap="flat" cmpd="sng" algn="ctr">
              <a:noFill/>
              <a:prstDash val="solid"/>
              <a:miter lim="800000"/>
            </a:ln>
            <a:effectLst/>
          </p:spPr>
          <p:txBody>
            <a:bodyPr rtlCol="0" anchor="ctr"/>
            <a:lstStyle/>
            <a:p>
              <a:pPr algn="ctr">
                <a:defRPr/>
              </a:pPr>
              <a:endParaRPr lang="en-US" sz="2000" kern="0">
                <a:solidFill>
                  <a:prstClr val="white"/>
                </a:solidFill>
                <a:latin typeface="Calibri" panose="020F0502020204030204"/>
              </a:endParaRPr>
            </a:p>
          </p:txBody>
        </p:sp>
        <p:sp>
          <p:nvSpPr>
            <p:cNvPr id="194" name="Rectangle 193">
              <a:extLst>
                <a:ext uri="{FF2B5EF4-FFF2-40B4-BE49-F238E27FC236}">
                  <a16:creationId xmlns:a16="http://schemas.microsoft.com/office/drawing/2014/main" id="{269BFBBC-1C1E-4F9F-A980-3F8AB33130D0}"/>
                </a:ext>
              </a:extLst>
            </p:cNvPr>
            <p:cNvSpPr/>
            <p:nvPr/>
          </p:nvSpPr>
          <p:spPr>
            <a:xfrm>
              <a:off x="10524605" y="4434056"/>
              <a:ext cx="531594" cy="117284"/>
            </a:xfrm>
            <a:prstGeom prst="rect">
              <a:avLst/>
            </a:prstGeom>
            <a:noFill/>
            <a:ln w="12700" cap="flat" cmpd="sng" algn="ctr">
              <a:noFill/>
              <a:prstDash val="solid"/>
              <a:miter lim="800000"/>
            </a:ln>
            <a:effectLst/>
          </p:spPr>
          <p:txBody>
            <a:bodyPr rtlCol="0" anchor="ctr"/>
            <a:lstStyle/>
            <a:p>
              <a:pPr algn="ctr">
                <a:defRPr/>
              </a:pPr>
              <a:endParaRPr lang="en-US" sz="2000" kern="0">
                <a:solidFill>
                  <a:prstClr val="white"/>
                </a:solidFill>
                <a:latin typeface="Calibri" panose="020F0502020204030204"/>
              </a:endParaRPr>
            </a:p>
          </p:txBody>
        </p:sp>
        <p:sp>
          <p:nvSpPr>
            <p:cNvPr id="195" name="Rectangle 194">
              <a:extLst>
                <a:ext uri="{FF2B5EF4-FFF2-40B4-BE49-F238E27FC236}">
                  <a16:creationId xmlns:a16="http://schemas.microsoft.com/office/drawing/2014/main" id="{820F7E34-9870-4A69-BE2E-82956ABA1A52}"/>
                </a:ext>
              </a:extLst>
            </p:cNvPr>
            <p:cNvSpPr/>
            <p:nvPr/>
          </p:nvSpPr>
          <p:spPr>
            <a:xfrm>
              <a:off x="9902305" y="4573756"/>
              <a:ext cx="531594" cy="117284"/>
            </a:xfrm>
            <a:prstGeom prst="rect">
              <a:avLst/>
            </a:prstGeom>
            <a:noFill/>
            <a:ln w="12700" cap="flat" cmpd="sng" algn="ctr">
              <a:noFill/>
              <a:prstDash val="solid"/>
              <a:miter lim="800000"/>
            </a:ln>
            <a:effectLst/>
          </p:spPr>
          <p:txBody>
            <a:bodyPr rtlCol="0" anchor="ctr"/>
            <a:lstStyle/>
            <a:p>
              <a:pPr algn="ctr">
                <a:defRPr/>
              </a:pPr>
              <a:endParaRPr lang="en-US" sz="2000" kern="0">
                <a:solidFill>
                  <a:prstClr val="white"/>
                </a:solidFill>
                <a:latin typeface="Calibri" panose="020F0502020204030204"/>
              </a:endParaRPr>
            </a:p>
          </p:txBody>
        </p:sp>
        <p:sp>
          <p:nvSpPr>
            <p:cNvPr id="196" name="Rectangle 195">
              <a:extLst>
                <a:ext uri="{FF2B5EF4-FFF2-40B4-BE49-F238E27FC236}">
                  <a16:creationId xmlns:a16="http://schemas.microsoft.com/office/drawing/2014/main" id="{A9DAA012-6D0D-4C03-8547-76D4C321BA31}"/>
                </a:ext>
              </a:extLst>
            </p:cNvPr>
            <p:cNvSpPr/>
            <p:nvPr/>
          </p:nvSpPr>
          <p:spPr>
            <a:xfrm>
              <a:off x="10524605" y="4573756"/>
              <a:ext cx="531594" cy="117284"/>
            </a:xfrm>
            <a:prstGeom prst="rect">
              <a:avLst/>
            </a:prstGeom>
            <a:noFill/>
            <a:ln w="12700" cap="flat" cmpd="sng" algn="ctr">
              <a:noFill/>
              <a:prstDash val="solid"/>
              <a:miter lim="800000"/>
            </a:ln>
            <a:effectLst/>
          </p:spPr>
          <p:txBody>
            <a:bodyPr rtlCol="0" anchor="ctr"/>
            <a:lstStyle/>
            <a:p>
              <a:pPr algn="ctr">
                <a:defRPr/>
              </a:pPr>
              <a:endParaRPr lang="en-US" sz="2000" kern="0">
                <a:solidFill>
                  <a:prstClr val="white"/>
                </a:solidFill>
                <a:latin typeface="Calibri" panose="020F0502020204030204"/>
              </a:endParaRPr>
            </a:p>
          </p:txBody>
        </p:sp>
      </p:grpSp>
      <p:grpSp>
        <p:nvGrpSpPr>
          <p:cNvPr id="197" name="Group 196">
            <a:extLst>
              <a:ext uri="{FF2B5EF4-FFF2-40B4-BE49-F238E27FC236}">
                <a16:creationId xmlns:a16="http://schemas.microsoft.com/office/drawing/2014/main" id="{44B75C28-764C-42FC-AA10-DACD9F3346F4}"/>
              </a:ext>
            </a:extLst>
          </p:cNvPr>
          <p:cNvGrpSpPr/>
          <p:nvPr/>
        </p:nvGrpSpPr>
        <p:grpSpPr>
          <a:xfrm>
            <a:off x="9180379" y="4335549"/>
            <a:ext cx="1153894" cy="256984"/>
            <a:chOff x="9902305" y="4434056"/>
            <a:chExt cx="1153894" cy="256984"/>
          </a:xfrm>
        </p:grpSpPr>
        <p:sp>
          <p:nvSpPr>
            <p:cNvPr id="198" name="Rounded Rectangle 32">
              <a:extLst>
                <a:ext uri="{FF2B5EF4-FFF2-40B4-BE49-F238E27FC236}">
                  <a16:creationId xmlns:a16="http://schemas.microsoft.com/office/drawing/2014/main" id="{A13AC379-AE4E-4CC3-AF6C-293EAEB372C5}"/>
                </a:ext>
              </a:extLst>
            </p:cNvPr>
            <p:cNvSpPr/>
            <p:nvPr/>
          </p:nvSpPr>
          <p:spPr>
            <a:xfrm>
              <a:off x="9912197" y="4439119"/>
              <a:ext cx="1130523" cy="242903"/>
            </a:xfrm>
            <a:prstGeom prst="roundRect">
              <a:avLst/>
            </a:prstGeom>
            <a:solidFill>
              <a:srgbClr val="FFFFFF"/>
            </a:solidFill>
            <a:ln w="19050" cap="flat" cmpd="sng" algn="ctr">
              <a:solidFill>
                <a:srgbClr val="3E484F"/>
              </a:solidFill>
              <a:prstDash val="solid"/>
              <a:miter lim="800000"/>
            </a:ln>
            <a:effectLst/>
          </p:spPr>
          <p:txBody>
            <a:bodyPr lIns="0" tIns="0" rIns="0" bIns="0" rtlCol="0" anchor="ctr"/>
            <a:lstStyle/>
            <a:p>
              <a:pPr algn="ctr">
                <a:defRPr/>
              </a:pPr>
              <a:r>
                <a:rPr lang="en-US" sz="900" kern="0" dirty="0" err="1">
                  <a:solidFill>
                    <a:srgbClr val="000000"/>
                  </a:solidFill>
                  <a:latin typeface="Calibri" panose="020F0502020204030204"/>
                </a:rPr>
                <a:t>vSN</a:t>
              </a:r>
              <a:r>
                <a:rPr lang="en-US" sz="900" kern="0" dirty="0">
                  <a:solidFill>
                    <a:srgbClr val="000000"/>
                  </a:solidFill>
                  <a:latin typeface="Calibri" panose="020F0502020204030204"/>
                </a:rPr>
                <a:t> POD (vserver)</a:t>
              </a:r>
            </a:p>
          </p:txBody>
        </p:sp>
        <p:sp>
          <p:nvSpPr>
            <p:cNvPr id="199" name="Rectangle 198">
              <a:extLst>
                <a:ext uri="{FF2B5EF4-FFF2-40B4-BE49-F238E27FC236}">
                  <a16:creationId xmlns:a16="http://schemas.microsoft.com/office/drawing/2014/main" id="{608A787D-6AC6-4BCD-AA51-34D66B5698B0}"/>
                </a:ext>
              </a:extLst>
            </p:cNvPr>
            <p:cNvSpPr/>
            <p:nvPr/>
          </p:nvSpPr>
          <p:spPr>
            <a:xfrm>
              <a:off x="9902305" y="4434056"/>
              <a:ext cx="531594" cy="117284"/>
            </a:xfrm>
            <a:prstGeom prst="rect">
              <a:avLst/>
            </a:prstGeom>
            <a:noFill/>
            <a:ln w="12700" cap="flat" cmpd="sng" algn="ctr">
              <a:noFill/>
              <a:prstDash val="solid"/>
              <a:miter lim="800000"/>
            </a:ln>
            <a:effectLst/>
          </p:spPr>
          <p:txBody>
            <a:bodyPr rtlCol="0" anchor="ctr"/>
            <a:lstStyle/>
            <a:p>
              <a:pPr algn="ctr">
                <a:defRPr/>
              </a:pPr>
              <a:endParaRPr lang="en-US" sz="2000" kern="0">
                <a:solidFill>
                  <a:prstClr val="white"/>
                </a:solidFill>
                <a:latin typeface="Calibri" panose="020F0502020204030204"/>
              </a:endParaRPr>
            </a:p>
          </p:txBody>
        </p:sp>
        <p:sp>
          <p:nvSpPr>
            <p:cNvPr id="200" name="Rectangle 199">
              <a:extLst>
                <a:ext uri="{FF2B5EF4-FFF2-40B4-BE49-F238E27FC236}">
                  <a16:creationId xmlns:a16="http://schemas.microsoft.com/office/drawing/2014/main" id="{00E70252-F45F-404D-B7AC-18C8DF7EE2FC}"/>
                </a:ext>
              </a:extLst>
            </p:cNvPr>
            <p:cNvSpPr/>
            <p:nvPr/>
          </p:nvSpPr>
          <p:spPr>
            <a:xfrm>
              <a:off x="10524605" y="4434056"/>
              <a:ext cx="531594" cy="117284"/>
            </a:xfrm>
            <a:prstGeom prst="rect">
              <a:avLst/>
            </a:prstGeom>
            <a:noFill/>
            <a:ln w="12700" cap="flat" cmpd="sng" algn="ctr">
              <a:noFill/>
              <a:prstDash val="solid"/>
              <a:miter lim="800000"/>
            </a:ln>
            <a:effectLst/>
          </p:spPr>
          <p:txBody>
            <a:bodyPr rtlCol="0" anchor="ctr"/>
            <a:lstStyle/>
            <a:p>
              <a:pPr algn="ctr">
                <a:defRPr/>
              </a:pPr>
              <a:endParaRPr lang="en-US" sz="2000" kern="0">
                <a:solidFill>
                  <a:prstClr val="white"/>
                </a:solidFill>
                <a:latin typeface="Calibri" panose="020F0502020204030204"/>
              </a:endParaRPr>
            </a:p>
          </p:txBody>
        </p:sp>
        <p:sp>
          <p:nvSpPr>
            <p:cNvPr id="201" name="Rectangle 200">
              <a:extLst>
                <a:ext uri="{FF2B5EF4-FFF2-40B4-BE49-F238E27FC236}">
                  <a16:creationId xmlns:a16="http://schemas.microsoft.com/office/drawing/2014/main" id="{05E65E75-9419-49BD-8C56-5DE3241816C2}"/>
                </a:ext>
              </a:extLst>
            </p:cNvPr>
            <p:cNvSpPr/>
            <p:nvPr/>
          </p:nvSpPr>
          <p:spPr>
            <a:xfrm>
              <a:off x="9902305" y="4573756"/>
              <a:ext cx="531594" cy="117284"/>
            </a:xfrm>
            <a:prstGeom prst="rect">
              <a:avLst/>
            </a:prstGeom>
            <a:noFill/>
            <a:ln w="12700" cap="flat" cmpd="sng" algn="ctr">
              <a:noFill/>
              <a:prstDash val="solid"/>
              <a:miter lim="800000"/>
            </a:ln>
            <a:effectLst/>
          </p:spPr>
          <p:txBody>
            <a:bodyPr rtlCol="0" anchor="ctr"/>
            <a:lstStyle/>
            <a:p>
              <a:pPr algn="ctr">
                <a:defRPr/>
              </a:pPr>
              <a:endParaRPr lang="en-US" sz="2000" kern="0">
                <a:solidFill>
                  <a:prstClr val="white"/>
                </a:solidFill>
                <a:latin typeface="Calibri" panose="020F0502020204030204"/>
              </a:endParaRPr>
            </a:p>
          </p:txBody>
        </p:sp>
        <p:sp>
          <p:nvSpPr>
            <p:cNvPr id="202" name="Rectangle 201">
              <a:extLst>
                <a:ext uri="{FF2B5EF4-FFF2-40B4-BE49-F238E27FC236}">
                  <a16:creationId xmlns:a16="http://schemas.microsoft.com/office/drawing/2014/main" id="{D6F0A6A5-6379-4475-AFAE-7F549541A9FE}"/>
                </a:ext>
              </a:extLst>
            </p:cNvPr>
            <p:cNvSpPr/>
            <p:nvPr/>
          </p:nvSpPr>
          <p:spPr>
            <a:xfrm>
              <a:off x="10524605" y="4573756"/>
              <a:ext cx="531594" cy="117284"/>
            </a:xfrm>
            <a:prstGeom prst="rect">
              <a:avLst/>
            </a:prstGeom>
            <a:noFill/>
            <a:ln w="12700" cap="flat" cmpd="sng" algn="ctr">
              <a:noFill/>
              <a:prstDash val="solid"/>
              <a:miter lim="800000"/>
            </a:ln>
            <a:effectLst/>
          </p:spPr>
          <p:txBody>
            <a:bodyPr rtlCol="0" anchor="ctr"/>
            <a:lstStyle/>
            <a:p>
              <a:pPr algn="ctr">
                <a:defRPr/>
              </a:pPr>
              <a:endParaRPr lang="en-US" sz="2000" kern="0">
                <a:solidFill>
                  <a:prstClr val="white"/>
                </a:solidFill>
                <a:latin typeface="Calibri" panose="020F0502020204030204"/>
              </a:endParaRPr>
            </a:p>
          </p:txBody>
        </p:sp>
      </p:grpSp>
      <p:cxnSp>
        <p:nvCxnSpPr>
          <p:cNvPr id="203" name="Straight Connector 242">
            <a:extLst>
              <a:ext uri="{FF2B5EF4-FFF2-40B4-BE49-F238E27FC236}">
                <a16:creationId xmlns:a16="http://schemas.microsoft.com/office/drawing/2014/main" id="{B4643F64-ED59-42F0-9293-4900FEE92A6A}"/>
              </a:ext>
            </a:extLst>
          </p:cNvPr>
          <p:cNvCxnSpPr>
            <a:cxnSpLocks/>
            <a:stCxn id="192" idx="2"/>
            <a:endCxn id="198" idx="0"/>
          </p:cNvCxnSpPr>
          <p:nvPr/>
        </p:nvCxnSpPr>
        <p:spPr>
          <a:xfrm>
            <a:off x="9754435" y="3763070"/>
            <a:ext cx="1098" cy="577542"/>
          </a:xfrm>
          <a:prstGeom prst="straightConnector1">
            <a:avLst/>
          </a:prstGeom>
          <a:noFill/>
          <a:ln w="6350" cap="flat" cmpd="sng" algn="ctr">
            <a:solidFill>
              <a:srgbClr val="002060"/>
            </a:solidFill>
            <a:prstDash val="solid"/>
            <a:miter lim="800000"/>
            <a:headEnd type="none"/>
            <a:tailEnd type="oval"/>
          </a:ln>
          <a:effectLst/>
        </p:spPr>
      </p:cxnSp>
      <p:sp>
        <p:nvSpPr>
          <p:cNvPr id="223" name="Rectangle 222">
            <a:extLst>
              <a:ext uri="{FF2B5EF4-FFF2-40B4-BE49-F238E27FC236}">
                <a16:creationId xmlns:a16="http://schemas.microsoft.com/office/drawing/2014/main" id="{655B6CD1-E85B-4A92-A02B-54058FE9DA17}"/>
              </a:ext>
            </a:extLst>
          </p:cNvPr>
          <p:cNvSpPr/>
          <p:nvPr/>
        </p:nvSpPr>
        <p:spPr>
          <a:xfrm>
            <a:off x="8439815" y="3776200"/>
            <a:ext cx="692320" cy="206209"/>
          </a:xfrm>
          <a:prstGeom prst="rect">
            <a:avLst/>
          </a:prstGeom>
          <a:ln/>
        </p:spPr>
        <p:style>
          <a:lnRef idx="1">
            <a:schemeClr val="accent3"/>
          </a:lnRef>
          <a:fillRef idx="2">
            <a:schemeClr val="accent3"/>
          </a:fillRef>
          <a:effectRef idx="1">
            <a:schemeClr val="accent3"/>
          </a:effectRef>
          <a:fontRef idx="minor">
            <a:schemeClr val="dk1"/>
          </a:fontRef>
        </p:style>
        <p:txBody>
          <a:bodyPr lIns="0" tIns="0" rIns="0" bIns="0" rtlCol="0" anchor="ctr"/>
          <a:lstStyle/>
          <a:p>
            <a:pPr algn="ctr">
              <a:defRPr/>
            </a:pPr>
            <a:r>
              <a:rPr lang="en-US" sz="900" kern="0" dirty="0">
                <a:solidFill>
                  <a:prstClr val="black"/>
                </a:solidFill>
                <a:latin typeface="Calibri" panose="020F0502020204030204"/>
              </a:rPr>
              <a:t>Config Map</a:t>
            </a:r>
          </a:p>
        </p:txBody>
      </p:sp>
      <p:sp>
        <p:nvSpPr>
          <p:cNvPr id="224" name="Rectangle 223">
            <a:extLst>
              <a:ext uri="{FF2B5EF4-FFF2-40B4-BE49-F238E27FC236}">
                <a16:creationId xmlns:a16="http://schemas.microsoft.com/office/drawing/2014/main" id="{21339C15-2E4E-427B-ACDA-E8364808D04C}"/>
              </a:ext>
            </a:extLst>
          </p:cNvPr>
          <p:cNvSpPr/>
          <p:nvPr/>
        </p:nvSpPr>
        <p:spPr>
          <a:xfrm>
            <a:off x="8443090" y="3521547"/>
            <a:ext cx="692320" cy="206209"/>
          </a:xfrm>
          <a:prstGeom prst="rect">
            <a:avLst/>
          </a:prstGeom>
          <a:ln/>
        </p:spPr>
        <p:style>
          <a:lnRef idx="1">
            <a:schemeClr val="accent3"/>
          </a:lnRef>
          <a:fillRef idx="2">
            <a:schemeClr val="accent3"/>
          </a:fillRef>
          <a:effectRef idx="1">
            <a:schemeClr val="accent3"/>
          </a:effectRef>
          <a:fontRef idx="minor">
            <a:schemeClr val="dk1"/>
          </a:fontRef>
        </p:style>
        <p:txBody>
          <a:bodyPr lIns="0" tIns="0" rIns="0" bIns="0" rtlCol="0" anchor="ctr"/>
          <a:lstStyle/>
          <a:p>
            <a:pPr algn="ctr">
              <a:defRPr/>
            </a:pPr>
            <a:r>
              <a:rPr lang="en-US" sz="900" kern="0" dirty="0">
                <a:solidFill>
                  <a:prstClr val="black"/>
                </a:solidFill>
                <a:latin typeface="Calibri" panose="020F0502020204030204"/>
              </a:rPr>
              <a:t>Deployment</a:t>
            </a:r>
          </a:p>
        </p:txBody>
      </p:sp>
      <p:sp>
        <p:nvSpPr>
          <p:cNvPr id="243" name="Rectangle 242">
            <a:extLst>
              <a:ext uri="{FF2B5EF4-FFF2-40B4-BE49-F238E27FC236}">
                <a16:creationId xmlns:a16="http://schemas.microsoft.com/office/drawing/2014/main" id="{90385FAE-37D0-457F-882E-EC43DFCE41E5}"/>
              </a:ext>
            </a:extLst>
          </p:cNvPr>
          <p:cNvSpPr/>
          <p:nvPr/>
        </p:nvSpPr>
        <p:spPr>
          <a:xfrm>
            <a:off x="275328" y="6051512"/>
            <a:ext cx="4988824" cy="246221"/>
          </a:xfrm>
          <a:prstGeom prst="rect">
            <a:avLst/>
          </a:prstGeom>
        </p:spPr>
        <p:txBody>
          <a:bodyPr wrap="square">
            <a:spAutoFit/>
          </a:bodyPr>
          <a:lstStyle/>
          <a:p>
            <a:pPr defTabSz="457200">
              <a:defRPr/>
            </a:pPr>
            <a:r>
              <a:rPr lang="en-US" sz="1000" dirty="0">
                <a:solidFill>
                  <a:prstClr val="black"/>
                </a:solidFill>
                <a:latin typeface="Calibri" panose="020F0502020204030204"/>
                <a:hlinkClick r:id="rId3"/>
              </a:rPr>
              <a:t>https://github.com/onap/multicloud-k8s/blob/master/src/inventory/api/aaipushapi.go</a:t>
            </a:r>
            <a:endParaRPr lang="en-US" sz="1000" dirty="0">
              <a:solidFill>
                <a:prstClr val="black"/>
              </a:solidFill>
              <a:latin typeface="Calibri" panose="020F0502020204030204"/>
            </a:endParaRPr>
          </a:p>
        </p:txBody>
      </p:sp>
      <p:grpSp>
        <p:nvGrpSpPr>
          <p:cNvPr id="288" name="Group 287">
            <a:extLst>
              <a:ext uri="{FF2B5EF4-FFF2-40B4-BE49-F238E27FC236}">
                <a16:creationId xmlns:a16="http://schemas.microsoft.com/office/drawing/2014/main" id="{34308F6B-15FE-43E7-8C5C-C4ABDD19E24C}"/>
              </a:ext>
            </a:extLst>
          </p:cNvPr>
          <p:cNvGrpSpPr/>
          <p:nvPr/>
        </p:nvGrpSpPr>
        <p:grpSpPr>
          <a:xfrm>
            <a:off x="6415737" y="4715839"/>
            <a:ext cx="1153894" cy="256984"/>
            <a:chOff x="9902305" y="4434056"/>
            <a:chExt cx="1153894" cy="256984"/>
          </a:xfrm>
        </p:grpSpPr>
        <p:sp>
          <p:nvSpPr>
            <p:cNvPr id="289" name="Rounded Rectangle 32">
              <a:extLst>
                <a:ext uri="{FF2B5EF4-FFF2-40B4-BE49-F238E27FC236}">
                  <a16:creationId xmlns:a16="http://schemas.microsoft.com/office/drawing/2014/main" id="{E894E991-9448-4B58-A78A-90F8C907A27E}"/>
                </a:ext>
              </a:extLst>
            </p:cNvPr>
            <p:cNvSpPr/>
            <p:nvPr/>
          </p:nvSpPr>
          <p:spPr>
            <a:xfrm>
              <a:off x="9912197" y="4439119"/>
              <a:ext cx="1130523" cy="242903"/>
            </a:xfrm>
            <a:prstGeom prst="roundRect">
              <a:avLst/>
            </a:prstGeom>
            <a:solidFill>
              <a:srgbClr val="FFFFFF"/>
            </a:solidFill>
            <a:ln w="19050" cap="flat" cmpd="sng" algn="ctr">
              <a:solidFill>
                <a:srgbClr val="3E484F"/>
              </a:solidFill>
              <a:prstDash val="sysDash"/>
              <a:miter lim="800000"/>
            </a:ln>
            <a:effectLst/>
          </p:spPr>
          <p:txBody>
            <a:bodyPr lIns="0" tIns="0" rIns="0" bIns="0" rtlCol="0" anchor="ctr"/>
            <a:lstStyle/>
            <a:p>
              <a:pPr algn="ctr">
                <a:defRPr/>
              </a:pPr>
              <a:r>
                <a:rPr lang="en-US" sz="900" kern="0" dirty="0">
                  <a:solidFill>
                    <a:srgbClr val="000000"/>
                  </a:solidFill>
                  <a:latin typeface="Calibri" panose="020F0502020204030204"/>
                </a:rPr>
                <a:t>Pod Port (l-interface)</a:t>
              </a:r>
            </a:p>
          </p:txBody>
        </p:sp>
        <p:sp>
          <p:nvSpPr>
            <p:cNvPr id="290" name="Rectangle 289">
              <a:extLst>
                <a:ext uri="{FF2B5EF4-FFF2-40B4-BE49-F238E27FC236}">
                  <a16:creationId xmlns:a16="http://schemas.microsoft.com/office/drawing/2014/main" id="{BD3BC1C2-4766-4399-99FE-B118D8596AC4}"/>
                </a:ext>
              </a:extLst>
            </p:cNvPr>
            <p:cNvSpPr/>
            <p:nvPr/>
          </p:nvSpPr>
          <p:spPr>
            <a:xfrm>
              <a:off x="9902305" y="4434056"/>
              <a:ext cx="531594" cy="117284"/>
            </a:xfrm>
            <a:prstGeom prst="rect">
              <a:avLst/>
            </a:prstGeom>
            <a:noFill/>
            <a:ln w="12700" cap="flat" cmpd="sng" algn="ctr">
              <a:noFill/>
              <a:prstDash val="solid"/>
              <a:miter lim="800000"/>
            </a:ln>
            <a:effectLst/>
          </p:spPr>
          <p:txBody>
            <a:bodyPr rtlCol="0" anchor="ctr"/>
            <a:lstStyle/>
            <a:p>
              <a:pPr algn="ctr">
                <a:defRPr/>
              </a:pPr>
              <a:endParaRPr lang="en-US" sz="2000" kern="0">
                <a:solidFill>
                  <a:prstClr val="white"/>
                </a:solidFill>
                <a:latin typeface="Calibri" panose="020F0502020204030204"/>
              </a:endParaRPr>
            </a:p>
          </p:txBody>
        </p:sp>
        <p:sp>
          <p:nvSpPr>
            <p:cNvPr id="291" name="Rectangle 290">
              <a:extLst>
                <a:ext uri="{FF2B5EF4-FFF2-40B4-BE49-F238E27FC236}">
                  <a16:creationId xmlns:a16="http://schemas.microsoft.com/office/drawing/2014/main" id="{2A4392CF-F13A-4F0C-9BFC-63FD187FDCF1}"/>
                </a:ext>
              </a:extLst>
            </p:cNvPr>
            <p:cNvSpPr/>
            <p:nvPr/>
          </p:nvSpPr>
          <p:spPr>
            <a:xfrm>
              <a:off x="10524605" y="4434056"/>
              <a:ext cx="531594" cy="117284"/>
            </a:xfrm>
            <a:prstGeom prst="rect">
              <a:avLst/>
            </a:prstGeom>
            <a:noFill/>
            <a:ln w="12700" cap="flat" cmpd="sng" algn="ctr">
              <a:noFill/>
              <a:prstDash val="solid"/>
              <a:miter lim="800000"/>
            </a:ln>
            <a:effectLst/>
          </p:spPr>
          <p:txBody>
            <a:bodyPr rtlCol="0" anchor="ctr"/>
            <a:lstStyle/>
            <a:p>
              <a:pPr algn="ctr">
                <a:defRPr/>
              </a:pPr>
              <a:endParaRPr lang="en-US" sz="2000" kern="0">
                <a:solidFill>
                  <a:prstClr val="white"/>
                </a:solidFill>
                <a:latin typeface="Calibri" panose="020F0502020204030204"/>
              </a:endParaRPr>
            </a:p>
          </p:txBody>
        </p:sp>
        <p:sp>
          <p:nvSpPr>
            <p:cNvPr id="292" name="Rectangle 291">
              <a:extLst>
                <a:ext uri="{FF2B5EF4-FFF2-40B4-BE49-F238E27FC236}">
                  <a16:creationId xmlns:a16="http://schemas.microsoft.com/office/drawing/2014/main" id="{C4C37DBE-49B4-43B0-B2C8-86B61053E72A}"/>
                </a:ext>
              </a:extLst>
            </p:cNvPr>
            <p:cNvSpPr/>
            <p:nvPr/>
          </p:nvSpPr>
          <p:spPr>
            <a:xfrm>
              <a:off x="9902305" y="4573756"/>
              <a:ext cx="531594" cy="117284"/>
            </a:xfrm>
            <a:prstGeom prst="rect">
              <a:avLst/>
            </a:prstGeom>
            <a:noFill/>
            <a:ln w="12700" cap="flat" cmpd="sng" algn="ctr">
              <a:noFill/>
              <a:prstDash val="solid"/>
              <a:miter lim="800000"/>
            </a:ln>
            <a:effectLst/>
          </p:spPr>
          <p:txBody>
            <a:bodyPr rtlCol="0" anchor="ctr"/>
            <a:lstStyle/>
            <a:p>
              <a:pPr algn="ctr">
                <a:defRPr/>
              </a:pPr>
              <a:endParaRPr lang="en-US" sz="2000" kern="0">
                <a:solidFill>
                  <a:prstClr val="white"/>
                </a:solidFill>
                <a:latin typeface="Calibri" panose="020F0502020204030204"/>
              </a:endParaRPr>
            </a:p>
          </p:txBody>
        </p:sp>
        <p:sp>
          <p:nvSpPr>
            <p:cNvPr id="293" name="Rectangle 292">
              <a:extLst>
                <a:ext uri="{FF2B5EF4-FFF2-40B4-BE49-F238E27FC236}">
                  <a16:creationId xmlns:a16="http://schemas.microsoft.com/office/drawing/2014/main" id="{CB9F61D6-6094-4B5B-A176-4A30AC53DDFC}"/>
                </a:ext>
              </a:extLst>
            </p:cNvPr>
            <p:cNvSpPr/>
            <p:nvPr/>
          </p:nvSpPr>
          <p:spPr>
            <a:xfrm>
              <a:off x="10524605" y="4573756"/>
              <a:ext cx="531594" cy="117284"/>
            </a:xfrm>
            <a:prstGeom prst="rect">
              <a:avLst/>
            </a:prstGeom>
            <a:noFill/>
            <a:ln w="12700" cap="flat" cmpd="sng" algn="ctr">
              <a:noFill/>
              <a:prstDash val="solid"/>
              <a:miter lim="800000"/>
            </a:ln>
            <a:effectLst/>
          </p:spPr>
          <p:txBody>
            <a:bodyPr rtlCol="0" anchor="ctr"/>
            <a:lstStyle/>
            <a:p>
              <a:pPr algn="ctr">
                <a:defRPr/>
              </a:pPr>
              <a:endParaRPr lang="en-US" sz="2000" kern="0">
                <a:solidFill>
                  <a:prstClr val="white"/>
                </a:solidFill>
                <a:latin typeface="Calibri" panose="020F0502020204030204"/>
              </a:endParaRPr>
            </a:p>
          </p:txBody>
        </p:sp>
      </p:grpSp>
      <p:cxnSp>
        <p:nvCxnSpPr>
          <p:cNvPr id="294" name="Straight Connector 242">
            <a:extLst>
              <a:ext uri="{FF2B5EF4-FFF2-40B4-BE49-F238E27FC236}">
                <a16:creationId xmlns:a16="http://schemas.microsoft.com/office/drawing/2014/main" id="{EBABE7A5-1DE5-4DF9-A43B-A289E71CD5CC}"/>
              </a:ext>
            </a:extLst>
          </p:cNvPr>
          <p:cNvCxnSpPr>
            <a:cxnSpLocks/>
            <a:stCxn id="158" idx="2"/>
            <a:endCxn id="289" idx="0"/>
          </p:cNvCxnSpPr>
          <p:nvPr/>
        </p:nvCxnSpPr>
        <p:spPr>
          <a:xfrm flipH="1">
            <a:off x="6990891" y="4592534"/>
            <a:ext cx="964" cy="128369"/>
          </a:xfrm>
          <a:prstGeom prst="straightConnector1">
            <a:avLst/>
          </a:prstGeom>
          <a:noFill/>
          <a:ln w="6350" cap="flat" cmpd="sng" algn="ctr">
            <a:solidFill>
              <a:srgbClr val="002060"/>
            </a:solidFill>
            <a:prstDash val="solid"/>
            <a:miter lim="800000"/>
            <a:headEnd type="none" w="med" len="med"/>
            <a:tailEnd type="none" w="med" len="med"/>
          </a:ln>
          <a:effectLst/>
        </p:spPr>
      </p:cxnSp>
      <p:grpSp>
        <p:nvGrpSpPr>
          <p:cNvPr id="295" name="Group 294">
            <a:extLst>
              <a:ext uri="{FF2B5EF4-FFF2-40B4-BE49-F238E27FC236}">
                <a16:creationId xmlns:a16="http://schemas.microsoft.com/office/drawing/2014/main" id="{B791D8FC-B9DE-460B-A068-316BE391D55A}"/>
              </a:ext>
            </a:extLst>
          </p:cNvPr>
          <p:cNvGrpSpPr/>
          <p:nvPr/>
        </p:nvGrpSpPr>
        <p:grpSpPr>
          <a:xfrm>
            <a:off x="9187512" y="4696789"/>
            <a:ext cx="1153894" cy="256984"/>
            <a:chOff x="9902305" y="4434056"/>
            <a:chExt cx="1153894" cy="256984"/>
          </a:xfrm>
        </p:grpSpPr>
        <p:sp>
          <p:nvSpPr>
            <p:cNvPr id="296" name="Rounded Rectangle 32">
              <a:extLst>
                <a:ext uri="{FF2B5EF4-FFF2-40B4-BE49-F238E27FC236}">
                  <a16:creationId xmlns:a16="http://schemas.microsoft.com/office/drawing/2014/main" id="{C54AD101-96F6-4A3A-B230-3F6CB9D8CCEC}"/>
                </a:ext>
              </a:extLst>
            </p:cNvPr>
            <p:cNvSpPr/>
            <p:nvPr/>
          </p:nvSpPr>
          <p:spPr>
            <a:xfrm>
              <a:off x="9912197" y="4439119"/>
              <a:ext cx="1130523" cy="242903"/>
            </a:xfrm>
            <a:prstGeom prst="roundRect">
              <a:avLst/>
            </a:prstGeom>
            <a:solidFill>
              <a:srgbClr val="FFFFFF"/>
            </a:solidFill>
            <a:ln w="19050" cap="flat" cmpd="sng" algn="ctr">
              <a:solidFill>
                <a:srgbClr val="3E484F"/>
              </a:solidFill>
              <a:prstDash val="sysDash"/>
              <a:miter lim="800000"/>
            </a:ln>
            <a:effectLst/>
          </p:spPr>
          <p:txBody>
            <a:bodyPr lIns="0" tIns="0" rIns="0" bIns="0" rtlCol="0" anchor="ctr"/>
            <a:lstStyle/>
            <a:p>
              <a:pPr algn="ctr">
                <a:defRPr/>
              </a:pPr>
              <a:r>
                <a:rPr lang="en-US" sz="900" kern="0" dirty="0">
                  <a:solidFill>
                    <a:srgbClr val="000000"/>
                  </a:solidFill>
                  <a:latin typeface="Calibri" panose="020F0502020204030204"/>
                </a:rPr>
                <a:t>Pod Port (l-interface)</a:t>
              </a:r>
            </a:p>
          </p:txBody>
        </p:sp>
        <p:sp>
          <p:nvSpPr>
            <p:cNvPr id="297" name="Rectangle 296">
              <a:extLst>
                <a:ext uri="{FF2B5EF4-FFF2-40B4-BE49-F238E27FC236}">
                  <a16:creationId xmlns:a16="http://schemas.microsoft.com/office/drawing/2014/main" id="{2CBAED26-3BFE-4F0E-AEFB-A2A546F4D821}"/>
                </a:ext>
              </a:extLst>
            </p:cNvPr>
            <p:cNvSpPr/>
            <p:nvPr/>
          </p:nvSpPr>
          <p:spPr>
            <a:xfrm>
              <a:off x="9902305" y="4434056"/>
              <a:ext cx="531594" cy="117284"/>
            </a:xfrm>
            <a:prstGeom prst="rect">
              <a:avLst/>
            </a:prstGeom>
            <a:noFill/>
            <a:ln w="12700" cap="flat" cmpd="sng" algn="ctr">
              <a:noFill/>
              <a:prstDash val="solid"/>
              <a:miter lim="800000"/>
            </a:ln>
            <a:effectLst/>
          </p:spPr>
          <p:txBody>
            <a:bodyPr rtlCol="0" anchor="ctr"/>
            <a:lstStyle/>
            <a:p>
              <a:pPr algn="ctr">
                <a:defRPr/>
              </a:pPr>
              <a:endParaRPr lang="en-US" sz="2000" kern="0">
                <a:solidFill>
                  <a:prstClr val="white"/>
                </a:solidFill>
                <a:latin typeface="Calibri" panose="020F0502020204030204"/>
              </a:endParaRPr>
            </a:p>
          </p:txBody>
        </p:sp>
        <p:sp>
          <p:nvSpPr>
            <p:cNvPr id="298" name="Rectangle 297">
              <a:extLst>
                <a:ext uri="{FF2B5EF4-FFF2-40B4-BE49-F238E27FC236}">
                  <a16:creationId xmlns:a16="http://schemas.microsoft.com/office/drawing/2014/main" id="{20C49862-37A4-4547-9133-1201DECCE29F}"/>
                </a:ext>
              </a:extLst>
            </p:cNvPr>
            <p:cNvSpPr/>
            <p:nvPr/>
          </p:nvSpPr>
          <p:spPr>
            <a:xfrm>
              <a:off x="10524605" y="4434056"/>
              <a:ext cx="531594" cy="117284"/>
            </a:xfrm>
            <a:prstGeom prst="rect">
              <a:avLst/>
            </a:prstGeom>
            <a:noFill/>
            <a:ln w="12700" cap="flat" cmpd="sng" algn="ctr">
              <a:noFill/>
              <a:prstDash val="solid"/>
              <a:miter lim="800000"/>
            </a:ln>
            <a:effectLst/>
          </p:spPr>
          <p:txBody>
            <a:bodyPr rtlCol="0" anchor="ctr"/>
            <a:lstStyle/>
            <a:p>
              <a:pPr algn="ctr">
                <a:defRPr/>
              </a:pPr>
              <a:endParaRPr lang="en-US" sz="2000" kern="0">
                <a:solidFill>
                  <a:prstClr val="white"/>
                </a:solidFill>
                <a:latin typeface="Calibri" panose="020F0502020204030204"/>
              </a:endParaRPr>
            </a:p>
          </p:txBody>
        </p:sp>
        <p:sp>
          <p:nvSpPr>
            <p:cNvPr id="299" name="Rectangle 298">
              <a:extLst>
                <a:ext uri="{FF2B5EF4-FFF2-40B4-BE49-F238E27FC236}">
                  <a16:creationId xmlns:a16="http://schemas.microsoft.com/office/drawing/2014/main" id="{5C7BB19D-C9D1-4388-AEDB-4C58D1AECCFE}"/>
                </a:ext>
              </a:extLst>
            </p:cNvPr>
            <p:cNvSpPr/>
            <p:nvPr/>
          </p:nvSpPr>
          <p:spPr>
            <a:xfrm>
              <a:off x="9902305" y="4573756"/>
              <a:ext cx="531594" cy="117284"/>
            </a:xfrm>
            <a:prstGeom prst="rect">
              <a:avLst/>
            </a:prstGeom>
            <a:noFill/>
            <a:ln w="12700" cap="flat" cmpd="sng" algn="ctr">
              <a:noFill/>
              <a:prstDash val="solid"/>
              <a:miter lim="800000"/>
            </a:ln>
            <a:effectLst/>
          </p:spPr>
          <p:txBody>
            <a:bodyPr rtlCol="0" anchor="ctr"/>
            <a:lstStyle/>
            <a:p>
              <a:pPr algn="ctr">
                <a:defRPr/>
              </a:pPr>
              <a:endParaRPr lang="en-US" sz="2000" kern="0">
                <a:solidFill>
                  <a:prstClr val="white"/>
                </a:solidFill>
                <a:latin typeface="Calibri" panose="020F0502020204030204"/>
              </a:endParaRPr>
            </a:p>
          </p:txBody>
        </p:sp>
        <p:sp>
          <p:nvSpPr>
            <p:cNvPr id="300" name="Rectangle 299">
              <a:extLst>
                <a:ext uri="{FF2B5EF4-FFF2-40B4-BE49-F238E27FC236}">
                  <a16:creationId xmlns:a16="http://schemas.microsoft.com/office/drawing/2014/main" id="{B21EE481-4E62-46CE-88C7-F6ED43072381}"/>
                </a:ext>
              </a:extLst>
            </p:cNvPr>
            <p:cNvSpPr/>
            <p:nvPr/>
          </p:nvSpPr>
          <p:spPr>
            <a:xfrm>
              <a:off x="10524605" y="4573756"/>
              <a:ext cx="531594" cy="117284"/>
            </a:xfrm>
            <a:prstGeom prst="rect">
              <a:avLst/>
            </a:prstGeom>
            <a:noFill/>
            <a:ln w="12700" cap="flat" cmpd="sng" algn="ctr">
              <a:noFill/>
              <a:prstDash val="solid"/>
              <a:miter lim="800000"/>
            </a:ln>
            <a:effectLst/>
          </p:spPr>
          <p:txBody>
            <a:bodyPr rtlCol="0" anchor="ctr"/>
            <a:lstStyle/>
            <a:p>
              <a:pPr algn="ctr">
                <a:defRPr/>
              </a:pPr>
              <a:endParaRPr lang="en-US" sz="2000" kern="0">
                <a:solidFill>
                  <a:prstClr val="white"/>
                </a:solidFill>
                <a:latin typeface="Calibri" panose="020F0502020204030204"/>
              </a:endParaRPr>
            </a:p>
          </p:txBody>
        </p:sp>
      </p:grpSp>
      <p:cxnSp>
        <p:nvCxnSpPr>
          <p:cNvPr id="301" name="Straight Connector 242">
            <a:extLst>
              <a:ext uri="{FF2B5EF4-FFF2-40B4-BE49-F238E27FC236}">
                <a16:creationId xmlns:a16="http://schemas.microsoft.com/office/drawing/2014/main" id="{49F5D967-DF55-4658-8E82-20BA9029E35D}"/>
              </a:ext>
            </a:extLst>
          </p:cNvPr>
          <p:cNvCxnSpPr>
            <a:cxnSpLocks/>
            <a:stCxn id="198" idx="2"/>
            <a:endCxn id="296" idx="0"/>
          </p:cNvCxnSpPr>
          <p:nvPr/>
        </p:nvCxnSpPr>
        <p:spPr>
          <a:xfrm>
            <a:off x="9755534" y="4583516"/>
            <a:ext cx="7133" cy="118337"/>
          </a:xfrm>
          <a:prstGeom prst="straightConnector1">
            <a:avLst/>
          </a:prstGeom>
          <a:noFill/>
          <a:ln w="6350" cap="flat" cmpd="sng" algn="ctr">
            <a:solidFill>
              <a:srgbClr val="002060"/>
            </a:solidFill>
            <a:prstDash val="solid"/>
            <a:miter lim="800000"/>
            <a:headEnd type="none" w="med" len="med"/>
            <a:tailEnd type="none" w="med" len="med"/>
          </a:ln>
          <a:effectLst/>
        </p:spPr>
      </p:cxnSp>
      <p:grpSp>
        <p:nvGrpSpPr>
          <p:cNvPr id="311" name="Group 310">
            <a:extLst>
              <a:ext uri="{FF2B5EF4-FFF2-40B4-BE49-F238E27FC236}">
                <a16:creationId xmlns:a16="http://schemas.microsoft.com/office/drawing/2014/main" id="{CA8851AB-5036-42E2-BDA9-5757F3CDB9C2}"/>
              </a:ext>
            </a:extLst>
          </p:cNvPr>
          <p:cNvGrpSpPr/>
          <p:nvPr/>
        </p:nvGrpSpPr>
        <p:grpSpPr>
          <a:xfrm>
            <a:off x="3548712" y="4715839"/>
            <a:ext cx="1153894" cy="256984"/>
            <a:chOff x="9902305" y="4434056"/>
            <a:chExt cx="1153894" cy="256984"/>
          </a:xfrm>
        </p:grpSpPr>
        <p:sp>
          <p:nvSpPr>
            <p:cNvPr id="312" name="Rounded Rectangle 32">
              <a:extLst>
                <a:ext uri="{FF2B5EF4-FFF2-40B4-BE49-F238E27FC236}">
                  <a16:creationId xmlns:a16="http://schemas.microsoft.com/office/drawing/2014/main" id="{41036B4D-59A7-4ACC-9262-E78FFF76A630}"/>
                </a:ext>
              </a:extLst>
            </p:cNvPr>
            <p:cNvSpPr/>
            <p:nvPr/>
          </p:nvSpPr>
          <p:spPr>
            <a:xfrm>
              <a:off x="9912197" y="4439119"/>
              <a:ext cx="1130523" cy="242903"/>
            </a:xfrm>
            <a:prstGeom prst="roundRect">
              <a:avLst/>
            </a:prstGeom>
            <a:solidFill>
              <a:srgbClr val="FFFFFF"/>
            </a:solidFill>
            <a:ln w="19050" cap="flat" cmpd="sng" algn="ctr">
              <a:solidFill>
                <a:srgbClr val="3E484F"/>
              </a:solidFill>
              <a:prstDash val="sysDash"/>
              <a:miter lim="800000"/>
            </a:ln>
            <a:effectLst/>
          </p:spPr>
          <p:txBody>
            <a:bodyPr lIns="0" tIns="0" rIns="0" bIns="0" rtlCol="0" anchor="ctr"/>
            <a:lstStyle/>
            <a:p>
              <a:pPr algn="ctr">
                <a:defRPr/>
              </a:pPr>
              <a:r>
                <a:rPr lang="en-US" sz="900" kern="0" dirty="0">
                  <a:solidFill>
                    <a:srgbClr val="000000"/>
                  </a:solidFill>
                  <a:latin typeface="Calibri" panose="020F0502020204030204"/>
                </a:rPr>
                <a:t>Pod Port (l-interface)</a:t>
              </a:r>
            </a:p>
          </p:txBody>
        </p:sp>
        <p:sp>
          <p:nvSpPr>
            <p:cNvPr id="313" name="Rectangle 312">
              <a:extLst>
                <a:ext uri="{FF2B5EF4-FFF2-40B4-BE49-F238E27FC236}">
                  <a16:creationId xmlns:a16="http://schemas.microsoft.com/office/drawing/2014/main" id="{DD4AAD66-E2E5-4E6D-A84B-EF222EAE9E6E}"/>
                </a:ext>
              </a:extLst>
            </p:cNvPr>
            <p:cNvSpPr/>
            <p:nvPr/>
          </p:nvSpPr>
          <p:spPr>
            <a:xfrm>
              <a:off x="9902305" y="4434056"/>
              <a:ext cx="531594" cy="117284"/>
            </a:xfrm>
            <a:prstGeom prst="rect">
              <a:avLst/>
            </a:prstGeom>
            <a:noFill/>
            <a:ln w="12700" cap="flat" cmpd="sng" algn="ctr">
              <a:noFill/>
              <a:prstDash val="solid"/>
              <a:miter lim="800000"/>
            </a:ln>
            <a:effectLst/>
          </p:spPr>
          <p:txBody>
            <a:bodyPr rtlCol="0" anchor="ctr"/>
            <a:lstStyle/>
            <a:p>
              <a:pPr algn="ctr">
                <a:defRPr/>
              </a:pPr>
              <a:endParaRPr lang="en-US" sz="2000" kern="0">
                <a:solidFill>
                  <a:prstClr val="white"/>
                </a:solidFill>
                <a:latin typeface="Calibri" panose="020F0502020204030204"/>
              </a:endParaRPr>
            </a:p>
          </p:txBody>
        </p:sp>
        <p:sp>
          <p:nvSpPr>
            <p:cNvPr id="314" name="Rectangle 313">
              <a:extLst>
                <a:ext uri="{FF2B5EF4-FFF2-40B4-BE49-F238E27FC236}">
                  <a16:creationId xmlns:a16="http://schemas.microsoft.com/office/drawing/2014/main" id="{75C26D2B-AC54-441B-A784-7FD0A1AD45D2}"/>
                </a:ext>
              </a:extLst>
            </p:cNvPr>
            <p:cNvSpPr/>
            <p:nvPr/>
          </p:nvSpPr>
          <p:spPr>
            <a:xfrm>
              <a:off x="10524605" y="4434056"/>
              <a:ext cx="531594" cy="117284"/>
            </a:xfrm>
            <a:prstGeom prst="rect">
              <a:avLst/>
            </a:prstGeom>
            <a:noFill/>
            <a:ln w="12700" cap="flat" cmpd="sng" algn="ctr">
              <a:noFill/>
              <a:prstDash val="solid"/>
              <a:miter lim="800000"/>
            </a:ln>
            <a:effectLst/>
          </p:spPr>
          <p:txBody>
            <a:bodyPr rtlCol="0" anchor="ctr"/>
            <a:lstStyle/>
            <a:p>
              <a:pPr algn="ctr">
                <a:defRPr/>
              </a:pPr>
              <a:endParaRPr lang="en-US" sz="2000" kern="0">
                <a:solidFill>
                  <a:prstClr val="white"/>
                </a:solidFill>
                <a:latin typeface="Calibri" panose="020F0502020204030204"/>
              </a:endParaRPr>
            </a:p>
          </p:txBody>
        </p:sp>
        <p:sp>
          <p:nvSpPr>
            <p:cNvPr id="315" name="Rectangle 314">
              <a:extLst>
                <a:ext uri="{FF2B5EF4-FFF2-40B4-BE49-F238E27FC236}">
                  <a16:creationId xmlns:a16="http://schemas.microsoft.com/office/drawing/2014/main" id="{8F8F1F8B-B554-462D-808D-B14D7991218B}"/>
                </a:ext>
              </a:extLst>
            </p:cNvPr>
            <p:cNvSpPr/>
            <p:nvPr/>
          </p:nvSpPr>
          <p:spPr>
            <a:xfrm>
              <a:off x="9902305" y="4573756"/>
              <a:ext cx="531594" cy="117284"/>
            </a:xfrm>
            <a:prstGeom prst="rect">
              <a:avLst/>
            </a:prstGeom>
            <a:noFill/>
            <a:ln w="12700" cap="flat" cmpd="sng" algn="ctr">
              <a:noFill/>
              <a:prstDash val="solid"/>
              <a:miter lim="800000"/>
            </a:ln>
            <a:effectLst/>
          </p:spPr>
          <p:txBody>
            <a:bodyPr rtlCol="0" anchor="ctr"/>
            <a:lstStyle/>
            <a:p>
              <a:pPr algn="ctr">
                <a:defRPr/>
              </a:pPr>
              <a:endParaRPr lang="en-US" sz="2000" kern="0">
                <a:solidFill>
                  <a:prstClr val="white"/>
                </a:solidFill>
                <a:latin typeface="Calibri" panose="020F0502020204030204"/>
              </a:endParaRPr>
            </a:p>
          </p:txBody>
        </p:sp>
        <p:sp>
          <p:nvSpPr>
            <p:cNvPr id="316" name="Rectangle 315">
              <a:extLst>
                <a:ext uri="{FF2B5EF4-FFF2-40B4-BE49-F238E27FC236}">
                  <a16:creationId xmlns:a16="http://schemas.microsoft.com/office/drawing/2014/main" id="{6A7F6261-3DDF-4F6A-AF1A-96961ABD47BD}"/>
                </a:ext>
              </a:extLst>
            </p:cNvPr>
            <p:cNvSpPr/>
            <p:nvPr/>
          </p:nvSpPr>
          <p:spPr>
            <a:xfrm>
              <a:off x="10524605" y="4573756"/>
              <a:ext cx="531594" cy="117284"/>
            </a:xfrm>
            <a:prstGeom prst="rect">
              <a:avLst/>
            </a:prstGeom>
            <a:noFill/>
            <a:ln w="12700" cap="flat" cmpd="sng" algn="ctr">
              <a:noFill/>
              <a:prstDash val="solid"/>
              <a:miter lim="800000"/>
            </a:ln>
            <a:effectLst/>
          </p:spPr>
          <p:txBody>
            <a:bodyPr rtlCol="0" anchor="ctr"/>
            <a:lstStyle/>
            <a:p>
              <a:pPr algn="ctr">
                <a:defRPr/>
              </a:pPr>
              <a:endParaRPr lang="en-US" sz="2000" kern="0">
                <a:solidFill>
                  <a:prstClr val="white"/>
                </a:solidFill>
                <a:latin typeface="Calibri" panose="020F0502020204030204"/>
              </a:endParaRPr>
            </a:p>
          </p:txBody>
        </p:sp>
      </p:grpSp>
      <p:cxnSp>
        <p:nvCxnSpPr>
          <p:cNvPr id="317" name="Straight Connector 242">
            <a:extLst>
              <a:ext uri="{FF2B5EF4-FFF2-40B4-BE49-F238E27FC236}">
                <a16:creationId xmlns:a16="http://schemas.microsoft.com/office/drawing/2014/main" id="{C7704A1E-CB64-409C-B9C2-1A33C81C4B91}"/>
              </a:ext>
            </a:extLst>
          </p:cNvPr>
          <p:cNvCxnSpPr>
            <a:cxnSpLocks/>
            <a:stCxn id="95" idx="2"/>
            <a:endCxn id="312" idx="0"/>
          </p:cNvCxnSpPr>
          <p:nvPr/>
        </p:nvCxnSpPr>
        <p:spPr>
          <a:xfrm flipH="1">
            <a:off x="4123866" y="4573484"/>
            <a:ext cx="964" cy="147419"/>
          </a:xfrm>
          <a:prstGeom prst="straightConnector1">
            <a:avLst/>
          </a:prstGeom>
          <a:noFill/>
          <a:ln w="6350" cap="flat" cmpd="sng" algn="ctr">
            <a:solidFill>
              <a:srgbClr val="002060"/>
            </a:solidFill>
            <a:prstDash val="solid"/>
            <a:miter lim="800000"/>
            <a:headEnd type="none" w="med" len="med"/>
            <a:tailEnd type="none" w="med" len="med"/>
          </a:ln>
          <a:effectLst/>
        </p:spPr>
      </p:cxnSp>
      <p:grpSp>
        <p:nvGrpSpPr>
          <p:cNvPr id="319" name="Group 318">
            <a:extLst>
              <a:ext uri="{FF2B5EF4-FFF2-40B4-BE49-F238E27FC236}">
                <a16:creationId xmlns:a16="http://schemas.microsoft.com/office/drawing/2014/main" id="{563244FA-5418-45D3-8BDD-D0575C7D2CBE}"/>
              </a:ext>
            </a:extLst>
          </p:cNvPr>
          <p:cNvGrpSpPr/>
          <p:nvPr/>
        </p:nvGrpSpPr>
        <p:grpSpPr>
          <a:xfrm>
            <a:off x="456697" y="4323539"/>
            <a:ext cx="1153894" cy="256984"/>
            <a:chOff x="9902305" y="4434056"/>
            <a:chExt cx="1153894" cy="256984"/>
          </a:xfrm>
        </p:grpSpPr>
        <p:sp>
          <p:nvSpPr>
            <p:cNvPr id="320" name="Rounded Rectangle 32">
              <a:extLst>
                <a:ext uri="{FF2B5EF4-FFF2-40B4-BE49-F238E27FC236}">
                  <a16:creationId xmlns:a16="http://schemas.microsoft.com/office/drawing/2014/main" id="{147431C6-621D-4304-9C4E-6F76F13E46FC}"/>
                </a:ext>
              </a:extLst>
            </p:cNvPr>
            <p:cNvSpPr/>
            <p:nvPr/>
          </p:nvSpPr>
          <p:spPr>
            <a:xfrm>
              <a:off x="9912197" y="4439119"/>
              <a:ext cx="1130523" cy="242903"/>
            </a:xfrm>
            <a:prstGeom prst="roundRect">
              <a:avLst/>
            </a:prstGeom>
            <a:solidFill>
              <a:srgbClr val="FFFFFF"/>
            </a:solidFill>
            <a:ln w="19050" cap="flat" cmpd="sng" algn="ctr">
              <a:solidFill>
                <a:srgbClr val="3E484F"/>
              </a:solidFill>
              <a:prstDash val="sysDash"/>
              <a:miter lim="800000"/>
            </a:ln>
            <a:effectLst/>
          </p:spPr>
          <p:txBody>
            <a:bodyPr lIns="0" tIns="0" rIns="0" bIns="0" rtlCol="0" anchor="ctr"/>
            <a:lstStyle/>
            <a:p>
              <a:pPr algn="ctr">
                <a:defRPr/>
              </a:pPr>
              <a:r>
                <a:rPr lang="en-US" sz="900" kern="0" dirty="0">
                  <a:solidFill>
                    <a:srgbClr val="000000"/>
                  </a:solidFill>
                  <a:latin typeface="Calibri" panose="020F0502020204030204"/>
                </a:rPr>
                <a:t>Network (l3-network)</a:t>
              </a:r>
            </a:p>
          </p:txBody>
        </p:sp>
        <p:sp>
          <p:nvSpPr>
            <p:cNvPr id="321" name="Rectangle 320">
              <a:extLst>
                <a:ext uri="{FF2B5EF4-FFF2-40B4-BE49-F238E27FC236}">
                  <a16:creationId xmlns:a16="http://schemas.microsoft.com/office/drawing/2014/main" id="{E3F45489-88A6-427E-A510-86CFB6C89A0C}"/>
                </a:ext>
              </a:extLst>
            </p:cNvPr>
            <p:cNvSpPr/>
            <p:nvPr/>
          </p:nvSpPr>
          <p:spPr>
            <a:xfrm>
              <a:off x="9902305" y="4434056"/>
              <a:ext cx="531594" cy="117284"/>
            </a:xfrm>
            <a:prstGeom prst="rect">
              <a:avLst/>
            </a:prstGeom>
            <a:noFill/>
            <a:ln w="12700" cap="flat" cmpd="sng" algn="ctr">
              <a:noFill/>
              <a:prstDash val="solid"/>
              <a:miter lim="800000"/>
            </a:ln>
            <a:effectLst/>
          </p:spPr>
          <p:txBody>
            <a:bodyPr rtlCol="0" anchor="ctr"/>
            <a:lstStyle/>
            <a:p>
              <a:pPr algn="ctr">
                <a:defRPr/>
              </a:pPr>
              <a:endParaRPr lang="en-US" sz="2000" kern="0">
                <a:solidFill>
                  <a:prstClr val="white"/>
                </a:solidFill>
                <a:latin typeface="Calibri" panose="020F0502020204030204"/>
              </a:endParaRPr>
            </a:p>
          </p:txBody>
        </p:sp>
        <p:sp>
          <p:nvSpPr>
            <p:cNvPr id="322" name="Rectangle 321">
              <a:extLst>
                <a:ext uri="{FF2B5EF4-FFF2-40B4-BE49-F238E27FC236}">
                  <a16:creationId xmlns:a16="http://schemas.microsoft.com/office/drawing/2014/main" id="{E982761A-4899-40E5-B01E-429EB1BE262B}"/>
                </a:ext>
              </a:extLst>
            </p:cNvPr>
            <p:cNvSpPr/>
            <p:nvPr/>
          </p:nvSpPr>
          <p:spPr>
            <a:xfrm>
              <a:off x="10524605" y="4434056"/>
              <a:ext cx="531594" cy="117284"/>
            </a:xfrm>
            <a:prstGeom prst="rect">
              <a:avLst/>
            </a:prstGeom>
            <a:noFill/>
            <a:ln w="12700" cap="flat" cmpd="sng" algn="ctr">
              <a:noFill/>
              <a:prstDash val="solid"/>
              <a:miter lim="800000"/>
            </a:ln>
            <a:effectLst/>
          </p:spPr>
          <p:txBody>
            <a:bodyPr rtlCol="0" anchor="ctr"/>
            <a:lstStyle/>
            <a:p>
              <a:pPr algn="ctr">
                <a:defRPr/>
              </a:pPr>
              <a:endParaRPr lang="en-US" sz="2000" kern="0">
                <a:solidFill>
                  <a:prstClr val="white"/>
                </a:solidFill>
                <a:latin typeface="Calibri" panose="020F0502020204030204"/>
              </a:endParaRPr>
            </a:p>
          </p:txBody>
        </p:sp>
        <p:sp>
          <p:nvSpPr>
            <p:cNvPr id="323" name="Rectangle 322">
              <a:extLst>
                <a:ext uri="{FF2B5EF4-FFF2-40B4-BE49-F238E27FC236}">
                  <a16:creationId xmlns:a16="http://schemas.microsoft.com/office/drawing/2014/main" id="{71E69A81-E0FC-490D-927E-0846C755ED9D}"/>
                </a:ext>
              </a:extLst>
            </p:cNvPr>
            <p:cNvSpPr/>
            <p:nvPr/>
          </p:nvSpPr>
          <p:spPr>
            <a:xfrm>
              <a:off x="9902305" y="4573756"/>
              <a:ext cx="531594" cy="117284"/>
            </a:xfrm>
            <a:prstGeom prst="rect">
              <a:avLst/>
            </a:prstGeom>
            <a:noFill/>
            <a:ln w="12700" cap="flat" cmpd="sng" algn="ctr">
              <a:noFill/>
              <a:prstDash val="solid"/>
              <a:miter lim="800000"/>
            </a:ln>
            <a:effectLst/>
          </p:spPr>
          <p:txBody>
            <a:bodyPr rtlCol="0" anchor="ctr"/>
            <a:lstStyle/>
            <a:p>
              <a:pPr algn="ctr">
                <a:defRPr/>
              </a:pPr>
              <a:endParaRPr lang="en-US" sz="2000" kern="0">
                <a:solidFill>
                  <a:prstClr val="white"/>
                </a:solidFill>
                <a:latin typeface="Calibri" panose="020F0502020204030204"/>
              </a:endParaRPr>
            </a:p>
          </p:txBody>
        </p:sp>
        <p:sp>
          <p:nvSpPr>
            <p:cNvPr id="324" name="Rectangle 323">
              <a:extLst>
                <a:ext uri="{FF2B5EF4-FFF2-40B4-BE49-F238E27FC236}">
                  <a16:creationId xmlns:a16="http://schemas.microsoft.com/office/drawing/2014/main" id="{AB95D259-ECC0-491A-A2B1-FC7124DB909B}"/>
                </a:ext>
              </a:extLst>
            </p:cNvPr>
            <p:cNvSpPr/>
            <p:nvPr/>
          </p:nvSpPr>
          <p:spPr>
            <a:xfrm>
              <a:off x="10524605" y="4573756"/>
              <a:ext cx="531594" cy="117284"/>
            </a:xfrm>
            <a:prstGeom prst="rect">
              <a:avLst/>
            </a:prstGeom>
            <a:noFill/>
            <a:ln w="12700" cap="flat" cmpd="sng" algn="ctr">
              <a:noFill/>
              <a:prstDash val="solid"/>
              <a:miter lim="800000"/>
            </a:ln>
            <a:effectLst/>
          </p:spPr>
          <p:txBody>
            <a:bodyPr rtlCol="0" anchor="ctr"/>
            <a:lstStyle/>
            <a:p>
              <a:pPr algn="ctr">
                <a:defRPr/>
              </a:pPr>
              <a:endParaRPr lang="en-US" sz="2000" kern="0">
                <a:solidFill>
                  <a:prstClr val="white"/>
                </a:solidFill>
                <a:latin typeface="Calibri" panose="020F0502020204030204"/>
              </a:endParaRPr>
            </a:p>
          </p:txBody>
        </p:sp>
      </p:grpSp>
      <p:cxnSp>
        <p:nvCxnSpPr>
          <p:cNvPr id="325" name="Straight Connector 242">
            <a:extLst>
              <a:ext uri="{FF2B5EF4-FFF2-40B4-BE49-F238E27FC236}">
                <a16:creationId xmlns:a16="http://schemas.microsoft.com/office/drawing/2014/main" id="{7C5886C8-65F2-445F-862B-6B0B2D6E4CEC}"/>
              </a:ext>
            </a:extLst>
          </p:cNvPr>
          <p:cNvCxnSpPr>
            <a:cxnSpLocks/>
            <a:stCxn id="43" idx="2"/>
            <a:endCxn id="320" idx="0"/>
          </p:cNvCxnSpPr>
          <p:nvPr/>
        </p:nvCxnSpPr>
        <p:spPr>
          <a:xfrm flipH="1">
            <a:off x="1031851" y="3762564"/>
            <a:ext cx="3954" cy="566039"/>
          </a:xfrm>
          <a:prstGeom prst="straightConnector1">
            <a:avLst/>
          </a:prstGeom>
          <a:noFill/>
          <a:ln w="6350" cap="flat" cmpd="sng" algn="ctr">
            <a:solidFill>
              <a:srgbClr val="002060"/>
            </a:solidFill>
            <a:prstDash val="solid"/>
            <a:miter lim="800000"/>
            <a:headEnd type="none"/>
            <a:tailEnd type="oval"/>
          </a:ln>
          <a:effectLst/>
        </p:spPr>
      </p:cxnSp>
      <p:cxnSp>
        <p:nvCxnSpPr>
          <p:cNvPr id="330" name="Straight Connector 242">
            <a:extLst>
              <a:ext uri="{FF2B5EF4-FFF2-40B4-BE49-F238E27FC236}">
                <a16:creationId xmlns:a16="http://schemas.microsoft.com/office/drawing/2014/main" id="{486DEED2-73A5-4344-BAA3-1C272AE83DF8}"/>
              </a:ext>
            </a:extLst>
          </p:cNvPr>
          <p:cNvCxnSpPr>
            <a:cxnSpLocks/>
            <a:stCxn id="312" idx="2"/>
            <a:endCxn id="320" idx="2"/>
          </p:cNvCxnSpPr>
          <p:nvPr/>
        </p:nvCxnSpPr>
        <p:spPr>
          <a:xfrm rot="5400000" flipH="1">
            <a:off x="2381709" y="3221649"/>
            <a:ext cx="392300" cy="3092015"/>
          </a:xfrm>
          <a:prstGeom prst="bentConnector3">
            <a:avLst>
              <a:gd name="adj1" fmla="val -36645"/>
            </a:avLst>
          </a:prstGeom>
          <a:noFill/>
          <a:ln w="6350" cap="flat" cmpd="sng" algn="ctr">
            <a:solidFill>
              <a:srgbClr val="002060"/>
            </a:solidFill>
            <a:prstDash val="dash"/>
            <a:miter lim="800000"/>
            <a:headEnd type="none" w="med" len="med"/>
            <a:tailEnd type="none" w="med" len="med"/>
          </a:ln>
          <a:effectLst/>
        </p:spPr>
      </p:cxnSp>
      <p:cxnSp>
        <p:nvCxnSpPr>
          <p:cNvPr id="334" name="Straight Connector 242">
            <a:extLst>
              <a:ext uri="{FF2B5EF4-FFF2-40B4-BE49-F238E27FC236}">
                <a16:creationId xmlns:a16="http://schemas.microsoft.com/office/drawing/2014/main" id="{717743FF-1ECC-41C7-87F4-36EAF8480C64}"/>
              </a:ext>
            </a:extLst>
          </p:cNvPr>
          <p:cNvCxnSpPr>
            <a:cxnSpLocks/>
            <a:stCxn id="289" idx="2"/>
            <a:endCxn id="320" idx="2"/>
          </p:cNvCxnSpPr>
          <p:nvPr/>
        </p:nvCxnSpPr>
        <p:spPr>
          <a:xfrm rot="5400000" flipH="1">
            <a:off x="3815221" y="1788135"/>
            <a:ext cx="392300" cy="5959040"/>
          </a:xfrm>
          <a:prstGeom prst="bentConnector3">
            <a:avLst>
              <a:gd name="adj1" fmla="val -43854"/>
            </a:avLst>
          </a:prstGeom>
          <a:noFill/>
          <a:ln w="6350" cap="flat" cmpd="sng" algn="ctr">
            <a:solidFill>
              <a:srgbClr val="002060"/>
            </a:solidFill>
            <a:prstDash val="dash"/>
            <a:miter lim="800000"/>
            <a:headEnd type="none" w="med" len="med"/>
            <a:tailEnd type="none" w="med" len="med"/>
          </a:ln>
          <a:effectLst/>
        </p:spPr>
      </p:cxnSp>
      <p:cxnSp>
        <p:nvCxnSpPr>
          <p:cNvPr id="343" name="Straight Connector 242">
            <a:extLst>
              <a:ext uri="{FF2B5EF4-FFF2-40B4-BE49-F238E27FC236}">
                <a16:creationId xmlns:a16="http://schemas.microsoft.com/office/drawing/2014/main" id="{E3ACBCE0-C287-4233-919C-365B21A1F9AC}"/>
              </a:ext>
            </a:extLst>
          </p:cNvPr>
          <p:cNvCxnSpPr>
            <a:cxnSpLocks/>
            <a:stCxn id="296" idx="2"/>
            <a:endCxn id="320" idx="2"/>
          </p:cNvCxnSpPr>
          <p:nvPr/>
        </p:nvCxnSpPr>
        <p:spPr>
          <a:xfrm rot="5400000" flipH="1">
            <a:off x="5210634" y="392724"/>
            <a:ext cx="373250" cy="8730815"/>
          </a:xfrm>
          <a:prstGeom prst="bentConnector3">
            <a:avLst>
              <a:gd name="adj1" fmla="val -61246"/>
            </a:avLst>
          </a:prstGeom>
          <a:noFill/>
          <a:ln w="6350" cap="flat" cmpd="sng" algn="ctr">
            <a:solidFill>
              <a:srgbClr val="002060"/>
            </a:solidFill>
            <a:prstDash val="dash"/>
            <a:miter lim="800000"/>
            <a:headEnd type="none" w="med" len="med"/>
            <a:tailEnd type="none" w="med" len="med"/>
          </a:ln>
          <a:effectLst/>
        </p:spPr>
      </p:cxnSp>
      <p:pic>
        <p:nvPicPr>
          <p:cNvPr id="8" name="Picture 7">
            <a:extLst>
              <a:ext uri="{FF2B5EF4-FFF2-40B4-BE49-F238E27FC236}">
                <a16:creationId xmlns:a16="http://schemas.microsoft.com/office/drawing/2014/main" id="{9FF71CB5-059E-45CB-945A-BCDA49BCAB3F}"/>
              </a:ext>
            </a:extLst>
          </p:cNvPr>
          <p:cNvPicPr>
            <a:picLocks noChangeAspect="1"/>
          </p:cNvPicPr>
          <p:nvPr/>
        </p:nvPicPr>
        <p:blipFill>
          <a:blip r:embed="rId4"/>
          <a:stretch>
            <a:fillRect/>
          </a:stretch>
        </p:blipFill>
        <p:spPr>
          <a:xfrm>
            <a:off x="10175777" y="432001"/>
            <a:ext cx="1635060" cy="1889700"/>
          </a:xfrm>
          <a:prstGeom prst="rect">
            <a:avLst/>
          </a:prstGeom>
          <a:solidFill>
            <a:schemeClr val="bg1"/>
          </a:solidFill>
        </p:spPr>
      </p:pic>
      <p:sp>
        <p:nvSpPr>
          <p:cNvPr id="174" name="Rectangle 173">
            <a:extLst>
              <a:ext uri="{FF2B5EF4-FFF2-40B4-BE49-F238E27FC236}">
                <a16:creationId xmlns:a16="http://schemas.microsoft.com/office/drawing/2014/main" id="{25B6DC46-3797-4686-9BB9-B1D28527A3E1}"/>
              </a:ext>
            </a:extLst>
          </p:cNvPr>
          <p:cNvSpPr/>
          <p:nvPr/>
        </p:nvSpPr>
        <p:spPr>
          <a:xfrm>
            <a:off x="8432622" y="4021571"/>
            <a:ext cx="692320" cy="206209"/>
          </a:xfrm>
          <a:prstGeom prst="rect">
            <a:avLst/>
          </a:prstGeom>
          <a:ln/>
        </p:spPr>
        <p:style>
          <a:lnRef idx="1">
            <a:schemeClr val="accent3"/>
          </a:lnRef>
          <a:fillRef idx="2">
            <a:schemeClr val="accent3"/>
          </a:fillRef>
          <a:effectRef idx="1">
            <a:schemeClr val="accent3"/>
          </a:effectRef>
          <a:fontRef idx="minor">
            <a:schemeClr val="dk1"/>
          </a:fontRef>
        </p:style>
        <p:txBody>
          <a:bodyPr lIns="0" tIns="0" rIns="0" bIns="0" rtlCol="0" anchor="ctr"/>
          <a:lstStyle/>
          <a:p>
            <a:pPr algn="ctr">
              <a:defRPr/>
            </a:pPr>
            <a:r>
              <a:rPr lang="en-US" sz="900" kern="0" dirty="0">
                <a:solidFill>
                  <a:prstClr val="black"/>
                </a:solidFill>
                <a:latin typeface="Calibri" panose="020F0502020204030204"/>
              </a:rPr>
              <a:t>Service</a:t>
            </a:r>
          </a:p>
        </p:txBody>
      </p:sp>
      <p:sp>
        <p:nvSpPr>
          <p:cNvPr id="175" name="Rectangle 174">
            <a:extLst>
              <a:ext uri="{FF2B5EF4-FFF2-40B4-BE49-F238E27FC236}">
                <a16:creationId xmlns:a16="http://schemas.microsoft.com/office/drawing/2014/main" id="{F1E8591C-003B-4D60-8475-6021F186C46F}"/>
              </a:ext>
            </a:extLst>
          </p:cNvPr>
          <p:cNvSpPr/>
          <p:nvPr/>
        </p:nvSpPr>
        <p:spPr>
          <a:xfrm>
            <a:off x="5651092" y="3785343"/>
            <a:ext cx="692320" cy="206209"/>
          </a:xfrm>
          <a:prstGeom prst="rect">
            <a:avLst/>
          </a:prstGeom>
          <a:ln/>
        </p:spPr>
        <p:style>
          <a:lnRef idx="1">
            <a:schemeClr val="accent3"/>
          </a:lnRef>
          <a:fillRef idx="2">
            <a:schemeClr val="accent3"/>
          </a:fillRef>
          <a:effectRef idx="1">
            <a:schemeClr val="accent3"/>
          </a:effectRef>
          <a:fontRef idx="minor">
            <a:schemeClr val="dk1"/>
          </a:fontRef>
        </p:style>
        <p:txBody>
          <a:bodyPr lIns="0" tIns="0" rIns="0" bIns="0" rtlCol="0" anchor="ctr"/>
          <a:lstStyle/>
          <a:p>
            <a:pPr algn="ctr">
              <a:defRPr/>
            </a:pPr>
            <a:r>
              <a:rPr lang="en-US" sz="900" kern="0" dirty="0">
                <a:solidFill>
                  <a:prstClr val="black"/>
                </a:solidFill>
                <a:latin typeface="Calibri" panose="020F0502020204030204"/>
              </a:rPr>
              <a:t>Config Map</a:t>
            </a:r>
          </a:p>
        </p:txBody>
      </p:sp>
      <p:sp>
        <p:nvSpPr>
          <p:cNvPr id="176" name="Rectangle 175">
            <a:extLst>
              <a:ext uri="{FF2B5EF4-FFF2-40B4-BE49-F238E27FC236}">
                <a16:creationId xmlns:a16="http://schemas.microsoft.com/office/drawing/2014/main" id="{1309E1FF-AFAF-4938-9CFE-9D7F1E43FB8B}"/>
              </a:ext>
            </a:extLst>
          </p:cNvPr>
          <p:cNvSpPr/>
          <p:nvPr/>
        </p:nvSpPr>
        <p:spPr>
          <a:xfrm>
            <a:off x="5654367" y="3530690"/>
            <a:ext cx="692320" cy="206209"/>
          </a:xfrm>
          <a:prstGeom prst="rect">
            <a:avLst/>
          </a:prstGeom>
          <a:ln/>
        </p:spPr>
        <p:style>
          <a:lnRef idx="1">
            <a:schemeClr val="accent3"/>
          </a:lnRef>
          <a:fillRef idx="2">
            <a:schemeClr val="accent3"/>
          </a:fillRef>
          <a:effectRef idx="1">
            <a:schemeClr val="accent3"/>
          </a:effectRef>
          <a:fontRef idx="minor">
            <a:schemeClr val="dk1"/>
          </a:fontRef>
        </p:style>
        <p:txBody>
          <a:bodyPr lIns="0" tIns="0" rIns="0" bIns="0" rtlCol="0" anchor="ctr"/>
          <a:lstStyle/>
          <a:p>
            <a:pPr algn="ctr">
              <a:defRPr/>
            </a:pPr>
            <a:r>
              <a:rPr lang="en-US" sz="900" kern="0" dirty="0">
                <a:solidFill>
                  <a:prstClr val="black"/>
                </a:solidFill>
                <a:latin typeface="Calibri" panose="020F0502020204030204"/>
              </a:rPr>
              <a:t>Deployment</a:t>
            </a:r>
          </a:p>
        </p:txBody>
      </p:sp>
      <p:sp>
        <p:nvSpPr>
          <p:cNvPr id="177" name="Rectangle 176">
            <a:extLst>
              <a:ext uri="{FF2B5EF4-FFF2-40B4-BE49-F238E27FC236}">
                <a16:creationId xmlns:a16="http://schemas.microsoft.com/office/drawing/2014/main" id="{FCE5C4FB-9D99-4B86-8F6B-702CB4A08127}"/>
              </a:ext>
            </a:extLst>
          </p:cNvPr>
          <p:cNvSpPr/>
          <p:nvPr/>
        </p:nvSpPr>
        <p:spPr>
          <a:xfrm>
            <a:off x="5643899" y="4030714"/>
            <a:ext cx="692320" cy="206209"/>
          </a:xfrm>
          <a:prstGeom prst="rect">
            <a:avLst/>
          </a:prstGeom>
          <a:ln/>
        </p:spPr>
        <p:style>
          <a:lnRef idx="1">
            <a:schemeClr val="accent3"/>
          </a:lnRef>
          <a:fillRef idx="2">
            <a:schemeClr val="accent3"/>
          </a:fillRef>
          <a:effectRef idx="1">
            <a:schemeClr val="accent3"/>
          </a:effectRef>
          <a:fontRef idx="minor">
            <a:schemeClr val="dk1"/>
          </a:fontRef>
        </p:style>
        <p:txBody>
          <a:bodyPr lIns="0" tIns="0" rIns="0" bIns="0" rtlCol="0" anchor="ctr"/>
          <a:lstStyle/>
          <a:p>
            <a:pPr algn="ctr">
              <a:defRPr/>
            </a:pPr>
            <a:r>
              <a:rPr lang="en-US" sz="900" kern="0" dirty="0">
                <a:solidFill>
                  <a:prstClr val="black"/>
                </a:solidFill>
                <a:latin typeface="Calibri" panose="020F0502020204030204"/>
              </a:rPr>
              <a:t>Service</a:t>
            </a:r>
          </a:p>
        </p:txBody>
      </p:sp>
      <p:sp>
        <p:nvSpPr>
          <p:cNvPr id="178" name="Rectangle 177">
            <a:extLst>
              <a:ext uri="{FF2B5EF4-FFF2-40B4-BE49-F238E27FC236}">
                <a16:creationId xmlns:a16="http://schemas.microsoft.com/office/drawing/2014/main" id="{FE45C22A-C4C2-4855-91D2-6CEFD043A4B4}"/>
              </a:ext>
            </a:extLst>
          </p:cNvPr>
          <p:cNvSpPr/>
          <p:nvPr/>
        </p:nvSpPr>
        <p:spPr>
          <a:xfrm>
            <a:off x="2708530" y="4079547"/>
            <a:ext cx="692320" cy="206209"/>
          </a:xfrm>
          <a:prstGeom prst="rect">
            <a:avLst/>
          </a:prstGeom>
          <a:ln/>
        </p:spPr>
        <p:style>
          <a:lnRef idx="1">
            <a:schemeClr val="accent3"/>
          </a:lnRef>
          <a:fillRef idx="2">
            <a:schemeClr val="accent3"/>
          </a:fillRef>
          <a:effectRef idx="1">
            <a:schemeClr val="accent3"/>
          </a:effectRef>
          <a:fontRef idx="minor">
            <a:schemeClr val="dk1"/>
          </a:fontRef>
        </p:style>
        <p:txBody>
          <a:bodyPr lIns="0" tIns="0" rIns="0" bIns="0" rtlCol="0" anchor="ctr"/>
          <a:lstStyle/>
          <a:p>
            <a:pPr algn="ctr">
              <a:defRPr/>
            </a:pPr>
            <a:r>
              <a:rPr lang="en-US" sz="900" kern="0" dirty="0">
                <a:solidFill>
                  <a:prstClr val="black"/>
                </a:solidFill>
                <a:latin typeface="Calibri" panose="020F0502020204030204"/>
              </a:rPr>
              <a:t>Config Map</a:t>
            </a:r>
          </a:p>
        </p:txBody>
      </p:sp>
      <p:sp>
        <p:nvSpPr>
          <p:cNvPr id="179" name="Rectangle 178">
            <a:extLst>
              <a:ext uri="{FF2B5EF4-FFF2-40B4-BE49-F238E27FC236}">
                <a16:creationId xmlns:a16="http://schemas.microsoft.com/office/drawing/2014/main" id="{3F24FA67-D6EB-4EFA-A911-40E4B76211AE}"/>
              </a:ext>
            </a:extLst>
          </p:cNvPr>
          <p:cNvSpPr/>
          <p:nvPr/>
        </p:nvSpPr>
        <p:spPr>
          <a:xfrm>
            <a:off x="2714784" y="3778005"/>
            <a:ext cx="692320" cy="206209"/>
          </a:xfrm>
          <a:prstGeom prst="rect">
            <a:avLst/>
          </a:prstGeom>
          <a:ln/>
        </p:spPr>
        <p:style>
          <a:lnRef idx="1">
            <a:schemeClr val="accent3"/>
          </a:lnRef>
          <a:fillRef idx="2">
            <a:schemeClr val="accent3"/>
          </a:fillRef>
          <a:effectRef idx="1">
            <a:schemeClr val="accent3"/>
          </a:effectRef>
          <a:fontRef idx="minor">
            <a:schemeClr val="dk1"/>
          </a:fontRef>
        </p:style>
        <p:txBody>
          <a:bodyPr lIns="0" tIns="0" rIns="0" bIns="0" rtlCol="0" anchor="ctr"/>
          <a:lstStyle/>
          <a:p>
            <a:pPr algn="ctr">
              <a:defRPr/>
            </a:pPr>
            <a:r>
              <a:rPr lang="en-US" sz="900" kern="0" dirty="0">
                <a:solidFill>
                  <a:prstClr val="black"/>
                </a:solidFill>
                <a:latin typeface="Calibri" panose="020F0502020204030204"/>
              </a:rPr>
              <a:t>Deployment</a:t>
            </a:r>
          </a:p>
        </p:txBody>
      </p:sp>
      <p:pic>
        <p:nvPicPr>
          <p:cNvPr id="9" name="Picture 8">
            <a:extLst>
              <a:ext uri="{FF2B5EF4-FFF2-40B4-BE49-F238E27FC236}">
                <a16:creationId xmlns:a16="http://schemas.microsoft.com/office/drawing/2014/main" id="{E69D8314-B8C4-45E8-B0F2-5E038F3830C6}"/>
              </a:ext>
            </a:extLst>
          </p:cNvPr>
          <p:cNvPicPr>
            <a:picLocks noChangeAspect="1"/>
          </p:cNvPicPr>
          <p:nvPr/>
        </p:nvPicPr>
        <p:blipFill>
          <a:blip r:embed="rId5"/>
          <a:stretch>
            <a:fillRect/>
          </a:stretch>
        </p:blipFill>
        <p:spPr>
          <a:xfrm>
            <a:off x="6809709" y="542581"/>
            <a:ext cx="3075285" cy="1665072"/>
          </a:xfrm>
          <a:prstGeom prst="rect">
            <a:avLst/>
          </a:prstGeom>
        </p:spPr>
      </p:pic>
      <p:sp>
        <p:nvSpPr>
          <p:cNvPr id="107" name="Rectangle 106">
            <a:extLst>
              <a:ext uri="{FF2B5EF4-FFF2-40B4-BE49-F238E27FC236}">
                <a16:creationId xmlns:a16="http://schemas.microsoft.com/office/drawing/2014/main" id="{D42F268F-C37A-4F94-AFFF-6BF11C524BF1}"/>
              </a:ext>
            </a:extLst>
          </p:cNvPr>
          <p:cNvSpPr/>
          <p:nvPr/>
        </p:nvSpPr>
        <p:spPr>
          <a:xfrm>
            <a:off x="2708530" y="3507038"/>
            <a:ext cx="692320" cy="206209"/>
          </a:xfrm>
          <a:prstGeom prst="rect">
            <a:avLst/>
          </a:prstGeom>
          <a:ln/>
        </p:spPr>
        <p:style>
          <a:lnRef idx="1">
            <a:schemeClr val="accent3"/>
          </a:lnRef>
          <a:fillRef idx="2">
            <a:schemeClr val="accent3"/>
          </a:fillRef>
          <a:effectRef idx="1">
            <a:schemeClr val="accent3"/>
          </a:effectRef>
          <a:fontRef idx="minor">
            <a:schemeClr val="dk1"/>
          </a:fontRef>
        </p:style>
        <p:txBody>
          <a:bodyPr lIns="0" tIns="0" rIns="0" bIns="0" rtlCol="0" anchor="ctr"/>
          <a:lstStyle/>
          <a:p>
            <a:pPr algn="ctr">
              <a:defRPr/>
            </a:pPr>
            <a:r>
              <a:rPr lang="en-US" sz="900" kern="0" dirty="0">
                <a:solidFill>
                  <a:prstClr val="black"/>
                </a:solidFill>
                <a:latin typeface="Calibri" panose="020F0502020204030204"/>
              </a:rPr>
              <a:t>Chart</a:t>
            </a:r>
          </a:p>
        </p:txBody>
      </p:sp>
    </p:spTree>
    <p:extLst>
      <p:ext uri="{BB962C8B-B14F-4D97-AF65-F5344CB8AC3E}">
        <p14:creationId xmlns:p14="http://schemas.microsoft.com/office/powerpoint/2010/main" val="193599679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DDC5CEBB-B565-4F99-A379-4A6303166F3E}"/>
              </a:ext>
            </a:extLst>
          </p:cNvPr>
          <p:cNvSpPr>
            <a:spLocks noGrp="1"/>
          </p:cNvSpPr>
          <p:nvPr>
            <p:ph type="sldNum" sz="quarter" idx="4"/>
          </p:nvPr>
        </p:nvSpPr>
        <p:spPr/>
        <p:txBody>
          <a:bodyPr/>
          <a:lstStyle/>
          <a:p>
            <a:fld id="{6C9CD605-947A-3C4E-98CB-B055F943FEBA}" type="slidenum">
              <a:rPr lang="en-US" smtClean="0"/>
              <a:pPr/>
              <a:t>2</a:t>
            </a:fld>
            <a:endParaRPr lang="en-US" dirty="0"/>
          </a:p>
        </p:txBody>
      </p:sp>
      <p:sp>
        <p:nvSpPr>
          <p:cNvPr id="3" name="Title 2">
            <a:extLst>
              <a:ext uri="{FF2B5EF4-FFF2-40B4-BE49-F238E27FC236}">
                <a16:creationId xmlns:a16="http://schemas.microsoft.com/office/drawing/2014/main" id="{35CA96D0-7068-4410-9022-10FFDAD75E4A}"/>
              </a:ext>
            </a:extLst>
          </p:cNvPr>
          <p:cNvSpPr>
            <a:spLocks noGrp="1"/>
          </p:cNvSpPr>
          <p:nvPr>
            <p:ph type="title"/>
          </p:nvPr>
        </p:nvSpPr>
        <p:spPr/>
        <p:txBody>
          <a:bodyPr>
            <a:normAutofit fontScale="90000"/>
          </a:bodyPr>
          <a:lstStyle/>
          <a:p>
            <a:r>
              <a:rPr lang="en-US" dirty="0"/>
              <a:t>Modeling Assumptions</a:t>
            </a:r>
          </a:p>
        </p:txBody>
      </p:sp>
      <p:sp>
        <p:nvSpPr>
          <p:cNvPr id="4" name="Text Placeholder 3">
            <a:extLst>
              <a:ext uri="{FF2B5EF4-FFF2-40B4-BE49-F238E27FC236}">
                <a16:creationId xmlns:a16="http://schemas.microsoft.com/office/drawing/2014/main" id="{985450AA-3D03-4378-B560-5F978282D15E}"/>
              </a:ext>
            </a:extLst>
          </p:cNvPr>
          <p:cNvSpPr>
            <a:spLocks noGrp="1"/>
          </p:cNvSpPr>
          <p:nvPr>
            <p:ph type="body" sz="quarter" idx="10"/>
          </p:nvPr>
        </p:nvSpPr>
        <p:spPr>
          <a:xfrm>
            <a:off x="314325" y="1138237"/>
            <a:ext cx="11506200" cy="5233380"/>
          </a:xfrm>
        </p:spPr>
        <p:txBody>
          <a:bodyPr>
            <a:normAutofit lnSpcReduction="10000"/>
          </a:bodyPr>
          <a:lstStyle/>
          <a:p>
            <a:r>
              <a:rPr lang="en-US" sz="1800" dirty="0"/>
              <a:t>Store minimal information in inventory:</a:t>
            </a:r>
          </a:p>
          <a:p>
            <a:pPr lvl="1"/>
            <a:r>
              <a:rPr lang="en-US" sz="1400" dirty="0"/>
              <a:t>Rely on k8s for complete attribute set.</a:t>
            </a:r>
          </a:p>
          <a:p>
            <a:pPr lvl="1"/>
            <a:r>
              <a:rPr lang="en-US" sz="1400" dirty="0"/>
              <a:t>Provide traceability to helm charts and deployed packages.</a:t>
            </a:r>
          </a:p>
          <a:p>
            <a:r>
              <a:rPr lang="en-US" sz="1800" dirty="0"/>
              <a:t>The pod instances are too dynamic in nature and will not be inventoried, the pod info can be dynamically retrieved from Kubernetes, i.e. only intent and deployment status will be inventoried</a:t>
            </a:r>
          </a:p>
          <a:p>
            <a:r>
              <a:rPr lang="en-US" sz="1800" dirty="0"/>
              <a:t>Maximize component/application reuse:</a:t>
            </a:r>
          </a:p>
          <a:p>
            <a:pPr lvl="1"/>
            <a:r>
              <a:rPr lang="en-US" sz="1400" dirty="0"/>
              <a:t>A CNF is a composite application, e.g. EPC service, comprising of multiple sub-applications/microservices (e.g. </a:t>
            </a:r>
            <a:r>
              <a:rPr lang="en-US" sz="1400" dirty="0" err="1"/>
              <a:t>vMME</a:t>
            </a:r>
            <a:r>
              <a:rPr lang="en-US" sz="1400" dirty="0"/>
              <a:t>, </a:t>
            </a:r>
            <a:r>
              <a:rPr lang="en-US" sz="1400" dirty="0" err="1"/>
              <a:t>vSGW</a:t>
            </a:r>
            <a:r>
              <a:rPr lang="en-US" sz="1400" dirty="0"/>
              <a:t>, </a:t>
            </a:r>
            <a:r>
              <a:rPr lang="en-US" sz="1400" dirty="0" err="1"/>
              <a:t>vPGW</a:t>
            </a:r>
            <a:r>
              <a:rPr lang="en-US" sz="1400" dirty="0"/>
              <a:t>), where each sub-application is defined by a single Helm package with </a:t>
            </a:r>
            <a:r>
              <a:rPr lang="en-US" sz="1400" dirty="0">
                <a:solidFill>
                  <a:srgbClr val="FF0000"/>
                </a:solidFill>
              </a:rPr>
              <a:t>one or more deployments </a:t>
            </a:r>
            <a:r>
              <a:rPr lang="en-US" sz="1400" dirty="0"/>
              <a:t>(</a:t>
            </a:r>
            <a:r>
              <a:rPr lang="en-US" sz="1400" dirty="0" err="1"/>
              <a:t>DeploymentSpec</a:t>
            </a:r>
            <a:r>
              <a:rPr lang="en-US" sz="1400" dirty="0"/>
              <a:t>). </a:t>
            </a:r>
            <a:endParaRPr lang="en-US" sz="1000" dirty="0"/>
          </a:p>
          <a:p>
            <a:pPr lvl="1"/>
            <a:r>
              <a:rPr lang="en-US" sz="1400" dirty="0"/>
              <a:t>A CNF can be deployed across multiple clusters, a single deployment (</a:t>
            </a:r>
            <a:r>
              <a:rPr lang="en-US" sz="1400" dirty="0" err="1"/>
              <a:t>DeploymentSpec</a:t>
            </a:r>
            <a:r>
              <a:rPr lang="en-US" sz="1400" dirty="0"/>
              <a:t>) mapped to a separate cluster (supported in k8splugin v2).</a:t>
            </a:r>
            <a:endParaRPr lang="pl-PL" sz="1400" dirty="0"/>
          </a:p>
          <a:p>
            <a:r>
              <a:rPr lang="en-US" sz="1800" dirty="0"/>
              <a:t>Entities and attributes to be inventoried in A&amp;AI will be determined following analysis of CNF</a:t>
            </a:r>
            <a:r>
              <a:rPr lang="en-US" sz="1800" dirty="0">
                <a:solidFill>
                  <a:srgbClr val="FF0000"/>
                </a:solidFill>
              </a:rPr>
              <a:t> post-instantiation use cases (see preliminary list in side 3). </a:t>
            </a:r>
          </a:p>
          <a:p>
            <a:r>
              <a:rPr lang="en-US" sz="1800" dirty="0"/>
              <a:t>Custom resources (CRD) such as Ingress and Certification Manager can be persisted as CNFs (see azure example in slide 6), </a:t>
            </a:r>
            <a:r>
              <a:rPr lang="en-US" sz="1800" dirty="0">
                <a:solidFill>
                  <a:srgbClr val="FF0000"/>
                </a:solidFill>
              </a:rPr>
              <a:t>relations to the CNF service and sub-application services </a:t>
            </a:r>
            <a:r>
              <a:rPr lang="en-US" sz="1800" dirty="0" err="1">
                <a:solidFill>
                  <a:srgbClr val="FF0000"/>
                </a:solidFill>
              </a:rPr>
              <a:t>tbd</a:t>
            </a:r>
            <a:r>
              <a:rPr lang="en-US" sz="1800" dirty="0">
                <a:solidFill>
                  <a:srgbClr val="FF0000"/>
                </a:solidFill>
              </a:rPr>
              <a:t>. </a:t>
            </a:r>
          </a:p>
          <a:p>
            <a:r>
              <a:rPr lang="en-US" sz="1800" dirty="0"/>
              <a:t>Networks and Network Interfaces (CNI) – </a:t>
            </a:r>
            <a:r>
              <a:rPr lang="en-US" sz="1800" dirty="0" err="1"/>
              <a:t>tbd</a:t>
            </a:r>
            <a:r>
              <a:rPr lang="en-US" sz="1800" dirty="0"/>
              <a:t>.</a:t>
            </a:r>
          </a:p>
          <a:p>
            <a:r>
              <a:rPr lang="en-US" sz="1800" dirty="0"/>
              <a:t>Orchestration status vs deployment status – </a:t>
            </a:r>
            <a:r>
              <a:rPr lang="en-US" sz="1800" dirty="0" err="1"/>
              <a:t>tbd</a:t>
            </a:r>
            <a:r>
              <a:rPr lang="en-US" sz="1800" dirty="0"/>
              <a:t>.</a:t>
            </a:r>
          </a:p>
          <a:p>
            <a:r>
              <a:rPr lang="en-US" sz="1800" dirty="0"/>
              <a:t>ONAP vs k8s roles &amp; responsibilities – </a:t>
            </a:r>
            <a:r>
              <a:rPr lang="en-US" sz="1800" dirty="0" err="1"/>
              <a:t>tbd</a:t>
            </a:r>
            <a:r>
              <a:rPr lang="en-US" sz="1800" dirty="0"/>
              <a:t>.</a:t>
            </a:r>
          </a:p>
          <a:p>
            <a:r>
              <a:rPr lang="en-US" sz="1800" dirty="0"/>
              <a:t>Cloud-Region : Cluster - 1:1 relationship – </a:t>
            </a:r>
            <a:r>
              <a:rPr lang="en-US" sz="1800" dirty="0" err="1"/>
              <a:t>tbd</a:t>
            </a:r>
            <a:r>
              <a:rPr lang="en-US" sz="1800" dirty="0"/>
              <a:t>.</a:t>
            </a:r>
          </a:p>
          <a:p>
            <a:endParaRPr lang="en-US" sz="1800" dirty="0">
              <a:solidFill>
                <a:srgbClr val="FF0000"/>
              </a:solidFill>
            </a:endParaRPr>
          </a:p>
          <a:p>
            <a:endParaRPr lang="en-US" sz="1800" dirty="0"/>
          </a:p>
        </p:txBody>
      </p:sp>
    </p:spTree>
    <p:extLst>
      <p:ext uri="{BB962C8B-B14F-4D97-AF65-F5344CB8AC3E}">
        <p14:creationId xmlns:p14="http://schemas.microsoft.com/office/powerpoint/2010/main" val="2253007207"/>
      </p:ext>
    </p:extLst>
  </p:cSld>
  <p:clrMapOvr>
    <a:masterClrMapping/>
  </p:clrMapOvr>
  <p:transition>
    <p:wipe dir="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DDC5CEBB-B565-4F99-A379-4A6303166F3E}"/>
              </a:ext>
            </a:extLst>
          </p:cNvPr>
          <p:cNvSpPr>
            <a:spLocks noGrp="1"/>
          </p:cNvSpPr>
          <p:nvPr>
            <p:ph type="sldNum" sz="quarter" idx="4"/>
          </p:nvPr>
        </p:nvSpPr>
        <p:spPr/>
        <p:txBody>
          <a:bodyPr/>
          <a:lstStyle/>
          <a:p>
            <a:fld id="{6C9CD605-947A-3C4E-98CB-B055F943FEBA}" type="slidenum">
              <a:rPr lang="en-US" smtClean="0"/>
              <a:pPr/>
              <a:t>3</a:t>
            </a:fld>
            <a:endParaRPr lang="en-US" dirty="0"/>
          </a:p>
        </p:txBody>
      </p:sp>
      <p:sp>
        <p:nvSpPr>
          <p:cNvPr id="3" name="Title 2">
            <a:extLst>
              <a:ext uri="{FF2B5EF4-FFF2-40B4-BE49-F238E27FC236}">
                <a16:creationId xmlns:a16="http://schemas.microsoft.com/office/drawing/2014/main" id="{35CA96D0-7068-4410-9022-10FFDAD75E4A}"/>
              </a:ext>
            </a:extLst>
          </p:cNvPr>
          <p:cNvSpPr>
            <a:spLocks noGrp="1"/>
          </p:cNvSpPr>
          <p:nvPr>
            <p:ph type="title"/>
          </p:nvPr>
        </p:nvSpPr>
        <p:spPr/>
        <p:txBody>
          <a:bodyPr>
            <a:noAutofit/>
          </a:bodyPr>
          <a:lstStyle/>
          <a:p>
            <a:r>
              <a:rPr lang="en-US" sz="2400" dirty="0"/>
              <a:t>CNF Use Cases I </a:t>
            </a:r>
          </a:p>
        </p:txBody>
      </p:sp>
      <p:graphicFrame>
        <p:nvGraphicFramePr>
          <p:cNvPr id="7" name="Table 6">
            <a:extLst>
              <a:ext uri="{FF2B5EF4-FFF2-40B4-BE49-F238E27FC236}">
                <a16:creationId xmlns:a16="http://schemas.microsoft.com/office/drawing/2014/main" id="{1FAAD16F-1831-4D9B-83C0-89F80CDA1F45}"/>
              </a:ext>
            </a:extLst>
          </p:cNvPr>
          <p:cNvGraphicFramePr>
            <a:graphicFrameLocks noGrp="1"/>
          </p:cNvGraphicFramePr>
          <p:nvPr>
            <p:extLst>
              <p:ext uri="{D42A27DB-BD31-4B8C-83A1-F6EECF244321}">
                <p14:modId xmlns:p14="http://schemas.microsoft.com/office/powerpoint/2010/main" val="3611389249"/>
              </p:ext>
            </p:extLst>
          </p:nvPr>
        </p:nvGraphicFramePr>
        <p:xfrm>
          <a:off x="149197" y="740744"/>
          <a:ext cx="11918978" cy="5958840"/>
        </p:xfrm>
        <a:graphic>
          <a:graphicData uri="http://schemas.openxmlformats.org/drawingml/2006/table">
            <a:tbl>
              <a:tblPr firstRow="1" bandRow="1">
                <a:tableStyleId>{5C22544A-7EE6-4342-B048-85BDC9FD1C3A}</a:tableStyleId>
              </a:tblPr>
              <a:tblGrid>
                <a:gridCol w="1260503">
                  <a:extLst>
                    <a:ext uri="{9D8B030D-6E8A-4147-A177-3AD203B41FA5}">
                      <a16:colId xmlns:a16="http://schemas.microsoft.com/office/drawing/2014/main" val="267456158"/>
                    </a:ext>
                  </a:extLst>
                </a:gridCol>
                <a:gridCol w="2609817">
                  <a:extLst>
                    <a:ext uri="{9D8B030D-6E8A-4147-A177-3AD203B41FA5}">
                      <a16:colId xmlns:a16="http://schemas.microsoft.com/office/drawing/2014/main" val="2857553362"/>
                    </a:ext>
                  </a:extLst>
                </a:gridCol>
                <a:gridCol w="3505233">
                  <a:extLst>
                    <a:ext uri="{9D8B030D-6E8A-4147-A177-3AD203B41FA5}">
                      <a16:colId xmlns:a16="http://schemas.microsoft.com/office/drawing/2014/main" val="3571609711"/>
                    </a:ext>
                  </a:extLst>
                </a:gridCol>
                <a:gridCol w="2190750">
                  <a:extLst>
                    <a:ext uri="{9D8B030D-6E8A-4147-A177-3AD203B41FA5}">
                      <a16:colId xmlns:a16="http://schemas.microsoft.com/office/drawing/2014/main" val="92718033"/>
                    </a:ext>
                  </a:extLst>
                </a:gridCol>
                <a:gridCol w="2352675">
                  <a:extLst>
                    <a:ext uri="{9D8B030D-6E8A-4147-A177-3AD203B41FA5}">
                      <a16:colId xmlns:a16="http://schemas.microsoft.com/office/drawing/2014/main" val="1624838124"/>
                    </a:ext>
                  </a:extLst>
                </a:gridCol>
              </a:tblGrid>
              <a:tr h="0">
                <a:tc>
                  <a:txBody>
                    <a:bodyPr/>
                    <a:lstStyle/>
                    <a:p>
                      <a:r>
                        <a:rPr lang="en-US" sz="1100" noProof="0" dirty="0"/>
                        <a:t>Action</a:t>
                      </a:r>
                    </a:p>
                  </a:txBody>
                  <a:tcPr/>
                </a:tc>
                <a:tc>
                  <a:txBody>
                    <a:bodyPr/>
                    <a:lstStyle/>
                    <a:p>
                      <a:r>
                        <a:rPr lang="en-US" sz="1100" noProof="0" dirty="0"/>
                        <a:t>Description</a:t>
                      </a:r>
                    </a:p>
                  </a:txBody>
                  <a:tcPr/>
                </a:tc>
                <a:tc>
                  <a:txBody>
                    <a:bodyPr/>
                    <a:lstStyle/>
                    <a:p>
                      <a:r>
                        <a:rPr lang="en-US" sz="1100" noProof="0" dirty="0"/>
                        <a:t>ONAP Responsibility</a:t>
                      </a:r>
                    </a:p>
                  </a:txBody>
                  <a:tcPr/>
                </a:tc>
                <a:tc>
                  <a:txBody>
                    <a:bodyPr/>
                    <a:lstStyle/>
                    <a:p>
                      <a:r>
                        <a:rPr lang="en-US" sz="1100" noProof="0" dirty="0"/>
                        <a:t>K8s Responsibility</a:t>
                      </a:r>
                    </a:p>
                  </a:txBody>
                  <a:tcPr/>
                </a:tc>
                <a:tc>
                  <a:txBody>
                    <a:bodyPr/>
                    <a:lstStyle/>
                    <a:p>
                      <a:r>
                        <a:rPr lang="en-US" sz="1100" noProof="0" dirty="0"/>
                        <a:t>Entities/Properties Involved</a:t>
                      </a:r>
                    </a:p>
                  </a:txBody>
                  <a:tcPr/>
                </a:tc>
                <a:extLst>
                  <a:ext uri="{0D108BD9-81ED-4DB2-BD59-A6C34878D82A}">
                    <a16:rowId xmlns:a16="http://schemas.microsoft.com/office/drawing/2014/main" val="98978788"/>
                  </a:ext>
                </a:extLst>
              </a:tr>
              <a:tr h="145922">
                <a:tc>
                  <a:txBody>
                    <a:bodyPr/>
                    <a:lstStyle/>
                    <a:p>
                      <a:r>
                        <a:rPr lang="en-US" sz="1000" noProof="0" dirty="0"/>
                        <a:t>Update/ Reconfigure </a:t>
                      </a:r>
                    </a:p>
                  </a:txBody>
                  <a:tcPr/>
                </a:tc>
                <a:tc>
                  <a:txBody>
                    <a:bodyPr/>
                    <a:lstStyle/>
                    <a:p>
                      <a:pPr marL="171450" indent="-171450">
                        <a:buFont typeface="Arial" panose="020B0604020202020204" pitchFamily="34" charset="0"/>
                        <a:buChar char="•"/>
                      </a:pPr>
                      <a:r>
                        <a:rPr lang="en-US" sz="1000" noProof="0" dirty="0"/>
                        <a:t>Modify application’s existing deployment with updated configuration (values, </a:t>
                      </a:r>
                      <a:r>
                        <a:rPr lang="en-US" sz="1000" noProof="0" dirty="0" err="1"/>
                        <a:t>ConfigMap</a:t>
                      </a:r>
                      <a:r>
                        <a:rPr lang="en-US" sz="1000" noProof="0" dirty="0"/>
                        <a:t>, image).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000" noProof="0" dirty="0"/>
                        <a:t>(Helm upgrade package with </a:t>
                      </a:r>
                      <a:r>
                        <a:rPr lang="en-US" sz="1000" noProof="0" dirty="0" err="1"/>
                        <a:t>configmap</a:t>
                      </a:r>
                      <a:r>
                        <a:rPr lang="en-US" sz="1000" noProof="0" dirty="0"/>
                        <a:t>; K8s create </a:t>
                      </a:r>
                      <a:r>
                        <a:rPr lang="en-US" sz="1000" noProof="0" dirty="0" err="1"/>
                        <a:t>ConfigMap</a:t>
                      </a:r>
                      <a:r>
                        <a:rPr lang="en-US" sz="1000" noProof="0" dirty="0"/>
                        <a:t>.) </a:t>
                      </a:r>
                    </a:p>
                  </a:txBody>
                  <a:tcPr/>
                </a:tc>
                <a:tc>
                  <a:txBody>
                    <a:bodyPr/>
                    <a:lstStyle/>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US" sz="1000" noProof="0" dirty="0"/>
                        <a:t>Get/select current application/s, modify configuration and redeploy helm packages with updated configuration values. </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US" sz="1000" noProof="0" dirty="0">
                          <a:solidFill>
                            <a:srgbClr val="FF0000"/>
                          </a:solidFill>
                        </a:rPr>
                        <a:t>Depending on configuration changes, can result in updated or new/rebuilt deployment instance and resources.</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US" sz="1000" noProof="0" dirty="0">
                          <a:solidFill>
                            <a:srgbClr val="FF0000"/>
                          </a:solidFill>
                        </a:rPr>
                        <a:t>Monitor deployment status and resources.</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US" sz="1000" noProof="0" dirty="0">
                          <a:solidFill>
                            <a:srgbClr val="FF0000"/>
                          </a:solidFill>
                        </a:rPr>
                        <a:t>We don’t think we need to store </a:t>
                      </a:r>
                      <a:r>
                        <a:rPr lang="en-US" sz="1000" noProof="0" dirty="0" err="1">
                          <a:solidFill>
                            <a:srgbClr val="FF0000"/>
                          </a:solidFill>
                        </a:rPr>
                        <a:t>ConfigMap</a:t>
                      </a:r>
                      <a:r>
                        <a:rPr lang="en-US" sz="1000" noProof="0" dirty="0">
                          <a:solidFill>
                            <a:srgbClr val="FF0000"/>
                          </a:solidFill>
                        </a:rPr>
                        <a:t> info, by storing k8s resource names we can query k8s to get k8s resource current configuration.  </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US" sz="1000" noProof="0" dirty="0">
                          <a:solidFill>
                            <a:srgbClr val="FF0000"/>
                          </a:solidFill>
                        </a:rPr>
                        <a:t>If software upgrade, we assume we will need to view i.e. current and new container image.</a:t>
                      </a:r>
                    </a:p>
                  </a:txBody>
                  <a:tcPr/>
                </a:tc>
                <a:tc>
                  <a:txBody>
                    <a:bodyPr/>
                    <a:lstStyle/>
                    <a:p>
                      <a:pPr marL="228600" indent="-228600">
                        <a:buFont typeface="+mj-lt"/>
                        <a:buAutoNum type="arabicPeriod"/>
                      </a:pPr>
                      <a:r>
                        <a:rPr lang="en-US" sz="1000" noProof="0" dirty="0"/>
                        <a:t>Update deployment (via adapter).</a:t>
                      </a:r>
                    </a:p>
                    <a:p>
                      <a:pPr marL="228600" indent="-228600">
                        <a:buFont typeface="+mj-lt"/>
                        <a:buAutoNum type="arabicPeriod"/>
                      </a:pPr>
                      <a:r>
                        <a:rPr lang="en-US" sz="1000" noProof="0" dirty="0"/>
                        <a:t>View pods / check status of deployment. </a:t>
                      </a:r>
                    </a:p>
                  </a:txBody>
                  <a:tcPr/>
                </a:tc>
                <a:tc>
                  <a:txBody>
                    <a:bodyPr/>
                    <a:lstStyle/>
                    <a:p>
                      <a:pPr marL="171450" indent="-171450">
                        <a:buFont typeface="Arial" panose="020B0604020202020204" pitchFamily="34" charset="0"/>
                        <a:buChar char="•"/>
                      </a:pPr>
                      <a:r>
                        <a:rPr lang="en-US" sz="1000" noProof="0" dirty="0"/>
                        <a:t>Service</a:t>
                      </a:r>
                    </a:p>
                    <a:p>
                      <a:pPr marL="171450" indent="-171450">
                        <a:buFont typeface="Arial" panose="020B0604020202020204" pitchFamily="34" charset="0"/>
                        <a:buChar char="•"/>
                      </a:pPr>
                      <a:r>
                        <a:rPr lang="en-US" sz="1000" noProof="0" dirty="0"/>
                        <a:t>CNF (Composite Application).</a:t>
                      </a:r>
                    </a:p>
                    <a:p>
                      <a:pPr marL="171450" indent="-171450">
                        <a:buFont typeface="Arial" panose="020B0604020202020204" pitchFamily="34" charset="0"/>
                        <a:buChar char="•"/>
                      </a:pPr>
                      <a:r>
                        <a:rPr lang="en-US" sz="1000" noProof="0" dirty="0"/>
                        <a:t>Deployment Intent (Helm </a:t>
                      </a:r>
                      <a:r>
                        <a:rPr lang="en-US" sz="1000" noProof="0" dirty="0" err="1"/>
                        <a:t>Pckge</a:t>
                      </a:r>
                      <a:r>
                        <a:rPr lang="en-US" sz="1000" noProof="0" dirty="0"/>
                        <a:t>).</a:t>
                      </a:r>
                    </a:p>
                    <a:p>
                      <a:pPr marL="171450" indent="-171450">
                        <a:buFont typeface="Arial" panose="020B0604020202020204" pitchFamily="34" charset="0"/>
                        <a:buChar char="•"/>
                      </a:pPr>
                      <a:r>
                        <a:rPr lang="en-US" sz="1000" noProof="0" dirty="0"/>
                        <a:t>Application Intent (</a:t>
                      </a:r>
                      <a:r>
                        <a:rPr lang="en-US" sz="1000" noProof="0" dirty="0" err="1"/>
                        <a:t>DeploymentSpec</a:t>
                      </a:r>
                      <a:r>
                        <a:rPr lang="en-US" sz="1000" noProof="0" dirty="0"/>
                        <a:t>).</a:t>
                      </a:r>
                    </a:p>
                    <a:p>
                      <a:pPr marL="171450" indent="-171450">
                        <a:buFont typeface="Arial" panose="020B0604020202020204" pitchFamily="34" charset="0"/>
                        <a:buChar char="•"/>
                      </a:pPr>
                      <a:r>
                        <a:rPr lang="en-US" sz="1000" noProof="0" dirty="0">
                          <a:solidFill>
                            <a:srgbClr val="FF0000"/>
                          </a:solidFill>
                        </a:rPr>
                        <a:t>Container with image.</a:t>
                      </a:r>
                    </a:p>
                    <a:p>
                      <a:pPr marL="171450" indent="-171450">
                        <a:buFont typeface="Arial" panose="020B0604020202020204" pitchFamily="34" charset="0"/>
                        <a:buChar char="•"/>
                      </a:pPr>
                      <a:r>
                        <a:rPr lang="en-US" sz="1000" noProof="0" dirty="0">
                          <a:solidFill>
                            <a:srgbClr val="FF0000"/>
                          </a:solidFill>
                        </a:rPr>
                        <a:t>Resource list with name and type</a:t>
                      </a:r>
                    </a:p>
                  </a:txBody>
                  <a:tcPr/>
                </a:tc>
                <a:extLst>
                  <a:ext uri="{0D108BD9-81ED-4DB2-BD59-A6C34878D82A}">
                    <a16:rowId xmlns:a16="http://schemas.microsoft.com/office/drawing/2014/main" val="3096202759"/>
                  </a:ext>
                </a:extLst>
              </a:tr>
              <a:tr h="145922">
                <a:tc>
                  <a:txBody>
                    <a:bodyPr/>
                    <a:lstStyle/>
                    <a:p>
                      <a:r>
                        <a:rPr lang="en-US" sz="1000" noProof="0" dirty="0"/>
                        <a:t>Post-Deployment Health-check</a:t>
                      </a:r>
                    </a:p>
                  </a:txBody>
                  <a:tcPr/>
                </a:tc>
                <a:tc>
                  <a:txBody>
                    <a:bodyPr/>
                    <a:lstStyle/>
                    <a:p>
                      <a:pPr marL="171450" indent="-171450">
                        <a:buFont typeface="Arial" panose="020B0604020202020204" pitchFamily="34" charset="0"/>
                        <a:buChar char="•"/>
                      </a:pPr>
                      <a:r>
                        <a:rPr lang="en-US" sz="1000" noProof="0" dirty="0"/>
                        <a:t>Perform health-check after deploying or reconfiguring a composite application.</a:t>
                      </a:r>
                    </a:p>
                  </a:txBody>
                  <a:tcPr/>
                </a:tc>
                <a:tc>
                  <a:txBody>
                    <a:bodyPr/>
                    <a:lstStyle/>
                    <a:p>
                      <a:pPr marL="228600" indent="-228600">
                        <a:buFont typeface="+mj-lt"/>
                        <a:buAutoNum type="arabicPeriod"/>
                      </a:pPr>
                      <a:r>
                        <a:rPr lang="en-US" sz="1000" noProof="0" dirty="0">
                          <a:solidFill>
                            <a:schemeClr val="tx1"/>
                          </a:solidFill>
                        </a:rPr>
                        <a:t>Execute controller/CDS health-checks using the application end-points following install or upgrade.</a:t>
                      </a:r>
                    </a:p>
                    <a:p>
                      <a:pPr marL="228600" indent="-228600">
                        <a:buFont typeface="+mj-lt"/>
                        <a:buAutoNum type="arabicPeriod"/>
                      </a:pPr>
                      <a:r>
                        <a:rPr lang="en-US" sz="1000" noProof="0" dirty="0">
                          <a:solidFill>
                            <a:srgbClr val="FF0000"/>
                          </a:solidFill>
                        </a:rPr>
                        <a:t>Application level health-checks required beyond k8s health-checks. Also need to ensure that applications are accessible from outside the cluster (this also implies we may need to capture networking info – not resolved). </a:t>
                      </a:r>
                    </a:p>
                    <a:p>
                      <a:pPr marL="228600" indent="-228600">
                        <a:buFont typeface="+mj-lt"/>
                        <a:buAutoNum type="arabicPeriod"/>
                      </a:pPr>
                      <a:r>
                        <a:rPr lang="en-US" sz="1000" noProof="0" dirty="0">
                          <a:solidFill>
                            <a:srgbClr val="FF0000"/>
                          </a:solidFill>
                        </a:rPr>
                        <a:t>ONAP should also configure k8s policies (</a:t>
                      </a:r>
                      <a:r>
                        <a:rPr lang="en-US" sz="1000" noProof="0" dirty="0" err="1">
                          <a:solidFill>
                            <a:srgbClr val="FF0000"/>
                          </a:solidFill>
                        </a:rPr>
                        <a:t>livenessProbe</a:t>
                      </a:r>
                      <a:r>
                        <a:rPr lang="en-US" sz="1000" noProof="0" dirty="0">
                          <a:solidFill>
                            <a:srgbClr val="FF0000"/>
                          </a:solidFill>
                        </a:rPr>
                        <a:t>, etc.) to enable k8s to monitor application.</a:t>
                      </a:r>
                    </a:p>
                  </a:txBody>
                  <a:tcPr/>
                </a:tc>
                <a:tc>
                  <a:txBody>
                    <a:bodyPr/>
                    <a:lstStyle/>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US" sz="1000" noProof="0" dirty="0"/>
                        <a:t>View pods / check status of deployment. </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US" sz="1000" noProof="0" dirty="0"/>
                        <a:t>Execute health-checks using </a:t>
                      </a:r>
                      <a:r>
                        <a:rPr lang="en-US" sz="1000" noProof="0" dirty="0" err="1"/>
                        <a:t>livenessProbe</a:t>
                      </a:r>
                      <a:r>
                        <a:rPr lang="en-US" sz="1000" noProof="0" dirty="0"/>
                        <a:t>.</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US" sz="1000" noProof="0" dirty="0" err="1"/>
                        <a:t>Istio</a:t>
                      </a:r>
                      <a:r>
                        <a:rPr lang="en-US" sz="1000" noProof="0" dirty="0"/>
                        <a:t> service mesh supports traffic management, including visibility, tracing, diagnostics, and </a:t>
                      </a:r>
                      <a:r>
                        <a:rPr lang="en-US" sz="1000" noProof="0" dirty="0" err="1"/>
                        <a:t>healthchecks</a:t>
                      </a:r>
                      <a:r>
                        <a:rPr lang="en-US" sz="1000" noProof="0" dirty="0"/>
                        <a:t>.</a:t>
                      </a:r>
                    </a:p>
                  </a:txBody>
                  <a:tcPr/>
                </a:tc>
                <a:tc>
                  <a:txBody>
                    <a:bodyPr/>
                    <a:lstStyle/>
                    <a:p>
                      <a:pPr marL="171450" indent="-171450">
                        <a:buFont typeface="Arial" panose="020B0604020202020204" pitchFamily="34" charset="0"/>
                        <a:buChar char="•"/>
                      </a:pPr>
                      <a:r>
                        <a:rPr lang="en-US" sz="1000" noProof="0" dirty="0" err="1">
                          <a:solidFill>
                            <a:srgbClr val="FF0000"/>
                          </a:solidFill>
                        </a:rPr>
                        <a:t>DeploymentSpec</a:t>
                      </a:r>
                      <a:r>
                        <a:rPr lang="en-US" sz="1000" noProof="0" dirty="0">
                          <a:solidFill>
                            <a:srgbClr val="FF0000"/>
                          </a:solidFill>
                        </a:rPr>
                        <a:t>, </a:t>
                      </a:r>
                      <a:r>
                        <a:rPr lang="en-US" sz="1000" noProof="0" dirty="0" err="1">
                          <a:solidFill>
                            <a:srgbClr val="FF0000"/>
                          </a:solidFill>
                        </a:rPr>
                        <a:t>ServiceSpec</a:t>
                      </a:r>
                      <a:r>
                        <a:rPr lang="en-US" sz="1000" noProof="0" dirty="0">
                          <a:solidFill>
                            <a:srgbClr val="FF0000"/>
                          </a:solidFill>
                        </a:rPr>
                        <a:t>, Network?, Network-Interface?.</a:t>
                      </a:r>
                    </a:p>
                  </a:txBody>
                  <a:tcPr/>
                </a:tc>
                <a:extLst>
                  <a:ext uri="{0D108BD9-81ED-4DB2-BD59-A6C34878D82A}">
                    <a16:rowId xmlns:a16="http://schemas.microsoft.com/office/drawing/2014/main" val="4232653732"/>
                  </a:ext>
                </a:extLst>
              </a:tr>
              <a:tr h="145922">
                <a:tc>
                  <a:txBody>
                    <a:bodyPr/>
                    <a:lstStyle/>
                    <a:p>
                      <a:r>
                        <a:rPr lang="en-US" sz="1000" noProof="0" dirty="0"/>
                        <a:t>Manual Scaling (Upgrade)</a:t>
                      </a:r>
                    </a:p>
                  </a:txBody>
                  <a:tcPr/>
                </a:tc>
                <a:tc>
                  <a:txBody>
                    <a:bodyPr/>
                    <a:lstStyle/>
                    <a:p>
                      <a:pPr marL="171450" indent="-171450">
                        <a:buFont typeface="Arial" panose="020B0604020202020204" pitchFamily="34" charset="0"/>
                        <a:buChar char="•"/>
                      </a:pPr>
                      <a:r>
                        <a:rPr lang="en-US" sz="1000" noProof="0" dirty="0"/>
                        <a:t>Manually increase/decrease number of pods in deployment.</a:t>
                      </a:r>
                    </a:p>
                    <a:p>
                      <a:pPr marL="171450" indent="-171450">
                        <a:buFont typeface="Arial" panose="020B0604020202020204" pitchFamily="34" charset="0"/>
                        <a:buChar char="•"/>
                      </a:pPr>
                      <a:r>
                        <a:rPr lang="en-US" sz="1000" noProof="0" dirty="0"/>
                        <a:t>(Helm upgrade package; K8s update deployment/s, no </a:t>
                      </a:r>
                      <a:r>
                        <a:rPr lang="en-US" sz="1000" noProof="0" dirty="0" err="1"/>
                        <a:t>ReplicaSet</a:t>
                      </a:r>
                      <a:r>
                        <a:rPr lang="en-US" sz="1000" noProof="0" dirty="0"/>
                        <a:t> rollout.) </a:t>
                      </a:r>
                    </a:p>
                  </a:txBody>
                  <a:tcPr/>
                </a:tc>
                <a:tc>
                  <a:txBody>
                    <a:bodyPr/>
                    <a:lstStyle/>
                    <a:p>
                      <a:pPr marL="228600" indent="-228600">
                        <a:buFont typeface="+mj-lt"/>
                        <a:buAutoNum type="arabicPeriod"/>
                      </a:pPr>
                      <a:r>
                        <a:rPr lang="en-US" sz="1000" noProof="0" dirty="0"/>
                        <a:t>Get/select composite application, reconfigure and redeploy helm packages with updated replicas values.  </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US" sz="1000" noProof="0" dirty="0"/>
                        <a:t>Update/check status of deployment and replicas value in inventory.</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US" sz="1000" noProof="0" dirty="0"/>
                        <a:t>Sync replicas values in inventory if changed in k8s.</a:t>
                      </a:r>
                    </a:p>
                  </a:txBody>
                  <a:tcPr/>
                </a:tc>
                <a:tc>
                  <a:txBody>
                    <a:bodyPr/>
                    <a:lstStyle/>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US" sz="1000" noProof="0" dirty="0"/>
                        <a:t>Update deployment (via adapter).</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US" sz="1000" noProof="0" dirty="0"/>
                        <a:t>View pods / check status of deployment. </a:t>
                      </a:r>
                    </a:p>
                    <a:p>
                      <a:pPr marL="228600" indent="-228600">
                        <a:buFont typeface="+mj-lt"/>
                        <a:buAutoNum type="arabicPeriod"/>
                      </a:pPr>
                      <a:r>
                        <a:rPr lang="en-US" sz="1000" noProof="0" dirty="0">
                          <a:highlight>
                            <a:srgbClr val="FFFF00"/>
                          </a:highlight>
                        </a:rPr>
                        <a:t>Q: Should we allow setting the number of pods provided it is within min max policy?</a:t>
                      </a:r>
                    </a:p>
                    <a:p>
                      <a:pPr marL="228600" indent="-228600">
                        <a:buFont typeface="+mj-lt"/>
                        <a:buAutoNum type="arabicPeriod"/>
                      </a:pPr>
                      <a:r>
                        <a:rPr lang="en-US" sz="1000" noProof="0" dirty="0">
                          <a:highlight>
                            <a:srgbClr val="FFFF00"/>
                          </a:highlight>
                        </a:rPr>
                        <a:t>Q: Do we need auditing mechanism?</a:t>
                      </a:r>
                    </a:p>
                  </a:txBody>
                  <a:tcPr/>
                </a:tc>
                <a:tc>
                  <a:txBody>
                    <a:bodyPr/>
                    <a:lstStyle/>
                    <a:p>
                      <a:pPr marL="171450" indent="-171450">
                        <a:buFont typeface="Arial" panose="020B0604020202020204" pitchFamily="34" charset="0"/>
                        <a:buChar char="•"/>
                      </a:pPr>
                      <a:r>
                        <a:rPr lang="en-US" sz="1000" noProof="0" dirty="0"/>
                        <a:t>As above.</a:t>
                      </a:r>
                    </a:p>
                    <a:p>
                      <a:pPr marL="171450" indent="-171450">
                        <a:buFont typeface="Arial" panose="020B0604020202020204" pitchFamily="34" charset="0"/>
                        <a:buChar char="•"/>
                      </a:pPr>
                      <a:r>
                        <a:rPr lang="en-US" sz="1000" noProof="0" dirty="0" err="1"/>
                        <a:t>DeploymentSpec</a:t>
                      </a:r>
                      <a:r>
                        <a:rPr lang="en-US" sz="1000" noProof="0" dirty="0"/>
                        <a:t>/replicas.</a:t>
                      </a:r>
                    </a:p>
                  </a:txBody>
                  <a:tcPr/>
                </a:tc>
                <a:extLst>
                  <a:ext uri="{0D108BD9-81ED-4DB2-BD59-A6C34878D82A}">
                    <a16:rowId xmlns:a16="http://schemas.microsoft.com/office/drawing/2014/main" val="1971635234"/>
                  </a:ext>
                </a:extLst>
              </a:tr>
              <a:tr h="0">
                <a:tc>
                  <a:txBody>
                    <a:bodyPr/>
                    <a:lstStyle/>
                    <a:p>
                      <a:r>
                        <a:rPr lang="en-US" sz="1000" noProof="0" dirty="0"/>
                        <a:t>Auto-Scaling</a:t>
                      </a:r>
                    </a:p>
                  </a:txBody>
                  <a:tcPr/>
                </a:tc>
                <a:tc>
                  <a:txBody>
                    <a:bodyPr/>
                    <a:lstStyle/>
                    <a:p>
                      <a:pPr marL="171450" indent="-171450">
                        <a:buFont typeface="Arial" panose="020B0604020202020204" pitchFamily="34" charset="0"/>
                        <a:buChar char="•"/>
                      </a:pPr>
                      <a:r>
                        <a:rPr lang="en-US" sz="1000" noProof="0" dirty="0"/>
                        <a:t>Dynamically increase/decrease number of pods in deployment to meet demand.  </a:t>
                      </a:r>
                    </a:p>
                  </a:txBody>
                  <a:tcPr/>
                </a:tc>
                <a:tc>
                  <a:txBody>
                    <a:bodyPr/>
                    <a:lstStyle/>
                    <a:p>
                      <a:pPr marL="228600" indent="-228600">
                        <a:buFont typeface="+mj-lt"/>
                        <a:buAutoNum type="arabicPeriod"/>
                      </a:pPr>
                      <a:r>
                        <a:rPr lang="en-US" sz="1000" noProof="0" dirty="0"/>
                        <a:t>Create horizontal pod auto-scaler with min/max values for each application that needs to be auto-scaled by k8s.</a:t>
                      </a:r>
                    </a:p>
                    <a:p>
                      <a:pPr marL="228600" indent="-228600">
                        <a:buFont typeface="+mj-lt"/>
                        <a:buAutoNum type="arabicPeriod"/>
                      </a:pPr>
                      <a:r>
                        <a:rPr lang="en-US" sz="1000" noProof="0" dirty="0"/>
                        <a:t>Sync replicas values in inventory if changed in k8s.</a:t>
                      </a:r>
                    </a:p>
                    <a:p>
                      <a:pPr marL="228600" indent="-228600">
                        <a:buFont typeface="+mj-lt"/>
                        <a:buAutoNum type="arabicPeriod"/>
                      </a:pPr>
                      <a:r>
                        <a:rPr lang="en-US" sz="1000" noProof="0" dirty="0">
                          <a:highlight>
                            <a:srgbClr val="FFFF00"/>
                          </a:highlight>
                        </a:rPr>
                        <a:t>(Assuming no k8s auto-scaler):  Dynamically reconfigure helm package/s with updated replicas value triggered by Policy on DCAE event - do we have such a scenario not supported by k8s? CL for hybrid services only?</a:t>
                      </a:r>
                    </a:p>
                    <a:p>
                      <a:pPr marL="228600" indent="-228600">
                        <a:buFont typeface="+mj-lt"/>
                        <a:buAutoNum type="arabicPeriod"/>
                      </a:pPr>
                      <a:r>
                        <a:rPr lang="en-US" sz="1000" noProof="0" dirty="0">
                          <a:highlight>
                            <a:srgbClr val="FFFF00"/>
                          </a:highlight>
                        </a:rPr>
                        <a:t>Q: If we have a min/max policy, do we need to track number of replicas in ONAP? </a:t>
                      </a:r>
                    </a:p>
                  </a:txBody>
                  <a:tcPr/>
                </a:tc>
                <a:tc>
                  <a:txBody>
                    <a:bodyPr/>
                    <a:lstStyle/>
                    <a:p>
                      <a:pPr marL="228600" indent="-228600">
                        <a:buFont typeface="+mj-lt"/>
                        <a:buAutoNum type="arabicPeriod"/>
                      </a:pPr>
                      <a:r>
                        <a:rPr lang="en-US" sz="1000" noProof="0" dirty="0"/>
                        <a:t>Dynamically increase/decrease number of pods using horizontal pod auto-scaler within min/max values.</a:t>
                      </a:r>
                    </a:p>
                    <a:p>
                      <a:pPr marL="228600" indent="-228600">
                        <a:buFont typeface="+mj-lt"/>
                        <a:buAutoNum type="arabicPeriod"/>
                      </a:pPr>
                      <a:r>
                        <a:rPr lang="en-US" sz="1000" noProof="0" dirty="0">
                          <a:highlight>
                            <a:srgbClr val="FFFF00"/>
                          </a:highlight>
                        </a:rPr>
                        <a:t>Q: This implies we need to deploy application with </a:t>
                      </a:r>
                      <a:r>
                        <a:rPr lang="en-US" sz="1000" noProof="0" dirty="0" err="1">
                          <a:highlight>
                            <a:srgbClr val="FFFF00"/>
                          </a:highlight>
                        </a:rPr>
                        <a:t>HorizontalPodAutoScaler</a:t>
                      </a:r>
                      <a:r>
                        <a:rPr lang="en-US" sz="1000" noProof="0" dirty="0">
                          <a:highlight>
                            <a:srgbClr val="FFFF00"/>
                          </a:highlight>
                        </a:rPr>
                        <a:t>. Any other options?</a:t>
                      </a:r>
                    </a:p>
                  </a:txBody>
                  <a:tcPr/>
                </a:tc>
                <a:tc>
                  <a:txBody>
                    <a:bodyPr/>
                    <a:lstStyle/>
                    <a:p>
                      <a:pPr marL="171450" indent="-171450">
                        <a:buFont typeface="Arial" panose="020B0604020202020204" pitchFamily="34" charset="0"/>
                        <a:buChar char="•"/>
                      </a:pPr>
                      <a:r>
                        <a:rPr lang="en-US" sz="1000" noProof="0" dirty="0"/>
                        <a:t>As above.</a:t>
                      </a:r>
                    </a:p>
                    <a:p>
                      <a:pPr marL="171450" indent="-171450">
                        <a:buFont typeface="Arial" panose="020B0604020202020204" pitchFamily="34" charset="0"/>
                        <a:buChar char="•"/>
                      </a:pPr>
                      <a:r>
                        <a:rPr lang="en-US" sz="1000" noProof="0" dirty="0" err="1"/>
                        <a:t>DeploymentSpec</a:t>
                      </a:r>
                      <a:r>
                        <a:rPr lang="en-US" sz="1000" noProof="0" dirty="0"/>
                        <a:t>/replicas or min/max.</a:t>
                      </a:r>
                    </a:p>
                  </a:txBody>
                  <a:tcPr/>
                </a:tc>
                <a:extLst>
                  <a:ext uri="{0D108BD9-81ED-4DB2-BD59-A6C34878D82A}">
                    <a16:rowId xmlns:a16="http://schemas.microsoft.com/office/drawing/2014/main" val="340720999"/>
                  </a:ext>
                </a:extLst>
              </a:tr>
            </a:tbl>
          </a:graphicData>
        </a:graphic>
      </p:graphicFrame>
    </p:spTree>
    <p:extLst>
      <p:ext uri="{BB962C8B-B14F-4D97-AF65-F5344CB8AC3E}">
        <p14:creationId xmlns:p14="http://schemas.microsoft.com/office/powerpoint/2010/main" val="204964411"/>
      </p:ext>
    </p:extLst>
  </p:cSld>
  <p:clrMapOvr>
    <a:masterClrMapping/>
  </p:clrMapOvr>
  <p:transition>
    <p:wipe dir="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DDC5CEBB-B565-4F99-A379-4A6303166F3E}"/>
              </a:ext>
            </a:extLst>
          </p:cNvPr>
          <p:cNvSpPr>
            <a:spLocks noGrp="1"/>
          </p:cNvSpPr>
          <p:nvPr>
            <p:ph type="sldNum" sz="quarter" idx="4"/>
          </p:nvPr>
        </p:nvSpPr>
        <p:spPr/>
        <p:txBody>
          <a:bodyPr/>
          <a:lstStyle/>
          <a:p>
            <a:fld id="{6C9CD605-947A-3C4E-98CB-B055F943FEBA}" type="slidenum">
              <a:rPr lang="en-US" smtClean="0"/>
              <a:pPr/>
              <a:t>4</a:t>
            </a:fld>
            <a:endParaRPr lang="en-US" dirty="0"/>
          </a:p>
        </p:txBody>
      </p:sp>
      <p:sp>
        <p:nvSpPr>
          <p:cNvPr id="3" name="Title 2">
            <a:extLst>
              <a:ext uri="{FF2B5EF4-FFF2-40B4-BE49-F238E27FC236}">
                <a16:creationId xmlns:a16="http://schemas.microsoft.com/office/drawing/2014/main" id="{35CA96D0-7068-4410-9022-10FFDAD75E4A}"/>
              </a:ext>
            </a:extLst>
          </p:cNvPr>
          <p:cNvSpPr>
            <a:spLocks noGrp="1"/>
          </p:cNvSpPr>
          <p:nvPr>
            <p:ph type="title"/>
          </p:nvPr>
        </p:nvSpPr>
        <p:spPr/>
        <p:txBody>
          <a:bodyPr>
            <a:noAutofit/>
          </a:bodyPr>
          <a:lstStyle/>
          <a:p>
            <a:r>
              <a:rPr lang="en-US" sz="2400" dirty="0"/>
              <a:t>CNF Use Cases II </a:t>
            </a:r>
          </a:p>
        </p:txBody>
      </p:sp>
      <p:graphicFrame>
        <p:nvGraphicFramePr>
          <p:cNvPr id="7" name="Table 6">
            <a:extLst>
              <a:ext uri="{FF2B5EF4-FFF2-40B4-BE49-F238E27FC236}">
                <a16:creationId xmlns:a16="http://schemas.microsoft.com/office/drawing/2014/main" id="{1FAAD16F-1831-4D9B-83C0-89F80CDA1F45}"/>
              </a:ext>
            </a:extLst>
          </p:cNvPr>
          <p:cNvGraphicFramePr>
            <a:graphicFrameLocks noGrp="1"/>
          </p:cNvGraphicFramePr>
          <p:nvPr>
            <p:extLst>
              <p:ext uri="{D42A27DB-BD31-4B8C-83A1-F6EECF244321}">
                <p14:modId xmlns:p14="http://schemas.microsoft.com/office/powerpoint/2010/main" val="1050113999"/>
              </p:ext>
            </p:extLst>
          </p:nvPr>
        </p:nvGraphicFramePr>
        <p:xfrm>
          <a:off x="149197" y="727374"/>
          <a:ext cx="11852302" cy="5288280"/>
        </p:xfrm>
        <a:graphic>
          <a:graphicData uri="http://schemas.openxmlformats.org/drawingml/2006/table">
            <a:tbl>
              <a:tblPr firstRow="1" bandRow="1">
                <a:tableStyleId>{5C22544A-7EE6-4342-B048-85BDC9FD1C3A}</a:tableStyleId>
              </a:tblPr>
              <a:tblGrid>
                <a:gridCol w="1108103">
                  <a:extLst>
                    <a:ext uri="{9D8B030D-6E8A-4147-A177-3AD203B41FA5}">
                      <a16:colId xmlns:a16="http://schemas.microsoft.com/office/drawing/2014/main" val="267456158"/>
                    </a:ext>
                  </a:extLst>
                </a:gridCol>
                <a:gridCol w="2293620">
                  <a:extLst>
                    <a:ext uri="{9D8B030D-6E8A-4147-A177-3AD203B41FA5}">
                      <a16:colId xmlns:a16="http://schemas.microsoft.com/office/drawing/2014/main" val="2857553362"/>
                    </a:ext>
                  </a:extLst>
                </a:gridCol>
                <a:gridCol w="3444240">
                  <a:extLst>
                    <a:ext uri="{9D8B030D-6E8A-4147-A177-3AD203B41FA5}">
                      <a16:colId xmlns:a16="http://schemas.microsoft.com/office/drawing/2014/main" val="3571609711"/>
                    </a:ext>
                  </a:extLst>
                </a:gridCol>
                <a:gridCol w="2667000">
                  <a:extLst>
                    <a:ext uri="{9D8B030D-6E8A-4147-A177-3AD203B41FA5}">
                      <a16:colId xmlns:a16="http://schemas.microsoft.com/office/drawing/2014/main" val="92718033"/>
                    </a:ext>
                  </a:extLst>
                </a:gridCol>
                <a:gridCol w="2339339">
                  <a:extLst>
                    <a:ext uri="{9D8B030D-6E8A-4147-A177-3AD203B41FA5}">
                      <a16:colId xmlns:a16="http://schemas.microsoft.com/office/drawing/2014/main" val="1624838124"/>
                    </a:ext>
                  </a:extLst>
                </a:gridCol>
              </a:tblGrid>
              <a:tr h="0">
                <a:tc>
                  <a:txBody>
                    <a:bodyPr/>
                    <a:lstStyle/>
                    <a:p>
                      <a:r>
                        <a:rPr lang="en-US" sz="1100" dirty="0"/>
                        <a:t>Action</a:t>
                      </a:r>
                    </a:p>
                  </a:txBody>
                  <a:tcPr/>
                </a:tc>
                <a:tc>
                  <a:txBody>
                    <a:bodyPr/>
                    <a:lstStyle/>
                    <a:p>
                      <a:r>
                        <a:rPr lang="en-US" sz="1100" dirty="0"/>
                        <a:t>Description</a:t>
                      </a:r>
                    </a:p>
                  </a:txBody>
                  <a:tcPr/>
                </a:tc>
                <a:tc>
                  <a:txBody>
                    <a:bodyPr/>
                    <a:lstStyle/>
                    <a:p>
                      <a:r>
                        <a:rPr lang="en-US" sz="1100" dirty="0"/>
                        <a:t>ONAP Responsibility</a:t>
                      </a:r>
                    </a:p>
                  </a:txBody>
                  <a:tcPr/>
                </a:tc>
                <a:tc>
                  <a:txBody>
                    <a:bodyPr/>
                    <a:lstStyle/>
                    <a:p>
                      <a:r>
                        <a:rPr lang="en-US" sz="1100" dirty="0"/>
                        <a:t>K8s Responsibility</a:t>
                      </a:r>
                    </a:p>
                  </a:txBody>
                  <a:tcPr/>
                </a:tc>
                <a:tc>
                  <a:txBody>
                    <a:bodyPr/>
                    <a:lstStyle/>
                    <a:p>
                      <a:r>
                        <a:rPr lang="en-US" sz="1100" dirty="0"/>
                        <a:t>Entities/Properties Involved</a:t>
                      </a:r>
                    </a:p>
                  </a:txBody>
                  <a:tcPr/>
                </a:tc>
                <a:extLst>
                  <a:ext uri="{0D108BD9-81ED-4DB2-BD59-A6C34878D82A}">
                    <a16:rowId xmlns:a16="http://schemas.microsoft.com/office/drawing/2014/main" val="98978788"/>
                  </a:ext>
                </a:extLst>
              </a:tr>
              <a:tr h="145922">
                <a:tc>
                  <a:txBody>
                    <a:bodyPr/>
                    <a:lstStyle/>
                    <a:p>
                      <a:r>
                        <a:rPr lang="en-US" sz="1000" dirty="0"/>
                        <a:t>Software Update (Upgrade)</a:t>
                      </a:r>
                    </a:p>
                  </a:txBody>
                  <a:tcPr/>
                </a:tc>
                <a:tc>
                  <a:txBody>
                    <a:bodyPr/>
                    <a:lstStyle/>
                    <a:p>
                      <a:pPr marL="171450" indent="-171450">
                        <a:buFont typeface="Arial" panose="020B0604020202020204" pitchFamily="34" charset="0"/>
                        <a:buChar char="•"/>
                      </a:pPr>
                      <a:r>
                        <a:rPr lang="en-US" sz="1000" dirty="0"/>
                        <a:t>Redeploy application with updated image.</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000" dirty="0"/>
                        <a:t>(Helm upgrade </a:t>
                      </a:r>
                      <a:r>
                        <a:rPr lang="en-US" sz="1000" dirty="0" err="1"/>
                        <a:t>pckage</a:t>
                      </a:r>
                      <a:r>
                        <a:rPr lang="en-US" sz="1000" dirty="0"/>
                        <a:t>; K8s update deployment/s with new </a:t>
                      </a:r>
                      <a:r>
                        <a:rPr lang="en-US" sz="1000" dirty="0" err="1"/>
                        <a:t>ReplicaSet</a:t>
                      </a:r>
                      <a:r>
                        <a:rPr lang="en-US" sz="1000" dirty="0"/>
                        <a:t> rollout.) </a:t>
                      </a:r>
                    </a:p>
                  </a:txBody>
                  <a:tcPr/>
                </a:tc>
                <a:tc>
                  <a:txBody>
                    <a:bodyPr/>
                    <a:lstStyle/>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US" sz="1000" dirty="0"/>
                        <a:t>Select composite application, reconfigure and redeploy helm package/s with updated container image. </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US" sz="1000" dirty="0"/>
                        <a:t>Update/check status of deployment and container image in inventory.</a:t>
                      </a:r>
                    </a:p>
                  </a:txBody>
                  <a:tcPr/>
                </a:tc>
                <a:tc>
                  <a:txBody>
                    <a:bodyPr/>
                    <a:lstStyle/>
                    <a:p>
                      <a:pPr marL="228600" indent="-228600">
                        <a:buFont typeface="+mj-lt"/>
                        <a:buAutoNum type="arabicPeriod"/>
                      </a:pPr>
                      <a:r>
                        <a:rPr lang="en-US" sz="1000" dirty="0"/>
                        <a:t>Update deployment (via adapter).</a:t>
                      </a:r>
                    </a:p>
                    <a:p>
                      <a:pPr marL="228600" indent="-228600">
                        <a:buFont typeface="+mj-lt"/>
                        <a:buAutoNum type="arabicPeriod"/>
                      </a:pPr>
                      <a:r>
                        <a:rPr lang="en-US" sz="1000" dirty="0"/>
                        <a:t>Set deployment image - not recommended. </a:t>
                      </a:r>
                    </a:p>
                    <a:p>
                      <a:pPr marL="228600" indent="-228600">
                        <a:buFont typeface="+mj-lt"/>
                        <a:buAutoNum type="arabicPeriod"/>
                      </a:pPr>
                      <a:r>
                        <a:rPr lang="en-US" sz="1000" dirty="0"/>
                        <a:t>View pods / check status of deployment.</a:t>
                      </a:r>
                    </a:p>
                  </a:txBody>
                  <a:tcPr/>
                </a:tc>
                <a:tc>
                  <a:txBody>
                    <a:bodyPr/>
                    <a:lstStyle/>
                    <a:p>
                      <a:pPr marL="171450" indent="-171450">
                        <a:buFont typeface="Arial" panose="020B0604020202020204" pitchFamily="34" charset="0"/>
                        <a:buChar char="•"/>
                      </a:pPr>
                      <a:r>
                        <a:rPr lang="en-US" sz="1000" dirty="0"/>
                        <a:t>As above.</a:t>
                      </a:r>
                    </a:p>
                    <a:p>
                      <a:pPr marL="171450" indent="-171450">
                        <a:buFont typeface="Arial" panose="020B0604020202020204" pitchFamily="34" charset="0"/>
                        <a:buChar char="•"/>
                      </a:pPr>
                      <a:r>
                        <a:rPr lang="en-US" sz="1000" dirty="0"/>
                        <a:t>Container/image.</a:t>
                      </a:r>
                    </a:p>
                  </a:txBody>
                  <a:tcPr/>
                </a:tc>
                <a:extLst>
                  <a:ext uri="{0D108BD9-81ED-4DB2-BD59-A6C34878D82A}">
                    <a16:rowId xmlns:a16="http://schemas.microsoft.com/office/drawing/2014/main" val="22606213"/>
                  </a:ext>
                </a:extLst>
              </a:tr>
              <a:tr h="0">
                <a:tc>
                  <a:txBody>
                    <a:bodyPr/>
                    <a:lstStyle/>
                    <a:p>
                      <a:r>
                        <a:rPr lang="en-US" sz="1000" dirty="0"/>
                        <a:t>Monitoring and Alarm Processing</a:t>
                      </a:r>
                    </a:p>
                  </a:txBody>
                  <a:tcPr/>
                </a:tc>
                <a:tc>
                  <a:txBody>
                    <a:bodyPr/>
                    <a:lstStyle/>
                    <a:p>
                      <a:pPr marL="171450" indent="-171450">
                        <a:buFont typeface="Arial" panose="020B0604020202020204" pitchFamily="34" charset="0"/>
                        <a:buChar char="•"/>
                      </a:pPr>
                      <a:r>
                        <a:rPr lang="en-US" sz="1000" dirty="0"/>
                        <a:t>Monitor and process alarms, including enrichment and correlation, and initiate diagnostics, CL, and trouble ticketing.</a:t>
                      </a:r>
                    </a:p>
                  </a:txBody>
                  <a:tcPr/>
                </a:tc>
                <a:tc>
                  <a:txBody>
                    <a:bodyPr/>
                    <a:lstStyle/>
                    <a:p>
                      <a:pPr marL="228600" indent="-228600">
                        <a:buFont typeface="+mj-lt"/>
                        <a:buAutoNum type="arabicPeriod"/>
                      </a:pPr>
                      <a:r>
                        <a:rPr lang="en-US" sz="1000" dirty="0"/>
                        <a:t>ONAP/DCAE can enrich k8s application alerts with inventory information such as resource instance names, nodes/physical server, cloud-region, and owning-entity information required for alarm correlation and creation and routing of trouble tickets.</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US" sz="1000" dirty="0"/>
                        <a:t>Alternative: ONAP can inject in Helm package the above information.   </a:t>
                      </a:r>
                    </a:p>
                    <a:p>
                      <a:pPr marL="228600" indent="-228600">
                        <a:buFont typeface="+mj-lt"/>
                        <a:buAutoNum type="arabicPeriod"/>
                      </a:pPr>
                      <a:r>
                        <a:rPr lang="en-US" sz="1000" dirty="0">
                          <a:highlight>
                            <a:srgbClr val="FFFF00"/>
                          </a:highlight>
                        </a:rPr>
                        <a:t>ONAP/DCAE should be responsible for monitoring and alarm processing of hybrid services (CNF, VNF, PNF) including correlation using topology information (do we have such scenarios?).  R&amp;R should be discussed with DCAE architects.</a:t>
                      </a:r>
                    </a:p>
                  </a:txBody>
                  <a:tcPr/>
                </a:tc>
                <a:tc>
                  <a:txBody>
                    <a:bodyPr/>
                    <a:lstStyle/>
                    <a:p>
                      <a:pPr marL="228600" indent="-228600">
                        <a:buFont typeface="+mj-lt"/>
                        <a:buAutoNum type="arabicPeriod"/>
                      </a:pPr>
                      <a:r>
                        <a:rPr lang="en-US" sz="1000" dirty="0"/>
                        <a:t>K8s monitors resources and nodes performance metrics using the resource metrics server, node problem detector daemon, and Prometheus. </a:t>
                      </a:r>
                    </a:p>
                  </a:txBody>
                  <a:tcPr/>
                </a:tc>
                <a:tc>
                  <a:txBody>
                    <a:bodyPr/>
                    <a:lstStyle/>
                    <a:p>
                      <a:pPr marL="171450" indent="-171450">
                        <a:buFont typeface="Arial" panose="020B0604020202020204" pitchFamily="34" charset="0"/>
                        <a:buChar char="•"/>
                      </a:pPr>
                      <a:endParaRPr lang="en-US" sz="1000" dirty="0"/>
                    </a:p>
                  </a:txBody>
                  <a:tcPr/>
                </a:tc>
                <a:extLst>
                  <a:ext uri="{0D108BD9-81ED-4DB2-BD59-A6C34878D82A}">
                    <a16:rowId xmlns:a16="http://schemas.microsoft.com/office/drawing/2014/main" val="340720999"/>
                  </a:ext>
                </a:extLst>
              </a:tr>
              <a:tr h="122712">
                <a:tc>
                  <a:txBody>
                    <a:bodyPr/>
                    <a:lstStyle/>
                    <a:p>
                      <a:r>
                        <a:rPr lang="en-US" sz="1000" dirty="0"/>
                        <a:t>Create (Install)</a:t>
                      </a:r>
                    </a:p>
                  </a:txBody>
                  <a:tcPr/>
                </a:tc>
                <a:tc>
                  <a:txBody>
                    <a:bodyPr/>
                    <a:lstStyle/>
                    <a:p>
                      <a:pPr marL="171450" indent="-171450">
                        <a:buFont typeface="Arial" panose="020B0604020202020204" pitchFamily="34" charset="0"/>
                        <a:buChar char="•"/>
                      </a:pPr>
                      <a:r>
                        <a:rPr lang="en-US" sz="1000" dirty="0"/>
                        <a:t>Deploy composite application with sub-applications.</a:t>
                      </a:r>
                    </a:p>
                    <a:p>
                      <a:pPr marL="171450" indent="-171450">
                        <a:buFont typeface="Arial" panose="020B0604020202020204" pitchFamily="34" charset="0"/>
                        <a:buChar char="•"/>
                      </a:pPr>
                      <a:r>
                        <a:rPr lang="en-US" sz="1000" dirty="0"/>
                        <a:t>May include configuration (</a:t>
                      </a:r>
                      <a:r>
                        <a:rPr lang="en-US" sz="1000" dirty="0" err="1"/>
                        <a:t>ConfigMap</a:t>
                      </a:r>
                      <a:r>
                        <a:rPr lang="en-US" sz="1000" dirty="0"/>
                        <a:t>).</a:t>
                      </a:r>
                    </a:p>
                    <a:p>
                      <a:pPr marL="171450" indent="-171450">
                        <a:buFont typeface="Arial" panose="020B0604020202020204" pitchFamily="34" charset="0"/>
                        <a:buChar char="•"/>
                      </a:pPr>
                      <a:r>
                        <a:rPr lang="en-US" sz="1000" dirty="0"/>
                        <a:t>(Helm install; k8s create deployment.)</a:t>
                      </a:r>
                    </a:p>
                  </a:txBody>
                  <a:tcPr/>
                </a:tc>
                <a:tc>
                  <a:txBody>
                    <a:bodyPr/>
                    <a:lstStyle/>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US" sz="1000" dirty="0"/>
                        <a:t>Onboard and deploy helm package/s for the composite application (macro/a-la-carte). </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US" sz="1000" dirty="0"/>
                        <a:t>Should we have a distinct Onboard use case?</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US" sz="1000" dirty="0"/>
                        <a:t>Maintain catalog of helm charts and packages (in k8splugin adapter or otherwise).</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US" sz="1000" dirty="0"/>
                        <a:t>Update/check status of deployment in inventory.</a:t>
                      </a:r>
                    </a:p>
                  </a:txBody>
                  <a:tcPr/>
                </a:tc>
                <a:tc>
                  <a:txBody>
                    <a:bodyPr/>
                    <a:lstStyle/>
                    <a:p>
                      <a:pPr marL="228600" indent="-228600">
                        <a:buFont typeface="+mj-lt"/>
                        <a:buAutoNum type="arabicPeriod"/>
                      </a:pPr>
                      <a:r>
                        <a:rPr lang="en-US" sz="1000" dirty="0"/>
                        <a:t>Instantiate pod (via adapter)</a:t>
                      </a:r>
                    </a:p>
                    <a:p>
                      <a:pPr marL="228600" indent="-228600">
                        <a:buFont typeface="+mj-lt"/>
                        <a:buAutoNum type="arabicPeriod"/>
                      </a:pPr>
                      <a:r>
                        <a:rPr lang="en-US" sz="1000" dirty="0"/>
                        <a:t>View pods / check status of deployment. </a:t>
                      </a:r>
                    </a:p>
                  </a:txBody>
                  <a:tcPr/>
                </a:tc>
                <a:tc>
                  <a:txBody>
                    <a:bodyPr/>
                    <a:lstStyle/>
                    <a:p>
                      <a:pPr marL="171450" indent="-171450">
                        <a:buFont typeface="Arial" panose="020B0604020202020204" pitchFamily="34" charset="0"/>
                        <a:buChar char="•"/>
                      </a:pPr>
                      <a:r>
                        <a:rPr lang="en-US" sz="1000" dirty="0"/>
                        <a:t>Service</a:t>
                      </a:r>
                    </a:p>
                    <a:p>
                      <a:pPr marL="171450" indent="-171450">
                        <a:buFont typeface="Arial" panose="020B0604020202020204" pitchFamily="34" charset="0"/>
                        <a:buChar char="•"/>
                      </a:pPr>
                      <a:r>
                        <a:rPr lang="en-US" sz="1000" dirty="0"/>
                        <a:t>CNF (Composite Application).</a:t>
                      </a:r>
                    </a:p>
                    <a:p>
                      <a:pPr marL="171450" indent="-171450">
                        <a:buFont typeface="Arial" panose="020B0604020202020204" pitchFamily="34" charset="0"/>
                        <a:buChar char="•"/>
                      </a:pPr>
                      <a:r>
                        <a:rPr lang="en-US" sz="1000" dirty="0"/>
                        <a:t>Deployment Intent (Helm </a:t>
                      </a:r>
                      <a:r>
                        <a:rPr lang="en-US" sz="1000" dirty="0" err="1"/>
                        <a:t>Pckge</a:t>
                      </a:r>
                      <a:r>
                        <a:rPr lang="en-US" sz="1000" dirty="0"/>
                        <a:t>).</a:t>
                      </a:r>
                    </a:p>
                    <a:p>
                      <a:pPr marL="171450" indent="-171450">
                        <a:buFont typeface="Arial" panose="020B0604020202020204" pitchFamily="34" charset="0"/>
                        <a:buChar char="•"/>
                      </a:pPr>
                      <a:r>
                        <a:rPr lang="en-US" sz="1000" dirty="0"/>
                        <a:t>Application Intent (</a:t>
                      </a:r>
                      <a:r>
                        <a:rPr lang="en-US" sz="1000" dirty="0" err="1"/>
                        <a:t>DeploymentSpec</a:t>
                      </a:r>
                      <a:r>
                        <a:rPr lang="en-US" sz="1000" dirty="0"/>
                        <a:t>).</a:t>
                      </a:r>
                    </a:p>
                    <a:p>
                      <a:pPr marL="171450" indent="-171450">
                        <a:buFont typeface="Arial" panose="020B0604020202020204" pitchFamily="34" charset="0"/>
                        <a:buChar char="•"/>
                      </a:pPr>
                      <a:r>
                        <a:rPr lang="en-US" sz="1000" dirty="0"/>
                        <a:t>Container.</a:t>
                      </a:r>
                    </a:p>
                  </a:txBody>
                  <a:tcPr/>
                </a:tc>
                <a:extLst>
                  <a:ext uri="{0D108BD9-81ED-4DB2-BD59-A6C34878D82A}">
                    <a16:rowId xmlns:a16="http://schemas.microsoft.com/office/drawing/2014/main" val="971601931"/>
                  </a:ext>
                </a:extLst>
              </a:tr>
              <a:tr h="122712">
                <a:tc>
                  <a:txBody>
                    <a:bodyPr/>
                    <a:lstStyle/>
                    <a:p>
                      <a:r>
                        <a:rPr lang="en-US" sz="1000" dirty="0"/>
                        <a:t>Delete (Uninstall)</a:t>
                      </a:r>
                    </a:p>
                  </a:txBody>
                  <a:tcPr/>
                </a:tc>
                <a:tc>
                  <a:txBody>
                    <a:bodyPr/>
                    <a:lstStyle/>
                    <a:p>
                      <a:pPr marL="171450" indent="-171450">
                        <a:buFont typeface="Arial" panose="020B0604020202020204" pitchFamily="34" charset="0"/>
                        <a:buChar char="•"/>
                      </a:pPr>
                      <a:r>
                        <a:rPr lang="en-US" sz="1000" dirty="0"/>
                        <a:t>Delete composite/sub application.</a:t>
                      </a:r>
                    </a:p>
                    <a:p>
                      <a:pPr marL="171450" indent="-171450">
                        <a:buFont typeface="Arial" panose="020B0604020202020204" pitchFamily="34" charset="0"/>
                        <a:buChar char="•"/>
                      </a:pPr>
                      <a:r>
                        <a:rPr lang="en-US" sz="1000" dirty="0"/>
                        <a:t>(Helm uninstall; k8s delete deployment.)</a:t>
                      </a:r>
                    </a:p>
                  </a:txBody>
                  <a:tcPr/>
                </a:tc>
                <a:tc>
                  <a:txBody>
                    <a:bodyPr/>
                    <a:lstStyle/>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US" sz="1000" dirty="0"/>
                        <a:t>Select composite application and uninstall helm packages (macro/a-la-carte). </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US" sz="1000" dirty="0"/>
                        <a:t>Update/check status of deployment in inventory.</a:t>
                      </a:r>
                    </a:p>
                  </a:txBody>
                  <a:tcPr/>
                </a:tc>
                <a:tc>
                  <a:txBody>
                    <a:bodyPr/>
                    <a:lstStyle/>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US" sz="1000" dirty="0"/>
                        <a:t>Delete pod (via adapter). </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US" sz="1000" dirty="0"/>
                        <a:t>View pods / check status of deployment. </a:t>
                      </a:r>
                    </a:p>
                  </a:txBody>
                  <a:tcPr/>
                </a:tc>
                <a:tc>
                  <a:txBody>
                    <a:bodyPr/>
                    <a:lstStyle/>
                    <a:p>
                      <a:pPr marL="171450" indent="-171450">
                        <a:buFont typeface="Arial" panose="020B0604020202020204" pitchFamily="34" charset="0"/>
                        <a:buChar char="•"/>
                      </a:pPr>
                      <a:r>
                        <a:rPr lang="en-US" sz="1000" dirty="0"/>
                        <a:t>As above.</a:t>
                      </a:r>
                    </a:p>
                  </a:txBody>
                  <a:tcPr/>
                </a:tc>
                <a:extLst>
                  <a:ext uri="{0D108BD9-81ED-4DB2-BD59-A6C34878D82A}">
                    <a16:rowId xmlns:a16="http://schemas.microsoft.com/office/drawing/2014/main" val="1510263761"/>
                  </a:ext>
                </a:extLst>
              </a:tr>
              <a:tr h="122712">
                <a:tc>
                  <a:txBody>
                    <a:bodyPr/>
                    <a:lstStyle/>
                    <a:p>
                      <a:r>
                        <a:rPr lang="en-US" sz="1000" dirty="0"/>
                        <a:t>Rollback</a:t>
                      </a:r>
                    </a:p>
                  </a:txBody>
                  <a:tcPr/>
                </a:tc>
                <a:tc>
                  <a:txBody>
                    <a:bodyPr/>
                    <a:lstStyle/>
                    <a:p>
                      <a:pPr marL="171450" indent="-171450">
                        <a:buFont typeface="Arial" panose="020B0604020202020204" pitchFamily="34" charset="0"/>
                        <a:buChar char="•"/>
                      </a:pPr>
                      <a:r>
                        <a:rPr lang="en-US" sz="1000" dirty="0"/>
                        <a:t>Undo current deployment and rollback to previous package version.</a:t>
                      </a:r>
                    </a:p>
                    <a:p>
                      <a:pPr marL="171450" indent="-171450">
                        <a:buFont typeface="Arial" panose="020B0604020202020204" pitchFamily="34" charset="0"/>
                        <a:buChar char="•"/>
                      </a:pPr>
                      <a:r>
                        <a:rPr lang="en-US" sz="1000" dirty="0"/>
                        <a:t>(Helm rollback package; K8s rollback deployment.)</a:t>
                      </a:r>
                    </a:p>
                  </a:txBody>
                  <a:tcPr/>
                </a:tc>
                <a:tc>
                  <a:txBody>
                    <a:bodyPr/>
                    <a:lstStyle/>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US" sz="1000" dirty="0"/>
                        <a:t>Select composite application and rollback helm packages (macro/a-la-carte).</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US" sz="1000" dirty="0"/>
                        <a:t>Update/check status of deployment in inventory.</a:t>
                      </a:r>
                    </a:p>
                  </a:txBody>
                  <a:tcPr/>
                </a:tc>
                <a:tc>
                  <a:txBody>
                    <a:bodyPr/>
                    <a:lstStyle/>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US" sz="1000" dirty="0"/>
                        <a:t>Rollback pods (via adapter).</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US" sz="1000" dirty="0"/>
                        <a:t>View pods / check status of deployment. </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US" sz="1000" dirty="0"/>
                        <a:t>Check rollout history.</a:t>
                      </a:r>
                    </a:p>
                  </a:txBody>
                  <a:tcPr/>
                </a:tc>
                <a:tc>
                  <a:txBody>
                    <a:bodyPr/>
                    <a:lstStyle/>
                    <a:p>
                      <a:pPr marL="171450" indent="-171450">
                        <a:buFont typeface="Arial" panose="020B0604020202020204" pitchFamily="34" charset="0"/>
                        <a:buChar char="•"/>
                      </a:pPr>
                      <a:r>
                        <a:rPr lang="en-US" sz="1000" dirty="0"/>
                        <a:t>As above.</a:t>
                      </a:r>
                    </a:p>
                  </a:txBody>
                  <a:tcPr/>
                </a:tc>
                <a:extLst>
                  <a:ext uri="{0D108BD9-81ED-4DB2-BD59-A6C34878D82A}">
                    <a16:rowId xmlns:a16="http://schemas.microsoft.com/office/drawing/2014/main" val="2706247709"/>
                  </a:ext>
                </a:extLst>
              </a:tr>
            </a:tbl>
          </a:graphicData>
        </a:graphic>
      </p:graphicFrame>
    </p:spTree>
    <p:extLst>
      <p:ext uri="{BB962C8B-B14F-4D97-AF65-F5344CB8AC3E}">
        <p14:creationId xmlns:p14="http://schemas.microsoft.com/office/powerpoint/2010/main" val="3130660182"/>
      </p:ext>
    </p:extLst>
  </p:cSld>
  <p:clrMapOvr>
    <a:masterClrMapping/>
  </p:clrMapOvr>
  <p:transition>
    <p:wipe dir="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DDC5CEBB-B565-4F99-A379-4A6303166F3E}"/>
              </a:ext>
            </a:extLst>
          </p:cNvPr>
          <p:cNvSpPr>
            <a:spLocks noGrp="1"/>
          </p:cNvSpPr>
          <p:nvPr>
            <p:ph type="sldNum" sz="quarter" idx="4"/>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6C9CD605-947A-3C4E-98CB-B055F943FEBA}" type="slidenum">
              <a:rPr kumimoji="0" lang="en-US" sz="1200" b="0" i="0" u="none" strike="noStrike" kern="1200" cap="none" spc="0" normalizeH="0" baseline="0" noProof="0" smtClean="0">
                <a:ln>
                  <a:noFill/>
                </a:ln>
                <a:solidFill>
                  <a:prstClr val="black">
                    <a:alpha val="50000"/>
                  </a:prstClr>
                </a:solidFill>
                <a:effectLst/>
                <a:uLnTx/>
                <a:uFillTx/>
                <a:latin typeface="Arial" panose="020B0604020202020204" pitchFamily="34" charset="0"/>
                <a:ea typeface="+mn-ea"/>
                <a:cs typeface="Arial" panose="020B0604020202020204" pitchFamily="34" charset="0"/>
              </a:rPr>
              <a:pPr marL="0" marR="0" lvl="0" indent="0" algn="l" defTabSz="914400" rtl="0" eaLnBrk="1" fontAlgn="auto" latinLnBrk="0" hangingPunct="1">
                <a:lnSpc>
                  <a:spcPct val="100000"/>
                </a:lnSpc>
                <a:spcBef>
                  <a:spcPts val="0"/>
                </a:spcBef>
                <a:spcAft>
                  <a:spcPts val="0"/>
                </a:spcAft>
                <a:buClrTx/>
                <a:buSzTx/>
                <a:buFontTx/>
                <a:buNone/>
                <a:tabLst/>
                <a:defRPr/>
              </a:pPr>
              <a:t>5</a:t>
            </a:fld>
            <a:endParaRPr kumimoji="0" lang="en-US" sz="1200" b="0" i="0" u="none" strike="noStrike" kern="1200" cap="none" spc="0" normalizeH="0" baseline="0" noProof="0" dirty="0">
              <a:ln>
                <a:noFill/>
              </a:ln>
              <a:solidFill>
                <a:prstClr val="black">
                  <a:alpha val="50000"/>
                </a:prstClr>
              </a:solidFill>
              <a:effectLst/>
              <a:uLnTx/>
              <a:uFillTx/>
              <a:latin typeface="Arial" panose="020B0604020202020204" pitchFamily="34" charset="0"/>
              <a:ea typeface="+mn-ea"/>
              <a:cs typeface="Arial" panose="020B0604020202020204" pitchFamily="34" charset="0"/>
            </a:endParaRPr>
          </a:p>
        </p:txBody>
      </p:sp>
      <p:sp>
        <p:nvSpPr>
          <p:cNvPr id="3" name="Title 2">
            <a:extLst>
              <a:ext uri="{FF2B5EF4-FFF2-40B4-BE49-F238E27FC236}">
                <a16:creationId xmlns:a16="http://schemas.microsoft.com/office/drawing/2014/main" id="{35CA96D0-7068-4410-9022-10FFDAD75E4A}"/>
              </a:ext>
            </a:extLst>
          </p:cNvPr>
          <p:cNvSpPr>
            <a:spLocks noGrp="1"/>
          </p:cNvSpPr>
          <p:nvPr>
            <p:ph type="title"/>
          </p:nvPr>
        </p:nvSpPr>
        <p:spPr/>
        <p:txBody>
          <a:bodyPr>
            <a:normAutofit fontScale="90000"/>
          </a:bodyPr>
          <a:lstStyle/>
          <a:p>
            <a:r>
              <a:rPr lang="en-US" dirty="0"/>
              <a:t>CNF Conceptual Model </a:t>
            </a:r>
          </a:p>
        </p:txBody>
      </p:sp>
      <p:sp>
        <p:nvSpPr>
          <p:cNvPr id="8" name="Rectangle: Rounded Corners 7">
            <a:extLst>
              <a:ext uri="{FF2B5EF4-FFF2-40B4-BE49-F238E27FC236}">
                <a16:creationId xmlns:a16="http://schemas.microsoft.com/office/drawing/2014/main" id="{4A7EA8E2-CF43-48E4-8A62-DCE727AA30FC}"/>
              </a:ext>
            </a:extLst>
          </p:cNvPr>
          <p:cNvSpPr/>
          <p:nvPr/>
        </p:nvSpPr>
        <p:spPr>
          <a:xfrm>
            <a:off x="4822662" y="3179798"/>
            <a:ext cx="2071560" cy="770486"/>
          </a:xfrm>
          <a:prstGeom prst="roundRect">
            <a:avLst/>
          </a:prstGeom>
          <a:solidFill>
            <a:sysClr val="window" lastClr="FFFFFF"/>
          </a:solidFill>
          <a:ln w="19050" cap="flat" cmpd="sng" algn="ctr">
            <a:solidFill>
              <a:sysClr val="windowText" lastClr="000000"/>
            </a:solidFill>
            <a:prstDash val="solid"/>
            <a:miter lim="800000"/>
          </a:ln>
          <a:effectLst/>
        </p:spPr>
        <p:txBody>
          <a:bodyPr lIns="27432" tIns="0" rIns="27432" bIns="0" rtlCol="0" anchor="t"/>
          <a:lstStyle/>
          <a:p>
            <a:pPr marL="0" marR="0" lvl="0" indent="-182880" algn="ctr" defTabSz="457200" rtl="0" eaLnBrk="1" fontAlgn="auto" latinLnBrk="0" hangingPunct="1">
              <a:lnSpc>
                <a:spcPct val="100000"/>
              </a:lnSpc>
              <a:spcBef>
                <a:spcPts val="0"/>
              </a:spcBef>
              <a:spcAft>
                <a:spcPts val="0"/>
              </a:spcAft>
              <a:buClrTx/>
              <a:buSzTx/>
              <a:buFontTx/>
              <a:buNone/>
              <a:tabLst/>
              <a:defRPr/>
            </a:pPr>
            <a:r>
              <a:rPr kumimoji="0" lang="en-US" sz="1000" b="0" i="0" u="none" strike="noStrike" kern="0" cap="none" spc="0" normalizeH="0" baseline="0" noProof="0" dirty="0">
                <a:ln>
                  <a:noFill/>
                </a:ln>
                <a:effectLst/>
                <a:uLnTx/>
                <a:uFillTx/>
                <a:latin typeface="Calibri" panose="020F0502020204030204"/>
                <a:ea typeface="+mn-ea"/>
                <a:cs typeface="+mn-cs"/>
              </a:rPr>
              <a:t>Application Intent </a:t>
            </a:r>
            <a:r>
              <a:rPr kumimoji="0" lang="en-US" sz="1000" b="0" i="0" u="none" strike="noStrike" kern="0" cap="none" spc="0" normalizeH="0" baseline="0" noProof="0" dirty="0">
                <a:ln>
                  <a:noFill/>
                </a:ln>
                <a:solidFill>
                  <a:prstClr val="black"/>
                </a:solidFill>
                <a:effectLst/>
                <a:uLnTx/>
                <a:uFillTx/>
                <a:latin typeface="Calibri" panose="020F0502020204030204"/>
                <a:ea typeface="+mn-ea"/>
                <a:cs typeface="+mn-cs"/>
              </a:rPr>
              <a:t>(</a:t>
            </a:r>
            <a:r>
              <a:rPr kumimoji="0" lang="en-US" sz="1000" b="0" i="0" u="none" strike="noStrike" kern="0" cap="none" spc="0" normalizeH="0" baseline="0" noProof="0" dirty="0" err="1">
                <a:ln>
                  <a:noFill/>
                </a:ln>
                <a:solidFill>
                  <a:prstClr val="black"/>
                </a:solidFill>
                <a:effectLst/>
                <a:uLnTx/>
                <a:uFillTx/>
                <a:latin typeface="Calibri" panose="020F0502020204030204"/>
                <a:ea typeface="+mn-ea"/>
                <a:cs typeface="+mn-cs"/>
              </a:rPr>
              <a:t>DeploymentSpec</a:t>
            </a:r>
            <a:r>
              <a:rPr kumimoji="0" lang="en-US" sz="1000" b="0" i="0" u="none" strike="noStrike" kern="0" cap="none" spc="0" normalizeH="0" baseline="0" noProof="0" dirty="0">
                <a:ln>
                  <a:noFill/>
                </a:ln>
                <a:solidFill>
                  <a:prstClr val="black"/>
                </a:solidFill>
                <a:effectLst/>
                <a:uLnTx/>
                <a:uFillTx/>
                <a:latin typeface="Calibri" panose="020F0502020204030204"/>
                <a:ea typeface="+mn-ea"/>
                <a:cs typeface="+mn-cs"/>
              </a:rPr>
              <a:t>)</a:t>
            </a:r>
          </a:p>
          <a:p>
            <a:pPr marL="91440" marR="0" lvl="0" indent="-18288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800" b="0" i="0" u="none" strike="noStrike" kern="0" cap="none" spc="0" normalizeH="0" baseline="0" noProof="0" dirty="0">
                <a:ln>
                  <a:noFill/>
                </a:ln>
                <a:solidFill>
                  <a:prstClr val="black"/>
                </a:solidFill>
                <a:effectLst/>
                <a:uLnTx/>
                <a:uFillTx/>
                <a:latin typeface="Calibri" panose="020F0502020204030204"/>
                <a:ea typeface="+mn-ea"/>
                <a:cs typeface="+mn-cs"/>
              </a:rPr>
              <a:t>name: </a:t>
            </a:r>
            <a:r>
              <a:rPr kumimoji="0" lang="en-US" sz="800" b="0" i="0" u="none" strike="noStrike" kern="0" cap="none" spc="0" normalizeH="0" baseline="0" noProof="0" dirty="0" err="1">
                <a:ln>
                  <a:noFill/>
                </a:ln>
                <a:solidFill>
                  <a:prstClr val="black"/>
                </a:solidFill>
                <a:effectLst/>
                <a:uLnTx/>
                <a:uFillTx/>
                <a:latin typeface="Calibri" panose="020F0502020204030204"/>
                <a:ea typeface="+mn-ea"/>
                <a:cs typeface="+mn-cs"/>
              </a:rPr>
              <a:t>vpkg</a:t>
            </a:r>
            <a:r>
              <a:rPr kumimoji="0" lang="en-US" sz="800" b="0" i="0" u="none" strike="noStrike" kern="0" cap="none" spc="0" normalizeH="0" baseline="0" noProof="0" dirty="0">
                <a:ln>
                  <a:noFill/>
                </a:ln>
                <a:solidFill>
                  <a:prstClr val="black"/>
                </a:solidFill>
                <a:effectLst/>
                <a:uLnTx/>
                <a:uFillTx/>
                <a:latin typeface="Calibri" panose="020F0502020204030204"/>
                <a:ea typeface="+mn-ea"/>
                <a:cs typeface="+mn-cs"/>
              </a:rPr>
              <a:t>,  </a:t>
            </a:r>
          </a:p>
          <a:p>
            <a:pPr marL="91440" marR="0" lvl="0" indent="-18288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800" b="0" i="0" u="none" strike="noStrike" kern="0" cap="none" spc="0" normalizeH="0" baseline="0" noProof="0" dirty="0">
                <a:ln>
                  <a:noFill/>
                </a:ln>
                <a:solidFill>
                  <a:prstClr val="black"/>
                </a:solidFill>
                <a:effectLst/>
                <a:uLnTx/>
                <a:uFillTx/>
                <a:latin typeface="Calibri" panose="020F0502020204030204"/>
                <a:ea typeface="+mn-ea"/>
                <a:cs typeface="+mn-cs"/>
              </a:rPr>
              <a:t>replicas: 3, </a:t>
            </a:r>
          </a:p>
          <a:p>
            <a:pPr marL="91440" marR="0" lvl="0" indent="-18288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800" b="0" i="0" u="none" strike="noStrike" kern="0" cap="none" spc="0" normalizeH="0" baseline="0" noProof="0" dirty="0" err="1">
                <a:ln>
                  <a:noFill/>
                </a:ln>
                <a:solidFill>
                  <a:prstClr val="black"/>
                </a:solidFill>
                <a:effectLst/>
                <a:uLnTx/>
                <a:uFillTx/>
                <a:latin typeface="Calibri" panose="020F0502020204030204"/>
                <a:ea typeface="+mn-ea"/>
                <a:cs typeface="+mn-cs"/>
              </a:rPr>
              <a:t>nameSpace</a:t>
            </a:r>
            <a:endParaRPr kumimoji="0" lang="en-US" sz="800" b="0" i="0" u="none" strike="noStrike" kern="0" cap="none" spc="0" normalizeH="0" baseline="0" noProof="0" dirty="0">
              <a:ln>
                <a:noFill/>
              </a:ln>
              <a:solidFill>
                <a:prstClr val="black"/>
              </a:solidFill>
              <a:effectLst/>
              <a:uLnTx/>
              <a:uFillTx/>
              <a:latin typeface="Calibri" panose="020F0502020204030204"/>
              <a:ea typeface="+mn-ea"/>
              <a:cs typeface="+mn-cs"/>
            </a:endParaRPr>
          </a:p>
          <a:p>
            <a:pPr marL="91440" marR="0" lvl="0" indent="-18288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800" b="0" i="0" u="none" strike="noStrike" kern="0" cap="none" spc="0" normalizeH="0" baseline="0" noProof="0" dirty="0">
                <a:ln>
                  <a:noFill/>
                </a:ln>
                <a:solidFill>
                  <a:prstClr val="black"/>
                </a:solidFill>
                <a:effectLst/>
                <a:uLnTx/>
                <a:uFillTx/>
                <a:latin typeface="Calibri" panose="020F0502020204030204"/>
                <a:ea typeface="+mn-ea"/>
                <a:cs typeface="+mn-cs"/>
              </a:rPr>
              <a:t>labels: [name, value]</a:t>
            </a:r>
          </a:p>
        </p:txBody>
      </p:sp>
      <p:sp>
        <p:nvSpPr>
          <p:cNvPr id="9" name="Rectangle: Rounded Corners 8">
            <a:extLst>
              <a:ext uri="{FF2B5EF4-FFF2-40B4-BE49-F238E27FC236}">
                <a16:creationId xmlns:a16="http://schemas.microsoft.com/office/drawing/2014/main" id="{7AD5903B-2D23-4856-955B-45875C2BDB93}"/>
              </a:ext>
            </a:extLst>
          </p:cNvPr>
          <p:cNvSpPr/>
          <p:nvPr/>
        </p:nvSpPr>
        <p:spPr>
          <a:xfrm>
            <a:off x="4932823" y="4618541"/>
            <a:ext cx="1836108" cy="711865"/>
          </a:xfrm>
          <a:prstGeom prst="roundRect">
            <a:avLst/>
          </a:prstGeom>
          <a:solidFill>
            <a:sysClr val="window" lastClr="FFFFFF"/>
          </a:solidFill>
          <a:ln w="19050" cap="flat" cmpd="sng" algn="ctr">
            <a:solidFill>
              <a:sysClr val="windowText" lastClr="000000"/>
            </a:solidFill>
            <a:prstDash val="solid"/>
            <a:miter lim="800000"/>
          </a:ln>
          <a:effectLst/>
        </p:spPr>
        <p:txBody>
          <a:bodyPr lIns="27432" tIns="0" rIns="27432" bIns="0" rtlCol="0" anchor="t"/>
          <a:lstStyle/>
          <a:p>
            <a:pPr marL="0" marR="0" lvl="0" indent="-182880" algn="ctr" defTabSz="457200" rtl="0" eaLnBrk="1" fontAlgn="auto" latinLnBrk="0" hangingPunct="1">
              <a:lnSpc>
                <a:spcPct val="100000"/>
              </a:lnSpc>
              <a:spcBef>
                <a:spcPts val="0"/>
              </a:spcBef>
              <a:spcAft>
                <a:spcPts val="0"/>
              </a:spcAft>
              <a:buClrTx/>
              <a:buSzTx/>
              <a:buFontTx/>
              <a:buNone/>
              <a:tabLst/>
              <a:defRPr/>
            </a:pPr>
            <a:r>
              <a:rPr kumimoji="0" lang="en-US" sz="1000" b="0" i="0" u="none" strike="noStrike" kern="0" cap="none" spc="0" normalizeH="0" baseline="0" noProof="0" dirty="0">
                <a:ln>
                  <a:noFill/>
                </a:ln>
                <a:solidFill>
                  <a:prstClr val="black"/>
                </a:solidFill>
                <a:effectLst/>
                <a:uLnTx/>
                <a:uFillTx/>
                <a:latin typeface="Calibri" panose="020F0502020204030204"/>
                <a:ea typeface="+mn-ea"/>
                <a:cs typeface="+mn-cs"/>
              </a:rPr>
              <a:t>Application Type (Container)</a:t>
            </a:r>
          </a:p>
          <a:p>
            <a:pPr marL="91440" marR="0" lvl="0" indent="-18288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800" b="0" i="0" u="none" strike="noStrike" kern="0" cap="none" spc="0" normalizeH="0" baseline="0" noProof="0" dirty="0">
                <a:ln>
                  <a:noFill/>
                </a:ln>
                <a:solidFill>
                  <a:prstClr val="black"/>
                </a:solidFill>
                <a:effectLst/>
                <a:uLnTx/>
                <a:uFillTx/>
                <a:latin typeface="Calibri" panose="020F0502020204030204"/>
                <a:ea typeface="+mn-ea"/>
                <a:cs typeface="+mn-cs"/>
              </a:rPr>
              <a:t>name,</a:t>
            </a:r>
          </a:p>
          <a:p>
            <a:pPr marL="91440" marR="0" lvl="0" indent="-18288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800" b="0" i="0" u="none" strike="noStrike" kern="0" cap="none" spc="0" normalizeH="0" baseline="0" noProof="0" dirty="0">
                <a:ln>
                  <a:noFill/>
                </a:ln>
                <a:solidFill>
                  <a:prstClr val="black"/>
                </a:solidFill>
                <a:effectLst/>
                <a:uLnTx/>
                <a:uFillTx/>
                <a:latin typeface="Calibri" panose="020F0502020204030204"/>
                <a:ea typeface="+mn-ea"/>
                <a:cs typeface="+mn-cs"/>
              </a:rPr>
              <a:t>image </a:t>
            </a:r>
          </a:p>
          <a:p>
            <a:pPr marL="91440" marR="0" lvl="0" indent="-18288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800" b="0" i="0" u="none" strike="noStrike" kern="0" cap="none" spc="0" normalizeH="0" baseline="0" noProof="0" dirty="0" err="1">
                <a:ln>
                  <a:noFill/>
                </a:ln>
                <a:solidFill>
                  <a:prstClr val="black"/>
                </a:solidFill>
                <a:effectLst/>
                <a:uLnTx/>
                <a:uFillTx/>
                <a:latin typeface="Calibri" panose="020F0502020204030204"/>
                <a:ea typeface="+mn-ea"/>
                <a:cs typeface="+mn-cs"/>
              </a:rPr>
              <a:t>volumeMountPath</a:t>
            </a:r>
            <a:endParaRPr kumimoji="0" lang="en-US" sz="800" b="0" i="0" u="none" strike="noStrike" kern="0" cap="none" spc="0" normalizeH="0" baseline="0" noProof="0" dirty="0">
              <a:ln>
                <a:noFill/>
              </a:ln>
              <a:solidFill>
                <a:prstClr val="black"/>
              </a:solidFill>
              <a:effectLst/>
              <a:uLnTx/>
              <a:uFillTx/>
              <a:latin typeface="Calibri" panose="020F0502020204030204"/>
              <a:ea typeface="+mn-ea"/>
              <a:cs typeface="+mn-cs"/>
            </a:endParaRPr>
          </a:p>
          <a:p>
            <a:pPr marL="91440" marR="0" lvl="0" indent="-18288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800" b="0" i="0" u="none" strike="noStrike" kern="0" cap="none" spc="0" normalizeH="0" baseline="0" noProof="0" dirty="0" err="1">
                <a:ln>
                  <a:noFill/>
                </a:ln>
                <a:solidFill>
                  <a:prstClr val="black"/>
                </a:solidFill>
                <a:effectLst/>
                <a:uLnTx/>
                <a:uFillTx/>
                <a:latin typeface="Calibri" panose="020F0502020204030204"/>
                <a:ea typeface="+mn-ea"/>
                <a:cs typeface="+mn-cs"/>
              </a:rPr>
              <a:t>volumeName</a:t>
            </a:r>
            <a:endParaRPr kumimoji="0" lang="en-US" sz="800" b="0" i="0" u="none" strike="noStrike" kern="0" cap="none" spc="0" normalizeH="0" baseline="0" noProof="0" dirty="0">
              <a:ln>
                <a:noFill/>
              </a:ln>
              <a:solidFill>
                <a:prstClr val="black"/>
              </a:solidFill>
              <a:effectLst/>
              <a:uLnTx/>
              <a:uFillTx/>
              <a:latin typeface="Calibri" panose="020F0502020204030204"/>
              <a:ea typeface="+mn-ea"/>
              <a:cs typeface="+mn-cs"/>
            </a:endParaRPr>
          </a:p>
        </p:txBody>
      </p:sp>
      <p:cxnSp>
        <p:nvCxnSpPr>
          <p:cNvPr id="10" name="Straight Connector 242">
            <a:extLst>
              <a:ext uri="{FF2B5EF4-FFF2-40B4-BE49-F238E27FC236}">
                <a16:creationId xmlns:a16="http://schemas.microsoft.com/office/drawing/2014/main" id="{87D4D913-7781-483B-824F-2F3EDBB7A37C}"/>
              </a:ext>
            </a:extLst>
          </p:cNvPr>
          <p:cNvCxnSpPr>
            <a:cxnSpLocks/>
            <a:stCxn id="8" idx="2"/>
            <a:endCxn id="9" idx="0"/>
          </p:cNvCxnSpPr>
          <p:nvPr/>
        </p:nvCxnSpPr>
        <p:spPr>
          <a:xfrm flipH="1">
            <a:off x="5850877" y="3950284"/>
            <a:ext cx="7565" cy="668257"/>
          </a:xfrm>
          <a:prstGeom prst="straightConnector1">
            <a:avLst/>
          </a:prstGeom>
          <a:noFill/>
          <a:ln w="6350" cap="flat" cmpd="sng" algn="ctr">
            <a:solidFill>
              <a:sysClr val="windowText" lastClr="000000"/>
            </a:solidFill>
            <a:prstDash val="solid"/>
            <a:miter lim="800000"/>
            <a:headEnd type="diamond" w="lg" len="lg"/>
            <a:tailEnd type="oval" w="med" len="med"/>
          </a:ln>
          <a:effectLst/>
        </p:spPr>
      </p:cxnSp>
      <p:sp>
        <p:nvSpPr>
          <p:cNvPr id="11" name="Rectangle: Rounded Corners 10">
            <a:extLst>
              <a:ext uri="{FF2B5EF4-FFF2-40B4-BE49-F238E27FC236}">
                <a16:creationId xmlns:a16="http://schemas.microsoft.com/office/drawing/2014/main" id="{6B54865B-EF2F-4EFF-8374-526E2BFB43B3}"/>
              </a:ext>
            </a:extLst>
          </p:cNvPr>
          <p:cNvSpPr/>
          <p:nvPr/>
        </p:nvSpPr>
        <p:spPr>
          <a:xfrm>
            <a:off x="4700110" y="1479029"/>
            <a:ext cx="2309532" cy="967211"/>
          </a:xfrm>
          <a:prstGeom prst="roundRect">
            <a:avLst/>
          </a:prstGeom>
          <a:solidFill>
            <a:sysClr val="window" lastClr="FFFFFF"/>
          </a:solidFill>
          <a:ln w="19050" cap="flat" cmpd="sng" algn="ctr">
            <a:solidFill>
              <a:sysClr val="windowText" lastClr="000000"/>
            </a:solidFill>
            <a:prstDash val="solid"/>
            <a:miter lim="800000"/>
          </a:ln>
          <a:effectLst/>
        </p:spPr>
        <p:txBody>
          <a:bodyPr lIns="27432" tIns="0" rIns="27432" bIns="0" rtlCol="0" anchor="t"/>
          <a:lstStyle/>
          <a:p>
            <a:pPr marL="0" marR="0" lvl="0" indent="-182880" algn="ctr" defTabSz="457200" rtl="0" eaLnBrk="1" fontAlgn="auto" latinLnBrk="0" hangingPunct="1">
              <a:lnSpc>
                <a:spcPct val="100000"/>
              </a:lnSpc>
              <a:spcBef>
                <a:spcPts val="0"/>
              </a:spcBef>
              <a:spcAft>
                <a:spcPts val="0"/>
              </a:spcAft>
              <a:buClrTx/>
              <a:buSzTx/>
              <a:buFontTx/>
              <a:buNone/>
              <a:tabLst/>
              <a:defRPr/>
            </a:pPr>
            <a:r>
              <a:rPr kumimoji="0" lang="en-US" sz="1000" b="0" i="0" u="none" strike="noStrike" kern="0" cap="none" spc="0" normalizeH="0" baseline="0" noProof="0" dirty="0">
                <a:ln>
                  <a:noFill/>
                </a:ln>
                <a:solidFill>
                  <a:prstClr val="black"/>
                </a:solidFill>
                <a:effectLst/>
                <a:uLnTx/>
                <a:uFillTx/>
                <a:latin typeface="Calibri" panose="020F0502020204030204"/>
                <a:ea typeface="+mn-ea"/>
                <a:cs typeface="+mn-cs"/>
              </a:rPr>
              <a:t>Deployment Intent (RB-Profile/Chart)</a:t>
            </a:r>
          </a:p>
          <a:p>
            <a:pPr marL="91440" marR="0" lvl="0" indent="-18288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800" b="0" i="0" u="none" strike="noStrike" kern="0" cap="none" spc="0" normalizeH="0" baseline="0" noProof="0" dirty="0" err="1">
                <a:ln>
                  <a:noFill/>
                </a:ln>
                <a:solidFill>
                  <a:prstClr val="black"/>
                </a:solidFill>
                <a:effectLst/>
                <a:uLnTx/>
                <a:uFillTx/>
                <a:latin typeface="Calibri" panose="020F0502020204030204"/>
                <a:ea typeface="+mn-ea"/>
                <a:cs typeface="+mn-cs"/>
              </a:rPr>
              <a:t>releaseName</a:t>
            </a:r>
            <a:r>
              <a:rPr kumimoji="0" lang="en-US" sz="800" b="0" i="0" u="none" strike="noStrike" kern="0" cap="none" spc="0" normalizeH="0" baseline="0" noProof="0" dirty="0">
                <a:ln>
                  <a:noFill/>
                </a:ln>
                <a:solidFill>
                  <a:prstClr val="black"/>
                </a:solidFill>
                <a:effectLst/>
                <a:uLnTx/>
                <a:uFillTx/>
                <a:latin typeface="Calibri" panose="020F0502020204030204"/>
                <a:ea typeface="+mn-ea"/>
                <a:cs typeface="+mn-cs"/>
              </a:rPr>
              <a:t> = </a:t>
            </a:r>
            <a:r>
              <a:rPr kumimoji="0" lang="en-US" sz="800" b="0" i="0" u="none" strike="noStrike" kern="0" cap="none" spc="0" normalizeH="0" baseline="0" noProof="0" dirty="0" err="1">
                <a:ln>
                  <a:noFill/>
                </a:ln>
                <a:solidFill>
                  <a:prstClr val="black"/>
                </a:solidFill>
                <a:effectLst/>
                <a:uLnTx/>
                <a:uFillTx/>
                <a:latin typeface="Calibri" panose="020F0502020204030204"/>
                <a:ea typeface="+mn-ea"/>
                <a:cs typeface="+mn-cs"/>
              </a:rPr>
              <a:t>vf</a:t>
            </a:r>
            <a:r>
              <a:rPr kumimoji="0" lang="en-US" sz="800" b="0" i="0" u="none" strike="noStrike" kern="0" cap="none" spc="0" normalizeH="0" baseline="0" noProof="0" dirty="0">
                <a:ln>
                  <a:noFill/>
                </a:ln>
                <a:solidFill>
                  <a:prstClr val="black"/>
                </a:solidFill>
                <a:effectLst/>
                <a:uLnTx/>
                <a:uFillTx/>
                <a:latin typeface="Calibri" panose="020F0502020204030204"/>
                <a:ea typeface="+mn-ea"/>
                <a:cs typeface="+mn-cs"/>
              </a:rPr>
              <a:t>-module-name,</a:t>
            </a:r>
          </a:p>
          <a:p>
            <a:pPr marL="91440" marR="0" lvl="0" indent="-18288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800" b="0" i="0" u="none" strike="noStrike" kern="0" cap="none" spc="0" normalizeH="0" baseline="0" noProof="0" dirty="0" err="1">
                <a:ln>
                  <a:noFill/>
                </a:ln>
                <a:solidFill>
                  <a:prstClr val="black"/>
                </a:solidFill>
                <a:effectLst/>
                <a:uLnTx/>
                <a:uFillTx/>
                <a:latin typeface="Calibri" panose="020F0502020204030204"/>
                <a:ea typeface="+mn-ea"/>
                <a:cs typeface="+mn-cs"/>
              </a:rPr>
              <a:t>releaseRevision</a:t>
            </a:r>
            <a:r>
              <a:rPr kumimoji="0" lang="en-US" sz="800" b="0" i="0" u="none" strike="noStrike" kern="0" cap="none" spc="0" normalizeH="0" baseline="0" noProof="0" dirty="0">
                <a:ln>
                  <a:noFill/>
                </a:ln>
                <a:solidFill>
                  <a:prstClr val="black"/>
                </a:solidFill>
                <a:effectLst/>
                <a:uLnTx/>
                <a:uFillTx/>
                <a:latin typeface="Calibri" panose="020F0502020204030204"/>
                <a:ea typeface="+mn-ea"/>
                <a:cs typeface="+mn-cs"/>
              </a:rPr>
              <a:t>,</a:t>
            </a:r>
          </a:p>
          <a:p>
            <a:pPr marL="91440" marR="0" lvl="0" indent="-18288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800" b="0" i="0" u="none" strike="noStrike" kern="0" cap="none" spc="0" normalizeH="0" baseline="0" noProof="0" dirty="0" err="1">
                <a:ln>
                  <a:noFill/>
                </a:ln>
                <a:solidFill>
                  <a:prstClr val="black"/>
                </a:solidFill>
                <a:effectLst/>
                <a:uLnTx/>
                <a:uFillTx/>
                <a:latin typeface="Calibri" panose="020F0502020204030204"/>
                <a:ea typeface="+mn-ea"/>
                <a:cs typeface="+mn-cs"/>
              </a:rPr>
              <a:t>releaseNamespace</a:t>
            </a:r>
            <a:endParaRPr kumimoji="0" lang="en-US" sz="800" b="0" i="0" u="none" strike="noStrike" kern="0" cap="none" spc="0" normalizeH="0" baseline="0" noProof="0" dirty="0">
              <a:ln>
                <a:noFill/>
              </a:ln>
              <a:solidFill>
                <a:prstClr val="black"/>
              </a:solidFill>
              <a:effectLst/>
              <a:uLnTx/>
              <a:uFillTx/>
              <a:latin typeface="Calibri" panose="020F0502020204030204"/>
              <a:ea typeface="+mn-ea"/>
              <a:cs typeface="+mn-cs"/>
            </a:endParaRPr>
          </a:p>
          <a:p>
            <a:pPr marL="91440" marR="0" lvl="0" indent="-18288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800" b="0" i="0" u="none" strike="noStrike" kern="0" cap="none" spc="0" normalizeH="0" baseline="0" noProof="0" dirty="0" err="1">
                <a:ln>
                  <a:noFill/>
                </a:ln>
                <a:solidFill>
                  <a:prstClr val="black"/>
                </a:solidFill>
                <a:effectLst/>
                <a:uLnTx/>
                <a:uFillTx/>
                <a:latin typeface="Calibri" panose="020F0502020204030204"/>
                <a:ea typeface="+mn-ea"/>
                <a:cs typeface="+mn-cs"/>
              </a:rPr>
              <a:t>chartName</a:t>
            </a:r>
            <a:r>
              <a:rPr kumimoji="0" lang="en-US" sz="800" b="0" i="0" u="none" strike="noStrike" kern="0" cap="none" spc="0" normalizeH="0" baseline="0" noProof="0" dirty="0">
                <a:ln>
                  <a:noFill/>
                </a:ln>
                <a:solidFill>
                  <a:prstClr val="black"/>
                </a:solidFill>
                <a:effectLst/>
                <a:uLnTx/>
                <a:uFillTx/>
                <a:latin typeface="Calibri" panose="020F0502020204030204"/>
                <a:ea typeface="+mn-ea"/>
                <a:cs typeface="+mn-cs"/>
              </a:rPr>
              <a:t>: “</a:t>
            </a:r>
            <a:r>
              <a:rPr kumimoji="0" lang="en-US" sz="800" b="0" i="0" u="none" strike="noStrike" kern="0" cap="none" spc="0" normalizeH="0" baseline="0" noProof="0" dirty="0" err="1">
                <a:ln>
                  <a:noFill/>
                </a:ln>
                <a:solidFill>
                  <a:prstClr val="black"/>
                </a:solidFill>
                <a:effectLst/>
                <a:uLnTx/>
                <a:uFillTx/>
                <a:latin typeface="Calibri" panose="020F0502020204030204"/>
                <a:ea typeface="+mn-ea"/>
                <a:cs typeface="+mn-cs"/>
              </a:rPr>
              <a:t>vPKG</a:t>
            </a:r>
            <a:r>
              <a:rPr kumimoji="0" lang="en-US" sz="800" b="0" i="0" u="none" strike="noStrike" kern="0" cap="none" spc="0" normalizeH="0" baseline="0" noProof="0" dirty="0">
                <a:ln>
                  <a:noFill/>
                </a:ln>
                <a:solidFill>
                  <a:prstClr val="black"/>
                </a:solidFill>
                <a:effectLst/>
                <a:uLnTx/>
                <a:uFillTx/>
                <a:latin typeface="Calibri" panose="020F0502020204030204"/>
                <a:ea typeface="+mn-ea"/>
                <a:cs typeface="+mn-cs"/>
              </a:rPr>
              <a:t>”,</a:t>
            </a:r>
          </a:p>
          <a:p>
            <a:pPr marL="91440" marR="0" lvl="0" indent="-18288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800" b="0" i="0" u="none" strike="noStrike" kern="0" cap="none" spc="0" normalizeH="0" baseline="0" noProof="0" dirty="0" err="1">
                <a:ln>
                  <a:noFill/>
                </a:ln>
                <a:solidFill>
                  <a:prstClr val="black"/>
                </a:solidFill>
                <a:effectLst/>
                <a:uLnTx/>
                <a:uFillTx/>
                <a:latin typeface="Calibri" panose="020F0502020204030204"/>
                <a:ea typeface="+mn-ea"/>
                <a:cs typeface="+mn-cs"/>
              </a:rPr>
              <a:t>chartVersion</a:t>
            </a:r>
            <a:r>
              <a:rPr kumimoji="0" lang="en-US" sz="800" b="0" i="0" u="none" strike="noStrike" kern="0" cap="none" spc="0" normalizeH="0" baseline="0" noProof="0" dirty="0">
                <a:ln>
                  <a:noFill/>
                </a:ln>
                <a:solidFill>
                  <a:prstClr val="black"/>
                </a:solidFill>
                <a:effectLst/>
                <a:uLnTx/>
                <a:uFillTx/>
                <a:latin typeface="Calibri" panose="020F0502020204030204"/>
                <a:ea typeface="+mn-ea"/>
                <a:cs typeface="+mn-cs"/>
              </a:rPr>
              <a:t>: 0.2.0,</a:t>
            </a:r>
          </a:p>
          <a:p>
            <a:pPr marL="91440" marR="0" lvl="0" indent="-18288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800" kern="0" dirty="0">
                <a:solidFill>
                  <a:prstClr val="black"/>
                </a:solidFill>
                <a:latin typeface="Calibri" panose="020F0502020204030204"/>
              </a:rPr>
              <a:t>link: URL</a:t>
            </a:r>
            <a:endParaRPr kumimoji="0" lang="en-US" sz="800" b="0" i="0" u="none" strike="noStrike" kern="0" cap="none" spc="0" normalizeH="0" baseline="0" noProof="0" dirty="0">
              <a:ln>
                <a:noFill/>
              </a:ln>
              <a:solidFill>
                <a:prstClr val="black"/>
              </a:solidFill>
              <a:effectLst/>
              <a:uLnTx/>
              <a:uFillTx/>
              <a:latin typeface="Calibri" panose="020F0502020204030204"/>
              <a:ea typeface="+mn-ea"/>
              <a:cs typeface="+mn-cs"/>
            </a:endParaRPr>
          </a:p>
          <a:p>
            <a:pPr marL="91440" marR="0" lvl="0" indent="-18288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US" sz="800" b="0" i="0" u="none" strike="noStrike" kern="0" cap="none" spc="0" normalizeH="0" baseline="0" noProof="0" dirty="0">
              <a:ln>
                <a:noFill/>
              </a:ln>
              <a:solidFill>
                <a:prstClr val="black"/>
              </a:solidFill>
              <a:effectLst/>
              <a:uLnTx/>
              <a:uFillTx/>
              <a:latin typeface="Calibri" panose="020F0502020204030204"/>
              <a:ea typeface="+mn-ea"/>
              <a:cs typeface="+mn-cs"/>
            </a:endParaRPr>
          </a:p>
        </p:txBody>
      </p:sp>
      <p:sp>
        <p:nvSpPr>
          <p:cNvPr id="13" name="Rectangle: Rounded Corners 12">
            <a:extLst>
              <a:ext uri="{FF2B5EF4-FFF2-40B4-BE49-F238E27FC236}">
                <a16:creationId xmlns:a16="http://schemas.microsoft.com/office/drawing/2014/main" id="{C06469A8-484A-40D5-9812-507996413866}"/>
              </a:ext>
            </a:extLst>
          </p:cNvPr>
          <p:cNvSpPr/>
          <p:nvPr/>
        </p:nvSpPr>
        <p:spPr>
          <a:xfrm>
            <a:off x="7009642" y="4611601"/>
            <a:ext cx="1836108" cy="465557"/>
          </a:xfrm>
          <a:prstGeom prst="roundRect">
            <a:avLst/>
          </a:prstGeom>
          <a:solidFill>
            <a:sysClr val="window" lastClr="FFFFFF"/>
          </a:solidFill>
          <a:ln w="19050" cap="flat" cmpd="sng" algn="ctr">
            <a:solidFill>
              <a:sysClr val="windowText" lastClr="000000"/>
            </a:solidFill>
            <a:prstDash val="solid"/>
            <a:miter lim="800000"/>
          </a:ln>
          <a:effectLst/>
        </p:spPr>
        <p:txBody>
          <a:bodyPr lIns="27432" tIns="0" rIns="27432" bIns="0" rtlCol="0" anchor="t"/>
          <a:lstStyle/>
          <a:p>
            <a:pPr marL="0" marR="0" lvl="0" indent="-182880" algn="ctr" defTabSz="457200" rtl="0" eaLnBrk="1" fontAlgn="auto" latinLnBrk="0" hangingPunct="1">
              <a:lnSpc>
                <a:spcPct val="100000"/>
              </a:lnSpc>
              <a:spcBef>
                <a:spcPts val="0"/>
              </a:spcBef>
              <a:spcAft>
                <a:spcPts val="0"/>
              </a:spcAft>
              <a:buClrTx/>
              <a:buSzTx/>
              <a:buFontTx/>
              <a:buNone/>
              <a:tabLst/>
              <a:defRPr/>
            </a:pPr>
            <a:r>
              <a:rPr kumimoji="0" lang="en-US" sz="1000" b="0" i="0" u="none" strike="noStrike" kern="0" cap="none" spc="0" normalizeH="0" baseline="0" noProof="0" dirty="0">
                <a:ln>
                  <a:noFill/>
                </a:ln>
                <a:solidFill>
                  <a:prstClr val="black"/>
                </a:solidFill>
                <a:effectLst/>
                <a:uLnTx/>
                <a:uFillTx/>
                <a:latin typeface="Calibri" panose="020F0502020204030204"/>
                <a:ea typeface="+mn-ea"/>
                <a:cs typeface="+mn-cs"/>
              </a:rPr>
              <a:t>Volume</a:t>
            </a:r>
          </a:p>
          <a:p>
            <a:pPr marL="91440" marR="0" lvl="0" indent="-18288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800" b="0" i="0" u="none" strike="noStrike" kern="0" cap="none" spc="0" normalizeH="0" baseline="0" noProof="0" dirty="0">
                <a:ln>
                  <a:noFill/>
                </a:ln>
                <a:solidFill>
                  <a:prstClr val="black"/>
                </a:solidFill>
                <a:effectLst/>
                <a:uLnTx/>
                <a:uFillTx/>
                <a:latin typeface="Calibri" panose="020F0502020204030204"/>
                <a:ea typeface="+mn-ea"/>
                <a:cs typeface="+mn-cs"/>
              </a:rPr>
              <a:t>name,</a:t>
            </a:r>
          </a:p>
          <a:p>
            <a:pPr marL="91440" marR="0" lvl="0" indent="-18288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800" b="0" i="0" u="none" strike="noStrike" kern="0" cap="none" spc="0" normalizeH="0" baseline="0" noProof="0" dirty="0" err="1">
                <a:ln>
                  <a:noFill/>
                </a:ln>
                <a:solidFill>
                  <a:prstClr val="black"/>
                </a:solidFill>
                <a:effectLst/>
                <a:uLnTx/>
                <a:uFillTx/>
                <a:latin typeface="Calibri" panose="020F0502020204030204"/>
                <a:ea typeface="+mn-ea"/>
                <a:cs typeface="+mn-cs"/>
              </a:rPr>
              <a:t>persistentVolumeClaimName</a:t>
            </a:r>
            <a:endParaRPr kumimoji="0" lang="en-US" sz="800" b="0" i="0" u="none" strike="noStrike" kern="0" cap="none" spc="0" normalizeH="0" baseline="0" noProof="0" dirty="0">
              <a:ln>
                <a:noFill/>
              </a:ln>
              <a:solidFill>
                <a:prstClr val="black"/>
              </a:solidFill>
              <a:effectLst/>
              <a:uLnTx/>
              <a:uFillTx/>
              <a:latin typeface="Calibri" panose="020F0502020204030204"/>
              <a:ea typeface="+mn-ea"/>
              <a:cs typeface="+mn-cs"/>
            </a:endParaRPr>
          </a:p>
        </p:txBody>
      </p:sp>
      <p:cxnSp>
        <p:nvCxnSpPr>
          <p:cNvPr id="14" name="Straight Connector 242">
            <a:extLst>
              <a:ext uri="{FF2B5EF4-FFF2-40B4-BE49-F238E27FC236}">
                <a16:creationId xmlns:a16="http://schemas.microsoft.com/office/drawing/2014/main" id="{84D0CCBB-F5F5-4FFF-BF48-2A6AE3B00CD8}"/>
              </a:ext>
            </a:extLst>
          </p:cNvPr>
          <p:cNvCxnSpPr>
            <a:cxnSpLocks/>
            <a:stCxn id="8" idx="2"/>
            <a:endCxn id="13" idx="0"/>
          </p:cNvCxnSpPr>
          <p:nvPr/>
        </p:nvCxnSpPr>
        <p:spPr>
          <a:xfrm rot="16200000" flipH="1">
            <a:off x="6562411" y="3246315"/>
            <a:ext cx="661317" cy="2069254"/>
          </a:xfrm>
          <a:prstGeom prst="bentConnector3">
            <a:avLst>
              <a:gd name="adj1" fmla="val 50000"/>
            </a:avLst>
          </a:prstGeom>
          <a:noFill/>
          <a:ln w="6350" cap="flat" cmpd="sng" algn="ctr">
            <a:solidFill>
              <a:sysClr val="windowText" lastClr="000000"/>
            </a:solidFill>
            <a:prstDash val="solid"/>
            <a:miter lim="800000"/>
            <a:headEnd type="diamond" w="lg" len="lg"/>
            <a:tailEnd type="oval" w="med" len="med"/>
          </a:ln>
          <a:effectLst/>
        </p:spPr>
      </p:cxnSp>
      <p:sp>
        <p:nvSpPr>
          <p:cNvPr id="17" name="Rectangle: Rounded Corners 16">
            <a:extLst>
              <a:ext uri="{FF2B5EF4-FFF2-40B4-BE49-F238E27FC236}">
                <a16:creationId xmlns:a16="http://schemas.microsoft.com/office/drawing/2014/main" id="{967230B8-7E2F-4DFA-9EA2-9ABFF1B2BECA}"/>
              </a:ext>
            </a:extLst>
          </p:cNvPr>
          <p:cNvSpPr/>
          <p:nvPr/>
        </p:nvSpPr>
        <p:spPr>
          <a:xfrm>
            <a:off x="2792342" y="4618539"/>
            <a:ext cx="1836108" cy="711866"/>
          </a:xfrm>
          <a:prstGeom prst="roundRect">
            <a:avLst/>
          </a:prstGeom>
          <a:solidFill>
            <a:sysClr val="window" lastClr="FFFFFF"/>
          </a:solidFill>
          <a:ln w="19050" cap="flat" cmpd="sng" algn="ctr">
            <a:solidFill>
              <a:sysClr val="windowText" lastClr="000000"/>
            </a:solidFill>
            <a:prstDash val="solid"/>
            <a:miter lim="800000"/>
          </a:ln>
          <a:effectLst/>
        </p:spPr>
        <p:txBody>
          <a:bodyPr lIns="27432" tIns="0" rIns="27432" bIns="0" rtlCol="0" anchor="t"/>
          <a:lstStyle/>
          <a:p>
            <a:pPr marL="0" marR="0" lvl="0" indent="-182880" algn="ctr" defTabSz="457200" rtl="0" eaLnBrk="1" fontAlgn="auto" latinLnBrk="0" hangingPunct="1">
              <a:lnSpc>
                <a:spcPct val="100000"/>
              </a:lnSpc>
              <a:spcBef>
                <a:spcPts val="0"/>
              </a:spcBef>
              <a:spcAft>
                <a:spcPts val="0"/>
              </a:spcAft>
              <a:buClrTx/>
              <a:buSzTx/>
              <a:buFontTx/>
              <a:buNone/>
              <a:tabLst/>
              <a:defRPr/>
            </a:pPr>
            <a:r>
              <a:rPr kumimoji="0" lang="en-US" sz="1000" b="0" i="0" u="none" strike="noStrike" kern="0" cap="none" spc="0" normalizeH="0" baseline="0" noProof="0" dirty="0">
                <a:ln>
                  <a:noFill/>
                </a:ln>
                <a:solidFill>
                  <a:prstClr val="black"/>
                </a:solidFill>
                <a:effectLst/>
                <a:uLnTx/>
                <a:uFillTx/>
                <a:latin typeface="Calibri" panose="020F0502020204030204"/>
                <a:ea typeface="+mn-ea"/>
                <a:cs typeface="+mn-cs"/>
              </a:rPr>
              <a:t>Network Interface</a:t>
            </a:r>
          </a:p>
          <a:p>
            <a:pPr marL="91440" marR="0" lvl="0" indent="-18288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800" b="0" i="0" u="none" strike="noStrike" kern="0" cap="none" spc="0" normalizeH="0" baseline="0" noProof="0" dirty="0">
                <a:ln>
                  <a:noFill/>
                </a:ln>
                <a:solidFill>
                  <a:prstClr val="black"/>
                </a:solidFill>
                <a:effectLst/>
                <a:uLnTx/>
                <a:uFillTx/>
                <a:latin typeface="Calibri" panose="020F0502020204030204"/>
                <a:ea typeface="+mn-ea"/>
                <a:cs typeface="+mn-cs"/>
              </a:rPr>
              <a:t>name:</a:t>
            </a:r>
          </a:p>
          <a:p>
            <a:pPr marL="91440" marR="0" lvl="0" indent="-18288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800" b="0" i="0" u="none" strike="noStrike" kern="0" cap="none" spc="0" normalizeH="0" baseline="0" noProof="0" dirty="0">
                <a:ln>
                  <a:noFill/>
                </a:ln>
                <a:solidFill>
                  <a:prstClr val="black"/>
                </a:solidFill>
                <a:effectLst/>
                <a:uLnTx/>
                <a:uFillTx/>
                <a:latin typeface="Calibri" panose="020F0502020204030204"/>
                <a:ea typeface="+mn-ea"/>
                <a:cs typeface="+mn-cs"/>
              </a:rPr>
              <a:t>type:</a:t>
            </a:r>
          </a:p>
          <a:p>
            <a:pPr marL="91440" marR="0" lvl="0" indent="-18288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800" b="0" i="0" u="none" strike="noStrike" kern="0" cap="none" spc="0" normalizeH="0" baseline="0" noProof="0" dirty="0" err="1">
                <a:ln>
                  <a:noFill/>
                </a:ln>
                <a:solidFill>
                  <a:prstClr val="black"/>
                </a:solidFill>
                <a:effectLst/>
                <a:uLnTx/>
                <a:uFillTx/>
                <a:latin typeface="Calibri" panose="020F0502020204030204"/>
                <a:ea typeface="+mn-ea"/>
                <a:cs typeface="+mn-cs"/>
              </a:rPr>
              <a:t>ipAddress</a:t>
            </a:r>
            <a:r>
              <a:rPr kumimoji="0" lang="en-US" sz="800" b="0" i="0" u="none" strike="noStrike" kern="0" cap="none" spc="0" normalizeH="0" baseline="0" noProof="0" dirty="0">
                <a:ln>
                  <a:noFill/>
                </a:ln>
                <a:solidFill>
                  <a:prstClr val="black"/>
                </a:solidFill>
                <a:effectLst/>
                <a:uLnTx/>
                <a:uFillTx/>
                <a:latin typeface="Calibri" panose="020F0502020204030204"/>
                <a:ea typeface="+mn-ea"/>
                <a:cs typeface="+mn-cs"/>
              </a:rPr>
              <a:t>:,</a:t>
            </a:r>
          </a:p>
          <a:p>
            <a:pPr marL="91440" marR="0" lvl="0" indent="-18288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800" b="0" i="0" u="none" strike="noStrike" kern="0" cap="none" spc="0" normalizeH="0" baseline="0" noProof="0" dirty="0">
                <a:ln>
                  <a:noFill/>
                </a:ln>
                <a:solidFill>
                  <a:prstClr val="black"/>
                </a:solidFill>
                <a:effectLst/>
                <a:uLnTx/>
                <a:uFillTx/>
                <a:latin typeface="Calibri" panose="020F0502020204030204"/>
                <a:ea typeface="+mn-ea"/>
                <a:cs typeface="+mn-cs"/>
              </a:rPr>
              <a:t>interface: eth” </a:t>
            </a:r>
          </a:p>
        </p:txBody>
      </p:sp>
      <p:cxnSp>
        <p:nvCxnSpPr>
          <p:cNvPr id="18" name="Straight Connector 242">
            <a:extLst>
              <a:ext uri="{FF2B5EF4-FFF2-40B4-BE49-F238E27FC236}">
                <a16:creationId xmlns:a16="http://schemas.microsoft.com/office/drawing/2014/main" id="{274AA13D-A83A-46A9-8FBB-9EE7F45B88D5}"/>
              </a:ext>
            </a:extLst>
          </p:cNvPr>
          <p:cNvCxnSpPr>
            <a:cxnSpLocks/>
            <a:stCxn id="8" idx="2"/>
            <a:endCxn id="17" idx="0"/>
          </p:cNvCxnSpPr>
          <p:nvPr/>
        </p:nvCxnSpPr>
        <p:spPr>
          <a:xfrm rot="5400000">
            <a:off x="4450292" y="3210388"/>
            <a:ext cx="668255" cy="2148046"/>
          </a:xfrm>
          <a:prstGeom prst="bentConnector3">
            <a:avLst>
              <a:gd name="adj1" fmla="val 50000"/>
            </a:avLst>
          </a:prstGeom>
          <a:noFill/>
          <a:ln w="6350" cap="flat" cmpd="sng" algn="ctr">
            <a:solidFill>
              <a:sysClr val="windowText" lastClr="000000"/>
            </a:solidFill>
            <a:prstDash val="solid"/>
            <a:miter lim="800000"/>
            <a:headEnd type="diamond" w="lg" len="lg"/>
            <a:tailEnd type="oval" w="med" len="med"/>
          </a:ln>
          <a:effectLst/>
        </p:spPr>
      </p:cxnSp>
      <p:sp>
        <p:nvSpPr>
          <p:cNvPr id="19" name="Rectangle: Rounded Corners 18">
            <a:extLst>
              <a:ext uri="{FF2B5EF4-FFF2-40B4-BE49-F238E27FC236}">
                <a16:creationId xmlns:a16="http://schemas.microsoft.com/office/drawing/2014/main" id="{CC13A52B-C190-4CAF-8CD8-01DAA9E5A86D}"/>
              </a:ext>
            </a:extLst>
          </p:cNvPr>
          <p:cNvSpPr/>
          <p:nvPr/>
        </p:nvSpPr>
        <p:spPr>
          <a:xfrm>
            <a:off x="438552" y="3132638"/>
            <a:ext cx="1836108" cy="865398"/>
          </a:xfrm>
          <a:prstGeom prst="roundRect">
            <a:avLst/>
          </a:prstGeom>
          <a:solidFill>
            <a:sysClr val="window" lastClr="FFFFFF"/>
          </a:solidFill>
          <a:ln w="19050" cap="flat" cmpd="sng" algn="ctr">
            <a:solidFill>
              <a:sysClr val="windowText" lastClr="000000"/>
            </a:solidFill>
            <a:prstDash val="solid"/>
            <a:miter lim="800000"/>
          </a:ln>
          <a:effectLst/>
        </p:spPr>
        <p:txBody>
          <a:bodyPr lIns="27432" tIns="0" rIns="27432" bIns="0" rtlCol="0" anchor="t"/>
          <a:lstStyle/>
          <a:p>
            <a:pPr marL="0" marR="0" lvl="0" indent="-182880" algn="ctr" defTabSz="457200" rtl="0" eaLnBrk="1" fontAlgn="auto" latinLnBrk="0" hangingPunct="1">
              <a:lnSpc>
                <a:spcPct val="100000"/>
              </a:lnSpc>
              <a:spcBef>
                <a:spcPts val="0"/>
              </a:spcBef>
              <a:spcAft>
                <a:spcPts val="0"/>
              </a:spcAft>
              <a:buClrTx/>
              <a:buSzTx/>
              <a:buFontTx/>
              <a:buNone/>
              <a:tabLst/>
              <a:defRPr/>
            </a:pPr>
            <a:r>
              <a:rPr kumimoji="0" lang="en-US" sz="1000" b="0" i="0" u="none" strike="noStrike" kern="0" cap="none" spc="0" normalizeH="0" baseline="0" noProof="0" dirty="0">
                <a:ln>
                  <a:noFill/>
                </a:ln>
                <a:solidFill>
                  <a:prstClr val="black"/>
                </a:solidFill>
                <a:effectLst/>
                <a:uLnTx/>
                <a:uFillTx/>
                <a:latin typeface="Calibri" panose="020F0502020204030204"/>
                <a:ea typeface="+mn-ea"/>
                <a:cs typeface="+mn-cs"/>
              </a:rPr>
              <a:t>Network (Custom Resource)</a:t>
            </a:r>
          </a:p>
          <a:p>
            <a:pPr marL="91440" marR="0" lvl="0" indent="-18288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800" b="0" i="0" u="none" strike="noStrike" kern="0" cap="none" spc="0" normalizeH="0" baseline="0" noProof="0" dirty="0">
                <a:ln>
                  <a:noFill/>
                </a:ln>
                <a:solidFill>
                  <a:prstClr val="black"/>
                </a:solidFill>
                <a:effectLst/>
                <a:uLnTx/>
                <a:uFillTx/>
                <a:latin typeface="Calibri" panose="020F0502020204030204"/>
                <a:ea typeface="+mn-ea"/>
                <a:cs typeface="+mn-cs"/>
              </a:rPr>
              <a:t>name: protected-net, </a:t>
            </a:r>
          </a:p>
          <a:p>
            <a:pPr marL="91440" marR="0" lvl="0" indent="-18288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800" b="0" i="0" u="none" strike="noStrike" kern="0" cap="none" spc="0" normalizeH="0" baseline="0" noProof="0" dirty="0">
                <a:ln>
                  <a:noFill/>
                </a:ln>
                <a:solidFill>
                  <a:prstClr val="black"/>
                </a:solidFill>
                <a:effectLst/>
                <a:uLnTx/>
                <a:uFillTx/>
                <a:latin typeface="Calibri" panose="020F0502020204030204"/>
                <a:ea typeface="+mn-ea"/>
                <a:cs typeface="+mn-cs"/>
              </a:rPr>
              <a:t>namespace,</a:t>
            </a:r>
          </a:p>
          <a:p>
            <a:pPr marL="91440" marR="0" lvl="0" indent="-18288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800" b="0" i="0" u="none" strike="noStrike" kern="0" cap="none" spc="0" normalizeH="0" baseline="0" noProof="0" dirty="0" err="1">
                <a:ln>
                  <a:noFill/>
                </a:ln>
                <a:solidFill>
                  <a:prstClr val="black"/>
                </a:solidFill>
                <a:effectLst/>
                <a:uLnTx/>
                <a:uFillTx/>
                <a:latin typeface="Calibri" panose="020F0502020204030204"/>
                <a:ea typeface="+mn-ea"/>
                <a:cs typeface="+mn-cs"/>
              </a:rPr>
              <a:t>apiVersion</a:t>
            </a:r>
            <a:r>
              <a:rPr kumimoji="0" lang="en-US" sz="800" b="0" i="0" u="none" strike="noStrike" kern="0" cap="none" spc="0" normalizeH="0" baseline="0" noProof="0" dirty="0">
                <a:ln>
                  <a:noFill/>
                </a:ln>
                <a:solidFill>
                  <a:prstClr val="black"/>
                </a:solidFill>
                <a:effectLst/>
                <a:uLnTx/>
                <a:uFillTx/>
                <a:latin typeface="Calibri" panose="020F0502020204030204"/>
                <a:ea typeface="+mn-ea"/>
                <a:cs typeface="+mn-cs"/>
              </a:rPr>
              <a:t>,</a:t>
            </a:r>
          </a:p>
          <a:p>
            <a:pPr marL="91440" marR="0" lvl="0" indent="-18288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800" b="0" i="0" u="none" strike="noStrike" kern="0" cap="none" spc="0" normalizeH="0" baseline="0" noProof="0" dirty="0" err="1">
                <a:ln>
                  <a:noFill/>
                </a:ln>
                <a:solidFill>
                  <a:prstClr val="black"/>
                </a:solidFill>
                <a:effectLst/>
                <a:uLnTx/>
                <a:uFillTx/>
                <a:latin typeface="Calibri" panose="020F0502020204030204"/>
                <a:ea typeface="+mn-ea"/>
                <a:cs typeface="+mn-cs"/>
              </a:rPr>
              <a:t>cniType</a:t>
            </a:r>
            <a:r>
              <a:rPr kumimoji="0" lang="en-US" sz="800" b="0" i="0" u="none" strike="noStrike" kern="0" cap="none" spc="0" normalizeH="0" baseline="0" noProof="0" dirty="0">
                <a:ln>
                  <a:noFill/>
                </a:ln>
                <a:solidFill>
                  <a:prstClr val="black"/>
                </a:solidFill>
                <a:effectLst/>
                <a:uLnTx/>
                <a:uFillTx/>
                <a:latin typeface="Calibri" panose="020F0502020204030204"/>
                <a:ea typeface="+mn-ea"/>
                <a:cs typeface="+mn-cs"/>
              </a:rPr>
              <a:t>: “ovn4nfv”</a:t>
            </a:r>
          </a:p>
          <a:p>
            <a:pPr marL="91440" marR="0" lvl="0" indent="-18288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800" b="0" i="0" u="none" strike="noStrike" kern="0" cap="none" spc="0" normalizeH="0" baseline="0" noProof="0" dirty="0">
                <a:ln>
                  <a:noFill/>
                </a:ln>
                <a:solidFill>
                  <a:prstClr val="black"/>
                </a:solidFill>
                <a:effectLst/>
                <a:uLnTx/>
                <a:uFillTx/>
                <a:latin typeface="Calibri" panose="020F0502020204030204"/>
                <a:ea typeface="+mn-ea"/>
                <a:cs typeface="+mn-cs"/>
              </a:rPr>
              <a:t>labels [name, value]</a:t>
            </a:r>
          </a:p>
        </p:txBody>
      </p:sp>
      <p:cxnSp>
        <p:nvCxnSpPr>
          <p:cNvPr id="20" name="Straight Connector 242">
            <a:extLst>
              <a:ext uri="{FF2B5EF4-FFF2-40B4-BE49-F238E27FC236}">
                <a16:creationId xmlns:a16="http://schemas.microsoft.com/office/drawing/2014/main" id="{5078BD21-DB32-4AF9-A142-9C97A40CE87D}"/>
              </a:ext>
            </a:extLst>
          </p:cNvPr>
          <p:cNvCxnSpPr>
            <a:cxnSpLocks/>
            <a:stCxn id="11" idx="2"/>
            <a:endCxn id="19" idx="0"/>
          </p:cNvCxnSpPr>
          <p:nvPr/>
        </p:nvCxnSpPr>
        <p:spPr>
          <a:xfrm rot="5400000">
            <a:off x="3262542" y="540304"/>
            <a:ext cx="686398" cy="4498270"/>
          </a:xfrm>
          <a:prstGeom prst="bentConnector3">
            <a:avLst>
              <a:gd name="adj1" fmla="val 27797"/>
            </a:avLst>
          </a:prstGeom>
          <a:noFill/>
          <a:ln w="6350" cap="flat" cmpd="sng" algn="ctr">
            <a:solidFill>
              <a:sysClr val="windowText" lastClr="000000"/>
            </a:solidFill>
            <a:prstDash val="solid"/>
            <a:miter lim="800000"/>
            <a:headEnd type="diamond" w="lg" len="lg"/>
            <a:tailEnd type="oval" w="med" len="med"/>
          </a:ln>
          <a:effectLst/>
        </p:spPr>
      </p:cxnSp>
      <p:sp>
        <p:nvSpPr>
          <p:cNvPr id="21" name="Rectangle: Rounded Corners 20">
            <a:extLst>
              <a:ext uri="{FF2B5EF4-FFF2-40B4-BE49-F238E27FC236}">
                <a16:creationId xmlns:a16="http://schemas.microsoft.com/office/drawing/2014/main" id="{F8AE6DC4-0CCD-4D45-9F75-DADFDC303B46}"/>
              </a:ext>
            </a:extLst>
          </p:cNvPr>
          <p:cNvSpPr/>
          <p:nvPr/>
        </p:nvSpPr>
        <p:spPr>
          <a:xfrm>
            <a:off x="438552" y="4215799"/>
            <a:ext cx="1836108" cy="580661"/>
          </a:xfrm>
          <a:prstGeom prst="roundRect">
            <a:avLst/>
          </a:prstGeom>
          <a:solidFill>
            <a:sysClr val="window" lastClr="FFFFFF"/>
          </a:solidFill>
          <a:ln w="19050" cap="flat" cmpd="sng" algn="ctr">
            <a:solidFill>
              <a:sysClr val="windowText" lastClr="000000"/>
            </a:solidFill>
            <a:prstDash val="solid"/>
            <a:miter lim="800000"/>
          </a:ln>
          <a:effectLst/>
        </p:spPr>
        <p:txBody>
          <a:bodyPr lIns="27432" tIns="0" rIns="27432" bIns="0" rtlCol="0" anchor="t"/>
          <a:lstStyle/>
          <a:p>
            <a:pPr marL="0" marR="0" lvl="0" indent="-182880" algn="ctr" defTabSz="457200" rtl="0" eaLnBrk="1" fontAlgn="auto" latinLnBrk="0" hangingPunct="1">
              <a:lnSpc>
                <a:spcPct val="100000"/>
              </a:lnSpc>
              <a:spcBef>
                <a:spcPts val="0"/>
              </a:spcBef>
              <a:spcAft>
                <a:spcPts val="0"/>
              </a:spcAft>
              <a:buClrTx/>
              <a:buSzTx/>
              <a:buFontTx/>
              <a:buNone/>
              <a:tabLst/>
              <a:defRPr/>
            </a:pPr>
            <a:r>
              <a:rPr kumimoji="0" lang="en-US" sz="1000" b="0" i="0" u="none" strike="noStrike" kern="0" cap="none" spc="0" normalizeH="0" baseline="0" noProof="0" dirty="0">
                <a:ln>
                  <a:noFill/>
                </a:ln>
                <a:solidFill>
                  <a:prstClr val="black"/>
                </a:solidFill>
                <a:effectLst/>
                <a:uLnTx/>
                <a:uFillTx/>
                <a:latin typeface="Calibri" panose="020F0502020204030204"/>
                <a:ea typeface="+mn-ea"/>
                <a:cs typeface="+mn-cs"/>
              </a:rPr>
              <a:t>Subnet</a:t>
            </a:r>
            <a:r>
              <a:rPr kumimoji="0" lang="en-US" sz="800" b="0" i="0" u="none" strike="noStrike" kern="0" cap="none" spc="0" normalizeH="0" baseline="0" noProof="0" dirty="0">
                <a:ln>
                  <a:noFill/>
                </a:ln>
                <a:solidFill>
                  <a:prstClr val="black"/>
                </a:solidFill>
                <a:effectLst/>
                <a:uLnTx/>
                <a:uFillTx/>
                <a:latin typeface="Calibri" panose="020F0502020204030204"/>
                <a:ea typeface="+mn-ea"/>
                <a:cs typeface="+mn-cs"/>
              </a:rPr>
              <a:t> </a:t>
            </a:r>
          </a:p>
          <a:p>
            <a:pPr marL="91440" marR="0" lvl="0" indent="-18288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800" b="0" i="0" u="none" strike="noStrike" kern="0" cap="none" spc="0" normalizeH="0" baseline="0" noProof="0" dirty="0">
                <a:ln>
                  <a:noFill/>
                </a:ln>
                <a:solidFill>
                  <a:prstClr val="black"/>
                </a:solidFill>
                <a:effectLst/>
                <a:uLnTx/>
                <a:uFillTx/>
                <a:latin typeface="Calibri" panose="020F0502020204030204"/>
                <a:ea typeface="+mn-ea"/>
                <a:cs typeface="+mn-cs"/>
              </a:rPr>
              <a:t>name: protected-subnet-1,</a:t>
            </a:r>
          </a:p>
          <a:p>
            <a:pPr marL="91440" marR="0" lvl="0" indent="-18288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800" b="0" i="0" u="none" strike="noStrike" kern="0" cap="none" spc="0" normalizeH="0" baseline="0" noProof="0" dirty="0" err="1">
                <a:ln>
                  <a:noFill/>
                </a:ln>
                <a:solidFill>
                  <a:prstClr val="black"/>
                </a:solidFill>
                <a:effectLst/>
                <a:uLnTx/>
                <a:uFillTx/>
                <a:latin typeface="Calibri" panose="020F0502020204030204"/>
                <a:ea typeface="+mn-ea"/>
                <a:cs typeface="+mn-cs"/>
              </a:rPr>
              <a:t>cidr</a:t>
            </a:r>
            <a:r>
              <a:rPr kumimoji="0" lang="en-US" sz="800" b="0" i="0" u="none" strike="noStrike" kern="0" cap="none" spc="0" normalizeH="0" baseline="0" noProof="0" dirty="0">
                <a:ln>
                  <a:noFill/>
                </a:ln>
                <a:solidFill>
                  <a:prstClr val="black"/>
                </a:solidFill>
                <a:effectLst/>
                <a:uLnTx/>
                <a:uFillTx/>
                <a:latin typeface="Calibri" panose="020F0502020204030204"/>
                <a:ea typeface="+mn-ea"/>
                <a:cs typeface="+mn-cs"/>
              </a:rPr>
              <a:t>: 192.168.20.0/24,</a:t>
            </a:r>
          </a:p>
          <a:p>
            <a:pPr marL="91440" marR="0" lvl="0" indent="-18288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800" b="0" i="0" u="none" strike="noStrike" kern="0" cap="none" spc="0" normalizeH="0" baseline="0" noProof="0" dirty="0">
                <a:ln>
                  <a:noFill/>
                </a:ln>
                <a:solidFill>
                  <a:prstClr val="black"/>
                </a:solidFill>
                <a:effectLst/>
                <a:uLnTx/>
                <a:uFillTx/>
                <a:latin typeface="Calibri" panose="020F0502020204030204"/>
                <a:ea typeface="+mn-ea"/>
                <a:cs typeface="+mn-cs"/>
              </a:rPr>
              <a:t>gateway: 192.168.20.1 </a:t>
            </a:r>
          </a:p>
        </p:txBody>
      </p:sp>
      <p:cxnSp>
        <p:nvCxnSpPr>
          <p:cNvPr id="22" name="Straight Connector 242">
            <a:extLst>
              <a:ext uri="{FF2B5EF4-FFF2-40B4-BE49-F238E27FC236}">
                <a16:creationId xmlns:a16="http://schemas.microsoft.com/office/drawing/2014/main" id="{A36874F5-7AA4-4A5D-8613-6F79B2308FE5}"/>
              </a:ext>
            </a:extLst>
          </p:cNvPr>
          <p:cNvCxnSpPr>
            <a:cxnSpLocks/>
            <a:stCxn id="19" idx="2"/>
            <a:endCxn id="21" idx="0"/>
          </p:cNvCxnSpPr>
          <p:nvPr/>
        </p:nvCxnSpPr>
        <p:spPr>
          <a:xfrm>
            <a:off x="1356606" y="3998036"/>
            <a:ext cx="0" cy="217762"/>
          </a:xfrm>
          <a:prstGeom prst="straightConnector1">
            <a:avLst/>
          </a:prstGeom>
          <a:noFill/>
          <a:ln w="6350" cap="flat" cmpd="sng" algn="ctr">
            <a:solidFill>
              <a:srgbClr val="3E484F"/>
            </a:solidFill>
            <a:prstDash val="solid"/>
            <a:miter lim="800000"/>
            <a:headEnd type="diamond" w="lg" len="lg"/>
            <a:tailEnd type="oval" w="med" len="med"/>
          </a:ln>
          <a:effectLst/>
        </p:spPr>
      </p:cxnSp>
      <p:cxnSp>
        <p:nvCxnSpPr>
          <p:cNvPr id="23" name="Connector: Elbow 22">
            <a:extLst>
              <a:ext uri="{FF2B5EF4-FFF2-40B4-BE49-F238E27FC236}">
                <a16:creationId xmlns:a16="http://schemas.microsoft.com/office/drawing/2014/main" id="{41A7BF4B-769B-4C44-809D-69135D122E55}"/>
              </a:ext>
            </a:extLst>
          </p:cNvPr>
          <p:cNvCxnSpPr>
            <a:cxnSpLocks/>
            <a:stCxn id="17" idx="1"/>
            <a:endCxn id="19" idx="3"/>
          </p:cNvCxnSpPr>
          <p:nvPr/>
        </p:nvCxnSpPr>
        <p:spPr>
          <a:xfrm rot="10800000">
            <a:off x="2274660" y="3565338"/>
            <a:ext cx="517682" cy="1409135"/>
          </a:xfrm>
          <a:prstGeom prst="bentConnector3">
            <a:avLst/>
          </a:prstGeom>
          <a:noFill/>
          <a:ln w="6350" cap="flat" cmpd="sng" algn="ctr">
            <a:solidFill>
              <a:sysClr val="windowText" lastClr="000000"/>
            </a:solidFill>
            <a:prstDash val="dash"/>
            <a:miter lim="800000"/>
            <a:tailEnd type="triangle"/>
          </a:ln>
          <a:effectLst/>
        </p:spPr>
      </p:cxnSp>
      <p:sp>
        <p:nvSpPr>
          <p:cNvPr id="24" name="Rectangle: Rounded Corners 23">
            <a:extLst>
              <a:ext uri="{FF2B5EF4-FFF2-40B4-BE49-F238E27FC236}">
                <a16:creationId xmlns:a16="http://schemas.microsoft.com/office/drawing/2014/main" id="{6D6F71D9-9603-40CA-AE4C-E55440275B01}"/>
              </a:ext>
            </a:extLst>
          </p:cNvPr>
          <p:cNvSpPr/>
          <p:nvPr/>
        </p:nvSpPr>
        <p:spPr>
          <a:xfrm>
            <a:off x="7654886" y="3089040"/>
            <a:ext cx="1965744" cy="954795"/>
          </a:xfrm>
          <a:prstGeom prst="roundRect">
            <a:avLst/>
          </a:prstGeom>
          <a:solidFill>
            <a:sysClr val="window" lastClr="FFFFFF"/>
          </a:solidFill>
          <a:ln w="19050" cap="flat" cmpd="sng" algn="ctr">
            <a:solidFill>
              <a:sysClr val="windowText" lastClr="000000"/>
            </a:solidFill>
            <a:prstDash val="solid"/>
            <a:miter lim="800000"/>
          </a:ln>
          <a:effectLst/>
        </p:spPr>
        <p:txBody>
          <a:bodyPr lIns="27432" tIns="0" rIns="27432" bIns="0" rtlCol="0" anchor="t"/>
          <a:lstStyle/>
          <a:p>
            <a:pPr marL="0" marR="0" lvl="0" indent="-182880" algn="ctr" defTabSz="457200" rtl="0" eaLnBrk="1" fontAlgn="auto" latinLnBrk="0" hangingPunct="1">
              <a:lnSpc>
                <a:spcPct val="100000"/>
              </a:lnSpc>
              <a:spcBef>
                <a:spcPts val="0"/>
              </a:spcBef>
              <a:spcAft>
                <a:spcPts val="0"/>
              </a:spcAft>
              <a:buClrTx/>
              <a:buSzTx/>
              <a:buFontTx/>
              <a:buNone/>
              <a:tabLst/>
              <a:defRPr/>
            </a:pPr>
            <a:r>
              <a:rPr kumimoji="0" lang="en-US" sz="1000" b="0" i="0" u="none" strike="noStrike" kern="0" cap="none" spc="0" normalizeH="0" baseline="0" noProof="0" dirty="0">
                <a:ln>
                  <a:noFill/>
                </a:ln>
                <a:solidFill>
                  <a:prstClr val="black"/>
                </a:solidFill>
                <a:effectLst/>
                <a:uLnTx/>
                <a:uFillTx/>
                <a:latin typeface="Calibri" panose="020F0502020204030204"/>
                <a:ea typeface="+mn-ea"/>
                <a:cs typeface="+mn-cs"/>
              </a:rPr>
              <a:t>App End Points (</a:t>
            </a:r>
            <a:r>
              <a:rPr kumimoji="0" lang="en-US" sz="1000" b="0" i="0" u="none" strike="noStrike" kern="0" cap="none" spc="0" normalizeH="0" baseline="0" noProof="0" dirty="0" err="1">
                <a:ln>
                  <a:noFill/>
                </a:ln>
                <a:solidFill>
                  <a:prstClr val="black"/>
                </a:solidFill>
                <a:effectLst/>
                <a:uLnTx/>
                <a:uFillTx/>
                <a:latin typeface="Calibri" panose="020F0502020204030204"/>
                <a:ea typeface="+mn-ea"/>
                <a:cs typeface="+mn-cs"/>
              </a:rPr>
              <a:t>ServiceSpec</a:t>
            </a:r>
            <a:r>
              <a:rPr kumimoji="0" lang="en-US" sz="1000" b="0" i="0" u="none" strike="noStrike" kern="0" cap="none" spc="0" normalizeH="0" baseline="0" noProof="0" dirty="0">
                <a:ln>
                  <a:noFill/>
                </a:ln>
                <a:solidFill>
                  <a:prstClr val="black"/>
                </a:solidFill>
                <a:effectLst/>
                <a:uLnTx/>
                <a:uFillTx/>
                <a:latin typeface="Calibri" panose="020F0502020204030204"/>
                <a:ea typeface="+mn-ea"/>
                <a:cs typeface="+mn-cs"/>
              </a:rPr>
              <a:t>)</a:t>
            </a:r>
          </a:p>
          <a:p>
            <a:pPr marL="91440" marR="0" lvl="0" indent="-18288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800" b="0" i="0" u="none" strike="noStrike" kern="0" cap="none" spc="0" normalizeH="0" baseline="0" noProof="0" dirty="0">
                <a:ln>
                  <a:noFill/>
                </a:ln>
                <a:solidFill>
                  <a:prstClr val="black"/>
                </a:solidFill>
                <a:effectLst/>
                <a:uLnTx/>
                <a:uFillTx/>
                <a:latin typeface="Calibri" panose="020F0502020204030204"/>
                <a:ea typeface="+mn-ea"/>
                <a:cs typeface="+mn-cs"/>
              </a:rPr>
              <a:t>name: </a:t>
            </a:r>
            <a:r>
              <a:rPr kumimoji="0" lang="en-US" sz="800" b="0" i="0" u="none" strike="noStrike" kern="0" cap="none" spc="0" normalizeH="0" baseline="0" noProof="0" dirty="0" err="1">
                <a:ln>
                  <a:noFill/>
                </a:ln>
                <a:solidFill>
                  <a:prstClr val="black"/>
                </a:solidFill>
                <a:effectLst/>
                <a:uLnTx/>
                <a:uFillTx/>
                <a:latin typeface="Calibri" panose="020F0502020204030204"/>
                <a:ea typeface="+mn-ea"/>
                <a:cs typeface="+mn-cs"/>
              </a:rPr>
              <a:t>vpkg-managemet-api</a:t>
            </a:r>
            <a:endParaRPr kumimoji="0" lang="en-US" sz="800" b="0" i="0" u="none" strike="noStrike" kern="0" cap="none" spc="0" normalizeH="0" baseline="0" noProof="0" dirty="0">
              <a:ln>
                <a:noFill/>
              </a:ln>
              <a:solidFill>
                <a:prstClr val="black"/>
              </a:solidFill>
              <a:effectLst/>
              <a:uLnTx/>
              <a:uFillTx/>
              <a:latin typeface="Calibri" panose="020F0502020204030204"/>
              <a:ea typeface="+mn-ea"/>
              <a:cs typeface="+mn-cs"/>
            </a:endParaRPr>
          </a:p>
          <a:p>
            <a:pPr marL="91440" marR="0" lvl="0" indent="-18288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800" b="0" i="0" u="none" strike="noStrike" kern="0" cap="none" spc="0" normalizeH="0" baseline="0" noProof="0" dirty="0">
                <a:ln>
                  <a:noFill/>
                </a:ln>
                <a:solidFill>
                  <a:prstClr val="black"/>
                </a:solidFill>
                <a:effectLst/>
                <a:uLnTx/>
                <a:uFillTx/>
                <a:latin typeface="Calibri" panose="020F0502020204030204"/>
                <a:ea typeface="+mn-ea"/>
                <a:cs typeface="+mn-cs"/>
              </a:rPr>
              <a:t>namespace,</a:t>
            </a:r>
          </a:p>
          <a:p>
            <a:pPr marL="91440" marR="0" lvl="0" indent="-18288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800" b="0" i="0" u="none" strike="noStrike" kern="0" cap="none" spc="0" normalizeH="0" baseline="0" noProof="0" dirty="0" err="1">
                <a:ln>
                  <a:noFill/>
                </a:ln>
                <a:solidFill>
                  <a:prstClr val="black"/>
                </a:solidFill>
                <a:effectLst/>
                <a:uLnTx/>
                <a:uFillTx/>
                <a:latin typeface="Calibri" panose="020F0502020204030204"/>
                <a:ea typeface="+mn-ea"/>
                <a:cs typeface="+mn-cs"/>
              </a:rPr>
              <a:t>selectorLabels</a:t>
            </a:r>
            <a:r>
              <a:rPr kumimoji="0" lang="en-US" sz="800" b="0" i="0" u="none" strike="noStrike" kern="0" cap="none" spc="0" normalizeH="0" baseline="0" noProof="0" dirty="0">
                <a:ln>
                  <a:noFill/>
                </a:ln>
                <a:solidFill>
                  <a:prstClr val="black"/>
                </a:solidFill>
                <a:effectLst/>
                <a:uLnTx/>
                <a:uFillTx/>
                <a:latin typeface="Calibri" panose="020F0502020204030204"/>
                <a:ea typeface="+mn-ea"/>
                <a:cs typeface="+mn-cs"/>
              </a:rPr>
              <a:t> [name, value]</a:t>
            </a:r>
          </a:p>
          <a:p>
            <a:pPr marL="91440" marR="0" lvl="0" indent="-18288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800" b="0" i="0" u="none" strike="noStrike" kern="0" cap="none" spc="0" normalizeH="0" baseline="0" noProof="0" dirty="0">
                <a:ln>
                  <a:noFill/>
                </a:ln>
                <a:solidFill>
                  <a:prstClr val="black"/>
                </a:solidFill>
                <a:effectLst/>
                <a:uLnTx/>
                <a:uFillTx/>
                <a:latin typeface="Calibri" panose="020F0502020204030204"/>
                <a:ea typeface="+mn-ea"/>
                <a:cs typeface="+mn-cs"/>
              </a:rPr>
              <a:t>type: </a:t>
            </a:r>
            <a:r>
              <a:rPr kumimoji="0" lang="en-US" sz="800" b="0" i="0" u="none" strike="noStrike" kern="0" cap="none" spc="0" normalizeH="0" baseline="0" noProof="0" dirty="0" err="1">
                <a:ln>
                  <a:noFill/>
                </a:ln>
                <a:solidFill>
                  <a:prstClr val="black"/>
                </a:solidFill>
                <a:effectLst/>
                <a:uLnTx/>
                <a:uFillTx/>
                <a:latin typeface="Calibri" panose="020F0502020204030204"/>
                <a:ea typeface="+mn-ea"/>
                <a:cs typeface="+mn-cs"/>
              </a:rPr>
              <a:t>LoadBalancer</a:t>
            </a:r>
            <a:r>
              <a:rPr kumimoji="0" lang="en-US" sz="800" b="0" i="0" u="none" strike="noStrike" kern="0" cap="none" spc="0" normalizeH="0" baseline="0" noProof="0" dirty="0">
                <a:ln>
                  <a:noFill/>
                </a:ln>
                <a:solidFill>
                  <a:prstClr val="black"/>
                </a:solidFill>
                <a:effectLst/>
                <a:uLnTx/>
                <a:uFillTx/>
                <a:latin typeface="Calibri" panose="020F0502020204030204"/>
                <a:ea typeface="+mn-ea"/>
                <a:cs typeface="+mn-cs"/>
              </a:rPr>
              <a:t>, </a:t>
            </a:r>
            <a:r>
              <a:rPr kumimoji="0" lang="en-US" sz="800" b="0" i="0" u="none" strike="noStrike" kern="0" cap="none" spc="0" normalizeH="0" baseline="0" noProof="0" dirty="0" err="1">
                <a:ln>
                  <a:noFill/>
                </a:ln>
                <a:solidFill>
                  <a:prstClr val="black"/>
                </a:solidFill>
                <a:effectLst/>
                <a:uLnTx/>
                <a:uFillTx/>
                <a:latin typeface="Calibri" panose="020F0502020204030204"/>
                <a:ea typeface="+mn-ea"/>
                <a:cs typeface="+mn-cs"/>
              </a:rPr>
              <a:t>NodePort</a:t>
            </a:r>
            <a:r>
              <a:rPr kumimoji="0" lang="en-US" sz="800" b="0" i="0" u="none" strike="noStrike" kern="0" cap="none" spc="0" normalizeH="0" baseline="0" noProof="0" dirty="0">
                <a:ln>
                  <a:noFill/>
                </a:ln>
                <a:solidFill>
                  <a:prstClr val="black"/>
                </a:solidFill>
                <a:effectLst/>
                <a:uLnTx/>
                <a:uFillTx/>
                <a:latin typeface="Calibri" panose="020F0502020204030204"/>
                <a:ea typeface="+mn-ea"/>
                <a:cs typeface="+mn-cs"/>
              </a:rPr>
              <a:t>, </a:t>
            </a:r>
            <a:r>
              <a:rPr kumimoji="0" lang="en-US" sz="800" b="0" i="0" u="none" strike="noStrike" kern="0" cap="none" spc="0" normalizeH="0" baseline="0" noProof="0" dirty="0" err="1">
                <a:ln>
                  <a:noFill/>
                </a:ln>
                <a:solidFill>
                  <a:prstClr val="black"/>
                </a:solidFill>
                <a:effectLst/>
                <a:uLnTx/>
                <a:uFillTx/>
                <a:latin typeface="Calibri" panose="020F0502020204030204"/>
                <a:ea typeface="+mn-ea"/>
                <a:cs typeface="+mn-cs"/>
              </a:rPr>
              <a:t>etc</a:t>
            </a:r>
            <a:r>
              <a:rPr kumimoji="0" lang="en-US" sz="800" b="0" i="0" u="none" strike="noStrike" kern="0" cap="none" spc="0" normalizeH="0" baseline="0" noProof="0" dirty="0">
                <a:ln>
                  <a:noFill/>
                </a:ln>
                <a:solidFill>
                  <a:prstClr val="black"/>
                </a:solidFill>
                <a:effectLst/>
                <a:uLnTx/>
                <a:uFillTx/>
                <a:latin typeface="Calibri" panose="020F0502020204030204"/>
                <a:ea typeface="+mn-ea"/>
                <a:cs typeface="+mn-cs"/>
              </a:rPr>
              <a:t> </a:t>
            </a:r>
          </a:p>
          <a:p>
            <a:pPr marL="91440" marR="0" lvl="0" indent="-18288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800" b="0" i="0" u="none" strike="noStrike" kern="0" cap="none" spc="0" normalizeH="0" baseline="0" noProof="0" dirty="0" err="1">
                <a:ln>
                  <a:noFill/>
                </a:ln>
                <a:solidFill>
                  <a:prstClr val="black"/>
                </a:solidFill>
                <a:effectLst/>
                <a:uLnTx/>
                <a:uFillTx/>
                <a:latin typeface="Calibri" panose="020F0502020204030204"/>
                <a:ea typeface="+mn-ea"/>
                <a:cs typeface="+mn-cs"/>
              </a:rPr>
              <a:t>clusterIP</a:t>
            </a:r>
            <a:r>
              <a:rPr kumimoji="0" lang="en-US" sz="800" b="0" i="0" u="none" strike="noStrike" kern="0" cap="none" spc="0" normalizeH="0" baseline="0" noProof="0" dirty="0">
                <a:ln>
                  <a:noFill/>
                </a:ln>
                <a:solidFill>
                  <a:prstClr val="black"/>
                </a:solidFill>
                <a:effectLst/>
                <a:uLnTx/>
                <a:uFillTx/>
                <a:latin typeface="Calibri" panose="020F0502020204030204"/>
                <a:ea typeface="+mn-ea"/>
                <a:cs typeface="+mn-cs"/>
              </a:rPr>
              <a:t>, </a:t>
            </a:r>
            <a:r>
              <a:rPr kumimoji="0" lang="en-US" sz="800" b="0" i="0" u="none" strike="noStrike" kern="0" cap="none" spc="0" normalizeH="0" baseline="0" noProof="0" dirty="0" err="1">
                <a:ln>
                  <a:noFill/>
                </a:ln>
                <a:solidFill>
                  <a:prstClr val="black"/>
                </a:solidFill>
                <a:effectLst/>
                <a:uLnTx/>
                <a:uFillTx/>
                <a:latin typeface="Calibri" panose="020F0502020204030204"/>
                <a:ea typeface="+mn-ea"/>
                <a:cs typeface="+mn-cs"/>
              </a:rPr>
              <a:t>loadBalancerIP</a:t>
            </a:r>
            <a:r>
              <a:rPr kumimoji="0" lang="en-US" sz="800" b="0" i="0" u="none" strike="noStrike" kern="0" cap="none" spc="0" normalizeH="0" baseline="0" noProof="0" dirty="0">
                <a:ln>
                  <a:noFill/>
                </a:ln>
                <a:solidFill>
                  <a:prstClr val="black"/>
                </a:solidFill>
                <a:effectLst/>
                <a:uLnTx/>
                <a:uFillTx/>
                <a:latin typeface="Calibri" panose="020F0502020204030204"/>
                <a:ea typeface="+mn-ea"/>
                <a:cs typeface="+mn-cs"/>
              </a:rPr>
              <a:t>, etc.</a:t>
            </a:r>
          </a:p>
          <a:p>
            <a:pPr marL="91440" marR="0" lvl="0" indent="-18288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800" b="0" i="0" u="none" strike="noStrike" kern="0" cap="none" spc="0" normalizeH="0" baseline="0" noProof="0" dirty="0">
                <a:ln>
                  <a:noFill/>
                </a:ln>
                <a:solidFill>
                  <a:prstClr val="black"/>
                </a:solidFill>
                <a:effectLst/>
                <a:uLnTx/>
                <a:uFillTx/>
                <a:latin typeface="Calibri" panose="020F0502020204030204"/>
                <a:ea typeface="+mn-ea"/>
                <a:cs typeface="+mn-cs"/>
              </a:rPr>
              <a:t>port:</a:t>
            </a:r>
          </a:p>
        </p:txBody>
      </p:sp>
      <p:cxnSp>
        <p:nvCxnSpPr>
          <p:cNvPr id="26" name="Straight Connector 242">
            <a:extLst>
              <a:ext uri="{FF2B5EF4-FFF2-40B4-BE49-F238E27FC236}">
                <a16:creationId xmlns:a16="http://schemas.microsoft.com/office/drawing/2014/main" id="{25E9491E-CEF8-4445-9A40-15452C71F484}"/>
              </a:ext>
            </a:extLst>
          </p:cNvPr>
          <p:cNvCxnSpPr>
            <a:cxnSpLocks/>
            <a:stCxn id="24" idx="1"/>
            <a:endCxn id="8" idx="3"/>
          </p:cNvCxnSpPr>
          <p:nvPr/>
        </p:nvCxnSpPr>
        <p:spPr>
          <a:xfrm flipH="1" flipV="1">
            <a:off x="6894222" y="3565041"/>
            <a:ext cx="760664" cy="1397"/>
          </a:xfrm>
          <a:prstGeom prst="straightConnector1">
            <a:avLst/>
          </a:prstGeom>
          <a:noFill/>
          <a:ln w="6350" cap="flat" cmpd="sng" algn="ctr">
            <a:solidFill>
              <a:sysClr val="windowText" lastClr="000000"/>
            </a:solidFill>
            <a:prstDash val="solid"/>
            <a:miter lim="800000"/>
            <a:headEnd type="none"/>
            <a:tailEnd type="none"/>
          </a:ln>
          <a:effectLst/>
        </p:spPr>
      </p:cxnSp>
      <p:cxnSp>
        <p:nvCxnSpPr>
          <p:cNvPr id="29" name="Straight Connector 242">
            <a:extLst>
              <a:ext uri="{FF2B5EF4-FFF2-40B4-BE49-F238E27FC236}">
                <a16:creationId xmlns:a16="http://schemas.microsoft.com/office/drawing/2014/main" id="{EE24D724-3E92-4FCD-A3A4-31966DC5895D}"/>
              </a:ext>
            </a:extLst>
          </p:cNvPr>
          <p:cNvCxnSpPr>
            <a:cxnSpLocks/>
            <a:stCxn id="9" idx="3"/>
            <a:endCxn id="13" idx="1"/>
          </p:cNvCxnSpPr>
          <p:nvPr/>
        </p:nvCxnSpPr>
        <p:spPr>
          <a:xfrm flipV="1">
            <a:off x="6768931" y="4844380"/>
            <a:ext cx="240711" cy="130094"/>
          </a:xfrm>
          <a:prstGeom prst="bentConnector3">
            <a:avLst>
              <a:gd name="adj1" fmla="val 50000"/>
            </a:avLst>
          </a:prstGeom>
          <a:noFill/>
          <a:ln w="6350" cap="flat" cmpd="sng" algn="ctr">
            <a:solidFill>
              <a:sysClr val="windowText" lastClr="000000"/>
            </a:solidFill>
            <a:prstDash val="solid"/>
            <a:miter lim="800000"/>
            <a:headEnd type="none"/>
            <a:tailEnd type="oval"/>
          </a:ln>
          <a:effectLst/>
        </p:spPr>
      </p:cxnSp>
      <p:cxnSp>
        <p:nvCxnSpPr>
          <p:cNvPr id="30" name="Connector: Elbow 29">
            <a:extLst>
              <a:ext uri="{FF2B5EF4-FFF2-40B4-BE49-F238E27FC236}">
                <a16:creationId xmlns:a16="http://schemas.microsoft.com/office/drawing/2014/main" id="{4D189BB0-7904-4891-9A82-0B23E0B2510A}"/>
              </a:ext>
            </a:extLst>
          </p:cNvPr>
          <p:cNvCxnSpPr>
            <a:cxnSpLocks/>
            <a:stCxn id="13" idx="3"/>
            <a:endCxn id="31" idx="1"/>
          </p:cNvCxnSpPr>
          <p:nvPr/>
        </p:nvCxnSpPr>
        <p:spPr>
          <a:xfrm flipV="1">
            <a:off x="8845750" y="4590050"/>
            <a:ext cx="553908" cy="254330"/>
          </a:xfrm>
          <a:prstGeom prst="bentConnector3">
            <a:avLst/>
          </a:prstGeom>
          <a:noFill/>
          <a:ln w="6350" cap="flat" cmpd="sng" algn="ctr">
            <a:solidFill>
              <a:sysClr val="windowText" lastClr="000000"/>
            </a:solidFill>
            <a:prstDash val="dash"/>
            <a:miter lim="800000"/>
            <a:tailEnd type="triangle"/>
          </a:ln>
          <a:effectLst/>
        </p:spPr>
      </p:cxnSp>
      <p:sp>
        <p:nvSpPr>
          <p:cNvPr id="31" name="TextBox 30">
            <a:extLst>
              <a:ext uri="{FF2B5EF4-FFF2-40B4-BE49-F238E27FC236}">
                <a16:creationId xmlns:a16="http://schemas.microsoft.com/office/drawing/2014/main" id="{462C0D20-61E9-4057-8A3D-B69BD9306BD9}"/>
              </a:ext>
            </a:extLst>
          </p:cNvPr>
          <p:cNvSpPr txBox="1"/>
          <p:nvPr/>
        </p:nvSpPr>
        <p:spPr>
          <a:xfrm>
            <a:off x="9399658" y="4405384"/>
            <a:ext cx="1701775" cy="369332"/>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900" b="0" i="0" u="none" strike="noStrike" kern="0" cap="none" spc="0" normalizeH="0" baseline="0" noProof="0" dirty="0">
                <a:ln>
                  <a:noFill/>
                </a:ln>
                <a:solidFill>
                  <a:prstClr val="black"/>
                </a:solidFill>
                <a:effectLst/>
                <a:uLnTx/>
                <a:uFillTx/>
                <a:latin typeface="Calibri" panose="020F0502020204030204"/>
                <a:ea typeface="+mn-ea"/>
                <a:cs typeface="+mn-cs"/>
              </a:rPr>
              <a:t>Persistent Volume Claim, Persistent Volume, Storage Class</a:t>
            </a:r>
          </a:p>
        </p:txBody>
      </p:sp>
      <p:sp>
        <p:nvSpPr>
          <p:cNvPr id="32" name="Rectangle: Rounded Corners 31">
            <a:extLst>
              <a:ext uri="{FF2B5EF4-FFF2-40B4-BE49-F238E27FC236}">
                <a16:creationId xmlns:a16="http://schemas.microsoft.com/office/drawing/2014/main" id="{2B72D566-7FFF-4D8A-83BC-3C027108BEE4}"/>
              </a:ext>
            </a:extLst>
          </p:cNvPr>
          <p:cNvSpPr/>
          <p:nvPr/>
        </p:nvSpPr>
        <p:spPr>
          <a:xfrm>
            <a:off x="9917341" y="3106363"/>
            <a:ext cx="1836108" cy="443289"/>
          </a:xfrm>
          <a:prstGeom prst="roundRect">
            <a:avLst/>
          </a:prstGeom>
          <a:solidFill>
            <a:sysClr val="window" lastClr="FFFFFF"/>
          </a:solidFill>
          <a:ln w="19050" cap="flat" cmpd="sng" algn="ctr">
            <a:solidFill>
              <a:sysClr val="windowText" lastClr="000000"/>
            </a:solidFill>
            <a:prstDash val="solid"/>
            <a:miter lim="800000"/>
          </a:ln>
          <a:effectLst/>
        </p:spPr>
        <p:txBody>
          <a:bodyPr lIns="27432" tIns="0" rIns="27432" bIns="0" rtlCol="0" anchor="t"/>
          <a:lstStyle/>
          <a:p>
            <a:pPr marL="0" marR="0" lvl="0" indent="-182880" algn="ctr" defTabSz="457200" rtl="0" eaLnBrk="1" fontAlgn="auto" latinLnBrk="0" hangingPunct="1">
              <a:lnSpc>
                <a:spcPct val="100000"/>
              </a:lnSpc>
              <a:spcBef>
                <a:spcPts val="0"/>
              </a:spcBef>
              <a:spcAft>
                <a:spcPts val="0"/>
              </a:spcAft>
              <a:buClrTx/>
              <a:buSzTx/>
              <a:buFontTx/>
              <a:buNone/>
              <a:tabLst/>
              <a:defRPr/>
            </a:pPr>
            <a:r>
              <a:rPr kumimoji="0" lang="en-US" sz="1000" b="0" i="0" u="none" strike="noStrike" kern="0" cap="none" spc="0" normalizeH="0" baseline="0" noProof="0" dirty="0">
                <a:ln>
                  <a:noFill/>
                </a:ln>
                <a:solidFill>
                  <a:prstClr val="black"/>
                </a:solidFill>
                <a:effectLst/>
                <a:uLnTx/>
                <a:uFillTx/>
                <a:latin typeface="Calibri" panose="020F0502020204030204"/>
                <a:ea typeface="+mn-ea"/>
                <a:cs typeface="+mn-cs"/>
              </a:rPr>
              <a:t>App Configuration (</a:t>
            </a:r>
            <a:r>
              <a:rPr kumimoji="0" lang="en-US" sz="1000" b="0" i="0" u="none" strike="noStrike" kern="0" cap="none" spc="0" normalizeH="0" baseline="0" noProof="0" dirty="0" err="1">
                <a:ln>
                  <a:noFill/>
                </a:ln>
                <a:solidFill>
                  <a:prstClr val="black"/>
                </a:solidFill>
                <a:effectLst/>
                <a:uLnTx/>
                <a:uFillTx/>
                <a:latin typeface="Calibri" panose="020F0502020204030204"/>
                <a:ea typeface="+mn-ea"/>
                <a:cs typeface="+mn-cs"/>
              </a:rPr>
              <a:t>ConfigMap</a:t>
            </a:r>
            <a:r>
              <a:rPr kumimoji="0" lang="en-US" sz="1000" b="0" i="0" u="none" strike="noStrike" kern="0" cap="none" spc="0" normalizeH="0" baseline="0" noProof="0" dirty="0">
                <a:ln>
                  <a:noFill/>
                </a:ln>
                <a:solidFill>
                  <a:prstClr val="black"/>
                </a:solidFill>
                <a:effectLst/>
                <a:uLnTx/>
                <a:uFillTx/>
                <a:latin typeface="Calibri" panose="020F0502020204030204"/>
                <a:ea typeface="+mn-ea"/>
                <a:cs typeface="+mn-cs"/>
              </a:rPr>
              <a:t>)</a:t>
            </a:r>
          </a:p>
          <a:p>
            <a:pPr marL="91440" marR="0" lvl="0" indent="-18288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800" b="0" i="0" u="none" strike="noStrike" kern="0" cap="none" spc="0" normalizeH="0" baseline="0" noProof="0" dirty="0">
                <a:ln>
                  <a:noFill/>
                </a:ln>
                <a:solidFill>
                  <a:prstClr val="black"/>
                </a:solidFill>
                <a:effectLst/>
                <a:uLnTx/>
                <a:uFillTx/>
                <a:latin typeface="Calibri" panose="020F0502020204030204"/>
                <a:ea typeface="+mn-ea"/>
                <a:cs typeface="+mn-cs"/>
              </a:rPr>
              <a:t>name: </a:t>
            </a:r>
            <a:r>
              <a:rPr kumimoji="0" lang="en-US" sz="800" b="0" i="0" u="none" strike="noStrike" kern="0" cap="none" spc="0" normalizeH="0" baseline="0" noProof="0" dirty="0" err="1">
                <a:ln>
                  <a:noFill/>
                </a:ln>
                <a:solidFill>
                  <a:prstClr val="black"/>
                </a:solidFill>
                <a:effectLst/>
                <a:uLnTx/>
                <a:uFillTx/>
                <a:latin typeface="Calibri" panose="020F0502020204030204"/>
                <a:ea typeface="+mn-ea"/>
                <a:cs typeface="+mn-cs"/>
              </a:rPr>
              <a:t>vpkg-confogmap</a:t>
            </a:r>
            <a:r>
              <a:rPr kumimoji="0" lang="en-US" sz="800" b="0" i="0" u="none" strike="noStrike" kern="0" cap="none" spc="0" normalizeH="0" baseline="0" noProof="0" dirty="0">
                <a:ln>
                  <a:noFill/>
                </a:ln>
                <a:solidFill>
                  <a:prstClr val="black"/>
                </a:solidFill>
                <a:effectLst/>
                <a:uLnTx/>
                <a:uFillTx/>
                <a:latin typeface="Calibri" panose="020F0502020204030204"/>
                <a:ea typeface="+mn-ea"/>
                <a:cs typeface="+mn-cs"/>
              </a:rPr>
              <a:t>,</a:t>
            </a:r>
          </a:p>
          <a:p>
            <a:pPr marL="91440" marR="0" lvl="0" indent="-18288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800" b="0" i="0" u="none" strike="noStrike" kern="0" cap="none" spc="0" normalizeH="0" baseline="0" noProof="0" dirty="0">
                <a:ln>
                  <a:noFill/>
                </a:ln>
                <a:solidFill>
                  <a:prstClr val="black"/>
                </a:solidFill>
                <a:effectLst/>
                <a:uLnTx/>
                <a:uFillTx/>
                <a:latin typeface="Calibri" panose="020F0502020204030204"/>
                <a:ea typeface="+mn-ea"/>
                <a:cs typeface="+mn-cs"/>
              </a:rPr>
              <a:t>data: [</a:t>
            </a:r>
            <a:r>
              <a:rPr lang="en-US" sz="800" kern="0" dirty="0">
                <a:solidFill>
                  <a:prstClr val="black"/>
                </a:solidFill>
                <a:latin typeface="Calibri" panose="020F0502020204030204"/>
              </a:rPr>
              <a:t>key</a:t>
            </a:r>
            <a:r>
              <a:rPr kumimoji="0" lang="en-US" sz="800" b="0" i="0" u="none" strike="noStrike" kern="0" cap="none" spc="0" normalizeH="0" baseline="0" noProof="0" dirty="0">
                <a:ln>
                  <a:noFill/>
                </a:ln>
                <a:solidFill>
                  <a:prstClr val="black"/>
                </a:solidFill>
                <a:effectLst/>
                <a:uLnTx/>
                <a:uFillTx/>
                <a:latin typeface="Calibri" panose="020F0502020204030204"/>
                <a:ea typeface="+mn-ea"/>
                <a:cs typeface="+mn-cs"/>
              </a:rPr>
              <a:t>, value]</a:t>
            </a:r>
          </a:p>
        </p:txBody>
      </p:sp>
      <p:cxnSp>
        <p:nvCxnSpPr>
          <p:cNvPr id="33" name="Straight Connector 242">
            <a:extLst>
              <a:ext uri="{FF2B5EF4-FFF2-40B4-BE49-F238E27FC236}">
                <a16:creationId xmlns:a16="http://schemas.microsoft.com/office/drawing/2014/main" id="{37161FAC-E9F5-4CBA-90BD-4B66DCCD097F}"/>
              </a:ext>
            </a:extLst>
          </p:cNvPr>
          <p:cNvCxnSpPr>
            <a:cxnSpLocks/>
            <a:stCxn id="11" idx="2"/>
            <a:endCxn id="32" idx="0"/>
          </p:cNvCxnSpPr>
          <p:nvPr/>
        </p:nvCxnSpPr>
        <p:spPr>
          <a:xfrm rot="16200000" flipH="1">
            <a:off x="8015074" y="286041"/>
            <a:ext cx="660123" cy="4980519"/>
          </a:xfrm>
          <a:prstGeom prst="bentConnector3">
            <a:avLst>
              <a:gd name="adj1" fmla="val 28068"/>
            </a:avLst>
          </a:prstGeom>
          <a:noFill/>
          <a:ln w="6350" cap="flat" cmpd="sng" algn="ctr">
            <a:solidFill>
              <a:sysClr val="windowText" lastClr="000000"/>
            </a:solidFill>
            <a:prstDash val="solid"/>
            <a:miter lim="800000"/>
            <a:headEnd type="diamond" w="lg" len="lg"/>
            <a:tailEnd type="none" w="med" len="med"/>
          </a:ln>
          <a:effectLst/>
        </p:spPr>
      </p:cxnSp>
      <p:cxnSp>
        <p:nvCxnSpPr>
          <p:cNvPr id="34" name="Straight Connector 242">
            <a:extLst>
              <a:ext uri="{FF2B5EF4-FFF2-40B4-BE49-F238E27FC236}">
                <a16:creationId xmlns:a16="http://schemas.microsoft.com/office/drawing/2014/main" id="{A34DE23B-70A7-43E4-9B8E-08361533B384}"/>
              </a:ext>
            </a:extLst>
          </p:cNvPr>
          <p:cNvCxnSpPr>
            <a:cxnSpLocks/>
            <a:stCxn id="32" idx="2"/>
          </p:cNvCxnSpPr>
          <p:nvPr/>
        </p:nvCxnSpPr>
        <p:spPr>
          <a:xfrm rot="5400000">
            <a:off x="7986544" y="2335991"/>
            <a:ext cx="1635191" cy="4062512"/>
          </a:xfrm>
          <a:prstGeom prst="bentConnector2">
            <a:avLst/>
          </a:prstGeom>
          <a:noFill/>
          <a:ln w="6350" cap="flat" cmpd="sng" algn="ctr">
            <a:solidFill>
              <a:sysClr val="windowText" lastClr="000000"/>
            </a:solidFill>
            <a:prstDash val="solid"/>
            <a:miter lim="800000"/>
            <a:headEnd type="none"/>
            <a:tailEnd type="oval"/>
          </a:ln>
          <a:effectLst/>
        </p:spPr>
      </p:cxnSp>
      <p:sp>
        <p:nvSpPr>
          <p:cNvPr id="42" name="Rectangle: Rounded Corners 41">
            <a:extLst>
              <a:ext uri="{FF2B5EF4-FFF2-40B4-BE49-F238E27FC236}">
                <a16:creationId xmlns:a16="http://schemas.microsoft.com/office/drawing/2014/main" id="{7D360F2C-5109-42B8-9CA8-633880B3AD1A}"/>
              </a:ext>
            </a:extLst>
          </p:cNvPr>
          <p:cNvSpPr/>
          <p:nvPr/>
        </p:nvSpPr>
        <p:spPr>
          <a:xfrm>
            <a:off x="4932394" y="834740"/>
            <a:ext cx="1840488" cy="424513"/>
          </a:xfrm>
          <a:prstGeom prst="roundRect">
            <a:avLst/>
          </a:prstGeom>
          <a:solidFill>
            <a:sysClr val="window" lastClr="FFFFFF"/>
          </a:solidFill>
          <a:ln w="19050" cap="flat" cmpd="sng" algn="ctr">
            <a:solidFill>
              <a:sysClr val="windowText" lastClr="000000"/>
            </a:solidFill>
            <a:prstDash val="solid"/>
            <a:miter lim="800000"/>
          </a:ln>
          <a:effectLst/>
        </p:spPr>
        <p:txBody>
          <a:bodyPr lIns="27432" tIns="0" rIns="27432" bIns="0" rtlCol="0" anchor="t"/>
          <a:lstStyle/>
          <a:p>
            <a:pPr marL="0" marR="0" lvl="0" indent="-182880" algn="ctr" defTabSz="457200" rtl="0" eaLnBrk="1" fontAlgn="auto" latinLnBrk="0" hangingPunct="1">
              <a:lnSpc>
                <a:spcPct val="100000"/>
              </a:lnSpc>
              <a:spcBef>
                <a:spcPts val="0"/>
              </a:spcBef>
              <a:spcAft>
                <a:spcPts val="0"/>
              </a:spcAft>
              <a:buClrTx/>
              <a:buSzTx/>
              <a:buFontTx/>
              <a:buNone/>
              <a:tabLst/>
              <a:defRPr/>
            </a:pPr>
            <a:r>
              <a:rPr kumimoji="0" lang="en-US" sz="1000" b="0" i="0" u="none" strike="noStrike" kern="0" cap="none" spc="0" normalizeH="0" baseline="0" noProof="0" dirty="0">
                <a:ln>
                  <a:noFill/>
                </a:ln>
                <a:solidFill>
                  <a:prstClr val="black"/>
                </a:solidFill>
                <a:effectLst/>
                <a:uLnTx/>
                <a:uFillTx/>
                <a:latin typeface="Calibri" panose="020F0502020204030204"/>
                <a:ea typeface="+mn-ea"/>
                <a:cs typeface="+mn-cs"/>
              </a:rPr>
              <a:t>CNF (Composite-Application)</a:t>
            </a:r>
            <a:r>
              <a:rPr kumimoji="0" lang="en-US" sz="800" b="0" i="0" u="none" strike="noStrike" kern="0" cap="none" spc="0" normalizeH="0" baseline="0" noProof="0" dirty="0">
                <a:ln>
                  <a:noFill/>
                </a:ln>
                <a:solidFill>
                  <a:prstClr val="black"/>
                </a:solidFill>
                <a:effectLst/>
                <a:uLnTx/>
                <a:uFillTx/>
                <a:latin typeface="Calibri" panose="020F0502020204030204"/>
                <a:ea typeface="+mn-ea"/>
                <a:cs typeface="+mn-cs"/>
              </a:rPr>
              <a:t>,</a:t>
            </a:r>
          </a:p>
          <a:p>
            <a:pPr marL="91440" marR="0" lvl="0" indent="-18288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800" b="0" i="0" u="none" strike="noStrike" kern="0" cap="none" spc="0" normalizeH="0" baseline="0" noProof="0" dirty="0">
                <a:ln>
                  <a:noFill/>
                </a:ln>
                <a:solidFill>
                  <a:prstClr val="black"/>
                </a:solidFill>
                <a:effectLst/>
                <a:uLnTx/>
                <a:uFillTx/>
                <a:latin typeface="Calibri" panose="020F0502020204030204"/>
                <a:ea typeface="+mn-ea"/>
                <a:cs typeface="+mn-cs"/>
              </a:rPr>
              <a:t>name,</a:t>
            </a:r>
          </a:p>
          <a:p>
            <a:pPr marL="91440" marR="0" lvl="0" indent="-18288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800" kern="0" dirty="0">
                <a:solidFill>
                  <a:prstClr val="black"/>
                </a:solidFill>
                <a:latin typeface="Calibri" panose="020F0502020204030204"/>
              </a:rPr>
              <a:t>version</a:t>
            </a:r>
            <a:endParaRPr kumimoji="0" lang="en-US" sz="800" b="0" i="0" u="none" strike="noStrike" kern="0" cap="none" spc="0" normalizeH="0" baseline="0" noProof="0" dirty="0">
              <a:ln>
                <a:noFill/>
              </a:ln>
              <a:solidFill>
                <a:prstClr val="black"/>
              </a:solidFill>
              <a:effectLst/>
              <a:uLnTx/>
              <a:uFillTx/>
              <a:latin typeface="Calibri" panose="020F0502020204030204"/>
              <a:ea typeface="+mn-ea"/>
              <a:cs typeface="+mn-cs"/>
            </a:endParaRPr>
          </a:p>
          <a:p>
            <a:pPr marL="91440" marR="0" lvl="0" indent="-18288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US" sz="800" b="0" i="0" u="none" strike="noStrike" kern="0" cap="none" spc="0" normalizeH="0" baseline="0" noProof="0" dirty="0">
              <a:ln>
                <a:noFill/>
              </a:ln>
              <a:solidFill>
                <a:prstClr val="black"/>
              </a:solidFill>
              <a:effectLst/>
              <a:uLnTx/>
              <a:uFillTx/>
              <a:latin typeface="Calibri" panose="020F0502020204030204"/>
              <a:ea typeface="+mn-ea"/>
              <a:cs typeface="+mn-cs"/>
            </a:endParaRPr>
          </a:p>
        </p:txBody>
      </p:sp>
      <p:cxnSp>
        <p:nvCxnSpPr>
          <p:cNvPr id="51" name="Straight Connector 242">
            <a:extLst>
              <a:ext uri="{FF2B5EF4-FFF2-40B4-BE49-F238E27FC236}">
                <a16:creationId xmlns:a16="http://schemas.microsoft.com/office/drawing/2014/main" id="{AE337AC6-ACDF-4798-993D-23A066B55999}"/>
              </a:ext>
            </a:extLst>
          </p:cNvPr>
          <p:cNvCxnSpPr>
            <a:cxnSpLocks/>
            <a:stCxn id="42" idx="2"/>
            <a:endCxn id="11" idx="0"/>
          </p:cNvCxnSpPr>
          <p:nvPr/>
        </p:nvCxnSpPr>
        <p:spPr>
          <a:xfrm>
            <a:off x="5852638" y="1259253"/>
            <a:ext cx="2238" cy="219776"/>
          </a:xfrm>
          <a:prstGeom prst="straightConnector1">
            <a:avLst/>
          </a:prstGeom>
          <a:noFill/>
          <a:ln w="6350" cap="flat" cmpd="sng" algn="ctr">
            <a:solidFill>
              <a:sysClr val="windowText" lastClr="000000"/>
            </a:solidFill>
            <a:prstDash val="solid"/>
            <a:miter lim="800000"/>
            <a:headEnd type="diamond" w="lg" len="lg"/>
            <a:tailEnd type="oval" w="med" len="med"/>
          </a:ln>
          <a:effectLst/>
        </p:spPr>
      </p:cxnSp>
      <p:sp>
        <p:nvSpPr>
          <p:cNvPr id="100" name="Rectangle: Rounded Corners 99">
            <a:extLst>
              <a:ext uri="{FF2B5EF4-FFF2-40B4-BE49-F238E27FC236}">
                <a16:creationId xmlns:a16="http://schemas.microsoft.com/office/drawing/2014/main" id="{665B8373-6911-42A8-9A3D-3CCB0E716361}"/>
              </a:ext>
            </a:extLst>
          </p:cNvPr>
          <p:cNvSpPr/>
          <p:nvPr/>
        </p:nvSpPr>
        <p:spPr>
          <a:xfrm>
            <a:off x="9554745" y="1978704"/>
            <a:ext cx="1840488" cy="477935"/>
          </a:xfrm>
          <a:prstGeom prst="roundRect">
            <a:avLst/>
          </a:prstGeom>
          <a:solidFill>
            <a:sysClr val="window" lastClr="FFFFFF"/>
          </a:solidFill>
          <a:ln w="19050" cap="flat" cmpd="sng" algn="ctr">
            <a:solidFill>
              <a:sysClr val="windowText" lastClr="000000"/>
            </a:solidFill>
            <a:prstDash val="solid"/>
            <a:miter lim="800000"/>
          </a:ln>
          <a:effectLst/>
        </p:spPr>
        <p:txBody>
          <a:bodyPr lIns="27432" tIns="0" rIns="27432" bIns="0" rtlCol="0" anchor="t"/>
          <a:lstStyle/>
          <a:p>
            <a:pPr marL="0" marR="0" lvl="0" indent="-182880" algn="ctr" defTabSz="457200" rtl="0" eaLnBrk="1" fontAlgn="auto" latinLnBrk="0" hangingPunct="1">
              <a:lnSpc>
                <a:spcPct val="100000"/>
              </a:lnSpc>
              <a:spcBef>
                <a:spcPts val="0"/>
              </a:spcBef>
              <a:spcAft>
                <a:spcPts val="0"/>
              </a:spcAft>
              <a:buClrTx/>
              <a:buSzTx/>
              <a:buFontTx/>
              <a:buNone/>
              <a:tabLst/>
              <a:defRPr/>
            </a:pPr>
            <a:r>
              <a:rPr kumimoji="0" lang="en-US" sz="1000" b="0" i="0" u="none" strike="noStrike" kern="0" cap="none" spc="0" normalizeH="0" baseline="0" noProof="0" dirty="0">
                <a:ln>
                  <a:noFill/>
                </a:ln>
                <a:solidFill>
                  <a:prstClr val="black"/>
                </a:solidFill>
                <a:effectLst/>
                <a:uLnTx/>
                <a:uFillTx/>
                <a:latin typeface="Calibri" panose="020F0502020204030204"/>
                <a:ea typeface="+mn-ea"/>
                <a:cs typeface="+mn-cs"/>
              </a:rPr>
              <a:t>Cluster</a:t>
            </a:r>
            <a:endParaRPr kumimoji="0" lang="en-US" sz="800" b="0" i="0" u="none" strike="noStrike" kern="0" cap="none" spc="0" normalizeH="0" baseline="0" noProof="0" dirty="0">
              <a:ln>
                <a:noFill/>
              </a:ln>
              <a:solidFill>
                <a:prstClr val="black"/>
              </a:solidFill>
              <a:effectLst/>
              <a:uLnTx/>
              <a:uFillTx/>
              <a:latin typeface="Calibri" panose="020F0502020204030204"/>
              <a:ea typeface="+mn-ea"/>
              <a:cs typeface="+mn-cs"/>
            </a:endParaRPr>
          </a:p>
          <a:p>
            <a:pPr marL="91440" marR="0" lvl="0" indent="-18288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800" b="0" i="0" u="none" strike="noStrike" kern="0" cap="none" spc="0" normalizeH="0" baseline="0" noProof="0" dirty="0">
                <a:ln>
                  <a:noFill/>
                </a:ln>
                <a:solidFill>
                  <a:prstClr val="black"/>
                </a:solidFill>
                <a:effectLst/>
                <a:uLnTx/>
                <a:uFillTx/>
                <a:latin typeface="Calibri" panose="020F0502020204030204"/>
                <a:ea typeface="+mn-ea"/>
                <a:cs typeface="+mn-cs"/>
              </a:rPr>
              <a:t>name,</a:t>
            </a:r>
          </a:p>
          <a:p>
            <a:pPr marL="91440" marR="0" lvl="0" indent="-18288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800" kern="0" dirty="0">
                <a:solidFill>
                  <a:prstClr val="black"/>
                </a:solidFill>
                <a:latin typeface="Calibri" panose="020F0502020204030204"/>
              </a:rPr>
              <a:t>namespace</a:t>
            </a:r>
            <a:endParaRPr kumimoji="0" lang="en-US" sz="800" b="0" i="0" u="none" strike="noStrike" kern="0" cap="none" spc="0" normalizeH="0" baseline="0" noProof="0" dirty="0">
              <a:ln>
                <a:noFill/>
              </a:ln>
              <a:solidFill>
                <a:prstClr val="black"/>
              </a:solidFill>
              <a:effectLst/>
              <a:uLnTx/>
              <a:uFillTx/>
              <a:latin typeface="Calibri" panose="020F0502020204030204"/>
              <a:ea typeface="+mn-ea"/>
              <a:cs typeface="+mn-cs"/>
            </a:endParaRPr>
          </a:p>
          <a:p>
            <a:pPr marL="91440" marR="0" lvl="0" indent="-18288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US" sz="800" b="0" i="0" u="none" strike="noStrike" kern="0" cap="none" spc="0" normalizeH="0" baseline="0" noProof="0" dirty="0">
              <a:ln>
                <a:noFill/>
              </a:ln>
              <a:solidFill>
                <a:prstClr val="black"/>
              </a:solidFill>
              <a:effectLst/>
              <a:uLnTx/>
              <a:uFillTx/>
              <a:latin typeface="Calibri" panose="020F0502020204030204"/>
              <a:ea typeface="+mn-ea"/>
              <a:cs typeface="+mn-cs"/>
            </a:endParaRPr>
          </a:p>
        </p:txBody>
      </p:sp>
      <p:cxnSp>
        <p:nvCxnSpPr>
          <p:cNvPr id="101" name="Straight Connector 242">
            <a:extLst>
              <a:ext uri="{FF2B5EF4-FFF2-40B4-BE49-F238E27FC236}">
                <a16:creationId xmlns:a16="http://schemas.microsoft.com/office/drawing/2014/main" id="{06FC0C2A-4169-422C-A3B0-56DFEE4B673C}"/>
              </a:ext>
            </a:extLst>
          </p:cNvPr>
          <p:cNvCxnSpPr>
            <a:cxnSpLocks/>
            <a:stCxn id="100" idx="2"/>
            <a:endCxn id="68" idx="0"/>
          </p:cNvCxnSpPr>
          <p:nvPr/>
        </p:nvCxnSpPr>
        <p:spPr>
          <a:xfrm rot="5400000">
            <a:off x="8083610" y="775714"/>
            <a:ext cx="710455" cy="4072304"/>
          </a:xfrm>
          <a:prstGeom prst="bentConnector3">
            <a:avLst>
              <a:gd name="adj1" fmla="val 50000"/>
            </a:avLst>
          </a:prstGeom>
          <a:noFill/>
          <a:ln w="6350" cap="flat" cmpd="sng" algn="ctr">
            <a:solidFill>
              <a:sysClr val="windowText" lastClr="000000"/>
            </a:solidFill>
            <a:prstDash val="solid"/>
            <a:miter lim="800000"/>
            <a:headEnd type="none"/>
            <a:tailEnd type="oval"/>
          </a:ln>
          <a:effectLst/>
        </p:spPr>
      </p:cxnSp>
      <p:sp>
        <p:nvSpPr>
          <p:cNvPr id="40" name="Rectangle 39">
            <a:extLst>
              <a:ext uri="{FF2B5EF4-FFF2-40B4-BE49-F238E27FC236}">
                <a16:creationId xmlns:a16="http://schemas.microsoft.com/office/drawing/2014/main" id="{6A72E336-68C6-4057-AE93-D71054BEF2D6}"/>
              </a:ext>
            </a:extLst>
          </p:cNvPr>
          <p:cNvSpPr/>
          <p:nvPr/>
        </p:nvSpPr>
        <p:spPr>
          <a:xfrm>
            <a:off x="6490387" y="1170711"/>
            <a:ext cx="1034034" cy="135701"/>
          </a:xfrm>
          <a:prstGeom prst="rect">
            <a:avLst/>
          </a:prstGeom>
          <a:solidFill>
            <a:srgbClr val="FFFFCC"/>
          </a:solidFill>
          <a:ln w="6350">
            <a:solidFill>
              <a:schemeClr val="tx1">
                <a:lumMod val="50000"/>
                <a:lumOff val="50000"/>
              </a:schemeClr>
            </a:solidFill>
          </a:ln>
        </p:spPr>
        <p:style>
          <a:lnRef idx="1">
            <a:schemeClr val="accent3"/>
          </a:lnRef>
          <a:fillRef idx="2">
            <a:schemeClr val="accent3"/>
          </a:fillRef>
          <a:effectRef idx="1">
            <a:schemeClr val="accent3"/>
          </a:effectRef>
          <a:fontRef idx="minor">
            <a:schemeClr val="dk1"/>
          </a:fontRef>
        </p:style>
        <p:txBody>
          <a:bodyPr lIns="91440" tIns="0" rIns="91440" bIns="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dirty="0">
                <a:solidFill>
                  <a:srgbClr val="0070C0"/>
                </a:solidFill>
                <a:latin typeface="Calibri" panose="020F0502020204030204"/>
              </a:rPr>
              <a:t>-&gt;g</a:t>
            </a:r>
            <a:r>
              <a:rPr kumimoji="0" lang="en-US" sz="1100" b="0" i="0" u="none" strike="noStrike" kern="1200" cap="none" spc="0" normalizeH="0" baseline="0" noProof="0" dirty="0" err="1">
                <a:ln>
                  <a:noFill/>
                </a:ln>
                <a:solidFill>
                  <a:srgbClr val="0070C0"/>
                </a:solidFill>
                <a:effectLst/>
                <a:uLnTx/>
                <a:uFillTx/>
                <a:latin typeface="Calibri" panose="020F0502020204030204"/>
                <a:ea typeface="+mn-ea"/>
                <a:cs typeface="+mn-cs"/>
              </a:rPr>
              <a:t>eneric-vnf</a:t>
            </a:r>
            <a:endParaRPr kumimoji="0" lang="en-US" sz="1100" b="0" i="0" u="none" strike="noStrike" kern="0" cap="none" spc="0" normalizeH="0" baseline="0" noProof="0" dirty="0">
              <a:ln>
                <a:noFill/>
              </a:ln>
              <a:solidFill>
                <a:srgbClr val="0070C0"/>
              </a:solidFill>
              <a:effectLst/>
              <a:uLnTx/>
              <a:uFillTx/>
              <a:latin typeface="Calibri" panose="020F0502020204030204"/>
              <a:ea typeface="+mn-ea"/>
              <a:cs typeface="+mn-cs"/>
            </a:endParaRPr>
          </a:p>
        </p:txBody>
      </p:sp>
      <p:sp>
        <p:nvSpPr>
          <p:cNvPr id="160" name="Rectangle 159">
            <a:extLst>
              <a:ext uri="{FF2B5EF4-FFF2-40B4-BE49-F238E27FC236}">
                <a16:creationId xmlns:a16="http://schemas.microsoft.com/office/drawing/2014/main" id="{C9D6C36B-BA84-4041-97AB-7A8719D494C4}"/>
              </a:ext>
            </a:extLst>
          </p:cNvPr>
          <p:cNvSpPr/>
          <p:nvPr/>
        </p:nvSpPr>
        <p:spPr>
          <a:xfrm>
            <a:off x="6306843" y="2333908"/>
            <a:ext cx="985817" cy="159685"/>
          </a:xfrm>
          <a:prstGeom prst="rect">
            <a:avLst/>
          </a:prstGeom>
          <a:solidFill>
            <a:srgbClr val="FFFFCC"/>
          </a:solidFill>
          <a:ln w="6350">
            <a:solidFill>
              <a:schemeClr val="tx1">
                <a:lumMod val="50000"/>
                <a:lumOff val="50000"/>
              </a:schemeClr>
            </a:solidFill>
          </a:ln>
        </p:spPr>
        <p:style>
          <a:lnRef idx="1">
            <a:schemeClr val="accent3"/>
          </a:lnRef>
          <a:fillRef idx="2">
            <a:schemeClr val="accent3"/>
          </a:fillRef>
          <a:effectRef idx="1">
            <a:schemeClr val="accent3"/>
          </a:effectRef>
          <a:fontRef idx="minor">
            <a:schemeClr val="dk1"/>
          </a:fontRef>
        </p:style>
        <p:txBody>
          <a:bodyPr lIns="91440" tIns="0" rIns="91440" bIns="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dirty="0">
                <a:solidFill>
                  <a:srgbClr val="0070C0"/>
                </a:solidFill>
                <a:latin typeface="Calibri" panose="020F0502020204030204"/>
              </a:rPr>
              <a:t>-&gt; </a:t>
            </a:r>
            <a:r>
              <a:rPr lang="en-US" sz="1100" dirty="0" err="1">
                <a:solidFill>
                  <a:srgbClr val="0070C0"/>
                </a:solidFill>
                <a:latin typeface="Calibri" panose="020F0502020204030204"/>
              </a:rPr>
              <a:t>vf</a:t>
            </a:r>
            <a:r>
              <a:rPr lang="en-US" sz="1100" dirty="0">
                <a:solidFill>
                  <a:srgbClr val="0070C0"/>
                </a:solidFill>
                <a:latin typeface="Calibri" panose="020F0502020204030204"/>
              </a:rPr>
              <a:t>-module</a:t>
            </a:r>
            <a:endParaRPr kumimoji="0" lang="en-US" sz="1100" b="0" i="0" u="none" strike="noStrike" kern="0" cap="none" spc="0" normalizeH="0" baseline="0" noProof="0" dirty="0">
              <a:ln>
                <a:noFill/>
              </a:ln>
              <a:solidFill>
                <a:srgbClr val="0070C0"/>
              </a:solidFill>
              <a:effectLst/>
              <a:uLnTx/>
              <a:uFillTx/>
              <a:latin typeface="Calibri" panose="020F0502020204030204"/>
            </a:endParaRPr>
          </a:p>
        </p:txBody>
      </p:sp>
      <p:sp>
        <p:nvSpPr>
          <p:cNvPr id="161" name="Rectangle 160">
            <a:extLst>
              <a:ext uri="{FF2B5EF4-FFF2-40B4-BE49-F238E27FC236}">
                <a16:creationId xmlns:a16="http://schemas.microsoft.com/office/drawing/2014/main" id="{0A719F77-2C5F-4DB1-A606-EA144D441BE6}"/>
              </a:ext>
            </a:extLst>
          </p:cNvPr>
          <p:cNvSpPr/>
          <p:nvPr/>
        </p:nvSpPr>
        <p:spPr>
          <a:xfrm>
            <a:off x="6262964" y="3877381"/>
            <a:ext cx="896197" cy="159685"/>
          </a:xfrm>
          <a:prstGeom prst="rect">
            <a:avLst/>
          </a:prstGeom>
          <a:solidFill>
            <a:srgbClr val="FFFFCC"/>
          </a:solidFill>
          <a:ln w="6350">
            <a:solidFill>
              <a:schemeClr val="tx1">
                <a:lumMod val="50000"/>
                <a:lumOff val="50000"/>
              </a:schemeClr>
            </a:solidFill>
          </a:ln>
        </p:spPr>
        <p:style>
          <a:lnRef idx="1">
            <a:schemeClr val="accent3"/>
          </a:lnRef>
          <a:fillRef idx="2">
            <a:schemeClr val="accent3"/>
          </a:fillRef>
          <a:effectRef idx="1">
            <a:schemeClr val="accent3"/>
          </a:effectRef>
          <a:fontRef idx="minor">
            <a:schemeClr val="dk1"/>
          </a:fontRef>
        </p:style>
        <p:txBody>
          <a:bodyPr lIns="91440" tIns="0" rIns="91440" bIns="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dirty="0">
                <a:solidFill>
                  <a:srgbClr val="0070C0"/>
                </a:solidFill>
                <a:latin typeface="Calibri" panose="020F0502020204030204"/>
              </a:rPr>
              <a:t>-&gt; </a:t>
            </a:r>
            <a:r>
              <a:rPr lang="en-US" sz="1100" dirty="0" err="1">
                <a:solidFill>
                  <a:srgbClr val="0070C0"/>
                </a:solidFill>
                <a:latin typeface="Calibri" panose="020F0502020204030204"/>
              </a:rPr>
              <a:t>vnfc</a:t>
            </a:r>
            <a:endParaRPr kumimoji="0" lang="en-US" sz="1100" b="0" i="0" u="none" strike="noStrike" kern="0" cap="none" spc="0" normalizeH="0" baseline="0" noProof="0" dirty="0">
              <a:ln>
                <a:noFill/>
              </a:ln>
              <a:solidFill>
                <a:srgbClr val="0070C0"/>
              </a:solidFill>
              <a:effectLst/>
              <a:uLnTx/>
              <a:uFillTx/>
              <a:latin typeface="Calibri" panose="020F0502020204030204"/>
            </a:endParaRPr>
          </a:p>
        </p:txBody>
      </p:sp>
      <p:sp>
        <p:nvSpPr>
          <p:cNvPr id="163" name="Rectangle 162">
            <a:extLst>
              <a:ext uri="{FF2B5EF4-FFF2-40B4-BE49-F238E27FC236}">
                <a16:creationId xmlns:a16="http://schemas.microsoft.com/office/drawing/2014/main" id="{8DA6D887-7E82-44AF-8F47-DA5E0B0F6F88}"/>
              </a:ext>
            </a:extLst>
          </p:cNvPr>
          <p:cNvSpPr/>
          <p:nvPr/>
        </p:nvSpPr>
        <p:spPr>
          <a:xfrm>
            <a:off x="3726511" y="5290297"/>
            <a:ext cx="896197" cy="159685"/>
          </a:xfrm>
          <a:prstGeom prst="rect">
            <a:avLst/>
          </a:prstGeom>
          <a:solidFill>
            <a:srgbClr val="FFFFCC"/>
          </a:solidFill>
          <a:ln w="6350">
            <a:solidFill>
              <a:schemeClr val="tx1">
                <a:lumMod val="50000"/>
                <a:lumOff val="50000"/>
              </a:schemeClr>
            </a:solidFill>
          </a:ln>
        </p:spPr>
        <p:style>
          <a:lnRef idx="1">
            <a:schemeClr val="accent3"/>
          </a:lnRef>
          <a:fillRef idx="2">
            <a:schemeClr val="accent3"/>
          </a:fillRef>
          <a:effectRef idx="1">
            <a:schemeClr val="accent3"/>
          </a:effectRef>
          <a:fontRef idx="minor">
            <a:schemeClr val="dk1"/>
          </a:fontRef>
        </p:style>
        <p:txBody>
          <a:bodyPr lIns="91440" tIns="0" rIns="91440" bIns="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dirty="0">
                <a:solidFill>
                  <a:srgbClr val="0070C0"/>
                </a:solidFill>
                <a:latin typeface="Calibri" panose="020F0502020204030204"/>
              </a:rPr>
              <a:t>-&gt; cp</a:t>
            </a:r>
            <a:endParaRPr kumimoji="0" lang="en-US" sz="1100" b="0" i="0" u="none" strike="noStrike" kern="0" cap="none" spc="0" normalizeH="0" baseline="0" noProof="0" dirty="0">
              <a:ln>
                <a:noFill/>
              </a:ln>
              <a:solidFill>
                <a:srgbClr val="0070C0"/>
              </a:solidFill>
              <a:effectLst/>
              <a:uLnTx/>
              <a:uFillTx/>
              <a:latin typeface="Calibri" panose="020F0502020204030204"/>
            </a:endParaRPr>
          </a:p>
        </p:txBody>
      </p:sp>
      <p:sp>
        <p:nvSpPr>
          <p:cNvPr id="165" name="Rectangle 164">
            <a:extLst>
              <a:ext uri="{FF2B5EF4-FFF2-40B4-BE49-F238E27FC236}">
                <a16:creationId xmlns:a16="http://schemas.microsoft.com/office/drawing/2014/main" id="{3542072A-D786-489E-8425-07C2A79FCC66}"/>
              </a:ext>
            </a:extLst>
          </p:cNvPr>
          <p:cNvSpPr/>
          <p:nvPr/>
        </p:nvSpPr>
        <p:spPr>
          <a:xfrm>
            <a:off x="1437021" y="3926714"/>
            <a:ext cx="1084399" cy="159685"/>
          </a:xfrm>
          <a:prstGeom prst="rect">
            <a:avLst/>
          </a:prstGeom>
          <a:solidFill>
            <a:srgbClr val="FFFFCC"/>
          </a:solidFill>
          <a:ln w="6350">
            <a:solidFill>
              <a:schemeClr val="tx1">
                <a:lumMod val="50000"/>
                <a:lumOff val="50000"/>
              </a:schemeClr>
            </a:solidFill>
          </a:ln>
        </p:spPr>
        <p:style>
          <a:lnRef idx="1">
            <a:schemeClr val="accent3"/>
          </a:lnRef>
          <a:fillRef idx="2">
            <a:schemeClr val="accent3"/>
          </a:fillRef>
          <a:effectRef idx="1">
            <a:schemeClr val="accent3"/>
          </a:effectRef>
          <a:fontRef idx="minor">
            <a:schemeClr val="dk1"/>
          </a:fontRef>
        </p:style>
        <p:txBody>
          <a:bodyPr lIns="91440" tIns="0" rIns="91440" bIns="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kern="0" dirty="0">
                <a:solidFill>
                  <a:srgbClr val="0070C0"/>
                </a:solidFill>
                <a:latin typeface="Calibri" panose="020F0502020204030204"/>
              </a:rPr>
              <a:t>-&gt; l</a:t>
            </a:r>
            <a:r>
              <a:rPr kumimoji="0" lang="en-US" sz="1100" b="0" i="0" u="none" strike="noStrike" kern="0" cap="none" spc="0" normalizeH="0" baseline="0" noProof="0" dirty="0">
                <a:ln>
                  <a:noFill/>
                </a:ln>
                <a:solidFill>
                  <a:srgbClr val="0070C0"/>
                </a:solidFill>
                <a:effectLst/>
                <a:uLnTx/>
                <a:uFillTx/>
                <a:latin typeface="Calibri" panose="020F0502020204030204"/>
                <a:ea typeface="+mn-ea"/>
                <a:cs typeface="+mn-cs"/>
              </a:rPr>
              <a:t>3-network</a:t>
            </a:r>
          </a:p>
        </p:txBody>
      </p:sp>
      <p:sp>
        <p:nvSpPr>
          <p:cNvPr id="166" name="Rectangle 165">
            <a:extLst>
              <a:ext uri="{FF2B5EF4-FFF2-40B4-BE49-F238E27FC236}">
                <a16:creationId xmlns:a16="http://schemas.microsoft.com/office/drawing/2014/main" id="{4703C229-97DB-43D1-B7F9-C5B2B0DAD170}"/>
              </a:ext>
            </a:extLst>
          </p:cNvPr>
          <p:cNvSpPr/>
          <p:nvPr/>
        </p:nvSpPr>
        <p:spPr>
          <a:xfrm>
            <a:off x="1527879" y="4760052"/>
            <a:ext cx="896197" cy="159685"/>
          </a:xfrm>
          <a:prstGeom prst="rect">
            <a:avLst/>
          </a:prstGeom>
          <a:solidFill>
            <a:srgbClr val="FFFFCC"/>
          </a:solidFill>
          <a:ln w="6350">
            <a:solidFill>
              <a:schemeClr val="tx1">
                <a:lumMod val="50000"/>
                <a:lumOff val="50000"/>
              </a:schemeClr>
            </a:solidFill>
          </a:ln>
        </p:spPr>
        <p:style>
          <a:lnRef idx="1">
            <a:schemeClr val="accent3"/>
          </a:lnRef>
          <a:fillRef idx="2">
            <a:schemeClr val="accent3"/>
          </a:fillRef>
          <a:effectRef idx="1">
            <a:schemeClr val="accent3"/>
          </a:effectRef>
          <a:fontRef idx="minor">
            <a:schemeClr val="dk1"/>
          </a:fontRef>
        </p:style>
        <p:txBody>
          <a:bodyPr lIns="91440" tIns="0" rIns="91440" bIns="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0" cap="none" spc="0" normalizeH="0" baseline="0" noProof="0" dirty="0">
                <a:ln>
                  <a:noFill/>
                </a:ln>
                <a:solidFill>
                  <a:srgbClr val="0070C0"/>
                </a:solidFill>
                <a:effectLst/>
                <a:uLnTx/>
                <a:uFillTx/>
                <a:latin typeface="Calibri" panose="020F0502020204030204"/>
                <a:ea typeface="+mn-ea"/>
                <a:cs typeface="+mn-cs"/>
              </a:rPr>
              <a:t>-&gt; subnet</a:t>
            </a:r>
          </a:p>
        </p:txBody>
      </p:sp>
      <p:sp>
        <p:nvSpPr>
          <p:cNvPr id="168" name="TextBox 167">
            <a:extLst>
              <a:ext uri="{FF2B5EF4-FFF2-40B4-BE49-F238E27FC236}">
                <a16:creationId xmlns:a16="http://schemas.microsoft.com/office/drawing/2014/main" id="{DF06EE8E-CFFB-42F9-BDD3-45DE41B182E0}"/>
              </a:ext>
            </a:extLst>
          </p:cNvPr>
          <p:cNvSpPr txBox="1"/>
          <p:nvPr/>
        </p:nvSpPr>
        <p:spPr>
          <a:xfrm>
            <a:off x="8264632" y="2820366"/>
            <a:ext cx="393056" cy="246221"/>
          </a:xfrm>
          <a:prstGeom prst="rect">
            <a:avLst/>
          </a:prstGeom>
          <a:noFill/>
        </p:spPr>
        <p:txBody>
          <a:bodyPr wrap="none" rtlCol="0">
            <a:spAutoFit/>
          </a:bodyPr>
          <a:lstStyle/>
          <a:p>
            <a:r>
              <a:rPr lang="en-US" sz="1000" dirty="0"/>
              <a:t>1:M</a:t>
            </a:r>
          </a:p>
        </p:txBody>
      </p:sp>
      <p:sp>
        <p:nvSpPr>
          <p:cNvPr id="4" name="Prostokąt 3"/>
          <p:cNvSpPr/>
          <p:nvPr/>
        </p:nvSpPr>
        <p:spPr>
          <a:xfrm>
            <a:off x="93307" y="1455559"/>
            <a:ext cx="4574153" cy="4510901"/>
          </a:xfrm>
          <a:prstGeom prst="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5" name="pole tekstowe 4"/>
          <p:cNvSpPr txBox="1"/>
          <p:nvPr/>
        </p:nvSpPr>
        <p:spPr>
          <a:xfrm>
            <a:off x="93306" y="1455560"/>
            <a:ext cx="3368351" cy="923330"/>
          </a:xfrm>
          <a:prstGeom prst="rect">
            <a:avLst/>
          </a:prstGeom>
          <a:noFill/>
        </p:spPr>
        <p:txBody>
          <a:bodyPr wrap="square" rtlCol="0">
            <a:spAutoFit/>
          </a:bodyPr>
          <a:lstStyle/>
          <a:p>
            <a:r>
              <a:rPr lang="pl-PL" dirty="0">
                <a:solidFill>
                  <a:srgbClr val="FF0000"/>
                </a:solidFill>
              </a:rPr>
              <a:t>Big </a:t>
            </a:r>
            <a:r>
              <a:rPr lang="pl-PL" dirty="0" err="1">
                <a:solidFill>
                  <a:srgbClr val="FF0000"/>
                </a:solidFill>
              </a:rPr>
              <a:t>Question</a:t>
            </a:r>
            <a:r>
              <a:rPr lang="pl-PL" dirty="0">
                <a:solidFill>
                  <a:srgbClr val="FF0000"/>
                </a:solidFill>
              </a:rPr>
              <a:t> </a:t>
            </a:r>
            <a:r>
              <a:rPr lang="pl-PL" dirty="0" err="1">
                <a:solidFill>
                  <a:srgbClr val="FF0000"/>
                </a:solidFill>
              </a:rPr>
              <a:t>mark</a:t>
            </a:r>
            <a:endParaRPr lang="pl-PL" dirty="0">
              <a:solidFill>
                <a:srgbClr val="FF0000"/>
              </a:solidFill>
            </a:endParaRPr>
          </a:p>
          <a:p>
            <a:r>
              <a:rPr lang="pl-PL" dirty="0" err="1">
                <a:solidFill>
                  <a:srgbClr val="FF0000"/>
                </a:solidFill>
              </a:rPr>
              <a:t>Depends</a:t>
            </a:r>
            <a:r>
              <a:rPr lang="pl-PL" dirty="0">
                <a:solidFill>
                  <a:srgbClr val="FF0000"/>
                </a:solidFill>
              </a:rPr>
              <a:t> on </a:t>
            </a:r>
            <a:r>
              <a:rPr lang="pl-PL" dirty="0" err="1">
                <a:solidFill>
                  <a:srgbClr val="FF0000"/>
                </a:solidFill>
              </a:rPr>
              <a:t>leveraged</a:t>
            </a:r>
            <a:r>
              <a:rPr lang="pl-PL" dirty="0">
                <a:solidFill>
                  <a:srgbClr val="FF0000"/>
                </a:solidFill>
              </a:rPr>
              <a:t> CNI..</a:t>
            </a:r>
          </a:p>
          <a:p>
            <a:r>
              <a:rPr lang="pl-PL" dirty="0" err="1">
                <a:solidFill>
                  <a:srgbClr val="FF0000"/>
                </a:solidFill>
              </a:rPr>
              <a:t>What</a:t>
            </a:r>
            <a:r>
              <a:rPr lang="pl-PL" dirty="0">
                <a:solidFill>
                  <a:srgbClr val="FF0000"/>
                </a:solidFill>
              </a:rPr>
              <a:t> </a:t>
            </a:r>
            <a:r>
              <a:rPr lang="pl-PL" dirty="0" err="1">
                <a:solidFill>
                  <a:srgbClr val="FF0000"/>
                </a:solidFill>
              </a:rPr>
              <a:t>is</a:t>
            </a:r>
            <a:r>
              <a:rPr lang="pl-PL" dirty="0">
                <a:solidFill>
                  <a:srgbClr val="FF0000"/>
                </a:solidFill>
              </a:rPr>
              <a:t> hard to </a:t>
            </a:r>
            <a:r>
              <a:rPr lang="pl-PL" dirty="0" err="1">
                <a:solidFill>
                  <a:srgbClr val="FF0000"/>
                </a:solidFill>
              </a:rPr>
              <a:t>generalize</a:t>
            </a:r>
            <a:endParaRPr lang="pl-PL" dirty="0">
              <a:solidFill>
                <a:srgbClr val="FF0000"/>
              </a:solidFill>
            </a:endParaRPr>
          </a:p>
        </p:txBody>
      </p:sp>
      <p:sp>
        <p:nvSpPr>
          <p:cNvPr id="6" name="TextBox 5">
            <a:extLst>
              <a:ext uri="{FF2B5EF4-FFF2-40B4-BE49-F238E27FC236}">
                <a16:creationId xmlns:a16="http://schemas.microsoft.com/office/drawing/2014/main" id="{9AEBB893-2CAA-4799-8B56-B61BA74ACDE0}"/>
              </a:ext>
            </a:extLst>
          </p:cNvPr>
          <p:cNvSpPr txBox="1"/>
          <p:nvPr/>
        </p:nvSpPr>
        <p:spPr>
          <a:xfrm>
            <a:off x="7638156" y="1087772"/>
            <a:ext cx="2847061" cy="276999"/>
          </a:xfrm>
          <a:prstGeom prst="rect">
            <a:avLst/>
          </a:prstGeom>
          <a:noFill/>
        </p:spPr>
        <p:txBody>
          <a:bodyPr wrap="none" rtlCol="0">
            <a:spAutoFit/>
          </a:bodyPr>
          <a:lstStyle/>
          <a:p>
            <a:r>
              <a:rPr lang="en-US" sz="1200" dirty="0">
                <a:solidFill>
                  <a:srgbClr val="0070C0"/>
                </a:solidFill>
              </a:rPr>
              <a:t>Note: Mapping to A&amp;AI inventory still TBD.</a:t>
            </a:r>
          </a:p>
        </p:txBody>
      </p:sp>
      <p:sp>
        <p:nvSpPr>
          <p:cNvPr id="44" name="Rectangle: Rounded Corners 43">
            <a:extLst>
              <a:ext uri="{FF2B5EF4-FFF2-40B4-BE49-F238E27FC236}">
                <a16:creationId xmlns:a16="http://schemas.microsoft.com/office/drawing/2014/main" id="{FFB119F3-8FB2-4A06-B28B-A8380883A90F}"/>
              </a:ext>
            </a:extLst>
          </p:cNvPr>
          <p:cNvSpPr/>
          <p:nvPr/>
        </p:nvSpPr>
        <p:spPr>
          <a:xfrm>
            <a:off x="2784579" y="3179795"/>
            <a:ext cx="1836108" cy="545567"/>
          </a:xfrm>
          <a:prstGeom prst="roundRect">
            <a:avLst/>
          </a:prstGeom>
          <a:solidFill>
            <a:sysClr val="window" lastClr="FFFFFF"/>
          </a:solidFill>
          <a:ln w="19050" cap="flat" cmpd="sng" algn="ctr">
            <a:solidFill>
              <a:srgbClr val="FF0000"/>
            </a:solidFill>
            <a:prstDash val="solid"/>
            <a:miter lim="800000"/>
          </a:ln>
          <a:effectLst/>
        </p:spPr>
        <p:txBody>
          <a:bodyPr lIns="27432" tIns="0" rIns="27432" bIns="0" rtlCol="0" anchor="t"/>
          <a:lstStyle/>
          <a:p>
            <a:pPr marL="0" marR="0" lvl="0" indent="-182880" algn="ctr" defTabSz="457200" rtl="0" eaLnBrk="1" fontAlgn="auto" latinLnBrk="0" hangingPunct="1">
              <a:lnSpc>
                <a:spcPct val="100000"/>
              </a:lnSpc>
              <a:spcBef>
                <a:spcPts val="0"/>
              </a:spcBef>
              <a:spcAft>
                <a:spcPts val="0"/>
              </a:spcAft>
              <a:buClrTx/>
              <a:buSzTx/>
              <a:buFontTx/>
              <a:buNone/>
              <a:tabLst/>
              <a:defRPr/>
            </a:pPr>
            <a:r>
              <a:rPr kumimoji="0" lang="en-US" sz="1000" b="0" i="0" u="none" strike="noStrike" kern="0" cap="none" spc="0" normalizeH="0" baseline="0" noProof="0" dirty="0">
                <a:ln>
                  <a:noFill/>
                </a:ln>
                <a:solidFill>
                  <a:srgbClr val="FF0000"/>
                </a:solidFill>
                <a:effectLst/>
                <a:uLnTx/>
                <a:uFillTx/>
                <a:latin typeface="Calibri" panose="020F0502020204030204"/>
                <a:ea typeface="+mn-ea"/>
                <a:cs typeface="+mn-cs"/>
              </a:rPr>
              <a:t>Resource List</a:t>
            </a:r>
          </a:p>
          <a:p>
            <a:pPr marL="91440" lvl="0" indent="-182880" defTabSz="457200">
              <a:buFont typeface="Arial" panose="020B0604020202020204" pitchFamily="34" charset="0"/>
              <a:buChar char="•"/>
              <a:defRPr/>
            </a:pPr>
            <a:r>
              <a:rPr lang="en-US" sz="800" kern="0" dirty="0">
                <a:solidFill>
                  <a:srgbClr val="FF0000"/>
                </a:solidFill>
              </a:rPr>
              <a:t>name:  </a:t>
            </a:r>
          </a:p>
          <a:p>
            <a:pPr marL="91440" lvl="0" indent="-182880" defTabSz="457200">
              <a:buFont typeface="Arial" panose="020B0604020202020204" pitchFamily="34" charset="0"/>
              <a:buChar char="•"/>
              <a:defRPr/>
            </a:pPr>
            <a:r>
              <a:rPr lang="pl-PL" sz="800" kern="0" dirty="0">
                <a:solidFill>
                  <a:srgbClr val="FF0000"/>
                </a:solidFill>
              </a:rPr>
              <a:t>t</a:t>
            </a:r>
            <a:r>
              <a:rPr lang="en-US" sz="800" kern="0" dirty="0" err="1">
                <a:solidFill>
                  <a:srgbClr val="FF0000"/>
                </a:solidFill>
              </a:rPr>
              <a:t>ype</a:t>
            </a:r>
            <a:r>
              <a:rPr lang="en-US" sz="800" kern="0" dirty="0">
                <a:solidFill>
                  <a:srgbClr val="FF0000"/>
                </a:solidFill>
              </a:rPr>
              <a:t>: </a:t>
            </a:r>
            <a:endParaRPr lang="pl-PL" sz="800" kern="0" dirty="0">
              <a:solidFill>
                <a:srgbClr val="FF0000"/>
              </a:solidFill>
            </a:endParaRPr>
          </a:p>
          <a:p>
            <a:pPr marL="91440" lvl="0" indent="-182880" defTabSz="457200">
              <a:buFont typeface="Arial" panose="020B0604020202020204" pitchFamily="34" charset="0"/>
              <a:buChar char="•"/>
              <a:defRPr/>
            </a:pPr>
            <a:r>
              <a:rPr lang="pl-PL" sz="800" kern="0" dirty="0">
                <a:solidFill>
                  <a:srgbClr val="FF0000"/>
                </a:solidFill>
              </a:rPr>
              <a:t>?</a:t>
            </a:r>
            <a:endParaRPr lang="en-US" sz="800" kern="0" dirty="0">
              <a:solidFill>
                <a:srgbClr val="FF0000"/>
              </a:solidFill>
            </a:endParaRPr>
          </a:p>
          <a:p>
            <a:pPr marL="0" marR="0" lvl="0" indent="-182880" algn="ctr" defTabSz="457200" rtl="0" eaLnBrk="1" fontAlgn="auto" latinLnBrk="0" hangingPunct="1">
              <a:lnSpc>
                <a:spcPct val="100000"/>
              </a:lnSpc>
              <a:spcBef>
                <a:spcPts val="0"/>
              </a:spcBef>
              <a:spcAft>
                <a:spcPts val="0"/>
              </a:spcAft>
              <a:buClrTx/>
              <a:buSzTx/>
              <a:buFontTx/>
              <a:buNone/>
              <a:tabLst/>
              <a:defRPr/>
            </a:pPr>
            <a:endParaRPr kumimoji="0" lang="en-US" sz="800" b="0" i="0" u="none" strike="noStrike" kern="0" cap="none" spc="0" normalizeH="0" baseline="0" noProof="0" dirty="0">
              <a:ln>
                <a:noFill/>
              </a:ln>
              <a:solidFill>
                <a:srgbClr val="FF0000"/>
              </a:solidFill>
              <a:effectLst/>
              <a:uLnTx/>
              <a:uFillTx/>
              <a:latin typeface="Calibri" panose="020F0502020204030204"/>
              <a:ea typeface="+mn-ea"/>
              <a:cs typeface="+mn-cs"/>
            </a:endParaRPr>
          </a:p>
        </p:txBody>
      </p:sp>
      <p:cxnSp>
        <p:nvCxnSpPr>
          <p:cNvPr id="52" name="Straight Connector 242">
            <a:extLst>
              <a:ext uri="{FF2B5EF4-FFF2-40B4-BE49-F238E27FC236}">
                <a16:creationId xmlns:a16="http://schemas.microsoft.com/office/drawing/2014/main" id="{E392517C-C362-44FA-9B3A-27972720A57C}"/>
              </a:ext>
            </a:extLst>
          </p:cNvPr>
          <p:cNvCxnSpPr>
            <a:cxnSpLocks/>
            <a:stCxn id="11" idx="2"/>
            <a:endCxn id="8" idx="0"/>
          </p:cNvCxnSpPr>
          <p:nvPr/>
        </p:nvCxnSpPr>
        <p:spPr>
          <a:xfrm>
            <a:off x="5854876" y="2446240"/>
            <a:ext cx="3566" cy="733558"/>
          </a:xfrm>
          <a:prstGeom prst="straightConnector1">
            <a:avLst/>
          </a:prstGeom>
          <a:noFill/>
          <a:ln w="6350" cap="flat" cmpd="sng" algn="ctr">
            <a:solidFill>
              <a:sysClr val="windowText" lastClr="000000"/>
            </a:solidFill>
            <a:prstDash val="solid"/>
            <a:miter lim="800000"/>
            <a:headEnd type="diamond" w="lg" len="lg"/>
            <a:tailEnd type="oval" w="med" len="med"/>
          </a:ln>
          <a:effectLst/>
        </p:spPr>
      </p:cxnSp>
      <p:cxnSp>
        <p:nvCxnSpPr>
          <p:cNvPr id="56" name="Straight Connector 242">
            <a:extLst>
              <a:ext uri="{FF2B5EF4-FFF2-40B4-BE49-F238E27FC236}">
                <a16:creationId xmlns:a16="http://schemas.microsoft.com/office/drawing/2014/main" id="{06146283-9EC7-44B1-819F-C10AB1935ADB}"/>
              </a:ext>
            </a:extLst>
          </p:cNvPr>
          <p:cNvCxnSpPr>
            <a:cxnSpLocks/>
            <a:stCxn id="11" idx="2"/>
            <a:endCxn id="44" idx="0"/>
          </p:cNvCxnSpPr>
          <p:nvPr/>
        </p:nvCxnSpPr>
        <p:spPr>
          <a:xfrm rot="5400000">
            <a:off x="4411978" y="1736896"/>
            <a:ext cx="733555" cy="2152243"/>
          </a:xfrm>
          <a:prstGeom prst="bentConnector3">
            <a:avLst>
              <a:gd name="adj1" fmla="val 26108"/>
            </a:avLst>
          </a:prstGeom>
          <a:noFill/>
          <a:ln w="6350" cap="flat" cmpd="sng" algn="ctr">
            <a:solidFill>
              <a:sysClr val="windowText" lastClr="000000"/>
            </a:solidFill>
            <a:prstDash val="solid"/>
            <a:miter lim="800000"/>
            <a:headEnd type="diamond" w="lg" len="lg"/>
            <a:tailEnd type="oval" w="med" len="med"/>
          </a:ln>
          <a:effectLst/>
        </p:spPr>
      </p:cxnSp>
      <p:cxnSp>
        <p:nvCxnSpPr>
          <p:cNvPr id="60" name="Straight Connector 242">
            <a:extLst>
              <a:ext uri="{FF2B5EF4-FFF2-40B4-BE49-F238E27FC236}">
                <a16:creationId xmlns:a16="http://schemas.microsoft.com/office/drawing/2014/main" id="{183254DF-0616-4A8E-8648-D0C0418420E2}"/>
              </a:ext>
            </a:extLst>
          </p:cNvPr>
          <p:cNvCxnSpPr>
            <a:cxnSpLocks/>
            <a:stCxn id="11" idx="2"/>
            <a:endCxn id="24" idx="0"/>
          </p:cNvCxnSpPr>
          <p:nvPr/>
        </p:nvCxnSpPr>
        <p:spPr>
          <a:xfrm rot="16200000" flipH="1">
            <a:off x="6924917" y="1376199"/>
            <a:ext cx="642800" cy="2782882"/>
          </a:xfrm>
          <a:prstGeom prst="bentConnector3">
            <a:avLst>
              <a:gd name="adj1" fmla="val 28662"/>
            </a:avLst>
          </a:prstGeom>
          <a:noFill/>
          <a:ln w="6350" cap="flat" cmpd="sng" algn="ctr">
            <a:solidFill>
              <a:sysClr val="windowText" lastClr="000000"/>
            </a:solidFill>
            <a:prstDash val="solid"/>
            <a:miter lim="800000"/>
            <a:headEnd type="diamond" w="lg" len="lg"/>
            <a:tailEnd type="oval" w="med" len="med"/>
          </a:ln>
          <a:effectLst/>
        </p:spPr>
      </p:cxnSp>
      <p:sp>
        <p:nvSpPr>
          <p:cNvPr id="64" name="TextBox 63">
            <a:extLst>
              <a:ext uri="{FF2B5EF4-FFF2-40B4-BE49-F238E27FC236}">
                <a16:creationId xmlns:a16="http://schemas.microsoft.com/office/drawing/2014/main" id="{5C6B8CFF-8639-4B3E-9F9E-1C3E8775D693}"/>
              </a:ext>
            </a:extLst>
          </p:cNvPr>
          <p:cNvSpPr txBox="1"/>
          <p:nvPr/>
        </p:nvSpPr>
        <p:spPr>
          <a:xfrm>
            <a:off x="10474989" y="2820366"/>
            <a:ext cx="393056" cy="246221"/>
          </a:xfrm>
          <a:prstGeom prst="rect">
            <a:avLst/>
          </a:prstGeom>
          <a:noFill/>
        </p:spPr>
        <p:txBody>
          <a:bodyPr wrap="none" rtlCol="0">
            <a:spAutoFit/>
          </a:bodyPr>
          <a:lstStyle/>
          <a:p>
            <a:r>
              <a:rPr lang="en-US" sz="1000" dirty="0"/>
              <a:t>1:M</a:t>
            </a:r>
          </a:p>
        </p:txBody>
      </p:sp>
      <p:sp>
        <p:nvSpPr>
          <p:cNvPr id="65" name="TextBox 64">
            <a:extLst>
              <a:ext uri="{FF2B5EF4-FFF2-40B4-BE49-F238E27FC236}">
                <a16:creationId xmlns:a16="http://schemas.microsoft.com/office/drawing/2014/main" id="{1E859FE9-C9DE-4731-A1F6-83B4F6514D51}"/>
              </a:ext>
            </a:extLst>
          </p:cNvPr>
          <p:cNvSpPr txBox="1"/>
          <p:nvPr/>
        </p:nvSpPr>
        <p:spPr>
          <a:xfrm>
            <a:off x="3658940" y="2860142"/>
            <a:ext cx="393056" cy="246221"/>
          </a:xfrm>
          <a:prstGeom prst="rect">
            <a:avLst/>
          </a:prstGeom>
          <a:noFill/>
        </p:spPr>
        <p:txBody>
          <a:bodyPr wrap="none" rtlCol="0">
            <a:spAutoFit/>
          </a:bodyPr>
          <a:lstStyle/>
          <a:p>
            <a:r>
              <a:rPr lang="en-US" sz="1000" dirty="0"/>
              <a:t>1:M</a:t>
            </a:r>
          </a:p>
        </p:txBody>
      </p:sp>
      <p:sp>
        <p:nvSpPr>
          <p:cNvPr id="66" name="TextBox 65">
            <a:extLst>
              <a:ext uri="{FF2B5EF4-FFF2-40B4-BE49-F238E27FC236}">
                <a16:creationId xmlns:a16="http://schemas.microsoft.com/office/drawing/2014/main" id="{246AE0DD-7E87-4C5B-AF4D-00769DAE80CA}"/>
              </a:ext>
            </a:extLst>
          </p:cNvPr>
          <p:cNvSpPr txBox="1"/>
          <p:nvPr/>
        </p:nvSpPr>
        <p:spPr>
          <a:xfrm>
            <a:off x="1336676" y="2856553"/>
            <a:ext cx="393056" cy="246221"/>
          </a:xfrm>
          <a:prstGeom prst="rect">
            <a:avLst/>
          </a:prstGeom>
          <a:noFill/>
        </p:spPr>
        <p:txBody>
          <a:bodyPr wrap="none" rtlCol="0">
            <a:spAutoFit/>
          </a:bodyPr>
          <a:lstStyle/>
          <a:p>
            <a:r>
              <a:rPr lang="en-US" sz="1000" dirty="0"/>
              <a:t>1:M</a:t>
            </a:r>
          </a:p>
        </p:txBody>
      </p:sp>
      <p:sp>
        <p:nvSpPr>
          <p:cNvPr id="67" name="TextBox 66">
            <a:extLst>
              <a:ext uri="{FF2B5EF4-FFF2-40B4-BE49-F238E27FC236}">
                <a16:creationId xmlns:a16="http://schemas.microsoft.com/office/drawing/2014/main" id="{FD3BFACD-E92C-4569-BF50-273F9CD243B4}"/>
              </a:ext>
            </a:extLst>
          </p:cNvPr>
          <p:cNvSpPr txBox="1"/>
          <p:nvPr/>
        </p:nvSpPr>
        <p:spPr>
          <a:xfrm>
            <a:off x="5498815" y="2851480"/>
            <a:ext cx="1120820" cy="246221"/>
          </a:xfrm>
          <a:prstGeom prst="rect">
            <a:avLst/>
          </a:prstGeom>
          <a:noFill/>
        </p:spPr>
        <p:txBody>
          <a:bodyPr wrap="none" rtlCol="0">
            <a:spAutoFit/>
          </a:bodyPr>
          <a:lstStyle/>
          <a:p>
            <a:r>
              <a:rPr lang="en-US" sz="1000" dirty="0"/>
              <a:t>1:M (typically 1:1)</a:t>
            </a:r>
          </a:p>
        </p:txBody>
      </p:sp>
      <p:sp>
        <p:nvSpPr>
          <p:cNvPr id="49" name="TextBox 48">
            <a:extLst>
              <a:ext uri="{FF2B5EF4-FFF2-40B4-BE49-F238E27FC236}">
                <a16:creationId xmlns:a16="http://schemas.microsoft.com/office/drawing/2014/main" id="{456A52B1-FA61-4B1E-B66F-7639CEB01FA0}"/>
              </a:ext>
            </a:extLst>
          </p:cNvPr>
          <p:cNvSpPr txBox="1"/>
          <p:nvPr/>
        </p:nvSpPr>
        <p:spPr>
          <a:xfrm>
            <a:off x="11004699" y="2866766"/>
            <a:ext cx="397866" cy="584775"/>
          </a:xfrm>
          <a:prstGeom prst="rect">
            <a:avLst/>
          </a:prstGeom>
          <a:noFill/>
        </p:spPr>
        <p:txBody>
          <a:bodyPr wrap="none" rtlCol="0">
            <a:spAutoFit/>
          </a:bodyPr>
          <a:lstStyle/>
          <a:p>
            <a:r>
              <a:rPr lang="en-US" sz="3200" dirty="0">
                <a:solidFill>
                  <a:srgbClr val="FF0000"/>
                </a:solidFill>
              </a:rPr>
              <a:t>X</a:t>
            </a:r>
          </a:p>
        </p:txBody>
      </p:sp>
      <p:cxnSp>
        <p:nvCxnSpPr>
          <p:cNvPr id="48" name="Straight Connector 242">
            <a:extLst>
              <a:ext uri="{FF2B5EF4-FFF2-40B4-BE49-F238E27FC236}">
                <a16:creationId xmlns:a16="http://schemas.microsoft.com/office/drawing/2014/main" id="{6ED9D75F-7323-4279-AF39-F87B5C0467D8}"/>
              </a:ext>
            </a:extLst>
          </p:cNvPr>
          <p:cNvCxnSpPr>
            <a:cxnSpLocks/>
            <a:stCxn id="100" idx="2"/>
            <a:endCxn id="69" idx="0"/>
          </p:cNvCxnSpPr>
          <p:nvPr/>
        </p:nvCxnSpPr>
        <p:spPr>
          <a:xfrm rot="5400000">
            <a:off x="7006874" y="-301180"/>
            <a:ext cx="710297" cy="6225935"/>
          </a:xfrm>
          <a:prstGeom prst="bentConnector3">
            <a:avLst>
              <a:gd name="adj1" fmla="val 50000"/>
            </a:avLst>
          </a:prstGeom>
          <a:noFill/>
          <a:ln w="6350" cap="flat" cmpd="sng" algn="ctr">
            <a:solidFill>
              <a:sysClr val="windowText" lastClr="000000"/>
            </a:solidFill>
            <a:prstDash val="solid"/>
            <a:miter lim="800000"/>
            <a:headEnd type="none"/>
            <a:tailEnd type="oval"/>
          </a:ln>
          <a:effectLst/>
        </p:spPr>
      </p:cxnSp>
      <p:sp>
        <p:nvSpPr>
          <p:cNvPr id="43" name="Rectangle 42">
            <a:extLst>
              <a:ext uri="{FF2B5EF4-FFF2-40B4-BE49-F238E27FC236}">
                <a16:creationId xmlns:a16="http://schemas.microsoft.com/office/drawing/2014/main" id="{51F347F7-6BD8-477B-B072-7E7F4B58E809}"/>
              </a:ext>
            </a:extLst>
          </p:cNvPr>
          <p:cNvSpPr/>
          <p:nvPr/>
        </p:nvSpPr>
        <p:spPr>
          <a:xfrm>
            <a:off x="9031659" y="3075812"/>
            <a:ext cx="405673" cy="33863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Rectangle 67">
            <a:extLst>
              <a:ext uri="{FF2B5EF4-FFF2-40B4-BE49-F238E27FC236}">
                <a16:creationId xmlns:a16="http://schemas.microsoft.com/office/drawing/2014/main" id="{2B219A65-23E3-4215-9536-B5DC2704B026}"/>
              </a:ext>
            </a:extLst>
          </p:cNvPr>
          <p:cNvSpPr/>
          <p:nvPr/>
        </p:nvSpPr>
        <p:spPr>
          <a:xfrm>
            <a:off x="6199848" y="3167094"/>
            <a:ext cx="405673" cy="33863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Rectangle 68">
            <a:extLst>
              <a:ext uri="{FF2B5EF4-FFF2-40B4-BE49-F238E27FC236}">
                <a16:creationId xmlns:a16="http://schemas.microsoft.com/office/drawing/2014/main" id="{44C3F004-7CBC-4F47-8DFD-A9445291272B}"/>
              </a:ext>
            </a:extLst>
          </p:cNvPr>
          <p:cNvSpPr/>
          <p:nvPr/>
        </p:nvSpPr>
        <p:spPr>
          <a:xfrm>
            <a:off x="4046217" y="3166936"/>
            <a:ext cx="405673" cy="33863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53" name="Straight Connector 242">
            <a:extLst>
              <a:ext uri="{FF2B5EF4-FFF2-40B4-BE49-F238E27FC236}">
                <a16:creationId xmlns:a16="http://schemas.microsoft.com/office/drawing/2014/main" id="{33EE76E3-E0EB-4B70-B3AC-D97E2AA6418F}"/>
              </a:ext>
            </a:extLst>
          </p:cNvPr>
          <p:cNvCxnSpPr>
            <a:cxnSpLocks/>
            <a:stCxn id="100" idx="2"/>
            <a:endCxn id="43" idx="0"/>
          </p:cNvCxnSpPr>
          <p:nvPr/>
        </p:nvCxnSpPr>
        <p:spPr>
          <a:xfrm rot="5400000">
            <a:off x="9545157" y="2145979"/>
            <a:ext cx="619173" cy="1240493"/>
          </a:xfrm>
          <a:prstGeom prst="bentConnector3">
            <a:avLst>
              <a:gd name="adj1" fmla="val 58615"/>
            </a:avLst>
          </a:prstGeom>
          <a:noFill/>
          <a:ln w="6350" cap="flat" cmpd="sng" algn="ctr">
            <a:solidFill>
              <a:sysClr val="windowText" lastClr="000000"/>
            </a:solidFill>
            <a:prstDash val="solid"/>
            <a:miter lim="800000"/>
            <a:headEnd type="none"/>
            <a:tailEnd type="oval"/>
          </a:ln>
          <a:effectLst/>
        </p:spPr>
      </p:cxnSp>
    </p:spTree>
    <p:extLst>
      <p:ext uri="{BB962C8B-B14F-4D97-AF65-F5344CB8AC3E}">
        <p14:creationId xmlns:p14="http://schemas.microsoft.com/office/powerpoint/2010/main" val="1347479041"/>
      </p:ext>
    </p:extLst>
  </p:cSld>
  <p:clrMapOvr>
    <a:masterClrMapping/>
  </p:clrMapOvr>
  <p:transition>
    <p:wipe dir="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DDC5CEBB-B565-4F99-A379-4A6303166F3E}"/>
              </a:ext>
            </a:extLst>
          </p:cNvPr>
          <p:cNvSpPr>
            <a:spLocks noGrp="1"/>
          </p:cNvSpPr>
          <p:nvPr>
            <p:ph type="sldNum" sz="quarter" idx="4"/>
          </p:nvPr>
        </p:nvSpPr>
        <p:spPr/>
        <p:txBody>
          <a:bodyPr/>
          <a:lstStyle/>
          <a:p>
            <a:fld id="{6C9CD605-947A-3C4E-98CB-B055F943FEBA}" type="slidenum">
              <a:rPr lang="en-US" smtClean="0"/>
              <a:pPr/>
              <a:t>6</a:t>
            </a:fld>
            <a:endParaRPr lang="en-US" dirty="0"/>
          </a:p>
        </p:txBody>
      </p:sp>
      <p:sp>
        <p:nvSpPr>
          <p:cNvPr id="3" name="Title 2">
            <a:extLst>
              <a:ext uri="{FF2B5EF4-FFF2-40B4-BE49-F238E27FC236}">
                <a16:creationId xmlns:a16="http://schemas.microsoft.com/office/drawing/2014/main" id="{35CA96D0-7068-4410-9022-10FFDAD75E4A}"/>
              </a:ext>
            </a:extLst>
          </p:cNvPr>
          <p:cNvSpPr>
            <a:spLocks noGrp="1"/>
          </p:cNvSpPr>
          <p:nvPr>
            <p:ph type="title"/>
          </p:nvPr>
        </p:nvSpPr>
        <p:spPr/>
        <p:txBody>
          <a:bodyPr>
            <a:noAutofit/>
          </a:bodyPr>
          <a:lstStyle/>
          <a:p>
            <a:r>
              <a:rPr lang="en-US" sz="2400" dirty="0"/>
              <a:t>CNF ONAP vs k8s R&amp;R </a:t>
            </a:r>
          </a:p>
        </p:txBody>
      </p:sp>
      <p:sp>
        <p:nvSpPr>
          <p:cNvPr id="4" name="Rectangle: Rounded Corners 3">
            <a:extLst>
              <a:ext uri="{FF2B5EF4-FFF2-40B4-BE49-F238E27FC236}">
                <a16:creationId xmlns:a16="http://schemas.microsoft.com/office/drawing/2014/main" id="{7E8DE934-2D32-4CC1-8A49-4AFEA33936E9}"/>
              </a:ext>
            </a:extLst>
          </p:cNvPr>
          <p:cNvSpPr/>
          <p:nvPr/>
        </p:nvSpPr>
        <p:spPr>
          <a:xfrm>
            <a:off x="3260035" y="2035535"/>
            <a:ext cx="4020086" cy="2146852"/>
          </a:xfrm>
          <a:prstGeom prst="roundRect">
            <a:avLst/>
          </a:prstGeom>
          <a:ln>
            <a:solidFill>
              <a:schemeClr val="tx1"/>
            </a:solidFill>
          </a:ln>
        </p:spPr>
        <p:style>
          <a:lnRef idx="1">
            <a:schemeClr val="accent3"/>
          </a:lnRef>
          <a:fillRef idx="2">
            <a:schemeClr val="accent3"/>
          </a:fillRef>
          <a:effectRef idx="1">
            <a:schemeClr val="accent3"/>
          </a:effectRef>
          <a:fontRef idx="minor">
            <a:schemeClr val="dk1"/>
          </a:fontRef>
        </p:style>
        <p:txBody>
          <a:bodyPr lIns="0" tIns="0" rIns="0" bIns="0" rtlCol="0" anchor="t"/>
          <a:lstStyle/>
          <a:p>
            <a:pPr algn="ctr"/>
            <a:r>
              <a:rPr lang="en-US" sz="1400" dirty="0"/>
              <a:t>ONAP</a:t>
            </a:r>
          </a:p>
        </p:txBody>
      </p:sp>
      <p:grpSp>
        <p:nvGrpSpPr>
          <p:cNvPr id="8" name="Group 7">
            <a:extLst>
              <a:ext uri="{FF2B5EF4-FFF2-40B4-BE49-F238E27FC236}">
                <a16:creationId xmlns:a16="http://schemas.microsoft.com/office/drawing/2014/main" id="{ED89CFE2-CE20-4106-B055-A1DFA8D77D73}"/>
              </a:ext>
            </a:extLst>
          </p:cNvPr>
          <p:cNvGrpSpPr/>
          <p:nvPr/>
        </p:nvGrpSpPr>
        <p:grpSpPr>
          <a:xfrm>
            <a:off x="7032360" y="4325518"/>
            <a:ext cx="379224" cy="486104"/>
            <a:chOff x="1198828" y="1741422"/>
            <a:chExt cx="379224" cy="486104"/>
          </a:xfrm>
        </p:grpSpPr>
        <p:pic>
          <p:nvPicPr>
            <p:cNvPr id="9" name="Graphic 8" descr="User">
              <a:extLst>
                <a:ext uri="{FF2B5EF4-FFF2-40B4-BE49-F238E27FC236}">
                  <a16:creationId xmlns:a16="http://schemas.microsoft.com/office/drawing/2014/main" id="{C60EBC23-6EA0-4EF1-9FD0-FC4E474DB1A8}"/>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198828" y="1741422"/>
              <a:ext cx="379224" cy="342206"/>
            </a:xfrm>
            <a:prstGeom prst="rect">
              <a:avLst/>
            </a:prstGeom>
          </p:spPr>
        </p:pic>
        <p:sp>
          <p:nvSpPr>
            <p:cNvPr id="10" name="TextBox 9">
              <a:extLst>
                <a:ext uri="{FF2B5EF4-FFF2-40B4-BE49-F238E27FC236}">
                  <a16:creationId xmlns:a16="http://schemas.microsoft.com/office/drawing/2014/main" id="{1AF9ED96-C421-4760-9F75-F6CC8B0A8060}"/>
                </a:ext>
              </a:extLst>
            </p:cNvPr>
            <p:cNvSpPr txBox="1"/>
            <p:nvPr/>
          </p:nvSpPr>
          <p:spPr>
            <a:xfrm>
              <a:off x="1293569" y="2083628"/>
              <a:ext cx="284483" cy="143898"/>
            </a:xfrm>
            <a:prstGeom prst="rect">
              <a:avLst/>
            </a:prstGeom>
            <a:noFill/>
            <a:ln>
              <a:noFill/>
            </a:ln>
          </p:spPr>
          <p:txBody>
            <a:bodyPr wrap="none" lIns="0" tIns="0" rIns="0" bIns="0" rtlCol="0">
              <a:no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000" b="0" i="0" u="none" strike="noStrike" kern="0" cap="none" spc="0" normalizeH="0" baseline="0" noProof="0" dirty="0">
                  <a:ln>
                    <a:noFill/>
                  </a:ln>
                  <a:solidFill>
                    <a:srgbClr val="000000"/>
                  </a:solidFill>
                  <a:effectLst/>
                  <a:uLnTx/>
                  <a:uFillTx/>
                </a:rPr>
                <a:t>Ops</a:t>
              </a:r>
            </a:p>
          </p:txBody>
        </p:sp>
      </p:grpSp>
      <p:sp>
        <p:nvSpPr>
          <p:cNvPr id="11" name="Rectangle: Rounded Corners 10">
            <a:extLst>
              <a:ext uri="{FF2B5EF4-FFF2-40B4-BE49-F238E27FC236}">
                <a16:creationId xmlns:a16="http://schemas.microsoft.com/office/drawing/2014/main" id="{3BCEF721-7DF2-408F-9E5F-E50FE1E81A44}"/>
              </a:ext>
            </a:extLst>
          </p:cNvPr>
          <p:cNvSpPr/>
          <p:nvPr/>
        </p:nvSpPr>
        <p:spPr>
          <a:xfrm>
            <a:off x="3532628" y="2222137"/>
            <a:ext cx="883533" cy="292871"/>
          </a:xfrm>
          <a:prstGeom prst="roundRect">
            <a:avLst/>
          </a:prstGeom>
          <a:ln>
            <a:solidFill>
              <a:schemeClr val="tx1"/>
            </a:solidFill>
          </a:ln>
        </p:spPr>
        <p:style>
          <a:lnRef idx="1">
            <a:schemeClr val="accent3"/>
          </a:lnRef>
          <a:fillRef idx="3">
            <a:schemeClr val="accent3"/>
          </a:fillRef>
          <a:effectRef idx="2">
            <a:schemeClr val="accent3"/>
          </a:effectRef>
          <a:fontRef idx="minor">
            <a:schemeClr val="lt1"/>
          </a:fontRef>
        </p:style>
        <p:txBody>
          <a:bodyPr lIns="0" tIns="0" rIns="0" bIns="0" rtlCol="0" anchor="ctr"/>
          <a:lstStyle/>
          <a:p>
            <a:pPr algn="ctr"/>
            <a:r>
              <a:rPr lang="en-US" sz="1200" dirty="0">
                <a:solidFill>
                  <a:schemeClr val="tx1"/>
                </a:solidFill>
              </a:rPr>
              <a:t>ASDC</a:t>
            </a:r>
          </a:p>
        </p:txBody>
      </p:sp>
      <p:sp>
        <p:nvSpPr>
          <p:cNvPr id="12" name="Rectangle: Rounded Corners 11">
            <a:extLst>
              <a:ext uri="{FF2B5EF4-FFF2-40B4-BE49-F238E27FC236}">
                <a16:creationId xmlns:a16="http://schemas.microsoft.com/office/drawing/2014/main" id="{7E427F9E-1188-43D0-AB5F-A06DFAA8D451}"/>
              </a:ext>
            </a:extLst>
          </p:cNvPr>
          <p:cNvSpPr/>
          <p:nvPr/>
        </p:nvSpPr>
        <p:spPr>
          <a:xfrm>
            <a:off x="3538724" y="2716445"/>
            <a:ext cx="883533" cy="292871"/>
          </a:xfrm>
          <a:prstGeom prst="roundRect">
            <a:avLst/>
          </a:prstGeom>
          <a:ln>
            <a:solidFill>
              <a:schemeClr val="tx1"/>
            </a:solidFill>
          </a:ln>
        </p:spPr>
        <p:style>
          <a:lnRef idx="1">
            <a:schemeClr val="accent3"/>
          </a:lnRef>
          <a:fillRef idx="3">
            <a:schemeClr val="accent3"/>
          </a:fillRef>
          <a:effectRef idx="2">
            <a:schemeClr val="accent3"/>
          </a:effectRef>
          <a:fontRef idx="minor">
            <a:schemeClr val="lt1"/>
          </a:fontRef>
        </p:style>
        <p:txBody>
          <a:bodyPr lIns="0" tIns="0" rIns="0" bIns="0" rtlCol="0" anchor="ctr"/>
          <a:lstStyle/>
          <a:p>
            <a:pPr algn="ctr"/>
            <a:r>
              <a:rPr lang="en-US" sz="1200" dirty="0">
                <a:solidFill>
                  <a:schemeClr val="tx1"/>
                </a:solidFill>
              </a:rPr>
              <a:t>VID</a:t>
            </a:r>
          </a:p>
        </p:txBody>
      </p:sp>
      <p:sp>
        <p:nvSpPr>
          <p:cNvPr id="13" name="Rectangle: Rounded Corners 12">
            <a:extLst>
              <a:ext uri="{FF2B5EF4-FFF2-40B4-BE49-F238E27FC236}">
                <a16:creationId xmlns:a16="http://schemas.microsoft.com/office/drawing/2014/main" id="{58F97F4D-5634-4737-AD17-03B6E82AD039}"/>
              </a:ext>
            </a:extLst>
          </p:cNvPr>
          <p:cNvSpPr/>
          <p:nvPr/>
        </p:nvSpPr>
        <p:spPr>
          <a:xfrm>
            <a:off x="3538724" y="3267758"/>
            <a:ext cx="883533" cy="292871"/>
          </a:xfrm>
          <a:prstGeom prst="roundRect">
            <a:avLst/>
          </a:prstGeom>
          <a:ln>
            <a:solidFill>
              <a:schemeClr val="tx1"/>
            </a:solidFill>
          </a:ln>
        </p:spPr>
        <p:style>
          <a:lnRef idx="1">
            <a:schemeClr val="accent3"/>
          </a:lnRef>
          <a:fillRef idx="3">
            <a:schemeClr val="accent3"/>
          </a:fillRef>
          <a:effectRef idx="2">
            <a:schemeClr val="accent3"/>
          </a:effectRef>
          <a:fontRef idx="minor">
            <a:schemeClr val="lt1"/>
          </a:fontRef>
        </p:style>
        <p:txBody>
          <a:bodyPr lIns="0" tIns="0" rIns="0" bIns="0" rtlCol="0" anchor="ctr"/>
          <a:lstStyle/>
          <a:p>
            <a:pPr algn="ctr"/>
            <a:r>
              <a:rPr lang="en-US" sz="1200" dirty="0">
                <a:solidFill>
                  <a:schemeClr val="tx1"/>
                </a:solidFill>
              </a:rPr>
              <a:t>SO</a:t>
            </a:r>
          </a:p>
        </p:txBody>
      </p:sp>
      <p:sp>
        <p:nvSpPr>
          <p:cNvPr id="14" name="Rectangle: Rounded Corners 13">
            <a:extLst>
              <a:ext uri="{FF2B5EF4-FFF2-40B4-BE49-F238E27FC236}">
                <a16:creationId xmlns:a16="http://schemas.microsoft.com/office/drawing/2014/main" id="{0A140BD8-E819-427B-BAD5-C353998013AB}"/>
              </a:ext>
            </a:extLst>
          </p:cNvPr>
          <p:cNvSpPr/>
          <p:nvPr/>
        </p:nvSpPr>
        <p:spPr>
          <a:xfrm>
            <a:off x="4635802" y="3260041"/>
            <a:ext cx="927547" cy="292871"/>
          </a:xfrm>
          <a:prstGeom prst="roundRect">
            <a:avLst/>
          </a:prstGeom>
          <a:ln>
            <a:solidFill>
              <a:schemeClr val="tx1"/>
            </a:solidFill>
          </a:ln>
        </p:spPr>
        <p:style>
          <a:lnRef idx="1">
            <a:schemeClr val="accent3"/>
          </a:lnRef>
          <a:fillRef idx="3">
            <a:schemeClr val="accent3"/>
          </a:fillRef>
          <a:effectRef idx="2">
            <a:schemeClr val="accent3"/>
          </a:effectRef>
          <a:fontRef idx="minor">
            <a:schemeClr val="lt1"/>
          </a:fontRef>
        </p:style>
        <p:txBody>
          <a:bodyPr lIns="0" tIns="0" rIns="0" bIns="0" rtlCol="0" anchor="ctr"/>
          <a:lstStyle/>
          <a:p>
            <a:pPr algn="ctr"/>
            <a:r>
              <a:rPr lang="en-US" sz="1200" dirty="0">
                <a:solidFill>
                  <a:schemeClr val="tx1"/>
                </a:solidFill>
              </a:rPr>
              <a:t>SDNC/CDS</a:t>
            </a:r>
          </a:p>
        </p:txBody>
      </p:sp>
      <p:sp>
        <p:nvSpPr>
          <p:cNvPr id="15" name="Rectangle: Rounded Corners 14">
            <a:extLst>
              <a:ext uri="{FF2B5EF4-FFF2-40B4-BE49-F238E27FC236}">
                <a16:creationId xmlns:a16="http://schemas.microsoft.com/office/drawing/2014/main" id="{658D21EF-E1C2-4CD5-BB41-4251AC82AB53}"/>
              </a:ext>
            </a:extLst>
          </p:cNvPr>
          <p:cNvSpPr/>
          <p:nvPr/>
        </p:nvSpPr>
        <p:spPr>
          <a:xfrm>
            <a:off x="5802996" y="2711401"/>
            <a:ext cx="1229364" cy="292871"/>
          </a:xfrm>
          <a:prstGeom prst="roundRect">
            <a:avLst/>
          </a:prstGeom>
          <a:ln>
            <a:solidFill>
              <a:schemeClr val="tx1"/>
            </a:solidFill>
          </a:ln>
        </p:spPr>
        <p:style>
          <a:lnRef idx="1">
            <a:schemeClr val="accent3"/>
          </a:lnRef>
          <a:fillRef idx="3">
            <a:schemeClr val="accent3"/>
          </a:fillRef>
          <a:effectRef idx="2">
            <a:schemeClr val="accent3"/>
          </a:effectRef>
          <a:fontRef idx="minor">
            <a:schemeClr val="lt1"/>
          </a:fontRef>
        </p:style>
        <p:txBody>
          <a:bodyPr lIns="0" tIns="0" rIns="0" bIns="0" rtlCol="0" anchor="ctr"/>
          <a:lstStyle/>
          <a:p>
            <a:pPr algn="ctr"/>
            <a:r>
              <a:rPr lang="en-US" sz="1200" dirty="0">
                <a:solidFill>
                  <a:schemeClr val="tx1"/>
                </a:solidFill>
              </a:rPr>
              <a:t>DCAE</a:t>
            </a:r>
          </a:p>
        </p:txBody>
      </p:sp>
      <p:sp>
        <p:nvSpPr>
          <p:cNvPr id="16" name="Rectangle: Rounded Corners 15">
            <a:extLst>
              <a:ext uri="{FF2B5EF4-FFF2-40B4-BE49-F238E27FC236}">
                <a16:creationId xmlns:a16="http://schemas.microsoft.com/office/drawing/2014/main" id="{6522DC70-692C-4DCF-91A2-CAE1A7C971FA}"/>
              </a:ext>
            </a:extLst>
          </p:cNvPr>
          <p:cNvSpPr/>
          <p:nvPr/>
        </p:nvSpPr>
        <p:spPr>
          <a:xfrm>
            <a:off x="3538724" y="3798087"/>
            <a:ext cx="2380402" cy="254434"/>
          </a:xfrm>
          <a:prstGeom prst="roundRect">
            <a:avLst/>
          </a:prstGeom>
          <a:ln>
            <a:solidFill>
              <a:schemeClr val="tx1"/>
            </a:solidFill>
          </a:ln>
        </p:spPr>
        <p:style>
          <a:lnRef idx="1">
            <a:schemeClr val="accent3"/>
          </a:lnRef>
          <a:fillRef idx="3">
            <a:schemeClr val="accent3"/>
          </a:fillRef>
          <a:effectRef idx="2">
            <a:schemeClr val="accent3"/>
          </a:effectRef>
          <a:fontRef idx="minor">
            <a:schemeClr val="lt1"/>
          </a:fontRef>
        </p:style>
        <p:txBody>
          <a:bodyPr lIns="0" tIns="0" rIns="0" bIns="0" rtlCol="0" anchor="ctr"/>
          <a:lstStyle/>
          <a:p>
            <a:pPr algn="ctr"/>
            <a:r>
              <a:rPr lang="en-US" sz="1200" dirty="0">
                <a:solidFill>
                  <a:schemeClr val="tx1"/>
                </a:solidFill>
              </a:rPr>
              <a:t>Adapters</a:t>
            </a:r>
          </a:p>
        </p:txBody>
      </p:sp>
      <p:sp>
        <p:nvSpPr>
          <p:cNvPr id="17" name="Rectangle: Rounded Corners 16">
            <a:extLst>
              <a:ext uri="{FF2B5EF4-FFF2-40B4-BE49-F238E27FC236}">
                <a16:creationId xmlns:a16="http://schemas.microsoft.com/office/drawing/2014/main" id="{2657DD0F-0005-48F0-A4E4-30B839FC4BAA}"/>
              </a:ext>
            </a:extLst>
          </p:cNvPr>
          <p:cNvSpPr/>
          <p:nvPr/>
        </p:nvSpPr>
        <p:spPr>
          <a:xfrm>
            <a:off x="5810947" y="3269193"/>
            <a:ext cx="927547" cy="292871"/>
          </a:xfrm>
          <a:prstGeom prst="roundRect">
            <a:avLst/>
          </a:prstGeom>
          <a:ln>
            <a:solidFill>
              <a:schemeClr val="tx1"/>
            </a:solidFill>
          </a:ln>
        </p:spPr>
        <p:style>
          <a:lnRef idx="1">
            <a:schemeClr val="accent5"/>
          </a:lnRef>
          <a:fillRef idx="2">
            <a:schemeClr val="accent5"/>
          </a:fillRef>
          <a:effectRef idx="1">
            <a:schemeClr val="accent5"/>
          </a:effectRef>
          <a:fontRef idx="minor">
            <a:schemeClr val="dk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r>
              <a:rPr lang="en-US" sz="1400" dirty="0">
                <a:solidFill>
                  <a:schemeClr val="dk1"/>
                </a:solidFill>
              </a:rPr>
              <a:t>A&amp;AI</a:t>
            </a:r>
          </a:p>
        </p:txBody>
      </p:sp>
      <p:sp>
        <p:nvSpPr>
          <p:cNvPr id="18" name="Rectangle: Rounded Corners 17">
            <a:extLst>
              <a:ext uri="{FF2B5EF4-FFF2-40B4-BE49-F238E27FC236}">
                <a16:creationId xmlns:a16="http://schemas.microsoft.com/office/drawing/2014/main" id="{23F4A9E4-415A-457D-8130-D9441F4F82C2}"/>
              </a:ext>
            </a:extLst>
          </p:cNvPr>
          <p:cNvSpPr/>
          <p:nvPr/>
        </p:nvSpPr>
        <p:spPr>
          <a:xfrm>
            <a:off x="5521192" y="4299864"/>
            <a:ext cx="1515706" cy="538770"/>
          </a:xfrm>
          <a:prstGeom prst="roundRect">
            <a:avLst/>
          </a:prstGeom>
        </p:spPr>
        <p:style>
          <a:lnRef idx="1">
            <a:schemeClr val="accent5"/>
          </a:lnRef>
          <a:fillRef idx="2">
            <a:schemeClr val="accent5"/>
          </a:fillRef>
          <a:effectRef idx="1">
            <a:schemeClr val="accent5"/>
          </a:effectRef>
          <a:fontRef idx="minor">
            <a:schemeClr val="dk1"/>
          </a:fontRef>
        </p:style>
        <p:txBody>
          <a:bodyPr lIns="0" tIns="0" rIns="0" bIns="0" rtlCol="0" anchor="ctr"/>
          <a:lstStyle/>
          <a:p>
            <a:pPr algn="ctr"/>
            <a:r>
              <a:rPr lang="en-US" sz="1400" dirty="0"/>
              <a:t>  Kubernetes</a:t>
            </a:r>
          </a:p>
        </p:txBody>
      </p:sp>
      <p:sp>
        <p:nvSpPr>
          <p:cNvPr id="19" name="Rectangle: Rounded Corners 18">
            <a:extLst>
              <a:ext uri="{FF2B5EF4-FFF2-40B4-BE49-F238E27FC236}">
                <a16:creationId xmlns:a16="http://schemas.microsoft.com/office/drawing/2014/main" id="{DCFC82AC-FE8E-41A1-9A66-856C026DACD8}"/>
              </a:ext>
            </a:extLst>
          </p:cNvPr>
          <p:cNvSpPr/>
          <p:nvPr/>
        </p:nvSpPr>
        <p:spPr>
          <a:xfrm>
            <a:off x="4255803" y="4325518"/>
            <a:ext cx="1174531" cy="538770"/>
          </a:xfrm>
          <a:prstGeom prst="roundRect">
            <a:avLst/>
          </a:prstGeom>
        </p:spPr>
        <p:style>
          <a:lnRef idx="1">
            <a:schemeClr val="accent3"/>
          </a:lnRef>
          <a:fillRef idx="2">
            <a:schemeClr val="accent3"/>
          </a:fillRef>
          <a:effectRef idx="1">
            <a:schemeClr val="accent3"/>
          </a:effectRef>
          <a:fontRef idx="minor">
            <a:schemeClr val="dk1"/>
          </a:fontRef>
        </p:style>
        <p:txBody>
          <a:bodyPr lIns="0" tIns="0" rIns="0" bIns="0" rtlCol="0" anchor="ctr"/>
          <a:lstStyle/>
          <a:p>
            <a:pPr algn="ctr"/>
            <a:r>
              <a:rPr lang="en-US" sz="1400" dirty="0"/>
              <a:t>OpenStack</a:t>
            </a:r>
          </a:p>
        </p:txBody>
      </p:sp>
      <p:sp>
        <p:nvSpPr>
          <p:cNvPr id="22" name="Cloud 21">
            <a:extLst>
              <a:ext uri="{FF2B5EF4-FFF2-40B4-BE49-F238E27FC236}">
                <a16:creationId xmlns:a16="http://schemas.microsoft.com/office/drawing/2014/main" id="{567E1469-A969-4DAA-87E7-8638BDDBC758}"/>
              </a:ext>
            </a:extLst>
          </p:cNvPr>
          <p:cNvSpPr/>
          <p:nvPr/>
        </p:nvSpPr>
        <p:spPr>
          <a:xfrm>
            <a:off x="5866038" y="4981251"/>
            <a:ext cx="970059" cy="538770"/>
          </a:xfrm>
          <a:prstGeom prst="cloud">
            <a:avLst/>
          </a:prstGeom>
          <a:solidFill>
            <a:schemeClr val="bg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solidFill>
                  <a:schemeClr val="tx1"/>
                </a:solidFill>
              </a:rPr>
              <a:t>CNF</a:t>
            </a:r>
          </a:p>
        </p:txBody>
      </p:sp>
      <p:grpSp>
        <p:nvGrpSpPr>
          <p:cNvPr id="23" name="Group 22">
            <a:extLst>
              <a:ext uri="{FF2B5EF4-FFF2-40B4-BE49-F238E27FC236}">
                <a16:creationId xmlns:a16="http://schemas.microsoft.com/office/drawing/2014/main" id="{517E248C-0260-4817-8E2D-72EEC5238356}"/>
              </a:ext>
            </a:extLst>
          </p:cNvPr>
          <p:cNvGrpSpPr/>
          <p:nvPr/>
        </p:nvGrpSpPr>
        <p:grpSpPr>
          <a:xfrm>
            <a:off x="3658085" y="1255230"/>
            <a:ext cx="379224" cy="486104"/>
            <a:chOff x="1198828" y="1741422"/>
            <a:chExt cx="379224" cy="486104"/>
          </a:xfrm>
        </p:grpSpPr>
        <p:pic>
          <p:nvPicPr>
            <p:cNvPr id="24" name="Graphic 23" descr="User">
              <a:extLst>
                <a:ext uri="{FF2B5EF4-FFF2-40B4-BE49-F238E27FC236}">
                  <a16:creationId xmlns:a16="http://schemas.microsoft.com/office/drawing/2014/main" id="{473E5C80-BFD4-460F-A7F6-76D7634ED145}"/>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198828" y="1741422"/>
              <a:ext cx="379224" cy="342206"/>
            </a:xfrm>
            <a:prstGeom prst="rect">
              <a:avLst/>
            </a:prstGeom>
          </p:spPr>
        </p:pic>
        <p:sp>
          <p:nvSpPr>
            <p:cNvPr id="25" name="TextBox 24">
              <a:extLst>
                <a:ext uri="{FF2B5EF4-FFF2-40B4-BE49-F238E27FC236}">
                  <a16:creationId xmlns:a16="http://schemas.microsoft.com/office/drawing/2014/main" id="{5BE8A84F-6119-4666-86AD-EC570AB062D6}"/>
                </a:ext>
              </a:extLst>
            </p:cNvPr>
            <p:cNvSpPr txBox="1"/>
            <p:nvPr/>
          </p:nvSpPr>
          <p:spPr>
            <a:xfrm>
              <a:off x="1293569" y="2083628"/>
              <a:ext cx="284483" cy="143898"/>
            </a:xfrm>
            <a:prstGeom prst="rect">
              <a:avLst/>
            </a:prstGeom>
            <a:noFill/>
            <a:ln>
              <a:noFill/>
            </a:ln>
          </p:spPr>
          <p:txBody>
            <a:bodyPr wrap="none" lIns="0" tIns="0" rIns="0" bIns="0" rtlCol="0">
              <a:no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000" b="0" i="0" u="none" strike="noStrike" kern="0" cap="none" spc="0" normalizeH="0" baseline="0" noProof="0" dirty="0">
                  <a:ln>
                    <a:noFill/>
                  </a:ln>
                  <a:solidFill>
                    <a:srgbClr val="000000"/>
                  </a:solidFill>
                  <a:effectLst/>
                  <a:uLnTx/>
                  <a:uFillTx/>
                </a:rPr>
                <a:t>Ops</a:t>
              </a:r>
            </a:p>
          </p:txBody>
        </p:sp>
      </p:grpSp>
      <p:pic>
        <p:nvPicPr>
          <p:cNvPr id="26" name="Picture 2" descr="Image result for Kubernetes icon">
            <a:extLst>
              <a:ext uri="{FF2B5EF4-FFF2-40B4-BE49-F238E27FC236}">
                <a16:creationId xmlns:a16="http://schemas.microsoft.com/office/drawing/2014/main" id="{8A4D442E-B778-4B0C-A384-941CC3C98746}"/>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521192" y="4395117"/>
            <a:ext cx="353168" cy="340739"/>
          </a:xfrm>
          <a:prstGeom prst="rect">
            <a:avLst/>
          </a:prstGeom>
          <a:noFill/>
          <a:extLst>
            <a:ext uri="{909E8E84-426E-40DD-AFC4-6F175D3DCCD1}">
              <a14:hiddenFill xmlns:a14="http://schemas.microsoft.com/office/drawing/2010/main">
                <a:solidFill>
                  <a:srgbClr val="FFFFFF"/>
                </a:solidFill>
              </a14:hiddenFill>
            </a:ext>
          </a:extLst>
        </p:spPr>
      </p:pic>
      <p:sp>
        <p:nvSpPr>
          <p:cNvPr id="27" name="Cloud 26">
            <a:extLst>
              <a:ext uri="{FF2B5EF4-FFF2-40B4-BE49-F238E27FC236}">
                <a16:creationId xmlns:a16="http://schemas.microsoft.com/office/drawing/2014/main" id="{81A17C07-053F-4B4E-8961-F69588A5C522}"/>
              </a:ext>
            </a:extLst>
          </p:cNvPr>
          <p:cNvSpPr/>
          <p:nvPr/>
        </p:nvSpPr>
        <p:spPr>
          <a:xfrm>
            <a:off x="5769341" y="4933887"/>
            <a:ext cx="970059" cy="538770"/>
          </a:xfrm>
          <a:prstGeom prst="cloud">
            <a:avLst/>
          </a:prstGeom>
          <a:solidFill>
            <a:schemeClr val="bg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solidFill>
                  <a:schemeClr val="tx1"/>
                </a:solidFill>
              </a:rPr>
              <a:t>CNF</a:t>
            </a:r>
          </a:p>
        </p:txBody>
      </p:sp>
      <p:sp>
        <p:nvSpPr>
          <p:cNvPr id="28" name="Cloud 27">
            <a:extLst>
              <a:ext uri="{FF2B5EF4-FFF2-40B4-BE49-F238E27FC236}">
                <a16:creationId xmlns:a16="http://schemas.microsoft.com/office/drawing/2014/main" id="{6C879DBB-6AAE-428F-A1CD-7A8ED2E549E8}"/>
              </a:ext>
            </a:extLst>
          </p:cNvPr>
          <p:cNvSpPr/>
          <p:nvPr/>
        </p:nvSpPr>
        <p:spPr>
          <a:xfrm>
            <a:off x="4377182" y="4996194"/>
            <a:ext cx="970059" cy="538770"/>
          </a:xfrm>
          <a:prstGeom prst="cloud">
            <a:avLst/>
          </a:prstGeom>
          <a:solidFill>
            <a:schemeClr val="bg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solidFill>
                  <a:schemeClr val="tx1"/>
                </a:solidFill>
              </a:rPr>
              <a:t>CNF</a:t>
            </a:r>
          </a:p>
        </p:txBody>
      </p:sp>
      <p:sp>
        <p:nvSpPr>
          <p:cNvPr id="29" name="Cloud 28">
            <a:extLst>
              <a:ext uri="{FF2B5EF4-FFF2-40B4-BE49-F238E27FC236}">
                <a16:creationId xmlns:a16="http://schemas.microsoft.com/office/drawing/2014/main" id="{FED71DD1-22F9-44F4-A678-1C713CE153AA}"/>
              </a:ext>
            </a:extLst>
          </p:cNvPr>
          <p:cNvSpPr/>
          <p:nvPr/>
        </p:nvSpPr>
        <p:spPr>
          <a:xfrm>
            <a:off x="4280485" y="4942551"/>
            <a:ext cx="970059" cy="538770"/>
          </a:xfrm>
          <a:prstGeom prst="cloud">
            <a:avLst/>
          </a:prstGeom>
          <a:solidFill>
            <a:schemeClr val="bg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solidFill>
                  <a:schemeClr val="tx1"/>
                </a:solidFill>
              </a:rPr>
              <a:t>VNF</a:t>
            </a:r>
          </a:p>
        </p:txBody>
      </p:sp>
      <p:sp>
        <p:nvSpPr>
          <p:cNvPr id="30" name="Rectangle: Rounded Corners 29">
            <a:extLst>
              <a:ext uri="{FF2B5EF4-FFF2-40B4-BE49-F238E27FC236}">
                <a16:creationId xmlns:a16="http://schemas.microsoft.com/office/drawing/2014/main" id="{C73E2DAC-199B-45E8-B0D0-70A9659A8BFB}"/>
              </a:ext>
            </a:extLst>
          </p:cNvPr>
          <p:cNvSpPr/>
          <p:nvPr/>
        </p:nvSpPr>
        <p:spPr>
          <a:xfrm>
            <a:off x="2960141" y="4334552"/>
            <a:ext cx="1174531" cy="538770"/>
          </a:xfrm>
          <a:prstGeom prst="roundRect">
            <a:avLst/>
          </a:prstGeom>
        </p:spPr>
        <p:style>
          <a:lnRef idx="1">
            <a:schemeClr val="accent3"/>
          </a:lnRef>
          <a:fillRef idx="2">
            <a:schemeClr val="accent3"/>
          </a:fillRef>
          <a:effectRef idx="1">
            <a:schemeClr val="accent3"/>
          </a:effectRef>
          <a:fontRef idx="minor">
            <a:schemeClr val="dk1"/>
          </a:fontRef>
        </p:style>
        <p:txBody>
          <a:bodyPr lIns="0" tIns="0" rIns="0" bIns="0" rtlCol="0" anchor="ctr"/>
          <a:lstStyle/>
          <a:p>
            <a:pPr algn="ctr"/>
            <a:r>
              <a:rPr lang="en-US" sz="1400" dirty="0"/>
              <a:t>EMS</a:t>
            </a:r>
          </a:p>
        </p:txBody>
      </p:sp>
      <p:sp>
        <p:nvSpPr>
          <p:cNvPr id="32" name="Rectangle 31">
            <a:extLst>
              <a:ext uri="{FF2B5EF4-FFF2-40B4-BE49-F238E27FC236}">
                <a16:creationId xmlns:a16="http://schemas.microsoft.com/office/drawing/2014/main" id="{A07C87CD-DA96-4132-8CEC-6F306E616C4F}"/>
              </a:ext>
            </a:extLst>
          </p:cNvPr>
          <p:cNvSpPr/>
          <p:nvPr/>
        </p:nvSpPr>
        <p:spPr>
          <a:xfrm>
            <a:off x="3280297" y="5045117"/>
            <a:ext cx="667910" cy="278295"/>
          </a:xfrm>
          <a:prstGeom prst="rect">
            <a:avLst/>
          </a:prstGeom>
          <a:solidFill>
            <a:schemeClr val="bg2"/>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sz="1200" dirty="0">
                <a:solidFill>
                  <a:schemeClr val="tx1"/>
                </a:solidFill>
              </a:rPr>
              <a:t>PNF</a:t>
            </a:r>
          </a:p>
        </p:txBody>
      </p:sp>
      <p:sp>
        <p:nvSpPr>
          <p:cNvPr id="31" name="Rectangle 30">
            <a:extLst>
              <a:ext uri="{FF2B5EF4-FFF2-40B4-BE49-F238E27FC236}">
                <a16:creationId xmlns:a16="http://schemas.microsoft.com/office/drawing/2014/main" id="{2EF407F3-4854-4FC3-9CE9-D8B76F2F2F19}"/>
              </a:ext>
            </a:extLst>
          </p:cNvPr>
          <p:cNvSpPr/>
          <p:nvPr/>
        </p:nvSpPr>
        <p:spPr>
          <a:xfrm>
            <a:off x="3236561" y="4996194"/>
            <a:ext cx="667910" cy="278295"/>
          </a:xfrm>
          <a:prstGeom prst="rect">
            <a:avLst/>
          </a:prstGeom>
          <a:solidFill>
            <a:schemeClr val="bg2"/>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sz="1200" dirty="0">
                <a:solidFill>
                  <a:schemeClr val="tx1"/>
                </a:solidFill>
              </a:rPr>
              <a:t>PNF</a:t>
            </a:r>
          </a:p>
        </p:txBody>
      </p:sp>
      <p:sp>
        <p:nvSpPr>
          <p:cNvPr id="33" name="Rectangle: Rounded Corners 32">
            <a:extLst>
              <a:ext uri="{FF2B5EF4-FFF2-40B4-BE49-F238E27FC236}">
                <a16:creationId xmlns:a16="http://schemas.microsoft.com/office/drawing/2014/main" id="{2B2CD00A-A84E-462F-BE4E-9CB4AC394D5D}"/>
              </a:ext>
            </a:extLst>
          </p:cNvPr>
          <p:cNvSpPr/>
          <p:nvPr/>
        </p:nvSpPr>
        <p:spPr>
          <a:xfrm>
            <a:off x="6011259" y="3826156"/>
            <a:ext cx="527808" cy="254434"/>
          </a:xfrm>
          <a:prstGeom prst="roundRect">
            <a:avLst/>
          </a:prstGeom>
          <a:ln>
            <a:solidFill>
              <a:schemeClr val="tx1"/>
            </a:solidFill>
          </a:ln>
        </p:spPr>
        <p:style>
          <a:lnRef idx="1">
            <a:schemeClr val="accent3"/>
          </a:lnRef>
          <a:fillRef idx="3">
            <a:schemeClr val="accent3"/>
          </a:fillRef>
          <a:effectRef idx="2">
            <a:schemeClr val="accent3"/>
          </a:effectRef>
          <a:fontRef idx="minor">
            <a:schemeClr val="lt1"/>
          </a:fontRef>
        </p:style>
        <p:txBody>
          <a:bodyPr lIns="0" tIns="0" rIns="0" bIns="0" rtlCol="0" anchor="ctr"/>
          <a:lstStyle/>
          <a:p>
            <a:pPr algn="ctr"/>
            <a:r>
              <a:rPr lang="en-US" sz="1200" dirty="0">
                <a:solidFill>
                  <a:schemeClr val="tx1"/>
                </a:solidFill>
              </a:rPr>
              <a:t>Audit</a:t>
            </a:r>
          </a:p>
        </p:txBody>
      </p:sp>
      <p:cxnSp>
        <p:nvCxnSpPr>
          <p:cNvPr id="35" name="Straight Arrow Connector 34">
            <a:extLst>
              <a:ext uri="{FF2B5EF4-FFF2-40B4-BE49-F238E27FC236}">
                <a16:creationId xmlns:a16="http://schemas.microsoft.com/office/drawing/2014/main" id="{470A8F18-FCB3-44BF-9570-74704CCBB5E7}"/>
              </a:ext>
            </a:extLst>
          </p:cNvPr>
          <p:cNvCxnSpPr>
            <a:cxnSpLocks/>
            <a:stCxn id="18" idx="0"/>
            <a:endCxn id="33" idx="2"/>
          </p:cNvCxnSpPr>
          <p:nvPr/>
        </p:nvCxnSpPr>
        <p:spPr>
          <a:xfrm flipH="1" flipV="1">
            <a:off x="6275163" y="4080590"/>
            <a:ext cx="3882" cy="219274"/>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6" name="Straight Arrow Connector 35">
            <a:extLst>
              <a:ext uri="{FF2B5EF4-FFF2-40B4-BE49-F238E27FC236}">
                <a16:creationId xmlns:a16="http://schemas.microsoft.com/office/drawing/2014/main" id="{11563B8D-34CD-495E-A354-FE6EC15841A0}"/>
              </a:ext>
            </a:extLst>
          </p:cNvPr>
          <p:cNvCxnSpPr>
            <a:cxnSpLocks/>
            <a:stCxn id="17" idx="2"/>
            <a:endCxn id="33" idx="0"/>
          </p:cNvCxnSpPr>
          <p:nvPr/>
        </p:nvCxnSpPr>
        <p:spPr>
          <a:xfrm rot="16200000" flipH="1">
            <a:off x="6142896" y="3693889"/>
            <a:ext cx="264092" cy="442"/>
          </a:xfrm>
          <a:prstGeom prst="bentConnector3">
            <a:avLst>
              <a:gd name="adj1" fmla="val 50000"/>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9" name="Straight Arrow Connector 38">
            <a:extLst>
              <a:ext uri="{FF2B5EF4-FFF2-40B4-BE49-F238E27FC236}">
                <a16:creationId xmlns:a16="http://schemas.microsoft.com/office/drawing/2014/main" id="{D07AFFD2-E068-451C-ADA1-CDF09367AD2F}"/>
              </a:ext>
            </a:extLst>
          </p:cNvPr>
          <p:cNvCxnSpPr>
            <a:cxnSpLocks/>
          </p:cNvCxnSpPr>
          <p:nvPr/>
        </p:nvCxnSpPr>
        <p:spPr>
          <a:xfrm flipH="1" flipV="1">
            <a:off x="5853798" y="3567846"/>
            <a:ext cx="16850" cy="232077"/>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43" name="TextBox 42">
            <a:extLst>
              <a:ext uri="{FF2B5EF4-FFF2-40B4-BE49-F238E27FC236}">
                <a16:creationId xmlns:a16="http://schemas.microsoft.com/office/drawing/2014/main" id="{0C029256-9630-4482-94E9-03D4DC49C46C}"/>
              </a:ext>
            </a:extLst>
          </p:cNvPr>
          <p:cNvSpPr txBox="1"/>
          <p:nvPr/>
        </p:nvSpPr>
        <p:spPr>
          <a:xfrm>
            <a:off x="4121155" y="1040607"/>
            <a:ext cx="2258777" cy="861774"/>
          </a:xfrm>
          <a:prstGeom prst="rect">
            <a:avLst/>
          </a:prstGeom>
          <a:noFill/>
        </p:spPr>
        <p:txBody>
          <a:bodyPr wrap="square" rtlCol="0">
            <a:spAutoFit/>
          </a:bodyPr>
          <a:lstStyle/>
          <a:p>
            <a:pPr marL="171450" indent="-171450">
              <a:buFont typeface="Arial" panose="020B0604020202020204" pitchFamily="34" charset="0"/>
              <a:buChar char="•"/>
            </a:pPr>
            <a:r>
              <a:rPr lang="en-US" sz="1000" dirty="0"/>
              <a:t>Install, delete, rollback</a:t>
            </a:r>
          </a:p>
          <a:p>
            <a:pPr marL="171450" indent="-171450">
              <a:buFont typeface="Arial" panose="020B0604020202020204" pitchFamily="34" charset="0"/>
              <a:buChar char="•"/>
            </a:pPr>
            <a:r>
              <a:rPr lang="en-US" sz="1000" dirty="0"/>
              <a:t>Update/reconfigure</a:t>
            </a:r>
          </a:p>
          <a:p>
            <a:pPr marL="171450" indent="-171450">
              <a:buFont typeface="Arial" panose="020B0604020202020204" pitchFamily="34" charset="0"/>
              <a:buChar char="•"/>
            </a:pPr>
            <a:r>
              <a:rPr lang="en-US" sz="1000" dirty="0"/>
              <a:t>Manual scaling? </a:t>
            </a:r>
          </a:p>
          <a:p>
            <a:pPr marL="171450" indent="-171450">
              <a:buFont typeface="Arial" panose="020B0604020202020204" pitchFamily="34" charset="0"/>
              <a:buChar char="•"/>
            </a:pPr>
            <a:r>
              <a:rPr lang="en-US" sz="1000" dirty="0"/>
              <a:t>Auto-scaling of hybrid services?</a:t>
            </a:r>
          </a:p>
          <a:p>
            <a:pPr marL="171450" indent="-171450">
              <a:buFont typeface="Arial" panose="020B0604020202020204" pitchFamily="34" charset="0"/>
              <a:buChar char="•"/>
            </a:pPr>
            <a:r>
              <a:rPr lang="en-US" sz="1000" dirty="0"/>
              <a:t>Open trouble tickets</a:t>
            </a:r>
          </a:p>
        </p:txBody>
      </p:sp>
      <p:sp>
        <p:nvSpPr>
          <p:cNvPr id="44" name="TextBox 43">
            <a:extLst>
              <a:ext uri="{FF2B5EF4-FFF2-40B4-BE49-F238E27FC236}">
                <a16:creationId xmlns:a16="http://schemas.microsoft.com/office/drawing/2014/main" id="{224DB9A3-6FD0-47D7-B4F2-9FC9103A860C}"/>
              </a:ext>
            </a:extLst>
          </p:cNvPr>
          <p:cNvSpPr txBox="1"/>
          <p:nvPr/>
        </p:nvSpPr>
        <p:spPr>
          <a:xfrm>
            <a:off x="7463419" y="4233025"/>
            <a:ext cx="1903085" cy="707886"/>
          </a:xfrm>
          <a:prstGeom prst="rect">
            <a:avLst/>
          </a:prstGeom>
          <a:noFill/>
        </p:spPr>
        <p:txBody>
          <a:bodyPr wrap="none" rtlCol="0">
            <a:spAutoFit/>
          </a:bodyPr>
          <a:lstStyle/>
          <a:p>
            <a:pPr marL="171450" indent="-171450">
              <a:buFont typeface="Arial" panose="020B0604020202020204" pitchFamily="34" charset="0"/>
              <a:buChar char="•"/>
            </a:pPr>
            <a:r>
              <a:rPr lang="en-US" sz="1000" dirty="0"/>
              <a:t>View status</a:t>
            </a:r>
          </a:p>
          <a:p>
            <a:pPr marL="171450" indent="-171450">
              <a:buFont typeface="Arial" panose="020B0604020202020204" pitchFamily="34" charset="0"/>
              <a:buChar char="•"/>
            </a:pPr>
            <a:r>
              <a:rPr lang="en-US" sz="1000" dirty="0"/>
              <a:t>Monitor pods and nodes</a:t>
            </a:r>
          </a:p>
          <a:p>
            <a:pPr marL="171450" indent="-171450">
              <a:buFont typeface="Arial" panose="020B0604020202020204" pitchFamily="34" charset="0"/>
              <a:buChar char="•"/>
            </a:pPr>
            <a:r>
              <a:rPr lang="en-US" sz="1000" dirty="0"/>
              <a:t>Auto-scaling</a:t>
            </a:r>
          </a:p>
          <a:p>
            <a:pPr marL="171450" indent="-171450">
              <a:buFont typeface="Arial" panose="020B0604020202020204" pitchFamily="34" charset="0"/>
              <a:buChar char="•"/>
            </a:pPr>
            <a:r>
              <a:rPr lang="en-US" sz="1000" dirty="0" err="1"/>
              <a:t>Healthchecks</a:t>
            </a:r>
            <a:r>
              <a:rPr lang="en-US" sz="1000" dirty="0"/>
              <a:t> and diagnostics</a:t>
            </a:r>
          </a:p>
        </p:txBody>
      </p:sp>
      <p:cxnSp>
        <p:nvCxnSpPr>
          <p:cNvPr id="46" name="Straight Arrow Connector 45">
            <a:extLst>
              <a:ext uri="{FF2B5EF4-FFF2-40B4-BE49-F238E27FC236}">
                <a16:creationId xmlns:a16="http://schemas.microsoft.com/office/drawing/2014/main" id="{1F17E680-874A-474F-B0AE-A772D416CE69}"/>
              </a:ext>
            </a:extLst>
          </p:cNvPr>
          <p:cNvCxnSpPr>
            <a:cxnSpLocks/>
          </p:cNvCxnSpPr>
          <p:nvPr/>
        </p:nvCxnSpPr>
        <p:spPr>
          <a:xfrm flipH="1" flipV="1">
            <a:off x="4558626" y="4034936"/>
            <a:ext cx="5612" cy="304627"/>
          </a:xfrm>
          <a:prstGeom prst="straightConnector1">
            <a:avLst/>
          </a:prstGeom>
          <a:ln>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47" name="Straight Arrow Connector 46">
            <a:extLst>
              <a:ext uri="{FF2B5EF4-FFF2-40B4-BE49-F238E27FC236}">
                <a16:creationId xmlns:a16="http://schemas.microsoft.com/office/drawing/2014/main" id="{D198700A-68C8-4CA6-8FDB-1B2EB81A4368}"/>
              </a:ext>
            </a:extLst>
          </p:cNvPr>
          <p:cNvCxnSpPr>
            <a:cxnSpLocks/>
          </p:cNvCxnSpPr>
          <p:nvPr/>
        </p:nvCxnSpPr>
        <p:spPr>
          <a:xfrm flipV="1">
            <a:off x="3760043" y="4058716"/>
            <a:ext cx="0" cy="275836"/>
          </a:xfrm>
          <a:prstGeom prst="straightConnector1">
            <a:avLst/>
          </a:prstGeom>
          <a:ln>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51" name="Straight Arrow Connector 50">
            <a:extLst>
              <a:ext uri="{FF2B5EF4-FFF2-40B4-BE49-F238E27FC236}">
                <a16:creationId xmlns:a16="http://schemas.microsoft.com/office/drawing/2014/main" id="{03878A2B-0D05-4611-B27B-7B40176DC0E1}"/>
              </a:ext>
            </a:extLst>
          </p:cNvPr>
          <p:cNvCxnSpPr>
            <a:cxnSpLocks/>
            <a:stCxn id="17" idx="0"/>
          </p:cNvCxnSpPr>
          <p:nvPr/>
        </p:nvCxnSpPr>
        <p:spPr>
          <a:xfrm flipV="1">
            <a:off x="6274721" y="3009316"/>
            <a:ext cx="0" cy="259877"/>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54" name="Straight Arrow Connector 53">
            <a:extLst>
              <a:ext uri="{FF2B5EF4-FFF2-40B4-BE49-F238E27FC236}">
                <a16:creationId xmlns:a16="http://schemas.microsoft.com/office/drawing/2014/main" id="{C831248A-8C24-47B9-BD6E-E708B12074BB}"/>
              </a:ext>
            </a:extLst>
          </p:cNvPr>
          <p:cNvCxnSpPr>
            <a:cxnSpLocks/>
          </p:cNvCxnSpPr>
          <p:nvPr/>
        </p:nvCxnSpPr>
        <p:spPr>
          <a:xfrm flipH="1" flipV="1">
            <a:off x="6836097" y="2999628"/>
            <a:ext cx="335" cy="1300238"/>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57" name="Rectangle: Rounded Corners 56">
            <a:extLst>
              <a:ext uri="{FF2B5EF4-FFF2-40B4-BE49-F238E27FC236}">
                <a16:creationId xmlns:a16="http://schemas.microsoft.com/office/drawing/2014/main" id="{8DF0C790-5C40-4746-BFFC-3760FC686A72}"/>
              </a:ext>
            </a:extLst>
          </p:cNvPr>
          <p:cNvSpPr/>
          <p:nvPr/>
        </p:nvSpPr>
        <p:spPr>
          <a:xfrm>
            <a:off x="7590355" y="2706757"/>
            <a:ext cx="783237" cy="292871"/>
          </a:xfrm>
          <a:prstGeom prst="roundRect">
            <a:avLst/>
          </a:prstGeom>
          <a:ln>
            <a:solidFill>
              <a:schemeClr val="tx1"/>
            </a:solidFill>
          </a:ln>
        </p:spPr>
        <p:style>
          <a:lnRef idx="1">
            <a:schemeClr val="accent3"/>
          </a:lnRef>
          <a:fillRef idx="3">
            <a:schemeClr val="accent3"/>
          </a:fillRef>
          <a:effectRef idx="2">
            <a:schemeClr val="accent3"/>
          </a:effectRef>
          <a:fontRef idx="minor">
            <a:schemeClr val="lt1"/>
          </a:fontRef>
        </p:style>
        <p:txBody>
          <a:bodyPr lIns="0" tIns="0" rIns="0" bIns="0" rtlCol="0" anchor="ctr"/>
          <a:lstStyle/>
          <a:p>
            <a:pPr algn="ctr"/>
            <a:r>
              <a:rPr lang="en-US" sz="900" dirty="0">
                <a:solidFill>
                  <a:schemeClr val="tx1"/>
                </a:solidFill>
              </a:rPr>
              <a:t>Trouble Management</a:t>
            </a:r>
          </a:p>
        </p:txBody>
      </p:sp>
      <p:cxnSp>
        <p:nvCxnSpPr>
          <p:cNvPr id="58" name="Straight Arrow Connector 57">
            <a:extLst>
              <a:ext uri="{FF2B5EF4-FFF2-40B4-BE49-F238E27FC236}">
                <a16:creationId xmlns:a16="http://schemas.microsoft.com/office/drawing/2014/main" id="{3545EA05-1214-4E9C-819A-55BEFCBB621F}"/>
              </a:ext>
            </a:extLst>
          </p:cNvPr>
          <p:cNvCxnSpPr>
            <a:cxnSpLocks/>
            <a:stCxn id="15" idx="3"/>
            <a:endCxn id="57" idx="1"/>
          </p:cNvCxnSpPr>
          <p:nvPr/>
        </p:nvCxnSpPr>
        <p:spPr>
          <a:xfrm flipV="1">
            <a:off x="7032360" y="2853193"/>
            <a:ext cx="557995" cy="4644"/>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91" name="Straight Arrow Connector 90">
            <a:extLst>
              <a:ext uri="{FF2B5EF4-FFF2-40B4-BE49-F238E27FC236}">
                <a16:creationId xmlns:a16="http://schemas.microsoft.com/office/drawing/2014/main" id="{1A19D2AC-B161-4423-950E-6CA7EFE4F579}"/>
              </a:ext>
            </a:extLst>
          </p:cNvPr>
          <p:cNvCxnSpPr>
            <a:cxnSpLocks/>
            <a:stCxn id="12" idx="2"/>
            <a:endCxn id="13" idx="0"/>
          </p:cNvCxnSpPr>
          <p:nvPr/>
        </p:nvCxnSpPr>
        <p:spPr>
          <a:xfrm>
            <a:off x="3980491" y="3009316"/>
            <a:ext cx="0" cy="258442"/>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97" name="Straight Arrow Connector 96">
            <a:extLst>
              <a:ext uri="{FF2B5EF4-FFF2-40B4-BE49-F238E27FC236}">
                <a16:creationId xmlns:a16="http://schemas.microsoft.com/office/drawing/2014/main" id="{90E246EF-FD0C-48DA-8755-8B72366B9AB8}"/>
              </a:ext>
            </a:extLst>
          </p:cNvPr>
          <p:cNvCxnSpPr>
            <a:cxnSpLocks/>
          </p:cNvCxnSpPr>
          <p:nvPr/>
        </p:nvCxnSpPr>
        <p:spPr>
          <a:xfrm>
            <a:off x="3980491" y="3541481"/>
            <a:ext cx="0" cy="258442"/>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98" name="Straight Arrow Connector 97">
            <a:extLst>
              <a:ext uri="{FF2B5EF4-FFF2-40B4-BE49-F238E27FC236}">
                <a16:creationId xmlns:a16="http://schemas.microsoft.com/office/drawing/2014/main" id="{7A98367F-69D7-424A-BF57-89470C025427}"/>
              </a:ext>
            </a:extLst>
          </p:cNvPr>
          <p:cNvCxnSpPr>
            <a:cxnSpLocks/>
          </p:cNvCxnSpPr>
          <p:nvPr/>
        </p:nvCxnSpPr>
        <p:spPr>
          <a:xfrm>
            <a:off x="5077568" y="3539645"/>
            <a:ext cx="0" cy="258442"/>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01" name="Straight Arrow Connector 100">
            <a:extLst>
              <a:ext uri="{FF2B5EF4-FFF2-40B4-BE49-F238E27FC236}">
                <a16:creationId xmlns:a16="http://schemas.microsoft.com/office/drawing/2014/main" id="{F32C80AD-77CD-4A28-838B-466AE0A31F49}"/>
              </a:ext>
            </a:extLst>
          </p:cNvPr>
          <p:cNvCxnSpPr>
            <a:cxnSpLocks/>
          </p:cNvCxnSpPr>
          <p:nvPr/>
        </p:nvCxnSpPr>
        <p:spPr>
          <a:xfrm flipH="1" flipV="1">
            <a:off x="5622315" y="4069033"/>
            <a:ext cx="5612" cy="230833"/>
          </a:xfrm>
          <a:prstGeom prst="straightConnector1">
            <a:avLst/>
          </a:prstGeom>
          <a:ln>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103" name="Rectangle: Rounded Corners 102">
            <a:extLst>
              <a:ext uri="{FF2B5EF4-FFF2-40B4-BE49-F238E27FC236}">
                <a16:creationId xmlns:a16="http://schemas.microsoft.com/office/drawing/2014/main" id="{3C15D5E9-AC68-4441-A6F1-B463564746DC}"/>
              </a:ext>
            </a:extLst>
          </p:cNvPr>
          <p:cNvSpPr/>
          <p:nvPr/>
        </p:nvSpPr>
        <p:spPr>
          <a:xfrm>
            <a:off x="4632536" y="2712736"/>
            <a:ext cx="930814" cy="292871"/>
          </a:xfrm>
          <a:prstGeom prst="roundRect">
            <a:avLst/>
          </a:prstGeom>
          <a:ln>
            <a:solidFill>
              <a:schemeClr val="tx1"/>
            </a:solidFill>
          </a:ln>
        </p:spPr>
        <p:style>
          <a:lnRef idx="1">
            <a:schemeClr val="accent3"/>
          </a:lnRef>
          <a:fillRef idx="3">
            <a:schemeClr val="accent3"/>
          </a:fillRef>
          <a:effectRef idx="2">
            <a:schemeClr val="accent3"/>
          </a:effectRef>
          <a:fontRef idx="minor">
            <a:schemeClr val="lt1"/>
          </a:fontRef>
        </p:style>
        <p:txBody>
          <a:bodyPr lIns="0" tIns="0" rIns="0" bIns="0" rtlCol="0" anchor="ctr"/>
          <a:lstStyle/>
          <a:p>
            <a:pPr algn="ctr"/>
            <a:r>
              <a:rPr lang="en-US" sz="1200" dirty="0">
                <a:solidFill>
                  <a:schemeClr val="tx1"/>
                </a:solidFill>
              </a:rPr>
              <a:t>CLAMP/Policy</a:t>
            </a:r>
          </a:p>
        </p:txBody>
      </p:sp>
      <p:cxnSp>
        <p:nvCxnSpPr>
          <p:cNvPr id="121" name="Straight Arrow Connector 120">
            <a:extLst>
              <a:ext uri="{FF2B5EF4-FFF2-40B4-BE49-F238E27FC236}">
                <a16:creationId xmlns:a16="http://schemas.microsoft.com/office/drawing/2014/main" id="{0EBCC964-FFED-4016-AA1F-8FD737E4BF6B}"/>
              </a:ext>
            </a:extLst>
          </p:cNvPr>
          <p:cNvCxnSpPr>
            <a:cxnSpLocks/>
            <a:stCxn id="15" idx="1"/>
            <a:endCxn id="103" idx="3"/>
          </p:cNvCxnSpPr>
          <p:nvPr/>
        </p:nvCxnSpPr>
        <p:spPr>
          <a:xfrm flipH="1">
            <a:off x="5563350" y="2857837"/>
            <a:ext cx="239646" cy="1335"/>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24" name="Straight Arrow Connector 123">
            <a:extLst>
              <a:ext uri="{FF2B5EF4-FFF2-40B4-BE49-F238E27FC236}">
                <a16:creationId xmlns:a16="http://schemas.microsoft.com/office/drawing/2014/main" id="{4CAC979C-117B-4005-8F88-F99804B38509}"/>
              </a:ext>
            </a:extLst>
          </p:cNvPr>
          <p:cNvCxnSpPr>
            <a:cxnSpLocks/>
            <a:stCxn id="103" idx="2"/>
            <a:endCxn id="14" idx="0"/>
          </p:cNvCxnSpPr>
          <p:nvPr/>
        </p:nvCxnSpPr>
        <p:spPr>
          <a:xfrm>
            <a:off x="5097943" y="3005607"/>
            <a:ext cx="1633" cy="254434"/>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48" name="Straight Arrow Connector 47">
            <a:extLst>
              <a:ext uri="{FF2B5EF4-FFF2-40B4-BE49-F238E27FC236}">
                <a16:creationId xmlns:a16="http://schemas.microsoft.com/office/drawing/2014/main" id="{E6B703AB-9EDA-4982-8C59-5D103D7DA299}"/>
              </a:ext>
            </a:extLst>
          </p:cNvPr>
          <p:cNvCxnSpPr>
            <a:cxnSpLocks/>
          </p:cNvCxnSpPr>
          <p:nvPr/>
        </p:nvCxnSpPr>
        <p:spPr>
          <a:xfrm flipV="1">
            <a:off x="6539067" y="3953373"/>
            <a:ext cx="1019743" cy="4644"/>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6" name="Flowchart: Punched Tape 5">
            <a:extLst>
              <a:ext uri="{FF2B5EF4-FFF2-40B4-BE49-F238E27FC236}">
                <a16:creationId xmlns:a16="http://schemas.microsoft.com/office/drawing/2014/main" id="{FDF78CF1-9962-417D-BCCF-3BC0813779B0}"/>
              </a:ext>
            </a:extLst>
          </p:cNvPr>
          <p:cNvSpPr/>
          <p:nvPr/>
        </p:nvSpPr>
        <p:spPr>
          <a:xfrm>
            <a:off x="7558810" y="3826156"/>
            <a:ext cx="368547" cy="288227"/>
          </a:xfrm>
          <a:prstGeom prst="flowChartPunchedTape">
            <a:avLst/>
          </a:prstGeom>
          <a:ln>
            <a:solidFill>
              <a:schemeClr val="tx1"/>
            </a:solidFill>
          </a:ln>
        </p:spPr>
        <p:style>
          <a:lnRef idx="1">
            <a:schemeClr val="accent3"/>
          </a:lnRef>
          <a:fillRef idx="3">
            <a:schemeClr val="accent3"/>
          </a:fillRef>
          <a:effectRef idx="2">
            <a:schemeClr val="accent3"/>
          </a:effectRef>
          <a:fontRef idx="minor">
            <a:schemeClr val="lt1"/>
          </a:fontRef>
        </p:style>
        <p:txBody>
          <a:bodyPr lIns="0" tIns="0" rIns="0" bIns="0" rtlCol="0" anchor="ctr"/>
          <a:lstStyle/>
          <a:p>
            <a:pPr algn="ctr"/>
            <a:endParaRPr lang="en-US" sz="900">
              <a:solidFill>
                <a:schemeClr val="tx1"/>
              </a:solidFill>
            </a:endParaRPr>
          </a:p>
        </p:txBody>
      </p:sp>
    </p:spTree>
    <p:extLst>
      <p:ext uri="{BB962C8B-B14F-4D97-AF65-F5344CB8AC3E}">
        <p14:creationId xmlns:p14="http://schemas.microsoft.com/office/powerpoint/2010/main" val="582766241"/>
      </p:ext>
    </p:extLst>
  </p:cSld>
  <p:clrMapOvr>
    <a:masterClrMapping/>
  </p:clrMapOvr>
  <p:transition>
    <p:wipe dir="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D355F16A-99F2-4166-9202-78087A50AD76}"/>
              </a:ext>
            </a:extLst>
          </p:cNvPr>
          <p:cNvSpPr>
            <a:spLocks noGrp="1"/>
          </p:cNvSpPr>
          <p:nvPr>
            <p:ph type="title"/>
          </p:nvPr>
        </p:nvSpPr>
        <p:spPr/>
        <p:txBody>
          <a:bodyPr/>
          <a:lstStyle/>
          <a:p>
            <a:r>
              <a:rPr lang="en-US" dirty="0"/>
              <a:t>Backup Slides</a:t>
            </a:r>
          </a:p>
        </p:txBody>
      </p:sp>
      <p:sp>
        <p:nvSpPr>
          <p:cNvPr id="2" name="Slide Number Placeholder 1">
            <a:extLst>
              <a:ext uri="{FF2B5EF4-FFF2-40B4-BE49-F238E27FC236}">
                <a16:creationId xmlns:a16="http://schemas.microsoft.com/office/drawing/2014/main" id="{6304886E-0441-41D6-9055-00621A6ED3E1}"/>
              </a:ext>
            </a:extLst>
          </p:cNvPr>
          <p:cNvSpPr>
            <a:spLocks noGrp="1"/>
          </p:cNvSpPr>
          <p:nvPr>
            <p:ph type="sldNum" sz="quarter" idx="14"/>
          </p:nvPr>
        </p:nvSpPr>
        <p:spPr/>
        <p:txBody>
          <a:bodyPr/>
          <a:lstStyle/>
          <a:p>
            <a:fld id="{6C9CD605-947A-3C4E-98CB-B055F943FEBA}" type="slidenum">
              <a:rPr lang="en-US" smtClean="0"/>
              <a:pPr/>
              <a:t>7</a:t>
            </a:fld>
            <a:endParaRPr lang="en-US" dirty="0"/>
          </a:p>
        </p:txBody>
      </p:sp>
    </p:spTree>
    <p:extLst>
      <p:ext uri="{BB962C8B-B14F-4D97-AF65-F5344CB8AC3E}">
        <p14:creationId xmlns:p14="http://schemas.microsoft.com/office/powerpoint/2010/main" val="191423306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DDC5CEBB-B565-4F99-A379-4A6303166F3E}"/>
              </a:ext>
            </a:extLst>
          </p:cNvPr>
          <p:cNvSpPr>
            <a:spLocks noGrp="1"/>
          </p:cNvSpPr>
          <p:nvPr>
            <p:ph type="sldNum" sz="quarter" idx="4"/>
          </p:nvPr>
        </p:nvSpPr>
        <p:spPr/>
        <p:txBody>
          <a:bodyPr/>
          <a:lstStyle/>
          <a:p>
            <a:fld id="{6C9CD605-947A-3C4E-98CB-B055F943FEBA}" type="slidenum">
              <a:rPr lang="en-US" smtClean="0"/>
              <a:pPr/>
              <a:t>8</a:t>
            </a:fld>
            <a:endParaRPr lang="en-US" dirty="0"/>
          </a:p>
        </p:txBody>
      </p:sp>
      <p:sp>
        <p:nvSpPr>
          <p:cNvPr id="3" name="Title 2">
            <a:extLst>
              <a:ext uri="{FF2B5EF4-FFF2-40B4-BE49-F238E27FC236}">
                <a16:creationId xmlns:a16="http://schemas.microsoft.com/office/drawing/2014/main" id="{35CA96D0-7068-4410-9022-10FFDAD75E4A}"/>
              </a:ext>
            </a:extLst>
          </p:cNvPr>
          <p:cNvSpPr>
            <a:spLocks noGrp="1"/>
          </p:cNvSpPr>
          <p:nvPr>
            <p:ph type="title"/>
          </p:nvPr>
        </p:nvSpPr>
        <p:spPr/>
        <p:txBody>
          <a:bodyPr>
            <a:noAutofit/>
          </a:bodyPr>
          <a:lstStyle/>
          <a:p>
            <a:r>
              <a:rPr lang="en-US" sz="2400" dirty="0"/>
              <a:t>CNF Use Cases and Required Inventory: </a:t>
            </a:r>
            <a:br>
              <a:rPr lang="en-US" sz="2400" dirty="0"/>
            </a:br>
            <a:r>
              <a:rPr lang="en-US" sz="1800" dirty="0"/>
              <a:t>Control Loop, Change Management and Monitoring/Service Assurance</a:t>
            </a:r>
            <a:endParaRPr lang="en-US" sz="2400" dirty="0"/>
          </a:p>
        </p:txBody>
      </p:sp>
      <p:sp>
        <p:nvSpPr>
          <p:cNvPr id="4" name="Text Placeholder 3">
            <a:extLst>
              <a:ext uri="{FF2B5EF4-FFF2-40B4-BE49-F238E27FC236}">
                <a16:creationId xmlns:a16="http://schemas.microsoft.com/office/drawing/2014/main" id="{985450AA-3D03-4378-B560-5F978282D15E}"/>
              </a:ext>
            </a:extLst>
          </p:cNvPr>
          <p:cNvSpPr>
            <a:spLocks noGrp="1"/>
          </p:cNvSpPr>
          <p:nvPr>
            <p:ph type="body" sz="quarter" idx="10"/>
          </p:nvPr>
        </p:nvSpPr>
        <p:spPr>
          <a:xfrm>
            <a:off x="314324" y="1138237"/>
            <a:ext cx="11664315" cy="5719763"/>
          </a:xfrm>
        </p:spPr>
        <p:txBody>
          <a:bodyPr>
            <a:normAutofit fontScale="32500" lnSpcReduction="20000"/>
          </a:bodyPr>
          <a:lstStyle/>
          <a:p>
            <a:r>
              <a:rPr lang="en-US" dirty="0"/>
              <a:t>Scaling -&gt; Reconfiguration</a:t>
            </a:r>
          </a:p>
          <a:p>
            <a:pPr lvl="1"/>
            <a:r>
              <a:rPr lang="en-US" dirty="0"/>
              <a:t>Manual Scaling - Increase or reduce number of deployed applications, requiring solution to get current number of application instances/replicas in inventory, update helm package, and redeploy application with new configuration (i.e. reconfiguration): Deployment’s replicas.  </a:t>
            </a:r>
          </a:p>
          <a:p>
            <a:pPr lvl="2"/>
            <a:r>
              <a:rPr lang="en-US" dirty="0">
                <a:solidFill>
                  <a:srgbClr val="FF0000"/>
                </a:solidFill>
              </a:rPr>
              <a:t>K8s also supports manual scaling and min/max values autoscaling policy, i.e. if we store number of replicas need an audit mechanism or event and ability to resync ONAP.    </a:t>
            </a:r>
          </a:p>
          <a:p>
            <a:pPr lvl="1"/>
            <a:r>
              <a:rPr lang="en-US" dirty="0"/>
              <a:t>CL Auto Scaling (ONAP or K8s initiated) –  Scaling in most cases will be autonomous and role of ONAP would be only to reconfigure the CNF as per above. </a:t>
            </a:r>
          </a:p>
          <a:p>
            <a:pPr lvl="1"/>
            <a:r>
              <a:rPr lang="en-US" dirty="0"/>
              <a:t>Complex, many scenarios, requires further discussion.  Can be combined with reconfiguration.</a:t>
            </a:r>
            <a:endParaRPr lang="en-US" dirty="0">
              <a:solidFill>
                <a:srgbClr val="FF0000"/>
              </a:solidFill>
            </a:endParaRPr>
          </a:p>
          <a:p>
            <a:r>
              <a:rPr lang="en-US" dirty="0"/>
              <a:t>Software Update -&gt; Reconfiguration</a:t>
            </a:r>
          </a:p>
          <a:p>
            <a:pPr lvl="1"/>
            <a:r>
              <a:rPr lang="en-US" dirty="0"/>
              <a:t>Change application image, requiring solution to get current image info in inventory, update helm package and redeploy application with new image: Container’s image.</a:t>
            </a:r>
            <a:r>
              <a:rPr lang="en-US" dirty="0">
                <a:solidFill>
                  <a:srgbClr val="FF0000"/>
                </a:solidFill>
              </a:rPr>
              <a:t> </a:t>
            </a:r>
          </a:p>
          <a:p>
            <a:pPr lvl="1"/>
            <a:r>
              <a:rPr lang="en-US" sz="2300" dirty="0"/>
              <a:t>We don’t need a container registry. </a:t>
            </a:r>
          </a:p>
          <a:p>
            <a:pPr lvl="1"/>
            <a:r>
              <a:rPr lang="en-US" sz="2300" dirty="0">
                <a:solidFill>
                  <a:srgbClr val="FF0000"/>
                </a:solidFill>
              </a:rPr>
              <a:t>Business case: software audit. </a:t>
            </a:r>
          </a:p>
          <a:p>
            <a:r>
              <a:rPr lang="en-US" dirty="0"/>
              <a:t>Post-Instantiation Configuration/Reconfiguration</a:t>
            </a:r>
          </a:p>
          <a:p>
            <a:pPr lvl="1"/>
            <a:r>
              <a:rPr lang="en-US" dirty="0"/>
              <a:t>Update application’s configuration data once instantiated, requiring solution to access configuration data: Deployment, Container, Service, </a:t>
            </a:r>
            <a:r>
              <a:rPr lang="en-US" dirty="0" err="1">
                <a:solidFill>
                  <a:srgbClr val="FF0000"/>
                </a:solidFill>
              </a:rPr>
              <a:t>ConfigMap</a:t>
            </a:r>
            <a:r>
              <a:rPr lang="en-US" dirty="0">
                <a:solidFill>
                  <a:srgbClr val="FF0000"/>
                </a:solidFill>
              </a:rPr>
              <a:t> (?). </a:t>
            </a:r>
          </a:p>
          <a:p>
            <a:pPr lvl="1"/>
            <a:r>
              <a:rPr lang="en-US" dirty="0">
                <a:solidFill>
                  <a:srgbClr val="FF0000"/>
                </a:solidFill>
              </a:rPr>
              <a:t>Do we need to store any configuration properties in inventory? Do we need to run queries/reports on any properties? We can view configuration from K8s dashboard. Besides no of replicase and image version what else is needed?. </a:t>
            </a:r>
          </a:p>
          <a:p>
            <a:r>
              <a:rPr lang="en-US" dirty="0" err="1"/>
              <a:t>Healthcheck</a:t>
            </a:r>
            <a:r>
              <a:rPr lang="en-US" dirty="0"/>
              <a:t> and Diagnostics</a:t>
            </a:r>
          </a:p>
          <a:p>
            <a:pPr lvl="1"/>
            <a:r>
              <a:rPr lang="en-US" dirty="0" err="1"/>
              <a:t>Healthcheck</a:t>
            </a:r>
            <a:r>
              <a:rPr lang="en-US" dirty="0"/>
              <a:t> - Run pre- and post-configuration health-checks on application endpoints, requiring solution to get service endpoints in inventory: Deployment, Service.</a:t>
            </a:r>
          </a:p>
          <a:p>
            <a:pPr lvl="1"/>
            <a:r>
              <a:rPr lang="en-US" dirty="0"/>
              <a:t>Turn-up testing, diagnostics, test monitoring and other test management solutions, requiring solution to get application endpoints and network routing info in inventory: Deployment, Service, Network Interface, Network.</a:t>
            </a:r>
          </a:p>
          <a:p>
            <a:pPr lvl="1"/>
            <a:r>
              <a:rPr lang="en-US" dirty="0"/>
              <a:t>Is this a role of ONAP? Readiness and liveness check built-in into pod is not enough? </a:t>
            </a:r>
            <a:r>
              <a:rPr lang="en-US" dirty="0">
                <a:solidFill>
                  <a:srgbClr val="FF0000"/>
                </a:solidFill>
              </a:rPr>
              <a:t>Tracing and diagnostics already supported in </a:t>
            </a:r>
            <a:r>
              <a:rPr lang="en-US" dirty="0" err="1">
                <a:solidFill>
                  <a:srgbClr val="FF0000"/>
                </a:solidFill>
              </a:rPr>
              <a:t>Istio</a:t>
            </a:r>
            <a:r>
              <a:rPr lang="en-US" dirty="0">
                <a:solidFill>
                  <a:srgbClr val="FF0000"/>
                </a:solidFill>
              </a:rPr>
              <a:t>.</a:t>
            </a:r>
          </a:p>
          <a:p>
            <a:r>
              <a:rPr lang="en-US" dirty="0"/>
              <a:t>Replace/Recreate </a:t>
            </a:r>
            <a:r>
              <a:rPr lang="en-US" dirty="0">
                <a:solidFill>
                  <a:srgbClr val="FF0000"/>
                </a:solidFill>
              </a:rPr>
              <a:t>- &gt; Reconfiguration</a:t>
            </a:r>
          </a:p>
          <a:p>
            <a:pPr lvl="1"/>
            <a:r>
              <a:rPr lang="en-US" dirty="0"/>
              <a:t>Replace - Re-instantiate CNF with existing profile: CNF resources - status only.  </a:t>
            </a:r>
          </a:p>
          <a:p>
            <a:pPr lvl="1"/>
            <a:r>
              <a:rPr lang="en-US" dirty="0"/>
              <a:t>Recreate – Re-instantiate CNF with new profile, deleting and rebuilding CNF: CNF, RB Profile, Deployment, Container, Service, </a:t>
            </a:r>
            <a:r>
              <a:rPr lang="en-US" dirty="0" err="1"/>
              <a:t>ConfigMap</a:t>
            </a:r>
            <a:r>
              <a:rPr lang="en-US" dirty="0"/>
              <a:t>. </a:t>
            </a:r>
          </a:p>
          <a:p>
            <a:r>
              <a:rPr lang="en-US" dirty="0"/>
              <a:t>Volume Related</a:t>
            </a:r>
          </a:p>
          <a:p>
            <a:pPr lvl="1"/>
            <a:r>
              <a:rPr lang="en-US" dirty="0"/>
              <a:t>Volume detachment and reattachment in VNFs (e.g. </a:t>
            </a:r>
            <a:r>
              <a:rPr lang="en-US" dirty="0" err="1"/>
              <a:t>vMME</a:t>
            </a:r>
            <a:r>
              <a:rPr lang="en-US" dirty="0"/>
              <a:t> CL scenario) is not relevant to CNFs, solution can be implemented in k8s using shared volumes. </a:t>
            </a:r>
          </a:p>
          <a:p>
            <a:pPr lvl="1"/>
            <a:r>
              <a:rPr lang="en-US" dirty="0"/>
              <a:t>Do we want to reflect persistent data such as billing data in inventory? We assume there is no business need, need to validate with larger community.</a:t>
            </a:r>
          </a:p>
          <a:p>
            <a:pPr lvl="1"/>
            <a:r>
              <a:rPr lang="en-US" dirty="0">
                <a:solidFill>
                  <a:srgbClr val="FF0000"/>
                </a:solidFill>
              </a:rPr>
              <a:t>Do we need to know the deployment is part of a stateful set? </a:t>
            </a:r>
          </a:p>
          <a:p>
            <a:r>
              <a:rPr lang="en-US" dirty="0"/>
              <a:t>Monitoring (Fault/Trouble Management, Performance Management)</a:t>
            </a:r>
          </a:p>
          <a:p>
            <a:pPr lvl="1"/>
            <a:r>
              <a:rPr lang="en-US" dirty="0"/>
              <a:t>Application event enrichment with inventory/topology info for populating and routing trouble tickets: Cloud-Region, Complex, Owning-Entity, etc.  </a:t>
            </a:r>
          </a:p>
          <a:p>
            <a:pPr lvl="1"/>
            <a:r>
              <a:rPr lang="en-US" dirty="0"/>
              <a:t>Application event correlation with infrastructure alarms, requiring topology and physical infrastructure info: </a:t>
            </a:r>
            <a:r>
              <a:rPr lang="en-US" dirty="0" err="1"/>
              <a:t>Pserver</a:t>
            </a:r>
            <a:r>
              <a:rPr lang="en-US" dirty="0"/>
              <a:t>, P-Interface, Lag-Interface, etc.</a:t>
            </a:r>
          </a:p>
          <a:p>
            <a:pPr lvl="1"/>
            <a:r>
              <a:rPr lang="en-US" dirty="0"/>
              <a:t>Run diagnostics as per above, requiring service end-points and custom resources (e.g. Ingress). </a:t>
            </a:r>
          </a:p>
          <a:p>
            <a:pPr lvl="1"/>
            <a:r>
              <a:rPr lang="en-US" dirty="0"/>
              <a:t>Collected logs and performance metrics/</a:t>
            </a:r>
            <a:r>
              <a:rPr lang="en-US" dirty="0" err="1"/>
              <a:t>kpi</a:t>
            </a:r>
            <a:r>
              <a:rPr lang="en-US" dirty="0"/>
              <a:t> information needs to be normalized with inventory topology info (</a:t>
            </a:r>
            <a:r>
              <a:rPr lang="en-US" dirty="0" err="1"/>
              <a:t>tbd</a:t>
            </a:r>
            <a:r>
              <a:rPr lang="en-US" dirty="0"/>
              <a:t>).</a:t>
            </a:r>
          </a:p>
          <a:p>
            <a:pPr lvl="1"/>
            <a:r>
              <a:rPr lang="en-US" dirty="0"/>
              <a:t>Assumes k8s events already include Helm chart properties that identify CNF name/instance, node, etc. </a:t>
            </a:r>
          </a:p>
          <a:p>
            <a:r>
              <a:rPr lang="en-US" dirty="0">
                <a:solidFill>
                  <a:srgbClr val="FF0000"/>
                </a:solidFill>
              </a:rPr>
              <a:t>Need audit mechanism or event notification to resync ONAP in case  </a:t>
            </a:r>
          </a:p>
          <a:p>
            <a:pPr lvl="1"/>
            <a:endParaRPr lang="en-US" dirty="0"/>
          </a:p>
        </p:txBody>
      </p:sp>
      <p:sp>
        <p:nvSpPr>
          <p:cNvPr id="5" name="TextBox 4">
            <a:extLst>
              <a:ext uri="{FF2B5EF4-FFF2-40B4-BE49-F238E27FC236}">
                <a16:creationId xmlns:a16="http://schemas.microsoft.com/office/drawing/2014/main" id="{113464A4-88E5-47EC-AE28-094B170924DA}"/>
              </a:ext>
            </a:extLst>
          </p:cNvPr>
          <p:cNvSpPr txBox="1"/>
          <p:nvPr/>
        </p:nvSpPr>
        <p:spPr>
          <a:xfrm rot="19278582">
            <a:off x="4530764" y="2636521"/>
            <a:ext cx="968535" cy="646331"/>
          </a:xfrm>
          <a:prstGeom prst="rect">
            <a:avLst/>
          </a:prstGeom>
          <a:noFill/>
        </p:spPr>
        <p:txBody>
          <a:bodyPr wrap="none" rtlCol="0">
            <a:spAutoFit/>
          </a:bodyPr>
          <a:lstStyle/>
          <a:p>
            <a:r>
              <a:rPr lang="en-US" sz="3600" dirty="0">
                <a:solidFill>
                  <a:srgbClr val="FF0000"/>
                </a:solidFill>
              </a:rPr>
              <a:t>OLD</a:t>
            </a:r>
          </a:p>
        </p:txBody>
      </p:sp>
    </p:spTree>
    <p:extLst>
      <p:ext uri="{BB962C8B-B14F-4D97-AF65-F5344CB8AC3E}">
        <p14:creationId xmlns:p14="http://schemas.microsoft.com/office/powerpoint/2010/main" val="2066785259"/>
      </p:ext>
    </p:extLst>
  </p:cSld>
  <p:clrMapOvr>
    <a:masterClrMapping/>
  </p:clrMapOvr>
  <p:transition>
    <p:wipe dir="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1CCC3121-AD27-417B-92D5-9D9B7F52A78F}"/>
              </a:ext>
            </a:extLst>
          </p:cNvPr>
          <p:cNvSpPr>
            <a:spLocks noGrp="1"/>
          </p:cNvSpPr>
          <p:nvPr>
            <p:ph type="sldNum" sz="quarter" idx="12"/>
          </p:nvPr>
        </p:nvSpPr>
        <p:spPr/>
        <p:txBody>
          <a:bodyPr/>
          <a:lstStyle/>
          <a:p>
            <a:pPr defTabSz="457200"/>
            <a:fld id="{40575151-7D08-4EC6-8B44-46C2D1CA7DBE}" type="slidenum">
              <a:rPr lang="en-US">
                <a:solidFill>
                  <a:prstClr val="black">
                    <a:tint val="75000"/>
                  </a:prstClr>
                </a:solidFill>
                <a:latin typeface="Calibri" panose="020F0502020204030204"/>
              </a:rPr>
              <a:pPr defTabSz="457200"/>
              <a:t>9</a:t>
            </a:fld>
            <a:endParaRPr lang="en-US">
              <a:solidFill>
                <a:prstClr val="black">
                  <a:tint val="75000"/>
                </a:prstClr>
              </a:solidFill>
              <a:latin typeface="Calibri" panose="020F0502020204030204"/>
            </a:endParaRPr>
          </a:p>
        </p:txBody>
      </p:sp>
      <p:pic>
        <p:nvPicPr>
          <p:cNvPr id="7" name="Graphic 6">
            <a:extLst>
              <a:ext uri="{FF2B5EF4-FFF2-40B4-BE49-F238E27FC236}">
                <a16:creationId xmlns:a16="http://schemas.microsoft.com/office/drawing/2014/main" id="{99B58B79-F093-4C4D-BB03-C8CF706325FB}"/>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356071" y="778598"/>
            <a:ext cx="11907940" cy="5439872"/>
          </a:xfrm>
          <a:prstGeom prst="rect">
            <a:avLst/>
          </a:prstGeom>
        </p:spPr>
      </p:pic>
      <p:sp>
        <p:nvSpPr>
          <p:cNvPr id="8" name="TextBox 7">
            <a:extLst>
              <a:ext uri="{FF2B5EF4-FFF2-40B4-BE49-F238E27FC236}">
                <a16:creationId xmlns:a16="http://schemas.microsoft.com/office/drawing/2014/main" id="{3AF3037A-F918-4A61-85D5-534E5ED01518}"/>
              </a:ext>
            </a:extLst>
          </p:cNvPr>
          <p:cNvSpPr txBox="1"/>
          <p:nvPr/>
        </p:nvSpPr>
        <p:spPr>
          <a:xfrm>
            <a:off x="522615" y="221697"/>
            <a:ext cx="1977657" cy="369332"/>
          </a:xfrm>
          <a:prstGeom prst="rect">
            <a:avLst/>
          </a:prstGeom>
          <a:noFill/>
        </p:spPr>
        <p:txBody>
          <a:bodyPr wrap="none" rtlCol="0">
            <a:spAutoFit/>
          </a:bodyPr>
          <a:lstStyle/>
          <a:p>
            <a:pPr defTabSz="457200">
              <a:defRPr/>
            </a:pPr>
            <a:r>
              <a:rPr lang="en-US" dirty="0">
                <a:solidFill>
                  <a:prstClr val="black"/>
                </a:solidFill>
                <a:latin typeface="Calibri" panose="020F0502020204030204"/>
              </a:rPr>
              <a:t>Azure AKS Example</a:t>
            </a:r>
          </a:p>
        </p:txBody>
      </p:sp>
    </p:spTree>
    <p:extLst>
      <p:ext uri="{BB962C8B-B14F-4D97-AF65-F5344CB8AC3E}">
        <p14:creationId xmlns:p14="http://schemas.microsoft.com/office/powerpoint/2010/main" val="175801129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ontrollerScope_v3.pptx" id="{28E9490B-5D65-4E5E-9483-B0B053AAC961}" vid="{F46BACDA-4390-47A1-9393-2717BF355416}"/>
    </a:ext>
  </a:ext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a:defRPr sz="1000" dirty="0"/>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1C3DF3FF38293344BF16D54B31CD004B" ma:contentTypeVersion="12" ma:contentTypeDescription="Create a new document." ma:contentTypeScope="" ma:versionID="e238eab5e9c30dec6c88bebf92a40672">
  <xsd:schema xmlns:xsd="http://www.w3.org/2001/XMLSchema" xmlns:xs="http://www.w3.org/2001/XMLSchema" xmlns:p="http://schemas.microsoft.com/office/2006/metadata/properties" xmlns:ns1="http://schemas.microsoft.com/sharepoint/v3" xmlns:ns3="743bf456-858c-44a1-8f61-4442775af8f0" targetNamespace="http://schemas.microsoft.com/office/2006/metadata/properties" ma:root="true" ma:fieldsID="3360aa3ba327b4e10fb0e13267c09ee3" ns1:_="" ns3:_="">
    <xsd:import namespace="http://schemas.microsoft.com/sharepoint/v3"/>
    <xsd:import namespace="743bf456-858c-44a1-8f61-4442775af8f0"/>
    <xsd:element name="properties">
      <xsd:complexType>
        <xsd:sequence>
          <xsd:element name="documentManagement">
            <xsd:complexType>
              <xsd:all>
                <xsd:element ref="ns3:MediaServiceMetadata" minOccurs="0"/>
                <xsd:element ref="ns3:MediaServiceFastMetadata" minOccurs="0"/>
                <xsd:element ref="ns3:MediaServiceAutoTags" minOccurs="0"/>
                <xsd:element ref="ns3:MediaServiceOCR" minOccurs="0"/>
                <xsd:element ref="ns3:MediaServiceGenerationTime" minOccurs="0"/>
                <xsd:element ref="ns3:MediaServiceEventHashCode" minOccurs="0"/>
                <xsd:element ref="ns3:MediaServiceDateTaken" minOccurs="0"/>
                <xsd:element ref="ns3:MediaServiceAutoKeyPoints" minOccurs="0"/>
                <xsd:element ref="ns3:MediaServiceKeyPoints" minOccurs="0"/>
                <xsd:element ref="ns3:MediaServiceLocation" minOccurs="0"/>
                <xsd:element ref="ns1:_ip_UnifiedCompliancePolicyProperties" minOccurs="0"/>
                <xsd:element ref="ns1:_ip_UnifiedCompliancePolicyUIAct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18" nillable="true" ma:displayName="Unified Compliance Policy Properties" ma:hidden="true" ma:internalName="_ip_UnifiedCompliancePolicyProperties">
      <xsd:simpleType>
        <xsd:restriction base="dms:Note"/>
      </xsd:simpleType>
    </xsd:element>
    <xsd:element name="_ip_UnifiedCompliancePolicyUIAction" ma:index="19" nillable="true" ma:displayName="Unified Compliance Policy UI Ac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743bf456-858c-44a1-8f61-4442775af8f0"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DateTaken" ma:index="14" nillable="true" ma:displayName="MediaServiceDateTaken" ma:hidden="true" ma:internalName="MediaServiceDateTaken" ma:readOnly="true">
      <xsd:simpleType>
        <xsd:restriction base="dms:Text"/>
      </xsd:simpleType>
    </xsd:element>
    <xsd:element name="MediaServiceAutoKeyPoints" ma:index="15" nillable="true" ma:displayName="MediaServiceAutoKeyPoints" ma:hidden="true" ma:internalName="MediaServiceAutoKeyPoints" ma:readOnly="true">
      <xsd:simpleType>
        <xsd:restriction base="dms:Note"/>
      </xsd:simpleType>
    </xsd:element>
    <xsd:element name="MediaServiceKeyPoints" ma:index="16" nillable="true" ma:displayName="KeyPoints" ma:internalName="MediaServiceKeyPoints" ma:readOnly="true">
      <xsd:simpleType>
        <xsd:restriction base="dms:Note">
          <xsd:maxLength value="255"/>
        </xsd:restriction>
      </xsd:simpleType>
    </xsd:element>
    <xsd:element name="MediaServiceLocation" ma:index="17" nillable="true" ma:displayName="Location" ma:internalName="MediaServiceLocation"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_ip_UnifiedCompliancePolicyUIAction xmlns="http://schemas.microsoft.com/sharepoint/v3" xsi:nil="true"/>
    <_ip_UnifiedCompliancePolicyProperties xmlns="http://schemas.microsoft.com/sharepoint/v3" xsi:nil="true"/>
  </documentManagement>
</p:properties>
</file>

<file path=customXml/itemProps1.xml><?xml version="1.0" encoding="utf-8"?>
<ds:datastoreItem xmlns:ds="http://schemas.openxmlformats.org/officeDocument/2006/customXml" ds:itemID="{E6AC96C5-F431-4E7D-BDFE-96A1B7948F41}">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743bf456-858c-44a1-8f61-4442775af8f0"/>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4DB48BC6-4430-4045-AA3D-389AB41CAD88}">
  <ds:schemaRefs>
    <ds:schemaRef ds:uri="http://schemas.microsoft.com/sharepoint/v3/contenttype/forms"/>
  </ds:schemaRefs>
</ds:datastoreItem>
</file>

<file path=customXml/itemProps3.xml><?xml version="1.0" encoding="utf-8"?>
<ds:datastoreItem xmlns:ds="http://schemas.openxmlformats.org/officeDocument/2006/customXml" ds:itemID="{307B9F68-A620-42A3-AED9-C8A62974BF6E}">
  <ds:schemaRefs>
    <ds:schemaRef ds:uri="http://schemas.microsoft.com/sharepoint/v3"/>
    <ds:schemaRef ds:uri="743bf456-858c-44a1-8f61-4442775af8f0"/>
    <ds:schemaRef ds:uri="http://purl.org/dc/dcmitype/"/>
    <ds:schemaRef ds:uri="http://schemas.microsoft.com/office/2006/documentManagement/types"/>
    <ds:schemaRef ds:uri="http://schemas.microsoft.com/office/2006/metadata/properties"/>
    <ds:schemaRef ds:uri="http://schemas.openxmlformats.org/package/2006/metadata/core-properties"/>
    <ds:schemaRef ds:uri="http://purl.org/dc/terms/"/>
    <ds:schemaRef ds:uri="http://schemas.microsoft.com/office/infopath/2007/PartnerControls"/>
    <ds:schemaRef ds:uri="http://www.w3.org/XML/1998/namespace"/>
    <ds:schemaRef ds:uri="http://purl.org/dc/elements/1.1/"/>
  </ds:schemaRefs>
</ds:datastoreItem>
</file>

<file path=docProps/app.xml><?xml version="1.0" encoding="utf-8"?>
<Properties xmlns="http://schemas.openxmlformats.org/officeDocument/2006/extended-properties" xmlns:vt="http://schemas.openxmlformats.org/officeDocument/2006/docPropsVTypes">
  <Template>ONAP_template</Template>
  <TotalTime>0</TotalTime>
  <Words>2769</Words>
  <Application>Microsoft Office PowerPoint</Application>
  <PresentationFormat>Widescreen</PresentationFormat>
  <Paragraphs>379</Paragraphs>
  <Slides>12</Slides>
  <Notes>5</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12</vt:i4>
      </vt:variant>
    </vt:vector>
  </HeadingPairs>
  <TitlesOfParts>
    <vt:vector size="18" baseType="lpstr">
      <vt:lpstr>.AppleSystemUIFont</vt:lpstr>
      <vt:lpstr>Arial</vt:lpstr>
      <vt:lpstr>Calibri</vt:lpstr>
      <vt:lpstr>Wingdings</vt:lpstr>
      <vt:lpstr>Office Theme</vt:lpstr>
      <vt:lpstr>1_Office Theme</vt:lpstr>
      <vt:lpstr>ONAP Guilin CNF Inventory Model (Work In Progress)</vt:lpstr>
      <vt:lpstr>Modeling Assumptions</vt:lpstr>
      <vt:lpstr>CNF Use Cases I </vt:lpstr>
      <vt:lpstr>CNF Use Cases II </vt:lpstr>
      <vt:lpstr>CNF Conceptual Model </vt:lpstr>
      <vt:lpstr>CNF ONAP vs k8s R&amp;R </vt:lpstr>
      <vt:lpstr>Backup Slides</vt:lpstr>
      <vt:lpstr>CNF Use Cases and Required Inventory:  Control Loop, Change Management and Monitoring/Service Assurance</vt:lpstr>
      <vt:lpstr>PowerPoint Presentation</vt:lpstr>
      <vt:lpstr>CNF Control Loop, Change Management and Service Assurance Use Cases</vt:lpstr>
      <vt:lpstr>K8splugin v2 Information Model</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keywords>CTPClassification=CTP_NT</cp:keywords>
  <cp:lastModifiedBy/>
  <cp:revision>1</cp:revision>
  <dcterms:created xsi:type="dcterms:W3CDTF">2020-06-23T16:42:03Z</dcterms:created>
  <dcterms:modified xsi:type="dcterms:W3CDTF">2020-07-17T15:22:06Z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TitusGUID">
    <vt:lpwstr>1899cae5-6187-497d-a2b4-54eed9f1d838</vt:lpwstr>
  </property>
  <property fmtid="{D5CDD505-2E9C-101B-9397-08002B2CF9AE}" pid="3" name="CTP_TimeStamp">
    <vt:lpwstr>2020-06-23 16:45:18Z</vt:lpwstr>
  </property>
  <property fmtid="{D5CDD505-2E9C-101B-9397-08002B2CF9AE}" pid="4" name="CTP_BU">
    <vt:lpwstr>NA</vt:lpwstr>
  </property>
  <property fmtid="{D5CDD505-2E9C-101B-9397-08002B2CF9AE}" pid="5" name="CTP_IDSID">
    <vt:lpwstr>NA</vt:lpwstr>
  </property>
  <property fmtid="{D5CDD505-2E9C-101B-9397-08002B2CF9AE}" pid="6" name="CTP_WWID">
    <vt:lpwstr>NA</vt:lpwstr>
  </property>
  <property fmtid="{D5CDD505-2E9C-101B-9397-08002B2CF9AE}" pid="7" name="CTPClassification">
    <vt:lpwstr>CTP_NT</vt:lpwstr>
  </property>
  <property fmtid="{D5CDD505-2E9C-101B-9397-08002B2CF9AE}" pid="8" name="ContentTypeId">
    <vt:lpwstr>0x0101001C3DF3FF38293344BF16D54B31CD004B</vt:lpwstr>
  </property>
</Properties>
</file>