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72" r:id="rId3"/>
  </p:sldMasterIdLst>
  <p:notesMasterIdLst>
    <p:notesMasterId r:id="rId26"/>
  </p:notesMasterIdLst>
  <p:sldIdLst>
    <p:sldId id="275" r:id="rId4"/>
    <p:sldId id="1121" r:id="rId5"/>
    <p:sldId id="1126" r:id="rId6"/>
    <p:sldId id="1127" r:id="rId7"/>
    <p:sldId id="448" r:id="rId8"/>
    <p:sldId id="1128" r:id="rId9"/>
    <p:sldId id="490" r:id="rId10"/>
    <p:sldId id="1134" r:id="rId11"/>
    <p:sldId id="497" r:id="rId12"/>
    <p:sldId id="1137" r:id="rId13"/>
    <p:sldId id="290" r:id="rId14"/>
    <p:sldId id="353" r:id="rId15"/>
    <p:sldId id="483" r:id="rId16"/>
    <p:sldId id="1130" r:id="rId17"/>
    <p:sldId id="479" r:id="rId18"/>
    <p:sldId id="468" r:id="rId19"/>
    <p:sldId id="474" r:id="rId20"/>
    <p:sldId id="1136" r:id="rId21"/>
    <p:sldId id="466" r:id="rId22"/>
    <p:sldId id="1133" r:id="rId23"/>
    <p:sldId id="1131" r:id="rId24"/>
    <p:sldId id="27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367D645-170B-4640-8951-CD18364EA624}">
          <p14:sldIdLst>
            <p14:sldId id="275"/>
            <p14:sldId id="1121"/>
            <p14:sldId id="1126"/>
            <p14:sldId id="1127"/>
            <p14:sldId id="448"/>
            <p14:sldId id="1128"/>
            <p14:sldId id="490"/>
            <p14:sldId id="1134"/>
            <p14:sldId id="497"/>
            <p14:sldId id="1137"/>
            <p14:sldId id="290"/>
            <p14:sldId id="353"/>
            <p14:sldId id="483"/>
            <p14:sldId id="1130"/>
            <p14:sldId id="479"/>
            <p14:sldId id="468"/>
            <p14:sldId id="474"/>
            <p14:sldId id="1136"/>
          </p14:sldIdLst>
        </p14:section>
        <p14:section name="UC 6 - Integration w/ DFC" id="{86CF19F2-03E1-4EBC-968A-FC4AEEDDA1B8}">
          <p14:sldIdLst>
            <p14:sldId id="466"/>
            <p14:sldId id="1133"/>
          </p14:sldIdLst>
        </p14:section>
        <p14:section name="Summary" id="{604B6D78-82DA-4155-A28B-BCAB47274C10}">
          <p14:sldIdLst>
            <p14:sldId id="1131"/>
            <p14:sldId id="27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NKATESH KUMAR, VIJAY" initials="VKV" lastIdx="2" clrIdx="0">
    <p:extLst>
      <p:ext uri="{19B8F6BF-5375-455C-9EA6-DF929625EA0E}">
        <p15:presenceInfo xmlns:p15="http://schemas.microsoft.com/office/powerpoint/2012/main" userId="S::vv770d@att.com::59334f0a-f4a6-45bb-8bde-ce56cbc115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4" d="100"/>
          <a:sy n="94" d="100"/>
        </p:scale>
        <p:origin x="115" y="4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9-02-05T17:57:42.239"/>
    </inkml:context>
    <inkml:brush xml:id="br0">
      <inkml:brushProperty name="width" value="0.05" units="cm"/>
      <inkml:brushProperty name="height" value="0.05" units="cm"/>
      <inkml:brushProperty name="fitToCurve" value="1"/>
    </inkml:brush>
  </inkml:definitions>
  <inkml:trace contextRef="#ctx0" brushRef="#br0">0 0 0</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9-02-05T17:57:43.029"/>
    </inkml:context>
    <inkml:brush xml:id="br0">
      <inkml:brushProperty name="width" value="0.05" units="cm"/>
      <inkml:brushProperty name="height" value="0.05" units="cm"/>
      <inkml:brushProperty name="fitToCurve" value="1"/>
    </inkml:brush>
  </inkml:definitions>
  <inkml:trace contextRef="#ctx0" brushRef="#br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8035B-17CB-4AA2-A244-1916B0BB9FAA}" type="datetimeFigureOut">
              <a:rPr lang="en-US" smtClean="0"/>
              <a:t>9/26/2019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6840A2-3A2E-4FBD-84FD-3F4BC70FAD05}" type="slidenum">
              <a:rPr lang="en-US" smtClean="0"/>
              <a:t>‹#›</a:t>
            </a:fld>
            <a:endParaRPr lang="en-US"/>
          </a:p>
        </p:txBody>
      </p:sp>
    </p:spTree>
    <p:extLst>
      <p:ext uri="{BB962C8B-B14F-4D97-AF65-F5344CB8AC3E}">
        <p14:creationId xmlns:p14="http://schemas.microsoft.com/office/powerpoint/2010/main" val="2516595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554481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Note1: The definition of </a:t>
            </a:r>
            <a:r>
              <a:rPr lang="en-US" dirty="0" err="1"/>
              <a:t>TaskID</a:t>
            </a:r>
            <a:r>
              <a:rPr lang="en-US" dirty="0"/>
              <a:t> is still sketchy to me. Will this be set during design time (when new service type is added) or is this handled dynamically via policy when new collector function is added? Or is it both?</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ED3A12-5CE1-439F-87BD-BB8367CB48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9469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1827014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ED3A12-5CE1-439F-87BD-BB8367CB4867}" type="slidenum">
              <a:rPr lang="en-US" smtClean="0"/>
              <a:t>13</a:t>
            </a:fld>
            <a:endParaRPr lang="en-US" dirty="0"/>
          </a:p>
        </p:txBody>
      </p:sp>
    </p:spTree>
    <p:extLst>
      <p:ext uri="{BB962C8B-B14F-4D97-AF65-F5344CB8AC3E}">
        <p14:creationId xmlns:p14="http://schemas.microsoft.com/office/powerpoint/2010/main" val="801172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15</a:t>
            </a:fld>
            <a:endParaRPr lang="en-US" dirty="0"/>
          </a:p>
        </p:txBody>
      </p:sp>
    </p:spTree>
    <p:extLst>
      <p:ext uri="{BB962C8B-B14F-4D97-AF65-F5344CB8AC3E}">
        <p14:creationId xmlns:p14="http://schemas.microsoft.com/office/powerpoint/2010/main" val="810596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16</a:t>
            </a:fld>
            <a:endParaRPr lang="en-US" dirty="0"/>
          </a:p>
        </p:txBody>
      </p:sp>
    </p:spTree>
    <p:extLst>
      <p:ext uri="{BB962C8B-B14F-4D97-AF65-F5344CB8AC3E}">
        <p14:creationId xmlns:p14="http://schemas.microsoft.com/office/powerpoint/2010/main" val="2335433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17</a:t>
            </a:fld>
            <a:endParaRPr lang="en-US" dirty="0"/>
          </a:p>
        </p:txBody>
      </p:sp>
    </p:spTree>
    <p:extLst>
      <p:ext uri="{BB962C8B-B14F-4D97-AF65-F5344CB8AC3E}">
        <p14:creationId xmlns:p14="http://schemas.microsoft.com/office/powerpoint/2010/main" val="1262155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Note1: The definition of </a:t>
            </a:r>
            <a:r>
              <a:rPr lang="en-US" dirty="0" err="1"/>
              <a:t>TaskID</a:t>
            </a:r>
            <a:r>
              <a:rPr lang="en-US" dirty="0"/>
              <a:t> is still sketchy to me. Will this be set during design time (when new service type is added) or is this handled dynamically via policy when new collector function is added? Or is it both?</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ED3A12-5CE1-439F-87BD-BB8367CB48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273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145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087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ED3A12-5CE1-439F-87BD-BB8367CB4867}" type="slidenum">
              <a:rPr lang="en-US" smtClean="0"/>
              <a:t>21</a:t>
            </a:fld>
            <a:endParaRPr lang="en-US" dirty="0"/>
          </a:p>
        </p:txBody>
      </p:sp>
    </p:spTree>
    <p:extLst>
      <p:ext uri="{BB962C8B-B14F-4D97-AF65-F5344CB8AC3E}">
        <p14:creationId xmlns:p14="http://schemas.microsoft.com/office/powerpoint/2010/main" val="767688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2599541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837044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1415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5</a:t>
            </a:fld>
            <a:endParaRPr lang="en-US" dirty="0"/>
          </a:p>
        </p:txBody>
      </p:sp>
    </p:spTree>
    <p:extLst>
      <p:ext uri="{BB962C8B-B14F-4D97-AF65-F5344CB8AC3E}">
        <p14:creationId xmlns:p14="http://schemas.microsoft.com/office/powerpoint/2010/main" val="2011565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3246494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ED3A12-5CE1-439F-87BD-BB8367CB4867}" type="slidenum">
              <a:rPr lang="en-US" smtClean="0"/>
              <a:t>7</a:t>
            </a:fld>
            <a:endParaRPr lang="en-US" dirty="0"/>
          </a:p>
        </p:txBody>
      </p:sp>
    </p:spTree>
    <p:extLst>
      <p:ext uri="{BB962C8B-B14F-4D97-AF65-F5344CB8AC3E}">
        <p14:creationId xmlns:p14="http://schemas.microsoft.com/office/powerpoint/2010/main" val="132514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Note1: OTI can be treated as platform component. The interface to policy could be build directly rather than going through Policy-Handler interface.</a:t>
            </a:r>
          </a:p>
          <a:p>
            <a:r>
              <a:rPr lang="en-US" dirty="0"/>
              <a:t>Note 2 – Where does OTI get information on which regional DCAE the message has to be sent into? Also list of MS noted is okay for </a:t>
            </a:r>
            <a:r>
              <a:rPr lang="en-US" dirty="0" err="1"/>
              <a:t>eCOMP</a:t>
            </a:r>
            <a:r>
              <a:rPr lang="en-US" dirty="0"/>
              <a:t> review, but should be updated to reflect </a:t>
            </a:r>
            <a:r>
              <a:rPr lang="en-US" dirty="0" err="1"/>
              <a:t>onap</a:t>
            </a:r>
            <a:r>
              <a:rPr lang="en-US" dirty="0"/>
              <a:t> services when we take it to community</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8</a:t>
            </a:fld>
            <a:endParaRPr lang="en-US" dirty="0"/>
          </a:p>
        </p:txBody>
      </p:sp>
    </p:spTree>
    <p:extLst>
      <p:ext uri="{BB962C8B-B14F-4D97-AF65-F5344CB8AC3E}">
        <p14:creationId xmlns:p14="http://schemas.microsoft.com/office/powerpoint/2010/main" val="2390751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Note1: OTI can be treated as platform component. The interface to policy could be build directly rather than going through Policy-Handler interface.</a:t>
            </a:r>
          </a:p>
          <a:p>
            <a:r>
              <a:rPr lang="en-US" dirty="0"/>
              <a:t>Note 2 – Where does OTI get information on which regional DCAE the message has to be sent into? Also list of MS noted is okay for </a:t>
            </a:r>
            <a:r>
              <a:rPr lang="en-US" dirty="0" err="1"/>
              <a:t>eCOMP</a:t>
            </a:r>
            <a:r>
              <a:rPr lang="en-US" dirty="0"/>
              <a:t> review, but should be updated to reflect </a:t>
            </a:r>
            <a:r>
              <a:rPr lang="en-US" dirty="0" err="1"/>
              <a:t>onap</a:t>
            </a:r>
            <a:r>
              <a:rPr lang="en-US" dirty="0"/>
              <a:t> services when we take it to community</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ED3A12-5CE1-439F-87BD-BB8367CB4867}" type="slidenum">
              <a:rPr lang="en-US" smtClean="0"/>
              <a:t>9</a:t>
            </a:fld>
            <a:endParaRPr lang="en-US" dirty="0"/>
          </a:p>
        </p:txBody>
      </p:sp>
    </p:spTree>
    <p:extLst>
      <p:ext uri="{BB962C8B-B14F-4D97-AF65-F5344CB8AC3E}">
        <p14:creationId xmlns:p14="http://schemas.microsoft.com/office/powerpoint/2010/main" val="2746068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9123C-B27A-4AB7-826B-BDD4E3DD1C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7282365-A528-4161-BDDE-3D92A6EAA1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7A4B0C-BC28-4106-8CEF-D144C34FD94E}"/>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D6D0A8A1-BC95-48BE-8A5F-84E51932F8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AB4A26-B57C-4CC2-A51D-BE0E4076FAA1}"/>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501389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4CC61-A93C-4782-BADB-602106E984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18EFAAB-F6E8-4C52-9BAD-9E18262917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86C37B-654F-42A0-9934-D84C03A14316}"/>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9FBC7582-1BFD-4B0D-9907-D5072965E5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2BB480-D7C3-49EB-AFD9-9B50A72A23C9}"/>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3417701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0F006F-2209-4EC4-A08D-E08A459354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A00F5C-FD87-49BD-9088-20071034D4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FD6F8B-BC4A-464F-867B-02EA28AD1244}"/>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1A12EF35-DF33-4B0C-A592-AA35F6AE1E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BC5B03-BE88-4620-8D7A-075390DF4D8D}"/>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156495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3922429381"/>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10026696"/>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12656531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3958283711"/>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5096942"/>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8472353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664779243"/>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82502310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5EF7-583F-4142-B705-4DEE6419DF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4CF9FA-2357-40B7-B06A-1BFE578939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9B552C-B6E5-4A09-99CE-8A02AF2F2CD2}"/>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E346F0BD-14FB-4D98-A948-6128521258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68DD2F-CA3D-4742-8F39-69AC53F15C5E}"/>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974578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DF0C3-41A5-4AD0-A3F8-C60DC5CB570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634944-6DB7-45DD-868C-DA73D4151AC9}"/>
              </a:ext>
            </a:extLst>
          </p:cNvPr>
          <p:cNvSpPr>
            <a:spLocks noGrp="1"/>
          </p:cNvSpPr>
          <p:nvPr>
            <p:ph type="dt" sz="half" idx="10"/>
          </p:nvPr>
        </p:nvSpPr>
        <p:spPr/>
        <p:txBody>
          <a:bodyPr/>
          <a:lstStyle/>
          <a:p>
            <a:fld id="{8B1EE1E4-16B2-4BA4-B2FD-8F52D792A7D3}" type="datetimeFigureOut">
              <a:rPr lang="en-US" smtClean="0"/>
              <a:t>9/26/2019</a:t>
            </a:fld>
            <a:endParaRPr lang="en-US"/>
          </a:p>
        </p:txBody>
      </p:sp>
      <p:sp>
        <p:nvSpPr>
          <p:cNvPr id="4" name="Footer Placeholder 3">
            <a:extLst>
              <a:ext uri="{FF2B5EF4-FFF2-40B4-BE49-F238E27FC236}">
                <a16:creationId xmlns:a16="http://schemas.microsoft.com/office/drawing/2014/main" id="{F59B78C5-E3A7-448C-9409-493113C5AD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D3AC1C-3AE9-4117-93BD-169ED965421F}"/>
              </a:ext>
            </a:extLst>
          </p:cNvPr>
          <p:cNvSpPr>
            <a:spLocks noGrp="1"/>
          </p:cNvSpPr>
          <p:nvPr>
            <p:ph type="sldNum" sz="quarter" idx="12"/>
          </p:nvPr>
        </p:nvSpPr>
        <p:spPr/>
        <p:txBody>
          <a:bodyPr/>
          <a:lstStyle/>
          <a:p>
            <a:fld id="{9211CB38-50AA-4B16-BF32-8F0FA1BB3750}" type="slidenum">
              <a:rPr lang="en-US" smtClean="0"/>
              <a:t>‹#›</a:t>
            </a:fld>
            <a:endParaRPr lang="en-US"/>
          </a:p>
        </p:txBody>
      </p:sp>
    </p:spTree>
    <p:extLst>
      <p:ext uri="{BB962C8B-B14F-4D97-AF65-F5344CB8AC3E}">
        <p14:creationId xmlns:p14="http://schemas.microsoft.com/office/powerpoint/2010/main" val="1764628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9F307-7EF3-4221-9195-60030CEB09FB}" type="datetimeFigureOut">
              <a:rPr lang="en-US" smtClean="0"/>
              <a:t>9/26/2019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E994AB-6473-4B00-8711-9A775EA3D22A}" type="slidenum">
              <a:rPr lang="en-US" smtClean="0"/>
              <a:t>‹#›</a:t>
            </a:fld>
            <a:endParaRPr lang="en-US" dirty="0"/>
          </a:p>
        </p:txBody>
      </p:sp>
    </p:spTree>
    <p:extLst>
      <p:ext uri="{BB962C8B-B14F-4D97-AF65-F5344CB8AC3E}">
        <p14:creationId xmlns:p14="http://schemas.microsoft.com/office/powerpoint/2010/main" val="522873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solidFill>
                  <a:prstClr val="black">
                    <a:alpha val="50000"/>
                  </a:prstClr>
                </a:solidFill>
              </a:rPr>
              <a:pPr/>
              <a:t>9/26/2019</a:t>
            </a:fld>
            <a:endParaRPr lang="en-US" dirty="0">
              <a:solidFill>
                <a:prstClr val="black">
                  <a:alpha val="50000"/>
                </a:prstClr>
              </a:solidFill>
            </a:endParaRPr>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1086823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475056759"/>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565981"/>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3773794490"/>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397077973"/>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1 column">
    <p:spTree>
      <p:nvGrpSpPr>
        <p:cNvPr id="1" name=""/>
        <p:cNvGrpSpPr/>
        <p:nvPr/>
      </p:nvGrpSpPr>
      <p:grpSpPr>
        <a:xfrm>
          <a:off x="0" y="0"/>
          <a:ext cx="0" cy="0"/>
          <a:chOff x="0" y="0"/>
          <a:chExt cx="0" cy="0"/>
        </a:xfrm>
      </p:grpSpPr>
      <p:sp>
        <p:nvSpPr>
          <p:cNvPr id="3" name="Content Placeholder 1"/>
          <p:cNvSpPr>
            <a:spLocks noGrp="1"/>
          </p:cNvSpPr>
          <p:nvPr>
            <p:ph idx="1"/>
          </p:nvPr>
        </p:nvSpPr>
        <p:spPr>
          <a:xfrm>
            <a:off x="529168" y="1800000"/>
            <a:ext cx="11135785" cy="385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349826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solidFill>
                  <a:prstClr val="black">
                    <a:alpha val="50000"/>
                  </a:prstClr>
                </a:solidFill>
              </a:rPr>
              <a:pPr/>
              <a:t>9/26/2019</a:t>
            </a:fld>
            <a:endParaRPr lang="en-US" dirty="0">
              <a:solidFill>
                <a:prstClr val="black">
                  <a:alpha val="50000"/>
                </a:prstClr>
              </a:solidFill>
            </a:endParaRPr>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2372413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9F307-7EF3-4221-9195-60030CEB09FB}" type="datetimeFigureOut">
              <a:rPr lang="en-US" smtClean="0"/>
              <a:t>9/26/2019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E994AB-6473-4B00-8711-9A775EA3D22A}" type="slidenum">
              <a:rPr lang="en-US" smtClean="0"/>
              <a:t>‹#›</a:t>
            </a:fld>
            <a:endParaRPr lang="en-US" dirty="0"/>
          </a:p>
        </p:txBody>
      </p:sp>
    </p:spTree>
    <p:extLst>
      <p:ext uri="{BB962C8B-B14F-4D97-AF65-F5344CB8AC3E}">
        <p14:creationId xmlns:p14="http://schemas.microsoft.com/office/powerpoint/2010/main" val="165141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5EF62-B36E-4483-A3F5-CB681D5082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C8A29F-C8B3-4DF9-B0DF-D6C839EDA7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2C0EA9B-CD8F-49D8-B21B-4F16A987B2C3}"/>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F3106F9C-1279-462A-826B-0326C672B2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E596A7-E1BC-4F2C-B06A-6CEDA0E31B29}"/>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2500021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F40B0-024A-4CE8-8681-C1E091DB80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3F8739-B543-4445-BA4A-79F5D01CF3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EC47FC1-F4B6-4C8C-96BA-736A8C5C4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DA18CB-0B28-4EEC-B68B-F55D80FAF02E}"/>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6" name="Footer Placeholder 5">
            <a:extLst>
              <a:ext uri="{FF2B5EF4-FFF2-40B4-BE49-F238E27FC236}">
                <a16:creationId xmlns:a16="http://schemas.microsoft.com/office/drawing/2014/main" id="{E2F24174-FCD9-47C7-86A1-85291245C4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2F9026-F257-4F07-8C6C-959B0378953F}"/>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733936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B0702-E6FC-48F8-9A7D-847B38828E2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781E0B-85B6-46D1-A2BD-9538E38771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F4C0C4-0382-48A4-9970-4EA358E0B6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B3AB8A-A8C7-4E21-BE90-C309E69A26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0CEB8B-E7C4-4B71-AF39-EBFD78E295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64693A-1848-48E2-865C-BCAB876570AB}"/>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8" name="Footer Placeholder 7">
            <a:extLst>
              <a:ext uri="{FF2B5EF4-FFF2-40B4-BE49-F238E27FC236}">
                <a16:creationId xmlns:a16="http://schemas.microsoft.com/office/drawing/2014/main" id="{8D541AD7-3B94-42E2-BE54-E7AEB6FE19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0CFBF8-699A-468F-B19C-75FA94924B0A}"/>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2826147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EE911-F183-4DFB-8E6D-3978135BE2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995338-B2DF-40B0-9206-3AFB8948DCC1}"/>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4" name="Footer Placeholder 3">
            <a:extLst>
              <a:ext uri="{FF2B5EF4-FFF2-40B4-BE49-F238E27FC236}">
                <a16:creationId xmlns:a16="http://schemas.microsoft.com/office/drawing/2014/main" id="{D4550665-87D8-4900-AB8B-5BAB5B18CD7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C64121-6A67-44D2-8D6A-D83CEE39872B}"/>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240823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316E07-038C-4C9B-A3D3-49AB4972C7CE}"/>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3" name="Footer Placeholder 2">
            <a:extLst>
              <a:ext uri="{FF2B5EF4-FFF2-40B4-BE49-F238E27FC236}">
                <a16:creationId xmlns:a16="http://schemas.microsoft.com/office/drawing/2014/main" id="{06BCFFA4-D6BD-4ED3-A0EA-18E82DD260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A9D3ECC-BC72-4572-8106-7D4ED87DD376}"/>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636259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202F9-AD93-466B-AEAD-FB8C8E2254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11EB13-0EF6-4FE0-822C-E254CFF562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C77D03-1E3F-4E8F-B5BC-C0A34456FF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6943B9-4303-4EF0-AC24-495C2538251B}"/>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6" name="Footer Placeholder 5">
            <a:extLst>
              <a:ext uri="{FF2B5EF4-FFF2-40B4-BE49-F238E27FC236}">
                <a16:creationId xmlns:a16="http://schemas.microsoft.com/office/drawing/2014/main" id="{3DFF7955-8ED2-4E21-A3F3-B17DE81E7C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C6BC87-2CB8-47E6-B2EA-AC53AFC80ED8}"/>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29791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4BF5F-C423-4027-9595-CE55D9C61D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C4191C-AE7A-423B-A3CE-04A7DF8717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84D9E2-A253-44EA-BE24-2D99ECF041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7BCFE8-0252-4B11-A270-920D7F254B77}"/>
              </a:ext>
            </a:extLst>
          </p:cNvPr>
          <p:cNvSpPr>
            <a:spLocks noGrp="1"/>
          </p:cNvSpPr>
          <p:nvPr>
            <p:ph type="dt" sz="half" idx="10"/>
          </p:nvPr>
        </p:nvSpPr>
        <p:spPr/>
        <p:txBody>
          <a:bodyPr/>
          <a:lstStyle/>
          <a:p>
            <a:fld id="{9F7B95B3-02EB-4D52-BA9A-F3A97AE989C8}" type="datetimeFigureOut">
              <a:rPr lang="en-US" smtClean="0"/>
              <a:t>9/26/2019</a:t>
            </a:fld>
            <a:endParaRPr lang="en-US"/>
          </a:p>
        </p:txBody>
      </p:sp>
      <p:sp>
        <p:nvSpPr>
          <p:cNvPr id="6" name="Footer Placeholder 5">
            <a:extLst>
              <a:ext uri="{FF2B5EF4-FFF2-40B4-BE49-F238E27FC236}">
                <a16:creationId xmlns:a16="http://schemas.microsoft.com/office/drawing/2014/main" id="{4150FF80-CBF8-4752-BE5C-3956ED2810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A4B30F-C781-4AA4-AB2D-D8C835275227}"/>
              </a:ext>
            </a:extLst>
          </p:cNvPr>
          <p:cNvSpPr>
            <a:spLocks noGrp="1"/>
          </p:cNvSpPr>
          <p:nvPr>
            <p:ph type="sldNum" sz="quarter" idx="12"/>
          </p:nvPr>
        </p:nvSpPr>
        <p:spPr/>
        <p:txBody>
          <a:bodyPr/>
          <a:lstStyle/>
          <a:p>
            <a:fld id="{44275AB3-5C26-4C0F-91C2-A423D15A0FA3}" type="slidenum">
              <a:rPr lang="en-US" smtClean="0"/>
              <a:t>‹#›</a:t>
            </a:fld>
            <a:endParaRPr lang="en-US"/>
          </a:p>
        </p:txBody>
      </p:sp>
    </p:spTree>
    <p:extLst>
      <p:ext uri="{BB962C8B-B14F-4D97-AF65-F5344CB8AC3E}">
        <p14:creationId xmlns:p14="http://schemas.microsoft.com/office/powerpoint/2010/main" val="3111232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4.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image" Target="../media/image2.emf"/><Relationship Id="rId5" Type="http://schemas.openxmlformats.org/officeDocument/2006/relationships/slideLayout" Target="../slideLayouts/slideLayout19.xml"/><Relationship Id="rId10" Type="http://schemas.openxmlformats.org/officeDocument/2006/relationships/image" Target="../media/image3.jpg"/><Relationship Id="rId4" Type="http://schemas.openxmlformats.org/officeDocument/2006/relationships/slideLayout" Target="../slideLayouts/slideLayout18.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4.png"/><Relationship Id="rId5" Type="http://schemas.openxmlformats.org/officeDocument/2006/relationships/slideLayout" Target="../slideLayouts/slideLayout27.xml"/><Relationship Id="rId10" Type="http://schemas.openxmlformats.org/officeDocument/2006/relationships/image" Target="../media/image2.emf"/><Relationship Id="rId4" Type="http://schemas.openxmlformats.org/officeDocument/2006/relationships/slideLayout" Target="../slideLayouts/slideLayout26.xml"/><Relationship Id="rId9"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F3D882-581D-4B45-BA36-8C2396D9C9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129CBEA-72AB-47A0-98DE-4B6989A084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C9BAE5-F6E1-4F43-89B5-DAA03792E7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7B95B3-02EB-4D52-BA9A-F3A97AE989C8}" type="datetimeFigureOut">
              <a:rPr lang="en-US" smtClean="0"/>
              <a:t>9/26/2019</a:t>
            </a:fld>
            <a:endParaRPr lang="en-US"/>
          </a:p>
        </p:txBody>
      </p:sp>
      <p:sp>
        <p:nvSpPr>
          <p:cNvPr id="5" name="Footer Placeholder 4">
            <a:extLst>
              <a:ext uri="{FF2B5EF4-FFF2-40B4-BE49-F238E27FC236}">
                <a16:creationId xmlns:a16="http://schemas.microsoft.com/office/drawing/2014/main" id="{CB205AAD-D6C9-4045-A939-1512C6A311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8ACBC49-1ACF-4646-8860-789E4F2A39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275AB3-5C26-4C0F-91C2-A423D15A0FA3}" type="slidenum">
              <a:rPr lang="en-US" smtClean="0"/>
              <a:t>‹#›</a:t>
            </a:fld>
            <a:endParaRPr lang="en-US"/>
          </a:p>
        </p:txBody>
      </p:sp>
    </p:spTree>
    <p:extLst>
      <p:ext uri="{BB962C8B-B14F-4D97-AF65-F5344CB8AC3E}">
        <p14:creationId xmlns:p14="http://schemas.microsoft.com/office/powerpoint/2010/main" val="1325972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6681062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70" r:id="rId7"/>
    <p:sldLayoutId id="2147483671" r:id="rId8"/>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solidFill>
                <a:prstClr val="black">
                  <a:alpha val="50000"/>
                </a:prstClr>
              </a:solidFill>
            </a:endParaRPr>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pic>
        <p:nvPicPr>
          <p:cNvPr id="21" name="Picture 2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solidFill>
                <a:prstClr val="black">
                  <a:tint val="75000"/>
                </a:prstClr>
              </a:solidFill>
            </a:endParaRPr>
          </a:p>
        </p:txBody>
      </p:sp>
    </p:spTree>
    <p:extLst>
      <p:ext uri="{BB962C8B-B14F-4D97-AF65-F5344CB8AC3E}">
        <p14:creationId xmlns:p14="http://schemas.microsoft.com/office/powerpoint/2010/main" val="6811812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ws4361@att.com"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5G+-+Bulk+PM" TargetMode="External"/><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hyperlink" Target="https://wiki.onap.org/display/DW/5G+-+Bulk+PM" TargetMode="External"/><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customXml" Target="../ink/ink2.xml"/><Relationship Id="rId4" Type="http://schemas.openxmlformats.org/officeDocument/2006/relationships/image" Target="../media/image50.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97164" y="2401455"/>
            <a:ext cx="10097463" cy="1878142"/>
          </a:xfrm>
        </p:spPr>
        <p:txBody>
          <a:bodyPr>
            <a:normAutofit/>
          </a:bodyPr>
          <a:lstStyle/>
          <a:p>
            <a:r>
              <a:rPr lang="en-US" sz="4400" dirty="0"/>
              <a:t>Topology-based configuration update for DCAE MS</a:t>
            </a:r>
            <a:endParaRPr lang="ru-RU" sz="4400"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a:xfrm>
            <a:off x="6419273" y="4802909"/>
            <a:ext cx="5624945" cy="959142"/>
          </a:xfrm>
        </p:spPr>
        <p:txBody>
          <a:bodyPr>
            <a:normAutofit fontScale="70000" lnSpcReduction="20000"/>
          </a:bodyPr>
          <a:lstStyle/>
          <a:p>
            <a:r>
              <a:rPr lang="en-US" sz="3200" dirty="0"/>
              <a:t>Wen Shang (</a:t>
            </a:r>
            <a:r>
              <a:rPr lang="en-US" sz="3200" dirty="0">
                <a:hlinkClick r:id="rId3">
                  <a:extLst>
                    <a:ext uri="{A12FA001-AC4F-418D-AE19-62706E023703}">
                      <ahyp:hlinkClr xmlns:ahyp="http://schemas.microsoft.com/office/drawing/2018/hyperlinkcolor" val="tx"/>
                    </a:ext>
                  </a:extLst>
                </a:hlinkClick>
              </a:rPr>
              <a:t>ws4361@att.com</a:t>
            </a:r>
            <a:r>
              <a:rPr lang="en-US" sz="3200" dirty="0"/>
              <a:t>)</a:t>
            </a:r>
          </a:p>
          <a:p>
            <a:r>
              <a:rPr lang="en-US" sz="3200" dirty="0"/>
              <a:t>Vijay Venkatesh Kumar (vv770d@att.com)</a:t>
            </a:r>
          </a:p>
        </p:txBody>
      </p:sp>
    </p:spTree>
    <p:extLst>
      <p:ext uri="{BB962C8B-B14F-4D97-AF65-F5344CB8AC3E}">
        <p14:creationId xmlns:p14="http://schemas.microsoft.com/office/powerpoint/2010/main" val="385715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5CE1E-28D9-41CE-A9B1-095EDBA2B931}"/>
              </a:ext>
            </a:extLst>
          </p:cNvPr>
          <p:cNvSpPr>
            <a:spLocks noGrp="1"/>
          </p:cNvSpPr>
          <p:nvPr>
            <p:ph type="title"/>
          </p:nvPr>
        </p:nvSpPr>
        <p:spPr/>
        <p:txBody>
          <a:bodyPr>
            <a:normAutofit/>
          </a:bodyPr>
          <a:lstStyle/>
          <a:p>
            <a:r>
              <a:rPr lang="en-US" sz="1800" dirty="0"/>
              <a:t>event-handler-template</a:t>
            </a:r>
          </a:p>
        </p:txBody>
      </p:sp>
      <p:sp>
        <p:nvSpPr>
          <p:cNvPr id="3" name="Footer Placeholder 2">
            <a:extLst>
              <a:ext uri="{FF2B5EF4-FFF2-40B4-BE49-F238E27FC236}">
                <a16:creationId xmlns:a16="http://schemas.microsoft.com/office/drawing/2014/main" id="{0763078D-A2B5-4ADE-90CB-387EEC151E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0C9582-34EE-4C16-A151-F2EDC6F0B24C}"/>
              </a:ext>
            </a:extLst>
          </p:cNvPr>
          <p:cNvSpPr>
            <a:spLocks noGrp="1"/>
          </p:cNvSpPr>
          <p:nvPr>
            <p:ph type="sldNum" sz="quarter" idx="12"/>
          </p:nvPr>
        </p:nvSpPr>
        <p:spPr/>
        <p:txBody>
          <a:bodyPr/>
          <a:lstStyle/>
          <a:p>
            <a:fld id="{9211CB38-50AA-4B16-BF32-8F0FA1BB3750}" type="slidenum">
              <a:rPr lang="en-US" smtClean="0"/>
              <a:t>10</a:t>
            </a:fld>
            <a:endParaRPr lang="en-US"/>
          </a:p>
        </p:txBody>
      </p:sp>
      <p:pic>
        <p:nvPicPr>
          <p:cNvPr id="6" name="Picture 5">
            <a:extLst>
              <a:ext uri="{FF2B5EF4-FFF2-40B4-BE49-F238E27FC236}">
                <a16:creationId xmlns:a16="http://schemas.microsoft.com/office/drawing/2014/main" id="{F4B7EE9A-673B-47B6-A3FF-C4AEF3E37EBE}"/>
              </a:ext>
            </a:extLst>
          </p:cNvPr>
          <p:cNvPicPr>
            <a:picLocks noChangeAspect="1"/>
          </p:cNvPicPr>
          <p:nvPr/>
        </p:nvPicPr>
        <p:blipFill>
          <a:blip r:embed="rId2"/>
          <a:stretch>
            <a:fillRect/>
          </a:stretch>
        </p:blipFill>
        <p:spPr>
          <a:xfrm>
            <a:off x="57780" y="1015277"/>
            <a:ext cx="10096500" cy="4162425"/>
          </a:xfrm>
          <a:prstGeom prst="rect">
            <a:avLst/>
          </a:prstGeom>
        </p:spPr>
      </p:pic>
      <p:sp>
        <p:nvSpPr>
          <p:cNvPr id="7" name="TextBox 6">
            <a:extLst>
              <a:ext uri="{FF2B5EF4-FFF2-40B4-BE49-F238E27FC236}">
                <a16:creationId xmlns:a16="http://schemas.microsoft.com/office/drawing/2014/main" id="{1F8735DB-479E-4907-ABB2-54F1F922C61D}"/>
              </a:ext>
            </a:extLst>
          </p:cNvPr>
          <p:cNvSpPr txBox="1"/>
          <p:nvPr/>
        </p:nvSpPr>
        <p:spPr>
          <a:xfrm>
            <a:off x="173811" y="5327702"/>
            <a:ext cx="6189203" cy="646331"/>
          </a:xfrm>
          <a:prstGeom prst="rect">
            <a:avLst/>
          </a:prstGeom>
          <a:noFill/>
        </p:spPr>
        <p:txBody>
          <a:bodyPr wrap="square" rtlCol="0">
            <a:spAutoFit/>
          </a:bodyPr>
          <a:lstStyle/>
          <a:p>
            <a:r>
              <a:rPr lang="en-US" dirty="0"/>
              <a:t>Input: multiple event sources with different format.</a:t>
            </a:r>
          </a:p>
          <a:p>
            <a:r>
              <a:rPr lang="en-US" dirty="0"/>
              <a:t>Output: unified VES like standard ‘</a:t>
            </a:r>
            <a:r>
              <a:rPr lang="en-US" dirty="0" err="1"/>
              <a:t>dcae</a:t>
            </a:r>
            <a:r>
              <a:rPr lang="en-US" dirty="0"/>
              <a:t>-collection-event’. </a:t>
            </a:r>
          </a:p>
        </p:txBody>
      </p:sp>
    </p:spTree>
    <p:extLst>
      <p:ext uri="{BB962C8B-B14F-4D97-AF65-F5344CB8AC3E}">
        <p14:creationId xmlns:p14="http://schemas.microsoft.com/office/powerpoint/2010/main" val="1165124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84610E-80D8-4D6D-BA53-1AFB017F8B22}"/>
              </a:ext>
            </a:extLst>
          </p:cNvPr>
          <p:cNvSpPr txBox="1"/>
          <p:nvPr/>
        </p:nvSpPr>
        <p:spPr>
          <a:xfrm>
            <a:off x="-51164" y="275274"/>
            <a:ext cx="909250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dcae</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-collection-event  (standard VES like format)  w/  defined standard collection-task </a:t>
            </a:r>
          </a:p>
        </p:txBody>
      </p:sp>
      <p:sp>
        <p:nvSpPr>
          <p:cNvPr id="4" name="TextBox 3">
            <a:extLst>
              <a:ext uri="{FF2B5EF4-FFF2-40B4-BE49-F238E27FC236}">
                <a16:creationId xmlns:a16="http://schemas.microsoft.com/office/drawing/2014/main" id="{3D1DF94A-5627-4A1C-A998-C90B858C5107}"/>
              </a:ext>
            </a:extLst>
          </p:cNvPr>
          <p:cNvSpPr txBox="1"/>
          <p:nvPr/>
        </p:nvSpPr>
        <p:spPr>
          <a:xfrm>
            <a:off x="2852416" y="2966729"/>
            <a:ext cx="328534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err="1">
                <a:ln>
                  <a:noFill/>
                </a:ln>
                <a:solidFill>
                  <a:prstClr val="black"/>
                </a:solidFill>
                <a:effectLst/>
                <a:uLnTx/>
                <a:uFillTx/>
                <a:latin typeface="Calibri" panose="020F0502020204030204"/>
                <a:ea typeface="+mn-ea"/>
                <a:cs typeface="+mn-cs"/>
              </a:rPr>
              <a:t>CollectionTaskID</a:t>
            </a:r>
            <a:r>
              <a:rPr kumimoji="0" lang="en-US" sz="1400" b="1" i="0" u="sng" strike="noStrike" kern="1200" cap="none" spc="0" normalizeH="0" baseline="0" noProof="0" dirty="0">
                <a:ln>
                  <a:noFill/>
                </a:ln>
                <a:solidFill>
                  <a:prstClr val="black"/>
                </a:solidFill>
                <a:effectLst/>
                <a:uLnTx/>
                <a:uFillTx/>
                <a:latin typeface="Calibri" panose="020F0502020204030204"/>
                <a:ea typeface="+mn-ea"/>
                <a:cs typeface="+mn-cs"/>
              </a:rPr>
              <a:t>  </a:t>
            </a:r>
          </a:p>
        </p:txBody>
      </p:sp>
      <p:cxnSp>
        <p:nvCxnSpPr>
          <p:cNvPr id="12" name="Straight Arrow Connector 11">
            <a:extLst>
              <a:ext uri="{FF2B5EF4-FFF2-40B4-BE49-F238E27FC236}">
                <a16:creationId xmlns:a16="http://schemas.microsoft.com/office/drawing/2014/main" id="{93625149-FE8C-431E-9B33-5C6A9A0FE888}"/>
              </a:ext>
            </a:extLst>
          </p:cNvPr>
          <p:cNvCxnSpPr/>
          <p:nvPr/>
        </p:nvCxnSpPr>
        <p:spPr>
          <a:xfrm flipH="1" flipV="1">
            <a:off x="1726250" y="3274506"/>
            <a:ext cx="1324778" cy="199824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aphicFrame>
        <p:nvGraphicFramePr>
          <p:cNvPr id="13" name="Table 12">
            <a:extLst>
              <a:ext uri="{FF2B5EF4-FFF2-40B4-BE49-F238E27FC236}">
                <a16:creationId xmlns:a16="http://schemas.microsoft.com/office/drawing/2014/main" id="{6EF481E9-F0FE-4F1F-8A07-2D9FFD6F17A6}"/>
              </a:ext>
            </a:extLst>
          </p:cNvPr>
          <p:cNvGraphicFramePr>
            <a:graphicFrameLocks noGrp="1"/>
          </p:cNvGraphicFramePr>
          <p:nvPr>
            <p:extLst>
              <p:ext uri="{D42A27DB-BD31-4B8C-83A1-F6EECF244321}">
                <p14:modId xmlns:p14="http://schemas.microsoft.com/office/powerpoint/2010/main" val="3061815978"/>
              </p:ext>
            </p:extLst>
          </p:nvPr>
        </p:nvGraphicFramePr>
        <p:xfrm>
          <a:off x="2952726" y="3429000"/>
          <a:ext cx="3568700" cy="2762250"/>
        </p:xfrm>
        <a:graphic>
          <a:graphicData uri="http://schemas.openxmlformats.org/drawingml/2006/table">
            <a:tbl>
              <a:tblPr>
                <a:tableStyleId>{5C22544A-7EE6-4342-B048-85BDC9FD1C3A}</a:tableStyleId>
              </a:tblPr>
              <a:tblGrid>
                <a:gridCol w="3568700">
                  <a:extLst>
                    <a:ext uri="{9D8B030D-6E8A-4147-A177-3AD203B41FA5}">
                      <a16:colId xmlns:a16="http://schemas.microsoft.com/office/drawing/2014/main" val="2239809520"/>
                    </a:ext>
                  </a:extLst>
                </a:gridCol>
              </a:tblGrid>
              <a:tr h="200025">
                <a:tc>
                  <a:txBody>
                    <a:bodyPr/>
                    <a:lstStyle/>
                    <a:p>
                      <a:pPr algn="l" rtl="0" fontAlgn="ctr"/>
                      <a:r>
                        <a:rPr lang="en-US" sz="1100" u="none" strike="noStrike" dirty="0">
                          <a:effectLst/>
                        </a:rPr>
                        <a:t>snmp_100: </a:t>
                      </a:r>
                      <a:r>
                        <a:rPr lang="en-US" sz="1100" u="none" strike="noStrike" dirty="0" err="1">
                          <a:effectLst/>
                        </a:rPr>
                        <a:t>snmp-poller</a:t>
                      </a:r>
                      <a:r>
                        <a:rPr lang="en-US" sz="1100" u="none" strike="noStrike" dirty="0">
                          <a:effectLst/>
                        </a:rPr>
                        <a:t> w/ standard-</a:t>
                      </a:r>
                      <a:r>
                        <a:rPr lang="en-US" sz="1100" u="none" strike="noStrike" dirty="0" err="1">
                          <a:effectLst/>
                        </a:rPr>
                        <a:t>mib</a:t>
                      </a:r>
                      <a:r>
                        <a:rPr lang="en-US" sz="1100" u="none" strike="noStrike" dirty="0">
                          <a:effectLst/>
                        </a:rPr>
                        <a:t>-group=CPU</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664716789"/>
                  </a:ext>
                </a:extLst>
              </a:tr>
              <a:tr h="200025">
                <a:tc>
                  <a:txBody>
                    <a:bodyPr/>
                    <a:lstStyle/>
                    <a:p>
                      <a:pPr algn="l" rtl="0" fontAlgn="ctr"/>
                      <a:r>
                        <a:rPr lang="en-US" sz="1100" u="none" strike="noStrike" dirty="0">
                          <a:effectLst/>
                        </a:rPr>
                        <a:t>snmp_101: </a:t>
                      </a:r>
                      <a:r>
                        <a:rPr lang="en-US" sz="1100" u="none" strike="noStrike" dirty="0" err="1">
                          <a:effectLst/>
                        </a:rPr>
                        <a:t>snmp-poller</a:t>
                      </a:r>
                      <a:r>
                        <a:rPr lang="en-US" sz="1100" u="none" strike="noStrike" dirty="0">
                          <a:effectLst/>
                        </a:rPr>
                        <a:t> w/ standard-</a:t>
                      </a:r>
                      <a:r>
                        <a:rPr lang="en-US" sz="1100" u="none" strike="noStrike" dirty="0" err="1">
                          <a:effectLst/>
                        </a:rPr>
                        <a:t>mib</a:t>
                      </a:r>
                      <a:r>
                        <a:rPr lang="en-US" sz="1100" u="none" strike="noStrike" dirty="0">
                          <a:effectLst/>
                        </a:rPr>
                        <a:t>-group=Memory</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98144606"/>
                  </a:ext>
                </a:extLst>
              </a:tr>
              <a:tr h="200025">
                <a:tc>
                  <a:txBody>
                    <a:bodyPr/>
                    <a:lstStyle/>
                    <a:p>
                      <a:pPr algn="l" rtl="0" fontAlgn="ctr"/>
                      <a:r>
                        <a:rPr lang="en-US" sz="1100" u="none" strike="noStrike" dirty="0">
                          <a:effectLst/>
                        </a:rPr>
                        <a:t>snmp_102: </a:t>
                      </a:r>
                      <a:r>
                        <a:rPr lang="en-US" sz="1100" u="none" strike="noStrike" dirty="0" err="1">
                          <a:effectLst/>
                        </a:rPr>
                        <a:t>snmp-poller</a:t>
                      </a:r>
                      <a:r>
                        <a:rPr lang="en-US" sz="1100" u="none" strike="noStrike" dirty="0">
                          <a:effectLst/>
                        </a:rPr>
                        <a:t> w/ standard-</a:t>
                      </a:r>
                      <a:r>
                        <a:rPr lang="en-US" sz="1100" u="none" strike="noStrike" dirty="0" err="1">
                          <a:effectLst/>
                        </a:rPr>
                        <a:t>mib</a:t>
                      </a:r>
                      <a:r>
                        <a:rPr lang="en-US" sz="1100" u="none" strike="noStrike" dirty="0">
                          <a:effectLst/>
                        </a:rPr>
                        <a:t>-group=IF-MIB</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26164759"/>
                  </a:ext>
                </a:extLst>
              </a:tr>
              <a:tr h="200025">
                <a:tc>
                  <a:txBody>
                    <a:bodyPr/>
                    <a:lstStyle/>
                    <a:p>
                      <a:pPr algn="l" rtl="0" fontAlgn="ctr"/>
                      <a:r>
                        <a:rPr lang="en-US" sz="1100" u="none" strike="noStrike">
                          <a:effectLst/>
                        </a:rPr>
                        <a:t>snmp_200: snmp-poller w/ Cisco-mib-group=x1</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9098064"/>
                  </a:ext>
                </a:extLst>
              </a:tr>
              <a:tr h="200025">
                <a:tc>
                  <a:txBody>
                    <a:bodyPr/>
                    <a:lstStyle/>
                    <a:p>
                      <a:pPr algn="l" rtl="0" fontAlgn="ctr"/>
                      <a:r>
                        <a:rPr lang="en-US" sz="1100" u="none" strike="noStrike" dirty="0">
                          <a:effectLst/>
                        </a:rPr>
                        <a:t>snmp_201: </a:t>
                      </a:r>
                      <a:r>
                        <a:rPr lang="en-US" sz="1100" u="none" strike="noStrike" dirty="0" err="1">
                          <a:effectLst/>
                        </a:rPr>
                        <a:t>snmp-poller</a:t>
                      </a:r>
                      <a:r>
                        <a:rPr lang="en-US" sz="1100" u="none" strike="noStrike" dirty="0">
                          <a:effectLst/>
                        </a:rPr>
                        <a:t> w/ Cisco-</a:t>
                      </a:r>
                      <a:r>
                        <a:rPr lang="en-US" sz="1100" u="none" strike="noStrike" dirty="0" err="1">
                          <a:effectLst/>
                        </a:rPr>
                        <a:t>mib</a:t>
                      </a:r>
                      <a:r>
                        <a:rPr lang="en-US" sz="1100" u="none" strike="noStrike" dirty="0">
                          <a:effectLst/>
                        </a:rPr>
                        <a:t>-group=x2</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03924544"/>
                  </a:ext>
                </a:extLst>
              </a:tr>
              <a:tr h="200025">
                <a:tc>
                  <a:txBody>
                    <a:bodyPr/>
                    <a:lstStyle/>
                    <a:p>
                      <a:pPr algn="l" rtl="0" fontAlgn="ctr"/>
                      <a:r>
                        <a:rPr lang="en-US" sz="1100" u="none" strike="noStrike">
                          <a:effectLst/>
                        </a:rPr>
                        <a:t>snmp_300: snmp-poller w/ Juniper-mib-group=y1</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71829482"/>
                  </a:ext>
                </a:extLst>
              </a:tr>
              <a:tr h="200025">
                <a:tc>
                  <a:txBody>
                    <a:bodyPr/>
                    <a:lstStyle/>
                    <a:p>
                      <a:pPr algn="l" rtl="0" fontAlgn="ctr"/>
                      <a:r>
                        <a:rPr lang="en-US" sz="1100" u="none" strike="noStrike" dirty="0">
                          <a:effectLst/>
                        </a:rPr>
                        <a:t>snmp_301: </a:t>
                      </a:r>
                      <a:r>
                        <a:rPr lang="en-US" sz="1100" u="none" strike="noStrike" dirty="0" err="1">
                          <a:effectLst/>
                        </a:rPr>
                        <a:t>snmp-poller</a:t>
                      </a:r>
                      <a:r>
                        <a:rPr lang="en-US" sz="1100" u="none" strike="noStrike" dirty="0">
                          <a:effectLst/>
                        </a:rPr>
                        <a:t> w/ Juniper-</a:t>
                      </a:r>
                      <a:r>
                        <a:rPr lang="en-US" sz="1100" u="none" strike="noStrike" dirty="0" err="1">
                          <a:effectLst/>
                        </a:rPr>
                        <a:t>mib</a:t>
                      </a:r>
                      <a:r>
                        <a:rPr lang="en-US" sz="1100" u="none" strike="noStrike" dirty="0">
                          <a:effectLst/>
                        </a:rPr>
                        <a:t>-group=y2</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8084984"/>
                  </a:ext>
                </a:extLst>
              </a:tr>
              <a:tr h="200025">
                <a:tc>
                  <a:txBody>
                    <a:bodyPr/>
                    <a:lstStyle/>
                    <a:p>
                      <a:pPr algn="l" rtl="0" fontAlgn="ctr"/>
                      <a:r>
                        <a:rPr lang="en-US" sz="1100" u="none" strike="noStrike">
                          <a:effectLst/>
                        </a:rPr>
                        <a:t>FOI_100: FOI-sftp w/ property 1, property 2, …</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60455567"/>
                  </a:ext>
                </a:extLst>
              </a:tr>
              <a:tr h="200025">
                <a:tc>
                  <a:txBody>
                    <a:bodyPr/>
                    <a:lstStyle/>
                    <a:p>
                      <a:pPr algn="l" rtl="0" fontAlgn="ctr"/>
                      <a:r>
                        <a:rPr lang="en-US" sz="1100" u="none" strike="noStrike">
                          <a:effectLst/>
                        </a:rPr>
                        <a:t>FOI_200: FOI-camel w/ property 1, property 2, …</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192124094"/>
                  </a:ext>
                </a:extLst>
              </a:tr>
              <a:tr h="190500">
                <a:tc>
                  <a:txBody>
                    <a:bodyPr/>
                    <a:lstStyle/>
                    <a:p>
                      <a:pPr algn="l" rtl="0" fontAlgn="ctr"/>
                      <a:r>
                        <a:rPr lang="en-US" sz="1100" u="none" strike="noStrike">
                          <a:effectLst/>
                        </a:rPr>
                        <a:t>FOI_300:BulkFileCollector w/ property 1, property 2, …</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6509651"/>
                  </a:ext>
                </a:extLst>
              </a:tr>
              <a:tr h="200025">
                <a:tc>
                  <a:txBody>
                    <a:bodyPr/>
                    <a:lstStyle/>
                    <a:p>
                      <a:pPr algn="l" rtl="0" fontAlgn="ctr"/>
                      <a:r>
                        <a:rPr lang="en-US" sz="1100" u="none" strike="noStrike">
                          <a:effectLst/>
                        </a:rPr>
                        <a:t>CLI_100: CLI-collector  w/ cli="show-config"</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75050131"/>
                  </a:ext>
                </a:extLst>
              </a:tr>
              <a:tr h="190500">
                <a:tc>
                  <a:txBody>
                    <a:bodyPr/>
                    <a:lstStyle/>
                    <a:p>
                      <a:pPr algn="l" rtl="0" fontAlgn="ctr"/>
                      <a:r>
                        <a:rPr lang="en-US" sz="1100" u="none" strike="noStrike">
                          <a:effectLst/>
                        </a:rPr>
                        <a:t>CLI_101: CLI-collector  w/ cli="show version"</a:t>
                      </a:r>
                      <a:endParaRPr lang="en-US"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699413242"/>
                  </a:ext>
                </a:extLst>
              </a:tr>
              <a:tr h="190500">
                <a:tc>
                  <a:txBody>
                    <a:bodyPr/>
                    <a:lstStyle/>
                    <a:p>
                      <a:pPr algn="l" rtl="0" fontAlgn="ctr"/>
                      <a:r>
                        <a:rPr lang="pl-PL" sz="1100" u="none" strike="noStrike">
                          <a:effectLst/>
                        </a:rPr>
                        <a:t>gRPC_100: gPRC w/ propert 1, …</a:t>
                      </a:r>
                      <a:endParaRPr lang="pl-PL"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201308332"/>
                  </a:ext>
                </a:extLst>
              </a:tr>
              <a:tr h="190500">
                <a:tc>
                  <a:txBody>
                    <a:bodyPr/>
                    <a:lstStyle/>
                    <a:p>
                      <a:pPr algn="l" rtl="0"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82195025"/>
                  </a:ext>
                </a:extLst>
              </a:tr>
            </a:tbl>
          </a:graphicData>
        </a:graphic>
      </p:graphicFrame>
      <p:sp>
        <p:nvSpPr>
          <p:cNvPr id="10" name="TextBox 9">
            <a:extLst>
              <a:ext uri="{FF2B5EF4-FFF2-40B4-BE49-F238E27FC236}">
                <a16:creationId xmlns:a16="http://schemas.microsoft.com/office/drawing/2014/main" id="{DD795B85-05B0-416C-9B71-C0829536141C}"/>
              </a:ext>
            </a:extLst>
          </p:cNvPr>
          <p:cNvSpPr txBox="1"/>
          <p:nvPr/>
        </p:nvSpPr>
        <p:spPr>
          <a:xfrm>
            <a:off x="6863465" y="1127597"/>
            <a:ext cx="317512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err="1">
                <a:ln>
                  <a:noFill/>
                </a:ln>
                <a:solidFill>
                  <a:prstClr val="black"/>
                </a:solidFill>
                <a:effectLst/>
                <a:uLnTx/>
                <a:uFillTx/>
                <a:latin typeface="Calibri" panose="020F0502020204030204"/>
                <a:ea typeface="+mn-ea"/>
                <a:cs typeface="+mn-cs"/>
              </a:rPr>
              <a:t>CollectionTask</a:t>
            </a:r>
            <a:r>
              <a:rPr kumimoji="0" lang="en-US" sz="1400" b="1" i="0" u="sng" strike="noStrike" kern="1200" cap="none" spc="0" normalizeH="0" baseline="0" noProof="0" dirty="0">
                <a:ln>
                  <a:noFill/>
                </a:ln>
                <a:solidFill>
                  <a:prstClr val="black"/>
                </a:solidFill>
                <a:effectLst/>
                <a:uLnTx/>
                <a:uFillTx/>
                <a:latin typeface="Calibri" panose="020F0502020204030204"/>
                <a:ea typeface="+mn-ea"/>
                <a:cs typeface="+mn-cs"/>
              </a:rPr>
              <a:t> Definition  </a:t>
            </a:r>
          </a:p>
        </p:txBody>
      </p:sp>
      <p:graphicFrame>
        <p:nvGraphicFramePr>
          <p:cNvPr id="6" name="Table 5">
            <a:extLst>
              <a:ext uri="{FF2B5EF4-FFF2-40B4-BE49-F238E27FC236}">
                <a16:creationId xmlns:a16="http://schemas.microsoft.com/office/drawing/2014/main" id="{D56657B0-569D-4459-838D-40AE592598B2}"/>
              </a:ext>
            </a:extLst>
          </p:cNvPr>
          <p:cNvGraphicFramePr>
            <a:graphicFrameLocks noGrp="1"/>
          </p:cNvGraphicFramePr>
          <p:nvPr>
            <p:extLst>
              <p:ext uri="{D42A27DB-BD31-4B8C-83A1-F6EECF244321}">
                <p14:modId xmlns:p14="http://schemas.microsoft.com/office/powerpoint/2010/main" val="3310045144"/>
              </p:ext>
            </p:extLst>
          </p:nvPr>
        </p:nvGraphicFramePr>
        <p:xfrm>
          <a:off x="6671340" y="1569325"/>
          <a:ext cx="5135867" cy="4483974"/>
        </p:xfrm>
        <a:graphic>
          <a:graphicData uri="http://schemas.openxmlformats.org/drawingml/2006/table">
            <a:tbl>
              <a:tblPr/>
              <a:tblGrid>
                <a:gridCol w="1098422">
                  <a:extLst>
                    <a:ext uri="{9D8B030D-6E8A-4147-A177-3AD203B41FA5}">
                      <a16:colId xmlns:a16="http://schemas.microsoft.com/office/drawing/2014/main" val="3602279080"/>
                    </a:ext>
                  </a:extLst>
                </a:gridCol>
                <a:gridCol w="1316128">
                  <a:extLst>
                    <a:ext uri="{9D8B030D-6E8A-4147-A177-3AD203B41FA5}">
                      <a16:colId xmlns:a16="http://schemas.microsoft.com/office/drawing/2014/main" val="2281624897"/>
                    </a:ext>
                  </a:extLst>
                </a:gridCol>
                <a:gridCol w="534368">
                  <a:extLst>
                    <a:ext uri="{9D8B030D-6E8A-4147-A177-3AD203B41FA5}">
                      <a16:colId xmlns:a16="http://schemas.microsoft.com/office/drawing/2014/main" val="3548670654"/>
                    </a:ext>
                  </a:extLst>
                </a:gridCol>
                <a:gridCol w="277079">
                  <a:extLst>
                    <a:ext uri="{9D8B030D-6E8A-4147-A177-3AD203B41FA5}">
                      <a16:colId xmlns:a16="http://schemas.microsoft.com/office/drawing/2014/main" val="1231318230"/>
                    </a:ext>
                  </a:extLst>
                </a:gridCol>
                <a:gridCol w="1909870">
                  <a:extLst>
                    <a:ext uri="{9D8B030D-6E8A-4147-A177-3AD203B41FA5}">
                      <a16:colId xmlns:a16="http://schemas.microsoft.com/office/drawing/2014/main" val="2581754862"/>
                    </a:ext>
                  </a:extLst>
                </a:gridCol>
              </a:tblGrid>
              <a:tr h="148549">
                <a:tc>
                  <a:txBody>
                    <a:bodyPr/>
                    <a:lstStyle/>
                    <a:p>
                      <a:pPr algn="l" fontAlgn="b"/>
                      <a:r>
                        <a:rPr lang="en-US" sz="1000" b="1" i="0" u="none" strike="noStrike">
                          <a:solidFill>
                            <a:srgbClr val="000000"/>
                          </a:solidFill>
                          <a:effectLst/>
                          <a:latin typeface="Calibri" panose="020F0502020204030204" pitchFamily="34" charset="0"/>
                        </a:rPr>
                        <a:t>TableName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C000"/>
                    </a:solidFill>
                  </a:tcPr>
                </a:tc>
                <a:tc>
                  <a:txBody>
                    <a:bodyPr/>
                    <a:lstStyle/>
                    <a:p>
                      <a:pPr algn="l" fontAlgn="b"/>
                      <a:r>
                        <a:rPr lang="en-US" sz="1000" b="1" i="0" u="none" strike="noStrike">
                          <a:solidFill>
                            <a:srgbClr val="000000"/>
                          </a:solidFill>
                          <a:effectLst/>
                          <a:latin typeface="Calibri" panose="020F0502020204030204" pitchFamily="34" charset="0"/>
                        </a:rPr>
                        <a:t>Column Name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000" b="1" i="0" u="none" strike="noStrike">
                          <a:solidFill>
                            <a:srgbClr val="000000"/>
                          </a:solidFill>
                          <a:effectLst/>
                          <a:latin typeface="Calibri" panose="020F0502020204030204" pitchFamily="34" charset="0"/>
                        </a:rPr>
                        <a:t>Null Option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000" b="1" i="0" u="none" strike="noStrike">
                          <a:solidFill>
                            <a:srgbClr val="000000"/>
                          </a:solidFill>
                          <a:effectLst/>
                          <a:latin typeface="Calibri" panose="020F0502020204030204" pitchFamily="34" charset="0"/>
                        </a:rPr>
                        <a:t>PK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000" b="1" i="0" u="none" strike="noStrike">
                          <a:solidFill>
                            <a:srgbClr val="000000"/>
                          </a:solidFill>
                          <a:effectLst/>
                          <a:latin typeface="Calibri" panose="020F0502020204030204" pitchFamily="34" charset="0"/>
                        </a:rPr>
                        <a:t>Column description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801980836"/>
                  </a:ext>
                </a:extLst>
              </a:tr>
              <a:tr h="284719">
                <a:tc>
                  <a:txBody>
                    <a:bodyPr/>
                    <a:lstStyle/>
                    <a:p>
                      <a:pPr algn="l" fontAlgn="b"/>
                      <a:r>
                        <a:rPr lang="en-US" sz="1000" b="1" i="0" u="none" strike="noStrike">
                          <a:solidFill>
                            <a:srgbClr val="000000"/>
                          </a:solidFill>
                          <a:effectLst/>
                          <a:latin typeface="Calibri" panose="020F0502020204030204" pitchFamily="34" charset="0"/>
                        </a:rPr>
                        <a:t>DCAE-CollectionTask-Info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FF0000"/>
                          </a:solidFill>
                          <a:effectLst/>
                          <a:latin typeface="Calibri" panose="020F0502020204030204" pitchFamily="34" charset="0"/>
                        </a:rPr>
                        <a:t>collection_taskID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Null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PK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collectionTask identifier, </a:t>
                      </a:r>
                      <a:br>
                        <a:rPr lang="en-US" sz="1000" b="0" i="0" u="none" strike="noStrike">
                          <a:solidFill>
                            <a:srgbClr val="000000"/>
                          </a:solidFill>
                          <a:effectLst/>
                          <a:latin typeface="Calibri" panose="020F0502020204030204" pitchFamily="34" charset="0"/>
                        </a:rPr>
                      </a:br>
                      <a:r>
                        <a:rPr lang="en-US" sz="1000" b="0" i="0" u="none" strike="noStrike">
                          <a:solidFill>
                            <a:srgbClr val="000000"/>
                          </a:solidFill>
                          <a:effectLst/>
                          <a:latin typeface="Calibri" panose="020F0502020204030204" pitchFamily="34" charset="0"/>
                        </a:rPr>
                        <a:t>e.g. snmp_100, FOI_200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2629004"/>
                  </a:ext>
                </a:extLst>
              </a:tr>
              <a:tr h="28471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task_description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task description, </a:t>
                      </a:r>
                      <a:br>
                        <a:rPr lang="en-US" sz="1000" b="0" i="0" u="none" strike="noStrike">
                          <a:solidFill>
                            <a:srgbClr val="000000"/>
                          </a:solidFill>
                          <a:effectLst/>
                          <a:latin typeface="Calibri" panose="020F0502020204030204" pitchFamily="34" charset="0"/>
                        </a:rPr>
                      </a:br>
                      <a:r>
                        <a:rPr lang="en-US" sz="1000" b="0" i="0" u="none" strike="noStrike">
                          <a:solidFill>
                            <a:srgbClr val="000000"/>
                          </a:solidFill>
                          <a:effectLst/>
                          <a:latin typeface="Calibri" panose="020F0502020204030204" pitchFamily="34" charset="0"/>
                        </a:rPr>
                        <a:t>e.g snmp CPU MIB collection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6160826"/>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domain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Mobilty, VoIP, Infrasture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2626685"/>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service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supported service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492594"/>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network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Mobility, Layer3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8232871"/>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vendor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Juniper, Cisco,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3846489"/>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protocol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sftp, sftp</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4659610"/>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collectionType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FOI</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3682374"/>
                  </a:ext>
                </a:extLst>
              </a:tr>
              <a:tr h="160928">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collectionGroup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KPI</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8006468"/>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collectionInterval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collection interva in second , e.g. 300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5516454"/>
                  </a:ext>
                </a:extLst>
              </a:tr>
              <a:tr h="15473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7717766"/>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Calibri" panose="020F0502020204030204" pitchFamily="34" charset="0"/>
                        </a:rPr>
                        <a:t>FOI-Collection-Properties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extLst>
                  <a:ext uri="{0D108BD9-81ED-4DB2-BD59-A6C34878D82A}">
                    <a16:rowId xmlns:a16="http://schemas.microsoft.com/office/drawing/2014/main" val="2732215472"/>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FOI_Source_Directory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/opt/data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3178451"/>
                  </a:ext>
                </a:extLst>
              </a:tr>
              <a:tr h="272456">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FOI_Source_Filename_pattern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*KPI_*</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4707313"/>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FOI_*</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1125087"/>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SNMP-Collection-Properties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extLst>
                  <a:ext uri="{0D108BD9-81ED-4DB2-BD59-A6C34878D82A}">
                    <a16:rowId xmlns:a16="http://schemas.microsoft.com/office/drawing/2014/main" val="3367561599"/>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snmp_MIB_Group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IF-MIB</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6411787"/>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snmp_*</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3183940"/>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HTTP-Collection-Properties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AAAA"/>
                    </a:solidFill>
                  </a:tcPr>
                </a:tc>
                <a:extLst>
                  <a:ext uri="{0D108BD9-81ED-4DB2-BD59-A6C34878D82A}">
                    <a16:rowId xmlns:a16="http://schemas.microsoft.com/office/drawing/2014/main" val="3734367878"/>
                  </a:ext>
                </a:extLst>
              </a:tr>
              <a:tr h="14854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Calibri" panose="020F0502020204030204" pitchFamily="34" charset="0"/>
                        </a:rPr>
                        <a:t>http_URL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5936744"/>
                  </a:ext>
                </a:extLst>
              </a:tr>
              <a:tr h="154739">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http_*</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0536697"/>
                  </a:ext>
                </a:extLst>
              </a:tr>
            </a:tbl>
          </a:graphicData>
        </a:graphic>
      </p:graphicFrame>
      <p:graphicFrame>
        <p:nvGraphicFramePr>
          <p:cNvPr id="7" name="Table 6">
            <a:extLst>
              <a:ext uri="{FF2B5EF4-FFF2-40B4-BE49-F238E27FC236}">
                <a16:creationId xmlns:a16="http://schemas.microsoft.com/office/drawing/2014/main" id="{4EEEC97A-66D2-4578-9D29-660687FEA83B}"/>
              </a:ext>
            </a:extLst>
          </p:cNvPr>
          <p:cNvGraphicFramePr>
            <a:graphicFrameLocks noGrp="1"/>
          </p:cNvGraphicFramePr>
          <p:nvPr>
            <p:extLst>
              <p:ext uri="{D42A27DB-BD31-4B8C-83A1-F6EECF244321}">
                <p14:modId xmlns:p14="http://schemas.microsoft.com/office/powerpoint/2010/main" val="592600954"/>
              </p:ext>
            </p:extLst>
          </p:nvPr>
        </p:nvGraphicFramePr>
        <p:xfrm>
          <a:off x="0" y="1047914"/>
          <a:ext cx="2520529" cy="4876803"/>
        </p:xfrm>
        <a:graphic>
          <a:graphicData uri="http://schemas.openxmlformats.org/drawingml/2006/table">
            <a:tbl>
              <a:tblPr/>
              <a:tblGrid>
                <a:gridCol w="2520529">
                  <a:extLst>
                    <a:ext uri="{9D8B030D-6E8A-4147-A177-3AD203B41FA5}">
                      <a16:colId xmlns:a16="http://schemas.microsoft.com/office/drawing/2014/main" val="129181869"/>
                    </a:ext>
                  </a:extLst>
                </a:gridCol>
              </a:tblGrid>
              <a:tr h="152931">
                <a:tc>
                  <a:txBody>
                    <a:bodyPr/>
                    <a:lstStyle/>
                    <a:p>
                      <a:pPr algn="l" fontAlgn="b"/>
                      <a:r>
                        <a:rPr lang="en-US" sz="800" b="0" i="0" u="none" strike="noStrike">
                          <a:solidFill>
                            <a:srgbClr val="000000"/>
                          </a:solidFill>
                          <a:effectLst/>
                          <a:latin typeface="Calibri" panose="020F0502020204030204" pitchFamily="34" charset="0"/>
                        </a:rPr>
                        <a:t>dcae-collection-event (for ONAP OTI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5294870"/>
                  </a:ext>
                </a:extLst>
              </a:tr>
              <a:tr h="147267">
                <a:tc>
                  <a:txBody>
                    <a:bodyPr/>
                    <a:lstStyle/>
                    <a:p>
                      <a:pPr algn="l" fontAlgn="b"/>
                      <a:r>
                        <a:rPr lang="en-US" sz="800" b="0" i="0" u="none" strike="noStrike">
                          <a:solidFill>
                            <a:srgbClr val="000000"/>
                          </a:solidFill>
                          <a:effectLst/>
                          <a:latin typeface="Calibri" panose="020F0502020204030204" pitchFamily="34" charset="0"/>
                        </a:rPr>
                        <a:t>"event":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7527841"/>
                  </a:ext>
                </a:extLst>
              </a:tr>
              <a:tr h="147267">
                <a:tc>
                  <a:txBody>
                    <a:bodyPr/>
                    <a:lstStyle/>
                    <a:p>
                      <a:pPr algn="l" fontAlgn="b"/>
                      <a:r>
                        <a:rPr lang="en-US" sz="800" b="0" i="0" u="none" strike="noStrike">
                          <a:solidFill>
                            <a:srgbClr val="000000"/>
                          </a:solidFill>
                          <a:effectLst/>
                          <a:latin typeface="Calibri" panose="020F0502020204030204" pitchFamily="34" charset="0"/>
                        </a:rPr>
                        <a:t>"dcaeEventHeader":{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93246125"/>
                  </a:ext>
                </a:extLst>
              </a:tr>
              <a:tr h="147267">
                <a:tc>
                  <a:txBody>
                    <a:bodyPr/>
                    <a:lstStyle/>
                    <a:p>
                      <a:pPr algn="l" fontAlgn="b"/>
                      <a:r>
                        <a:rPr lang="en-US" sz="800" b="0" i="0" u="none" strike="noStrike">
                          <a:solidFill>
                            <a:srgbClr val="000000"/>
                          </a:solidFill>
                          <a:effectLst/>
                          <a:latin typeface="Calibri" panose="020F0502020204030204" pitchFamily="34" charset="0"/>
                        </a:rPr>
                        <a:t>  "dcae_target_name": "vnf_name",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90898434"/>
                  </a:ext>
                </a:extLst>
              </a:tr>
              <a:tr h="147267">
                <a:tc>
                  <a:txBody>
                    <a:bodyPr/>
                    <a:lstStyle/>
                    <a:p>
                      <a:pPr algn="l" fontAlgn="b"/>
                      <a:r>
                        <a:rPr lang="nb-NO" sz="800" b="0" i="0" u="none" strike="noStrike">
                          <a:solidFill>
                            <a:srgbClr val="000000"/>
                          </a:solidFill>
                          <a:effectLst/>
                          <a:latin typeface="Calibri" panose="020F0502020204030204" pitchFamily="34" charset="0"/>
                        </a:rPr>
                        <a:t>  "dcae_target_type": "vnf_type",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53647683"/>
                  </a:ext>
                </a:extLst>
              </a:tr>
              <a:tr h="147267">
                <a:tc>
                  <a:txBody>
                    <a:bodyPr/>
                    <a:lstStyle/>
                    <a:p>
                      <a:pPr algn="l" fontAlgn="b"/>
                      <a:r>
                        <a:rPr lang="en-US" sz="800" b="0" i="0" u="none" strike="noStrike">
                          <a:solidFill>
                            <a:srgbClr val="000000"/>
                          </a:solidFill>
                          <a:effectLst/>
                          <a:latin typeface="Calibri" panose="020F0502020204030204" pitchFamily="34" charset="0"/>
                        </a:rPr>
                        <a:t>  "dcae_service_action": "ADD",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052009985"/>
                  </a:ext>
                </a:extLst>
              </a:tr>
              <a:tr h="147267">
                <a:tc>
                  <a:txBody>
                    <a:bodyPr/>
                    <a:lstStyle/>
                    <a:p>
                      <a:pPr algn="l" fontAlgn="b"/>
                      <a:r>
                        <a:rPr lang="fr-FR" sz="800" b="0" i="0" u="none" strike="noStrike">
                          <a:solidFill>
                            <a:srgbClr val="000000"/>
                          </a:solidFill>
                          <a:effectLst/>
                          <a:latin typeface="Calibri" panose="020F0502020204030204" pitchFamily="34" charset="0"/>
                        </a:rPr>
                        <a:t>  "dcae_service_location": "vnf_clli",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03308131"/>
                  </a:ext>
                </a:extLst>
              </a:tr>
              <a:tr h="147267">
                <a:tc>
                  <a:txBody>
                    <a:bodyPr/>
                    <a:lstStyle/>
                    <a:p>
                      <a:pPr algn="l" fontAlgn="t"/>
                      <a:r>
                        <a:rPr lang="en-US" sz="800" b="0" i="0" u="none" strike="noStrike">
                          <a:solidFill>
                            <a:srgbClr val="000000"/>
                          </a:solidFill>
                          <a:effectLst/>
                          <a:latin typeface="Calibri" panose="020F0502020204030204" pitchFamily="34" charset="0"/>
                        </a:rPr>
                        <a:t>"dcae_target_prov-status":"PROV",</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33851794"/>
                  </a:ext>
                </a:extLst>
              </a:tr>
              <a:tr h="147267">
                <a:tc>
                  <a:txBody>
                    <a:bodyPr/>
                    <a:lstStyle/>
                    <a:p>
                      <a:pPr algn="l" fontAlgn="t"/>
                      <a:r>
                        <a:rPr lang="en-US" sz="800" b="0" i="0" u="none" strike="noStrike">
                          <a:solidFill>
                            <a:srgbClr val="000000"/>
                          </a:solidFill>
                          <a:effectLst/>
                          <a:latin typeface="Calibri" panose="020F0502020204030204" pitchFamily="34" charset="0"/>
                        </a:rPr>
                        <a:t>"dcae_target_in-maint":"false",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174911653"/>
                  </a:ext>
                </a:extLst>
              </a:tr>
              <a:tr h="147267">
                <a:tc>
                  <a:txBody>
                    <a:bodyPr/>
                    <a:lstStyle/>
                    <a:p>
                      <a:pPr algn="l" fontAlgn="t"/>
                      <a:r>
                        <a:rPr lang="en-US" sz="800" b="0" i="0" u="none" strike="noStrike">
                          <a:solidFill>
                            <a:srgbClr val="000000"/>
                          </a:solidFill>
                          <a:effectLst/>
                          <a:latin typeface="Calibri" panose="020F0502020204030204" pitchFamily="34" charset="0"/>
                        </a:rPr>
                        <a:t>"dcae_target_collection_ip": "vnf_oam_ip",</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148297096"/>
                  </a:ext>
                </a:extLst>
              </a:tr>
              <a:tr h="147267">
                <a:tc>
                  <a:txBody>
                    <a:bodyPr/>
                    <a:lstStyle/>
                    <a:p>
                      <a:pPr algn="l" fontAlgn="t"/>
                      <a:r>
                        <a:rPr lang="en-US" sz="800" b="0" i="0" u="none" strike="noStrike">
                          <a:solidFill>
                            <a:srgbClr val="000000"/>
                          </a:solidFill>
                          <a:effectLst/>
                          <a:latin typeface="Calibri" panose="020F0502020204030204" pitchFamily="34" charset="0"/>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351194356"/>
                  </a:ext>
                </a:extLst>
              </a:tr>
              <a:tr h="147267">
                <a:tc>
                  <a:txBody>
                    <a:bodyPr/>
                    <a:lstStyle/>
                    <a:p>
                      <a:pPr algn="l" fontAlgn="t"/>
                      <a:r>
                        <a:rPr lang="en-US" sz="800" b="0" i="0" u="none" strike="noStrike">
                          <a:solidFill>
                            <a:srgbClr val="000000"/>
                          </a:solidFill>
                          <a:effectLst/>
                          <a:latin typeface="Calibri" panose="020F0502020204030204" pitchFamily="34" charset="0"/>
                        </a:rPr>
                        <a:t>"dcaeEventFields":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167019355"/>
                  </a:ext>
                </a:extLst>
              </a:tr>
              <a:tr h="147267">
                <a:tc>
                  <a:txBody>
                    <a:bodyPr/>
                    <a:lstStyle/>
                    <a:p>
                      <a:pPr algn="l" fontAlgn="b"/>
                      <a:r>
                        <a:rPr lang="en-US" sz="800" b="0" i="0" u="none" strike="noStrike">
                          <a:solidFill>
                            <a:srgbClr val="000000"/>
                          </a:solidFill>
                          <a:effectLst/>
                          <a:latin typeface="Calibri" panose="020F0502020204030204" pitchFamily="34" charset="0"/>
                        </a:rPr>
                        <a:t>    "TasksItems":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72575234"/>
                  </a:ext>
                </a:extLst>
              </a:tr>
              <a:tr h="147267">
                <a:tc>
                  <a:txBody>
                    <a:bodyPr/>
                    <a:lstStyle/>
                    <a:p>
                      <a:pPr algn="l" fontAlgn="b"/>
                      <a:r>
                        <a:rPr lang="en-US" sz="800" b="0" i="0" u="none" strike="noStrike">
                          <a:solidFill>
                            <a:srgbClr val="000000"/>
                          </a:solidFill>
                          <a:effectLst/>
                          <a:latin typeface="Calibri" panose="020F0502020204030204" pitchFamily="34" charset="0"/>
                        </a:rPr>
                        <a:t>      "vnf_name_FOI_200":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86143092"/>
                  </a:ext>
                </a:extLst>
              </a:tr>
              <a:tr h="147267">
                <a:tc>
                  <a:txBody>
                    <a:bodyPr/>
                    <a:lstStyle/>
                    <a:p>
                      <a:pPr algn="l" fontAlgn="b"/>
                      <a:r>
                        <a:rPr lang="en-US" sz="800" b="0" i="0" u="none" strike="noStrike">
                          <a:solidFill>
                            <a:srgbClr val="000000"/>
                          </a:solidFill>
                          <a:effectLst/>
                          <a:latin typeface="Calibri" panose="020F0502020204030204" pitchFamily="34" charset="0"/>
                        </a:rPr>
                        <a:t>        "taskId": "FOI_200",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389079498"/>
                  </a:ext>
                </a:extLst>
              </a:tr>
              <a:tr h="147267">
                <a:tc>
                  <a:txBody>
                    <a:bodyPr/>
                    <a:lstStyle/>
                    <a:p>
                      <a:pPr algn="l" fontAlgn="b"/>
                      <a:r>
                        <a:rPr lang="en-US" sz="800" b="0" i="0" u="none" strike="noStrike">
                          <a:solidFill>
                            <a:srgbClr val="000000"/>
                          </a:solidFill>
                          <a:effectLst/>
                          <a:latin typeface="Calibri" panose="020F0502020204030204" pitchFamily="34" charset="0"/>
                        </a:rPr>
                        <a:t>        "collectionType": "FOI",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529793074"/>
                  </a:ext>
                </a:extLst>
              </a:tr>
              <a:tr h="147267">
                <a:tc>
                  <a:txBody>
                    <a:bodyPr/>
                    <a:lstStyle/>
                    <a:p>
                      <a:pPr algn="l" fontAlgn="b"/>
                      <a:r>
                        <a:rPr lang="en-US" sz="800" b="0" i="0" u="none" strike="noStrike">
                          <a:solidFill>
                            <a:srgbClr val="000000"/>
                          </a:solidFill>
                          <a:effectLst/>
                          <a:latin typeface="Calibri" panose="020F0502020204030204" pitchFamily="34" charset="0"/>
                        </a:rPr>
                        <a:t>        "protocol": "sftp",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0814257"/>
                  </a:ext>
                </a:extLst>
              </a:tr>
              <a:tr h="152931">
                <a:tc>
                  <a:txBody>
                    <a:bodyPr/>
                    <a:lstStyle/>
                    <a:p>
                      <a:pPr algn="l" fontAlgn="b"/>
                      <a:r>
                        <a:rPr lang="en-US" sz="800" b="0" i="0" u="none" strike="noStrike">
                          <a:solidFill>
                            <a:srgbClr val="000000"/>
                          </a:solidFill>
                          <a:effectLst/>
                          <a:latin typeface="Calibri" panose="020F0502020204030204" pitchFamily="34" charset="0"/>
                        </a:rPr>
                        <a:t>        "collectionInterval": "300",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41791312"/>
                  </a:ext>
                </a:extLst>
              </a:tr>
              <a:tr h="147267">
                <a:tc>
                  <a:txBody>
                    <a:bodyPr/>
                    <a:lstStyle/>
                    <a:p>
                      <a:pPr algn="l" fontAlgn="b"/>
                      <a:r>
                        <a:rPr lang="en-US" sz="800" b="0" i="0" u="none" strike="noStrike">
                          <a:solidFill>
                            <a:srgbClr val="000000"/>
                          </a:solidFill>
                          <a:effectLst/>
                          <a:latin typeface="Calibri" panose="020F0502020204030204" pitchFamily="34" charset="0"/>
                        </a:rPr>
                        <a:t>        "location": "…./log/loc1"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418585305"/>
                  </a:ext>
                </a:extLst>
              </a:tr>
              <a:tr h="147267">
                <a:tc>
                  <a:txBody>
                    <a:bodyPr/>
                    <a:lstStyle/>
                    <a:p>
                      <a:pPr algn="l" fontAlgn="b"/>
                      <a:r>
                        <a:rPr lang="en-US" sz="800" b="0" i="0" u="none" strike="noStrike">
                          <a:solidFill>
                            <a:srgbClr val="000000"/>
                          </a:solidFill>
                          <a:effectLst/>
                          <a:latin typeface="Calibri" panose="020F0502020204030204" pitchFamily="34" charset="0"/>
                        </a:rPr>
                        <a:t>        "fileNamePattern": '*app*.log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15553189"/>
                  </a:ext>
                </a:extLst>
              </a:tr>
              <a:tr h="147267">
                <a:tc>
                  <a:txBody>
                    <a:bodyPr/>
                    <a:lstStyle/>
                    <a:p>
                      <a:pPr algn="l" fontAlgn="b"/>
                      <a:r>
                        <a:rPr lang="en-US" sz="800" b="0" i="0" u="none" strike="noStrike">
                          <a:solidFill>
                            <a:srgbClr val="000000"/>
                          </a:solidFill>
                          <a:effectLst/>
                          <a:latin typeface="Calibri" panose="020F0502020204030204" pitchFamily="34" charset="0"/>
                        </a:rPr>
                        <a:t>        "description": "xxx application log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296826442"/>
                  </a:ext>
                </a:extLst>
              </a:tr>
              <a:tr h="147267">
                <a:tc>
                  <a:txBody>
                    <a:bodyPr/>
                    <a:lstStyle/>
                    <a:p>
                      <a:pPr algn="l" fontAlgn="b"/>
                      <a:r>
                        <a:rPr lang="en-US" sz="8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99322325"/>
                  </a:ext>
                </a:extLst>
              </a:tr>
              <a:tr h="147267">
                <a:tc>
                  <a:txBody>
                    <a:bodyPr/>
                    <a:lstStyle/>
                    <a:p>
                      <a:pPr algn="l" fontAlgn="b"/>
                      <a:r>
                        <a:rPr lang="en-US" sz="800" b="0" i="0" u="none" strike="noStrike">
                          <a:solidFill>
                            <a:srgbClr val="000000"/>
                          </a:solidFill>
                          <a:effectLst/>
                          <a:latin typeface="Calibri" panose="020F0502020204030204" pitchFamily="34" charset="0"/>
                        </a:rPr>
                        <a:t>      "vnf_name_FOI_201":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276499902"/>
                  </a:ext>
                </a:extLst>
              </a:tr>
              <a:tr h="147267">
                <a:tc>
                  <a:txBody>
                    <a:bodyPr/>
                    <a:lstStyle/>
                    <a:p>
                      <a:pPr algn="l" fontAlgn="b"/>
                      <a:r>
                        <a:rPr lang="en-US" sz="800" b="0" i="0" u="none" strike="noStrike">
                          <a:solidFill>
                            <a:srgbClr val="000000"/>
                          </a:solidFill>
                          <a:effectLst/>
                          <a:latin typeface="Calibri" panose="020F0502020204030204" pitchFamily="34" charset="0"/>
                        </a:rPr>
                        <a:t>        "taskId": "FOI_201",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829796624"/>
                  </a:ext>
                </a:extLst>
              </a:tr>
              <a:tr h="147267">
                <a:tc>
                  <a:txBody>
                    <a:bodyPr/>
                    <a:lstStyle/>
                    <a:p>
                      <a:pPr algn="l" fontAlgn="b"/>
                      <a:r>
                        <a:rPr lang="en-US" sz="800" b="0" i="0" u="none" strike="noStrike">
                          <a:solidFill>
                            <a:srgbClr val="000000"/>
                          </a:solidFill>
                          <a:effectLst/>
                          <a:latin typeface="Calibri" panose="020F0502020204030204" pitchFamily="34" charset="0"/>
                        </a:rPr>
                        <a:t>        "collectionType": "FOI",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284392029"/>
                  </a:ext>
                </a:extLst>
              </a:tr>
              <a:tr h="147267">
                <a:tc>
                  <a:txBody>
                    <a:bodyPr/>
                    <a:lstStyle/>
                    <a:p>
                      <a:pPr algn="l" fontAlgn="b"/>
                      <a:r>
                        <a:rPr lang="en-US" sz="800" b="0" i="0" u="none" strike="noStrike">
                          <a:solidFill>
                            <a:srgbClr val="000000"/>
                          </a:solidFill>
                          <a:effectLst/>
                          <a:latin typeface="Calibri" panose="020F0502020204030204" pitchFamily="34" charset="0"/>
                        </a:rPr>
                        <a:t>        "protocol": "sftp",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756015723"/>
                  </a:ext>
                </a:extLst>
              </a:tr>
              <a:tr h="147267">
                <a:tc>
                  <a:txBody>
                    <a:bodyPr/>
                    <a:lstStyle/>
                    <a:p>
                      <a:pPr algn="l" fontAlgn="b"/>
                      <a:r>
                        <a:rPr lang="en-US" sz="800" b="0" i="0" u="none" strike="noStrike">
                          <a:solidFill>
                            <a:srgbClr val="000000"/>
                          </a:solidFill>
                          <a:effectLst/>
                          <a:latin typeface="Calibri" panose="020F0502020204030204" pitchFamily="34" charset="0"/>
                        </a:rPr>
                        <a:t>        "location": "…./data/loc2"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621836299"/>
                  </a:ext>
                </a:extLst>
              </a:tr>
              <a:tr h="147267">
                <a:tc>
                  <a:txBody>
                    <a:bodyPr/>
                    <a:lstStyle/>
                    <a:p>
                      <a:pPr algn="l" fontAlgn="b"/>
                      <a:r>
                        <a:rPr lang="en-US" sz="800" b="0" i="0" u="none" strike="noStrike">
                          <a:solidFill>
                            <a:srgbClr val="000000"/>
                          </a:solidFill>
                          <a:effectLst/>
                          <a:latin typeface="Calibri" panose="020F0502020204030204" pitchFamily="34" charset="0"/>
                        </a:rPr>
                        <a:t>        "fileNamePattern": '*app*.dat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57059446"/>
                  </a:ext>
                </a:extLst>
              </a:tr>
              <a:tr h="147267">
                <a:tc>
                  <a:txBody>
                    <a:bodyPr/>
                    <a:lstStyle/>
                    <a:p>
                      <a:pPr algn="l" fontAlgn="b"/>
                      <a:r>
                        <a:rPr lang="en-US" sz="800" b="0" i="0" u="none" strike="noStrike">
                          <a:solidFill>
                            <a:srgbClr val="000000"/>
                          </a:solidFill>
                          <a:effectLst/>
                          <a:latin typeface="Calibri" panose="020F0502020204030204" pitchFamily="34" charset="0"/>
                        </a:rPr>
                        <a:t>        "collectionInterval": "600",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43322086"/>
                  </a:ext>
                </a:extLst>
              </a:tr>
              <a:tr h="147267">
                <a:tc>
                  <a:txBody>
                    <a:bodyPr/>
                    <a:lstStyle/>
                    <a:p>
                      <a:pPr algn="l" fontAlgn="b"/>
                      <a:r>
                        <a:rPr lang="en-US" sz="800" b="0" i="0" u="none" strike="noStrike">
                          <a:solidFill>
                            <a:srgbClr val="000000"/>
                          </a:solidFill>
                          <a:effectLst/>
                          <a:latin typeface="Calibri" panose="020F0502020204030204" pitchFamily="34" charset="0"/>
                        </a:rPr>
                        <a:t>        "description": "xxx application data  Bulk",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391914016"/>
                  </a:ext>
                </a:extLst>
              </a:tr>
              <a:tr h="147267">
                <a:tc>
                  <a:txBody>
                    <a:bodyPr/>
                    <a:lstStyle/>
                    <a:p>
                      <a:pPr algn="l" fontAlgn="b"/>
                      <a:r>
                        <a:rPr lang="en-US" sz="8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427576870"/>
                  </a:ext>
                </a:extLst>
              </a:tr>
              <a:tr h="147267">
                <a:tc>
                  <a:txBody>
                    <a:bodyPr/>
                    <a:lstStyle/>
                    <a:p>
                      <a:pPr algn="l" fontAlgn="b"/>
                      <a:r>
                        <a:rPr lang="en-US" sz="800" b="0" i="0" u="none" strike="noStrike">
                          <a:solidFill>
                            <a:srgbClr val="000000"/>
                          </a:solidFill>
                          <a:effectLst/>
                          <a:latin typeface="Calibri" panose="020F0502020204030204" pitchFamily="34" charset="0"/>
                        </a:rPr>
                        <a: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35090886"/>
                  </a:ext>
                </a:extLst>
              </a:tr>
              <a:tr h="152931">
                <a:tc>
                  <a:txBody>
                    <a:bodyPr/>
                    <a:lstStyle/>
                    <a:p>
                      <a:pPr algn="l" fontAlgn="b"/>
                      <a:r>
                        <a:rPr lang="en-US" sz="800" b="0" i="0" u="none" strike="noStrike" dirty="0">
                          <a:solidFill>
                            <a:srgbClr val="000000"/>
                          </a:solidFill>
                          <a:effectLst/>
                          <a:latin typeface="Calibri" panose="020F0502020204030204" pitchFamily="34" charset="0"/>
                        </a:rPr>
                        <a: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1711110"/>
                  </a:ext>
                </a:extLst>
              </a:tr>
            </a:tbl>
          </a:graphicData>
        </a:graphic>
      </p:graphicFrame>
    </p:spTree>
    <p:extLst>
      <p:ext uri="{BB962C8B-B14F-4D97-AF65-F5344CB8AC3E}">
        <p14:creationId xmlns:p14="http://schemas.microsoft.com/office/powerpoint/2010/main" val="469190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Proposed OTI Use Cases</a:t>
            </a:r>
          </a:p>
        </p:txBody>
      </p:sp>
      <p:graphicFrame>
        <p:nvGraphicFramePr>
          <p:cNvPr id="12" name="Table 11">
            <a:extLst>
              <a:ext uri="{FF2B5EF4-FFF2-40B4-BE49-F238E27FC236}">
                <a16:creationId xmlns:a16="http://schemas.microsoft.com/office/drawing/2014/main" id="{1FDC0E0C-4397-4BD4-8D63-6E990363B044}"/>
              </a:ext>
            </a:extLst>
          </p:cNvPr>
          <p:cNvGraphicFramePr>
            <a:graphicFrameLocks noGrp="1"/>
          </p:cNvGraphicFramePr>
          <p:nvPr>
            <p:extLst>
              <p:ext uri="{D42A27DB-BD31-4B8C-83A1-F6EECF244321}">
                <p14:modId xmlns:p14="http://schemas.microsoft.com/office/powerpoint/2010/main" val="1930233571"/>
              </p:ext>
            </p:extLst>
          </p:nvPr>
        </p:nvGraphicFramePr>
        <p:xfrm>
          <a:off x="314961" y="1462470"/>
          <a:ext cx="11606836" cy="2895600"/>
        </p:xfrm>
        <a:graphic>
          <a:graphicData uri="http://schemas.openxmlformats.org/drawingml/2006/table">
            <a:tbl>
              <a:tblPr firstRow="1" bandRow="1">
                <a:tableStyleId>{5C22544A-7EE6-4342-B048-85BDC9FD1C3A}</a:tableStyleId>
              </a:tblPr>
              <a:tblGrid>
                <a:gridCol w="599333">
                  <a:extLst>
                    <a:ext uri="{9D8B030D-6E8A-4147-A177-3AD203B41FA5}">
                      <a16:colId xmlns:a16="http://schemas.microsoft.com/office/drawing/2014/main" val="1081654040"/>
                    </a:ext>
                  </a:extLst>
                </a:gridCol>
                <a:gridCol w="3320321">
                  <a:extLst>
                    <a:ext uri="{9D8B030D-6E8A-4147-A177-3AD203B41FA5}">
                      <a16:colId xmlns:a16="http://schemas.microsoft.com/office/drawing/2014/main" val="3011639545"/>
                    </a:ext>
                  </a:extLst>
                </a:gridCol>
                <a:gridCol w="7687182">
                  <a:extLst>
                    <a:ext uri="{9D8B030D-6E8A-4147-A177-3AD203B41FA5}">
                      <a16:colId xmlns:a16="http://schemas.microsoft.com/office/drawing/2014/main" val="3339776767"/>
                    </a:ext>
                  </a:extLst>
                </a:gridCol>
              </a:tblGrid>
              <a:tr h="0">
                <a:tc>
                  <a:txBody>
                    <a:bodyPr/>
                    <a:lstStyle/>
                    <a:p>
                      <a:r>
                        <a:rPr lang="sv-SE" dirty="0"/>
                        <a:t>UC#</a:t>
                      </a:r>
                    </a:p>
                  </a:txBody>
                  <a:tcPr/>
                </a:tc>
                <a:tc>
                  <a:txBody>
                    <a:bodyPr/>
                    <a:lstStyle/>
                    <a:p>
                      <a:r>
                        <a:rPr lang="sv-SE" dirty="0"/>
                        <a:t>Usecase Name</a:t>
                      </a:r>
                    </a:p>
                  </a:txBody>
                  <a:tcPr/>
                </a:tc>
                <a:tc>
                  <a:txBody>
                    <a:bodyPr/>
                    <a:lstStyle/>
                    <a:p>
                      <a:r>
                        <a:rPr lang="sv-SE" dirty="0"/>
                        <a:t>Description</a:t>
                      </a:r>
                    </a:p>
                  </a:txBody>
                  <a:tcPr/>
                </a:tc>
                <a:extLst>
                  <a:ext uri="{0D108BD9-81ED-4DB2-BD59-A6C34878D82A}">
                    <a16:rowId xmlns:a16="http://schemas.microsoft.com/office/drawing/2014/main" val="4149987082"/>
                  </a:ext>
                </a:extLst>
              </a:tr>
              <a:tr h="370840">
                <a:tc>
                  <a:txBody>
                    <a:bodyPr/>
                    <a:lstStyle/>
                    <a:p>
                      <a:r>
                        <a:rPr lang="sv-SE" sz="1400" dirty="0">
                          <a:solidFill>
                            <a:schemeClr val="tx1"/>
                          </a:solidFill>
                        </a:rPr>
                        <a:t>UC1</a:t>
                      </a:r>
                    </a:p>
                  </a:txBody>
                  <a:tcPr/>
                </a:tc>
                <a:tc>
                  <a:txBody>
                    <a:bodyPr/>
                    <a:lstStyle/>
                    <a:p>
                      <a:r>
                        <a:rPr lang="sv-SE" sz="1400" dirty="0">
                          <a:solidFill>
                            <a:schemeClr val="tx1"/>
                          </a:solidFill>
                        </a:rPr>
                        <a:t>Add xNF_TYPE Configuration</a:t>
                      </a:r>
                    </a:p>
                  </a:txBody>
                  <a:tcPr/>
                </a:tc>
                <a:tc>
                  <a:txBody>
                    <a:bodyPr/>
                    <a:lstStyle/>
                    <a:p>
                      <a:r>
                        <a:rPr lang="en-US" sz="1400" dirty="0">
                          <a:solidFill>
                            <a:schemeClr val="tx1"/>
                          </a:solidFill>
                        </a:rPr>
                        <a:t>Collection Task &amp; </a:t>
                      </a:r>
                      <a:r>
                        <a:rPr lang="en-US" sz="1400" dirty="0" err="1">
                          <a:solidFill>
                            <a:schemeClr val="tx1"/>
                          </a:solidFill>
                        </a:rPr>
                        <a:t>xNF</a:t>
                      </a:r>
                      <a:r>
                        <a:rPr lang="en-US" sz="1400" dirty="0">
                          <a:solidFill>
                            <a:schemeClr val="tx1"/>
                          </a:solidFill>
                        </a:rPr>
                        <a:t> Configuration-driven for automatically data collection </a:t>
                      </a:r>
                      <a:endParaRPr lang="sv-SE" sz="1400" dirty="0">
                        <a:solidFill>
                          <a:schemeClr val="tx1"/>
                        </a:solidFill>
                      </a:endParaRPr>
                    </a:p>
                  </a:txBody>
                  <a:tcPr/>
                </a:tc>
                <a:extLst>
                  <a:ext uri="{0D108BD9-81ED-4DB2-BD59-A6C34878D82A}">
                    <a16:rowId xmlns:a16="http://schemas.microsoft.com/office/drawing/2014/main" val="3108832973"/>
                  </a:ext>
                </a:extLst>
              </a:tr>
              <a:tr h="370840">
                <a:tc>
                  <a:txBody>
                    <a:bodyPr/>
                    <a:lstStyle/>
                    <a:p>
                      <a:r>
                        <a:rPr lang="sv-SE" sz="1400" dirty="0">
                          <a:solidFill>
                            <a:schemeClr val="tx1"/>
                          </a:solidFill>
                        </a:rPr>
                        <a:t>UC2</a:t>
                      </a:r>
                    </a:p>
                  </a:txBody>
                  <a:tcPr/>
                </a:tc>
                <a:tc>
                  <a:txBody>
                    <a:bodyPr/>
                    <a:lstStyle/>
                    <a:p>
                      <a:pPr marL="0" indent="0">
                        <a:buNone/>
                      </a:pPr>
                      <a:r>
                        <a:rPr lang="sv-SE" sz="1400" kern="1200" dirty="0">
                          <a:solidFill>
                            <a:schemeClr val="tx1"/>
                          </a:solidFill>
                          <a:latin typeface="+mn-lt"/>
                          <a:ea typeface="+mn-ea"/>
                          <a:cs typeface="+mn-cs"/>
                        </a:rPr>
                        <a:t>Add VNF instance</a:t>
                      </a:r>
                    </a:p>
                  </a:txBody>
                  <a:tcPr/>
                </a:tc>
                <a:tc>
                  <a:txBody>
                    <a:bodyPr/>
                    <a:lstStyle/>
                    <a:p>
                      <a:pPr marL="0" indent="0">
                        <a:buNone/>
                      </a:pPr>
                      <a:r>
                        <a:rPr lang="en-US" sz="1400" kern="1200" dirty="0">
                          <a:solidFill>
                            <a:schemeClr val="tx1"/>
                          </a:solidFill>
                          <a:latin typeface="+mn-lt"/>
                          <a:ea typeface="+mn-ea"/>
                          <a:cs typeface="+mn-cs"/>
                        </a:rPr>
                        <a:t>Support Real-time Data Collection for New VNF Instance </a:t>
                      </a:r>
                    </a:p>
                  </a:txBody>
                  <a:tcPr/>
                </a:tc>
                <a:extLst>
                  <a:ext uri="{0D108BD9-81ED-4DB2-BD59-A6C34878D82A}">
                    <a16:rowId xmlns:a16="http://schemas.microsoft.com/office/drawing/2014/main" val="1860977684"/>
                  </a:ext>
                </a:extLst>
              </a:tr>
              <a:tr h="370840">
                <a:tc>
                  <a:txBody>
                    <a:bodyPr/>
                    <a:lstStyle/>
                    <a:p>
                      <a:r>
                        <a:rPr lang="sv-SE" sz="1400" dirty="0">
                          <a:solidFill>
                            <a:schemeClr val="tx1"/>
                          </a:solidFill>
                        </a:rPr>
                        <a:t>UC3</a:t>
                      </a:r>
                    </a:p>
                  </a:txBody>
                  <a:tcPr/>
                </a:tc>
                <a:tc>
                  <a:txBody>
                    <a:bodyPr/>
                    <a:lstStyle/>
                    <a:p>
                      <a:r>
                        <a:rPr lang="sv-SE" sz="1400" kern="1200" dirty="0">
                          <a:solidFill>
                            <a:schemeClr val="tx1"/>
                          </a:solidFill>
                          <a:latin typeface="+mn-lt"/>
                          <a:ea typeface="+mn-ea"/>
                          <a:cs typeface="+mn-cs"/>
                        </a:rPr>
                        <a:t>MS registration</a:t>
                      </a:r>
                    </a:p>
                  </a:txBody>
                  <a:tcPr/>
                </a:tc>
                <a:tc>
                  <a:txBody>
                    <a:bodyPr/>
                    <a:lstStyle/>
                    <a:p>
                      <a:r>
                        <a:rPr lang="en-US" sz="1400" kern="1200" dirty="0">
                          <a:solidFill>
                            <a:schemeClr val="tx1"/>
                          </a:solidFill>
                          <a:latin typeface="+mn-lt"/>
                          <a:ea typeface="+mn-ea"/>
                          <a:cs typeface="+mn-cs"/>
                        </a:rPr>
                        <a:t>DCAE Collector Microservice Registration </a:t>
                      </a:r>
                      <a:endParaRPr lang="sv-SE" sz="1400" kern="1200" dirty="0">
                        <a:solidFill>
                          <a:schemeClr val="tx1"/>
                        </a:solidFill>
                        <a:latin typeface="+mn-lt"/>
                        <a:ea typeface="+mn-ea"/>
                        <a:cs typeface="+mn-cs"/>
                      </a:endParaRPr>
                    </a:p>
                  </a:txBody>
                  <a:tcPr/>
                </a:tc>
                <a:extLst>
                  <a:ext uri="{0D108BD9-81ED-4DB2-BD59-A6C34878D82A}">
                    <a16:rowId xmlns:a16="http://schemas.microsoft.com/office/drawing/2014/main" val="1940024395"/>
                  </a:ext>
                </a:extLst>
              </a:tr>
              <a:tr h="370840">
                <a:tc>
                  <a:txBody>
                    <a:bodyPr/>
                    <a:lstStyle/>
                    <a:p>
                      <a:r>
                        <a:rPr lang="sv-SE" sz="1400" dirty="0">
                          <a:solidFill>
                            <a:schemeClr val="tx1"/>
                          </a:solidFill>
                        </a:rPr>
                        <a:t>UC4</a:t>
                      </a:r>
                    </a:p>
                  </a:txBody>
                  <a:tcPr/>
                </a:tc>
                <a:tc>
                  <a:txBody>
                    <a:bodyPr/>
                    <a:lstStyle/>
                    <a:p>
                      <a:r>
                        <a:rPr lang="sv-SE" sz="1400" kern="1200" dirty="0">
                          <a:solidFill>
                            <a:schemeClr val="tx1"/>
                          </a:solidFill>
                          <a:latin typeface="+mn-lt"/>
                          <a:ea typeface="+mn-ea"/>
                          <a:cs typeface="+mn-cs"/>
                        </a:rPr>
                        <a:t>Resilency</a:t>
                      </a:r>
                    </a:p>
                  </a:txBody>
                  <a:tcPr/>
                </a:tc>
                <a:tc>
                  <a:txBody>
                    <a:bodyPr/>
                    <a:lstStyle/>
                    <a:p>
                      <a:r>
                        <a:rPr lang="en-US" sz="1400" kern="1200" dirty="0">
                          <a:solidFill>
                            <a:schemeClr val="tx1"/>
                          </a:solidFill>
                          <a:latin typeface="+mn-lt"/>
                          <a:ea typeface="+mn-ea"/>
                          <a:cs typeface="+mn-cs"/>
                        </a:rPr>
                        <a:t>Collector Resiliency Across Multiple Sites</a:t>
                      </a:r>
                      <a:endParaRPr lang="sv-SE" sz="1400" kern="1200" dirty="0">
                        <a:solidFill>
                          <a:schemeClr val="tx1"/>
                        </a:solidFill>
                        <a:latin typeface="+mn-lt"/>
                        <a:ea typeface="+mn-ea"/>
                        <a:cs typeface="+mn-cs"/>
                      </a:endParaRPr>
                    </a:p>
                  </a:txBody>
                  <a:tcPr/>
                </a:tc>
                <a:extLst>
                  <a:ext uri="{0D108BD9-81ED-4DB2-BD59-A6C34878D82A}">
                    <a16:rowId xmlns:a16="http://schemas.microsoft.com/office/drawing/2014/main" val="3479498097"/>
                  </a:ext>
                </a:extLst>
              </a:tr>
              <a:tr h="370840">
                <a:tc>
                  <a:txBody>
                    <a:bodyPr/>
                    <a:lstStyle/>
                    <a:p>
                      <a:r>
                        <a:rPr lang="sv-SE" sz="1400" dirty="0">
                          <a:solidFill>
                            <a:schemeClr val="tx1"/>
                          </a:solidFill>
                        </a:rPr>
                        <a:t>UC5</a:t>
                      </a:r>
                    </a:p>
                  </a:txBody>
                  <a:tcPr/>
                </a:tc>
                <a:tc>
                  <a:txBody>
                    <a:bodyPr/>
                    <a:lstStyle/>
                    <a:p>
                      <a:r>
                        <a:rPr lang="sv-SE" sz="1400" kern="1200" dirty="0">
                          <a:solidFill>
                            <a:schemeClr val="tx1"/>
                          </a:solidFill>
                          <a:latin typeface="+mn-lt"/>
                          <a:ea typeface="+mn-ea"/>
                          <a:cs typeface="+mn-cs"/>
                        </a:rPr>
                        <a:t>Loadbalancing</a:t>
                      </a:r>
                    </a:p>
                  </a:txBody>
                  <a:tcPr/>
                </a:tc>
                <a:tc>
                  <a:txBody>
                    <a:bodyPr/>
                    <a:lstStyle/>
                    <a:p>
                      <a:r>
                        <a:rPr lang="en-US" sz="1400" kern="1200" dirty="0">
                          <a:solidFill>
                            <a:schemeClr val="tx1"/>
                          </a:solidFill>
                          <a:latin typeface="+mn-lt"/>
                          <a:ea typeface="+mn-ea"/>
                          <a:cs typeface="+mn-cs"/>
                        </a:rPr>
                        <a:t>Support Load Balance Across Multiple Sites for polling based collectors</a:t>
                      </a:r>
                      <a:endParaRPr lang="sv-SE" sz="1400" kern="1200" dirty="0">
                        <a:solidFill>
                          <a:schemeClr val="tx1"/>
                        </a:solidFill>
                        <a:latin typeface="+mn-lt"/>
                        <a:ea typeface="+mn-ea"/>
                        <a:cs typeface="+mn-cs"/>
                      </a:endParaRPr>
                    </a:p>
                  </a:txBody>
                  <a:tcPr/>
                </a:tc>
                <a:extLst>
                  <a:ext uri="{0D108BD9-81ED-4DB2-BD59-A6C34878D82A}">
                    <a16:rowId xmlns:a16="http://schemas.microsoft.com/office/drawing/2014/main" val="972047603"/>
                  </a:ext>
                </a:extLst>
              </a:tr>
              <a:tr h="370840">
                <a:tc>
                  <a:txBody>
                    <a:bodyPr/>
                    <a:lstStyle/>
                    <a:p>
                      <a:r>
                        <a:rPr lang="sv-SE" sz="1400" dirty="0">
                          <a:solidFill>
                            <a:schemeClr val="tx1"/>
                          </a:solidFill>
                        </a:rPr>
                        <a:t>UC6</a:t>
                      </a:r>
                    </a:p>
                  </a:txBody>
                  <a:tcPr/>
                </a:tc>
                <a:tc>
                  <a:txBody>
                    <a:bodyPr/>
                    <a:lstStyle/>
                    <a:p>
                      <a:r>
                        <a:rPr lang="sv-SE" sz="1400" dirty="0">
                          <a:solidFill>
                            <a:schemeClr val="tx1"/>
                          </a:solidFill>
                        </a:rPr>
                        <a:t>DFC Integration</a:t>
                      </a:r>
                    </a:p>
                  </a:txBody>
                  <a:tcPr/>
                </a:tc>
                <a:tc>
                  <a:txBody>
                    <a:bodyPr/>
                    <a:lstStyle/>
                    <a:p>
                      <a:r>
                        <a:rPr lang="sv-SE" sz="1400" dirty="0">
                          <a:solidFill>
                            <a:schemeClr val="tx1"/>
                          </a:solidFill>
                        </a:rPr>
                        <a:t>Integration with 5G BulkPM usecase (synthetic FileReady and distributed MR/DR )</a:t>
                      </a:r>
                    </a:p>
                  </a:txBody>
                  <a:tcPr/>
                </a:tc>
                <a:extLst>
                  <a:ext uri="{0D108BD9-81ED-4DB2-BD59-A6C34878D82A}">
                    <a16:rowId xmlns:a16="http://schemas.microsoft.com/office/drawing/2014/main" val="3282579445"/>
                  </a:ext>
                </a:extLst>
              </a:tr>
              <a:tr h="154858">
                <a:tc>
                  <a:txBody>
                    <a:bodyPr/>
                    <a:lstStyle/>
                    <a:p>
                      <a:r>
                        <a:rPr lang="sv-SE" sz="1400" dirty="0">
                          <a:solidFill>
                            <a:schemeClr val="tx1"/>
                          </a:solidFill>
                        </a:rPr>
                        <a:t>UC7</a:t>
                      </a:r>
                    </a:p>
                  </a:txBody>
                  <a:tcPr/>
                </a:tc>
                <a:tc>
                  <a:txBody>
                    <a:bodyPr/>
                    <a:lstStyle/>
                    <a:p>
                      <a:pPr marL="0" indent="0">
                        <a:buNone/>
                      </a:pPr>
                      <a:r>
                        <a:rPr lang="sv-SE" sz="1400" kern="1200" dirty="0">
                          <a:solidFill>
                            <a:schemeClr val="tx1"/>
                          </a:solidFill>
                          <a:latin typeface="+mn-lt"/>
                          <a:ea typeface="+mn-ea"/>
                          <a:cs typeface="+mn-cs"/>
                        </a:rPr>
                        <a:t>Delete VNF instance</a:t>
                      </a:r>
                    </a:p>
                  </a:txBody>
                  <a:tcPr/>
                </a:tc>
                <a:tc>
                  <a:txBody>
                    <a:bodyPr/>
                    <a:lstStyle/>
                    <a:p>
                      <a:pPr marL="0" indent="0">
                        <a:buNone/>
                      </a:pPr>
                      <a:r>
                        <a:rPr lang="sv-SE" sz="1400" kern="1200" dirty="0">
                          <a:solidFill>
                            <a:schemeClr val="tx1"/>
                          </a:solidFill>
                          <a:latin typeface="+mn-lt"/>
                          <a:ea typeface="+mn-ea"/>
                          <a:cs typeface="+mn-cs"/>
                        </a:rPr>
                        <a:t>Suspend data-collection for deleted VNF instance</a:t>
                      </a:r>
                    </a:p>
                  </a:txBody>
                  <a:tcPr/>
                </a:tc>
                <a:extLst>
                  <a:ext uri="{0D108BD9-81ED-4DB2-BD59-A6C34878D82A}">
                    <a16:rowId xmlns:a16="http://schemas.microsoft.com/office/drawing/2014/main" val="1116928971"/>
                  </a:ext>
                </a:extLst>
              </a:tr>
            </a:tbl>
          </a:graphicData>
        </a:graphic>
      </p:graphicFrame>
      <p:sp>
        <p:nvSpPr>
          <p:cNvPr id="4" name="Rectangle: Rounded Corners 3">
            <a:extLst>
              <a:ext uri="{FF2B5EF4-FFF2-40B4-BE49-F238E27FC236}">
                <a16:creationId xmlns:a16="http://schemas.microsoft.com/office/drawing/2014/main" id="{A64A271F-5A03-487A-B27C-3545627D433C}"/>
              </a:ext>
            </a:extLst>
          </p:cNvPr>
          <p:cNvSpPr/>
          <p:nvPr/>
        </p:nvSpPr>
        <p:spPr>
          <a:xfrm>
            <a:off x="366060" y="1798984"/>
            <a:ext cx="11342236" cy="689697"/>
          </a:xfrm>
          <a:prstGeom prst="round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D09ABB12-4291-48F2-86B4-0FD1E4B62508}"/>
              </a:ext>
            </a:extLst>
          </p:cNvPr>
          <p:cNvSpPr/>
          <p:nvPr/>
        </p:nvSpPr>
        <p:spPr>
          <a:xfrm>
            <a:off x="8917335" y="4765704"/>
            <a:ext cx="1416908" cy="339415"/>
          </a:xfrm>
          <a:prstGeom prst="rect">
            <a:avLst/>
          </a:prstGeom>
          <a:solidFill>
            <a:schemeClr val="bg1">
              <a:lumMod val="95000"/>
            </a:schemeClr>
          </a:solidFill>
          <a:ln w="38100">
            <a:solidFill>
              <a:schemeClr val="accent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2"/>
                </a:solidFill>
              </a:rPr>
              <a:t>R6 Scope</a:t>
            </a:r>
          </a:p>
        </p:txBody>
      </p:sp>
      <p:sp>
        <p:nvSpPr>
          <p:cNvPr id="11" name="Rectangle: Rounded Corners 10">
            <a:extLst>
              <a:ext uri="{FF2B5EF4-FFF2-40B4-BE49-F238E27FC236}">
                <a16:creationId xmlns:a16="http://schemas.microsoft.com/office/drawing/2014/main" id="{C1ECAF12-6F1C-4EE4-AF52-7F1485D8A651}"/>
              </a:ext>
            </a:extLst>
          </p:cNvPr>
          <p:cNvSpPr/>
          <p:nvPr/>
        </p:nvSpPr>
        <p:spPr>
          <a:xfrm>
            <a:off x="366060" y="4045090"/>
            <a:ext cx="11342236" cy="365125"/>
          </a:xfrm>
          <a:prstGeom prst="round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ctangle: Rounded Corners 8">
            <a:extLst>
              <a:ext uri="{FF2B5EF4-FFF2-40B4-BE49-F238E27FC236}">
                <a16:creationId xmlns:a16="http://schemas.microsoft.com/office/drawing/2014/main" id="{46355D5E-4046-408A-8A37-D096AF793762}"/>
              </a:ext>
            </a:extLst>
          </p:cNvPr>
          <p:cNvSpPr/>
          <p:nvPr/>
        </p:nvSpPr>
        <p:spPr>
          <a:xfrm>
            <a:off x="350680" y="3668983"/>
            <a:ext cx="11342236" cy="36512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ctangle 9">
            <a:extLst>
              <a:ext uri="{FF2B5EF4-FFF2-40B4-BE49-F238E27FC236}">
                <a16:creationId xmlns:a16="http://schemas.microsoft.com/office/drawing/2014/main" id="{BD7D54A8-9885-4263-8311-692B18728400}"/>
              </a:ext>
            </a:extLst>
          </p:cNvPr>
          <p:cNvSpPr/>
          <p:nvPr/>
        </p:nvSpPr>
        <p:spPr>
          <a:xfrm>
            <a:off x="8917335" y="5368664"/>
            <a:ext cx="1778628" cy="339415"/>
          </a:xfrm>
          <a:prstGeom prst="rect">
            <a:avLst/>
          </a:prstGeom>
          <a:solidFill>
            <a:schemeClr val="bg1">
              <a:lumMod val="95000"/>
            </a:schemeClr>
          </a:solidFill>
          <a:ln w="38100">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2"/>
                </a:solidFill>
              </a:rPr>
              <a:t>R6 Strech goal</a:t>
            </a:r>
          </a:p>
        </p:txBody>
      </p:sp>
    </p:spTree>
    <p:extLst>
      <p:ext uri="{BB962C8B-B14F-4D97-AF65-F5344CB8AC3E}">
        <p14:creationId xmlns:p14="http://schemas.microsoft.com/office/powerpoint/2010/main" val="1050979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18DC19-36EE-4608-A76A-73BA907F502F}"/>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13</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27886324-57D6-4B17-A703-A57375B57D64}"/>
              </a:ext>
            </a:extLst>
          </p:cNvPr>
          <p:cNvSpPr>
            <a:spLocks noGrp="1"/>
          </p:cNvSpPr>
          <p:nvPr>
            <p:ph type="title"/>
          </p:nvPr>
        </p:nvSpPr>
        <p:spPr>
          <a:xfrm>
            <a:off x="184091" y="217920"/>
            <a:ext cx="11636434" cy="662710"/>
          </a:xfrm>
        </p:spPr>
        <p:txBody>
          <a:bodyPr>
            <a:normAutofit fontScale="90000"/>
          </a:bodyPr>
          <a:lstStyle/>
          <a:p>
            <a:r>
              <a:rPr lang="en-US" sz="2800" dirty="0"/>
              <a:t>OTI Supports Configuration-Driven Topology Handling and Collector Orchestration</a:t>
            </a:r>
            <a:endParaRPr lang="en-US" sz="2800" dirty="0">
              <a:latin typeface="+mn-lt"/>
            </a:endParaRPr>
          </a:p>
        </p:txBody>
      </p:sp>
      <p:sp>
        <p:nvSpPr>
          <p:cNvPr id="4" name="Text Placeholder 3">
            <a:extLst>
              <a:ext uri="{FF2B5EF4-FFF2-40B4-BE49-F238E27FC236}">
                <a16:creationId xmlns:a16="http://schemas.microsoft.com/office/drawing/2014/main" id="{17A743D6-624A-4FBE-9FB9-DD28744840EB}"/>
              </a:ext>
            </a:extLst>
          </p:cNvPr>
          <p:cNvSpPr>
            <a:spLocks noGrp="1"/>
          </p:cNvSpPr>
          <p:nvPr>
            <p:ph type="body" sz="quarter" idx="10"/>
          </p:nvPr>
        </p:nvSpPr>
        <p:spPr>
          <a:xfrm>
            <a:off x="669303" y="1138238"/>
            <a:ext cx="11151222" cy="5170487"/>
          </a:xfrm>
        </p:spPr>
        <p:txBody>
          <a:bodyPr>
            <a:normAutofit/>
          </a:bodyPr>
          <a:lstStyle/>
          <a:p>
            <a:pPr marL="0" indent="0">
              <a:spcBef>
                <a:spcPts val="600"/>
              </a:spcBef>
              <a:buNone/>
            </a:pPr>
            <a:r>
              <a:rPr lang="en-US" sz="2000" u="sng" dirty="0">
                <a:solidFill>
                  <a:schemeClr val="tx1"/>
                </a:solidFill>
                <a:latin typeface="+mn-lt"/>
              </a:rPr>
              <a:t>OTI supports the following capabilities:</a:t>
            </a:r>
          </a:p>
          <a:p>
            <a:pPr>
              <a:lnSpc>
                <a:spcPct val="100000"/>
              </a:lnSpc>
              <a:spcBef>
                <a:spcPts val="300"/>
              </a:spcBef>
            </a:pPr>
            <a:r>
              <a:rPr lang="en-US" sz="1600" dirty="0">
                <a:solidFill>
                  <a:schemeClr val="tx1"/>
                </a:solidFill>
                <a:latin typeface="+mn-lt"/>
              </a:rPr>
              <a:t>Configuration-driven data collection</a:t>
            </a:r>
          </a:p>
          <a:p>
            <a:pPr>
              <a:lnSpc>
                <a:spcPct val="100000"/>
              </a:lnSpc>
              <a:spcBef>
                <a:spcPts val="300"/>
              </a:spcBef>
            </a:pPr>
            <a:r>
              <a:rPr lang="en-US" sz="1600" dirty="0">
                <a:solidFill>
                  <a:schemeClr val="tx1"/>
                </a:solidFill>
                <a:latin typeface="+mn-lt"/>
              </a:rPr>
              <a:t>One </a:t>
            </a:r>
            <a:r>
              <a:rPr lang="en-US" sz="1600" dirty="0" err="1">
                <a:solidFill>
                  <a:schemeClr val="tx1"/>
                </a:solidFill>
                <a:latin typeface="+mn-lt"/>
              </a:rPr>
              <a:t>xNF</a:t>
            </a:r>
            <a:r>
              <a:rPr lang="en-US" sz="1600" dirty="0">
                <a:solidFill>
                  <a:schemeClr val="tx1"/>
                </a:solidFill>
                <a:latin typeface="+mn-lt"/>
              </a:rPr>
              <a:t> instance mapping to multiple mS collectors (e.g vPE -&gt; snmp-polling + statusPolling)</a:t>
            </a:r>
          </a:p>
          <a:p>
            <a:pPr>
              <a:lnSpc>
                <a:spcPct val="100000"/>
              </a:lnSpc>
              <a:spcBef>
                <a:spcPts val="300"/>
              </a:spcBef>
            </a:pPr>
            <a:r>
              <a:rPr lang="en-US" sz="1600" dirty="0">
                <a:solidFill>
                  <a:schemeClr val="tx1"/>
                </a:solidFill>
                <a:latin typeface="+mn-lt"/>
              </a:rPr>
              <a:t>One mS collector used for multiple </a:t>
            </a:r>
            <a:r>
              <a:rPr lang="en-US" sz="1600" dirty="0" err="1">
                <a:solidFill>
                  <a:schemeClr val="tx1"/>
                </a:solidFill>
                <a:latin typeface="+mn-lt"/>
              </a:rPr>
              <a:t>xnf_type</a:t>
            </a:r>
            <a:r>
              <a:rPr lang="en-US" sz="1600" dirty="0">
                <a:solidFill>
                  <a:schemeClr val="tx1"/>
                </a:solidFill>
                <a:latin typeface="+mn-lt"/>
              </a:rPr>
              <a:t> monitoring (e.g snmp-polling -&gt;vCE, vPE, Leaf …)</a:t>
            </a:r>
          </a:p>
          <a:p>
            <a:pPr>
              <a:lnSpc>
                <a:spcPct val="100000"/>
              </a:lnSpc>
              <a:spcBef>
                <a:spcPts val="300"/>
              </a:spcBef>
            </a:pPr>
            <a:r>
              <a:rPr lang="en-US" sz="1600" dirty="0">
                <a:solidFill>
                  <a:schemeClr val="tx1"/>
                </a:solidFill>
                <a:latin typeface="+mn-lt"/>
              </a:rPr>
              <a:t>Support multiple types of topology and collection events:</a:t>
            </a:r>
          </a:p>
          <a:p>
            <a:pPr marL="457200" lvl="1">
              <a:spcBef>
                <a:spcPts val="300"/>
              </a:spcBef>
            </a:pPr>
            <a:r>
              <a:rPr lang="en-US" sz="1600" dirty="0">
                <a:solidFill>
                  <a:schemeClr val="tx1"/>
                </a:solidFill>
                <a:latin typeface="+mn-lt"/>
              </a:rPr>
              <a:t>ONAP-topology-common-event </a:t>
            </a:r>
          </a:p>
          <a:p>
            <a:pPr marL="457200" lvl="1">
              <a:spcBef>
                <a:spcPts val="300"/>
              </a:spcBef>
            </a:pPr>
            <a:r>
              <a:rPr lang="en-US" sz="1600" dirty="0" err="1">
                <a:solidFill>
                  <a:schemeClr val="tx1"/>
                </a:solidFill>
                <a:latin typeface="+mn-lt"/>
              </a:rPr>
              <a:t>aai</a:t>
            </a:r>
            <a:r>
              <a:rPr lang="en-US" sz="1600" dirty="0">
                <a:solidFill>
                  <a:schemeClr val="tx1"/>
                </a:solidFill>
                <a:latin typeface="+mn-lt"/>
              </a:rPr>
              <a:t>-event, external-topology event</a:t>
            </a:r>
          </a:p>
          <a:p>
            <a:pPr marL="457200" lvl="1">
              <a:spcBef>
                <a:spcPts val="300"/>
              </a:spcBef>
            </a:pPr>
            <a:r>
              <a:rPr lang="en-US" sz="1600" dirty="0">
                <a:solidFill>
                  <a:schemeClr val="tx1"/>
                </a:solidFill>
                <a:latin typeface="+mn-lt"/>
              </a:rPr>
              <a:t>VES fileReady notification event</a:t>
            </a:r>
          </a:p>
          <a:p>
            <a:pPr marL="0" indent="0">
              <a:spcBef>
                <a:spcPts val="1200"/>
              </a:spcBef>
              <a:buNone/>
            </a:pPr>
            <a:r>
              <a:rPr lang="en-US" sz="2000" u="sng" dirty="0">
                <a:solidFill>
                  <a:schemeClr val="tx1"/>
                </a:solidFill>
                <a:latin typeface="+mn-lt"/>
              </a:rPr>
              <a:t>Design-Time Configuration </a:t>
            </a:r>
          </a:p>
          <a:p>
            <a:pPr>
              <a:spcBef>
                <a:spcPts val="1200"/>
              </a:spcBef>
            </a:pPr>
            <a:r>
              <a:rPr lang="en-US" sz="1600" dirty="0">
                <a:solidFill>
                  <a:schemeClr val="tx1"/>
                </a:solidFill>
                <a:latin typeface="+mn-lt"/>
              </a:rPr>
              <a:t>define </a:t>
            </a:r>
            <a:r>
              <a:rPr lang="en-US" sz="1600" dirty="0" err="1">
                <a:solidFill>
                  <a:schemeClr val="tx1"/>
                </a:solidFill>
                <a:latin typeface="+mn-lt"/>
              </a:rPr>
              <a:t>xNF</a:t>
            </a:r>
            <a:r>
              <a:rPr lang="en-US" sz="1600" dirty="0">
                <a:solidFill>
                  <a:schemeClr val="tx1"/>
                </a:solidFill>
                <a:latin typeface="+mn-lt"/>
              </a:rPr>
              <a:t> Type specific topology-event-handling-template;</a:t>
            </a:r>
          </a:p>
          <a:p>
            <a:pPr>
              <a:lnSpc>
                <a:spcPct val="100000"/>
              </a:lnSpc>
              <a:spcBef>
                <a:spcPts val="300"/>
              </a:spcBef>
            </a:pPr>
            <a:r>
              <a:rPr lang="en-US" sz="1600" dirty="0">
                <a:solidFill>
                  <a:schemeClr val="tx1"/>
                </a:solidFill>
                <a:latin typeface="+mn-lt"/>
              </a:rPr>
              <a:t>define Collection Task with properties: task ID, collection type, measurement object (PG table: </a:t>
            </a:r>
            <a:r>
              <a:rPr lang="en-US" sz="1600" i="1" dirty="0" err="1">
                <a:solidFill>
                  <a:schemeClr val="tx1"/>
                </a:solidFill>
                <a:latin typeface="+mn-lt"/>
              </a:rPr>
              <a:t>collection_task</a:t>
            </a:r>
            <a:r>
              <a:rPr lang="en-US" sz="1600" dirty="0">
                <a:solidFill>
                  <a:schemeClr val="tx1"/>
                </a:solidFill>
                <a:latin typeface="+mn-lt"/>
              </a:rPr>
              <a:t>);</a:t>
            </a:r>
          </a:p>
          <a:p>
            <a:pPr>
              <a:lnSpc>
                <a:spcPct val="100000"/>
              </a:lnSpc>
              <a:spcBef>
                <a:spcPts val="300"/>
              </a:spcBef>
            </a:pPr>
            <a:r>
              <a:rPr lang="en-US" sz="1600" dirty="0">
                <a:solidFill>
                  <a:schemeClr val="tx1"/>
                </a:solidFill>
                <a:latin typeface="+mn-lt"/>
              </a:rPr>
              <a:t>add  </a:t>
            </a:r>
            <a:r>
              <a:rPr lang="en-US" sz="1600" dirty="0" err="1">
                <a:solidFill>
                  <a:schemeClr val="tx1"/>
                </a:solidFill>
                <a:latin typeface="+mn-lt"/>
              </a:rPr>
              <a:t>xNF</a:t>
            </a:r>
            <a:r>
              <a:rPr lang="en-US" sz="1600" dirty="0">
                <a:solidFill>
                  <a:schemeClr val="tx1"/>
                </a:solidFill>
                <a:latin typeface="+mn-lt"/>
              </a:rPr>
              <a:t> Type to Collection Task mapping (PG table: </a:t>
            </a:r>
            <a:r>
              <a:rPr lang="en-US" sz="1600" i="1" dirty="0" err="1">
                <a:solidFill>
                  <a:schemeClr val="tx1"/>
                </a:solidFill>
                <a:latin typeface="+mn-lt"/>
              </a:rPr>
              <a:t>nf_type_collection_task</a:t>
            </a:r>
            <a:r>
              <a:rPr lang="en-US" sz="1600" dirty="0">
                <a:solidFill>
                  <a:schemeClr val="tx1"/>
                </a:solidFill>
                <a:latin typeface="+mn-lt"/>
              </a:rPr>
              <a:t>)</a:t>
            </a:r>
          </a:p>
          <a:p>
            <a:pPr marL="0" indent="0">
              <a:spcBef>
                <a:spcPts val="1200"/>
              </a:spcBef>
              <a:buNone/>
            </a:pPr>
            <a:r>
              <a:rPr lang="en-US" sz="2000" u="sng" dirty="0">
                <a:solidFill>
                  <a:schemeClr val="tx1"/>
                </a:solidFill>
                <a:latin typeface="+mn-lt"/>
              </a:rPr>
              <a:t>Run-Time Configuration</a:t>
            </a:r>
          </a:p>
          <a:p>
            <a:pPr>
              <a:lnSpc>
                <a:spcPct val="100000"/>
              </a:lnSpc>
              <a:spcBef>
                <a:spcPts val="300"/>
              </a:spcBef>
            </a:pPr>
            <a:r>
              <a:rPr lang="en-US" sz="1600" dirty="0" err="1">
                <a:solidFill>
                  <a:schemeClr val="tx1"/>
                </a:solidFill>
                <a:latin typeface="+mn-lt"/>
              </a:rPr>
              <a:t>xNF</a:t>
            </a:r>
            <a:r>
              <a:rPr lang="en-US" sz="1600" dirty="0">
                <a:solidFill>
                  <a:schemeClr val="tx1"/>
                </a:solidFill>
                <a:latin typeface="+mn-lt"/>
              </a:rPr>
              <a:t> location to dcae-collector location mapping, sourcing from ONAP Policy (PG table: </a:t>
            </a:r>
            <a:r>
              <a:rPr lang="en-US" sz="1600" i="1" dirty="0" err="1">
                <a:solidFill>
                  <a:schemeClr val="tx1"/>
                </a:solidFill>
                <a:latin typeface="+mn-lt"/>
              </a:rPr>
              <a:t>xnf_dcae_collector_mapping</a:t>
            </a:r>
            <a:r>
              <a:rPr lang="en-US" sz="1600" i="1" dirty="0">
                <a:solidFill>
                  <a:schemeClr val="tx1"/>
                </a:solidFill>
                <a:latin typeface="+mn-lt"/>
              </a:rPr>
              <a:t>)</a:t>
            </a:r>
            <a:endParaRPr lang="en-US" sz="1600" dirty="0">
              <a:solidFill>
                <a:schemeClr val="tx1"/>
              </a:solidFill>
              <a:latin typeface="+mn-lt"/>
            </a:endParaRPr>
          </a:p>
          <a:p>
            <a:pPr>
              <a:lnSpc>
                <a:spcPct val="100000"/>
              </a:lnSpc>
              <a:spcBef>
                <a:spcPts val="300"/>
              </a:spcBef>
            </a:pPr>
            <a:r>
              <a:rPr lang="en-US" sz="1600" dirty="0">
                <a:solidFill>
                  <a:schemeClr val="tx1"/>
                </a:solidFill>
                <a:latin typeface="+mn-lt"/>
              </a:rPr>
              <a:t>dcae-collector mS instances, sourcing from ONAP Controller (PG table: </a:t>
            </a:r>
            <a:r>
              <a:rPr lang="en-US" sz="1600" i="1" dirty="0">
                <a:solidFill>
                  <a:schemeClr val="tx1"/>
                </a:solidFill>
                <a:latin typeface="+mn-lt"/>
              </a:rPr>
              <a:t>dcae_collector_mS_instance</a:t>
            </a:r>
            <a:r>
              <a:rPr lang="en-US" sz="1600" dirty="0">
                <a:solidFill>
                  <a:schemeClr val="tx1"/>
                </a:solidFill>
                <a:latin typeface="+mn-lt"/>
              </a:rPr>
              <a:t>)</a:t>
            </a:r>
          </a:p>
          <a:p>
            <a:pPr>
              <a:lnSpc>
                <a:spcPct val="100000"/>
              </a:lnSpc>
              <a:spcBef>
                <a:spcPts val="300"/>
              </a:spcBef>
            </a:pPr>
            <a:r>
              <a:rPr lang="en-US" sz="1600" dirty="0" err="1">
                <a:solidFill>
                  <a:schemeClr val="tx1"/>
                </a:solidFill>
                <a:latin typeface="+mn-lt"/>
              </a:rPr>
              <a:t>xNF</a:t>
            </a:r>
            <a:r>
              <a:rPr lang="en-US" sz="1600" dirty="0">
                <a:solidFill>
                  <a:schemeClr val="tx1"/>
                </a:solidFill>
                <a:latin typeface="+mn-lt"/>
              </a:rPr>
              <a:t> instance information from various topology sources (e.g., ONAP AAI, VNF) (PG table: </a:t>
            </a:r>
            <a:r>
              <a:rPr lang="en-US" sz="1600" i="1" dirty="0" err="1">
                <a:solidFill>
                  <a:schemeClr val="tx1"/>
                </a:solidFill>
                <a:latin typeface="+mn-lt"/>
              </a:rPr>
              <a:t>xnf_instance</a:t>
            </a:r>
            <a:r>
              <a:rPr lang="en-US" sz="1600" dirty="0">
                <a:solidFill>
                  <a:schemeClr val="tx1"/>
                </a:solidFill>
                <a:latin typeface="+mn-lt"/>
              </a:rPr>
              <a:t>)</a:t>
            </a:r>
          </a:p>
          <a:p>
            <a:pPr marL="0" indent="0">
              <a:buNone/>
            </a:pPr>
            <a:endParaRPr lang="en-US" sz="1800" dirty="0">
              <a:solidFill>
                <a:schemeClr val="tx1"/>
              </a:solidFill>
              <a:latin typeface="+mn-lt"/>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1553626019"/>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A28EFC-6A5F-4C4D-9A95-CCD10CA9DCF8}"/>
              </a:ext>
            </a:extLst>
          </p:cNvPr>
          <p:cNvSpPr>
            <a:spLocks noGrp="1"/>
          </p:cNvSpPr>
          <p:nvPr>
            <p:ph type="title"/>
          </p:nvPr>
        </p:nvSpPr>
        <p:spPr>
          <a:xfrm>
            <a:off x="407199" y="276169"/>
            <a:ext cx="11079867" cy="402122"/>
          </a:xfrm>
        </p:spPr>
        <p:txBody>
          <a:bodyPr>
            <a:noAutofit/>
          </a:bodyPr>
          <a:lstStyle/>
          <a:p>
            <a:r>
              <a:rPr lang="en-US" sz="3200" dirty="0"/>
              <a:t>OTI Data Table ERD</a:t>
            </a:r>
          </a:p>
        </p:txBody>
      </p:sp>
      <p:sp>
        <p:nvSpPr>
          <p:cNvPr id="4" name="Footer Placeholder 3">
            <a:extLst>
              <a:ext uri="{FF2B5EF4-FFF2-40B4-BE49-F238E27FC236}">
                <a16:creationId xmlns:a16="http://schemas.microsoft.com/office/drawing/2014/main" id="{E9BF35CF-EDEA-418E-80D9-37E9DA542A24}"/>
              </a:ext>
            </a:extLst>
          </p:cNvPr>
          <p:cNvSpPr>
            <a:spLocks noGrp="1"/>
          </p:cNvSpPr>
          <p:nvPr>
            <p:ph type="ftr" sz="quarter" idx="3"/>
          </p:nvPr>
        </p:nvSpPr>
        <p:spPr/>
        <p:txBody>
          <a:bodyPr/>
          <a:lstStyle/>
          <a:p>
            <a:r>
              <a:rPr lang="en-US" dirty="0"/>
              <a:t>Intel Confidential </a:t>
            </a:r>
          </a:p>
        </p:txBody>
      </p:sp>
      <p:sp>
        <p:nvSpPr>
          <p:cNvPr id="9" name="TextBox 8">
            <a:extLst>
              <a:ext uri="{FF2B5EF4-FFF2-40B4-BE49-F238E27FC236}">
                <a16:creationId xmlns:a16="http://schemas.microsoft.com/office/drawing/2014/main" id="{BCB136A7-CE8E-43F9-AD8A-2718E5466EC2}"/>
              </a:ext>
            </a:extLst>
          </p:cNvPr>
          <p:cNvSpPr txBox="1"/>
          <p:nvPr/>
        </p:nvSpPr>
        <p:spPr>
          <a:xfrm>
            <a:off x="10583693" y="4610910"/>
            <a:ext cx="710120" cy="402122"/>
          </a:xfrm>
          <a:prstGeom prst="rect">
            <a:avLst/>
          </a:prstGeom>
          <a:solidFill>
            <a:srgbClr val="0070C0"/>
          </a:solidFill>
        </p:spPr>
        <p:txBody>
          <a:bodyPr wrap="square" rtlCol="0">
            <a:spAutoFit/>
          </a:bodyPr>
          <a:lstStyle/>
          <a:p>
            <a:r>
              <a:rPr lang="en-US" sz="1000" dirty="0">
                <a:solidFill>
                  <a:schemeClr val="bg1"/>
                </a:solidFill>
              </a:rPr>
              <a:t>template object</a:t>
            </a:r>
          </a:p>
        </p:txBody>
      </p:sp>
      <p:sp>
        <p:nvSpPr>
          <p:cNvPr id="11" name="TextBox 10">
            <a:extLst>
              <a:ext uri="{FF2B5EF4-FFF2-40B4-BE49-F238E27FC236}">
                <a16:creationId xmlns:a16="http://schemas.microsoft.com/office/drawing/2014/main" id="{99B9598E-B91F-451B-BD76-ED8DC53F8D7B}"/>
              </a:ext>
            </a:extLst>
          </p:cNvPr>
          <p:cNvSpPr txBox="1"/>
          <p:nvPr/>
        </p:nvSpPr>
        <p:spPr>
          <a:xfrm>
            <a:off x="10583693" y="5081126"/>
            <a:ext cx="710120" cy="400110"/>
          </a:xfrm>
          <a:prstGeom prst="rect">
            <a:avLst/>
          </a:prstGeom>
          <a:solidFill>
            <a:srgbClr val="FF0000"/>
          </a:solidFill>
        </p:spPr>
        <p:txBody>
          <a:bodyPr wrap="square" rtlCol="0">
            <a:spAutoFit/>
          </a:bodyPr>
          <a:lstStyle/>
          <a:p>
            <a:r>
              <a:rPr lang="en-US" sz="1000" dirty="0">
                <a:solidFill>
                  <a:schemeClr val="bg1"/>
                </a:solidFill>
              </a:rPr>
              <a:t>instance object</a:t>
            </a:r>
          </a:p>
        </p:txBody>
      </p:sp>
      <p:sp>
        <p:nvSpPr>
          <p:cNvPr id="12" name="TextBox 11">
            <a:extLst>
              <a:ext uri="{FF2B5EF4-FFF2-40B4-BE49-F238E27FC236}">
                <a16:creationId xmlns:a16="http://schemas.microsoft.com/office/drawing/2014/main" id="{60A772D4-5EC5-4788-AD22-C80B2400976D}"/>
              </a:ext>
            </a:extLst>
          </p:cNvPr>
          <p:cNvSpPr txBox="1"/>
          <p:nvPr/>
        </p:nvSpPr>
        <p:spPr>
          <a:xfrm>
            <a:off x="10573966" y="5549330"/>
            <a:ext cx="710120" cy="400110"/>
          </a:xfrm>
          <a:prstGeom prst="rect">
            <a:avLst/>
          </a:prstGeom>
          <a:solidFill>
            <a:srgbClr val="00B050"/>
          </a:solidFill>
        </p:spPr>
        <p:txBody>
          <a:bodyPr wrap="square" rtlCol="0">
            <a:spAutoFit/>
          </a:bodyPr>
          <a:lstStyle/>
          <a:p>
            <a:r>
              <a:rPr lang="en-US" sz="1000" dirty="0">
                <a:solidFill>
                  <a:schemeClr val="bg1"/>
                </a:solidFill>
              </a:rPr>
              <a:t>Config object</a:t>
            </a:r>
          </a:p>
        </p:txBody>
      </p:sp>
      <p:pic>
        <p:nvPicPr>
          <p:cNvPr id="5" name="Picture 4">
            <a:extLst>
              <a:ext uri="{FF2B5EF4-FFF2-40B4-BE49-F238E27FC236}">
                <a16:creationId xmlns:a16="http://schemas.microsoft.com/office/drawing/2014/main" id="{779CE247-DB3A-42A0-A67B-13C4A0495F0F}"/>
              </a:ext>
            </a:extLst>
          </p:cNvPr>
          <p:cNvPicPr>
            <a:picLocks noChangeAspect="1"/>
          </p:cNvPicPr>
          <p:nvPr/>
        </p:nvPicPr>
        <p:blipFill>
          <a:blip r:embed="rId2"/>
          <a:stretch>
            <a:fillRect/>
          </a:stretch>
        </p:blipFill>
        <p:spPr>
          <a:xfrm>
            <a:off x="0" y="1045095"/>
            <a:ext cx="10387456" cy="52611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57377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6733B3-54EE-4B77-A963-21C55019146B}"/>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15</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3A67191-5761-4AB3-BF73-4A029967692D}"/>
              </a:ext>
            </a:extLst>
          </p:cNvPr>
          <p:cNvSpPr>
            <a:spLocks noGrp="1"/>
          </p:cNvSpPr>
          <p:nvPr>
            <p:ph type="title"/>
          </p:nvPr>
        </p:nvSpPr>
        <p:spPr>
          <a:xfrm>
            <a:off x="314960" y="197831"/>
            <a:ext cx="11861101" cy="538770"/>
          </a:xfrm>
        </p:spPr>
        <p:txBody>
          <a:bodyPr>
            <a:normAutofit/>
          </a:bodyPr>
          <a:lstStyle/>
          <a:p>
            <a:r>
              <a:rPr lang="en-US" sz="2800" dirty="0"/>
              <a:t>OTI Use Case 1: </a:t>
            </a:r>
            <a:r>
              <a:rPr lang="en-US" sz="2800" dirty="0">
                <a:latin typeface="+mn-lt"/>
              </a:rPr>
              <a:t>Collection Task &amp; </a:t>
            </a:r>
            <a:r>
              <a:rPr lang="en-US" sz="2800" dirty="0" err="1">
                <a:latin typeface="+mn-lt"/>
              </a:rPr>
              <a:t>xNF</a:t>
            </a:r>
            <a:r>
              <a:rPr lang="en-US" sz="2800" dirty="0">
                <a:latin typeface="+mn-lt"/>
              </a:rPr>
              <a:t> Configuration</a:t>
            </a:r>
          </a:p>
        </p:txBody>
      </p:sp>
      <p:sp>
        <p:nvSpPr>
          <p:cNvPr id="4" name="Text Placeholder 3">
            <a:extLst>
              <a:ext uri="{FF2B5EF4-FFF2-40B4-BE49-F238E27FC236}">
                <a16:creationId xmlns:a16="http://schemas.microsoft.com/office/drawing/2014/main" id="{98131A83-EB4A-4405-8BB5-06D62825CE79}"/>
              </a:ext>
            </a:extLst>
          </p:cNvPr>
          <p:cNvSpPr>
            <a:spLocks noGrp="1"/>
          </p:cNvSpPr>
          <p:nvPr>
            <p:ph type="body" sz="quarter" idx="10"/>
          </p:nvPr>
        </p:nvSpPr>
        <p:spPr>
          <a:xfrm>
            <a:off x="214856" y="1198426"/>
            <a:ext cx="6338997" cy="5170487"/>
          </a:xfrm>
        </p:spPr>
        <p:txBody>
          <a:bodyPr>
            <a:normAutofit lnSpcReduction="10000"/>
          </a:bodyPr>
          <a:lstStyle/>
          <a:p>
            <a:pPr marL="342900" indent="-342900">
              <a:buFont typeface="+mj-lt"/>
              <a:buAutoNum type="arabicPeriod"/>
            </a:pPr>
            <a:r>
              <a:rPr lang="en-US" sz="1300" dirty="0">
                <a:solidFill>
                  <a:schemeClr val="tx1"/>
                </a:solidFill>
                <a:latin typeface="+mn-lt"/>
              </a:rPr>
              <a:t>Add </a:t>
            </a:r>
            <a:r>
              <a:rPr lang="en-US" sz="1300" dirty="0" err="1">
                <a:solidFill>
                  <a:schemeClr val="tx1"/>
                </a:solidFill>
                <a:latin typeface="+mn-lt"/>
              </a:rPr>
              <a:t>xNF_type</a:t>
            </a:r>
            <a:r>
              <a:rPr lang="en-US" sz="1300" dirty="0">
                <a:solidFill>
                  <a:schemeClr val="tx1"/>
                </a:solidFill>
                <a:latin typeface="+mn-lt"/>
              </a:rPr>
              <a:t> with associated Topology-Event-Handling-Template (TEHT) </a:t>
            </a:r>
          </a:p>
          <a:p>
            <a:pPr marL="457200" indent="0">
              <a:spcBef>
                <a:spcPts val="600"/>
              </a:spcBef>
              <a:buNone/>
            </a:pPr>
            <a:r>
              <a:rPr lang="en-US" sz="1400" dirty="0">
                <a:solidFill>
                  <a:schemeClr val="tx1"/>
                </a:solidFill>
                <a:latin typeface="+mn-lt"/>
              </a:rPr>
              <a:t>PG table: </a:t>
            </a:r>
            <a:r>
              <a:rPr lang="en-US" sz="1400" i="1" dirty="0" err="1">
                <a:solidFill>
                  <a:schemeClr val="tx1"/>
                </a:solidFill>
                <a:latin typeface="+mn-lt"/>
              </a:rPr>
              <a:t>xnf_type</a:t>
            </a:r>
            <a:r>
              <a:rPr lang="en-US" sz="1400" i="1" dirty="0">
                <a:solidFill>
                  <a:schemeClr val="tx1"/>
                </a:solidFill>
                <a:latin typeface="+mn-lt"/>
              </a:rPr>
              <a:t> and TEHT </a:t>
            </a:r>
            <a:endParaRPr lang="en-US" sz="1300" dirty="0">
              <a:solidFill>
                <a:schemeClr val="tx1"/>
              </a:solidFill>
            </a:endParaRPr>
          </a:p>
          <a:p>
            <a:pPr lvl="1">
              <a:spcBef>
                <a:spcPts val="0"/>
              </a:spcBef>
            </a:pPr>
            <a:r>
              <a:rPr lang="en-US" sz="1300" dirty="0" err="1">
                <a:solidFill>
                  <a:schemeClr val="tx1"/>
                </a:solidFill>
                <a:latin typeface="+mn-lt"/>
              </a:rPr>
              <a:t>vNF</a:t>
            </a:r>
            <a:r>
              <a:rPr lang="en-US" sz="1300" dirty="0">
                <a:solidFill>
                  <a:schemeClr val="tx1"/>
                </a:solidFill>
                <a:latin typeface="+mn-lt"/>
              </a:rPr>
              <a:t> (</a:t>
            </a:r>
            <a:r>
              <a:rPr lang="en-US" sz="1300" dirty="0" err="1">
                <a:solidFill>
                  <a:schemeClr val="tx1"/>
                </a:solidFill>
                <a:latin typeface="+mn-lt"/>
              </a:rPr>
              <a:t>func</a:t>
            </a:r>
            <a:r>
              <a:rPr lang="en-US" sz="1300" dirty="0">
                <a:solidFill>
                  <a:schemeClr val="tx1"/>
                </a:solidFill>
                <a:latin typeface="+mn-lt"/>
              </a:rPr>
              <a:t>), </a:t>
            </a:r>
            <a:r>
              <a:rPr lang="en-US" sz="1300" dirty="0" err="1">
                <a:solidFill>
                  <a:schemeClr val="tx1"/>
                </a:solidFill>
                <a:latin typeface="+mn-lt"/>
              </a:rPr>
              <a:t>onap</a:t>
            </a:r>
            <a:r>
              <a:rPr lang="en-US" sz="1300" dirty="0">
                <a:solidFill>
                  <a:schemeClr val="tx1"/>
                </a:solidFill>
                <a:latin typeface="+mn-lt"/>
              </a:rPr>
              <a:t>-</a:t>
            </a:r>
            <a:r>
              <a:rPr lang="en-US" sz="1300" dirty="0" err="1">
                <a:solidFill>
                  <a:schemeClr val="tx1"/>
                </a:solidFill>
                <a:latin typeface="+mn-lt"/>
              </a:rPr>
              <a:t>comm</a:t>
            </a:r>
            <a:r>
              <a:rPr lang="en-US" sz="1300" dirty="0">
                <a:solidFill>
                  <a:schemeClr val="tx1"/>
                </a:solidFill>
                <a:latin typeface="+mn-lt"/>
              </a:rPr>
              <a:t>-event(generic-</a:t>
            </a:r>
            <a:r>
              <a:rPr lang="en-US" sz="1300" dirty="0" err="1">
                <a:solidFill>
                  <a:schemeClr val="tx1"/>
                </a:solidFill>
                <a:latin typeface="+mn-lt"/>
              </a:rPr>
              <a:t>vnf</a:t>
            </a:r>
            <a:r>
              <a:rPr lang="en-US" sz="1300" dirty="0">
                <a:solidFill>
                  <a:schemeClr val="tx1"/>
                </a:solidFill>
                <a:latin typeface="+mn-lt"/>
              </a:rPr>
              <a:t>, oam_ipv4)</a:t>
            </a:r>
          </a:p>
          <a:p>
            <a:pPr lvl="1">
              <a:spcBef>
                <a:spcPts val="0"/>
              </a:spcBef>
            </a:pPr>
            <a:r>
              <a:rPr lang="en-US" sz="1300" dirty="0" err="1">
                <a:solidFill>
                  <a:schemeClr val="tx1"/>
                </a:solidFill>
                <a:latin typeface="+mn-lt"/>
              </a:rPr>
              <a:t>vPE</a:t>
            </a:r>
            <a:r>
              <a:rPr lang="en-US" sz="1300" dirty="0">
                <a:solidFill>
                  <a:schemeClr val="tx1"/>
                </a:solidFill>
                <a:latin typeface="+mn-lt"/>
              </a:rPr>
              <a:t> (me6), </a:t>
            </a:r>
            <a:r>
              <a:rPr lang="en-US" sz="1300" dirty="0" err="1">
                <a:solidFill>
                  <a:schemeClr val="tx1"/>
                </a:solidFill>
                <a:latin typeface="+mn-lt"/>
              </a:rPr>
              <a:t>aai</a:t>
            </a:r>
            <a:r>
              <a:rPr lang="en-US" sz="1300" dirty="0">
                <a:solidFill>
                  <a:schemeClr val="tx1"/>
                </a:solidFill>
                <a:latin typeface="+mn-lt"/>
              </a:rPr>
              <a:t>-event (generic-vnf, loopback0_ipv4)</a:t>
            </a:r>
          </a:p>
          <a:p>
            <a:pPr lvl="1">
              <a:spcBef>
                <a:spcPts val="0"/>
              </a:spcBef>
            </a:pPr>
            <a:r>
              <a:rPr lang="en-US" sz="1300" dirty="0">
                <a:solidFill>
                  <a:schemeClr val="tx1"/>
                </a:solidFill>
                <a:latin typeface="+mn-lt"/>
              </a:rPr>
              <a:t>Leaf(jl1,jl2), external-event(pnf, oam_ipv4)</a:t>
            </a:r>
          </a:p>
          <a:p>
            <a:pPr lvl="1">
              <a:spcBef>
                <a:spcPts val="0"/>
              </a:spcBef>
            </a:pPr>
            <a:r>
              <a:rPr lang="en-US" sz="1300" dirty="0" err="1">
                <a:solidFill>
                  <a:schemeClr val="tx1"/>
                </a:solidFill>
                <a:latin typeface="+mn-lt"/>
              </a:rPr>
              <a:t>Ericsson_vnf</a:t>
            </a:r>
            <a:r>
              <a:rPr lang="en-US" sz="1300" dirty="0">
                <a:solidFill>
                  <a:schemeClr val="tx1"/>
                </a:solidFill>
                <a:latin typeface="+mn-lt"/>
              </a:rPr>
              <a:t>, </a:t>
            </a:r>
            <a:r>
              <a:rPr lang="en-US" sz="1300" dirty="0" err="1">
                <a:solidFill>
                  <a:schemeClr val="tx1"/>
                </a:solidFill>
                <a:latin typeface="+mn-lt"/>
              </a:rPr>
              <a:t>ves</a:t>
            </a:r>
            <a:r>
              <a:rPr lang="en-US" sz="1300" dirty="0">
                <a:solidFill>
                  <a:schemeClr val="tx1"/>
                </a:solidFill>
                <a:latin typeface="+mn-lt"/>
              </a:rPr>
              <a:t>-event(“</a:t>
            </a:r>
            <a:r>
              <a:rPr lang="en-US" sz="1200" dirty="0">
                <a:solidFill>
                  <a:schemeClr val="tx1"/>
                </a:solidFill>
                <a:latin typeface="Calibri" panose="020F0502020204030204"/>
                <a:cs typeface="+mn-cs"/>
              </a:rPr>
              <a:t>notification”, …)</a:t>
            </a:r>
            <a:endParaRPr lang="en-US" sz="1300" dirty="0">
              <a:solidFill>
                <a:schemeClr val="tx1"/>
              </a:solidFill>
              <a:latin typeface="+mn-lt"/>
            </a:endParaRPr>
          </a:p>
          <a:p>
            <a:pPr marL="342900" indent="-342900">
              <a:buFont typeface="+mj-lt"/>
              <a:buAutoNum type="arabicPeriod" startAt="2"/>
            </a:pPr>
            <a:r>
              <a:rPr lang="en-US" sz="1300" dirty="0">
                <a:solidFill>
                  <a:schemeClr val="tx1"/>
                </a:solidFill>
                <a:latin typeface="+mn-lt"/>
              </a:rPr>
              <a:t>Add standardized collection. Specify properties of Collection Task including task ID, collector type, PM object:</a:t>
            </a:r>
          </a:p>
          <a:p>
            <a:pPr marL="457200" indent="0">
              <a:spcBef>
                <a:spcPts val="600"/>
              </a:spcBef>
              <a:buNone/>
            </a:pPr>
            <a:r>
              <a:rPr lang="en-US" sz="1400" dirty="0">
                <a:solidFill>
                  <a:schemeClr val="tx1"/>
                </a:solidFill>
                <a:latin typeface="+mn-lt"/>
              </a:rPr>
              <a:t>PG table: </a:t>
            </a:r>
            <a:r>
              <a:rPr lang="en-US" sz="1400" i="1" dirty="0">
                <a:solidFill>
                  <a:schemeClr val="tx1"/>
                </a:solidFill>
                <a:latin typeface="+mn-lt"/>
              </a:rPr>
              <a:t>collection_task</a:t>
            </a:r>
            <a:r>
              <a:rPr lang="en-US" sz="1400" dirty="0">
                <a:solidFill>
                  <a:schemeClr val="tx1"/>
                </a:solidFill>
                <a:latin typeface="+mn-lt"/>
              </a:rPr>
              <a:t> </a:t>
            </a:r>
            <a:endParaRPr lang="en-US" sz="1300" dirty="0">
              <a:solidFill>
                <a:schemeClr val="tx1"/>
              </a:solidFill>
              <a:latin typeface="+mn-lt"/>
            </a:endParaRPr>
          </a:p>
          <a:p>
            <a:pPr lvl="1">
              <a:spcBef>
                <a:spcPts val="0"/>
              </a:spcBef>
            </a:pPr>
            <a:r>
              <a:rPr lang="en-US" sz="1300" dirty="0">
                <a:solidFill>
                  <a:schemeClr val="tx1"/>
                </a:solidFill>
                <a:latin typeface="+mn-lt"/>
              </a:rPr>
              <a:t>TaskID:snmp_100: snmp-poller w/ standard-mib-group=CPU</a:t>
            </a:r>
          </a:p>
          <a:p>
            <a:pPr lvl="1">
              <a:spcBef>
                <a:spcPts val="0"/>
              </a:spcBef>
            </a:pPr>
            <a:r>
              <a:rPr lang="en-US" sz="1300" dirty="0">
                <a:solidFill>
                  <a:schemeClr val="tx1"/>
                </a:solidFill>
                <a:latin typeface="+mn-lt"/>
              </a:rPr>
              <a:t>TaskID:snmp_101: snmp-poller w/ standard-mib-group=Memory</a:t>
            </a:r>
          </a:p>
          <a:p>
            <a:pPr lvl="1">
              <a:spcBef>
                <a:spcPts val="0"/>
              </a:spcBef>
            </a:pPr>
            <a:r>
              <a:rPr lang="en-US" sz="1300" dirty="0">
                <a:solidFill>
                  <a:schemeClr val="tx1"/>
                </a:solidFill>
                <a:latin typeface="+mn-lt"/>
              </a:rPr>
              <a:t>TaskID:snmp_103: snmp-poller w/ standard-mib-group=IF</a:t>
            </a:r>
          </a:p>
          <a:p>
            <a:pPr lvl="1">
              <a:spcBef>
                <a:spcPts val="0"/>
              </a:spcBef>
            </a:pPr>
            <a:r>
              <a:rPr lang="en-US" sz="1300" dirty="0">
                <a:solidFill>
                  <a:schemeClr val="tx1"/>
                </a:solidFill>
                <a:latin typeface="+mn-lt"/>
              </a:rPr>
              <a:t>TaskID:snmp_110: snmp-poller w/ Cisco-mib-group=xxx</a:t>
            </a:r>
          </a:p>
          <a:p>
            <a:pPr lvl="1">
              <a:spcBef>
                <a:spcPts val="0"/>
              </a:spcBef>
            </a:pPr>
            <a:r>
              <a:rPr lang="en-US" sz="1300" dirty="0">
                <a:solidFill>
                  <a:schemeClr val="tx1"/>
                </a:solidFill>
                <a:latin typeface="+mn-lt"/>
              </a:rPr>
              <a:t>TaskID:foi_200: FOI-sftp w/ property 1, property 2, …</a:t>
            </a:r>
          </a:p>
          <a:p>
            <a:pPr lvl="1">
              <a:spcBef>
                <a:spcPts val="0"/>
              </a:spcBef>
            </a:pPr>
            <a:r>
              <a:rPr lang="en-US" sz="1300" dirty="0">
                <a:solidFill>
                  <a:schemeClr val="tx1"/>
                </a:solidFill>
                <a:latin typeface="+mn-lt"/>
              </a:rPr>
              <a:t>TaskID:foi_201: FOI-camel w/ property 1, property 2, …</a:t>
            </a:r>
          </a:p>
          <a:p>
            <a:pPr lvl="1">
              <a:spcBef>
                <a:spcPts val="0"/>
              </a:spcBef>
            </a:pPr>
            <a:r>
              <a:rPr lang="en-US" sz="1300" dirty="0">
                <a:solidFill>
                  <a:schemeClr val="tx1"/>
                </a:solidFill>
                <a:latin typeface="+mn-lt"/>
              </a:rPr>
              <a:t>TaskID:statusPoller_500: status-poller</a:t>
            </a:r>
          </a:p>
          <a:p>
            <a:pPr marL="342900" indent="-342900">
              <a:buFont typeface="+mj-lt"/>
              <a:buAutoNum type="arabicPeriod" startAt="3"/>
            </a:pPr>
            <a:r>
              <a:rPr lang="en-US" sz="1300" dirty="0">
                <a:solidFill>
                  <a:schemeClr val="tx1"/>
                </a:solidFill>
                <a:latin typeface="+mn-lt"/>
              </a:rPr>
              <a:t>Assign collectionTask list to the specific </a:t>
            </a:r>
            <a:r>
              <a:rPr lang="en-US" sz="1300" dirty="0" err="1">
                <a:solidFill>
                  <a:schemeClr val="tx1"/>
                </a:solidFill>
                <a:latin typeface="+mn-lt"/>
              </a:rPr>
              <a:t>xnf_type</a:t>
            </a:r>
            <a:r>
              <a:rPr lang="en-US" sz="1300" dirty="0">
                <a:solidFill>
                  <a:schemeClr val="tx1"/>
                </a:solidFill>
                <a:latin typeface="+mn-lt"/>
              </a:rPr>
              <a:t> </a:t>
            </a:r>
          </a:p>
          <a:p>
            <a:pPr marL="457200" lvl="1" indent="0">
              <a:buNone/>
            </a:pPr>
            <a:r>
              <a:rPr lang="en-US" sz="1400" dirty="0">
                <a:solidFill>
                  <a:schemeClr val="tx1"/>
                </a:solidFill>
                <a:latin typeface="+mn-lt"/>
              </a:rPr>
              <a:t>PG table: </a:t>
            </a:r>
            <a:r>
              <a:rPr lang="en-US" sz="1400" i="1" dirty="0" err="1">
                <a:solidFill>
                  <a:schemeClr val="tx1"/>
                </a:solidFill>
                <a:latin typeface="+mn-lt"/>
              </a:rPr>
              <a:t>xnf_type_collection_task</a:t>
            </a:r>
            <a:endParaRPr lang="en-US" sz="1400" dirty="0">
              <a:solidFill>
                <a:schemeClr val="tx1"/>
              </a:solidFill>
              <a:latin typeface="+mn-lt"/>
            </a:endParaRPr>
          </a:p>
          <a:p>
            <a:pPr lvl="1"/>
            <a:r>
              <a:rPr lang="en-US" sz="1300" dirty="0">
                <a:solidFill>
                  <a:schemeClr val="tx1"/>
                </a:solidFill>
                <a:latin typeface="+mn-lt"/>
              </a:rPr>
              <a:t>vPE(me6), Tasks[: snmp_100, snmp_101 …]</a:t>
            </a:r>
          </a:p>
          <a:p>
            <a:pPr lvl="1"/>
            <a:r>
              <a:rPr lang="en-US" sz="1300" dirty="0">
                <a:solidFill>
                  <a:schemeClr val="tx1"/>
                </a:solidFill>
                <a:latin typeface="+mn-lt"/>
              </a:rPr>
              <a:t>Leaf(jl1, jl2), Tasks[ snmp_100, snmp_101, snmp_110, stastusPoller_500]</a:t>
            </a:r>
            <a:endParaRPr lang="en-US" sz="2000" dirty="0">
              <a:solidFill>
                <a:schemeClr val="tx1"/>
              </a:solidFill>
            </a:endParaRPr>
          </a:p>
          <a:p>
            <a:pPr marL="342900" indent="-342900">
              <a:buFont typeface="+mj-lt"/>
              <a:buAutoNum type="arabicPeriod" startAt="3"/>
            </a:pPr>
            <a:r>
              <a:rPr lang="en-US" sz="1300" dirty="0">
                <a:solidFill>
                  <a:schemeClr val="tx1"/>
                </a:solidFill>
                <a:latin typeface="+mn-lt"/>
              </a:rPr>
              <a:t>Add service </a:t>
            </a:r>
            <a:r>
              <a:rPr lang="en-US" sz="1300" dirty="0" err="1">
                <a:solidFill>
                  <a:schemeClr val="tx1"/>
                </a:solidFill>
                <a:latin typeface="+mn-lt"/>
              </a:rPr>
              <a:t>xnf</a:t>
            </a:r>
            <a:r>
              <a:rPr lang="en-US" sz="1300" dirty="0">
                <a:solidFill>
                  <a:schemeClr val="tx1"/>
                </a:solidFill>
                <a:latin typeface="+mn-lt"/>
              </a:rPr>
              <a:t> cloud-region and dcae-collector mS region mapping</a:t>
            </a:r>
          </a:p>
          <a:p>
            <a:pPr marL="457200" lvl="1" indent="0">
              <a:buNone/>
            </a:pPr>
            <a:r>
              <a:rPr lang="en-US" sz="1200" dirty="0">
                <a:solidFill>
                  <a:schemeClr val="tx1"/>
                </a:solidFill>
              </a:rPr>
              <a:t>PG table: </a:t>
            </a:r>
            <a:r>
              <a:rPr lang="en-US" sz="1400" i="1" dirty="0">
                <a:solidFill>
                  <a:schemeClr val="tx1"/>
                </a:solidFill>
                <a:latin typeface="+mn-lt"/>
              </a:rPr>
              <a:t>vnf_dcae_collector_mapping</a:t>
            </a:r>
            <a:endParaRPr lang="en-US" sz="1200" dirty="0">
              <a:solidFill>
                <a:schemeClr val="tx1"/>
              </a:solidFill>
            </a:endParaRPr>
          </a:p>
          <a:p>
            <a:pPr lvl="1">
              <a:spcBef>
                <a:spcPts val="0"/>
              </a:spcBef>
            </a:pPr>
            <a:r>
              <a:rPr lang="en-US" sz="1200" dirty="0">
                <a:solidFill>
                  <a:schemeClr val="tx1"/>
                </a:solidFill>
                <a:latin typeface="+mn-lt"/>
              </a:rPr>
              <a:t>vnf-cloudregion:cloud1, dcae_K8sCluster_ID:1A:active, DR_K8sCluster: 1B:inactive</a:t>
            </a:r>
          </a:p>
          <a:p>
            <a:pPr lvl="1">
              <a:spcBef>
                <a:spcPts val="0"/>
              </a:spcBef>
            </a:pPr>
            <a:r>
              <a:rPr lang="en-US" sz="1200" dirty="0">
                <a:solidFill>
                  <a:schemeClr val="tx1"/>
                </a:solidFill>
                <a:latin typeface="+mn-lt"/>
              </a:rPr>
              <a:t>vnf-cloudregion:cloud2, dcae_K8sCluster_ID:1A:active, DR_K8sCluster: 1B:inactive</a:t>
            </a:r>
          </a:p>
          <a:p>
            <a:pPr lvl="1">
              <a:spcBef>
                <a:spcPts val="0"/>
              </a:spcBef>
            </a:pPr>
            <a:r>
              <a:rPr lang="en-US" sz="1200" dirty="0">
                <a:solidFill>
                  <a:schemeClr val="tx1"/>
                </a:solidFill>
                <a:latin typeface="+mn-lt"/>
              </a:rPr>
              <a:t>vnf-cloudregion:cloud3, dcae_K8sCluster_ID:2A:active, DR_K8sCluster: 2B:inactive</a:t>
            </a:r>
          </a:p>
          <a:p>
            <a:pPr lvl="1">
              <a:spcBef>
                <a:spcPts val="0"/>
              </a:spcBef>
            </a:pPr>
            <a:endParaRPr lang="en-US" sz="1200" dirty="0">
              <a:solidFill>
                <a:schemeClr val="tx1"/>
              </a:solidFill>
              <a:latin typeface="+mn-lt"/>
            </a:endParaRPr>
          </a:p>
          <a:p>
            <a:pPr marL="457200" lvl="1" indent="0">
              <a:buNone/>
            </a:pPr>
            <a:endParaRPr lang="en-US" sz="2000" dirty="0">
              <a:solidFill>
                <a:schemeClr val="tx1"/>
              </a:solidFill>
            </a:endParaRPr>
          </a:p>
          <a:p>
            <a:endParaRPr lang="en-US" dirty="0">
              <a:solidFill>
                <a:schemeClr val="tx1"/>
              </a:solidFill>
            </a:endParaRPr>
          </a:p>
        </p:txBody>
      </p:sp>
      <p:sp>
        <p:nvSpPr>
          <p:cNvPr id="45" name="Rectangle: Rounded Corners 54">
            <a:extLst>
              <a:ext uri="{FF2B5EF4-FFF2-40B4-BE49-F238E27FC236}">
                <a16:creationId xmlns:a16="http://schemas.microsoft.com/office/drawing/2014/main" id="{CBD3968D-5526-4D93-BD8E-F84339A11F09}"/>
              </a:ext>
            </a:extLst>
          </p:cNvPr>
          <p:cNvSpPr/>
          <p:nvPr/>
        </p:nvSpPr>
        <p:spPr>
          <a:xfrm>
            <a:off x="9542410" y="1717074"/>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7" name="TextBox 46">
            <a:extLst>
              <a:ext uri="{FF2B5EF4-FFF2-40B4-BE49-F238E27FC236}">
                <a16:creationId xmlns:a16="http://schemas.microsoft.com/office/drawing/2014/main" id="{F4B1E441-4BF5-43C3-8729-81380981F251}"/>
              </a:ext>
            </a:extLst>
          </p:cNvPr>
          <p:cNvSpPr txBox="1"/>
          <p:nvPr/>
        </p:nvSpPr>
        <p:spPr>
          <a:xfrm>
            <a:off x="7461301" y="1354605"/>
            <a:ext cx="783681" cy="391684"/>
          </a:xfrm>
          <a:prstGeom prst="rect">
            <a:avLst/>
          </a:prstGeom>
          <a:noFill/>
        </p:spPr>
        <p:txBody>
          <a:bodyPr wrap="non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VES </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Collector</a:t>
            </a:r>
          </a:p>
        </p:txBody>
      </p:sp>
      <p:sp>
        <p:nvSpPr>
          <p:cNvPr id="50" name="TextBox 49">
            <a:extLst>
              <a:ext uri="{FF2B5EF4-FFF2-40B4-BE49-F238E27FC236}">
                <a16:creationId xmlns:a16="http://schemas.microsoft.com/office/drawing/2014/main" id="{A4603404-7B04-4102-9F3F-B66AB977D7CA}"/>
              </a:ext>
            </a:extLst>
          </p:cNvPr>
          <p:cNvSpPr txBox="1"/>
          <p:nvPr/>
        </p:nvSpPr>
        <p:spPr>
          <a:xfrm>
            <a:off x="7647097" y="1672729"/>
            <a:ext cx="203176" cy="216256"/>
          </a:xfrm>
          <a:prstGeom prst="rect">
            <a:avLst/>
          </a:prstGeom>
          <a:noFill/>
        </p:spPr>
        <p:txBody>
          <a:bodyPr wrap="none" rtlCol="0">
            <a:spAutoFit/>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p:txBody>
      </p:sp>
      <p:sp>
        <p:nvSpPr>
          <p:cNvPr id="51" name="Oval 50">
            <a:extLst>
              <a:ext uri="{FF2B5EF4-FFF2-40B4-BE49-F238E27FC236}">
                <a16:creationId xmlns:a16="http://schemas.microsoft.com/office/drawing/2014/main" id="{0A84FFFC-6C15-4602-BFD0-5C8B1003F84B}"/>
              </a:ext>
            </a:extLst>
          </p:cNvPr>
          <p:cNvSpPr/>
          <p:nvPr/>
        </p:nvSpPr>
        <p:spPr>
          <a:xfrm>
            <a:off x="6862995" y="2886680"/>
            <a:ext cx="279155" cy="2036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lang="en-US" sz="800" b="1" kern="0" dirty="0">
                <a:solidFill>
                  <a:srgbClr val="FFFFFF"/>
                </a:solidFill>
                <a:latin typeface="Arial" panose="020B0604020202020204" pitchFamily="34" charset="0"/>
                <a:cs typeface="Arial" panose="020B0604020202020204" pitchFamily="34" charset="0"/>
              </a:rPr>
              <a:t>2</a:t>
            </a:r>
            <a:endPar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53" name="Rectangle: Rounded Corners 64">
            <a:extLst>
              <a:ext uri="{FF2B5EF4-FFF2-40B4-BE49-F238E27FC236}">
                <a16:creationId xmlns:a16="http://schemas.microsoft.com/office/drawing/2014/main" id="{E4038431-E0E4-454D-A205-752226AD5842}"/>
              </a:ext>
            </a:extLst>
          </p:cNvPr>
          <p:cNvSpPr/>
          <p:nvPr/>
        </p:nvSpPr>
        <p:spPr>
          <a:xfrm>
            <a:off x="8336510" y="1363090"/>
            <a:ext cx="679875"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ONAP</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Controller</a:t>
            </a:r>
          </a:p>
        </p:txBody>
      </p:sp>
      <p:sp>
        <p:nvSpPr>
          <p:cNvPr id="56" name="Oval 55">
            <a:extLst>
              <a:ext uri="{FF2B5EF4-FFF2-40B4-BE49-F238E27FC236}">
                <a16:creationId xmlns:a16="http://schemas.microsoft.com/office/drawing/2014/main" id="{9D093EAA-5752-40C1-B4FA-17F1D54AAC38}"/>
              </a:ext>
            </a:extLst>
          </p:cNvPr>
          <p:cNvSpPr/>
          <p:nvPr/>
        </p:nvSpPr>
        <p:spPr>
          <a:xfrm>
            <a:off x="7437124" y="1909854"/>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1</a:t>
            </a:r>
          </a:p>
        </p:txBody>
      </p:sp>
      <p:sp>
        <p:nvSpPr>
          <p:cNvPr id="60" name="Rectangle: Rounded Corners 54">
            <a:extLst>
              <a:ext uri="{FF2B5EF4-FFF2-40B4-BE49-F238E27FC236}">
                <a16:creationId xmlns:a16="http://schemas.microsoft.com/office/drawing/2014/main" id="{CBD3968D-5526-4D93-BD8E-F84339A11F09}"/>
              </a:ext>
            </a:extLst>
          </p:cNvPr>
          <p:cNvSpPr/>
          <p:nvPr/>
        </p:nvSpPr>
        <p:spPr>
          <a:xfrm>
            <a:off x="7703240" y="170416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1" name="Rectangle: Rounded Corners 54">
            <a:extLst>
              <a:ext uri="{FF2B5EF4-FFF2-40B4-BE49-F238E27FC236}">
                <a16:creationId xmlns:a16="http://schemas.microsoft.com/office/drawing/2014/main" id="{CBD3968D-5526-4D93-BD8E-F84339A11F09}"/>
              </a:ext>
            </a:extLst>
          </p:cNvPr>
          <p:cNvSpPr/>
          <p:nvPr/>
        </p:nvSpPr>
        <p:spPr>
          <a:xfrm>
            <a:off x="8632624" y="171100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3" name="Rectangle: Rounded Corners 64">
            <a:extLst>
              <a:ext uri="{FF2B5EF4-FFF2-40B4-BE49-F238E27FC236}">
                <a16:creationId xmlns:a16="http://schemas.microsoft.com/office/drawing/2014/main" id="{E4038431-E0E4-454D-A205-752226AD5842}"/>
              </a:ext>
            </a:extLst>
          </p:cNvPr>
          <p:cNvSpPr/>
          <p:nvPr/>
        </p:nvSpPr>
        <p:spPr>
          <a:xfrm>
            <a:off x="9229059" y="1361595"/>
            <a:ext cx="69804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OTI</a:t>
            </a:r>
          </a:p>
        </p:txBody>
      </p:sp>
      <p:sp>
        <p:nvSpPr>
          <p:cNvPr id="65" name="Rectangle: Rounded Corners 64">
            <a:extLst>
              <a:ext uri="{FF2B5EF4-FFF2-40B4-BE49-F238E27FC236}">
                <a16:creationId xmlns:a16="http://schemas.microsoft.com/office/drawing/2014/main" id="{E4038431-E0E4-454D-A205-752226AD5842}"/>
              </a:ext>
            </a:extLst>
          </p:cNvPr>
          <p:cNvSpPr/>
          <p:nvPr/>
        </p:nvSpPr>
        <p:spPr>
          <a:xfrm>
            <a:off x="7418798" y="1361595"/>
            <a:ext cx="751499"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ONAP</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Policy</a:t>
            </a:r>
          </a:p>
        </p:txBody>
      </p:sp>
      <p:sp>
        <p:nvSpPr>
          <p:cNvPr id="70" name="Rectangle: Rounded Corners 64">
            <a:extLst>
              <a:ext uri="{FF2B5EF4-FFF2-40B4-BE49-F238E27FC236}">
                <a16:creationId xmlns:a16="http://schemas.microsoft.com/office/drawing/2014/main" id="{E4038431-E0E4-454D-A205-752226AD5842}"/>
              </a:ext>
            </a:extLst>
          </p:cNvPr>
          <p:cNvSpPr/>
          <p:nvPr/>
        </p:nvSpPr>
        <p:spPr>
          <a:xfrm>
            <a:off x="10192979" y="1365974"/>
            <a:ext cx="669778"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Postgre</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DB</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1" name="Rectangle: Rounded Corners 64">
            <a:extLst>
              <a:ext uri="{FF2B5EF4-FFF2-40B4-BE49-F238E27FC236}">
                <a16:creationId xmlns:a16="http://schemas.microsoft.com/office/drawing/2014/main" id="{E4038431-E0E4-454D-A205-752226AD5842}"/>
              </a:ext>
            </a:extLst>
          </p:cNvPr>
          <p:cNvSpPr/>
          <p:nvPr/>
        </p:nvSpPr>
        <p:spPr>
          <a:xfrm>
            <a:off x="6528435" y="1363599"/>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Designer</a:t>
            </a:r>
          </a:p>
        </p:txBody>
      </p:sp>
      <p:sp>
        <p:nvSpPr>
          <p:cNvPr id="80" name="Rectangle: Rounded Corners 54">
            <a:extLst>
              <a:ext uri="{FF2B5EF4-FFF2-40B4-BE49-F238E27FC236}">
                <a16:creationId xmlns:a16="http://schemas.microsoft.com/office/drawing/2014/main" id="{CBD3968D-5526-4D93-BD8E-F84339A11F09}"/>
              </a:ext>
            </a:extLst>
          </p:cNvPr>
          <p:cNvSpPr/>
          <p:nvPr/>
        </p:nvSpPr>
        <p:spPr>
          <a:xfrm>
            <a:off x="6844213" y="171100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1" name="Rectangle: Rounded Corners 54">
            <a:extLst>
              <a:ext uri="{FF2B5EF4-FFF2-40B4-BE49-F238E27FC236}">
                <a16:creationId xmlns:a16="http://schemas.microsoft.com/office/drawing/2014/main" id="{CBD3968D-5526-4D93-BD8E-F84339A11F09}"/>
              </a:ext>
            </a:extLst>
          </p:cNvPr>
          <p:cNvSpPr/>
          <p:nvPr/>
        </p:nvSpPr>
        <p:spPr>
          <a:xfrm>
            <a:off x="10489904" y="1710298"/>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99" name="Straight Arrow Connector 98">
            <a:extLst>
              <a:ext uri="{FF2B5EF4-FFF2-40B4-BE49-F238E27FC236}">
                <a16:creationId xmlns:a16="http://schemas.microsoft.com/office/drawing/2014/main" id="{7920D022-C833-4185-A116-F85440A99842}"/>
              </a:ext>
            </a:extLst>
          </p:cNvPr>
          <p:cNvCxnSpPr>
            <a:cxnSpLocks/>
          </p:cNvCxnSpPr>
          <p:nvPr/>
        </p:nvCxnSpPr>
        <p:spPr>
          <a:xfrm>
            <a:off x="7876073" y="2010125"/>
            <a:ext cx="767196" cy="0"/>
          </a:xfrm>
          <a:prstGeom prst="straightConnector1">
            <a:avLst/>
          </a:prstGeom>
          <a:noFill/>
          <a:ln w="38100" cap="flat" cmpd="sng" algn="ctr">
            <a:solidFill>
              <a:srgbClr val="FF0000"/>
            </a:solidFill>
            <a:prstDash val="solid"/>
            <a:headEnd type="none" w="med" len="med"/>
            <a:tailEnd type="triangle" w="med" len="med"/>
          </a:ln>
          <a:effectLst/>
        </p:spPr>
      </p:cxnSp>
      <p:cxnSp>
        <p:nvCxnSpPr>
          <p:cNvPr id="100" name="Straight Arrow Connector 99">
            <a:extLst>
              <a:ext uri="{FF2B5EF4-FFF2-40B4-BE49-F238E27FC236}">
                <a16:creationId xmlns:a16="http://schemas.microsoft.com/office/drawing/2014/main" id="{7920D022-C833-4185-A116-F85440A99842}"/>
              </a:ext>
            </a:extLst>
          </p:cNvPr>
          <p:cNvCxnSpPr>
            <a:cxnSpLocks/>
          </p:cNvCxnSpPr>
          <p:nvPr/>
        </p:nvCxnSpPr>
        <p:spPr>
          <a:xfrm>
            <a:off x="8763005" y="2015409"/>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01" name="Rectangle: Rounded Corners 64">
            <a:extLst>
              <a:ext uri="{FF2B5EF4-FFF2-40B4-BE49-F238E27FC236}">
                <a16:creationId xmlns:a16="http://schemas.microsoft.com/office/drawing/2014/main" id="{E4038431-E0E4-454D-A205-752226AD5842}"/>
              </a:ext>
            </a:extLst>
          </p:cNvPr>
          <p:cNvSpPr/>
          <p:nvPr/>
        </p:nvSpPr>
        <p:spPr>
          <a:xfrm>
            <a:off x="7858992" y="2111783"/>
            <a:ext cx="2617135"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800" kern="0" dirty="0">
                <a:solidFill>
                  <a:srgbClr val="0000CC"/>
                </a:solidFill>
                <a:latin typeface="Arial" panose="020B0604020202020204" pitchFamily="34" charset="0"/>
                <a:cs typeface="Arial" panose="020B0604020202020204" pitchFamily="34" charset="0"/>
              </a:rPr>
              <a:t>Add </a:t>
            </a:r>
            <a:r>
              <a:rPr lang="en-US" sz="800" kern="0" dirty="0" err="1">
                <a:solidFill>
                  <a:srgbClr val="0000CC"/>
                </a:solidFill>
                <a:latin typeface="Arial" panose="020B0604020202020204" pitchFamily="34" charset="0"/>
                <a:cs typeface="Arial" panose="020B0604020202020204" pitchFamily="34" charset="0"/>
              </a:rPr>
              <a:t>xNF</a:t>
            </a:r>
            <a:r>
              <a:rPr lang="en-US" sz="800" kern="0" dirty="0">
                <a:solidFill>
                  <a:srgbClr val="0000CC"/>
                </a:solidFill>
                <a:latin typeface="Arial" panose="020B0604020202020204" pitchFamily="34" charset="0"/>
                <a:cs typeface="Arial" panose="020B0604020202020204" pitchFamily="34" charset="0"/>
              </a:rPr>
              <a:t> Type to TEHT Mapping</a:t>
            </a:r>
          </a:p>
        </p:txBody>
      </p:sp>
      <p:cxnSp>
        <p:nvCxnSpPr>
          <p:cNvPr id="102" name="Straight Arrow Connector 101">
            <a:extLst>
              <a:ext uri="{FF2B5EF4-FFF2-40B4-BE49-F238E27FC236}">
                <a16:creationId xmlns:a16="http://schemas.microsoft.com/office/drawing/2014/main" id="{7920D022-C833-4185-A116-F85440A99842}"/>
              </a:ext>
            </a:extLst>
          </p:cNvPr>
          <p:cNvCxnSpPr>
            <a:cxnSpLocks/>
          </p:cNvCxnSpPr>
          <p:nvPr/>
        </p:nvCxnSpPr>
        <p:spPr>
          <a:xfrm flipV="1">
            <a:off x="9688375" y="2018399"/>
            <a:ext cx="786364" cy="6184"/>
          </a:xfrm>
          <a:prstGeom prst="straightConnector1">
            <a:avLst/>
          </a:prstGeom>
          <a:noFill/>
          <a:ln w="38100" cap="flat" cmpd="sng" algn="ctr">
            <a:solidFill>
              <a:srgbClr val="FF0000"/>
            </a:solidFill>
            <a:prstDash val="solid"/>
            <a:headEnd type="none" w="med" len="med"/>
            <a:tailEnd type="triangle" w="med" len="med"/>
          </a:ln>
          <a:effectLst/>
        </p:spPr>
      </p:cxnSp>
      <p:sp>
        <p:nvSpPr>
          <p:cNvPr id="103" name="Oval 102">
            <a:extLst>
              <a:ext uri="{FF2B5EF4-FFF2-40B4-BE49-F238E27FC236}">
                <a16:creationId xmlns:a16="http://schemas.microsoft.com/office/drawing/2014/main" id="{0A84FFFC-6C15-4602-BFD0-5C8B1003F84B}"/>
              </a:ext>
            </a:extLst>
          </p:cNvPr>
          <p:cNvSpPr/>
          <p:nvPr/>
        </p:nvSpPr>
        <p:spPr>
          <a:xfrm>
            <a:off x="6900587" y="3847420"/>
            <a:ext cx="279155" cy="2036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3</a:t>
            </a:r>
          </a:p>
        </p:txBody>
      </p:sp>
      <p:cxnSp>
        <p:nvCxnSpPr>
          <p:cNvPr id="104" name="Straight Arrow Connector 103">
            <a:extLst>
              <a:ext uri="{FF2B5EF4-FFF2-40B4-BE49-F238E27FC236}">
                <a16:creationId xmlns:a16="http://schemas.microsoft.com/office/drawing/2014/main" id="{7920D022-C833-4185-A116-F85440A99842}"/>
              </a:ext>
            </a:extLst>
          </p:cNvPr>
          <p:cNvCxnSpPr>
            <a:cxnSpLocks/>
            <a:stCxn id="51" idx="6"/>
          </p:cNvCxnSpPr>
          <p:nvPr/>
        </p:nvCxnSpPr>
        <p:spPr>
          <a:xfrm>
            <a:off x="7142150" y="2988517"/>
            <a:ext cx="1488147" cy="10586"/>
          </a:xfrm>
          <a:prstGeom prst="straightConnector1">
            <a:avLst/>
          </a:prstGeom>
          <a:noFill/>
          <a:ln w="38100" cap="flat" cmpd="sng" algn="ctr">
            <a:solidFill>
              <a:srgbClr val="FF0000"/>
            </a:solidFill>
            <a:prstDash val="solid"/>
            <a:headEnd type="none" w="med" len="med"/>
            <a:tailEnd type="triangle" w="med" len="med"/>
          </a:ln>
          <a:effectLst/>
        </p:spPr>
      </p:cxnSp>
      <p:cxnSp>
        <p:nvCxnSpPr>
          <p:cNvPr id="105" name="Straight Arrow Connector 104">
            <a:extLst>
              <a:ext uri="{FF2B5EF4-FFF2-40B4-BE49-F238E27FC236}">
                <a16:creationId xmlns:a16="http://schemas.microsoft.com/office/drawing/2014/main" id="{7920D022-C833-4185-A116-F85440A99842}"/>
              </a:ext>
            </a:extLst>
          </p:cNvPr>
          <p:cNvCxnSpPr>
            <a:cxnSpLocks/>
          </p:cNvCxnSpPr>
          <p:nvPr/>
        </p:nvCxnSpPr>
        <p:spPr>
          <a:xfrm>
            <a:off x="8750033" y="3004387"/>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06" name="Rectangle: Rounded Corners 64">
            <a:extLst>
              <a:ext uri="{FF2B5EF4-FFF2-40B4-BE49-F238E27FC236}">
                <a16:creationId xmlns:a16="http://schemas.microsoft.com/office/drawing/2014/main" id="{E4038431-E0E4-454D-A205-752226AD5842}"/>
              </a:ext>
            </a:extLst>
          </p:cNvPr>
          <p:cNvSpPr/>
          <p:nvPr/>
        </p:nvSpPr>
        <p:spPr>
          <a:xfrm>
            <a:off x="7846020" y="3100761"/>
            <a:ext cx="2617135"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800" kern="0" dirty="0">
                <a:solidFill>
                  <a:srgbClr val="0000CC"/>
                </a:solidFill>
                <a:latin typeface="Arial" panose="020B0604020202020204" pitchFamily="34" charset="0"/>
                <a:cs typeface="Arial" panose="020B0604020202020204" pitchFamily="34" charset="0"/>
              </a:rPr>
              <a:t>Define CollectionTask</a:t>
            </a:r>
          </a:p>
        </p:txBody>
      </p:sp>
      <p:cxnSp>
        <p:nvCxnSpPr>
          <p:cNvPr id="107" name="Straight Arrow Connector 106">
            <a:extLst>
              <a:ext uri="{FF2B5EF4-FFF2-40B4-BE49-F238E27FC236}">
                <a16:creationId xmlns:a16="http://schemas.microsoft.com/office/drawing/2014/main" id="{7920D022-C833-4185-A116-F85440A99842}"/>
              </a:ext>
            </a:extLst>
          </p:cNvPr>
          <p:cNvCxnSpPr>
            <a:cxnSpLocks/>
          </p:cNvCxnSpPr>
          <p:nvPr/>
        </p:nvCxnSpPr>
        <p:spPr>
          <a:xfrm flipV="1">
            <a:off x="9675403" y="3007377"/>
            <a:ext cx="786364" cy="6184"/>
          </a:xfrm>
          <a:prstGeom prst="straightConnector1">
            <a:avLst/>
          </a:prstGeom>
          <a:noFill/>
          <a:ln w="38100" cap="flat" cmpd="sng" algn="ctr">
            <a:solidFill>
              <a:srgbClr val="FF0000"/>
            </a:solidFill>
            <a:prstDash val="solid"/>
            <a:headEnd type="none" w="med" len="med"/>
            <a:tailEnd type="triangle" w="med" len="med"/>
          </a:ln>
          <a:effectLst/>
        </p:spPr>
      </p:cxnSp>
      <p:cxnSp>
        <p:nvCxnSpPr>
          <p:cNvPr id="109" name="Straight Arrow Connector 108">
            <a:extLst>
              <a:ext uri="{FF2B5EF4-FFF2-40B4-BE49-F238E27FC236}">
                <a16:creationId xmlns:a16="http://schemas.microsoft.com/office/drawing/2014/main" id="{7920D022-C833-4185-A116-F85440A99842}"/>
              </a:ext>
            </a:extLst>
          </p:cNvPr>
          <p:cNvCxnSpPr>
            <a:cxnSpLocks/>
            <a:stCxn id="103" idx="6"/>
          </p:cNvCxnSpPr>
          <p:nvPr/>
        </p:nvCxnSpPr>
        <p:spPr>
          <a:xfrm>
            <a:off x="7179742" y="3949257"/>
            <a:ext cx="1460279" cy="3161"/>
          </a:xfrm>
          <a:prstGeom prst="straightConnector1">
            <a:avLst/>
          </a:prstGeom>
          <a:noFill/>
          <a:ln w="38100" cap="flat" cmpd="sng" algn="ctr">
            <a:solidFill>
              <a:srgbClr val="FF0000"/>
            </a:solidFill>
            <a:prstDash val="solid"/>
            <a:headEnd type="none" w="med" len="med"/>
            <a:tailEnd type="triangle" w="med" len="med"/>
          </a:ln>
          <a:effectLst/>
        </p:spPr>
      </p:cxnSp>
      <p:cxnSp>
        <p:nvCxnSpPr>
          <p:cNvPr id="110" name="Straight Arrow Connector 109">
            <a:extLst>
              <a:ext uri="{FF2B5EF4-FFF2-40B4-BE49-F238E27FC236}">
                <a16:creationId xmlns:a16="http://schemas.microsoft.com/office/drawing/2014/main" id="{7920D022-C833-4185-A116-F85440A99842}"/>
              </a:ext>
            </a:extLst>
          </p:cNvPr>
          <p:cNvCxnSpPr>
            <a:cxnSpLocks/>
          </p:cNvCxnSpPr>
          <p:nvPr/>
        </p:nvCxnSpPr>
        <p:spPr>
          <a:xfrm>
            <a:off x="8759757" y="3957702"/>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11" name="Rectangle: Rounded Corners 64">
            <a:extLst>
              <a:ext uri="{FF2B5EF4-FFF2-40B4-BE49-F238E27FC236}">
                <a16:creationId xmlns:a16="http://schemas.microsoft.com/office/drawing/2014/main" id="{E4038431-E0E4-454D-A205-752226AD5842}"/>
              </a:ext>
            </a:extLst>
          </p:cNvPr>
          <p:cNvSpPr/>
          <p:nvPr/>
        </p:nvSpPr>
        <p:spPr>
          <a:xfrm>
            <a:off x="7855744" y="4054076"/>
            <a:ext cx="2617135"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800" kern="0" dirty="0">
                <a:solidFill>
                  <a:srgbClr val="0000CC"/>
                </a:solidFill>
                <a:latin typeface="Arial" panose="020B0604020202020204" pitchFamily="34" charset="0"/>
                <a:cs typeface="Arial" panose="020B0604020202020204" pitchFamily="34" charset="0"/>
              </a:rPr>
              <a:t>Assign collectionTask to VNF Type</a:t>
            </a:r>
            <a:endParaRPr lang="en-US" sz="800" kern="0" dirty="0">
              <a:solidFill>
                <a:srgbClr val="FFFFFF"/>
              </a:solidFill>
              <a:latin typeface="Arial" panose="020B0604020202020204" pitchFamily="34" charset="0"/>
              <a:cs typeface="Arial" panose="020B0604020202020204" pitchFamily="34" charset="0"/>
            </a:endParaRPr>
          </a:p>
        </p:txBody>
      </p:sp>
      <p:cxnSp>
        <p:nvCxnSpPr>
          <p:cNvPr id="112" name="Straight Arrow Connector 111">
            <a:extLst>
              <a:ext uri="{FF2B5EF4-FFF2-40B4-BE49-F238E27FC236}">
                <a16:creationId xmlns:a16="http://schemas.microsoft.com/office/drawing/2014/main" id="{7920D022-C833-4185-A116-F85440A99842}"/>
              </a:ext>
            </a:extLst>
          </p:cNvPr>
          <p:cNvCxnSpPr>
            <a:cxnSpLocks/>
          </p:cNvCxnSpPr>
          <p:nvPr/>
        </p:nvCxnSpPr>
        <p:spPr>
          <a:xfrm flipV="1">
            <a:off x="9685127" y="3960692"/>
            <a:ext cx="786364" cy="6184"/>
          </a:xfrm>
          <a:prstGeom prst="straightConnector1">
            <a:avLst/>
          </a:prstGeom>
          <a:noFill/>
          <a:ln w="38100" cap="flat" cmpd="sng" algn="ctr">
            <a:solidFill>
              <a:srgbClr val="FF0000"/>
            </a:solidFill>
            <a:prstDash val="solid"/>
            <a:headEnd type="none" w="med" len="med"/>
            <a:tailEnd type="triangle" w="med" len="med"/>
          </a:ln>
          <a:effectLst/>
        </p:spPr>
      </p:cxnSp>
      <p:sp>
        <p:nvSpPr>
          <p:cNvPr id="113" name="Oval 112">
            <a:extLst>
              <a:ext uri="{FF2B5EF4-FFF2-40B4-BE49-F238E27FC236}">
                <a16:creationId xmlns:a16="http://schemas.microsoft.com/office/drawing/2014/main" id="{0A84FFFC-6C15-4602-BFD0-5C8B1003F84B}"/>
              </a:ext>
            </a:extLst>
          </p:cNvPr>
          <p:cNvSpPr/>
          <p:nvPr/>
        </p:nvSpPr>
        <p:spPr>
          <a:xfrm>
            <a:off x="7422514" y="4767345"/>
            <a:ext cx="279155" cy="2036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4</a:t>
            </a:r>
          </a:p>
        </p:txBody>
      </p:sp>
      <p:cxnSp>
        <p:nvCxnSpPr>
          <p:cNvPr id="114" name="Straight Arrow Connector 113">
            <a:extLst>
              <a:ext uri="{FF2B5EF4-FFF2-40B4-BE49-F238E27FC236}">
                <a16:creationId xmlns:a16="http://schemas.microsoft.com/office/drawing/2014/main" id="{7920D022-C833-4185-A116-F85440A99842}"/>
              </a:ext>
            </a:extLst>
          </p:cNvPr>
          <p:cNvCxnSpPr>
            <a:cxnSpLocks/>
          </p:cNvCxnSpPr>
          <p:nvPr/>
        </p:nvCxnSpPr>
        <p:spPr>
          <a:xfrm>
            <a:off x="7879305" y="4883033"/>
            <a:ext cx="767196" cy="0"/>
          </a:xfrm>
          <a:prstGeom prst="straightConnector1">
            <a:avLst/>
          </a:prstGeom>
          <a:noFill/>
          <a:ln w="38100" cap="flat" cmpd="sng" algn="ctr">
            <a:solidFill>
              <a:srgbClr val="FF0000"/>
            </a:solidFill>
            <a:prstDash val="solid"/>
            <a:headEnd type="none" w="med" len="med"/>
            <a:tailEnd type="triangle" w="med" len="med"/>
          </a:ln>
          <a:effectLst/>
        </p:spPr>
      </p:cxnSp>
      <p:cxnSp>
        <p:nvCxnSpPr>
          <p:cNvPr id="115" name="Straight Arrow Connector 114">
            <a:extLst>
              <a:ext uri="{FF2B5EF4-FFF2-40B4-BE49-F238E27FC236}">
                <a16:creationId xmlns:a16="http://schemas.microsoft.com/office/drawing/2014/main" id="{7920D022-C833-4185-A116-F85440A99842}"/>
              </a:ext>
            </a:extLst>
          </p:cNvPr>
          <p:cNvCxnSpPr>
            <a:cxnSpLocks/>
          </p:cNvCxnSpPr>
          <p:nvPr/>
        </p:nvCxnSpPr>
        <p:spPr>
          <a:xfrm>
            <a:off x="8766237" y="4888317"/>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16" name="Rectangle: Rounded Corners 64">
            <a:extLst>
              <a:ext uri="{FF2B5EF4-FFF2-40B4-BE49-F238E27FC236}">
                <a16:creationId xmlns:a16="http://schemas.microsoft.com/office/drawing/2014/main" id="{E4038431-E0E4-454D-A205-752226AD5842}"/>
              </a:ext>
            </a:extLst>
          </p:cNvPr>
          <p:cNvSpPr/>
          <p:nvPr/>
        </p:nvSpPr>
        <p:spPr>
          <a:xfrm>
            <a:off x="7862224" y="4984691"/>
            <a:ext cx="2617135"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800" kern="0" dirty="0">
                <a:solidFill>
                  <a:srgbClr val="0000CC"/>
                </a:solidFill>
                <a:latin typeface="Arial" panose="020B0604020202020204" pitchFamily="34" charset="0"/>
                <a:cs typeface="Arial" panose="020B0604020202020204" pitchFamily="34" charset="0"/>
              </a:rPr>
              <a:t>Add </a:t>
            </a:r>
            <a:r>
              <a:rPr lang="en-US" sz="800" kern="0" dirty="0" err="1">
                <a:solidFill>
                  <a:srgbClr val="0000CC"/>
                </a:solidFill>
                <a:latin typeface="Arial" panose="020B0604020202020204" pitchFamily="34" charset="0"/>
                <a:cs typeface="Arial" panose="020B0604020202020204" pitchFamily="34" charset="0"/>
              </a:rPr>
              <a:t>xNF</a:t>
            </a:r>
            <a:r>
              <a:rPr lang="en-US" sz="800" kern="0" dirty="0">
                <a:solidFill>
                  <a:srgbClr val="0000CC"/>
                </a:solidFill>
                <a:latin typeface="Arial" panose="020B0604020202020204" pitchFamily="34" charset="0"/>
                <a:cs typeface="Arial" panose="020B0604020202020204" pitchFamily="34" charset="0"/>
              </a:rPr>
              <a:t> cloud region to mS Region Mapping</a:t>
            </a:r>
            <a:endParaRPr lang="en-US" sz="800" kern="0" dirty="0">
              <a:solidFill>
                <a:srgbClr val="FFFFFF"/>
              </a:solidFill>
              <a:latin typeface="Arial" panose="020B0604020202020204" pitchFamily="34" charset="0"/>
              <a:cs typeface="Arial" panose="020B0604020202020204" pitchFamily="34" charset="0"/>
            </a:endParaRPr>
          </a:p>
        </p:txBody>
      </p:sp>
      <p:cxnSp>
        <p:nvCxnSpPr>
          <p:cNvPr id="117" name="Straight Arrow Connector 116">
            <a:extLst>
              <a:ext uri="{FF2B5EF4-FFF2-40B4-BE49-F238E27FC236}">
                <a16:creationId xmlns:a16="http://schemas.microsoft.com/office/drawing/2014/main" id="{7920D022-C833-4185-A116-F85440A99842}"/>
              </a:ext>
            </a:extLst>
          </p:cNvPr>
          <p:cNvCxnSpPr>
            <a:cxnSpLocks/>
          </p:cNvCxnSpPr>
          <p:nvPr/>
        </p:nvCxnSpPr>
        <p:spPr>
          <a:xfrm flipV="1">
            <a:off x="9691607" y="4891307"/>
            <a:ext cx="786364" cy="6184"/>
          </a:xfrm>
          <a:prstGeom prst="straightConnector1">
            <a:avLst/>
          </a:prstGeom>
          <a:noFill/>
          <a:ln w="38100" cap="flat" cmpd="sng" algn="ctr">
            <a:solidFill>
              <a:srgbClr val="FF0000"/>
            </a:solidFill>
            <a:prstDash val="solid"/>
            <a:headEnd type="none" w="med" len="med"/>
            <a:tailEnd type="triangle" w="med" len="med"/>
          </a:ln>
          <a:effectLst/>
        </p:spPr>
      </p:cxnSp>
      <p:grpSp>
        <p:nvGrpSpPr>
          <p:cNvPr id="119" name="Group 118"/>
          <p:cNvGrpSpPr/>
          <p:nvPr/>
        </p:nvGrpSpPr>
        <p:grpSpPr>
          <a:xfrm>
            <a:off x="6528435" y="1075042"/>
            <a:ext cx="5461507" cy="5154611"/>
            <a:chOff x="7078203" y="1085746"/>
            <a:chExt cx="5054210" cy="5154611"/>
          </a:xfrm>
        </p:grpSpPr>
        <p:sp>
          <p:nvSpPr>
            <p:cNvPr id="120" name="Rectangle 119">
              <a:extLst>
                <a:ext uri="{FF2B5EF4-FFF2-40B4-BE49-F238E27FC236}">
                  <a16:creationId xmlns:a16="http://schemas.microsoft.com/office/drawing/2014/main" id="{FAA28A4E-7285-4BF3-A685-5AAE44BD3FD4}"/>
                </a:ext>
              </a:extLst>
            </p:cNvPr>
            <p:cNvSpPr/>
            <p:nvPr/>
          </p:nvSpPr>
          <p:spPr>
            <a:xfrm>
              <a:off x="7088731" y="1093061"/>
              <a:ext cx="5043682" cy="232139"/>
            </a:xfrm>
            <a:prstGeom prst="rect">
              <a:avLst/>
            </a:prstGeom>
            <a:solidFill>
              <a:srgbClr val="124191"/>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1000" kern="0" dirty="0">
                  <a:solidFill>
                    <a:srgbClr val="FFFFFF"/>
                  </a:solidFill>
                  <a:latin typeface="Arial" panose="020B0604020202020204" pitchFamily="34" charset="0"/>
                  <a:cs typeface="Arial" panose="020B0604020202020204" pitchFamily="34" charset="0"/>
                </a:rPr>
                <a:t>OTI Policy Configuration Flow</a:t>
              </a:r>
            </a:p>
          </p:txBody>
        </p:sp>
        <p:sp>
          <p:nvSpPr>
            <p:cNvPr id="121" name="Rectangle 120">
              <a:extLst>
                <a:ext uri="{FF2B5EF4-FFF2-40B4-BE49-F238E27FC236}">
                  <a16:creationId xmlns:a16="http://schemas.microsoft.com/office/drawing/2014/main" id="{6401D1C9-B403-454C-82C8-67E1D5D3C1E9}"/>
                </a:ext>
              </a:extLst>
            </p:cNvPr>
            <p:cNvSpPr/>
            <p:nvPr/>
          </p:nvSpPr>
          <p:spPr>
            <a:xfrm>
              <a:off x="7078203" y="1085746"/>
              <a:ext cx="5054210" cy="5154611"/>
            </a:xfrm>
            <a:prstGeom prst="rect">
              <a:avLst/>
            </a:prstGeom>
            <a:noFill/>
            <a:ln w="28575" cap="flat" cmpd="sng" algn="ctr">
              <a:solidFill>
                <a:srgbClr val="0000CC"/>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40" name="Rectangle: Rounded Corners 64">
            <a:extLst>
              <a:ext uri="{FF2B5EF4-FFF2-40B4-BE49-F238E27FC236}">
                <a16:creationId xmlns:a16="http://schemas.microsoft.com/office/drawing/2014/main" id="{C7045ADF-1416-47D5-B55E-F1956EEEAACE}"/>
              </a:ext>
            </a:extLst>
          </p:cNvPr>
          <p:cNvSpPr/>
          <p:nvPr/>
        </p:nvSpPr>
        <p:spPr>
          <a:xfrm>
            <a:off x="11024017" y="1397744"/>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Collector</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mS</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 name="Rectangle: Rounded Corners 54">
            <a:extLst>
              <a:ext uri="{FF2B5EF4-FFF2-40B4-BE49-F238E27FC236}">
                <a16:creationId xmlns:a16="http://schemas.microsoft.com/office/drawing/2014/main" id="{F3EF819B-D5BE-40C2-92D0-87DA1DCD0680}"/>
              </a:ext>
            </a:extLst>
          </p:cNvPr>
          <p:cNvSpPr/>
          <p:nvPr/>
        </p:nvSpPr>
        <p:spPr>
          <a:xfrm>
            <a:off x="11315424" y="1729020"/>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716339041"/>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6733B3-54EE-4B77-A963-21C55019146B}"/>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16</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3A67191-5761-4AB3-BF73-4A029967692D}"/>
              </a:ext>
            </a:extLst>
          </p:cNvPr>
          <p:cNvSpPr>
            <a:spLocks noGrp="1"/>
          </p:cNvSpPr>
          <p:nvPr>
            <p:ph type="title"/>
          </p:nvPr>
        </p:nvSpPr>
        <p:spPr>
          <a:xfrm>
            <a:off x="314961" y="197831"/>
            <a:ext cx="11568181" cy="538770"/>
          </a:xfrm>
        </p:spPr>
        <p:txBody>
          <a:bodyPr>
            <a:normAutofit/>
          </a:bodyPr>
          <a:lstStyle/>
          <a:p>
            <a:r>
              <a:rPr lang="en-US" sz="2800" dirty="0"/>
              <a:t>Use Case 2: Support Real-time Data Collection </a:t>
            </a:r>
            <a:r>
              <a:rPr lang="en-US" sz="2800" dirty="0">
                <a:latin typeface="+mn-lt"/>
              </a:rPr>
              <a:t>for New VNF Instance </a:t>
            </a:r>
          </a:p>
        </p:txBody>
      </p:sp>
      <p:sp>
        <p:nvSpPr>
          <p:cNvPr id="4" name="Text Placeholder 3">
            <a:extLst>
              <a:ext uri="{FF2B5EF4-FFF2-40B4-BE49-F238E27FC236}">
                <a16:creationId xmlns:a16="http://schemas.microsoft.com/office/drawing/2014/main" id="{98131A83-EB4A-4405-8BB5-06D62825CE79}"/>
              </a:ext>
            </a:extLst>
          </p:cNvPr>
          <p:cNvSpPr>
            <a:spLocks noGrp="1"/>
          </p:cNvSpPr>
          <p:nvPr>
            <p:ph type="body" sz="quarter" idx="10"/>
          </p:nvPr>
        </p:nvSpPr>
        <p:spPr>
          <a:xfrm>
            <a:off x="122431" y="1138239"/>
            <a:ext cx="7091300" cy="5153380"/>
          </a:xfrm>
        </p:spPr>
        <p:txBody>
          <a:bodyPr>
            <a:normAutofit/>
          </a:bodyPr>
          <a:lstStyle/>
          <a:p>
            <a:pPr marL="342900" indent="-342900">
              <a:buFont typeface="+mj-lt"/>
              <a:buAutoNum type="arabicPeriod"/>
            </a:pPr>
            <a:r>
              <a:rPr lang="en-US" sz="1500" dirty="0">
                <a:solidFill>
                  <a:schemeClr val="tx1"/>
                </a:solidFill>
                <a:latin typeface="+mn-lt"/>
              </a:rPr>
              <a:t>OTI subscribes </a:t>
            </a:r>
            <a:r>
              <a:rPr lang="en-US" sz="1500" dirty="0" err="1">
                <a:solidFill>
                  <a:schemeClr val="tx1"/>
                </a:solidFill>
                <a:latin typeface="+mn-lt"/>
              </a:rPr>
              <a:t>xNF</a:t>
            </a:r>
            <a:r>
              <a:rPr lang="en-US" sz="1500" dirty="0">
                <a:solidFill>
                  <a:schemeClr val="tx1"/>
                </a:solidFill>
                <a:latin typeface="+mn-lt"/>
              </a:rPr>
              <a:t> instance topology-event from DMaaP and processes the event based on NF designed configuration</a:t>
            </a:r>
          </a:p>
          <a:p>
            <a:pPr lvl="1"/>
            <a:r>
              <a:rPr lang="en-US" sz="1500" dirty="0" err="1">
                <a:solidFill>
                  <a:schemeClr val="tx1"/>
                </a:solidFill>
                <a:latin typeface="+mn-lt"/>
              </a:rPr>
              <a:t>xnf</a:t>
            </a:r>
            <a:r>
              <a:rPr lang="en-US" sz="1500" dirty="0">
                <a:solidFill>
                  <a:schemeClr val="tx1"/>
                </a:solidFill>
                <a:latin typeface="+mn-lt"/>
              </a:rPr>
              <a:t> instance (</a:t>
            </a:r>
            <a:r>
              <a:rPr lang="en-US" sz="1500" dirty="0" err="1">
                <a:solidFill>
                  <a:schemeClr val="tx1"/>
                </a:solidFill>
                <a:latin typeface="+mn-lt"/>
              </a:rPr>
              <a:t>nf_name</a:t>
            </a:r>
            <a:r>
              <a:rPr lang="en-US" sz="1500" dirty="0">
                <a:solidFill>
                  <a:schemeClr val="tx1"/>
                </a:solidFill>
                <a:latin typeface="+mn-lt"/>
              </a:rPr>
              <a:t>, </a:t>
            </a:r>
            <a:r>
              <a:rPr lang="en-US" sz="1500" dirty="0" err="1">
                <a:solidFill>
                  <a:schemeClr val="tx1"/>
                </a:solidFill>
                <a:latin typeface="+mn-lt"/>
              </a:rPr>
              <a:t>nf_cloud_region</a:t>
            </a:r>
            <a:r>
              <a:rPr lang="en-US" sz="1500" dirty="0">
                <a:solidFill>
                  <a:schemeClr val="tx1"/>
                </a:solidFill>
                <a:latin typeface="+mn-lt"/>
              </a:rPr>
              <a:t>, </a:t>
            </a:r>
            <a:r>
              <a:rPr lang="en-US" sz="1500" dirty="0" err="1">
                <a:solidFill>
                  <a:schemeClr val="tx1"/>
                </a:solidFill>
                <a:latin typeface="+mn-lt"/>
              </a:rPr>
              <a:t>nf_prov</a:t>
            </a:r>
            <a:r>
              <a:rPr lang="en-US" sz="1500" dirty="0">
                <a:solidFill>
                  <a:schemeClr val="tx1"/>
                </a:solidFill>
                <a:latin typeface="+mn-lt"/>
              </a:rPr>
              <a:t>-status, ip …)</a:t>
            </a:r>
          </a:p>
          <a:p>
            <a:pPr lvl="1"/>
            <a:r>
              <a:rPr lang="en-US" sz="1500" dirty="0" err="1">
                <a:solidFill>
                  <a:schemeClr val="tx1"/>
                </a:solidFill>
                <a:latin typeface="+mn-lt"/>
              </a:rPr>
              <a:t>xnf_type</a:t>
            </a:r>
            <a:endParaRPr lang="en-US" sz="1500" dirty="0">
              <a:solidFill>
                <a:schemeClr val="tx1"/>
              </a:solidFill>
              <a:latin typeface="+mn-lt"/>
            </a:endParaRPr>
          </a:p>
          <a:p>
            <a:pPr marL="274320" indent="0">
              <a:spcBef>
                <a:spcPts val="600"/>
              </a:spcBef>
              <a:spcAft>
                <a:spcPts val="600"/>
              </a:spcAft>
              <a:buNone/>
            </a:pPr>
            <a:r>
              <a:rPr lang="en-US" sz="1200" dirty="0">
                <a:solidFill>
                  <a:schemeClr val="tx1"/>
                </a:solidFill>
                <a:latin typeface="+mn-lt"/>
              </a:rPr>
              <a:t> Example: xxxnj451jl1, </a:t>
            </a:r>
            <a:r>
              <a:rPr lang="en-US" sz="1200" dirty="0">
                <a:solidFill>
                  <a:schemeClr val="accent2"/>
                </a:solidFill>
                <a:latin typeface="+mn-lt"/>
              </a:rPr>
              <a:t>leaf-jl1</a:t>
            </a:r>
            <a:r>
              <a:rPr lang="en-US" sz="1200" dirty="0">
                <a:latin typeface="+mn-lt"/>
              </a:rPr>
              <a:t>, </a:t>
            </a:r>
            <a:r>
              <a:rPr lang="en-US" sz="1200" dirty="0">
                <a:solidFill>
                  <a:schemeClr val="tx1"/>
                </a:solidFill>
                <a:latin typeface="+mn-lt"/>
              </a:rPr>
              <a:t>10.x.x.x, PROV, …</a:t>
            </a:r>
          </a:p>
          <a:p>
            <a:pPr marL="342900" indent="-342900">
              <a:buFont typeface="+mj-lt"/>
              <a:buAutoNum type="arabicPeriod" startAt="2"/>
            </a:pPr>
            <a:r>
              <a:rPr lang="en-US" sz="1500" dirty="0">
                <a:solidFill>
                  <a:schemeClr val="tx1"/>
                </a:solidFill>
                <a:latin typeface="+mn-lt"/>
              </a:rPr>
              <a:t>OTI looks up the </a:t>
            </a:r>
            <a:r>
              <a:rPr lang="en-US" sz="1500" dirty="0" err="1">
                <a:solidFill>
                  <a:schemeClr val="tx1"/>
                </a:solidFill>
                <a:latin typeface="+mn-lt"/>
              </a:rPr>
              <a:t>xNF</a:t>
            </a:r>
            <a:r>
              <a:rPr lang="en-US" sz="1500" dirty="0">
                <a:solidFill>
                  <a:schemeClr val="tx1"/>
                </a:solidFill>
                <a:latin typeface="+mn-lt"/>
              </a:rPr>
              <a:t> associated collection_task in PostgreSQL database</a:t>
            </a:r>
          </a:p>
          <a:p>
            <a:pPr marL="274320" indent="0">
              <a:spcBef>
                <a:spcPts val="600"/>
              </a:spcBef>
              <a:spcAft>
                <a:spcPts val="600"/>
              </a:spcAft>
              <a:buNone/>
            </a:pPr>
            <a:r>
              <a:rPr lang="en-US" sz="1200" dirty="0">
                <a:solidFill>
                  <a:schemeClr val="tx1"/>
                </a:solidFill>
                <a:latin typeface="+mn-lt"/>
              </a:rPr>
              <a:t> Example: xxxnj451jl1, leaf-jl1, 10.x.x.x, PROV, …, Tasks</a:t>
            </a:r>
            <a:r>
              <a:rPr lang="en-US" sz="1200" dirty="0">
                <a:solidFill>
                  <a:schemeClr val="accent2"/>
                </a:solidFill>
                <a:latin typeface="+mn-lt"/>
              </a:rPr>
              <a:t>[snmp_100, snmp_101,stastusPoller_500]</a:t>
            </a:r>
          </a:p>
          <a:p>
            <a:pPr marL="342900" indent="-342900">
              <a:buFont typeface="+mj-lt"/>
              <a:buAutoNum type="arabicPeriod" startAt="3"/>
            </a:pPr>
            <a:r>
              <a:rPr lang="en-US" sz="1500" dirty="0">
                <a:latin typeface="+mn-lt"/>
              </a:rPr>
              <a:t>O</a:t>
            </a:r>
            <a:r>
              <a:rPr lang="en-US" sz="1500" dirty="0">
                <a:solidFill>
                  <a:schemeClr val="tx1"/>
                </a:solidFill>
                <a:latin typeface="+mn-lt"/>
              </a:rPr>
              <a:t>TI identifies the dcae-collector ms instances that needs to perform the collection task based on the </a:t>
            </a:r>
            <a:r>
              <a:rPr lang="en-US" sz="1500" dirty="0" err="1">
                <a:solidFill>
                  <a:schemeClr val="tx1"/>
                </a:solidFill>
                <a:latin typeface="+mn-lt"/>
              </a:rPr>
              <a:t>xNF</a:t>
            </a:r>
            <a:r>
              <a:rPr lang="en-US" sz="1500" dirty="0">
                <a:solidFill>
                  <a:schemeClr val="tx1"/>
                </a:solidFill>
                <a:latin typeface="+mn-lt"/>
              </a:rPr>
              <a:t> instance location and the dcae-collector mapping information</a:t>
            </a:r>
          </a:p>
          <a:p>
            <a:pPr marL="342900" indent="-342900">
              <a:buFont typeface="+mj-lt"/>
              <a:buAutoNum type="arabicPeriod" startAt="4"/>
            </a:pPr>
            <a:r>
              <a:rPr lang="en-US" sz="1500" dirty="0">
                <a:solidFill>
                  <a:schemeClr val="tx1"/>
                </a:solidFill>
                <a:latin typeface="+mn-lt"/>
              </a:rPr>
              <a:t>OTI publish an ‘</a:t>
            </a:r>
            <a:r>
              <a:rPr lang="en-US" sz="1500" b="1" dirty="0">
                <a:solidFill>
                  <a:schemeClr val="tx1"/>
                </a:solidFill>
                <a:latin typeface="+mn-lt"/>
              </a:rPr>
              <a:t>add</a:t>
            </a:r>
            <a:r>
              <a:rPr lang="en-US" sz="1500" dirty="0">
                <a:solidFill>
                  <a:schemeClr val="tx1"/>
                </a:solidFill>
                <a:latin typeface="+mn-lt"/>
              </a:rPr>
              <a:t>’ </a:t>
            </a:r>
            <a:r>
              <a:rPr lang="en-US" sz="1500" dirty="0" err="1">
                <a:solidFill>
                  <a:schemeClr val="tx1"/>
                </a:solidFill>
                <a:latin typeface="+mn-lt"/>
              </a:rPr>
              <a:t>dcae</a:t>
            </a:r>
            <a:r>
              <a:rPr lang="en-US" sz="1500" dirty="0">
                <a:solidFill>
                  <a:schemeClr val="tx1"/>
                </a:solidFill>
                <a:latin typeface="+mn-lt"/>
              </a:rPr>
              <a:t>-collection-event’ to </a:t>
            </a:r>
            <a:r>
              <a:rPr lang="en-US" sz="1500" dirty="0" err="1">
                <a:solidFill>
                  <a:schemeClr val="tx1"/>
                </a:solidFill>
                <a:latin typeface="+mn-lt"/>
              </a:rPr>
              <a:t>DMaaP</a:t>
            </a:r>
            <a:r>
              <a:rPr lang="en-US" sz="1500" dirty="0">
                <a:solidFill>
                  <a:schemeClr val="tx1"/>
                </a:solidFill>
                <a:latin typeface="+mn-lt"/>
              </a:rPr>
              <a:t>-MR ( or sends request to K8s cluster LB) and store the information in </a:t>
            </a:r>
            <a:r>
              <a:rPr lang="en-US" sz="1500" i="1" dirty="0">
                <a:solidFill>
                  <a:schemeClr val="tx1"/>
                </a:solidFill>
                <a:latin typeface="+mn-lt"/>
              </a:rPr>
              <a:t>dcae_collection_event</a:t>
            </a:r>
            <a:r>
              <a:rPr lang="en-US" sz="1500" dirty="0">
                <a:solidFill>
                  <a:schemeClr val="tx1"/>
                </a:solidFill>
                <a:latin typeface="+mn-lt"/>
              </a:rPr>
              <a:t> PG table</a:t>
            </a:r>
          </a:p>
          <a:p>
            <a:pPr marL="274320" lvl="0" indent="0">
              <a:buNone/>
            </a:pPr>
            <a:r>
              <a:rPr lang="en-US" sz="1200" dirty="0">
                <a:solidFill>
                  <a:schemeClr val="tx1"/>
                </a:solidFill>
                <a:latin typeface="+mn-lt"/>
              </a:rPr>
              <a:t> Example:</a:t>
            </a:r>
          </a:p>
          <a:p>
            <a:pPr marL="274320" lvl="0" indent="0">
              <a:spcBef>
                <a:spcPts val="0"/>
              </a:spcBef>
              <a:buNone/>
            </a:pPr>
            <a:r>
              <a:rPr lang="en-US" sz="1200" dirty="0">
                <a:solidFill>
                  <a:schemeClr val="tx1"/>
                </a:solidFill>
                <a:latin typeface="+mn-lt"/>
              </a:rPr>
              <a:t> xxxnj451jl1, leaf-jl1, 10.x.x.x, PROV, …, Tasks[snmp_100, snmp_101], </a:t>
            </a:r>
            <a:r>
              <a:rPr lang="en-US" sz="1200" dirty="0">
                <a:solidFill>
                  <a:srgbClr val="ED7D31"/>
                </a:solidFill>
                <a:latin typeface="+mn-lt"/>
              </a:rPr>
              <a:t>dcae-cluster1-snmp-poller-layer3</a:t>
            </a:r>
            <a:r>
              <a:rPr lang="en-US" sz="1200" dirty="0">
                <a:solidFill>
                  <a:srgbClr val="44546A"/>
                </a:solidFill>
                <a:latin typeface="+mn-lt"/>
              </a:rPr>
              <a:t> </a:t>
            </a:r>
          </a:p>
          <a:p>
            <a:pPr marL="274320" lvl="0" indent="0">
              <a:spcBef>
                <a:spcPts val="0"/>
              </a:spcBef>
              <a:buNone/>
            </a:pPr>
            <a:r>
              <a:rPr lang="en-US" sz="1200" dirty="0">
                <a:solidFill>
                  <a:srgbClr val="44546A"/>
                </a:solidFill>
                <a:latin typeface="+mn-lt"/>
              </a:rPr>
              <a:t> xxx</a:t>
            </a:r>
            <a:r>
              <a:rPr lang="en-US" sz="1200" dirty="0">
                <a:solidFill>
                  <a:schemeClr val="tx1"/>
                </a:solidFill>
                <a:latin typeface="+mn-lt"/>
              </a:rPr>
              <a:t>nj451jl1, leaf-jl1, 10.x.x.x, PROV, …, Tasks[statusPoller_500], </a:t>
            </a:r>
            <a:r>
              <a:rPr lang="en-US" sz="1200" dirty="0">
                <a:solidFill>
                  <a:srgbClr val="ED7D31"/>
                </a:solidFill>
                <a:latin typeface="+mn-lt"/>
              </a:rPr>
              <a:t>dcae-cluster1-statuPoller-1</a:t>
            </a:r>
            <a:endParaRPr lang="en-US" sz="1200" dirty="0">
              <a:solidFill>
                <a:schemeClr val="tx1"/>
              </a:solidFill>
              <a:latin typeface="+mn-lt"/>
            </a:endParaRPr>
          </a:p>
          <a:p>
            <a:pPr marL="342900" indent="-342900">
              <a:buFont typeface="+mj-lt"/>
              <a:buAutoNum type="arabicPeriod" startAt="5"/>
            </a:pPr>
            <a:r>
              <a:rPr lang="en-US" sz="1500" dirty="0">
                <a:solidFill>
                  <a:schemeClr val="tx1"/>
                </a:solidFill>
                <a:latin typeface="+mn-lt"/>
              </a:rPr>
              <a:t>OTI updates dcae collection event status and store the information in </a:t>
            </a:r>
            <a:r>
              <a:rPr lang="en-US" sz="1500" i="1" dirty="0">
                <a:solidFill>
                  <a:schemeClr val="tx1"/>
                </a:solidFill>
                <a:latin typeface="+mn-lt"/>
              </a:rPr>
              <a:t>dcae_collecton_event_status </a:t>
            </a:r>
            <a:r>
              <a:rPr lang="en-US" sz="1500" dirty="0">
                <a:solidFill>
                  <a:schemeClr val="tx1"/>
                </a:solidFill>
                <a:latin typeface="+mn-lt"/>
              </a:rPr>
              <a:t>PG table</a:t>
            </a:r>
          </a:p>
          <a:p>
            <a:endParaRPr lang="en-US" dirty="0"/>
          </a:p>
        </p:txBody>
      </p:sp>
      <p:sp>
        <p:nvSpPr>
          <p:cNvPr id="55" name="Rectangle: Rounded Corners 54">
            <a:extLst>
              <a:ext uri="{FF2B5EF4-FFF2-40B4-BE49-F238E27FC236}">
                <a16:creationId xmlns:a16="http://schemas.microsoft.com/office/drawing/2014/main" id="{CBD3968D-5526-4D93-BD8E-F84339A11F09}"/>
              </a:ext>
            </a:extLst>
          </p:cNvPr>
          <p:cNvSpPr/>
          <p:nvPr/>
        </p:nvSpPr>
        <p:spPr>
          <a:xfrm>
            <a:off x="9542410" y="1717074"/>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7" name="TextBox 86">
            <a:extLst>
              <a:ext uri="{FF2B5EF4-FFF2-40B4-BE49-F238E27FC236}">
                <a16:creationId xmlns:a16="http://schemas.microsoft.com/office/drawing/2014/main" id="{F4B1E441-4BF5-43C3-8729-81380981F251}"/>
              </a:ext>
            </a:extLst>
          </p:cNvPr>
          <p:cNvSpPr txBox="1"/>
          <p:nvPr/>
        </p:nvSpPr>
        <p:spPr>
          <a:xfrm>
            <a:off x="7461301" y="1354605"/>
            <a:ext cx="783681" cy="391684"/>
          </a:xfrm>
          <a:prstGeom prst="rect">
            <a:avLst/>
          </a:prstGeom>
          <a:noFill/>
        </p:spPr>
        <p:txBody>
          <a:bodyPr wrap="non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VES </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Collector</a:t>
            </a:r>
          </a:p>
        </p:txBody>
      </p:sp>
      <p:sp>
        <p:nvSpPr>
          <p:cNvPr id="92" name="TextBox 91">
            <a:extLst>
              <a:ext uri="{FF2B5EF4-FFF2-40B4-BE49-F238E27FC236}">
                <a16:creationId xmlns:a16="http://schemas.microsoft.com/office/drawing/2014/main" id="{A4603404-7B04-4102-9F3F-B66AB977D7CA}"/>
              </a:ext>
            </a:extLst>
          </p:cNvPr>
          <p:cNvSpPr txBox="1"/>
          <p:nvPr/>
        </p:nvSpPr>
        <p:spPr>
          <a:xfrm>
            <a:off x="7647097" y="1672729"/>
            <a:ext cx="203176" cy="216256"/>
          </a:xfrm>
          <a:prstGeom prst="rect">
            <a:avLst/>
          </a:prstGeom>
          <a:noFill/>
        </p:spPr>
        <p:txBody>
          <a:bodyPr wrap="none" rtlCol="0">
            <a:spAutoFit/>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p:txBody>
      </p:sp>
      <p:sp>
        <p:nvSpPr>
          <p:cNvPr id="94" name="Oval 93">
            <a:extLst>
              <a:ext uri="{FF2B5EF4-FFF2-40B4-BE49-F238E27FC236}">
                <a16:creationId xmlns:a16="http://schemas.microsoft.com/office/drawing/2014/main" id="{0A84FFFC-6C15-4602-BFD0-5C8B1003F84B}"/>
              </a:ext>
            </a:extLst>
          </p:cNvPr>
          <p:cNvSpPr/>
          <p:nvPr/>
        </p:nvSpPr>
        <p:spPr>
          <a:xfrm>
            <a:off x="9218898" y="3110402"/>
            <a:ext cx="279155" cy="2036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lang="en-US" sz="800" b="1" kern="0" dirty="0">
                <a:solidFill>
                  <a:srgbClr val="FFFFFF"/>
                </a:solidFill>
                <a:latin typeface="Arial" panose="020B0604020202020204" pitchFamily="34" charset="0"/>
                <a:cs typeface="Arial" panose="020B0604020202020204" pitchFamily="34" charset="0"/>
              </a:rPr>
              <a:t>2</a:t>
            </a:r>
            <a:endPar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cxnSp>
        <p:nvCxnSpPr>
          <p:cNvPr id="98" name="Straight Arrow Connector 97">
            <a:extLst>
              <a:ext uri="{FF2B5EF4-FFF2-40B4-BE49-F238E27FC236}">
                <a16:creationId xmlns:a16="http://schemas.microsoft.com/office/drawing/2014/main" id="{7920D022-C833-4185-A116-F85440A99842}"/>
              </a:ext>
            </a:extLst>
          </p:cNvPr>
          <p:cNvCxnSpPr>
            <a:cxnSpLocks/>
          </p:cNvCxnSpPr>
          <p:nvPr/>
        </p:nvCxnSpPr>
        <p:spPr>
          <a:xfrm>
            <a:off x="7869593" y="1974457"/>
            <a:ext cx="767196" cy="0"/>
          </a:xfrm>
          <a:prstGeom prst="straightConnector1">
            <a:avLst/>
          </a:prstGeom>
          <a:noFill/>
          <a:ln w="38100" cap="flat" cmpd="sng" algn="ctr">
            <a:solidFill>
              <a:srgbClr val="FF0000"/>
            </a:solidFill>
            <a:prstDash val="solid"/>
            <a:headEnd type="none" w="med" len="med"/>
            <a:tailEnd type="triangle" w="med" len="med"/>
          </a:ln>
          <a:effectLst/>
        </p:spPr>
      </p:cxnSp>
      <p:sp>
        <p:nvSpPr>
          <p:cNvPr id="65" name="Rectangle: Rounded Corners 64">
            <a:extLst>
              <a:ext uri="{FF2B5EF4-FFF2-40B4-BE49-F238E27FC236}">
                <a16:creationId xmlns:a16="http://schemas.microsoft.com/office/drawing/2014/main" id="{E4038431-E0E4-454D-A205-752226AD5842}"/>
              </a:ext>
            </a:extLst>
          </p:cNvPr>
          <p:cNvSpPr/>
          <p:nvPr/>
        </p:nvSpPr>
        <p:spPr>
          <a:xfrm>
            <a:off x="8355966" y="1363090"/>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DMaaP</a:t>
            </a:r>
          </a:p>
        </p:txBody>
      </p:sp>
      <p:sp>
        <p:nvSpPr>
          <p:cNvPr id="71" name="Oval 70">
            <a:extLst>
              <a:ext uri="{FF2B5EF4-FFF2-40B4-BE49-F238E27FC236}">
                <a16:creationId xmlns:a16="http://schemas.microsoft.com/office/drawing/2014/main" id="{C9D2B4C3-9968-47ED-BF21-252A15C3BC46}"/>
              </a:ext>
            </a:extLst>
          </p:cNvPr>
          <p:cNvSpPr/>
          <p:nvPr/>
        </p:nvSpPr>
        <p:spPr>
          <a:xfrm>
            <a:off x="9232434" y="3966249"/>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3</a:t>
            </a:r>
          </a:p>
        </p:txBody>
      </p:sp>
      <p:sp>
        <p:nvSpPr>
          <p:cNvPr id="74" name="Oval 73">
            <a:extLst>
              <a:ext uri="{FF2B5EF4-FFF2-40B4-BE49-F238E27FC236}">
                <a16:creationId xmlns:a16="http://schemas.microsoft.com/office/drawing/2014/main" id="{9D093EAA-5752-40C1-B4FA-17F1D54AAC38}"/>
              </a:ext>
            </a:extLst>
          </p:cNvPr>
          <p:cNvSpPr/>
          <p:nvPr/>
        </p:nvSpPr>
        <p:spPr>
          <a:xfrm>
            <a:off x="7437124" y="1909854"/>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1</a:t>
            </a:r>
          </a:p>
        </p:txBody>
      </p:sp>
      <p:sp>
        <p:nvSpPr>
          <p:cNvPr id="81" name="Oval 80">
            <a:extLst>
              <a:ext uri="{FF2B5EF4-FFF2-40B4-BE49-F238E27FC236}">
                <a16:creationId xmlns:a16="http://schemas.microsoft.com/office/drawing/2014/main" id="{8302F0C9-A068-4E5E-ADC7-8B6494923ED8}"/>
              </a:ext>
            </a:extLst>
          </p:cNvPr>
          <p:cNvSpPr/>
          <p:nvPr/>
        </p:nvSpPr>
        <p:spPr>
          <a:xfrm>
            <a:off x="9243957" y="4722386"/>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4</a:t>
            </a:r>
          </a:p>
        </p:txBody>
      </p:sp>
      <p:sp>
        <p:nvSpPr>
          <p:cNvPr id="82" name="Oval 81">
            <a:extLst>
              <a:ext uri="{FF2B5EF4-FFF2-40B4-BE49-F238E27FC236}">
                <a16:creationId xmlns:a16="http://schemas.microsoft.com/office/drawing/2014/main" id="{596F0644-0415-4509-A283-625237E64B16}"/>
              </a:ext>
            </a:extLst>
          </p:cNvPr>
          <p:cNvSpPr/>
          <p:nvPr/>
        </p:nvSpPr>
        <p:spPr>
          <a:xfrm>
            <a:off x="9234669" y="5354314"/>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5</a:t>
            </a:r>
          </a:p>
        </p:txBody>
      </p:sp>
      <p:cxnSp>
        <p:nvCxnSpPr>
          <p:cNvPr id="112" name="Straight Arrow Connector 111">
            <a:extLst>
              <a:ext uri="{FF2B5EF4-FFF2-40B4-BE49-F238E27FC236}">
                <a16:creationId xmlns:a16="http://schemas.microsoft.com/office/drawing/2014/main" id="{2B6FBAC1-0E10-4C44-A20E-8261F34E27EC}"/>
              </a:ext>
            </a:extLst>
          </p:cNvPr>
          <p:cNvCxnSpPr>
            <a:cxnSpLocks/>
          </p:cNvCxnSpPr>
          <p:nvPr/>
        </p:nvCxnSpPr>
        <p:spPr>
          <a:xfrm flipH="1">
            <a:off x="9667027" y="2481857"/>
            <a:ext cx="791504" cy="4118"/>
          </a:xfrm>
          <a:prstGeom prst="straightConnector1">
            <a:avLst/>
          </a:prstGeom>
          <a:noFill/>
          <a:ln w="38100" cap="flat" cmpd="sng" algn="ctr">
            <a:solidFill>
              <a:srgbClr val="FF0000"/>
            </a:solidFill>
            <a:prstDash val="solid"/>
            <a:headEnd type="none" w="med" len="med"/>
            <a:tailEnd type="triangle" w="med" len="med"/>
          </a:ln>
          <a:effectLst/>
        </p:spPr>
      </p:cxnSp>
      <p:sp>
        <p:nvSpPr>
          <p:cNvPr id="115" name="Rectangle: Rounded Corners 54">
            <a:extLst>
              <a:ext uri="{FF2B5EF4-FFF2-40B4-BE49-F238E27FC236}">
                <a16:creationId xmlns:a16="http://schemas.microsoft.com/office/drawing/2014/main" id="{CBD3968D-5526-4D93-BD8E-F84339A11F09}"/>
              </a:ext>
            </a:extLst>
          </p:cNvPr>
          <p:cNvSpPr/>
          <p:nvPr/>
        </p:nvSpPr>
        <p:spPr>
          <a:xfrm>
            <a:off x="7760546" y="1704190"/>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7" name="Rectangle: Rounded Corners 54">
            <a:extLst>
              <a:ext uri="{FF2B5EF4-FFF2-40B4-BE49-F238E27FC236}">
                <a16:creationId xmlns:a16="http://schemas.microsoft.com/office/drawing/2014/main" id="{CBD3968D-5526-4D93-BD8E-F84339A11F09}"/>
              </a:ext>
            </a:extLst>
          </p:cNvPr>
          <p:cNvSpPr/>
          <p:nvPr/>
        </p:nvSpPr>
        <p:spPr>
          <a:xfrm>
            <a:off x="8632624" y="171100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21" name="Rectangle: Rounded Corners 64">
            <a:extLst>
              <a:ext uri="{FF2B5EF4-FFF2-40B4-BE49-F238E27FC236}">
                <a16:creationId xmlns:a16="http://schemas.microsoft.com/office/drawing/2014/main" id="{E4038431-E0E4-454D-A205-752226AD5842}"/>
              </a:ext>
            </a:extLst>
          </p:cNvPr>
          <p:cNvSpPr/>
          <p:nvPr/>
        </p:nvSpPr>
        <p:spPr>
          <a:xfrm>
            <a:off x="9110527" y="1361595"/>
            <a:ext cx="1007768"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OTI </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(w/ </a:t>
            </a:r>
            <a:r>
              <a:rPr lang="en-US" sz="800" kern="0" dirty="0">
                <a:solidFill>
                  <a:srgbClr val="FFFFFF"/>
                </a:solidFill>
                <a:latin typeface="Arial" panose="020B0604020202020204" pitchFamily="34" charset="0"/>
                <a:cs typeface="Arial" panose="020B0604020202020204" pitchFamily="34" charset="0"/>
              </a:rPr>
              <a:t>OTI-handler)</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24" name="Rectangle: Rounded Corners 64">
            <a:extLst>
              <a:ext uri="{FF2B5EF4-FFF2-40B4-BE49-F238E27FC236}">
                <a16:creationId xmlns:a16="http://schemas.microsoft.com/office/drawing/2014/main" id="{E4038431-E0E4-454D-A205-752226AD5842}"/>
              </a:ext>
            </a:extLst>
          </p:cNvPr>
          <p:cNvSpPr/>
          <p:nvPr/>
        </p:nvSpPr>
        <p:spPr>
          <a:xfrm>
            <a:off x="7418798" y="1361595"/>
            <a:ext cx="751499"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lang="en-US" sz="800" kern="0" dirty="0">
                <a:solidFill>
                  <a:srgbClr val="FFFFFF"/>
                </a:solidFill>
                <a:latin typeface="Arial" panose="020B0604020202020204" pitchFamily="34" charset="0"/>
                <a:cs typeface="Arial" panose="020B0604020202020204" pitchFamily="34" charset="0"/>
              </a:rPr>
              <a:t>x</a:t>
            </a: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NF Topology Source</a:t>
            </a:r>
          </a:p>
        </p:txBody>
      </p:sp>
      <p:sp>
        <p:nvSpPr>
          <p:cNvPr id="131" name="Rectangle: Rounded Corners 64">
            <a:extLst>
              <a:ext uri="{FF2B5EF4-FFF2-40B4-BE49-F238E27FC236}">
                <a16:creationId xmlns:a16="http://schemas.microsoft.com/office/drawing/2014/main" id="{E4038431-E0E4-454D-A205-752226AD5842}"/>
              </a:ext>
            </a:extLst>
          </p:cNvPr>
          <p:cNvSpPr/>
          <p:nvPr/>
        </p:nvSpPr>
        <p:spPr>
          <a:xfrm>
            <a:off x="10192979" y="1365974"/>
            <a:ext cx="669778"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PostgreSQL</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DB</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2" name="Rectangle: Rounded Corners 64">
            <a:extLst>
              <a:ext uri="{FF2B5EF4-FFF2-40B4-BE49-F238E27FC236}">
                <a16:creationId xmlns:a16="http://schemas.microsoft.com/office/drawing/2014/main" id="{E4038431-E0E4-454D-A205-752226AD5842}"/>
              </a:ext>
            </a:extLst>
          </p:cNvPr>
          <p:cNvSpPr/>
          <p:nvPr/>
        </p:nvSpPr>
        <p:spPr>
          <a:xfrm>
            <a:off x="11131246" y="1374550"/>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Collector</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mS</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5" name="Rectangle: Rounded Corners 54">
            <a:extLst>
              <a:ext uri="{FF2B5EF4-FFF2-40B4-BE49-F238E27FC236}">
                <a16:creationId xmlns:a16="http://schemas.microsoft.com/office/drawing/2014/main" id="{CBD3968D-5526-4D93-BD8E-F84339A11F09}"/>
              </a:ext>
            </a:extLst>
          </p:cNvPr>
          <p:cNvSpPr/>
          <p:nvPr/>
        </p:nvSpPr>
        <p:spPr>
          <a:xfrm>
            <a:off x="11398291" y="171104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6" name="Rectangle: Rounded Corners 54">
            <a:extLst>
              <a:ext uri="{FF2B5EF4-FFF2-40B4-BE49-F238E27FC236}">
                <a16:creationId xmlns:a16="http://schemas.microsoft.com/office/drawing/2014/main" id="{CBD3968D-5526-4D93-BD8E-F84339A11F09}"/>
              </a:ext>
            </a:extLst>
          </p:cNvPr>
          <p:cNvSpPr/>
          <p:nvPr/>
        </p:nvSpPr>
        <p:spPr>
          <a:xfrm>
            <a:off x="10489904" y="1710298"/>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139" name="Straight Arrow Connector 138">
            <a:extLst>
              <a:ext uri="{FF2B5EF4-FFF2-40B4-BE49-F238E27FC236}">
                <a16:creationId xmlns:a16="http://schemas.microsoft.com/office/drawing/2014/main" id="{7920D022-C833-4185-A116-F85440A99842}"/>
              </a:ext>
            </a:extLst>
          </p:cNvPr>
          <p:cNvCxnSpPr>
            <a:cxnSpLocks/>
          </p:cNvCxnSpPr>
          <p:nvPr/>
        </p:nvCxnSpPr>
        <p:spPr>
          <a:xfrm>
            <a:off x="8756525" y="1979741"/>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40" name="Rectangle: Rounded Corners 64">
            <a:extLst>
              <a:ext uri="{FF2B5EF4-FFF2-40B4-BE49-F238E27FC236}">
                <a16:creationId xmlns:a16="http://schemas.microsoft.com/office/drawing/2014/main" id="{E4038431-E0E4-454D-A205-752226AD5842}"/>
              </a:ext>
            </a:extLst>
          </p:cNvPr>
          <p:cNvSpPr/>
          <p:nvPr/>
        </p:nvSpPr>
        <p:spPr>
          <a:xfrm>
            <a:off x="7852512" y="2076115"/>
            <a:ext cx="1672467"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VNF Instance Event (add)</a:t>
            </a:r>
          </a:p>
        </p:txBody>
      </p:sp>
      <p:cxnSp>
        <p:nvCxnSpPr>
          <p:cNvPr id="141" name="Straight Arrow Connector 140">
            <a:extLst>
              <a:ext uri="{FF2B5EF4-FFF2-40B4-BE49-F238E27FC236}">
                <a16:creationId xmlns:a16="http://schemas.microsoft.com/office/drawing/2014/main" id="{7920D022-C833-4185-A116-F85440A99842}"/>
              </a:ext>
            </a:extLst>
          </p:cNvPr>
          <p:cNvCxnSpPr>
            <a:cxnSpLocks/>
          </p:cNvCxnSpPr>
          <p:nvPr/>
        </p:nvCxnSpPr>
        <p:spPr>
          <a:xfrm flipV="1">
            <a:off x="9681895" y="2362117"/>
            <a:ext cx="786364" cy="6184"/>
          </a:xfrm>
          <a:prstGeom prst="straightConnector1">
            <a:avLst/>
          </a:prstGeom>
          <a:noFill/>
          <a:ln w="38100" cap="flat" cmpd="sng" algn="ctr">
            <a:solidFill>
              <a:srgbClr val="FF0000"/>
            </a:solidFill>
            <a:prstDash val="solid"/>
            <a:headEnd type="none" w="med" len="med"/>
            <a:tailEnd type="triangle" w="med" len="med"/>
          </a:ln>
          <a:effectLst/>
        </p:spPr>
      </p:cxnSp>
      <p:sp>
        <p:nvSpPr>
          <p:cNvPr id="142" name="Rectangle: Rounded Corners 64">
            <a:extLst>
              <a:ext uri="{FF2B5EF4-FFF2-40B4-BE49-F238E27FC236}">
                <a16:creationId xmlns:a16="http://schemas.microsoft.com/office/drawing/2014/main" id="{E4038431-E0E4-454D-A205-752226AD5842}"/>
              </a:ext>
            </a:extLst>
          </p:cNvPr>
          <p:cNvSpPr/>
          <p:nvPr/>
        </p:nvSpPr>
        <p:spPr>
          <a:xfrm>
            <a:off x="9524979" y="2594906"/>
            <a:ext cx="944668" cy="292219"/>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Look up x</a:t>
            </a:r>
            <a:r>
              <a:rPr lang="en-US" sz="800" kern="0" dirty="0">
                <a:solidFill>
                  <a:srgbClr val="3333FF"/>
                </a:solidFill>
                <a:latin typeface="Arial" panose="020B0604020202020204" pitchFamily="34" charset="0"/>
                <a:cs typeface="Arial" panose="020B0604020202020204" pitchFamily="34" charset="0"/>
              </a:rPr>
              <a:t>NF Design</a:t>
            </a: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 Config.</a:t>
            </a:r>
          </a:p>
        </p:txBody>
      </p:sp>
      <p:sp>
        <p:nvSpPr>
          <p:cNvPr id="45" name="Rectangle: Rounded Corners 64">
            <a:extLst>
              <a:ext uri="{FF2B5EF4-FFF2-40B4-BE49-F238E27FC236}">
                <a16:creationId xmlns:a16="http://schemas.microsoft.com/office/drawing/2014/main" id="{E4038431-E0E4-454D-A205-752226AD5842}"/>
              </a:ext>
            </a:extLst>
          </p:cNvPr>
          <p:cNvSpPr/>
          <p:nvPr/>
        </p:nvSpPr>
        <p:spPr>
          <a:xfrm>
            <a:off x="9534414" y="3372032"/>
            <a:ext cx="944668" cy="323801"/>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Look up Collection Task Info.</a:t>
            </a:r>
          </a:p>
        </p:txBody>
      </p:sp>
      <p:cxnSp>
        <p:nvCxnSpPr>
          <p:cNvPr id="46" name="Straight Arrow Connector 45">
            <a:extLst>
              <a:ext uri="{FF2B5EF4-FFF2-40B4-BE49-F238E27FC236}">
                <a16:creationId xmlns:a16="http://schemas.microsoft.com/office/drawing/2014/main" id="{2B6FBAC1-0E10-4C44-A20E-8261F34E27EC}"/>
              </a:ext>
            </a:extLst>
          </p:cNvPr>
          <p:cNvCxnSpPr>
            <a:cxnSpLocks/>
          </p:cNvCxnSpPr>
          <p:nvPr/>
        </p:nvCxnSpPr>
        <p:spPr>
          <a:xfrm flipH="1">
            <a:off x="9659469" y="3275286"/>
            <a:ext cx="791504" cy="4118"/>
          </a:xfrm>
          <a:prstGeom prst="straightConnector1">
            <a:avLst/>
          </a:prstGeom>
          <a:noFill/>
          <a:ln w="38100" cap="flat" cmpd="sng" algn="ctr">
            <a:solidFill>
              <a:srgbClr val="FF0000"/>
            </a:solidFill>
            <a:prstDash val="solid"/>
            <a:headEnd type="none" w="med" len="med"/>
            <a:tailEnd type="triangle" w="med" len="med"/>
          </a:ln>
          <a:effectLst/>
        </p:spPr>
      </p:cxnSp>
      <p:cxnSp>
        <p:nvCxnSpPr>
          <p:cNvPr id="47" name="Straight Arrow Connector 46">
            <a:extLst>
              <a:ext uri="{FF2B5EF4-FFF2-40B4-BE49-F238E27FC236}">
                <a16:creationId xmlns:a16="http://schemas.microsoft.com/office/drawing/2014/main" id="{7920D022-C833-4185-A116-F85440A99842}"/>
              </a:ext>
            </a:extLst>
          </p:cNvPr>
          <p:cNvCxnSpPr>
            <a:cxnSpLocks/>
          </p:cNvCxnSpPr>
          <p:nvPr/>
        </p:nvCxnSpPr>
        <p:spPr>
          <a:xfrm flipV="1">
            <a:off x="9664609" y="3155546"/>
            <a:ext cx="786364" cy="6184"/>
          </a:xfrm>
          <a:prstGeom prst="straightConnector1">
            <a:avLst/>
          </a:prstGeom>
          <a:noFill/>
          <a:ln w="38100" cap="flat" cmpd="sng" algn="ctr">
            <a:solidFill>
              <a:srgbClr val="FF0000"/>
            </a:solidFill>
            <a:prstDash val="solid"/>
            <a:headEnd type="none" w="med" len="med"/>
            <a:tailEnd type="triangle" w="med" len="med"/>
          </a:ln>
          <a:effectLst/>
        </p:spPr>
      </p:cxnSp>
      <p:sp>
        <p:nvSpPr>
          <p:cNvPr id="48" name="Rectangle: Rounded Corners 64">
            <a:extLst>
              <a:ext uri="{FF2B5EF4-FFF2-40B4-BE49-F238E27FC236}">
                <a16:creationId xmlns:a16="http://schemas.microsoft.com/office/drawing/2014/main" id="{E4038431-E0E4-454D-A205-752226AD5842}"/>
              </a:ext>
            </a:extLst>
          </p:cNvPr>
          <p:cNvSpPr/>
          <p:nvPr/>
        </p:nvSpPr>
        <p:spPr>
          <a:xfrm>
            <a:off x="9632045" y="4222017"/>
            <a:ext cx="858032" cy="323801"/>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Look up mS collector Info.</a:t>
            </a:r>
          </a:p>
        </p:txBody>
      </p:sp>
      <p:cxnSp>
        <p:nvCxnSpPr>
          <p:cNvPr id="49" name="Straight Arrow Connector 48">
            <a:extLst>
              <a:ext uri="{FF2B5EF4-FFF2-40B4-BE49-F238E27FC236}">
                <a16:creationId xmlns:a16="http://schemas.microsoft.com/office/drawing/2014/main" id="{2B6FBAC1-0E10-4C44-A20E-8261F34E27EC}"/>
              </a:ext>
            </a:extLst>
          </p:cNvPr>
          <p:cNvCxnSpPr>
            <a:cxnSpLocks/>
          </p:cNvCxnSpPr>
          <p:nvPr/>
        </p:nvCxnSpPr>
        <p:spPr>
          <a:xfrm flipH="1">
            <a:off x="9670464" y="4125271"/>
            <a:ext cx="791504" cy="4118"/>
          </a:xfrm>
          <a:prstGeom prst="straightConnector1">
            <a:avLst/>
          </a:prstGeom>
          <a:noFill/>
          <a:ln w="38100" cap="flat" cmpd="sng" algn="ctr">
            <a:solidFill>
              <a:srgbClr val="FF0000"/>
            </a:solidFill>
            <a:prstDash val="solid"/>
            <a:headEnd type="none" w="med" len="med"/>
            <a:tailEnd type="triangle" w="med" len="med"/>
          </a:ln>
          <a:effectLst/>
        </p:spPr>
      </p:cxnSp>
      <p:cxnSp>
        <p:nvCxnSpPr>
          <p:cNvPr id="50" name="Straight Arrow Connector 49">
            <a:extLst>
              <a:ext uri="{FF2B5EF4-FFF2-40B4-BE49-F238E27FC236}">
                <a16:creationId xmlns:a16="http://schemas.microsoft.com/office/drawing/2014/main" id="{7920D022-C833-4185-A116-F85440A99842}"/>
              </a:ext>
            </a:extLst>
          </p:cNvPr>
          <p:cNvCxnSpPr>
            <a:cxnSpLocks/>
          </p:cNvCxnSpPr>
          <p:nvPr/>
        </p:nvCxnSpPr>
        <p:spPr>
          <a:xfrm flipV="1">
            <a:off x="9675604" y="4005531"/>
            <a:ext cx="786364" cy="6184"/>
          </a:xfrm>
          <a:prstGeom prst="straightConnector1">
            <a:avLst/>
          </a:prstGeom>
          <a:noFill/>
          <a:ln w="38100" cap="flat" cmpd="sng" algn="ctr">
            <a:solidFill>
              <a:srgbClr val="FF0000"/>
            </a:solidFill>
            <a:prstDash val="solid"/>
            <a:headEnd type="none" w="med" len="med"/>
            <a:tailEnd type="triangle" w="med" len="med"/>
          </a:ln>
          <a:effectLst/>
        </p:spPr>
      </p:cxnSp>
      <p:cxnSp>
        <p:nvCxnSpPr>
          <p:cNvPr id="51" name="Straight Arrow Connector 50">
            <a:extLst>
              <a:ext uri="{FF2B5EF4-FFF2-40B4-BE49-F238E27FC236}">
                <a16:creationId xmlns:a16="http://schemas.microsoft.com/office/drawing/2014/main" id="{7920D022-C833-4185-A116-F85440A99842}"/>
              </a:ext>
            </a:extLst>
          </p:cNvPr>
          <p:cNvCxnSpPr>
            <a:cxnSpLocks/>
          </p:cNvCxnSpPr>
          <p:nvPr/>
        </p:nvCxnSpPr>
        <p:spPr>
          <a:xfrm>
            <a:off x="9667745" y="4805139"/>
            <a:ext cx="1711692" cy="2531"/>
          </a:xfrm>
          <a:prstGeom prst="straightConnector1">
            <a:avLst/>
          </a:prstGeom>
          <a:noFill/>
          <a:ln w="38100" cap="flat" cmpd="sng" algn="ctr">
            <a:solidFill>
              <a:srgbClr val="FF0000"/>
            </a:solidFill>
            <a:prstDash val="solid"/>
            <a:headEnd type="none" w="med" len="med"/>
            <a:tailEnd type="triangle" w="med" len="med"/>
          </a:ln>
          <a:effectLst/>
        </p:spPr>
      </p:cxnSp>
      <p:sp>
        <p:nvSpPr>
          <p:cNvPr id="53" name="Rectangle: Rounded Corners 64">
            <a:extLst>
              <a:ext uri="{FF2B5EF4-FFF2-40B4-BE49-F238E27FC236}">
                <a16:creationId xmlns:a16="http://schemas.microsoft.com/office/drawing/2014/main" id="{E4038431-E0E4-454D-A205-752226AD5842}"/>
              </a:ext>
            </a:extLst>
          </p:cNvPr>
          <p:cNvSpPr/>
          <p:nvPr/>
        </p:nvSpPr>
        <p:spPr>
          <a:xfrm>
            <a:off x="9655182" y="4892892"/>
            <a:ext cx="1724255" cy="241873"/>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lang="en-US" sz="800" kern="0" dirty="0">
                <a:solidFill>
                  <a:srgbClr val="3333FF"/>
                </a:solidFill>
                <a:latin typeface="Arial" panose="020B0604020202020204" pitchFamily="34" charset="0"/>
                <a:cs typeface="Arial" panose="020B0604020202020204" pitchFamily="34" charset="0"/>
              </a:rPr>
              <a:t>dcae-collection-event API (add)</a:t>
            </a:r>
            <a:endPar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endParaRPr>
          </a:p>
        </p:txBody>
      </p:sp>
      <p:sp>
        <p:nvSpPr>
          <p:cNvPr id="54" name="Rectangle: Rounded Corners 64">
            <a:extLst>
              <a:ext uri="{FF2B5EF4-FFF2-40B4-BE49-F238E27FC236}">
                <a16:creationId xmlns:a16="http://schemas.microsoft.com/office/drawing/2014/main" id="{E4038431-E0E4-454D-A205-752226AD5842}"/>
              </a:ext>
            </a:extLst>
          </p:cNvPr>
          <p:cNvSpPr/>
          <p:nvPr/>
        </p:nvSpPr>
        <p:spPr>
          <a:xfrm>
            <a:off x="9632045" y="5505632"/>
            <a:ext cx="850174" cy="389618"/>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lvl="0" algn="ctr" defTabSz="457200" fontAlgn="base">
              <a:spcBef>
                <a:spcPct val="0"/>
              </a:spcBef>
              <a:spcAft>
                <a:spcPct val="0"/>
              </a:spcAft>
              <a:defRPr/>
            </a:pPr>
            <a:r>
              <a:rPr lang="en-US" sz="800" kern="0" dirty="0">
                <a:solidFill>
                  <a:srgbClr val="3333FF"/>
                </a:solidFill>
                <a:latin typeface="Arial" panose="020B0604020202020204" pitchFamily="34" charset="0"/>
                <a:cs typeface="Arial" panose="020B0604020202020204" pitchFamily="34" charset="0"/>
              </a:rPr>
              <a:t>Store dcae-collection-event status</a:t>
            </a:r>
          </a:p>
        </p:txBody>
      </p:sp>
      <p:cxnSp>
        <p:nvCxnSpPr>
          <p:cNvPr id="57" name="Straight Arrow Connector 56">
            <a:extLst>
              <a:ext uri="{FF2B5EF4-FFF2-40B4-BE49-F238E27FC236}">
                <a16:creationId xmlns:a16="http://schemas.microsoft.com/office/drawing/2014/main" id="{7920D022-C833-4185-A116-F85440A99842}"/>
              </a:ext>
            </a:extLst>
          </p:cNvPr>
          <p:cNvCxnSpPr>
            <a:cxnSpLocks/>
          </p:cNvCxnSpPr>
          <p:nvPr/>
        </p:nvCxnSpPr>
        <p:spPr>
          <a:xfrm flipV="1">
            <a:off x="9667746" y="5411697"/>
            <a:ext cx="786364" cy="6184"/>
          </a:xfrm>
          <a:prstGeom prst="straightConnector1">
            <a:avLst/>
          </a:prstGeom>
          <a:noFill/>
          <a:ln w="38100" cap="flat" cmpd="sng" algn="ctr">
            <a:solidFill>
              <a:srgbClr val="FF0000"/>
            </a:solidFill>
            <a:prstDash val="solid"/>
            <a:headEnd type="none" w="med" len="med"/>
            <a:tailEnd type="triangle" w="med" len="med"/>
          </a:ln>
          <a:effectLst/>
        </p:spPr>
      </p:cxnSp>
      <p:grpSp>
        <p:nvGrpSpPr>
          <p:cNvPr id="111" name="Group 110"/>
          <p:cNvGrpSpPr/>
          <p:nvPr/>
        </p:nvGrpSpPr>
        <p:grpSpPr>
          <a:xfrm>
            <a:off x="7391632" y="1111500"/>
            <a:ext cx="4567943" cy="5154611"/>
            <a:chOff x="7078203" y="1085746"/>
            <a:chExt cx="5054210" cy="5154611"/>
          </a:xfrm>
        </p:grpSpPr>
        <p:sp>
          <p:nvSpPr>
            <p:cNvPr id="114" name="Rectangle 113">
              <a:extLst>
                <a:ext uri="{FF2B5EF4-FFF2-40B4-BE49-F238E27FC236}">
                  <a16:creationId xmlns:a16="http://schemas.microsoft.com/office/drawing/2014/main" id="{FAA28A4E-7285-4BF3-A685-5AAE44BD3FD4}"/>
                </a:ext>
              </a:extLst>
            </p:cNvPr>
            <p:cNvSpPr/>
            <p:nvPr/>
          </p:nvSpPr>
          <p:spPr>
            <a:xfrm>
              <a:off x="7088731" y="1092323"/>
              <a:ext cx="5043682" cy="232139"/>
            </a:xfrm>
            <a:prstGeom prst="rect">
              <a:avLst/>
            </a:prstGeom>
            <a:solidFill>
              <a:srgbClr val="124191"/>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1000" kern="0" dirty="0">
                  <a:solidFill>
                    <a:srgbClr val="FFFFFF"/>
                  </a:solidFill>
                  <a:latin typeface="Arial" panose="020B0604020202020204" pitchFamily="34" charset="0"/>
                  <a:cs typeface="Arial" panose="020B0604020202020204" pitchFamily="34" charset="0"/>
                </a:rPr>
                <a:t>OTI Real-time Process Flow (add VNF)</a:t>
              </a:r>
            </a:p>
          </p:txBody>
        </p:sp>
        <p:sp>
          <p:nvSpPr>
            <p:cNvPr id="119" name="Rectangle 118">
              <a:extLst>
                <a:ext uri="{FF2B5EF4-FFF2-40B4-BE49-F238E27FC236}">
                  <a16:creationId xmlns:a16="http://schemas.microsoft.com/office/drawing/2014/main" id="{6401D1C9-B403-454C-82C8-67E1D5D3C1E9}"/>
                </a:ext>
              </a:extLst>
            </p:cNvPr>
            <p:cNvSpPr/>
            <p:nvPr/>
          </p:nvSpPr>
          <p:spPr>
            <a:xfrm>
              <a:off x="7078203" y="1085746"/>
              <a:ext cx="5054210" cy="5154611"/>
            </a:xfrm>
            <a:prstGeom prst="rect">
              <a:avLst/>
            </a:prstGeom>
            <a:noFill/>
            <a:ln w="28575" cap="flat" cmpd="sng" algn="ctr">
              <a:solidFill>
                <a:srgbClr val="0000CC"/>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448398184"/>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6733B3-54EE-4B77-A963-21C55019146B}"/>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17</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3A67191-5761-4AB3-BF73-4A029967692D}"/>
              </a:ext>
            </a:extLst>
          </p:cNvPr>
          <p:cNvSpPr>
            <a:spLocks noGrp="1"/>
          </p:cNvSpPr>
          <p:nvPr>
            <p:ph type="title"/>
          </p:nvPr>
        </p:nvSpPr>
        <p:spPr>
          <a:xfrm>
            <a:off x="314961" y="197831"/>
            <a:ext cx="11568181" cy="538770"/>
          </a:xfrm>
        </p:spPr>
        <p:txBody>
          <a:bodyPr>
            <a:normAutofit/>
          </a:bodyPr>
          <a:lstStyle/>
          <a:p>
            <a:r>
              <a:rPr lang="en-US" sz="2800" dirty="0"/>
              <a:t>Use Case 7: Stop Data Collection </a:t>
            </a:r>
            <a:r>
              <a:rPr lang="en-US" sz="2800" dirty="0">
                <a:latin typeface="+mn-lt"/>
              </a:rPr>
              <a:t>for Deleted VNF Instance </a:t>
            </a:r>
          </a:p>
        </p:txBody>
      </p:sp>
      <p:sp>
        <p:nvSpPr>
          <p:cNvPr id="4" name="Text Placeholder 3">
            <a:extLst>
              <a:ext uri="{FF2B5EF4-FFF2-40B4-BE49-F238E27FC236}">
                <a16:creationId xmlns:a16="http://schemas.microsoft.com/office/drawing/2014/main" id="{98131A83-EB4A-4405-8BB5-06D62825CE79}"/>
              </a:ext>
            </a:extLst>
          </p:cNvPr>
          <p:cNvSpPr>
            <a:spLocks noGrp="1"/>
          </p:cNvSpPr>
          <p:nvPr>
            <p:ph type="body" sz="quarter" idx="10"/>
          </p:nvPr>
        </p:nvSpPr>
        <p:spPr>
          <a:xfrm>
            <a:off x="122431" y="1138239"/>
            <a:ext cx="7091300" cy="5153380"/>
          </a:xfrm>
        </p:spPr>
        <p:txBody>
          <a:bodyPr>
            <a:normAutofit/>
          </a:bodyPr>
          <a:lstStyle/>
          <a:p>
            <a:pPr marL="342900" indent="-342900">
              <a:buFont typeface="+mj-lt"/>
              <a:buAutoNum type="arabicPeriod"/>
            </a:pPr>
            <a:r>
              <a:rPr lang="en-US" sz="1500" dirty="0">
                <a:solidFill>
                  <a:schemeClr val="tx1"/>
                </a:solidFill>
                <a:latin typeface="+mn-lt"/>
              </a:rPr>
              <a:t>OTI subscribes </a:t>
            </a:r>
            <a:r>
              <a:rPr lang="en-US" sz="1500" dirty="0" err="1">
                <a:solidFill>
                  <a:schemeClr val="tx1"/>
                </a:solidFill>
                <a:latin typeface="+mn-lt"/>
              </a:rPr>
              <a:t>xNF</a:t>
            </a:r>
            <a:r>
              <a:rPr lang="en-US" sz="1500" dirty="0">
                <a:solidFill>
                  <a:schemeClr val="tx1"/>
                </a:solidFill>
                <a:latin typeface="+mn-lt"/>
              </a:rPr>
              <a:t> instance topology-event from DMaaP and processes the event based on VNF designed configuration</a:t>
            </a:r>
          </a:p>
          <a:p>
            <a:pPr lvl="1"/>
            <a:r>
              <a:rPr lang="en-US" sz="1500" dirty="0" err="1">
                <a:solidFill>
                  <a:schemeClr val="tx1"/>
                </a:solidFill>
                <a:latin typeface="+mn-lt"/>
              </a:rPr>
              <a:t>xnf</a:t>
            </a:r>
            <a:r>
              <a:rPr lang="en-US" sz="1500" dirty="0">
                <a:solidFill>
                  <a:schemeClr val="tx1"/>
                </a:solidFill>
                <a:latin typeface="+mn-lt"/>
              </a:rPr>
              <a:t> instance (</a:t>
            </a:r>
            <a:r>
              <a:rPr lang="en-US" sz="1500" dirty="0" err="1">
                <a:solidFill>
                  <a:schemeClr val="tx1"/>
                </a:solidFill>
                <a:latin typeface="+mn-lt"/>
              </a:rPr>
              <a:t>nf_name</a:t>
            </a:r>
            <a:r>
              <a:rPr lang="en-US" sz="1500" dirty="0">
                <a:solidFill>
                  <a:schemeClr val="tx1"/>
                </a:solidFill>
                <a:latin typeface="+mn-lt"/>
              </a:rPr>
              <a:t>, </a:t>
            </a:r>
            <a:r>
              <a:rPr lang="en-US" sz="1500" dirty="0" err="1">
                <a:solidFill>
                  <a:schemeClr val="tx1"/>
                </a:solidFill>
                <a:latin typeface="+mn-lt"/>
              </a:rPr>
              <a:t>nf_cloud_region</a:t>
            </a:r>
            <a:r>
              <a:rPr lang="en-US" sz="1500" dirty="0">
                <a:solidFill>
                  <a:schemeClr val="tx1"/>
                </a:solidFill>
                <a:latin typeface="+mn-lt"/>
              </a:rPr>
              <a:t>, </a:t>
            </a:r>
            <a:r>
              <a:rPr lang="en-US" sz="1500" dirty="0" err="1">
                <a:solidFill>
                  <a:schemeClr val="tx1"/>
                </a:solidFill>
                <a:latin typeface="+mn-lt"/>
              </a:rPr>
              <a:t>nf_prov</a:t>
            </a:r>
            <a:r>
              <a:rPr lang="en-US" sz="1500" dirty="0">
                <a:solidFill>
                  <a:schemeClr val="tx1"/>
                </a:solidFill>
                <a:latin typeface="+mn-lt"/>
              </a:rPr>
              <a:t>-status, ip …)</a:t>
            </a:r>
          </a:p>
          <a:p>
            <a:pPr lvl="1"/>
            <a:r>
              <a:rPr lang="en-US" sz="1500" dirty="0" err="1">
                <a:solidFill>
                  <a:schemeClr val="tx1"/>
                </a:solidFill>
                <a:latin typeface="+mn-lt"/>
              </a:rPr>
              <a:t>nf_type</a:t>
            </a:r>
            <a:endParaRPr lang="en-US" sz="1500" dirty="0">
              <a:solidFill>
                <a:schemeClr val="tx1"/>
              </a:solidFill>
              <a:latin typeface="+mn-lt"/>
            </a:endParaRPr>
          </a:p>
          <a:p>
            <a:pPr marL="274320" indent="0">
              <a:spcBef>
                <a:spcPts val="600"/>
              </a:spcBef>
              <a:spcAft>
                <a:spcPts val="600"/>
              </a:spcAft>
              <a:buNone/>
            </a:pPr>
            <a:r>
              <a:rPr lang="en-US" sz="1400" dirty="0">
                <a:solidFill>
                  <a:schemeClr val="tx1"/>
                </a:solidFill>
                <a:latin typeface="+mn-lt"/>
              </a:rPr>
              <a:t> </a:t>
            </a:r>
            <a:r>
              <a:rPr lang="en-US" sz="1200" dirty="0">
                <a:solidFill>
                  <a:schemeClr val="tx1"/>
                </a:solidFill>
                <a:latin typeface="+mn-lt"/>
              </a:rPr>
              <a:t>Example: xxxnj451jl1, </a:t>
            </a:r>
            <a:r>
              <a:rPr lang="en-US" sz="1200" dirty="0">
                <a:solidFill>
                  <a:schemeClr val="accent2"/>
                </a:solidFill>
                <a:latin typeface="+mn-lt"/>
              </a:rPr>
              <a:t>leaf-jl1</a:t>
            </a:r>
            <a:r>
              <a:rPr lang="en-US" sz="1200" dirty="0">
                <a:latin typeface="+mn-lt"/>
              </a:rPr>
              <a:t>, </a:t>
            </a:r>
            <a:r>
              <a:rPr lang="en-US" sz="1200" dirty="0">
                <a:solidFill>
                  <a:schemeClr val="tx1"/>
                </a:solidFill>
                <a:latin typeface="+mn-lt"/>
              </a:rPr>
              <a:t>10.x.x.x, PROV, …</a:t>
            </a:r>
          </a:p>
          <a:p>
            <a:pPr marL="342900" indent="-342900">
              <a:buFont typeface="+mj-lt"/>
              <a:buAutoNum type="arabicPeriod" startAt="2"/>
            </a:pPr>
            <a:r>
              <a:rPr lang="en-US" sz="1500" dirty="0">
                <a:solidFill>
                  <a:schemeClr val="tx1"/>
                </a:solidFill>
                <a:latin typeface="+mn-lt"/>
              </a:rPr>
              <a:t>OTI looks up the </a:t>
            </a:r>
            <a:r>
              <a:rPr lang="en-US" sz="1500" dirty="0" err="1">
                <a:solidFill>
                  <a:schemeClr val="tx1"/>
                </a:solidFill>
                <a:latin typeface="+mn-lt"/>
              </a:rPr>
              <a:t>xNF</a:t>
            </a:r>
            <a:r>
              <a:rPr lang="en-US" sz="1500" dirty="0">
                <a:solidFill>
                  <a:schemeClr val="tx1"/>
                </a:solidFill>
                <a:latin typeface="+mn-lt"/>
              </a:rPr>
              <a:t> </a:t>
            </a:r>
            <a:r>
              <a:rPr lang="en-US" sz="1500" dirty="0">
                <a:solidFill>
                  <a:schemeClr val="tx1"/>
                </a:solidFill>
                <a:latin typeface="Calibri" panose="020F0502020204030204"/>
              </a:rPr>
              <a:t>instance associated </a:t>
            </a:r>
            <a:r>
              <a:rPr lang="en-US" sz="1500" dirty="0">
                <a:solidFill>
                  <a:schemeClr val="tx1"/>
                </a:solidFill>
                <a:latin typeface="+mn-lt"/>
              </a:rPr>
              <a:t>dcae-collection-event</a:t>
            </a:r>
            <a:r>
              <a:rPr lang="en-US" sz="1500" i="1" dirty="0">
                <a:solidFill>
                  <a:schemeClr val="tx1"/>
                </a:solidFill>
                <a:latin typeface="+mn-lt"/>
              </a:rPr>
              <a:t> </a:t>
            </a:r>
            <a:r>
              <a:rPr lang="en-US" sz="1500" dirty="0">
                <a:solidFill>
                  <a:schemeClr val="tx1"/>
                </a:solidFill>
                <a:latin typeface="Calibri" panose="020F0502020204030204"/>
              </a:rPr>
              <a:t>records and status </a:t>
            </a:r>
            <a:r>
              <a:rPr lang="en-US" sz="1500" dirty="0">
                <a:solidFill>
                  <a:schemeClr val="tx1"/>
                </a:solidFill>
                <a:latin typeface="+mn-lt"/>
              </a:rPr>
              <a:t>in </a:t>
            </a:r>
            <a:r>
              <a:rPr lang="en-US" sz="1500" i="1" dirty="0">
                <a:solidFill>
                  <a:schemeClr val="tx1"/>
                </a:solidFill>
                <a:latin typeface="+mn-lt"/>
              </a:rPr>
              <a:t>dcae_collection_event</a:t>
            </a:r>
            <a:r>
              <a:rPr lang="en-US" sz="1500" dirty="0">
                <a:solidFill>
                  <a:schemeClr val="tx1"/>
                </a:solidFill>
                <a:latin typeface="+mn-lt"/>
              </a:rPr>
              <a:t> and </a:t>
            </a:r>
            <a:r>
              <a:rPr lang="en-US" sz="1500" i="1" dirty="0">
                <a:solidFill>
                  <a:schemeClr val="tx1"/>
                </a:solidFill>
                <a:latin typeface="+mn-lt"/>
              </a:rPr>
              <a:t>dcae_collection_event_status</a:t>
            </a:r>
            <a:r>
              <a:rPr lang="en-US" sz="1500" dirty="0">
                <a:solidFill>
                  <a:schemeClr val="tx1"/>
                </a:solidFill>
                <a:latin typeface="+mn-lt"/>
              </a:rPr>
              <a:t> PG tables</a:t>
            </a:r>
          </a:p>
          <a:p>
            <a:pPr marL="274320" indent="0">
              <a:spcBef>
                <a:spcPts val="600"/>
              </a:spcBef>
              <a:buNone/>
            </a:pPr>
            <a:r>
              <a:rPr lang="en-US" sz="1200" dirty="0">
                <a:solidFill>
                  <a:schemeClr val="tx1"/>
                </a:solidFill>
                <a:latin typeface="+mn-lt"/>
              </a:rPr>
              <a:t>Example: </a:t>
            </a:r>
          </a:p>
          <a:p>
            <a:pPr marL="274320" indent="0">
              <a:spcBef>
                <a:spcPts val="0"/>
              </a:spcBef>
              <a:spcAft>
                <a:spcPts val="600"/>
              </a:spcAft>
              <a:buNone/>
            </a:pPr>
            <a:r>
              <a:rPr lang="en-US" sz="1200" dirty="0">
                <a:solidFill>
                  <a:schemeClr val="tx1"/>
                </a:solidFill>
                <a:latin typeface="+mn-lt"/>
              </a:rPr>
              <a:t>xxxnj451jl1, leaf-jl1, 10.x.x.x, PROV, …, Tasks[ snmp_100, snmp_101],</a:t>
            </a:r>
            <a:r>
              <a:rPr lang="en-US" sz="1200" dirty="0">
                <a:latin typeface="+mn-lt"/>
              </a:rPr>
              <a:t> </a:t>
            </a:r>
            <a:r>
              <a:rPr lang="en-US" sz="1200" dirty="0">
                <a:solidFill>
                  <a:srgbClr val="ED7D31"/>
                </a:solidFill>
              </a:rPr>
              <a:t>dcae-cluster1</a:t>
            </a:r>
            <a:r>
              <a:rPr lang="en-US" sz="1200" dirty="0">
                <a:solidFill>
                  <a:srgbClr val="ED7D31"/>
                </a:solidFill>
                <a:latin typeface="+mn-lt"/>
              </a:rPr>
              <a:t>-snmp-poller-layer3, add, sent:true, 0-succ</a:t>
            </a:r>
          </a:p>
          <a:p>
            <a:pPr marL="342900" indent="-342900">
              <a:buFont typeface="+mj-lt"/>
              <a:buAutoNum type="arabicPeriod" startAt="3"/>
            </a:pPr>
            <a:r>
              <a:rPr lang="en-US" sz="1500" dirty="0">
                <a:solidFill>
                  <a:schemeClr val="tx1"/>
                </a:solidFill>
                <a:latin typeface="+mn-lt"/>
              </a:rPr>
              <a:t>For each matching dcae-collection-event sent previously, OTI publishes a ‘</a:t>
            </a:r>
            <a:r>
              <a:rPr lang="en-US" sz="1500" b="1" dirty="0">
                <a:solidFill>
                  <a:schemeClr val="tx1"/>
                </a:solidFill>
                <a:latin typeface="+mn-lt"/>
              </a:rPr>
              <a:t>delete</a:t>
            </a:r>
            <a:r>
              <a:rPr lang="en-US" sz="1500" dirty="0">
                <a:solidFill>
                  <a:schemeClr val="tx1"/>
                </a:solidFill>
                <a:latin typeface="+mn-lt"/>
              </a:rPr>
              <a:t>’ dcae-collection-event to </a:t>
            </a:r>
            <a:r>
              <a:rPr lang="en-US" sz="1500" dirty="0" err="1">
                <a:solidFill>
                  <a:schemeClr val="tx1"/>
                </a:solidFill>
                <a:latin typeface="+mn-lt"/>
              </a:rPr>
              <a:t>DMaaP</a:t>
            </a:r>
            <a:r>
              <a:rPr lang="en-US" sz="1500" dirty="0">
                <a:solidFill>
                  <a:schemeClr val="tx1"/>
                </a:solidFill>
                <a:latin typeface="+mn-lt"/>
              </a:rPr>
              <a:t>-MR ( or POST request event to K8s cluster LB  via API) and  store the information in </a:t>
            </a:r>
            <a:r>
              <a:rPr lang="en-US" sz="1500" i="1" dirty="0">
                <a:solidFill>
                  <a:schemeClr val="tx1"/>
                </a:solidFill>
                <a:latin typeface="+mn-lt"/>
              </a:rPr>
              <a:t>dcae_collection_event</a:t>
            </a:r>
            <a:r>
              <a:rPr lang="en-US" sz="1500" dirty="0">
                <a:solidFill>
                  <a:schemeClr val="tx1"/>
                </a:solidFill>
                <a:latin typeface="+mn-lt"/>
              </a:rPr>
              <a:t> PG table</a:t>
            </a:r>
          </a:p>
          <a:p>
            <a:pPr marL="342900" indent="-342900">
              <a:buFont typeface="+mj-lt"/>
              <a:buAutoNum type="arabicPeriod" startAt="4"/>
            </a:pPr>
            <a:r>
              <a:rPr lang="en-US" sz="1500" dirty="0">
                <a:solidFill>
                  <a:schemeClr val="tx1"/>
                </a:solidFill>
                <a:latin typeface="+mn-lt"/>
              </a:rPr>
              <a:t>OTI updates dcae collection event status and store the information in </a:t>
            </a:r>
            <a:r>
              <a:rPr lang="en-US" sz="1500" i="1" dirty="0">
                <a:solidFill>
                  <a:schemeClr val="tx1"/>
                </a:solidFill>
                <a:latin typeface="+mn-lt"/>
              </a:rPr>
              <a:t>dcae_collecton_event_status </a:t>
            </a:r>
            <a:r>
              <a:rPr lang="en-US" sz="1500" dirty="0">
                <a:solidFill>
                  <a:schemeClr val="tx1"/>
                </a:solidFill>
                <a:latin typeface="+mn-lt"/>
              </a:rPr>
              <a:t>PG table</a:t>
            </a:r>
          </a:p>
          <a:p>
            <a:pPr marL="274320" indent="0">
              <a:buNone/>
            </a:pPr>
            <a:r>
              <a:rPr lang="en-US" sz="1200" dirty="0">
                <a:solidFill>
                  <a:schemeClr val="tx1"/>
                </a:solidFill>
                <a:latin typeface="+mn-lt"/>
              </a:rPr>
              <a:t>Example: </a:t>
            </a:r>
          </a:p>
          <a:p>
            <a:pPr marL="274320" indent="0">
              <a:spcBef>
                <a:spcPts val="0"/>
              </a:spcBef>
              <a:buNone/>
            </a:pPr>
            <a:r>
              <a:rPr lang="en-US" sz="1200" dirty="0">
                <a:solidFill>
                  <a:schemeClr val="tx1"/>
                </a:solidFill>
                <a:latin typeface="+mn-lt"/>
              </a:rPr>
              <a:t>xxxnj451jl1, leaf-jl1, 135.x.x.x, PROV, …, Tasks[snmp_100, snmp_101], </a:t>
            </a:r>
            <a:r>
              <a:rPr lang="en-US" sz="1200" dirty="0">
                <a:solidFill>
                  <a:schemeClr val="tx1"/>
                </a:solidFill>
              </a:rPr>
              <a:t>dcae-cluster1</a:t>
            </a:r>
            <a:r>
              <a:rPr lang="en-US" sz="1200" dirty="0">
                <a:solidFill>
                  <a:schemeClr val="tx1"/>
                </a:solidFill>
                <a:latin typeface="+mn-lt"/>
              </a:rPr>
              <a:t>-snmp-poller-layer3, </a:t>
            </a:r>
            <a:r>
              <a:rPr lang="en-US" sz="1200" dirty="0">
                <a:solidFill>
                  <a:schemeClr val="accent2"/>
                </a:solidFill>
                <a:latin typeface="+mn-lt"/>
              </a:rPr>
              <a:t>delete, sent:true 0-succ</a:t>
            </a:r>
          </a:p>
          <a:p>
            <a:pPr marL="0" indent="0">
              <a:buNone/>
            </a:pPr>
            <a:endParaRPr lang="en-US" dirty="0"/>
          </a:p>
        </p:txBody>
      </p:sp>
      <p:sp>
        <p:nvSpPr>
          <p:cNvPr id="55" name="Rectangle: Rounded Corners 54">
            <a:extLst>
              <a:ext uri="{FF2B5EF4-FFF2-40B4-BE49-F238E27FC236}">
                <a16:creationId xmlns:a16="http://schemas.microsoft.com/office/drawing/2014/main" id="{CBD3968D-5526-4D93-BD8E-F84339A11F09}"/>
              </a:ext>
            </a:extLst>
          </p:cNvPr>
          <p:cNvSpPr/>
          <p:nvPr/>
        </p:nvSpPr>
        <p:spPr>
          <a:xfrm>
            <a:off x="9542410" y="1717074"/>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7" name="TextBox 86">
            <a:extLst>
              <a:ext uri="{FF2B5EF4-FFF2-40B4-BE49-F238E27FC236}">
                <a16:creationId xmlns:a16="http://schemas.microsoft.com/office/drawing/2014/main" id="{F4B1E441-4BF5-43C3-8729-81380981F251}"/>
              </a:ext>
            </a:extLst>
          </p:cNvPr>
          <p:cNvSpPr txBox="1"/>
          <p:nvPr/>
        </p:nvSpPr>
        <p:spPr>
          <a:xfrm>
            <a:off x="7461301" y="1354605"/>
            <a:ext cx="783681" cy="391684"/>
          </a:xfrm>
          <a:prstGeom prst="rect">
            <a:avLst/>
          </a:prstGeom>
          <a:noFill/>
        </p:spPr>
        <p:txBody>
          <a:bodyPr wrap="non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VES </a:t>
            </a:r>
          </a:p>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Collector</a:t>
            </a:r>
          </a:p>
        </p:txBody>
      </p:sp>
      <p:sp>
        <p:nvSpPr>
          <p:cNvPr id="92" name="TextBox 91">
            <a:extLst>
              <a:ext uri="{FF2B5EF4-FFF2-40B4-BE49-F238E27FC236}">
                <a16:creationId xmlns:a16="http://schemas.microsoft.com/office/drawing/2014/main" id="{A4603404-7B04-4102-9F3F-B66AB977D7CA}"/>
              </a:ext>
            </a:extLst>
          </p:cNvPr>
          <p:cNvSpPr txBox="1"/>
          <p:nvPr/>
        </p:nvSpPr>
        <p:spPr>
          <a:xfrm>
            <a:off x="7647097" y="1672729"/>
            <a:ext cx="203176" cy="216256"/>
          </a:xfrm>
          <a:prstGeom prst="rect">
            <a:avLst/>
          </a:prstGeom>
          <a:noFill/>
        </p:spPr>
        <p:txBody>
          <a:bodyPr wrap="none" rtlCol="0">
            <a:spAutoFit/>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p:txBody>
      </p:sp>
      <p:sp>
        <p:nvSpPr>
          <p:cNvPr id="94" name="Oval 93">
            <a:extLst>
              <a:ext uri="{FF2B5EF4-FFF2-40B4-BE49-F238E27FC236}">
                <a16:creationId xmlns:a16="http://schemas.microsoft.com/office/drawing/2014/main" id="{0A84FFFC-6C15-4602-BFD0-5C8B1003F84B}"/>
              </a:ext>
            </a:extLst>
          </p:cNvPr>
          <p:cNvSpPr/>
          <p:nvPr/>
        </p:nvSpPr>
        <p:spPr>
          <a:xfrm>
            <a:off x="9218898" y="2761609"/>
            <a:ext cx="279155" cy="2036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lang="en-US" sz="800" b="1" kern="0" dirty="0">
                <a:solidFill>
                  <a:srgbClr val="FFFFFF"/>
                </a:solidFill>
                <a:latin typeface="Arial" panose="020B0604020202020204" pitchFamily="34" charset="0"/>
                <a:cs typeface="Arial" panose="020B0604020202020204" pitchFamily="34" charset="0"/>
              </a:rPr>
              <a:t>2</a:t>
            </a:r>
            <a:endPar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cxnSp>
        <p:nvCxnSpPr>
          <p:cNvPr id="98" name="Straight Arrow Connector 97">
            <a:extLst>
              <a:ext uri="{FF2B5EF4-FFF2-40B4-BE49-F238E27FC236}">
                <a16:creationId xmlns:a16="http://schemas.microsoft.com/office/drawing/2014/main" id="{7920D022-C833-4185-A116-F85440A99842}"/>
              </a:ext>
            </a:extLst>
          </p:cNvPr>
          <p:cNvCxnSpPr>
            <a:cxnSpLocks/>
          </p:cNvCxnSpPr>
          <p:nvPr/>
        </p:nvCxnSpPr>
        <p:spPr>
          <a:xfrm>
            <a:off x="7869593" y="1974457"/>
            <a:ext cx="767196" cy="0"/>
          </a:xfrm>
          <a:prstGeom prst="straightConnector1">
            <a:avLst/>
          </a:prstGeom>
          <a:noFill/>
          <a:ln w="38100" cap="flat" cmpd="sng" algn="ctr">
            <a:solidFill>
              <a:srgbClr val="FF0000"/>
            </a:solidFill>
            <a:prstDash val="solid"/>
            <a:headEnd type="none" w="med" len="med"/>
            <a:tailEnd type="triangle" w="med" len="med"/>
          </a:ln>
          <a:effectLst/>
        </p:spPr>
      </p:cxnSp>
      <p:sp>
        <p:nvSpPr>
          <p:cNvPr id="65" name="Rectangle: Rounded Corners 64">
            <a:extLst>
              <a:ext uri="{FF2B5EF4-FFF2-40B4-BE49-F238E27FC236}">
                <a16:creationId xmlns:a16="http://schemas.microsoft.com/office/drawing/2014/main" id="{E4038431-E0E4-454D-A205-752226AD5842}"/>
              </a:ext>
            </a:extLst>
          </p:cNvPr>
          <p:cNvSpPr/>
          <p:nvPr/>
        </p:nvSpPr>
        <p:spPr>
          <a:xfrm>
            <a:off x="8355966" y="1363090"/>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DMaaP</a:t>
            </a:r>
          </a:p>
        </p:txBody>
      </p:sp>
      <p:sp>
        <p:nvSpPr>
          <p:cNvPr id="71" name="Oval 70">
            <a:extLst>
              <a:ext uri="{FF2B5EF4-FFF2-40B4-BE49-F238E27FC236}">
                <a16:creationId xmlns:a16="http://schemas.microsoft.com/office/drawing/2014/main" id="{C9D2B4C3-9968-47ED-BF21-252A15C3BC46}"/>
              </a:ext>
            </a:extLst>
          </p:cNvPr>
          <p:cNvSpPr/>
          <p:nvPr/>
        </p:nvSpPr>
        <p:spPr>
          <a:xfrm>
            <a:off x="9232434" y="3853131"/>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3</a:t>
            </a:r>
          </a:p>
        </p:txBody>
      </p:sp>
      <p:sp>
        <p:nvSpPr>
          <p:cNvPr id="74" name="Oval 73">
            <a:extLst>
              <a:ext uri="{FF2B5EF4-FFF2-40B4-BE49-F238E27FC236}">
                <a16:creationId xmlns:a16="http://schemas.microsoft.com/office/drawing/2014/main" id="{9D093EAA-5752-40C1-B4FA-17F1D54AAC38}"/>
              </a:ext>
            </a:extLst>
          </p:cNvPr>
          <p:cNvSpPr/>
          <p:nvPr/>
        </p:nvSpPr>
        <p:spPr>
          <a:xfrm>
            <a:off x="7437124" y="1909854"/>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1</a:t>
            </a:r>
          </a:p>
        </p:txBody>
      </p:sp>
      <p:sp>
        <p:nvSpPr>
          <p:cNvPr id="81" name="Oval 80">
            <a:extLst>
              <a:ext uri="{FF2B5EF4-FFF2-40B4-BE49-F238E27FC236}">
                <a16:creationId xmlns:a16="http://schemas.microsoft.com/office/drawing/2014/main" id="{8302F0C9-A068-4E5E-ADC7-8B6494923ED8}"/>
              </a:ext>
            </a:extLst>
          </p:cNvPr>
          <p:cNvSpPr/>
          <p:nvPr/>
        </p:nvSpPr>
        <p:spPr>
          <a:xfrm>
            <a:off x="9243957" y="4873214"/>
            <a:ext cx="279154" cy="203674"/>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marL="0" marR="0" lvl="0" indent="0" algn="ctr" defTabSz="216986"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4</a:t>
            </a:r>
          </a:p>
        </p:txBody>
      </p:sp>
      <p:sp>
        <p:nvSpPr>
          <p:cNvPr id="115" name="Rectangle: Rounded Corners 54">
            <a:extLst>
              <a:ext uri="{FF2B5EF4-FFF2-40B4-BE49-F238E27FC236}">
                <a16:creationId xmlns:a16="http://schemas.microsoft.com/office/drawing/2014/main" id="{CBD3968D-5526-4D93-BD8E-F84339A11F09}"/>
              </a:ext>
            </a:extLst>
          </p:cNvPr>
          <p:cNvSpPr/>
          <p:nvPr/>
        </p:nvSpPr>
        <p:spPr>
          <a:xfrm>
            <a:off x="7760546" y="1704190"/>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7" name="Rectangle: Rounded Corners 54">
            <a:extLst>
              <a:ext uri="{FF2B5EF4-FFF2-40B4-BE49-F238E27FC236}">
                <a16:creationId xmlns:a16="http://schemas.microsoft.com/office/drawing/2014/main" id="{CBD3968D-5526-4D93-BD8E-F84339A11F09}"/>
              </a:ext>
            </a:extLst>
          </p:cNvPr>
          <p:cNvSpPr/>
          <p:nvPr/>
        </p:nvSpPr>
        <p:spPr>
          <a:xfrm>
            <a:off x="8632624" y="171100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21" name="Rectangle: Rounded Corners 64">
            <a:extLst>
              <a:ext uri="{FF2B5EF4-FFF2-40B4-BE49-F238E27FC236}">
                <a16:creationId xmlns:a16="http://schemas.microsoft.com/office/drawing/2014/main" id="{E4038431-E0E4-454D-A205-752226AD5842}"/>
              </a:ext>
            </a:extLst>
          </p:cNvPr>
          <p:cNvSpPr/>
          <p:nvPr/>
        </p:nvSpPr>
        <p:spPr>
          <a:xfrm>
            <a:off x="9143426" y="1361595"/>
            <a:ext cx="911263"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OTI</a:t>
            </a:r>
          </a:p>
        </p:txBody>
      </p:sp>
      <p:sp>
        <p:nvSpPr>
          <p:cNvPr id="124" name="Rectangle: Rounded Corners 64">
            <a:extLst>
              <a:ext uri="{FF2B5EF4-FFF2-40B4-BE49-F238E27FC236}">
                <a16:creationId xmlns:a16="http://schemas.microsoft.com/office/drawing/2014/main" id="{E4038431-E0E4-454D-A205-752226AD5842}"/>
              </a:ext>
            </a:extLst>
          </p:cNvPr>
          <p:cNvSpPr/>
          <p:nvPr/>
        </p:nvSpPr>
        <p:spPr>
          <a:xfrm>
            <a:off x="7418798" y="1361595"/>
            <a:ext cx="751499"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lang="en-US" sz="800" kern="0" dirty="0">
                <a:solidFill>
                  <a:srgbClr val="FFFFFF"/>
                </a:solidFill>
                <a:latin typeface="Arial" panose="020B0604020202020204" pitchFamily="34" charset="0"/>
                <a:cs typeface="Arial" panose="020B0604020202020204" pitchFamily="34" charset="0"/>
              </a:rPr>
              <a:t>x</a:t>
            </a: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NF Topology Source</a:t>
            </a:r>
          </a:p>
        </p:txBody>
      </p:sp>
      <p:sp>
        <p:nvSpPr>
          <p:cNvPr id="131" name="Rectangle: Rounded Corners 64">
            <a:extLst>
              <a:ext uri="{FF2B5EF4-FFF2-40B4-BE49-F238E27FC236}">
                <a16:creationId xmlns:a16="http://schemas.microsoft.com/office/drawing/2014/main" id="{E4038431-E0E4-454D-A205-752226AD5842}"/>
              </a:ext>
            </a:extLst>
          </p:cNvPr>
          <p:cNvSpPr/>
          <p:nvPr/>
        </p:nvSpPr>
        <p:spPr>
          <a:xfrm>
            <a:off x="10192979" y="1365974"/>
            <a:ext cx="669778"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PostgreSQL</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DB</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2" name="Rectangle: Rounded Corners 64">
            <a:extLst>
              <a:ext uri="{FF2B5EF4-FFF2-40B4-BE49-F238E27FC236}">
                <a16:creationId xmlns:a16="http://schemas.microsoft.com/office/drawing/2014/main" id="{E4038431-E0E4-454D-A205-752226AD5842}"/>
              </a:ext>
            </a:extLst>
          </p:cNvPr>
          <p:cNvSpPr/>
          <p:nvPr/>
        </p:nvSpPr>
        <p:spPr>
          <a:xfrm>
            <a:off x="11131246" y="1374550"/>
            <a:ext cx="613607" cy="342566"/>
          </a:xfrm>
          <a:prstGeom prst="roundRect">
            <a:avLst>
              <a:gd name="adj" fmla="val 19383"/>
            </a:avLst>
          </a:prstGeom>
          <a:solidFill>
            <a:srgbClr val="124191"/>
          </a:solidFill>
          <a:ln w="25400" cap="flat" cmpd="sng" algn="ctr">
            <a:solidFill>
              <a:srgbClr val="98A2AE">
                <a:shade val="50000"/>
              </a:srgbClr>
            </a:solidFill>
            <a:prstDash val="solid"/>
          </a:ln>
          <a:effectLst/>
        </p:spPr>
        <p:txBody>
          <a:bodyPr lIns="0" r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Collector</a:t>
            </a:r>
            <a:r>
              <a:rPr kumimoji="0" lang="en-US" sz="800" b="0" i="0" u="none" strike="noStrike" kern="0" cap="none" spc="0" normalizeH="0" noProof="0" dirty="0">
                <a:ln>
                  <a:noFill/>
                </a:ln>
                <a:solidFill>
                  <a:srgbClr val="FFFFFF"/>
                </a:solidFill>
                <a:effectLst/>
                <a:uLnTx/>
                <a:uFillTx/>
                <a:latin typeface="Arial" panose="020B0604020202020204" pitchFamily="34" charset="0"/>
                <a:ea typeface="+mn-ea"/>
                <a:cs typeface="Arial" panose="020B0604020202020204" pitchFamily="34" charset="0"/>
              </a:rPr>
              <a:t> mS</a:t>
            </a: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5" name="Rectangle: Rounded Corners 54">
            <a:extLst>
              <a:ext uri="{FF2B5EF4-FFF2-40B4-BE49-F238E27FC236}">
                <a16:creationId xmlns:a16="http://schemas.microsoft.com/office/drawing/2014/main" id="{CBD3968D-5526-4D93-BD8E-F84339A11F09}"/>
              </a:ext>
            </a:extLst>
          </p:cNvPr>
          <p:cNvSpPr/>
          <p:nvPr/>
        </p:nvSpPr>
        <p:spPr>
          <a:xfrm>
            <a:off x="11398291" y="1711041"/>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36" name="Rectangle: Rounded Corners 54">
            <a:extLst>
              <a:ext uri="{FF2B5EF4-FFF2-40B4-BE49-F238E27FC236}">
                <a16:creationId xmlns:a16="http://schemas.microsoft.com/office/drawing/2014/main" id="{CBD3968D-5526-4D93-BD8E-F84339A11F09}"/>
              </a:ext>
            </a:extLst>
          </p:cNvPr>
          <p:cNvSpPr/>
          <p:nvPr/>
        </p:nvSpPr>
        <p:spPr>
          <a:xfrm>
            <a:off x="10489904" y="1710298"/>
            <a:ext cx="81950" cy="4518652"/>
          </a:xfrm>
          <a:prstGeom prst="roundRect">
            <a:avLst/>
          </a:prstGeom>
          <a:solidFill>
            <a:srgbClr val="A8BBC0"/>
          </a:solidFill>
          <a:ln w="254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139" name="Straight Arrow Connector 138">
            <a:extLst>
              <a:ext uri="{FF2B5EF4-FFF2-40B4-BE49-F238E27FC236}">
                <a16:creationId xmlns:a16="http://schemas.microsoft.com/office/drawing/2014/main" id="{7920D022-C833-4185-A116-F85440A99842}"/>
              </a:ext>
            </a:extLst>
          </p:cNvPr>
          <p:cNvCxnSpPr>
            <a:cxnSpLocks/>
          </p:cNvCxnSpPr>
          <p:nvPr/>
        </p:nvCxnSpPr>
        <p:spPr>
          <a:xfrm>
            <a:off x="8756525" y="1979741"/>
            <a:ext cx="771198" cy="2141"/>
          </a:xfrm>
          <a:prstGeom prst="straightConnector1">
            <a:avLst/>
          </a:prstGeom>
          <a:noFill/>
          <a:ln w="38100" cap="flat" cmpd="sng" algn="ctr">
            <a:solidFill>
              <a:srgbClr val="FF0000"/>
            </a:solidFill>
            <a:prstDash val="solid"/>
            <a:headEnd type="none" w="med" len="med"/>
            <a:tailEnd type="triangle" w="med" len="med"/>
          </a:ln>
          <a:effectLst/>
        </p:spPr>
      </p:cxnSp>
      <p:sp>
        <p:nvSpPr>
          <p:cNvPr id="140" name="Rectangle: Rounded Corners 64">
            <a:extLst>
              <a:ext uri="{FF2B5EF4-FFF2-40B4-BE49-F238E27FC236}">
                <a16:creationId xmlns:a16="http://schemas.microsoft.com/office/drawing/2014/main" id="{E4038431-E0E4-454D-A205-752226AD5842}"/>
              </a:ext>
            </a:extLst>
          </p:cNvPr>
          <p:cNvSpPr/>
          <p:nvPr/>
        </p:nvSpPr>
        <p:spPr>
          <a:xfrm>
            <a:off x="7852512" y="2076115"/>
            <a:ext cx="1672467" cy="254635"/>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lang="en-US" sz="800" kern="0" dirty="0">
                <a:solidFill>
                  <a:srgbClr val="3333FF"/>
                </a:solidFill>
                <a:latin typeface="Arial" panose="020B0604020202020204" pitchFamily="34" charset="0"/>
                <a:cs typeface="Arial" panose="020B0604020202020204" pitchFamily="34" charset="0"/>
              </a:rPr>
              <a:t>x</a:t>
            </a: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NF Instance Event (delete)</a:t>
            </a:r>
          </a:p>
        </p:txBody>
      </p:sp>
      <p:sp>
        <p:nvSpPr>
          <p:cNvPr id="45" name="Rectangle: Rounded Corners 64">
            <a:extLst>
              <a:ext uri="{FF2B5EF4-FFF2-40B4-BE49-F238E27FC236}">
                <a16:creationId xmlns:a16="http://schemas.microsoft.com/office/drawing/2014/main" id="{E4038431-E0E4-454D-A205-752226AD5842}"/>
              </a:ext>
            </a:extLst>
          </p:cNvPr>
          <p:cNvSpPr/>
          <p:nvPr/>
        </p:nvSpPr>
        <p:spPr>
          <a:xfrm>
            <a:off x="9534414" y="3023239"/>
            <a:ext cx="944668" cy="382372"/>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rPr>
              <a:t>Look up dcae_collection_event Info.</a:t>
            </a:r>
          </a:p>
        </p:txBody>
      </p:sp>
      <p:cxnSp>
        <p:nvCxnSpPr>
          <p:cNvPr id="46" name="Straight Arrow Connector 45">
            <a:extLst>
              <a:ext uri="{FF2B5EF4-FFF2-40B4-BE49-F238E27FC236}">
                <a16:creationId xmlns:a16="http://schemas.microsoft.com/office/drawing/2014/main" id="{2B6FBAC1-0E10-4C44-A20E-8261F34E27EC}"/>
              </a:ext>
            </a:extLst>
          </p:cNvPr>
          <p:cNvCxnSpPr>
            <a:cxnSpLocks/>
          </p:cNvCxnSpPr>
          <p:nvPr/>
        </p:nvCxnSpPr>
        <p:spPr>
          <a:xfrm flipH="1">
            <a:off x="9659469" y="2926493"/>
            <a:ext cx="791504" cy="4118"/>
          </a:xfrm>
          <a:prstGeom prst="straightConnector1">
            <a:avLst/>
          </a:prstGeom>
          <a:noFill/>
          <a:ln w="38100" cap="flat" cmpd="sng" algn="ctr">
            <a:solidFill>
              <a:srgbClr val="FF0000"/>
            </a:solidFill>
            <a:prstDash val="solid"/>
            <a:headEnd type="none" w="med" len="med"/>
            <a:tailEnd type="triangle" w="med" len="med"/>
          </a:ln>
          <a:effectLst/>
        </p:spPr>
      </p:cxnSp>
      <p:cxnSp>
        <p:nvCxnSpPr>
          <p:cNvPr id="47" name="Straight Arrow Connector 46">
            <a:extLst>
              <a:ext uri="{FF2B5EF4-FFF2-40B4-BE49-F238E27FC236}">
                <a16:creationId xmlns:a16="http://schemas.microsoft.com/office/drawing/2014/main" id="{7920D022-C833-4185-A116-F85440A99842}"/>
              </a:ext>
            </a:extLst>
          </p:cNvPr>
          <p:cNvCxnSpPr>
            <a:cxnSpLocks/>
          </p:cNvCxnSpPr>
          <p:nvPr/>
        </p:nvCxnSpPr>
        <p:spPr>
          <a:xfrm flipV="1">
            <a:off x="9664609" y="2806753"/>
            <a:ext cx="786364" cy="6184"/>
          </a:xfrm>
          <a:prstGeom prst="straightConnector1">
            <a:avLst/>
          </a:prstGeom>
          <a:noFill/>
          <a:ln w="38100" cap="flat" cmpd="sng" algn="ctr">
            <a:solidFill>
              <a:srgbClr val="FF0000"/>
            </a:solidFill>
            <a:prstDash val="solid"/>
            <a:headEnd type="none" w="med" len="med"/>
            <a:tailEnd type="triangle" w="med" len="med"/>
          </a:ln>
          <a:effectLst/>
        </p:spPr>
      </p:cxnSp>
      <p:cxnSp>
        <p:nvCxnSpPr>
          <p:cNvPr id="51" name="Straight Arrow Connector 50">
            <a:extLst>
              <a:ext uri="{FF2B5EF4-FFF2-40B4-BE49-F238E27FC236}">
                <a16:creationId xmlns:a16="http://schemas.microsoft.com/office/drawing/2014/main" id="{7920D022-C833-4185-A116-F85440A99842}"/>
              </a:ext>
            </a:extLst>
          </p:cNvPr>
          <p:cNvCxnSpPr>
            <a:cxnSpLocks/>
          </p:cNvCxnSpPr>
          <p:nvPr/>
        </p:nvCxnSpPr>
        <p:spPr>
          <a:xfrm>
            <a:off x="9667745" y="3956722"/>
            <a:ext cx="1711692" cy="2531"/>
          </a:xfrm>
          <a:prstGeom prst="straightConnector1">
            <a:avLst/>
          </a:prstGeom>
          <a:noFill/>
          <a:ln w="38100" cap="flat" cmpd="sng" algn="ctr">
            <a:solidFill>
              <a:srgbClr val="FF0000"/>
            </a:solidFill>
            <a:prstDash val="solid"/>
            <a:headEnd type="none" w="med" len="med"/>
            <a:tailEnd type="triangle" w="med" len="med"/>
          </a:ln>
          <a:effectLst/>
        </p:spPr>
      </p:cxnSp>
      <p:sp>
        <p:nvSpPr>
          <p:cNvPr id="53" name="Rectangle: Rounded Corners 64">
            <a:extLst>
              <a:ext uri="{FF2B5EF4-FFF2-40B4-BE49-F238E27FC236}">
                <a16:creationId xmlns:a16="http://schemas.microsoft.com/office/drawing/2014/main" id="{E4038431-E0E4-454D-A205-752226AD5842}"/>
              </a:ext>
            </a:extLst>
          </p:cNvPr>
          <p:cNvSpPr/>
          <p:nvPr/>
        </p:nvSpPr>
        <p:spPr>
          <a:xfrm>
            <a:off x="9655182" y="4044475"/>
            <a:ext cx="1724255" cy="241873"/>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lang="en-US" sz="800" kern="0" dirty="0">
                <a:solidFill>
                  <a:srgbClr val="3333FF"/>
                </a:solidFill>
                <a:latin typeface="Arial" panose="020B0604020202020204" pitchFamily="34" charset="0"/>
                <a:cs typeface="Arial" panose="020B0604020202020204" pitchFamily="34" charset="0"/>
              </a:rPr>
              <a:t>dcae-collection-event API (delete)</a:t>
            </a:r>
            <a:endParaRPr kumimoji="0" lang="en-US" sz="800" b="0" i="0" u="none" strike="noStrike" kern="0" cap="none" spc="0" normalizeH="0" baseline="0" noProof="0" dirty="0">
              <a:ln>
                <a:noFill/>
              </a:ln>
              <a:solidFill>
                <a:srgbClr val="3333FF"/>
              </a:solidFill>
              <a:effectLst/>
              <a:uLnTx/>
              <a:uFillTx/>
              <a:latin typeface="Arial" panose="020B0604020202020204" pitchFamily="34" charset="0"/>
              <a:ea typeface="+mn-ea"/>
              <a:cs typeface="Arial" panose="020B0604020202020204" pitchFamily="34" charset="0"/>
            </a:endParaRPr>
          </a:p>
        </p:txBody>
      </p:sp>
      <p:sp>
        <p:nvSpPr>
          <p:cNvPr id="54" name="Rectangle: Rounded Corners 64">
            <a:extLst>
              <a:ext uri="{FF2B5EF4-FFF2-40B4-BE49-F238E27FC236}">
                <a16:creationId xmlns:a16="http://schemas.microsoft.com/office/drawing/2014/main" id="{E4038431-E0E4-454D-A205-752226AD5842}"/>
              </a:ext>
            </a:extLst>
          </p:cNvPr>
          <p:cNvSpPr/>
          <p:nvPr/>
        </p:nvSpPr>
        <p:spPr>
          <a:xfrm>
            <a:off x="9632045" y="5015438"/>
            <a:ext cx="850174" cy="389618"/>
          </a:xfrm>
          <a:prstGeom prst="roundRect">
            <a:avLst>
              <a:gd name="adj" fmla="val 19383"/>
            </a:avLst>
          </a:prstGeom>
          <a:solidFill>
            <a:schemeClr val="bg1">
              <a:lumMod val="85000"/>
            </a:schemeClr>
          </a:solidFill>
          <a:ln w="12700" cap="flat" cmpd="sng" algn="ctr">
            <a:solidFill>
              <a:srgbClr val="98A2AE">
                <a:shade val="50000"/>
              </a:srgbClr>
            </a:solidFill>
            <a:prstDash val="solid"/>
          </a:ln>
          <a:effectLst/>
        </p:spPr>
        <p:txBody>
          <a:bodyPr lIns="0" tIns="0" rIns="0" bIns="0" rtlCol="0" anchor="ctr"/>
          <a:lstStyle/>
          <a:p>
            <a:pPr lvl="0" algn="ctr" defTabSz="457200" fontAlgn="base">
              <a:spcBef>
                <a:spcPct val="0"/>
              </a:spcBef>
              <a:spcAft>
                <a:spcPct val="0"/>
              </a:spcAft>
              <a:defRPr/>
            </a:pPr>
            <a:r>
              <a:rPr lang="en-US" sz="800" kern="0" dirty="0">
                <a:solidFill>
                  <a:srgbClr val="3333FF"/>
                </a:solidFill>
                <a:latin typeface="Arial" panose="020B0604020202020204" pitchFamily="34" charset="0"/>
                <a:cs typeface="Arial" panose="020B0604020202020204" pitchFamily="34" charset="0"/>
              </a:rPr>
              <a:t>Store dcae-collection-event status</a:t>
            </a:r>
          </a:p>
        </p:txBody>
      </p:sp>
      <p:cxnSp>
        <p:nvCxnSpPr>
          <p:cNvPr id="57" name="Straight Arrow Connector 56">
            <a:extLst>
              <a:ext uri="{FF2B5EF4-FFF2-40B4-BE49-F238E27FC236}">
                <a16:creationId xmlns:a16="http://schemas.microsoft.com/office/drawing/2014/main" id="{7920D022-C833-4185-A116-F85440A99842}"/>
              </a:ext>
            </a:extLst>
          </p:cNvPr>
          <p:cNvCxnSpPr>
            <a:cxnSpLocks/>
          </p:cNvCxnSpPr>
          <p:nvPr/>
        </p:nvCxnSpPr>
        <p:spPr>
          <a:xfrm flipV="1">
            <a:off x="9667746" y="4921503"/>
            <a:ext cx="786364" cy="6184"/>
          </a:xfrm>
          <a:prstGeom prst="straightConnector1">
            <a:avLst/>
          </a:prstGeom>
          <a:noFill/>
          <a:ln w="38100" cap="flat" cmpd="sng" algn="ctr">
            <a:solidFill>
              <a:srgbClr val="FF0000"/>
            </a:solidFill>
            <a:prstDash val="solid"/>
            <a:headEnd type="none" w="med" len="med"/>
            <a:tailEnd type="triangle" w="med" len="med"/>
          </a:ln>
          <a:effectLst/>
        </p:spPr>
      </p:cxnSp>
      <p:grpSp>
        <p:nvGrpSpPr>
          <p:cNvPr id="111" name="Group 110"/>
          <p:cNvGrpSpPr/>
          <p:nvPr/>
        </p:nvGrpSpPr>
        <p:grpSpPr>
          <a:xfrm>
            <a:off x="7315199" y="1085746"/>
            <a:ext cx="4567943" cy="5154611"/>
            <a:chOff x="7078203" y="1085746"/>
            <a:chExt cx="5054210" cy="5154611"/>
          </a:xfrm>
        </p:grpSpPr>
        <p:sp>
          <p:nvSpPr>
            <p:cNvPr id="114" name="Rectangle 113">
              <a:extLst>
                <a:ext uri="{FF2B5EF4-FFF2-40B4-BE49-F238E27FC236}">
                  <a16:creationId xmlns:a16="http://schemas.microsoft.com/office/drawing/2014/main" id="{FAA28A4E-7285-4BF3-A685-5AAE44BD3FD4}"/>
                </a:ext>
              </a:extLst>
            </p:cNvPr>
            <p:cNvSpPr/>
            <p:nvPr/>
          </p:nvSpPr>
          <p:spPr>
            <a:xfrm>
              <a:off x="7088731" y="1093061"/>
              <a:ext cx="5043682" cy="232139"/>
            </a:xfrm>
            <a:prstGeom prst="rect">
              <a:avLst/>
            </a:prstGeom>
            <a:solidFill>
              <a:srgbClr val="124191"/>
            </a:solidFill>
            <a:ln w="12700" cap="flat" cmpd="sng" algn="ctr">
              <a:solidFill>
                <a:srgbClr val="98A2AE">
                  <a:shade val="50000"/>
                </a:srgbClr>
              </a:solidFill>
              <a:prstDash val="solid"/>
            </a:ln>
            <a:effectLst/>
          </p:spPr>
          <p:txBody>
            <a:bodyPr rtlCol="0" anchor="ctr"/>
            <a:lstStyle/>
            <a:p>
              <a:pPr lvl="0" algn="ctr" defTabSz="457200" fontAlgn="base">
                <a:spcBef>
                  <a:spcPct val="0"/>
                </a:spcBef>
                <a:spcAft>
                  <a:spcPct val="0"/>
                </a:spcAft>
                <a:defRPr/>
              </a:pPr>
              <a:r>
                <a:rPr lang="en-US" sz="1000" kern="0" dirty="0">
                  <a:solidFill>
                    <a:srgbClr val="FFFFFF"/>
                  </a:solidFill>
                  <a:latin typeface="Arial" panose="020B0604020202020204" pitchFamily="34" charset="0"/>
                  <a:cs typeface="Arial" panose="020B0604020202020204" pitchFamily="34" charset="0"/>
                </a:rPr>
                <a:t>OTI Real-time Process Flow (delete VNF)</a:t>
              </a:r>
            </a:p>
          </p:txBody>
        </p:sp>
        <p:sp>
          <p:nvSpPr>
            <p:cNvPr id="119" name="Rectangle 118">
              <a:extLst>
                <a:ext uri="{FF2B5EF4-FFF2-40B4-BE49-F238E27FC236}">
                  <a16:creationId xmlns:a16="http://schemas.microsoft.com/office/drawing/2014/main" id="{6401D1C9-B403-454C-82C8-67E1D5D3C1E9}"/>
                </a:ext>
              </a:extLst>
            </p:cNvPr>
            <p:cNvSpPr/>
            <p:nvPr/>
          </p:nvSpPr>
          <p:spPr>
            <a:xfrm>
              <a:off x="7078203" y="1085746"/>
              <a:ext cx="5054210" cy="5154611"/>
            </a:xfrm>
            <a:prstGeom prst="rect">
              <a:avLst/>
            </a:prstGeom>
            <a:noFill/>
            <a:ln w="28575" cap="flat" cmpd="sng" algn="ctr">
              <a:solidFill>
                <a:srgbClr val="0000CC"/>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3435074605"/>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84610E-80D8-4D6D-BA53-1AFB017F8B22}"/>
              </a:ext>
            </a:extLst>
          </p:cNvPr>
          <p:cNvSpPr txBox="1"/>
          <p:nvPr/>
        </p:nvSpPr>
        <p:spPr>
          <a:xfrm>
            <a:off x="-51164" y="275274"/>
            <a:ext cx="909250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dcae</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-collection-event  (UC7) </a:t>
            </a:r>
          </a:p>
        </p:txBody>
      </p:sp>
      <p:pic>
        <p:nvPicPr>
          <p:cNvPr id="2" name="Picture 1">
            <a:extLst>
              <a:ext uri="{FF2B5EF4-FFF2-40B4-BE49-F238E27FC236}">
                <a16:creationId xmlns:a16="http://schemas.microsoft.com/office/drawing/2014/main" id="{524D161E-5BCA-4AC4-8DC9-5F6D61B72109}"/>
              </a:ext>
            </a:extLst>
          </p:cNvPr>
          <p:cNvPicPr>
            <a:picLocks noChangeAspect="1"/>
          </p:cNvPicPr>
          <p:nvPr/>
        </p:nvPicPr>
        <p:blipFill>
          <a:blip r:embed="rId3"/>
          <a:stretch>
            <a:fillRect/>
          </a:stretch>
        </p:blipFill>
        <p:spPr>
          <a:xfrm>
            <a:off x="113356" y="977980"/>
            <a:ext cx="6264774" cy="5436762"/>
          </a:xfrm>
          <a:prstGeom prst="rect">
            <a:avLst/>
          </a:prstGeom>
        </p:spPr>
      </p:pic>
    </p:spTree>
    <p:extLst>
      <p:ext uri="{BB962C8B-B14F-4D97-AF65-F5344CB8AC3E}">
        <p14:creationId xmlns:p14="http://schemas.microsoft.com/office/powerpoint/2010/main" val="786117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FA793C7A-6F6D-4F97-B69C-9E4FF8CBB2DF}"/>
              </a:ext>
            </a:extLst>
          </p:cNvPr>
          <p:cNvSpPr/>
          <p:nvPr/>
        </p:nvSpPr>
        <p:spPr>
          <a:xfrm>
            <a:off x="9806256" y="3934370"/>
            <a:ext cx="720497" cy="400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AAI</a:t>
            </a:r>
          </a:p>
        </p:txBody>
      </p:sp>
      <p:sp>
        <p:nvSpPr>
          <p:cNvPr id="2" name="Rectangle 1">
            <a:extLst>
              <a:ext uri="{FF2B5EF4-FFF2-40B4-BE49-F238E27FC236}">
                <a16:creationId xmlns:a16="http://schemas.microsoft.com/office/drawing/2014/main" id="{16C8782A-E768-4DC7-8989-60317E46F4DF}"/>
              </a:ext>
            </a:extLst>
          </p:cNvPr>
          <p:cNvSpPr/>
          <p:nvPr/>
        </p:nvSpPr>
        <p:spPr>
          <a:xfrm>
            <a:off x="6617904" y="3754487"/>
            <a:ext cx="2726138" cy="959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DCAE Region 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4241A0A0-A9E2-4A78-B9B5-5FDB2D5D9CD3}"/>
              </a:ext>
            </a:extLst>
          </p:cNvPr>
          <p:cNvSpPr/>
          <p:nvPr/>
        </p:nvSpPr>
        <p:spPr>
          <a:xfrm>
            <a:off x="7994457" y="4170421"/>
            <a:ext cx="1286879" cy="405591"/>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white"/>
                </a:solidFill>
                <a:effectLst/>
                <a:uLnTx/>
                <a:uFillTx/>
                <a:latin typeface="Calibri" panose="020F0502020204030204"/>
                <a:ea typeface="+mn-ea"/>
                <a:cs typeface="+mn-cs"/>
              </a:rPr>
              <a:t>Bulkfile</a:t>
            </a: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 Collector_1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prstClr val="white"/>
                </a:solidFill>
                <a:latin typeface="Calibri" panose="020F0502020204030204"/>
              </a:rPr>
              <a:t>(DFC-1)</a:t>
            </a:r>
          </a:p>
        </p:txBody>
      </p:sp>
      <p:sp>
        <p:nvSpPr>
          <p:cNvPr id="7" name="Rectangle 6">
            <a:extLst>
              <a:ext uri="{FF2B5EF4-FFF2-40B4-BE49-F238E27FC236}">
                <a16:creationId xmlns:a16="http://schemas.microsoft.com/office/drawing/2014/main" id="{768D31BD-CB72-44F2-BCC4-F96052B659F4}"/>
              </a:ext>
            </a:extLst>
          </p:cNvPr>
          <p:cNvSpPr/>
          <p:nvPr/>
        </p:nvSpPr>
        <p:spPr>
          <a:xfrm>
            <a:off x="6650295" y="2762259"/>
            <a:ext cx="1204245" cy="360142"/>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DMaaP-MR</a:t>
            </a:r>
          </a:p>
        </p:txBody>
      </p:sp>
      <p:sp>
        <p:nvSpPr>
          <p:cNvPr id="11" name="Thought Bubble: Cloud 10">
            <a:extLst>
              <a:ext uri="{FF2B5EF4-FFF2-40B4-BE49-F238E27FC236}">
                <a16:creationId xmlns:a16="http://schemas.microsoft.com/office/drawing/2014/main" id="{09E62C25-3728-49AC-A22E-61FBDE31BA57}"/>
              </a:ext>
            </a:extLst>
          </p:cNvPr>
          <p:cNvSpPr/>
          <p:nvPr/>
        </p:nvSpPr>
        <p:spPr>
          <a:xfrm>
            <a:off x="8635002" y="5197241"/>
            <a:ext cx="1900649" cy="728034"/>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AC44179-876A-4B60-8B49-689101BE2999}"/>
              </a:ext>
            </a:extLst>
          </p:cNvPr>
          <p:cNvSpPr/>
          <p:nvPr/>
        </p:nvSpPr>
        <p:spPr>
          <a:xfrm>
            <a:off x="9209205" y="5471567"/>
            <a:ext cx="656035" cy="21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white"/>
                </a:solidFill>
                <a:effectLst/>
                <a:uLnTx/>
                <a:uFillTx/>
                <a:latin typeface="Calibri" panose="020F0502020204030204"/>
                <a:ea typeface="+mn-ea"/>
                <a:cs typeface="+mn-cs"/>
              </a:rPr>
              <a:t>xNF</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43" name="Straight Connector 42">
            <a:extLst>
              <a:ext uri="{FF2B5EF4-FFF2-40B4-BE49-F238E27FC236}">
                <a16:creationId xmlns:a16="http://schemas.microsoft.com/office/drawing/2014/main" id="{CE417621-3527-451F-A723-09374FD04161}"/>
              </a:ext>
            </a:extLst>
          </p:cNvPr>
          <p:cNvCxnSpPr>
            <a:cxnSpLocks/>
          </p:cNvCxnSpPr>
          <p:nvPr/>
        </p:nvCxnSpPr>
        <p:spPr>
          <a:xfrm>
            <a:off x="6436964" y="3534340"/>
            <a:ext cx="2953839" cy="3995"/>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D534F6C1-37DB-4945-9D42-779B94215916}"/>
              </a:ext>
            </a:extLst>
          </p:cNvPr>
          <p:cNvSpPr/>
          <p:nvPr/>
        </p:nvSpPr>
        <p:spPr>
          <a:xfrm>
            <a:off x="8405960" y="1696407"/>
            <a:ext cx="1661409" cy="84251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OTI</a:t>
            </a:r>
          </a:p>
        </p:txBody>
      </p:sp>
      <p:cxnSp>
        <p:nvCxnSpPr>
          <p:cNvPr id="30" name="Straight Arrow Connector 29">
            <a:extLst>
              <a:ext uri="{FF2B5EF4-FFF2-40B4-BE49-F238E27FC236}">
                <a16:creationId xmlns:a16="http://schemas.microsoft.com/office/drawing/2014/main" id="{4C16EEA5-BF5F-480B-B3A3-4D559A1D24C5}"/>
              </a:ext>
            </a:extLst>
          </p:cNvPr>
          <p:cNvCxnSpPr>
            <a:cxnSpLocks/>
          </p:cNvCxnSpPr>
          <p:nvPr/>
        </p:nvCxnSpPr>
        <p:spPr>
          <a:xfrm>
            <a:off x="7755142" y="3122401"/>
            <a:ext cx="650818" cy="1048020"/>
          </a:xfrm>
          <a:prstGeom prst="straightConnector1">
            <a:avLst/>
          </a:prstGeom>
          <a:ln>
            <a:solidFill>
              <a:srgbClr val="FFC000"/>
            </a:solidFill>
            <a:prstDash val="solid"/>
            <a:tailEnd type="triangle"/>
          </a:ln>
        </p:spPr>
        <p:style>
          <a:lnRef idx="3">
            <a:schemeClr val="accent2"/>
          </a:lnRef>
          <a:fillRef idx="0">
            <a:schemeClr val="accent2"/>
          </a:fillRef>
          <a:effectRef idx="2">
            <a:schemeClr val="accent2"/>
          </a:effectRef>
          <a:fontRef idx="minor">
            <a:schemeClr val="tx1"/>
          </a:fontRef>
        </p:style>
      </p:cxnSp>
      <p:cxnSp>
        <p:nvCxnSpPr>
          <p:cNvPr id="32" name="Straight Arrow Connector 31">
            <a:extLst>
              <a:ext uri="{FF2B5EF4-FFF2-40B4-BE49-F238E27FC236}">
                <a16:creationId xmlns:a16="http://schemas.microsoft.com/office/drawing/2014/main" id="{AD101751-E735-4E41-BFEC-B8AD0C083CC8}"/>
              </a:ext>
            </a:extLst>
          </p:cNvPr>
          <p:cNvCxnSpPr>
            <a:cxnSpLocks/>
          </p:cNvCxnSpPr>
          <p:nvPr/>
        </p:nvCxnSpPr>
        <p:spPr>
          <a:xfrm>
            <a:off x="9076779" y="1858234"/>
            <a:ext cx="314024" cy="441489"/>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
        <p:nvSpPr>
          <p:cNvPr id="52" name="Title 2">
            <a:extLst>
              <a:ext uri="{FF2B5EF4-FFF2-40B4-BE49-F238E27FC236}">
                <a16:creationId xmlns:a16="http://schemas.microsoft.com/office/drawing/2014/main" id="{D1A49789-D229-4638-9AF8-75E95FA16098}"/>
              </a:ext>
            </a:extLst>
          </p:cNvPr>
          <p:cNvSpPr txBox="1">
            <a:spLocks/>
          </p:cNvSpPr>
          <p:nvPr/>
        </p:nvSpPr>
        <p:spPr>
          <a:xfrm>
            <a:off x="314959" y="197831"/>
            <a:ext cx="11711389" cy="490538"/>
          </a:xfrm>
          <a:prstGeom prst="rect">
            <a:avLst/>
          </a:prstGeom>
        </p:spPr>
        <p:txBody>
          <a:bodyPr>
            <a:no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marL="0" lvl="1"/>
            <a:r>
              <a:rPr lang="en-US" sz="2400" dirty="0">
                <a:solidFill>
                  <a:schemeClr val="bg1"/>
                </a:solidFill>
                <a:latin typeface="Arial" panose="020B0604020202020204" pitchFamily="34" charset="0"/>
                <a:cs typeface="Arial" panose="020B0604020202020204" pitchFamily="34" charset="0"/>
              </a:rPr>
              <a:t>User Case 6a: Integration with ONAP 5G RAN Bulk PM Collector (</a:t>
            </a:r>
            <a:r>
              <a:rPr lang="en-US" sz="2400" b="1" dirty="0">
                <a:solidFill>
                  <a:schemeClr val="bg1"/>
                </a:solidFill>
                <a:latin typeface="Arial" panose="020B0604020202020204" pitchFamily="34" charset="0"/>
                <a:cs typeface="Arial" panose="020B0604020202020204" pitchFamily="34" charset="0"/>
              </a:rPr>
              <a:t>DFC</a:t>
            </a:r>
            <a:r>
              <a:rPr lang="en-US" sz="2400" dirty="0">
                <a:solidFill>
                  <a:schemeClr val="bg1"/>
                </a:solidFill>
                <a:latin typeface="Arial" panose="020B0604020202020204" pitchFamily="34" charset="0"/>
                <a:cs typeface="Arial" panose="020B0604020202020204" pitchFamily="34" charset="0"/>
              </a:rPr>
              <a:t>)</a:t>
            </a:r>
          </a:p>
        </p:txBody>
      </p:sp>
      <p:sp>
        <p:nvSpPr>
          <p:cNvPr id="61" name="Rectangle 60">
            <a:extLst>
              <a:ext uri="{FF2B5EF4-FFF2-40B4-BE49-F238E27FC236}">
                <a16:creationId xmlns:a16="http://schemas.microsoft.com/office/drawing/2014/main" id="{48883E1E-7629-494C-9C60-E18CCBF228A1}"/>
              </a:ext>
            </a:extLst>
          </p:cNvPr>
          <p:cNvSpPr/>
          <p:nvPr/>
        </p:nvSpPr>
        <p:spPr>
          <a:xfrm>
            <a:off x="6743546" y="4170421"/>
            <a:ext cx="1047947" cy="405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VES Collector</a:t>
            </a:r>
          </a:p>
        </p:txBody>
      </p:sp>
      <p:sp>
        <p:nvSpPr>
          <p:cNvPr id="70" name="TextBox 69">
            <a:extLst>
              <a:ext uri="{FF2B5EF4-FFF2-40B4-BE49-F238E27FC236}">
                <a16:creationId xmlns:a16="http://schemas.microsoft.com/office/drawing/2014/main" id="{FABF6E92-3E77-4D7D-97DB-C6638CDAF264}"/>
              </a:ext>
            </a:extLst>
          </p:cNvPr>
          <p:cNvSpPr txBox="1"/>
          <p:nvPr/>
        </p:nvSpPr>
        <p:spPr>
          <a:xfrm>
            <a:off x="9945061" y="2907202"/>
            <a:ext cx="67124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lang="en-US" sz="1000" dirty="0">
                <a:solidFill>
                  <a:prstClr val="black"/>
                </a:solidFill>
                <a:latin typeface="Calibri" panose="020F0502020204030204"/>
              </a:rPr>
              <a:t>VNF</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instantiation update</a:t>
            </a:r>
          </a:p>
        </p:txBody>
      </p:sp>
      <p:sp>
        <p:nvSpPr>
          <p:cNvPr id="65" name="Rectangle: Rounded Corners 64">
            <a:extLst>
              <a:ext uri="{FF2B5EF4-FFF2-40B4-BE49-F238E27FC236}">
                <a16:creationId xmlns:a16="http://schemas.microsoft.com/office/drawing/2014/main" id="{4B97CACC-5050-47C0-BF27-9F39DC33AA18}"/>
              </a:ext>
            </a:extLst>
          </p:cNvPr>
          <p:cNvSpPr/>
          <p:nvPr/>
        </p:nvSpPr>
        <p:spPr>
          <a:xfrm>
            <a:off x="9032680" y="1755004"/>
            <a:ext cx="943603" cy="309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OTI-event-proc</a:t>
            </a:r>
          </a:p>
        </p:txBody>
      </p:sp>
      <p:sp>
        <p:nvSpPr>
          <p:cNvPr id="81" name="Rectangle: Rounded Corners 80">
            <a:extLst>
              <a:ext uri="{FF2B5EF4-FFF2-40B4-BE49-F238E27FC236}">
                <a16:creationId xmlns:a16="http://schemas.microsoft.com/office/drawing/2014/main" id="{80810ACA-FE2E-42E8-8E43-8940A39045E3}"/>
              </a:ext>
            </a:extLst>
          </p:cNvPr>
          <p:cNvSpPr/>
          <p:nvPr/>
        </p:nvSpPr>
        <p:spPr>
          <a:xfrm>
            <a:off x="9029777" y="2097619"/>
            <a:ext cx="946506" cy="318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OTI-Handler</a:t>
            </a:r>
          </a:p>
        </p:txBody>
      </p:sp>
      <p:sp>
        <p:nvSpPr>
          <p:cNvPr id="129" name="Text Placeholder 3">
            <a:extLst>
              <a:ext uri="{FF2B5EF4-FFF2-40B4-BE49-F238E27FC236}">
                <a16:creationId xmlns:a16="http://schemas.microsoft.com/office/drawing/2014/main" id="{82715451-D673-43EC-B7A6-A9A7B24DAA92}"/>
              </a:ext>
            </a:extLst>
          </p:cNvPr>
          <p:cNvSpPr txBox="1">
            <a:spLocks/>
          </p:cNvSpPr>
          <p:nvPr/>
        </p:nvSpPr>
        <p:spPr>
          <a:xfrm>
            <a:off x="423520" y="1338371"/>
            <a:ext cx="4969644" cy="4016780"/>
          </a:xfrm>
          <a:prstGeom prst="rect">
            <a:avLst/>
          </a:prstGeom>
          <a:ln>
            <a:solidFill>
              <a:schemeClr val="tx1"/>
            </a:solid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dirty="0">
                <a:solidFill>
                  <a:schemeClr val="tx1"/>
                </a:solidFill>
                <a:latin typeface="+mn-lt"/>
              </a:rPr>
              <a:t>DFC rely on VES File Ready notification being generated by </a:t>
            </a:r>
            <a:r>
              <a:rPr lang="en-US" sz="1800" dirty="0" err="1">
                <a:solidFill>
                  <a:schemeClr val="tx1"/>
                </a:solidFill>
                <a:latin typeface="+mn-lt"/>
              </a:rPr>
              <a:t>xNF</a:t>
            </a:r>
            <a:r>
              <a:rPr lang="en-US" sz="1800" dirty="0">
                <a:solidFill>
                  <a:schemeClr val="tx1"/>
                </a:solidFill>
                <a:latin typeface="+mn-lt"/>
              </a:rPr>
              <a:t>. </a:t>
            </a:r>
          </a:p>
          <a:p>
            <a:pPr marL="285750" indent="-285750">
              <a:spcAft>
                <a:spcPts val="600"/>
              </a:spcAft>
              <a:buFont typeface="Arial" panose="020B0604020202020204" pitchFamily="34" charset="0"/>
              <a:buChar char="•"/>
            </a:pPr>
            <a:endParaRPr lang="en-US" sz="1800" dirty="0">
              <a:solidFill>
                <a:schemeClr val="tx1"/>
              </a:solidFill>
              <a:latin typeface="+mn-lt"/>
            </a:endParaRPr>
          </a:p>
          <a:p>
            <a:pPr marL="285750" indent="-285750">
              <a:spcAft>
                <a:spcPts val="600"/>
              </a:spcAft>
              <a:buFont typeface="Arial" panose="020B0604020202020204" pitchFamily="34" charset="0"/>
              <a:buChar char="•"/>
            </a:pPr>
            <a:r>
              <a:rPr lang="en-US" sz="1800" dirty="0">
                <a:solidFill>
                  <a:schemeClr val="tx1"/>
                </a:solidFill>
                <a:latin typeface="+mn-lt"/>
              </a:rPr>
              <a:t>As not all </a:t>
            </a:r>
            <a:r>
              <a:rPr lang="en-US" sz="1800" dirty="0" err="1">
                <a:solidFill>
                  <a:schemeClr val="tx1"/>
                </a:solidFill>
                <a:latin typeface="+mn-lt"/>
              </a:rPr>
              <a:t>xNF</a:t>
            </a:r>
            <a:r>
              <a:rPr lang="en-US" sz="1800" dirty="0">
                <a:solidFill>
                  <a:schemeClr val="tx1"/>
                </a:solidFill>
                <a:latin typeface="+mn-lt"/>
              </a:rPr>
              <a:t> will be VES Complaint or generating file-ready notification, OTI can be used as trigger to notify DFC.</a:t>
            </a:r>
          </a:p>
          <a:p>
            <a:pPr marL="285750" indent="-285750">
              <a:spcAft>
                <a:spcPts val="600"/>
              </a:spcAft>
              <a:buFont typeface="Arial" panose="020B0604020202020204" pitchFamily="34" charset="0"/>
              <a:buChar char="•"/>
            </a:pPr>
            <a:endParaRPr lang="en-US" sz="1800" dirty="0">
              <a:solidFill>
                <a:schemeClr val="tx1"/>
              </a:solidFill>
              <a:latin typeface="+mn-lt"/>
            </a:endParaRPr>
          </a:p>
          <a:p>
            <a:pPr marL="285750" indent="-285750">
              <a:spcAft>
                <a:spcPts val="600"/>
              </a:spcAft>
              <a:buFont typeface="Arial" panose="020B0604020202020204" pitchFamily="34" charset="0"/>
              <a:buChar char="•"/>
            </a:pPr>
            <a:r>
              <a:rPr lang="en-US" sz="1800" dirty="0">
                <a:solidFill>
                  <a:schemeClr val="tx1"/>
                </a:solidFill>
                <a:latin typeface="+mn-lt"/>
              </a:rPr>
              <a:t>The notification could be </a:t>
            </a:r>
            <a:r>
              <a:rPr lang="en-US" sz="1800" dirty="0" err="1">
                <a:solidFill>
                  <a:schemeClr val="tx1"/>
                </a:solidFill>
                <a:latin typeface="+mn-lt"/>
              </a:rPr>
              <a:t>dcae</a:t>
            </a:r>
            <a:r>
              <a:rPr lang="en-US" sz="1800" dirty="0">
                <a:solidFill>
                  <a:schemeClr val="tx1"/>
                </a:solidFill>
                <a:latin typeface="+mn-lt"/>
              </a:rPr>
              <a:t>-collection-event (in which case DFC needs to be enhanced) or by OTI generating a synthetic file-ready notification*</a:t>
            </a:r>
          </a:p>
        </p:txBody>
      </p:sp>
      <p:cxnSp>
        <p:nvCxnSpPr>
          <p:cNvPr id="89" name="Straight Arrow Connector 88">
            <a:extLst>
              <a:ext uri="{FF2B5EF4-FFF2-40B4-BE49-F238E27FC236}">
                <a16:creationId xmlns:a16="http://schemas.microsoft.com/office/drawing/2014/main" id="{DDDF8566-301A-4B25-B20C-2957421961A3}"/>
              </a:ext>
            </a:extLst>
          </p:cNvPr>
          <p:cNvCxnSpPr>
            <a:cxnSpLocks/>
          </p:cNvCxnSpPr>
          <p:nvPr/>
        </p:nvCxnSpPr>
        <p:spPr>
          <a:xfrm>
            <a:off x="8567465" y="4586355"/>
            <a:ext cx="361344" cy="670279"/>
          </a:xfrm>
          <a:prstGeom prst="straightConnector1">
            <a:avLst/>
          </a:prstGeom>
          <a:ln w="25400">
            <a:solidFill>
              <a:schemeClr val="accent1">
                <a:lumMod val="50000"/>
              </a:schemeClr>
            </a:solidFill>
            <a:headEnd type="triangle" w="med" len="med"/>
            <a:tailEnd type="triangle" w="med" len="med"/>
          </a:ln>
        </p:spPr>
        <p:style>
          <a:lnRef idx="1">
            <a:schemeClr val="accent5"/>
          </a:lnRef>
          <a:fillRef idx="0">
            <a:schemeClr val="accent5"/>
          </a:fillRef>
          <a:effectRef idx="0">
            <a:schemeClr val="accent5"/>
          </a:effectRef>
          <a:fontRef idx="minor">
            <a:schemeClr val="tx1"/>
          </a:fontRef>
        </p:style>
      </p:cxnSp>
      <p:sp>
        <p:nvSpPr>
          <p:cNvPr id="103" name="TextBox 102">
            <a:extLst>
              <a:ext uri="{FF2B5EF4-FFF2-40B4-BE49-F238E27FC236}">
                <a16:creationId xmlns:a16="http://schemas.microsoft.com/office/drawing/2014/main" id="{3E40516B-491F-493F-B707-4FBD58043E5C}"/>
              </a:ext>
            </a:extLst>
          </p:cNvPr>
          <p:cNvSpPr txBox="1"/>
          <p:nvPr/>
        </p:nvSpPr>
        <p:spPr>
          <a:xfrm>
            <a:off x="7980973" y="2623393"/>
            <a:ext cx="1324005" cy="153888"/>
          </a:xfrm>
          <a:prstGeom prst="rect">
            <a:avLst/>
          </a:prstGeom>
          <a:noFill/>
          <a:ln>
            <a:solidFill>
              <a:schemeClr val="bg1"/>
            </a:solidFill>
            <a:prstDash val="dash"/>
          </a:ln>
        </p:spPr>
        <p:txBody>
          <a:bodyPr wrap="square" lIns="0" tIns="0" rIns="0" bIns="0" rtlCol="0">
            <a:spAutoFit/>
          </a:bodyPr>
          <a:lstStyle/>
          <a:p>
            <a:pPr lvl="0">
              <a:defRPr/>
            </a:pPr>
            <a:r>
              <a:rPr kumimoji="0" lang="en-US" sz="1000" b="0" i="0" u="none" strike="noStrike" kern="1200" cap="none" spc="0" normalizeH="0" baseline="0" dirty="0">
                <a:ln>
                  <a:noFill/>
                </a:ln>
                <a:solidFill>
                  <a:prstClr val="black"/>
                </a:solidFill>
                <a:effectLst/>
                <a:uLnTx/>
                <a:uFillTx/>
                <a:latin typeface="Calibri" panose="020F0502020204030204"/>
                <a:ea typeface="+mn-ea"/>
                <a:cs typeface="+mn-cs"/>
              </a:rPr>
              <a:t>2</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000" dirty="0" err="1">
                <a:solidFill>
                  <a:prstClr val="black"/>
                </a:solidFill>
              </a:rPr>
              <a:t>dcae</a:t>
            </a:r>
            <a:r>
              <a:rPr lang="en-US" sz="1000" dirty="0">
                <a:solidFill>
                  <a:prstClr val="black"/>
                </a:solidFill>
              </a:rPr>
              <a:t>-collection-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97A2A57D-4455-4A70-A190-D4437915D2D4}"/>
              </a:ext>
            </a:extLst>
          </p:cNvPr>
          <p:cNvSpPr/>
          <p:nvPr/>
        </p:nvSpPr>
        <p:spPr>
          <a:xfrm>
            <a:off x="471340" y="5910607"/>
            <a:ext cx="6966408" cy="461665"/>
          </a:xfrm>
          <a:prstGeom prst="rect">
            <a:avLst/>
          </a:prstGeom>
        </p:spPr>
        <p:txBody>
          <a:bodyPr wrap="square">
            <a:spAutoFit/>
          </a:bodyPr>
          <a:lstStyle/>
          <a:p>
            <a:pPr marL="0" lvl="1"/>
            <a:r>
              <a:rPr lang="en-US" sz="1200" dirty="0"/>
              <a:t>Reference: </a:t>
            </a:r>
            <a:r>
              <a:rPr lang="en-US" sz="1200" dirty="0">
                <a:hlinkClick r:id="rId3"/>
              </a:rPr>
              <a:t>https://wiki.onap.org/display/DW/5G+-+Bulk+PM</a:t>
            </a:r>
            <a:endParaRPr lang="en-US" sz="1200" dirty="0">
              <a:solidFill>
                <a:schemeClr val="accent2"/>
              </a:solidFill>
            </a:endParaRPr>
          </a:p>
          <a:p>
            <a:pPr marL="0" lvl="1"/>
            <a:endParaRPr lang="en-US" sz="1200" dirty="0"/>
          </a:p>
        </p:txBody>
      </p:sp>
      <p:cxnSp>
        <p:nvCxnSpPr>
          <p:cNvPr id="45" name="Straight Arrow Connector 44">
            <a:extLst>
              <a:ext uri="{FF2B5EF4-FFF2-40B4-BE49-F238E27FC236}">
                <a16:creationId xmlns:a16="http://schemas.microsoft.com/office/drawing/2014/main" id="{4C16EEA5-BF5F-480B-B3A3-4D559A1D24C5}"/>
              </a:ext>
            </a:extLst>
          </p:cNvPr>
          <p:cNvCxnSpPr>
            <a:cxnSpLocks/>
          </p:cNvCxnSpPr>
          <p:nvPr/>
        </p:nvCxnSpPr>
        <p:spPr>
          <a:xfrm flipH="1">
            <a:off x="7755142" y="2348299"/>
            <a:ext cx="650818" cy="402112"/>
          </a:xfrm>
          <a:prstGeom prst="straightConnector1">
            <a:avLst/>
          </a:prstGeom>
          <a:ln>
            <a:solidFill>
              <a:srgbClr val="FFC000"/>
            </a:solidFill>
            <a:prstDash val="solid"/>
            <a:tailEnd type="triangle"/>
          </a:ln>
        </p:spPr>
        <p:style>
          <a:lnRef idx="3">
            <a:schemeClr val="accent2"/>
          </a:lnRef>
          <a:fillRef idx="0">
            <a:schemeClr val="accent2"/>
          </a:fillRef>
          <a:effectRef idx="2">
            <a:schemeClr val="accent2"/>
          </a:effectRef>
          <a:fontRef idx="minor">
            <a:schemeClr val="tx1"/>
          </a:fontRef>
        </p:style>
      </p:cxnSp>
      <p:sp>
        <p:nvSpPr>
          <p:cNvPr id="38" name="Flowchart: Magnetic Disk 37">
            <a:extLst>
              <a:ext uri="{FF2B5EF4-FFF2-40B4-BE49-F238E27FC236}">
                <a16:creationId xmlns:a16="http://schemas.microsoft.com/office/drawing/2014/main" id="{408070B2-CE8D-4D8D-BF81-5DDA56665995}"/>
              </a:ext>
            </a:extLst>
          </p:cNvPr>
          <p:cNvSpPr/>
          <p:nvPr/>
        </p:nvSpPr>
        <p:spPr>
          <a:xfrm>
            <a:off x="10252330" y="2057544"/>
            <a:ext cx="404173" cy="253945"/>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8106674B-4567-4395-A1CE-9F015F9A54D3}"/>
              </a:ext>
            </a:extLst>
          </p:cNvPr>
          <p:cNvSpPr txBox="1"/>
          <p:nvPr/>
        </p:nvSpPr>
        <p:spPr>
          <a:xfrm>
            <a:off x="10166505" y="2244508"/>
            <a:ext cx="1429502" cy="400110"/>
          </a:xfrm>
          <a:prstGeom prst="rect">
            <a:avLst/>
          </a:prstGeom>
          <a:noFill/>
        </p:spPr>
        <p:txBody>
          <a:bodyPr wrap="square" rtlCol="0">
            <a:spAutoFit/>
          </a:bodyPr>
          <a:lstStyle/>
          <a:p>
            <a:pPr lvl="0">
              <a:defRPr/>
            </a:pPr>
            <a:r>
              <a:rPr lang="en-US" sz="1000" dirty="0" err="1"/>
              <a:t>dcae_collection_event</a:t>
            </a:r>
            <a:r>
              <a:rPr lang="en-US" sz="1000" dirty="0"/>
              <a:t> update </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0" name="Straight Arrow Connector 39">
            <a:extLst>
              <a:ext uri="{FF2B5EF4-FFF2-40B4-BE49-F238E27FC236}">
                <a16:creationId xmlns:a16="http://schemas.microsoft.com/office/drawing/2014/main" id="{DA41E4AF-9C45-4E0C-A821-FAF1761E19A7}"/>
              </a:ext>
            </a:extLst>
          </p:cNvPr>
          <p:cNvCxnSpPr>
            <a:cxnSpLocks/>
            <a:endCxn id="38" idx="2"/>
          </p:cNvCxnSpPr>
          <p:nvPr/>
        </p:nvCxnSpPr>
        <p:spPr>
          <a:xfrm>
            <a:off x="9936007" y="1913402"/>
            <a:ext cx="316323" cy="271115"/>
          </a:xfrm>
          <a:prstGeom prst="straightConnector1">
            <a:avLst/>
          </a:prstGeom>
          <a:ln w="19050">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2949B29-4FE6-4CC7-A35B-66608262AC4F}"/>
              </a:ext>
            </a:extLst>
          </p:cNvPr>
          <p:cNvCxnSpPr>
            <a:cxnSpLocks/>
            <a:stCxn id="38" idx="2"/>
          </p:cNvCxnSpPr>
          <p:nvPr/>
        </p:nvCxnSpPr>
        <p:spPr>
          <a:xfrm flipH="1">
            <a:off x="9989723" y="2184517"/>
            <a:ext cx="262607" cy="90947"/>
          </a:xfrm>
          <a:prstGeom prst="straightConnector1">
            <a:avLst/>
          </a:prstGeom>
          <a:ln>
            <a:solidFill>
              <a:srgbClr val="FFC000"/>
            </a:solidFill>
            <a:prstDash val="solid"/>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C4126B43-858C-4C5D-AFE0-DD403DBD21BB}"/>
              </a:ext>
            </a:extLst>
          </p:cNvPr>
          <p:cNvCxnSpPr>
            <a:cxnSpLocks/>
          </p:cNvCxnSpPr>
          <p:nvPr/>
        </p:nvCxnSpPr>
        <p:spPr>
          <a:xfrm flipH="1" flipV="1">
            <a:off x="10004384" y="2546580"/>
            <a:ext cx="40195" cy="261501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16E8E62A-F89F-423F-823F-4B9AFF705961}"/>
              </a:ext>
            </a:extLst>
          </p:cNvPr>
          <p:cNvSpPr txBox="1"/>
          <p:nvPr/>
        </p:nvSpPr>
        <p:spPr>
          <a:xfrm>
            <a:off x="7724961" y="3382662"/>
            <a:ext cx="1324005" cy="153888"/>
          </a:xfrm>
          <a:prstGeom prst="rect">
            <a:avLst/>
          </a:prstGeom>
          <a:noFill/>
          <a:ln>
            <a:solidFill>
              <a:schemeClr val="bg1"/>
            </a:solidFill>
            <a:prstDash val="dash"/>
          </a:ln>
        </p:spPr>
        <p:txBody>
          <a:bodyPr wrap="square" lIns="0" tIns="0" rIns="0" bIns="0" rtlCol="0">
            <a:spAutoFit/>
          </a:bodyPr>
          <a:lstStyle/>
          <a:p>
            <a:pPr lvl="0">
              <a:defRPr/>
            </a:pPr>
            <a:r>
              <a:rPr kumimoji="0" lang="en-US" sz="1000" b="0" i="0" u="none" strike="noStrike" kern="1200" cap="none" spc="0" normalizeH="0" baseline="0" dirty="0">
                <a:ln>
                  <a:noFill/>
                </a:ln>
                <a:solidFill>
                  <a:prstClr val="black"/>
                </a:solidFill>
                <a:effectLst/>
                <a:uLnTx/>
                <a:uFillTx/>
                <a:latin typeface="Calibri" panose="020F0502020204030204"/>
                <a:ea typeface="+mn-ea"/>
                <a:cs typeface="+mn-cs"/>
              </a:rPr>
              <a:t>2</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000" dirty="0" err="1">
                <a:solidFill>
                  <a:prstClr val="black"/>
                </a:solidFill>
              </a:rPr>
              <a:t>dcae</a:t>
            </a:r>
            <a:r>
              <a:rPr lang="en-US" sz="1000" dirty="0">
                <a:solidFill>
                  <a:prstClr val="black"/>
                </a:solidFill>
              </a:rPr>
              <a:t>-collection-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3F23CD92-3CA1-40AE-BA86-A6CD4379B6EF}"/>
              </a:ext>
            </a:extLst>
          </p:cNvPr>
          <p:cNvSpPr txBox="1"/>
          <p:nvPr/>
        </p:nvSpPr>
        <p:spPr>
          <a:xfrm>
            <a:off x="8350208" y="4905556"/>
            <a:ext cx="1324005" cy="307777"/>
          </a:xfrm>
          <a:prstGeom prst="rect">
            <a:avLst/>
          </a:prstGeom>
          <a:noFill/>
          <a:ln>
            <a:solidFill>
              <a:schemeClr val="bg1"/>
            </a:solidFill>
            <a:prstDash val="dash"/>
          </a:ln>
        </p:spPr>
        <p:txBody>
          <a:bodyPr wrap="square" lIns="0" tIns="0" rIns="0" bIns="0" rtlCol="0">
            <a:spAutoFit/>
          </a:bodyPr>
          <a:lstStyle/>
          <a:p>
            <a:pPr lvl="0">
              <a:defRPr/>
            </a:pPr>
            <a:r>
              <a:rPr lang="en-US" sz="1000" noProof="0" dirty="0">
                <a:solidFill>
                  <a:prstClr val="black"/>
                </a:solidFill>
                <a:latin typeface="Calibri" panose="020F0502020204030204"/>
              </a:rPr>
              <a:t>3</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Data </a:t>
            </a:r>
            <a:r>
              <a:rPr kumimoji="0" lang="en-US" sz="1000" b="0" i="0" u="none" strike="noStrike" kern="1200" cap="none" spc="0" normalizeH="0" baseline="0" noProof="0" dirty="0" err="1">
                <a:ln>
                  <a:noFill/>
                </a:ln>
                <a:solidFill>
                  <a:prstClr val="black"/>
                </a:solidFill>
                <a:effectLst/>
                <a:uLnTx/>
                <a:uFillTx/>
                <a:latin typeface="Calibri" panose="020F0502020204030204"/>
                <a:ea typeface="+mn-ea"/>
                <a:cs typeface="+mn-cs"/>
              </a:rPr>
              <a:t>follection</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/file retrieval</a:t>
            </a:r>
          </a:p>
        </p:txBody>
      </p:sp>
      <p:sp>
        <p:nvSpPr>
          <p:cNvPr id="33" name="Oval 32">
            <a:extLst>
              <a:ext uri="{FF2B5EF4-FFF2-40B4-BE49-F238E27FC236}">
                <a16:creationId xmlns:a16="http://schemas.microsoft.com/office/drawing/2014/main" id="{011A9E0E-8D60-4C21-A193-D628F510A78A}"/>
              </a:ext>
            </a:extLst>
          </p:cNvPr>
          <p:cNvSpPr/>
          <p:nvPr/>
        </p:nvSpPr>
        <p:spPr>
          <a:xfrm>
            <a:off x="8071797" y="3975607"/>
            <a:ext cx="495668" cy="137614"/>
          </a:xfrm>
          <a:prstGeom prst="ellipse">
            <a:avLst/>
          </a:prstGeom>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MS</a:t>
            </a:r>
          </a:p>
        </p:txBody>
      </p:sp>
    </p:spTree>
    <p:extLst>
      <p:ext uri="{BB962C8B-B14F-4D97-AF65-F5344CB8AC3E}">
        <p14:creationId xmlns:p14="http://schemas.microsoft.com/office/powerpoint/2010/main" val="417811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1405" y="136770"/>
            <a:ext cx="11506200" cy="758514"/>
          </a:xfrm>
        </p:spPr>
        <p:txBody>
          <a:bodyPr>
            <a:normAutofit/>
          </a:bodyPr>
          <a:lstStyle/>
          <a:p>
            <a:r>
              <a:rPr lang="en-US" dirty="0">
                <a:solidFill>
                  <a:schemeClr val="bg1"/>
                </a:solidFill>
              </a:rPr>
              <a:t>Background and Rationale	</a:t>
            </a:r>
          </a:p>
        </p:txBody>
      </p:sp>
      <p:sp>
        <p:nvSpPr>
          <p:cNvPr id="2" name="Slide Number Placeholder 1"/>
          <p:cNvSpPr>
            <a:spLocks noGrp="1"/>
          </p:cNvSpPr>
          <p:nvPr>
            <p:ph type="sldNum" sz="quarter" idx="12"/>
          </p:nvPr>
        </p:nvSpPr>
        <p:spPr/>
        <p:txBody>
          <a:bodyPr/>
          <a:lstStyle/>
          <a:p>
            <a:fld id="{6C9CD605-947A-3C4E-98CB-B055F943FEBA}" type="slidenum">
              <a:rPr lang="en-US" smtClean="0"/>
              <a:pPr/>
              <a:t>2</a:t>
            </a:fld>
            <a:endParaRPr lang="en-US" dirty="0"/>
          </a:p>
        </p:txBody>
      </p:sp>
      <p:sp>
        <p:nvSpPr>
          <p:cNvPr id="7" name="Text Placeholder 6">
            <a:extLst>
              <a:ext uri="{FF2B5EF4-FFF2-40B4-BE49-F238E27FC236}">
                <a16:creationId xmlns:a16="http://schemas.microsoft.com/office/drawing/2014/main" id="{879D1479-BB13-4EDD-B14F-0B5603BE6328}"/>
              </a:ext>
            </a:extLst>
          </p:cNvPr>
          <p:cNvSpPr>
            <a:spLocks noGrp="1"/>
          </p:cNvSpPr>
          <p:nvPr>
            <p:ph type="body" sz="quarter" idx="4294967295"/>
          </p:nvPr>
        </p:nvSpPr>
        <p:spPr>
          <a:xfrm>
            <a:off x="385762" y="1402462"/>
            <a:ext cx="11001375" cy="3902075"/>
          </a:xfrm>
        </p:spPr>
        <p:txBody>
          <a:bodyPr>
            <a:normAutofit/>
          </a:bodyPr>
          <a:lstStyle/>
          <a:p>
            <a:pPr marL="0" indent="0">
              <a:buNone/>
            </a:pPr>
            <a:r>
              <a:rPr lang="sv-SE" dirty="0">
                <a:solidFill>
                  <a:schemeClr val="tx1"/>
                </a:solidFill>
              </a:rPr>
              <a:t>Network Topology can evolve over time, so there is a need for platforms to be able to receive these updates and take appropriate actions. </a:t>
            </a:r>
          </a:p>
          <a:p>
            <a:pPr marL="0" indent="0">
              <a:buNone/>
            </a:pPr>
            <a:endParaRPr lang="sv-SE" dirty="0">
              <a:solidFill>
                <a:schemeClr val="tx1"/>
              </a:solidFill>
            </a:endParaRPr>
          </a:p>
          <a:p>
            <a:pPr marL="0" indent="0">
              <a:buNone/>
            </a:pPr>
            <a:r>
              <a:rPr lang="sv-SE" dirty="0">
                <a:solidFill>
                  <a:schemeClr val="tx1"/>
                </a:solidFill>
              </a:rPr>
              <a:t>From a DCAE standpoint, as new xNF gets instantiated, DCAE MS may need to be reconfigured to poll data from new sources.</a:t>
            </a:r>
          </a:p>
        </p:txBody>
      </p:sp>
      <p:sp>
        <p:nvSpPr>
          <p:cNvPr id="5" name="Rectangle 4">
            <a:extLst>
              <a:ext uri="{FF2B5EF4-FFF2-40B4-BE49-F238E27FC236}">
                <a16:creationId xmlns:a16="http://schemas.microsoft.com/office/drawing/2014/main" id="{D743954D-D827-4C35-A045-D5A28110F934}"/>
              </a:ext>
            </a:extLst>
          </p:cNvPr>
          <p:cNvSpPr/>
          <p:nvPr/>
        </p:nvSpPr>
        <p:spPr>
          <a:xfrm>
            <a:off x="4897315" y="5811715"/>
            <a:ext cx="1978270" cy="21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966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C8782A-E768-4DC7-8989-60317E46F4DF}"/>
              </a:ext>
            </a:extLst>
          </p:cNvPr>
          <p:cNvSpPr/>
          <p:nvPr/>
        </p:nvSpPr>
        <p:spPr>
          <a:xfrm>
            <a:off x="6657970" y="3829270"/>
            <a:ext cx="2726138" cy="893235"/>
          </a:xfrm>
          <a:prstGeom prst="rect">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400" dirty="0">
                <a:solidFill>
                  <a:prstClr val="white"/>
                </a:solidFill>
              </a:rPr>
              <a:t>Region 1</a:t>
            </a: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4241A0A0-A9E2-4A78-B9B5-5FDB2D5D9CD3}"/>
              </a:ext>
            </a:extLst>
          </p:cNvPr>
          <p:cNvSpPr/>
          <p:nvPr/>
        </p:nvSpPr>
        <p:spPr>
          <a:xfrm>
            <a:off x="7994457" y="4170421"/>
            <a:ext cx="1286879" cy="405591"/>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white"/>
                </a:solidFill>
                <a:effectLst/>
                <a:uLnTx/>
                <a:uFillTx/>
                <a:latin typeface="Calibri" panose="020F0502020204030204"/>
                <a:ea typeface="+mn-ea"/>
                <a:cs typeface="+mn-cs"/>
              </a:rPr>
              <a:t>Bulkfile</a:t>
            </a: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 Collector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prstClr val="white"/>
                </a:solidFill>
                <a:latin typeface="Calibri" panose="020F0502020204030204"/>
              </a:rPr>
              <a:t>(DFC-1)</a:t>
            </a:r>
          </a:p>
        </p:txBody>
      </p:sp>
      <p:sp>
        <p:nvSpPr>
          <p:cNvPr id="7" name="Rectangle 6">
            <a:extLst>
              <a:ext uri="{FF2B5EF4-FFF2-40B4-BE49-F238E27FC236}">
                <a16:creationId xmlns:a16="http://schemas.microsoft.com/office/drawing/2014/main" id="{768D31BD-CB72-44F2-BCC4-F96052B659F4}"/>
              </a:ext>
            </a:extLst>
          </p:cNvPr>
          <p:cNvSpPr/>
          <p:nvPr/>
        </p:nvSpPr>
        <p:spPr>
          <a:xfrm>
            <a:off x="6809045" y="3470100"/>
            <a:ext cx="1492762" cy="360142"/>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L-DMaaP-MR-1</a:t>
            </a:r>
          </a:p>
        </p:txBody>
      </p:sp>
      <p:sp>
        <p:nvSpPr>
          <p:cNvPr id="11" name="Thought Bubble: Cloud 10">
            <a:extLst>
              <a:ext uri="{FF2B5EF4-FFF2-40B4-BE49-F238E27FC236}">
                <a16:creationId xmlns:a16="http://schemas.microsoft.com/office/drawing/2014/main" id="{09E62C25-3728-49AC-A22E-61FBDE31BA57}"/>
              </a:ext>
            </a:extLst>
          </p:cNvPr>
          <p:cNvSpPr/>
          <p:nvPr/>
        </p:nvSpPr>
        <p:spPr>
          <a:xfrm>
            <a:off x="8635002" y="5197241"/>
            <a:ext cx="1301005" cy="634518"/>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AC44179-876A-4B60-8B49-689101BE2999}"/>
              </a:ext>
            </a:extLst>
          </p:cNvPr>
          <p:cNvSpPr/>
          <p:nvPr/>
        </p:nvSpPr>
        <p:spPr>
          <a:xfrm>
            <a:off x="8978570" y="5409003"/>
            <a:ext cx="656035" cy="21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V</a:t>
            </a: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NF</a:t>
            </a:r>
          </a:p>
        </p:txBody>
      </p:sp>
      <p:sp>
        <p:nvSpPr>
          <p:cNvPr id="21" name="Rectangle 20">
            <a:extLst>
              <a:ext uri="{FF2B5EF4-FFF2-40B4-BE49-F238E27FC236}">
                <a16:creationId xmlns:a16="http://schemas.microsoft.com/office/drawing/2014/main" id="{5319FFE8-39FC-4DF1-92FC-5D91EC4D8705}"/>
              </a:ext>
            </a:extLst>
          </p:cNvPr>
          <p:cNvSpPr/>
          <p:nvPr/>
        </p:nvSpPr>
        <p:spPr>
          <a:xfrm>
            <a:off x="9507288" y="3820573"/>
            <a:ext cx="2426582" cy="9140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Region 2</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552B75BF-A0E6-4F02-BA0D-2EC3A8F5E37B}"/>
              </a:ext>
            </a:extLst>
          </p:cNvPr>
          <p:cNvSpPr/>
          <p:nvPr/>
        </p:nvSpPr>
        <p:spPr>
          <a:xfrm>
            <a:off x="9952353" y="4170586"/>
            <a:ext cx="1414382" cy="42307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white"/>
                </a:solidFill>
                <a:effectLst/>
                <a:uLnTx/>
                <a:uFillTx/>
                <a:latin typeface="Calibri" panose="020F0502020204030204"/>
                <a:ea typeface="+mn-ea"/>
                <a:cs typeface="+mn-cs"/>
              </a:rPr>
              <a:t>Bulkfile</a:t>
            </a: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 Collector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prstClr val="white"/>
                </a:solidFill>
                <a:latin typeface="Calibri" panose="020F0502020204030204"/>
              </a:rPr>
              <a:t>(DFC-2)</a:t>
            </a:r>
            <a:endPar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43" name="Straight Connector 42">
            <a:extLst>
              <a:ext uri="{FF2B5EF4-FFF2-40B4-BE49-F238E27FC236}">
                <a16:creationId xmlns:a16="http://schemas.microsoft.com/office/drawing/2014/main" id="{CE417621-3527-451F-A723-09374FD04161}"/>
              </a:ext>
            </a:extLst>
          </p:cNvPr>
          <p:cNvCxnSpPr>
            <a:cxnSpLocks/>
          </p:cNvCxnSpPr>
          <p:nvPr/>
        </p:nvCxnSpPr>
        <p:spPr>
          <a:xfrm flipV="1">
            <a:off x="6447143" y="2954962"/>
            <a:ext cx="5668386" cy="2509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D534F6C1-37DB-4945-9D42-779B94215916}"/>
              </a:ext>
            </a:extLst>
          </p:cNvPr>
          <p:cNvSpPr/>
          <p:nvPr/>
        </p:nvSpPr>
        <p:spPr>
          <a:xfrm>
            <a:off x="8370257" y="1668330"/>
            <a:ext cx="1661409" cy="84251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OTI</a:t>
            </a:r>
          </a:p>
        </p:txBody>
      </p:sp>
      <p:cxnSp>
        <p:nvCxnSpPr>
          <p:cNvPr id="32" name="Straight Arrow Connector 31">
            <a:extLst>
              <a:ext uri="{FF2B5EF4-FFF2-40B4-BE49-F238E27FC236}">
                <a16:creationId xmlns:a16="http://schemas.microsoft.com/office/drawing/2014/main" id="{AD101751-E735-4E41-BFEC-B8AD0C083CC8}"/>
              </a:ext>
            </a:extLst>
          </p:cNvPr>
          <p:cNvCxnSpPr>
            <a:cxnSpLocks/>
          </p:cNvCxnSpPr>
          <p:nvPr/>
        </p:nvCxnSpPr>
        <p:spPr>
          <a:xfrm>
            <a:off x="9076779" y="1858234"/>
            <a:ext cx="314024" cy="441489"/>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
        <p:nvSpPr>
          <p:cNvPr id="52" name="Title 2">
            <a:extLst>
              <a:ext uri="{FF2B5EF4-FFF2-40B4-BE49-F238E27FC236}">
                <a16:creationId xmlns:a16="http://schemas.microsoft.com/office/drawing/2014/main" id="{D1A49789-D229-4638-9AF8-75E95FA16098}"/>
              </a:ext>
            </a:extLst>
          </p:cNvPr>
          <p:cNvSpPr txBox="1">
            <a:spLocks/>
          </p:cNvSpPr>
          <p:nvPr/>
        </p:nvSpPr>
        <p:spPr>
          <a:xfrm>
            <a:off x="364120" y="221786"/>
            <a:ext cx="11711389" cy="490538"/>
          </a:xfrm>
          <a:prstGeom prst="rect">
            <a:avLst/>
          </a:prstGeom>
        </p:spPr>
        <p:txBody>
          <a:bodyPr>
            <a:no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marL="0" lvl="1"/>
            <a:r>
              <a:rPr lang="en-US" sz="2400" dirty="0">
                <a:solidFill>
                  <a:schemeClr val="bg1"/>
                </a:solidFill>
                <a:latin typeface="Arial" panose="020B0604020202020204" pitchFamily="34" charset="0"/>
                <a:cs typeface="Arial" panose="020B0604020202020204" pitchFamily="34" charset="0"/>
              </a:rPr>
              <a:t>User Case 6b: Resiliency across different site Bulk PM Collector (</a:t>
            </a:r>
            <a:r>
              <a:rPr lang="en-US" sz="2400" b="1" dirty="0">
                <a:solidFill>
                  <a:schemeClr val="bg1"/>
                </a:solidFill>
                <a:latin typeface="Arial" panose="020B0604020202020204" pitchFamily="34" charset="0"/>
                <a:cs typeface="Arial" panose="020B0604020202020204" pitchFamily="34" charset="0"/>
              </a:rPr>
              <a:t>DFC</a:t>
            </a:r>
            <a:r>
              <a:rPr lang="en-US" sz="2400" dirty="0">
                <a:solidFill>
                  <a:schemeClr val="bg1"/>
                </a:solidFill>
                <a:latin typeface="Arial" panose="020B0604020202020204" pitchFamily="34" charset="0"/>
                <a:cs typeface="Arial" panose="020B0604020202020204" pitchFamily="34" charset="0"/>
              </a:rPr>
              <a:t>) with multi-region with distributed MR/DR </a:t>
            </a:r>
          </a:p>
        </p:txBody>
      </p:sp>
      <p:sp>
        <p:nvSpPr>
          <p:cNvPr id="61" name="Rectangle 60">
            <a:extLst>
              <a:ext uri="{FF2B5EF4-FFF2-40B4-BE49-F238E27FC236}">
                <a16:creationId xmlns:a16="http://schemas.microsoft.com/office/drawing/2014/main" id="{48883E1E-7629-494C-9C60-E18CCBF228A1}"/>
              </a:ext>
            </a:extLst>
          </p:cNvPr>
          <p:cNvSpPr/>
          <p:nvPr/>
        </p:nvSpPr>
        <p:spPr>
          <a:xfrm>
            <a:off x="6743546" y="4170421"/>
            <a:ext cx="1047947" cy="405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VES Collector</a:t>
            </a:r>
          </a:p>
        </p:txBody>
      </p:sp>
      <p:sp>
        <p:nvSpPr>
          <p:cNvPr id="70" name="TextBox 69">
            <a:extLst>
              <a:ext uri="{FF2B5EF4-FFF2-40B4-BE49-F238E27FC236}">
                <a16:creationId xmlns:a16="http://schemas.microsoft.com/office/drawing/2014/main" id="{FABF6E92-3E77-4D7D-97DB-C6638CDAF264}"/>
              </a:ext>
            </a:extLst>
          </p:cNvPr>
          <p:cNvSpPr txBox="1"/>
          <p:nvPr/>
        </p:nvSpPr>
        <p:spPr>
          <a:xfrm>
            <a:off x="6940905" y="4988557"/>
            <a:ext cx="112579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lang="en-US" sz="1000" dirty="0">
                <a:solidFill>
                  <a:prstClr val="black"/>
                </a:solidFill>
                <a:latin typeface="Calibri" panose="020F0502020204030204"/>
              </a:rPr>
              <a:t>VNF</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f</a:t>
            </a:r>
            <a:r>
              <a:rPr lang="en-US" sz="1000" dirty="0">
                <a:solidFill>
                  <a:prstClr val="black"/>
                </a:solidFill>
                <a:latin typeface="Calibri" panose="020F0502020204030204"/>
              </a:rPr>
              <a:t>ileReady notification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 name="TextBox 86">
            <a:extLst>
              <a:ext uri="{FF2B5EF4-FFF2-40B4-BE49-F238E27FC236}">
                <a16:creationId xmlns:a16="http://schemas.microsoft.com/office/drawing/2014/main" id="{E16A444D-24BA-4271-AA8D-0D3A8517066F}"/>
              </a:ext>
            </a:extLst>
          </p:cNvPr>
          <p:cNvSpPr txBox="1"/>
          <p:nvPr/>
        </p:nvSpPr>
        <p:spPr>
          <a:xfrm>
            <a:off x="9581864" y="4792883"/>
            <a:ext cx="815719" cy="246221"/>
          </a:xfrm>
          <a:prstGeom prst="rect">
            <a:avLst/>
          </a:prstGeom>
          <a:noFill/>
          <a:ln>
            <a:no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5) PM data</a:t>
            </a:r>
          </a:p>
        </p:txBody>
      </p:sp>
      <p:sp>
        <p:nvSpPr>
          <p:cNvPr id="65" name="Rectangle: Rounded Corners 64">
            <a:extLst>
              <a:ext uri="{FF2B5EF4-FFF2-40B4-BE49-F238E27FC236}">
                <a16:creationId xmlns:a16="http://schemas.microsoft.com/office/drawing/2014/main" id="{4B97CACC-5050-47C0-BF27-9F39DC33AA18}"/>
              </a:ext>
            </a:extLst>
          </p:cNvPr>
          <p:cNvSpPr/>
          <p:nvPr/>
        </p:nvSpPr>
        <p:spPr>
          <a:xfrm>
            <a:off x="9032680" y="1755004"/>
            <a:ext cx="943603" cy="309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OTI-event-proc</a:t>
            </a:r>
          </a:p>
        </p:txBody>
      </p:sp>
      <p:sp>
        <p:nvSpPr>
          <p:cNvPr id="81" name="Rectangle: Rounded Corners 80">
            <a:extLst>
              <a:ext uri="{FF2B5EF4-FFF2-40B4-BE49-F238E27FC236}">
                <a16:creationId xmlns:a16="http://schemas.microsoft.com/office/drawing/2014/main" id="{80810ACA-FE2E-42E8-8E43-8940A39045E3}"/>
              </a:ext>
            </a:extLst>
          </p:cNvPr>
          <p:cNvSpPr/>
          <p:nvPr/>
        </p:nvSpPr>
        <p:spPr>
          <a:xfrm>
            <a:off x="9029777" y="2097619"/>
            <a:ext cx="946506" cy="318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OTI-Handler</a:t>
            </a:r>
          </a:p>
        </p:txBody>
      </p:sp>
      <p:cxnSp>
        <p:nvCxnSpPr>
          <p:cNvPr id="120" name="Straight Arrow Connector 119">
            <a:extLst>
              <a:ext uri="{FF2B5EF4-FFF2-40B4-BE49-F238E27FC236}">
                <a16:creationId xmlns:a16="http://schemas.microsoft.com/office/drawing/2014/main" id="{3CD50E11-4C7D-4F83-8DB6-9F1FDAB22F92}"/>
              </a:ext>
            </a:extLst>
          </p:cNvPr>
          <p:cNvCxnSpPr>
            <a:cxnSpLocks/>
          </p:cNvCxnSpPr>
          <p:nvPr/>
        </p:nvCxnSpPr>
        <p:spPr>
          <a:xfrm flipV="1">
            <a:off x="9952353" y="4575981"/>
            <a:ext cx="755011" cy="784288"/>
          </a:xfrm>
          <a:prstGeom prst="straightConnector1">
            <a:avLst/>
          </a:prstGeom>
          <a:ln w="25400">
            <a:solidFill>
              <a:schemeClr val="accent4">
                <a:lumMod val="60000"/>
                <a:lumOff val="4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73" name="Straight Arrow Connector 72">
            <a:extLst>
              <a:ext uri="{FF2B5EF4-FFF2-40B4-BE49-F238E27FC236}">
                <a16:creationId xmlns:a16="http://schemas.microsoft.com/office/drawing/2014/main" id="{1674EE6B-93FD-43A4-9A12-B12B40CC49D7}"/>
              </a:ext>
            </a:extLst>
          </p:cNvPr>
          <p:cNvCxnSpPr>
            <a:cxnSpLocks/>
            <a:stCxn id="11" idx="0"/>
          </p:cNvCxnSpPr>
          <p:nvPr/>
        </p:nvCxnSpPr>
        <p:spPr>
          <a:xfrm flipH="1" flipV="1">
            <a:off x="7271680" y="4591018"/>
            <a:ext cx="1367358" cy="923482"/>
          </a:xfrm>
          <a:prstGeom prst="straightConnector1">
            <a:avLst/>
          </a:prstGeom>
          <a:ln w="1905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1674EE6B-93FD-43A4-9A12-B12B40CC49D7}"/>
              </a:ext>
            </a:extLst>
          </p:cNvPr>
          <p:cNvCxnSpPr>
            <a:cxnSpLocks/>
          </p:cNvCxnSpPr>
          <p:nvPr/>
        </p:nvCxnSpPr>
        <p:spPr>
          <a:xfrm flipV="1">
            <a:off x="7196317" y="3820573"/>
            <a:ext cx="0" cy="351041"/>
          </a:xfrm>
          <a:prstGeom prst="straightConnector1">
            <a:avLst/>
          </a:prstGeom>
          <a:ln w="1905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674EE6B-93FD-43A4-9A12-B12B40CC49D7}"/>
              </a:ext>
            </a:extLst>
          </p:cNvPr>
          <p:cNvCxnSpPr>
            <a:cxnSpLocks/>
          </p:cNvCxnSpPr>
          <p:nvPr/>
        </p:nvCxnSpPr>
        <p:spPr>
          <a:xfrm flipV="1">
            <a:off x="7203990" y="2089588"/>
            <a:ext cx="1167608" cy="1339412"/>
          </a:xfrm>
          <a:prstGeom prst="straightConnector1">
            <a:avLst/>
          </a:prstGeom>
          <a:ln w="1905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DDDF8566-301A-4B25-B20C-2957421961A3}"/>
              </a:ext>
            </a:extLst>
          </p:cNvPr>
          <p:cNvCxnSpPr>
            <a:cxnSpLocks/>
          </p:cNvCxnSpPr>
          <p:nvPr/>
        </p:nvCxnSpPr>
        <p:spPr>
          <a:xfrm>
            <a:off x="8530521" y="4586355"/>
            <a:ext cx="361344" cy="670279"/>
          </a:xfrm>
          <a:prstGeom prst="straightConnector1">
            <a:avLst/>
          </a:prstGeom>
          <a:ln w="25400">
            <a:solidFill>
              <a:schemeClr val="accent1">
                <a:lumMod val="50000"/>
              </a:schemeClr>
            </a:solidFill>
            <a:headEnd type="triangle" w="med" len="med"/>
            <a:tailEnd type="triangle" w="med" len="med"/>
          </a:ln>
        </p:spPr>
        <p:style>
          <a:lnRef idx="1">
            <a:schemeClr val="accent5"/>
          </a:lnRef>
          <a:fillRef idx="0">
            <a:schemeClr val="accent5"/>
          </a:fillRef>
          <a:effectRef idx="0">
            <a:schemeClr val="accent5"/>
          </a:effectRef>
          <a:fontRef idx="minor">
            <a:schemeClr val="tx1"/>
          </a:fontRef>
        </p:style>
      </p:cxnSp>
      <p:sp>
        <p:nvSpPr>
          <p:cNvPr id="96" name="TextBox 95">
            <a:extLst>
              <a:ext uri="{FF2B5EF4-FFF2-40B4-BE49-F238E27FC236}">
                <a16:creationId xmlns:a16="http://schemas.microsoft.com/office/drawing/2014/main" id="{FABF6E92-3E77-4D7D-97DB-C6638CDAF264}"/>
              </a:ext>
            </a:extLst>
          </p:cNvPr>
          <p:cNvSpPr txBox="1"/>
          <p:nvPr/>
        </p:nvSpPr>
        <p:spPr>
          <a:xfrm>
            <a:off x="6988051" y="1933183"/>
            <a:ext cx="116151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Calibri" panose="020F0502020204030204"/>
              </a:rPr>
              <a:t>3) </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VES f</a:t>
            </a:r>
            <a:r>
              <a:rPr lang="en-US" sz="1000" dirty="0">
                <a:solidFill>
                  <a:prstClr val="black"/>
                </a:solidFill>
                <a:latin typeface="Calibri" panose="020F0502020204030204"/>
              </a:rPr>
              <a:t>ileReady notification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3" name="TextBox 102">
            <a:extLst>
              <a:ext uri="{FF2B5EF4-FFF2-40B4-BE49-F238E27FC236}">
                <a16:creationId xmlns:a16="http://schemas.microsoft.com/office/drawing/2014/main" id="{3E40516B-491F-493F-B707-4FBD58043E5C}"/>
              </a:ext>
            </a:extLst>
          </p:cNvPr>
          <p:cNvSpPr txBox="1"/>
          <p:nvPr/>
        </p:nvSpPr>
        <p:spPr>
          <a:xfrm>
            <a:off x="9667855" y="3031693"/>
            <a:ext cx="1324005" cy="307777"/>
          </a:xfrm>
          <a:prstGeom prst="rect">
            <a:avLst/>
          </a:prstGeom>
          <a:noFill/>
          <a:ln>
            <a:solidFill>
              <a:schemeClr val="bg1"/>
            </a:solidFill>
            <a:prstDash val="dash"/>
          </a:ln>
        </p:spPr>
        <p:txBody>
          <a:bodyPr wrap="square" lIns="0" tIns="0" rIns="0" bIns="0" rtlCol="0">
            <a:spAutoFit/>
          </a:bodyPr>
          <a:lstStyle/>
          <a:p>
            <a:pPr lvl="0">
              <a:defRPr/>
            </a:pPr>
            <a:r>
              <a:rPr kumimoji="0" lang="en-US" sz="1000" b="0" i="0" u="none" strike="noStrike" kern="1200" cap="none" spc="0" normalizeH="0" baseline="0" dirty="0">
                <a:ln>
                  <a:noFill/>
                </a:ln>
                <a:solidFill>
                  <a:prstClr val="black"/>
                </a:solidFill>
                <a:effectLst/>
                <a:uLnTx/>
                <a:uFillTx/>
                <a:latin typeface="Calibri" panose="020F0502020204030204"/>
                <a:ea typeface="+mn-ea"/>
                <a:cs typeface="+mn-cs"/>
              </a:rPr>
              <a:t>4)</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VES File ready notification</a:t>
            </a:r>
            <a:r>
              <a:rPr lang="en-US" sz="1000" dirty="0">
                <a:solidFill>
                  <a:prstClr val="black"/>
                </a:solidFill>
              </a:rPr>
              <a:t>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04" name="Straight Arrow Connector 103">
            <a:extLst>
              <a:ext uri="{FF2B5EF4-FFF2-40B4-BE49-F238E27FC236}">
                <a16:creationId xmlns:a16="http://schemas.microsoft.com/office/drawing/2014/main" id="{3CD50E11-4C7D-4F83-8DB6-9F1FDAB22F92}"/>
              </a:ext>
            </a:extLst>
          </p:cNvPr>
          <p:cNvCxnSpPr>
            <a:cxnSpLocks/>
          </p:cNvCxnSpPr>
          <p:nvPr/>
        </p:nvCxnSpPr>
        <p:spPr>
          <a:xfrm flipH="1">
            <a:off x="9794925" y="4609407"/>
            <a:ext cx="705671" cy="704836"/>
          </a:xfrm>
          <a:prstGeom prst="straightConnector1">
            <a:avLst/>
          </a:prstGeom>
          <a:ln w="25400">
            <a:solidFill>
              <a:schemeClr val="accent4">
                <a:lumMod val="60000"/>
                <a:lumOff val="40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31" name="Rectangle 30">
            <a:extLst>
              <a:ext uri="{FF2B5EF4-FFF2-40B4-BE49-F238E27FC236}">
                <a16:creationId xmlns:a16="http://schemas.microsoft.com/office/drawing/2014/main" id="{97A2A57D-4455-4A70-A190-D4437915D2D4}"/>
              </a:ext>
            </a:extLst>
          </p:cNvPr>
          <p:cNvSpPr/>
          <p:nvPr/>
        </p:nvSpPr>
        <p:spPr>
          <a:xfrm>
            <a:off x="471340" y="5910607"/>
            <a:ext cx="6966408" cy="461665"/>
          </a:xfrm>
          <a:prstGeom prst="rect">
            <a:avLst/>
          </a:prstGeom>
        </p:spPr>
        <p:txBody>
          <a:bodyPr wrap="square">
            <a:spAutoFit/>
          </a:bodyPr>
          <a:lstStyle/>
          <a:p>
            <a:pPr marL="0" lvl="1"/>
            <a:r>
              <a:rPr lang="en-US" sz="1200" dirty="0"/>
              <a:t>Reference: </a:t>
            </a:r>
            <a:r>
              <a:rPr lang="en-US" sz="1200" dirty="0">
                <a:hlinkClick r:id="rId3"/>
              </a:rPr>
              <a:t>https://wiki.onap.org/display/DW/5G+-+Bulk+PM</a:t>
            </a:r>
            <a:endParaRPr lang="en-US" sz="1200" dirty="0">
              <a:solidFill>
                <a:schemeClr val="accent2"/>
              </a:solidFill>
            </a:endParaRPr>
          </a:p>
          <a:p>
            <a:pPr marL="0" lvl="1"/>
            <a:endParaRPr lang="en-US" sz="1200" dirty="0"/>
          </a:p>
        </p:txBody>
      </p:sp>
      <p:cxnSp>
        <p:nvCxnSpPr>
          <p:cNvPr id="36" name="Straight Arrow Connector 35">
            <a:extLst>
              <a:ext uri="{FF2B5EF4-FFF2-40B4-BE49-F238E27FC236}">
                <a16:creationId xmlns:a16="http://schemas.microsoft.com/office/drawing/2014/main" id="{1674EE6B-93FD-43A4-9A12-B12B40CC49D7}"/>
              </a:ext>
            </a:extLst>
          </p:cNvPr>
          <p:cNvCxnSpPr>
            <a:cxnSpLocks/>
          </p:cNvCxnSpPr>
          <p:nvPr/>
        </p:nvCxnSpPr>
        <p:spPr>
          <a:xfrm>
            <a:off x="8053134" y="3813279"/>
            <a:ext cx="427022" cy="408849"/>
          </a:xfrm>
          <a:prstGeom prst="straightConnector1">
            <a:avLst/>
          </a:prstGeom>
          <a:ln w="19050">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2" name="Multiplication Sign 55">
            <a:extLst>
              <a:ext uri="{FF2B5EF4-FFF2-40B4-BE49-F238E27FC236}">
                <a16:creationId xmlns:a16="http://schemas.microsoft.com/office/drawing/2014/main" id="{E561EF83-C64E-4D87-8BDE-B1BB0485AA47}"/>
              </a:ext>
            </a:extLst>
          </p:cNvPr>
          <p:cNvSpPr/>
          <p:nvPr/>
        </p:nvSpPr>
        <p:spPr>
          <a:xfrm flipV="1">
            <a:off x="8071885" y="3812910"/>
            <a:ext cx="229922" cy="206934"/>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Multiplication Sign 55">
            <a:extLst>
              <a:ext uri="{FF2B5EF4-FFF2-40B4-BE49-F238E27FC236}">
                <a16:creationId xmlns:a16="http://schemas.microsoft.com/office/drawing/2014/main" id="{B109E99C-72A6-4967-AFC4-3A758B587B9D}"/>
              </a:ext>
            </a:extLst>
          </p:cNvPr>
          <p:cNvSpPr/>
          <p:nvPr/>
        </p:nvSpPr>
        <p:spPr>
          <a:xfrm>
            <a:off x="8635002" y="4879982"/>
            <a:ext cx="334753" cy="2778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211C0F8-746C-4D73-AADA-F603FBD65B89}"/>
              </a:ext>
            </a:extLst>
          </p:cNvPr>
          <p:cNvSpPr txBox="1"/>
          <p:nvPr/>
        </p:nvSpPr>
        <p:spPr>
          <a:xfrm>
            <a:off x="5977687" y="3867555"/>
            <a:ext cx="112579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Calibri" panose="020F0502020204030204"/>
              </a:rPr>
              <a:t>2) </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VES f</a:t>
            </a:r>
            <a:r>
              <a:rPr lang="en-US" sz="1000" dirty="0">
                <a:solidFill>
                  <a:prstClr val="black"/>
                </a:solidFill>
                <a:latin typeface="Calibri" panose="020F0502020204030204"/>
              </a:rPr>
              <a:t>ileReady notification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TextBox 36">
            <a:extLst>
              <a:ext uri="{FF2B5EF4-FFF2-40B4-BE49-F238E27FC236}">
                <a16:creationId xmlns:a16="http://schemas.microsoft.com/office/drawing/2014/main" id="{CA7A8441-5242-423F-BF9B-6CCBF0A45EA0}"/>
              </a:ext>
            </a:extLst>
          </p:cNvPr>
          <p:cNvSpPr txBox="1"/>
          <p:nvPr/>
        </p:nvSpPr>
        <p:spPr>
          <a:xfrm>
            <a:off x="8226037" y="3743929"/>
            <a:ext cx="116151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prstClr val="black"/>
                </a:solidFill>
                <a:latin typeface="Calibri" panose="020F0502020204030204"/>
              </a:rPr>
              <a:t>2) </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VES f</a:t>
            </a:r>
            <a:r>
              <a:rPr lang="en-US" sz="1000" dirty="0">
                <a:solidFill>
                  <a:prstClr val="black"/>
                </a:solidFill>
                <a:latin typeface="Calibri" panose="020F0502020204030204"/>
              </a:rPr>
              <a:t>ileReady notification event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Flowchart: Magnetic Disk 37">
            <a:extLst>
              <a:ext uri="{FF2B5EF4-FFF2-40B4-BE49-F238E27FC236}">
                <a16:creationId xmlns:a16="http://schemas.microsoft.com/office/drawing/2014/main" id="{408070B2-CE8D-4D8D-BF81-5DDA56665995}"/>
              </a:ext>
            </a:extLst>
          </p:cNvPr>
          <p:cNvSpPr/>
          <p:nvPr/>
        </p:nvSpPr>
        <p:spPr>
          <a:xfrm>
            <a:off x="10252330" y="2057544"/>
            <a:ext cx="404173" cy="253945"/>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8106674B-4567-4395-A1CE-9F015F9A54D3}"/>
              </a:ext>
            </a:extLst>
          </p:cNvPr>
          <p:cNvSpPr txBox="1"/>
          <p:nvPr/>
        </p:nvSpPr>
        <p:spPr>
          <a:xfrm>
            <a:off x="10166505" y="2244508"/>
            <a:ext cx="1429502" cy="400110"/>
          </a:xfrm>
          <a:prstGeom prst="rect">
            <a:avLst/>
          </a:prstGeom>
          <a:noFill/>
        </p:spPr>
        <p:txBody>
          <a:bodyPr wrap="square" rtlCol="0">
            <a:spAutoFit/>
          </a:bodyPr>
          <a:lstStyle/>
          <a:p>
            <a:pPr lvl="0">
              <a:defRPr/>
            </a:pPr>
            <a:r>
              <a:rPr lang="en-US" sz="1000" dirty="0" err="1"/>
              <a:t>dcae_collection_event</a:t>
            </a:r>
            <a:r>
              <a:rPr lang="en-US" sz="1000" dirty="0"/>
              <a:t> update </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0" name="Straight Arrow Connector 39">
            <a:extLst>
              <a:ext uri="{FF2B5EF4-FFF2-40B4-BE49-F238E27FC236}">
                <a16:creationId xmlns:a16="http://schemas.microsoft.com/office/drawing/2014/main" id="{DA41E4AF-9C45-4E0C-A821-FAF1761E19A7}"/>
              </a:ext>
            </a:extLst>
          </p:cNvPr>
          <p:cNvCxnSpPr>
            <a:cxnSpLocks/>
            <a:endCxn id="38" idx="2"/>
          </p:cNvCxnSpPr>
          <p:nvPr/>
        </p:nvCxnSpPr>
        <p:spPr>
          <a:xfrm>
            <a:off x="9936007" y="1913402"/>
            <a:ext cx="316323" cy="271115"/>
          </a:xfrm>
          <a:prstGeom prst="straightConnector1">
            <a:avLst/>
          </a:prstGeom>
          <a:ln w="19050">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2949B29-4FE6-4CC7-A35B-66608262AC4F}"/>
              </a:ext>
            </a:extLst>
          </p:cNvPr>
          <p:cNvCxnSpPr>
            <a:cxnSpLocks/>
            <a:stCxn id="38" idx="2"/>
          </p:cNvCxnSpPr>
          <p:nvPr/>
        </p:nvCxnSpPr>
        <p:spPr>
          <a:xfrm flipH="1">
            <a:off x="9989723" y="2184517"/>
            <a:ext cx="262607" cy="90947"/>
          </a:xfrm>
          <a:prstGeom prst="straightConnector1">
            <a:avLst/>
          </a:prstGeom>
          <a:ln>
            <a:solidFill>
              <a:srgbClr val="FFC000"/>
            </a:solidFill>
            <a:prstDash val="solid"/>
            <a:tailEnd type="triangle"/>
          </a:ln>
        </p:spPr>
        <p:style>
          <a:lnRef idx="3">
            <a:schemeClr val="accent2"/>
          </a:lnRef>
          <a:fillRef idx="0">
            <a:schemeClr val="accent2"/>
          </a:fillRef>
          <a:effectRef idx="2">
            <a:schemeClr val="accent2"/>
          </a:effectRef>
          <a:fontRef idx="minor">
            <a:schemeClr val="tx1"/>
          </a:fontRef>
        </p:style>
      </p:cxnSp>
      <p:sp>
        <p:nvSpPr>
          <p:cNvPr id="47" name="Text Placeholder 3">
            <a:extLst>
              <a:ext uri="{FF2B5EF4-FFF2-40B4-BE49-F238E27FC236}">
                <a16:creationId xmlns:a16="http://schemas.microsoft.com/office/drawing/2014/main" id="{DA630A13-DBFF-446D-88AD-FCD2E142CFDE}"/>
              </a:ext>
            </a:extLst>
          </p:cNvPr>
          <p:cNvSpPr txBox="1">
            <a:spLocks/>
          </p:cNvSpPr>
          <p:nvPr/>
        </p:nvSpPr>
        <p:spPr>
          <a:xfrm>
            <a:off x="423519" y="1171832"/>
            <a:ext cx="5475829" cy="4659927"/>
          </a:xfrm>
          <a:prstGeom prst="rect">
            <a:avLst/>
          </a:prstGeom>
          <a:ln>
            <a:solidFill>
              <a:schemeClr val="tx1"/>
            </a:solid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dirty="0">
                <a:solidFill>
                  <a:schemeClr val="tx1"/>
                </a:solidFill>
                <a:latin typeface="+mn-lt"/>
              </a:rPr>
              <a:t>VNF sends to </a:t>
            </a:r>
            <a:r>
              <a:rPr lang="en-US" sz="1800" dirty="0" err="1">
                <a:solidFill>
                  <a:schemeClr val="tx1"/>
                </a:solidFill>
                <a:latin typeface="+mn-lt"/>
              </a:rPr>
              <a:t>VESCollector</a:t>
            </a:r>
            <a:endParaRPr lang="en-US" sz="1800" dirty="0">
              <a:solidFill>
                <a:schemeClr val="tx1"/>
              </a:solidFill>
              <a:latin typeface="+mn-lt"/>
            </a:endParaRPr>
          </a:p>
          <a:p>
            <a:pPr marL="285750" indent="-285750">
              <a:spcAft>
                <a:spcPts val="600"/>
              </a:spcAft>
              <a:buFont typeface="Arial" panose="020B0604020202020204" pitchFamily="34" charset="0"/>
              <a:buChar char="•"/>
            </a:pPr>
            <a:r>
              <a:rPr lang="en-US" sz="1800" dirty="0" err="1">
                <a:solidFill>
                  <a:schemeClr val="tx1"/>
                </a:solidFill>
                <a:latin typeface="+mn-lt"/>
              </a:rPr>
              <a:t>VESCollector</a:t>
            </a:r>
            <a:r>
              <a:rPr lang="en-US" sz="1800" dirty="0">
                <a:solidFill>
                  <a:schemeClr val="tx1"/>
                </a:solidFill>
                <a:latin typeface="+mn-lt"/>
              </a:rPr>
              <a:t> publishes to Local-</a:t>
            </a:r>
            <a:r>
              <a:rPr lang="en-US" sz="1800" dirty="0" err="1">
                <a:solidFill>
                  <a:schemeClr val="tx1"/>
                </a:solidFill>
                <a:latin typeface="+mn-lt"/>
              </a:rPr>
              <a:t>Dmaap</a:t>
            </a:r>
            <a:r>
              <a:rPr lang="en-US" sz="1800" dirty="0">
                <a:solidFill>
                  <a:schemeClr val="tx1"/>
                </a:solidFill>
                <a:latin typeface="+mn-lt"/>
              </a:rPr>
              <a:t> MR1</a:t>
            </a:r>
          </a:p>
          <a:p>
            <a:pPr marL="285750" indent="-285750">
              <a:spcAft>
                <a:spcPts val="600"/>
              </a:spcAft>
              <a:buFont typeface="Arial" panose="020B0604020202020204" pitchFamily="34" charset="0"/>
              <a:buChar char="•"/>
            </a:pPr>
            <a:r>
              <a:rPr lang="en-US" sz="1800" dirty="0">
                <a:solidFill>
                  <a:schemeClr val="tx1"/>
                </a:solidFill>
                <a:latin typeface="+mn-lt"/>
              </a:rPr>
              <a:t>DFC-1 in Region 1 is down</a:t>
            </a:r>
          </a:p>
          <a:p>
            <a:pPr marL="285750" indent="-285750">
              <a:spcAft>
                <a:spcPts val="600"/>
              </a:spcAft>
              <a:buFont typeface="Arial" panose="020B0604020202020204" pitchFamily="34" charset="0"/>
              <a:buChar char="•"/>
            </a:pPr>
            <a:r>
              <a:rPr lang="en-US" sz="1800" dirty="0">
                <a:solidFill>
                  <a:schemeClr val="tx1"/>
                </a:solidFill>
                <a:latin typeface="+mn-lt"/>
              </a:rPr>
              <a:t>OTI gets File-ready notification and as DFC-1 is down, it will publish the notification event to DFC-2 (simulating as if from VNF)</a:t>
            </a:r>
          </a:p>
          <a:p>
            <a:pPr marL="285750" indent="-285750">
              <a:spcAft>
                <a:spcPts val="600"/>
              </a:spcAft>
              <a:buFont typeface="Arial" panose="020B0604020202020204" pitchFamily="34" charset="0"/>
              <a:buChar char="•"/>
            </a:pPr>
            <a:r>
              <a:rPr lang="en-US" sz="1800" dirty="0">
                <a:solidFill>
                  <a:schemeClr val="tx1"/>
                </a:solidFill>
                <a:latin typeface="+mn-lt"/>
              </a:rPr>
              <a:t>DFC2 collects data from VNF</a:t>
            </a:r>
          </a:p>
          <a:p>
            <a:pPr marL="285750" indent="-285750">
              <a:spcAft>
                <a:spcPts val="600"/>
              </a:spcAft>
              <a:buFont typeface="Arial" panose="020B0604020202020204" pitchFamily="34" charset="0"/>
              <a:buChar char="•"/>
            </a:pPr>
            <a:endParaRPr lang="en-US" sz="1800" dirty="0">
              <a:solidFill>
                <a:schemeClr val="tx1"/>
              </a:solidFill>
              <a:latin typeface="+mn-lt"/>
            </a:endParaRPr>
          </a:p>
          <a:p>
            <a:pPr>
              <a:spcAft>
                <a:spcPts val="600"/>
              </a:spcAft>
            </a:pPr>
            <a:r>
              <a:rPr lang="en-US" sz="1800" dirty="0">
                <a:solidFill>
                  <a:schemeClr val="tx1"/>
                </a:solidFill>
                <a:latin typeface="+mn-lt"/>
              </a:rPr>
              <a:t>Pre-requisite</a:t>
            </a:r>
          </a:p>
          <a:p>
            <a:pPr marL="285750" indent="-285750">
              <a:spcAft>
                <a:spcPts val="600"/>
              </a:spcAft>
              <a:buFont typeface="Arial" panose="020B0604020202020204" pitchFamily="34" charset="0"/>
              <a:buChar char="•"/>
            </a:pPr>
            <a:r>
              <a:rPr lang="en-US" sz="1800" dirty="0">
                <a:solidFill>
                  <a:schemeClr val="tx1"/>
                </a:solidFill>
                <a:latin typeface="+mn-lt"/>
              </a:rPr>
              <a:t>Deployment pair across primary/secondary needs to be preconfigured</a:t>
            </a:r>
          </a:p>
          <a:p>
            <a:pPr marL="285750" indent="-285750">
              <a:spcAft>
                <a:spcPts val="600"/>
              </a:spcAft>
              <a:buFont typeface="Arial" panose="020B0604020202020204" pitchFamily="34" charset="0"/>
              <a:buChar char="•"/>
            </a:pPr>
            <a:r>
              <a:rPr lang="en-US" sz="1800" dirty="0">
                <a:solidFill>
                  <a:schemeClr val="tx1"/>
                </a:solidFill>
                <a:latin typeface="+mn-lt"/>
              </a:rPr>
              <a:t>Manual/Operation step required to notify DFC-1 status and trigger#3 (</a:t>
            </a:r>
            <a:r>
              <a:rPr lang="en-US" sz="1800" dirty="0" err="1">
                <a:solidFill>
                  <a:schemeClr val="tx1"/>
                </a:solidFill>
                <a:latin typeface="+mn-lt"/>
              </a:rPr>
              <a:t>Healthcheck</a:t>
            </a:r>
            <a:r>
              <a:rPr lang="en-US" sz="1800" dirty="0">
                <a:solidFill>
                  <a:schemeClr val="tx1"/>
                </a:solidFill>
                <a:latin typeface="+mn-lt"/>
              </a:rPr>
              <a:t> can be used for automating)</a:t>
            </a:r>
          </a:p>
        </p:txBody>
      </p:sp>
      <p:sp>
        <p:nvSpPr>
          <p:cNvPr id="48" name="Rectangle 47">
            <a:extLst>
              <a:ext uri="{FF2B5EF4-FFF2-40B4-BE49-F238E27FC236}">
                <a16:creationId xmlns:a16="http://schemas.microsoft.com/office/drawing/2014/main" id="{44B22A0F-64B0-48DE-BA7C-62A5A343B07C}"/>
              </a:ext>
            </a:extLst>
          </p:cNvPr>
          <p:cNvSpPr/>
          <p:nvPr/>
        </p:nvSpPr>
        <p:spPr>
          <a:xfrm>
            <a:off x="9989723" y="3455585"/>
            <a:ext cx="1355012" cy="360142"/>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L-</a:t>
            </a:r>
            <a:r>
              <a:rPr kumimoji="0" lang="en-US" sz="1200" b="0" i="0" u="none" strike="noStrike" kern="1200" cap="none" spc="0" normalizeH="0" baseline="0" noProof="0" dirty="0" err="1">
                <a:ln>
                  <a:noFill/>
                </a:ln>
                <a:solidFill>
                  <a:prstClr val="white"/>
                </a:solidFill>
                <a:effectLst/>
                <a:uLnTx/>
                <a:uFillTx/>
                <a:latin typeface="Calibri" panose="020F0502020204030204"/>
                <a:ea typeface="+mn-ea"/>
                <a:cs typeface="+mn-cs"/>
              </a:rPr>
              <a:t>DMaaP</a:t>
            </a: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-MR -2</a:t>
            </a:r>
          </a:p>
        </p:txBody>
      </p:sp>
      <p:cxnSp>
        <p:nvCxnSpPr>
          <p:cNvPr id="16" name="Straight Arrow Connector 15">
            <a:extLst>
              <a:ext uri="{FF2B5EF4-FFF2-40B4-BE49-F238E27FC236}">
                <a16:creationId xmlns:a16="http://schemas.microsoft.com/office/drawing/2014/main" id="{A67A1BE7-9676-4106-9E07-E63F55328108}"/>
              </a:ext>
            </a:extLst>
          </p:cNvPr>
          <p:cNvCxnSpPr/>
          <p:nvPr/>
        </p:nvCxnSpPr>
        <p:spPr>
          <a:xfrm>
            <a:off x="9952353" y="2538922"/>
            <a:ext cx="548243" cy="89007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CF7F0A5-BDDF-4E7B-BCCF-87700E31554F}"/>
              </a:ext>
            </a:extLst>
          </p:cNvPr>
          <p:cNvCxnSpPr>
            <a:cxnSpLocks/>
          </p:cNvCxnSpPr>
          <p:nvPr/>
        </p:nvCxnSpPr>
        <p:spPr>
          <a:xfrm>
            <a:off x="11102767" y="3829270"/>
            <a:ext cx="0" cy="347532"/>
          </a:xfrm>
          <a:prstGeom prst="straightConnector1">
            <a:avLst/>
          </a:prstGeom>
          <a:ln w="190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7578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18DC19-36EE-4608-A76A-73BA907F502F}"/>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21</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27886324-57D6-4B17-A703-A57375B57D64}"/>
              </a:ext>
            </a:extLst>
          </p:cNvPr>
          <p:cNvSpPr>
            <a:spLocks noGrp="1"/>
          </p:cNvSpPr>
          <p:nvPr>
            <p:ph type="title"/>
          </p:nvPr>
        </p:nvSpPr>
        <p:spPr>
          <a:xfrm>
            <a:off x="184091" y="217920"/>
            <a:ext cx="11636434" cy="662710"/>
          </a:xfrm>
        </p:spPr>
        <p:txBody>
          <a:bodyPr>
            <a:normAutofit/>
          </a:bodyPr>
          <a:lstStyle/>
          <a:p>
            <a:r>
              <a:rPr lang="en-US" sz="4000" dirty="0">
                <a:latin typeface="+mn-lt"/>
              </a:rPr>
              <a:t>Summary</a:t>
            </a:r>
          </a:p>
        </p:txBody>
      </p:sp>
      <p:sp>
        <p:nvSpPr>
          <p:cNvPr id="4" name="Text Placeholder 3">
            <a:extLst>
              <a:ext uri="{FF2B5EF4-FFF2-40B4-BE49-F238E27FC236}">
                <a16:creationId xmlns:a16="http://schemas.microsoft.com/office/drawing/2014/main" id="{17A743D6-624A-4FBE-9FB9-DD28744840EB}"/>
              </a:ext>
            </a:extLst>
          </p:cNvPr>
          <p:cNvSpPr>
            <a:spLocks noGrp="1"/>
          </p:cNvSpPr>
          <p:nvPr>
            <p:ph type="body" sz="quarter" idx="10"/>
          </p:nvPr>
        </p:nvSpPr>
        <p:spPr>
          <a:xfrm>
            <a:off x="426697" y="1333705"/>
            <a:ext cx="11285012" cy="4771531"/>
          </a:xfrm>
        </p:spPr>
        <p:txBody>
          <a:bodyPr>
            <a:normAutofit/>
          </a:bodyPr>
          <a:lstStyle/>
          <a:p>
            <a:pPr marL="0" indent="0">
              <a:buNone/>
            </a:pPr>
            <a:r>
              <a:rPr lang="sv-SE" sz="2000" dirty="0">
                <a:solidFill>
                  <a:schemeClr val="tx1"/>
                </a:solidFill>
              </a:rPr>
              <a:t>OTI will listen on external/topology update and determine MS to be reconfigured/instantiated and trigger them.</a:t>
            </a:r>
          </a:p>
          <a:p>
            <a:pPr marL="0" indent="0">
              <a:buNone/>
            </a:pPr>
            <a:endParaRPr lang="sv-SE" sz="2000" dirty="0">
              <a:solidFill>
                <a:schemeClr val="tx1"/>
              </a:solidFill>
            </a:endParaRPr>
          </a:p>
          <a:p>
            <a:pPr marL="0" indent="0">
              <a:buNone/>
            </a:pPr>
            <a:r>
              <a:rPr lang="sv-SE" sz="2000" dirty="0">
                <a:solidFill>
                  <a:schemeClr val="tx1"/>
                </a:solidFill>
              </a:rPr>
              <a:t>OTI addresses current ONAP functional gap to evolve based on network topology changes.</a:t>
            </a:r>
          </a:p>
          <a:p>
            <a:pPr marL="0" indent="0">
              <a:buNone/>
            </a:pPr>
            <a:endParaRPr lang="en-US" sz="2000" dirty="0">
              <a:solidFill>
                <a:schemeClr val="tx1"/>
              </a:solidFill>
            </a:endParaRPr>
          </a:p>
          <a:p>
            <a:pPr marL="0" indent="0">
              <a:buNone/>
            </a:pPr>
            <a:r>
              <a:rPr lang="en-US" sz="2000" dirty="0">
                <a:solidFill>
                  <a:schemeClr val="tx1"/>
                </a:solidFill>
              </a:rPr>
              <a:t>OTI is operational and productionized in ECOMP/DCAE handling several polling MS configuration.  </a:t>
            </a:r>
          </a:p>
          <a:p>
            <a:pPr marL="0" indent="0">
              <a:buNone/>
            </a:pPr>
            <a:endParaRPr lang="en-US" sz="2000" dirty="0">
              <a:solidFill>
                <a:schemeClr val="tx1"/>
              </a:solidFill>
            </a:endParaRPr>
          </a:p>
          <a:p>
            <a:pPr marL="0" indent="0">
              <a:buNone/>
            </a:pPr>
            <a:r>
              <a:rPr lang="en-US" sz="2000" dirty="0">
                <a:solidFill>
                  <a:schemeClr val="tx1"/>
                </a:solidFill>
              </a:rPr>
              <a:t>AT&amp;T ready to contribute seed-code to ONAP; seeking community support for making code/components complaint with ONAP requirement and deployments needs.</a:t>
            </a:r>
          </a:p>
        </p:txBody>
      </p:sp>
    </p:spTree>
    <p:extLst>
      <p:ext uri="{BB962C8B-B14F-4D97-AF65-F5344CB8AC3E}">
        <p14:creationId xmlns:p14="http://schemas.microsoft.com/office/powerpoint/2010/main" val="615139296"/>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055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0736" y="89876"/>
            <a:ext cx="11695326" cy="736601"/>
          </a:xfrm>
        </p:spPr>
        <p:txBody>
          <a:bodyPr>
            <a:normAutofit/>
          </a:bodyPr>
          <a:lstStyle/>
          <a:p>
            <a:r>
              <a:rPr lang="en-US" sz="4000" dirty="0"/>
              <a:t>Proposal</a:t>
            </a:r>
            <a:endParaRPr lang="en-US" sz="4000" dirty="0">
              <a:solidFill>
                <a:schemeClr val="bg1"/>
              </a:solidFill>
            </a:endParaRPr>
          </a:p>
        </p:txBody>
      </p:sp>
      <p:sp>
        <p:nvSpPr>
          <p:cNvPr id="2" name="Slide Number Placeholder 1"/>
          <p:cNvSpPr>
            <a:spLocks noGrp="1"/>
          </p:cNvSpPr>
          <p:nvPr>
            <p:ph type="sldNum" sz="quarter" idx="12"/>
          </p:nvPr>
        </p:nvSpPr>
        <p:spPr/>
        <p:txBody>
          <a:bodyPr/>
          <a:lstStyle/>
          <a:p>
            <a:fld id="{6C9CD605-947A-3C4E-98CB-B055F943FEBA}" type="slidenum">
              <a:rPr lang="en-US" smtClean="0"/>
              <a:pPr/>
              <a:t>3</a:t>
            </a:fld>
            <a:endParaRPr lang="en-US" dirty="0"/>
          </a:p>
        </p:txBody>
      </p:sp>
      <p:sp>
        <p:nvSpPr>
          <p:cNvPr id="7" name="Text Placeholder 6">
            <a:extLst>
              <a:ext uri="{FF2B5EF4-FFF2-40B4-BE49-F238E27FC236}">
                <a16:creationId xmlns:a16="http://schemas.microsoft.com/office/drawing/2014/main" id="{879D1479-BB13-4EDD-B14F-0B5603BE6328}"/>
              </a:ext>
            </a:extLst>
          </p:cNvPr>
          <p:cNvSpPr>
            <a:spLocks noGrp="1"/>
          </p:cNvSpPr>
          <p:nvPr>
            <p:ph type="body" sz="quarter" idx="4294967295"/>
          </p:nvPr>
        </p:nvSpPr>
        <p:spPr>
          <a:xfrm>
            <a:off x="503340" y="1477962"/>
            <a:ext cx="11001375" cy="3902075"/>
          </a:xfrm>
        </p:spPr>
        <p:txBody>
          <a:bodyPr>
            <a:normAutofit/>
          </a:bodyPr>
          <a:lstStyle/>
          <a:p>
            <a:pPr marL="0" indent="0">
              <a:buNone/>
            </a:pPr>
            <a:r>
              <a:rPr lang="sv-SE" dirty="0">
                <a:solidFill>
                  <a:schemeClr val="tx1"/>
                </a:solidFill>
              </a:rPr>
              <a:t>Introduce new DCAE platform components – ONAP Topology Interface (OTI).</a:t>
            </a:r>
          </a:p>
          <a:p>
            <a:pPr marL="0" indent="0">
              <a:buNone/>
            </a:pPr>
            <a:endParaRPr lang="sv-SE" dirty="0">
              <a:solidFill>
                <a:schemeClr val="tx1"/>
              </a:solidFill>
            </a:endParaRPr>
          </a:p>
          <a:p>
            <a:pPr marL="0" indent="0">
              <a:buNone/>
            </a:pPr>
            <a:r>
              <a:rPr lang="sv-SE" dirty="0">
                <a:solidFill>
                  <a:schemeClr val="tx1"/>
                </a:solidFill>
              </a:rPr>
              <a:t>OTI will listen on external topology updates and determine MS to be reconfigured/instantiated and trigger updates via other DCAE platform components. </a:t>
            </a:r>
          </a:p>
        </p:txBody>
      </p:sp>
      <p:sp>
        <p:nvSpPr>
          <p:cNvPr id="5" name="Rectangle 4">
            <a:extLst>
              <a:ext uri="{FF2B5EF4-FFF2-40B4-BE49-F238E27FC236}">
                <a16:creationId xmlns:a16="http://schemas.microsoft.com/office/drawing/2014/main" id="{D743954D-D827-4C35-A045-D5A28110F934}"/>
              </a:ext>
            </a:extLst>
          </p:cNvPr>
          <p:cNvSpPr/>
          <p:nvPr/>
        </p:nvSpPr>
        <p:spPr>
          <a:xfrm>
            <a:off x="4897315" y="5811715"/>
            <a:ext cx="1978270" cy="21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0041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400" dirty="0"/>
              <a:t>DCAE Architecture with OTI</a:t>
            </a:r>
            <a:endParaRPr lang="en-US" dirty="0">
              <a:solidFill>
                <a:schemeClr val="bg1"/>
              </a:solidFill>
            </a:endParaRPr>
          </a:p>
        </p:txBody>
      </p:sp>
      <p:sp>
        <p:nvSpPr>
          <p:cNvPr id="2" name="Slide Number Placeholder 1"/>
          <p:cNvSpPr>
            <a:spLocks noGrp="1"/>
          </p:cNvSpPr>
          <p:nvPr>
            <p:ph type="sldNum" sz="quarter" idx="12"/>
          </p:nvPr>
        </p:nvSpPr>
        <p:spPr/>
        <p:txBody>
          <a:bodyPr/>
          <a:lstStyle/>
          <a:p>
            <a:fld id="{6C9CD605-947A-3C4E-98CB-B055F943FEBA}" type="slidenum">
              <a:rPr lang="en-US" smtClean="0"/>
              <a:pPr/>
              <a:t>4</a:t>
            </a:fld>
            <a:endParaRPr lang="en-US" dirty="0"/>
          </a:p>
        </p:txBody>
      </p:sp>
      <p:sp>
        <p:nvSpPr>
          <p:cNvPr id="5" name="Rectangle 4">
            <a:extLst>
              <a:ext uri="{FF2B5EF4-FFF2-40B4-BE49-F238E27FC236}">
                <a16:creationId xmlns:a16="http://schemas.microsoft.com/office/drawing/2014/main" id="{D743954D-D827-4C35-A045-D5A28110F934}"/>
              </a:ext>
            </a:extLst>
          </p:cNvPr>
          <p:cNvSpPr/>
          <p:nvPr/>
        </p:nvSpPr>
        <p:spPr>
          <a:xfrm>
            <a:off x="4897315" y="5811715"/>
            <a:ext cx="1978270" cy="21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19059F7-B3E6-450C-ABC7-D17717024CC8}"/>
              </a:ext>
            </a:extLst>
          </p:cNvPr>
          <p:cNvSpPr/>
          <p:nvPr/>
        </p:nvSpPr>
        <p:spPr>
          <a:xfrm>
            <a:off x="309832" y="1566372"/>
            <a:ext cx="11391905" cy="4013709"/>
          </a:xfrm>
          <a:prstGeom prst="rect">
            <a:avLst/>
          </a:prstGeom>
          <a:solidFill>
            <a:schemeClr val="accent3">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dirty="0"/>
          </a:p>
        </p:txBody>
      </p:sp>
      <p:sp>
        <p:nvSpPr>
          <p:cNvPr id="8" name="Rectangle 7">
            <a:extLst>
              <a:ext uri="{FF2B5EF4-FFF2-40B4-BE49-F238E27FC236}">
                <a16:creationId xmlns:a16="http://schemas.microsoft.com/office/drawing/2014/main" id="{265F1CE5-49DF-4850-AD7B-DF05AE189433}"/>
              </a:ext>
            </a:extLst>
          </p:cNvPr>
          <p:cNvSpPr/>
          <p:nvPr/>
        </p:nvSpPr>
        <p:spPr>
          <a:xfrm>
            <a:off x="563877" y="1928393"/>
            <a:ext cx="5837656" cy="3447874"/>
          </a:xfrm>
          <a:prstGeom prst="rect">
            <a:avLst/>
          </a:prstGeom>
          <a:solidFill>
            <a:schemeClr val="accent1">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t>DCAE Services</a:t>
            </a:r>
          </a:p>
        </p:txBody>
      </p:sp>
      <p:sp>
        <p:nvSpPr>
          <p:cNvPr id="9" name="Rectangle: Rounded Corners 8">
            <a:extLst>
              <a:ext uri="{FF2B5EF4-FFF2-40B4-BE49-F238E27FC236}">
                <a16:creationId xmlns:a16="http://schemas.microsoft.com/office/drawing/2014/main" id="{3D6F643C-9A9D-4A60-996C-890CC098FDB0}"/>
              </a:ext>
            </a:extLst>
          </p:cNvPr>
          <p:cNvSpPr/>
          <p:nvPr/>
        </p:nvSpPr>
        <p:spPr>
          <a:xfrm>
            <a:off x="3252514" y="4604806"/>
            <a:ext cx="802503" cy="413360"/>
          </a:xfrm>
          <a:prstGeom prst="roundRect">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VESCollector (JSON</a:t>
            </a:r>
            <a:r>
              <a:rPr lang="en-US" sz="1100" dirty="0"/>
              <a:t>)</a:t>
            </a:r>
          </a:p>
        </p:txBody>
      </p:sp>
      <p:sp>
        <p:nvSpPr>
          <p:cNvPr id="10" name="Rectangle: Rounded Corners 9">
            <a:extLst>
              <a:ext uri="{FF2B5EF4-FFF2-40B4-BE49-F238E27FC236}">
                <a16:creationId xmlns:a16="http://schemas.microsoft.com/office/drawing/2014/main" id="{7E020483-D178-43C5-91BD-A43441F26CA1}"/>
              </a:ext>
            </a:extLst>
          </p:cNvPr>
          <p:cNvSpPr/>
          <p:nvPr/>
        </p:nvSpPr>
        <p:spPr>
          <a:xfrm>
            <a:off x="898180" y="4599473"/>
            <a:ext cx="802503" cy="397005"/>
          </a:xfrm>
          <a:prstGeom prst="roundRect">
            <a:avLst/>
          </a:prstGeom>
          <a:solidFill>
            <a:schemeClr val="accent1">
              <a:lumMod val="75000"/>
            </a:schemeClr>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DataFile Collector</a:t>
            </a:r>
            <a:endParaRPr lang="en-US" sz="1100" dirty="0"/>
          </a:p>
        </p:txBody>
      </p:sp>
      <p:sp>
        <p:nvSpPr>
          <p:cNvPr id="11" name="Rectangle: Rounded Corners 10">
            <a:extLst>
              <a:ext uri="{FF2B5EF4-FFF2-40B4-BE49-F238E27FC236}">
                <a16:creationId xmlns:a16="http://schemas.microsoft.com/office/drawing/2014/main" id="{C38EA53E-444D-4C13-89B8-297A8871728D}"/>
              </a:ext>
            </a:extLst>
          </p:cNvPr>
          <p:cNvSpPr/>
          <p:nvPr/>
        </p:nvSpPr>
        <p:spPr>
          <a:xfrm>
            <a:off x="2081628" y="4583118"/>
            <a:ext cx="802503" cy="413360"/>
          </a:xfrm>
          <a:prstGeom prst="roundRect">
            <a:avLst/>
          </a:prstGeom>
          <a:solidFill>
            <a:schemeClr val="accent1">
              <a:lumMod val="75000"/>
            </a:schemeClr>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HV-VES</a:t>
            </a:r>
            <a:endParaRPr lang="en-US" sz="1100" dirty="0"/>
          </a:p>
        </p:txBody>
      </p:sp>
      <p:sp>
        <p:nvSpPr>
          <p:cNvPr id="12" name="Rectangle: Rounded Corners 11">
            <a:extLst>
              <a:ext uri="{FF2B5EF4-FFF2-40B4-BE49-F238E27FC236}">
                <a16:creationId xmlns:a16="http://schemas.microsoft.com/office/drawing/2014/main" id="{405FB3B4-A1FB-43F9-9417-ADB3788BFF45}"/>
              </a:ext>
            </a:extLst>
          </p:cNvPr>
          <p:cNvSpPr/>
          <p:nvPr/>
        </p:nvSpPr>
        <p:spPr>
          <a:xfrm>
            <a:off x="3178696" y="2673390"/>
            <a:ext cx="777568" cy="398644"/>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Heartbeat</a:t>
            </a:r>
            <a:endParaRPr lang="en-US" sz="1100" dirty="0"/>
          </a:p>
        </p:txBody>
      </p:sp>
      <p:sp>
        <p:nvSpPr>
          <p:cNvPr id="13" name="Rectangle 12">
            <a:extLst>
              <a:ext uri="{FF2B5EF4-FFF2-40B4-BE49-F238E27FC236}">
                <a16:creationId xmlns:a16="http://schemas.microsoft.com/office/drawing/2014/main" id="{F12EF1C0-08B1-4304-BF57-E682196D39C1}"/>
              </a:ext>
            </a:extLst>
          </p:cNvPr>
          <p:cNvSpPr/>
          <p:nvPr/>
        </p:nvSpPr>
        <p:spPr>
          <a:xfrm>
            <a:off x="6693855" y="2406820"/>
            <a:ext cx="4706781" cy="2691316"/>
          </a:xfrm>
          <a:prstGeom prst="rect">
            <a:avLst/>
          </a:prstGeom>
          <a:solidFill>
            <a:schemeClr val="bg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t>DCAE Platform</a:t>
            </a:r>
          </a:p>
        </p:txBody>
      </p:sp>
      <p:sp>
        <p:nvSpPr>
          <p:cNvPr id="14" name="Cube 13">
            <a:extLst>
              <a:ext uri="{FF2B5EF4-FFF2-40B4-BE49-F238E27FC236}">
                <a16:creationId xmlns:a16="http://schemas.microsoft.com/office/drawing/2014/main" id="{EC6B4FCC-7C55-414B-8ABC-E1FD2DD91967}"/>
              </a:ext>
            </a:extLst>
          </p:cNvPr>
          <p:cNvSpPr/>
          <p:nvPr/>
        </p:nvSpPr>
        <p:spPr>
          <a:xfrm>
            <a:off x="8703373" y="2687471"/>
            <a:ext cx="1365218" cy="466326"/>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Cloudify Manager</a:t>
            </a:r>
          </a:p>
        </p:txBody>
      </p:sp>
      <p:sp>
        <p:nvSpPr>
          <p:cNvPr id="15" name="Cube 14">
            <a:extLst>
              <a:ext uri="{FF2B5EF4-FFF2-40B4-BE49-F238E27FC236}">
                <a16:creationId xmlns:a16="http://schemas.microsoft.com/office/drawing/2014/main" id="{3F5E8D9D-B6DA-499C-A771-14AEE446B3B1}"/>
              </a:ext>
            </a:extLst>
          </p:cNvPr>
          <p:cNvSpPr/>
          <p:nvPr/>
        </p:nvSpPr>
        <p:spPr>
          <a:xfrm>
            <a:off x="7019290" y="4395908"/>
            <a:ext cx="887400" cy="417796"/>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Deployment Handler</a:t>
            </a:r>
          </a:p>
        </p:txBody>
      </p:sp>
      <p:sp>
        <p:nvSpPr>
          <p:cNvPr id="16" name="Cube 15">
            <a:extLst>
              <a:ext uri="{FF2B5EF4-FFF2-40B4-BE49-F238E27FC236}">
                <a16:creationId xmlns:a16="http://schemas.microsoft.com/office/drawing/2014/main" id="{205673E4-2409-42C6-A434-64CC2B0796AB}"/>
              </a:ext>
            </a:extLst>
          </p:cNvPr>
          <p:cNvSpPr/>
          <p:nvPr/>
        </p:nvSpPr>
        <p:spPr>
          <a:xfrm>
            <a:off x="8064827" y="3608002"/>
            <a:ext cx="905822" cy="431348"/>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Inventory API</a:t>
            </a:r>
            <a:endParaRPr lang="en-US" sz="2800" dirty="0"/>
          </a:p>
        </p:txBody>
      </p:sp>
      <p:sp>
        <p:nvSpPr>
          <p:cNvPr id="17" name="Cube 16">
            <a:extLst>
              <a:ext uri="{FF2B5EF4-FFF2-40B4-BE49-F238E27FC236}">
                <a16:creationId xmlns:a16="http://schemas.microsoft.com/office/drawing/2014/main" id="{AD837FD4-97CB-4AB6-A6F3-3C6A1690948A}"/>
              </a:ext>
            </a:extLst>
          </p:cNvPr>
          <p:cNvSpPr/>
          <p:nvPr/>
        </p:nvSpPr>
        <p:spPr>
          <a:xfrm>
            <a:off x="9122115" y="4375672"/>
            <a:ext cx="958794" cy="431348"/>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Policy Handler</a:t>
            </a:r>
            <a:endParaRPr lang="en-US" sz="2800" dirty="0"/>
          </a:p>
        </p:txBody>
      </p:sp>
      <p:sp>
        <p:nvSpPr>
          <p:cNvPr id="18" name="Rectangle: Rounded Corners 17">
            <a:extLst>
              <a:ext uri="{FF2B5EF4-FFF2-40B4-BE49-F238E27FC236}">
                <a16:creationId xmlns:a16="http://schemas.microsoft.com/office/drawing/2014/main" id="{0D63AABF-9342-4C26-B321-F23FB709D006}"/>
              </a:ext>
            </a:extLst>
          </p:cNvPr>
          <p:cNvSpPr/>
          <p:nvPr/>
        </p:nvSpPr>
        <p:spPr>
          <a:xfrm>
            <a:off x="853019" y="2718969"/>
            <a:ext cx="861103" cy="395012"/>
          </a:xfrm>
          <a:prstGeom prst="roundRect">
            <a:avLst>
              <a:gd name="adj" fmla="val 18596"/>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Holmes</a:t>
            </a:r>
            <a:endParaRPr lang="en-US" sz="1100" dirty="0"/>
          </a:p>
        </p:txBody>
      </p:sp>
      <p:sp>
        <p:nvSpPr>
          <p:cNvPr id="20" name="Rectangle: Rounded Corners 19">
            <a:extLst>
              <a:ext uri="{FF2B5EF4-FFF2-40B4-BE49-F238E27FC236}">
                <a16:creationId xmlns:a16="http://schemas.microsoft.com/office/drawing/2014/main" id="{29DFFFE3-EDA0-41FE-9120-201C67D29B85}"/>
              </a:ext>
            </a:extLst>
          </p:cNvPr>
          <p:cNvSpPr/>
          <p:nvPr/>
        </p:nvSpPr>
        <p:spPr>
          <a:xfrm>
            <a:off x="5265335" y="2674491"/>
            <a:ext cx="833430" cy="434828"/>
          </a:xfrm>
          <a:prstGeom prst="roundRect">
            <a:avLst/>
          </a:prstGeom>
          <a:solidFill>
            <a:schemeClr val="accent1">
              <a:lumMod val="75000"/>
            </a:schemeClr>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PRH</a:t>
            </a:r>
            <a:endParaRPr lang="en-US" sz="1100" dirty="0"/>
          </a:p>
        </p:txBody>
      </p:sp>
      <p:sp>
        <p:nvSpPr>
          <p:cNvPr id="21" name="Rectangle: Rounded Corners 20">
            <a:extLst>
              <a:ext uri="{FF2B5EF4-FFF2-40B4-BE49-F238E27FC236}">
                <a16:creationId xmlns:a16="http://schemas.microsoft.com/office/drawing/2014/main" id="{456F94B8-249A-478A-9B58-D8C7B39C2E5E}"/>
              </a:ext>
            </a:extLst>
          </p:cNvPr>
          <p:cNvSpPr/>
          <p:nvPr/>
        </p:nvSpPr>
        <p:spPr>
          <a:xfrm>
            <a:off x="4127666" y="3610211"/>
            <a:ext cx="833430" cy="434828"/>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VES Mapper</a:t>
            </a:r>
            <a:endParaRPr lang="en-US" sz="1100" dirty="0"/>
          </a:p>
        </p:txBody>
      </p:sp>
      <p:sp>
        <p:nvSpPr>
          <p:cNvPr id="22" name="Rectangle: Rounded Corners 21">
            <a:extLst>
              <a:ext uri="{FF2B5EF4-FFF2-40B4-BE49-F238E27FC236}">
                <a16:creationId xmlns:a16="http://schemas.microsoft.com/office/drawing/2014/main" id="{343EBA69-8940-4194-871F-A58B2F0A4968}"/>
              </a:ext>
            </a:extLst>
          </p:cNvPr>
          <p:cNvSpPr/>
          <p:nvPr/>
        </p:nvSpPr>
        <p:spPr>
          <a:xfrm>
            <a:off x="4300038" y="4614797"/>
            <a:ext cx="805602" cy="396274"/>
          </a:xfrm>
          <a:prstGeom prst="roundRect">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SNMP  Trap Collector</a:t>
            </a:r>
            <a:endParaRPr lang="en-US" sz="1100" dirty="0"/>
          </a:p>
        </p:txBody>
      </p:sp>
      <p:sp>
        <p:nvSpPr>
          <p:cNvPr id="23" name="Rectangle: Rounded Corners 22">
            <a:extLst>
              <a:ext uri="{FF2B5EF4-FFF2-40B4-BE49-F238E27FC236}">
                <a16:creationId xmlns:a16="http://schemas.microsoft.com/office/drawing/2014/main" id="{70517F4E-FDD9-4E27-8D20-2B56310ABE58}"/>
              </a:ext>
            </a:extLst>
          </p:cNvPr>
          <p:cNvSpPr/>
          <p:nvPr/>
        </p:nvSpPr>
        <p:spPr>
          <a:xfrm>
            <a:off x="309833" y="1091755"/>
            <a:ext cx="11391904" cy="325011"/>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DMAAP</a:t>
            </a:r>
            <a:endParaRPr lang="en-US" dirty="0"/>
          </a:p>
        </p:txBody>
      </p:sp>
      <p:sp>
        <p:nvSpPr>
          <p:cNvPr id="25" name="Rectangle: Rounded Corners 24">
            <a:extLst>
              <a:ext uri="{FF2B5EF4-FFF2-40B4-BE49-F238E27FC236}">
                <a16:creationId xmlns:a16="http://schemas.microsoft.com/office/drawing/2014/main" id="{EDCFC08A-9AA3-406D-8B5B-0475AE81AB58}"/>
              </a:ext>
            </a:extLst>
          </p:cNvPr>
          <p:cNvSpPr/>
          <p:nvPr/>
        </p:nvSpPr>
        <p:spPr>
          <a:xfrm>
            <a:off x="6536736" y="1883004"/>
            <a:ext cx="4939395" cy="343948"/>
          </a:xfrm>
          <a:prstGeom prst="roundRect">
            <a:avLst/>
          </a:prstGeom>
          <a:solidFill>
            <a:schemeClr val="accent6">
              <a:lumMod val="75000"/>
            </a:schemeClr>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600" dirty="0"/>
              <a:t>Consul Cluster</a:t>
            </a:r>
          </a:p>
        </p:txBody>
      </p:sp>
      <p:sp>
        <p:nvSpPr>
          <p:cNvPr id="26" name="Cube 25">
            <a:extLst>
              <a:ext uri="{FF2B5EF4-FFF2-40B4-BE49-F238E27FC236}">
                <a16:creationId xmlns:a16="http://schemas.microsoft.com/office/drawing/2014/main" id="{91CAEBF2-B1AA-4F44-87E9-7CD7321584AA}"/>
              </a:ext>
            </a:extLst>
          </p:cNvPr>
          <p:cNvSpPr/>
          <p:nvPr/>
        </p:nvSpPr>
        <p:spPr>
          <a:xfrm>
            <a:off x="8071673" y="4382356"/>
            <a:ext cx="905822" cy="431348"/>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Service Change Handler</a:t>
            </a:r>
            <a:endParaRPr lang="en-US" sz="2000" dirty="0"/>
          </a:p>
        </p:txBody>
      </p:sp>
      <p:sp>
        <p:nvSpPr>
          <p:cNvPr id="27" name="Cube 26">
            <a:extLst>
              <a:ext uri="{FF2B5EF4-FFF2-40B4-BE49-F238E27FC236}">
                <a16:creationId xmlns:a16="http://schemas.microsoft.com/office/drawing/2014/main" id="{759A1F25-0D06-430C-A9B0-A45931C4E77A}"/>
              </a:ext>
            </a:extLst>
          </p:cNvPr>
          <p:cNvSpPr/>
          <p:nvPr/>
        </p:nvSpPr>
        <p:spPr>
          <a:xfrm>
            <a:off x="6999912" y="3629943"/>
            <a:ext cx="905822" cy="417796"/>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Config Binding Service</a:t>
            </a:r>
          </a:p>
        </p:txBody>
      </p:sp>
      <p:sp>
        <p:nvSpPr>
          <p:cNvPr id="28" name="Cube 27">
            <a:extLst>
              <a:ext uri="{FF2B5EF4-FFF2-40B4-BE49-F238E27FC236}">
                <a16:creationId xmlns:a16="http://schemas.microsoft.com/office/drawing/2014/main" id="{A4917B6A-21DC-4490-BF10-DB1975E94EEB}"/>
              </a:ext>
            </a:extLst>
          </p:cNvPr>
          <p:cNvSpPr/>
          <p:nvPr/>
        </p:nvSpPr>
        <p:spPr>
          <a:xfrm>
            <a:off x="9146520" y="3591224"/>
            <a:ext cx="905822" cy="431348"/>
          </a:xfrm>
          <a:prstGeom prst="cube">
            <a:avLst>
              <a:gd name="adj" fmla="val 15123"/>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PostGres DB</a:t>
            </a:r>
            <a:endParaRPr lang="en-US" sz="2800" dirty="0"/>
          </a:p>
        </p:txBody>
      </p:sp>
      <p:sp>
        <p:nvSpPr>
          <p:cNvPr id="29" name="Cloud 28">
            <a:extLst>
              <a:ext uri="{FF2B5EF4-FFF2-40B4-BE49-F238E27FC236}">
                <a16:creationId xmlns:a16="http://schemas.microsoft.com/office/drawing/2014/main" id="{3C0CA0B7-C553-4ED6-8C92-50B0854519BB}"/>
              </a:ext>
            </a:extLst>
          </p:cNvPr>
          <p:cNvSpPr/>
          <p:nvPr/>
        </p:nvSpPr>
        <p:spPr>
          <a:xfrm>
            <a:off x="1062579" y="5829602"/>
            <a:ext cx="1291905" cy="403646"/>
          </a:xfrm>
          <a:prstGeom prst="cloud">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xNF</a:t>
            </a:r>
          </a:p>
        </p:txBody>
      </p:sp>
      <p:sp>
        <p:nvSpPr>
          <p:cNvPr id="30" name="Cloud 29">
            <a:extLst>
              <a:ext uri="{FF2B5EF4-FFF2-40B4-BE49-F238E27FC236}">
                <a16:creationId xmlns:a16="http://schemas.microsoft.com/office/drawing/2014/main" id="{CC72F28F-C194-4182-91F8-0F734D077BBF}"/>
              </a:ext>
            </a:extLst>
          </p:cNvPr>
          <p:cNvSpPr/>
          <p:nvPr/>
        </p:nvSpPr>
        <p:spPr>
          <a:xfrm>
            <a:off x="3933881" y="5828481"/>
            <a:ext cx="1291905" cy="403646"/>
          </a:xfrm>
          <a:prstGeom prst="cloud">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xNF</a:t>
            </a:r>
          </a:p>
        </p:txBody>
      </p:sp>
      <p:cxnSp>
        <p:nvCxnSpPr>
          <p:cNvPr id="31" name="Straight Arrow Connector 30">
            <a:extLst>
              <a:ext uri="{FF2B5EF4-FFF2-40B4-BE49-F238E27FC236}">
                <a16:creationId xmlns:a16="http://schemas.microsoft.com/office/drawing/2014/main" id="{DA3ECFF0-8D01-4E7B-BBD2-2C36338DA056}"/>
              </a:ext>
            </a:extLst>
          </p:cNvPr>
          <p:cNvCxnSpPr>
            <a:cxnSpLocks/>
          </p:cNvCxnSpPr>
          <p:nvPr/>
        </p:nvCxnSpPr>
        <p:spPr>
          <a:xfrm flipV="1">
            <a:off x="1283571" y="5010054"/>
            <a:ext cx="4276" cy="865248"/>
          </a:xfrm>
          <a:prstGeom prst="straightConnector1">
            <a:avLst/>
          </a:prstGeom>
          <a:ln w="31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C31F6C13-FE95-4E3D-971E-13E3410F379F}"/>
              </a:ext>
            </a:extLst>
          </p:cNvPr>
          <p:cNvCxnSpPr>
            <a:cxnSpLocks/>
          </p:cNvCxnSpPr>
          <p:nvPr/>
        </p:nvCxnSpPr>
        <p:spPr>
          <a:xfrm rot="5400000" flipH="1" flipV="1">
            <a:off x="1681506" y="5108121"/>
            <a:ext cx="865247" cy="63556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A05940D9-C23F-4CD4-B28D-F41C2188ECCA}"/>
              </a:ext>
            </a:extLst>
          </p:cNvPr>
          <p:cNvCxnSpPr>
            <a:cxnSpLocks/>
          </p:cNvCxnSpPr>
          <p:nvPr/>
        </p:nvCxnSpPr>
        <p:spPr>
          <a:xfrm flipV="1">
            <a:off x="4764374" y="5018443"/>
            <a:ext cx="0" cy="810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Arrow: Down 33">
            <a:extLst>
              <a:ext uri="{FF2B5EF4-FFF2-40B4-BE49-F238E27FC236}">
                <a16:creationId xmlns:a16="http://schemas.microsoft.com/office/drawing/2014/main" id="{B6C2CAEC-DCB0-4DD1-90CE-187B8E94919E}"/>
              </a:ext>
            </a:extLst>
          </p:cNvPr>
          <p:cNvSpPr/>
          <p:nvPr/>
        </p:nvSpPr>
        <p:spPr>
          <a:xfrm>
            <a:off x="2825818" y="1416766"/>
            <a:ext cx="401216" cy="4760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rrow: Down 34">
            <a:extLst>
              <a:ext uri="{FF2B5EF4-FFF2-40B4-BE49-F238E27FC236}">
                <a16:creationId xmlns:a16="http://schemas.microsoft.com/office/drawing/2014/main" id="{447A1318-17E8-437E-B693-855B8DE9D42E}"/>
              </a:ext>
            </a:extLst>
          </p:cNvPr>
          <p:cNvSpPr/>
          <p:nvPr/>
        </p:nvSpPr>
        <p:spPr>
          <a:xfrm rot="10800000">
            <a:off x="5163997" y="1410949"/>
            <a:ext cx="401216" cy="4760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ube 35">
            <a:extLst>
              <a:ext uri="{FF2B5EF4-FFF2-40B4-BE49-F238E27FC236}">
                <a16:creationId xmlns:a16="http://schemas.microsoft.com/office/drawing/2014/main" id="{1078B17A-A2AF-4896-98C4-DBBD1F222926}"/>
              </a:ext>
            </a:extLst>
          </p:cNvPr>
          <p:cNvSpPr/>
          <p:nvPr/>
        </p:nvSpPr>
        <p:spPr>
          <a:xfrm>
            <a:off x="6843111" y="5759949"/>
            <a:ext cx="847288" cy="423851"/>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CLAMP</a:t>
            </a:r>
          </a:p>
        </p:txBody>
      </p:sp>
      <p:sp>
        <p:nvSpPr>
          <p:cNvPr id="37" name="Cube 36">
            <a:extLst>
              <a:ext uri="{FF2B5EF4-FFF2-40B4-BE49-F238E27FC236}">
                <a16:creationId xmlns:a16="http://schemas.microsoft.com/office/drawing/2014/main" id="{72652694-5E3A-4452-98EA-0970E8C04AA2}"/>
              </a:ext>
            </a:extLst>
          </p:cNvPr>
          <p:cNvSpPr/>
          <p:nvPr/>
        </p:nvSpPr>
        <p:spPr>
          <a:xfrm>
            <a:off x="8004722" y="5743850"/>
            <a:ext cx="847288" cy="423851"/>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SDC</a:t>
            </a:r>
          </a:p>
        </p:txBody>
      </p:sp>
      <p:sp>
        <p:nvSpPr>
          <p:cNvPr id="38" name="Cube 37">
            <a:extLst>
              <a:ext uri="{FF2B5EF4-FFF2-40B4-BE49-F238E27FC236}">
                <a16:creationId xmlns:a16="http://schemas.microsoft.com/office/drawing/2014/main" id="{6C797F97-04A0-4172-BE73-8CF7F3D8E0B5}"/>
              </a:ext>
            </a:extLst>
          </p:cNvPr>
          <p:cNvSpPr/>
          <p:nvPr/>
        </p:nvSpPr>
        <p:spPr>
          <a:xfrm>
            <a:off x="9307724" y="5740647"/>
            <a:ext cx="847288" cy="423851"/>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Policy</a:t>
            </a:r>
          </a:p>
        </p:txBody>
      </p:sp>
      <p:cxnSp>
        <p:nvCxnSpPr>
          <p:cNvPr id="39" name="Straight Arrow Connector 38">
            <a:extLst>
              <a:ext uri="{FF2B5EF4-FFF2-40B4-BE49-F238E27FC236}">
                <a16:creationId xmlns:a16="http://schemas.microsoft.com/office/drawing/2014/main" id="{5B70FAD5-D0A8-4501-98E7-0406E46E1774}"/>
              </a:ext>
            </a:extLst>
          </p:cNvPr>
          <p:cNvCxnSpPr>
            <a:cxnSpLocks/>
            <a:stCxn id="37" idx="0"/>
          </p:cNvCxnSpPr>
          <p:nvPr/>
        </p:nvCxnSpPr>
        <p:spPr>
          <a:xfrm flipV="1">
            <a:off x="8481347" y="4813704"/>
            <a:ext cx="0" cy="930146"/>
          </a:xfrm>
          <a:prstGeom prst="straightConnector1">
            <a:avLst/>
          </a:prstGeom>
          <a:ln>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2E616021-C0B6-4072-A8E9-4885A2AED718}"/>
              </a:ext>
            </a:extLst>
          </p:cNvPr>
          <p:cNvCxnSpPr>
            <a:cxnSpLocks/>
          </p:cNvCxnSpPr>
          <p:nvPr/>
        </p:nvCxnSpPr>
        <p:spPr>
          <a:xfrm flipV="1">
            <a:off x="8498978" y="4092609"/>
            <a:ext cx="0" cy="303299"/>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D4FF3D7-217E-4C36-9EC8-BF604192268E}"/>
              </a:ext>
            </a:extLst>
          </p:cNvPr>
          <p:cNvCxnSpPr>
            <a:cxnSpLocks/>
          </p:cNvCxnSpPr>
          <p:nvPr/>
        </p:nvCxnSpPr>
        <p:spPr>
          <a:xfrm>
            <a:off x="8977495" y="3789180"/>
            <a:ext cx="14462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DD56CD1-F57D-4DE2-BDD8-0B2E85843176}"/>
              </a:ext>
            </a:extLst>
          </p:cNvPr>
          <p:cNvSpPr txBox="1"/>
          <p:nvPr/>
        </p:nvSpPr>
        <p:spPr>
          <a:xfrm>
            <a:off x="8349541" y="5278777"/>
            <a:ext cx="621108" cy="230832"/>
          </a:xfrm>
          <a:prstGeom prst="rect">
            <a:avLst/>
          </a:prstGeom>
          <a:noFill/>
        </p:spPr>
        <p:txBody>
          <a:bodyPr wrap="square" rtlCol="0">
            <a:spAutoFit/>
          </a:bodyPr>
          <a:lstStyle/>
          <a:p>
            <a:r>
              <a:rPr lang="en-US" sz="900" dirty="0"/>
              <a:t>DMAAP</a:t>
            </a:r>
          </a:p>
        </p:txBody>
      </p:sp>
      <p:cxnSp>
        <p:nvCxnSpPr>
          <p:cNvPr id="43" name="Straight Arrow Connector 42">
            <a:extLst>
              <a:ext uri="{FF2B5EF4-FFF2-40B4-BE49-F238E27FC236}">
                <a16:creationId xmlns:a16="http://schemas.microsoft.com/office/drawing/2014/main" id="{1C504D48-7235-44F9-B5A6-6C8246DC9B4B}"/>
              </a:ext>
            </a:extLst>
          </p:cNvPr>
          <p:cNvCxnSpPr>
            <a:cxnSpLocks/>
          </p:cNvCxnSpPr>
          <p:nvPr/>
        </p:nvCxnSpPr>
        <p:spPr>
          <a:xfrm flipV="1">
            <a:off x="9653715" y="4813704"/>
            <a:ext cx="0" cy="9269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70A59A61-05E6-4CB6-B3F9-28848E64E1A8}"/>
              </a:ext>
            </a:extLst>
          </p:cNvPr>
          <p:cNvCxnSpPr/>
          <p:nvPr/>
        </p:nvCxnSpPr>
        <p:spPr>
          <a:xfrm rot="5400000" flipH="1" flipV="1">
            <a:off x="9115084" y="3409848"/>
            <a:ext cx="1484869" cy="446781"/>
          </a:xfrm>
          <a:prstGeom prst="bentConnector3">
            <a:avLst>
              <a:gd name="adj1" fmla="val 1921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F1A13E3-EC7A-41A6-AA6A-3A4327DF74F5}"/>
              </a:ext>
            </a:extLst>
          </p:cNvPr>
          <p:cNvCxnSpPr>
            <a:cxnSpLocks/>
          </p:cNvCxnSpPr>
          <p:nvPr/>
        </p:nvCxnSpPr>
        <p:spPr>
          <a:xfrm flipV="1">
            <a:off x="9731368" y="2226952"/>
            <a:ext cx="0" cy="4605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2E71D73-0CD2-41F5-A3C9-EB6E08F1D759}"/>
              </a:ext>
            </a:extLst>
          </p:cNvPr>
          <p:cNvCxnSpPr>
            <a:cxnSpLocks/>
            <a:endCxn id="25" idx="2"/>
          </p:cNvCxnSpPr>
          <p:nvPr/>
        </p:nvCxnSpPr>
        <p:spPr>
          <a:xfrm flipV="1">
            <a:off x="7741082" y="2226952"/>
            <a:ext cx="1265352" cy="13862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Arrow: Down 46">
            <a:extLst>
              <a:ext uri="{FF2B5EF4-FFF2-40B4-BE49-F238E27FC236}">
                <a16:creationId xmlns:a16="http://schemas.microsoft.com/office/drawing/2014/main" id="{31FE0A9C-2C2E-4C38-949A-55C1964F7D19}"/>
              </a:ext>
            </a:extLst>
          </p:cNvPr>
          <p:cNvSpPr/>
          <p:nvPr/>
        </p:nvSpPr>
        <p:spPr>
          <a:xfrm rot="16200000">
            <a:off x="6628490" y="3529729"/>
            <a:ext cx="147101" cy="60101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8" name="Straight Arrow Connector 47">
            <a:extLst>
              <a:ext uri="{FF2B5EF4-FFF2-40B4-BE49-F238E27FC236}">
                <a16:creationId xmlns:a16="http://schemas.microsoft.com/office/drawing/2014/main" id="{96FCF506-2119-4255-BDE6-0B40B012A83C}"/>
              </a:ext>
            </a:extLst>
          </p:cNvPr>
          <p:cNvCxnSpPr>
            <a:cxnSpLocks/>
          </p:cNvCxnSpPr>
          <p:nvPr/>
        </p:nvCxnSpPr>
        <p:spPr>
          <a:xfrm flipH="1" flipV="1">
            <a:off x="7320441" y="4804755"/>
            <a:ext cx="4647" cy="91221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D19BA939-601E-4CD3-98B9-E8E26955F5DB}"/>
              </a:ext>
            </a:extLst>
          </p:cNvPr>
          <p:cNvCxnSpPr>
            <a:cxnSpLocks/>
          </p:cNvCxnSpPr>
          <p:nvPr/>
        </p:nvCxnSpPr>
        <p:spPr>
          <a:xfrm flipV="1">
            <a:off x="7388607" y="2955895"/>
            <a:ext cx="1314766" cy="14466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24E20A6D-9765-4E19-9EC5-DC0C042F293D}"/>
              </a:ext>
            </a:extLst>
          </p:cNvPr>
          <p:cNvCxnSpPr>
            <a:cxnSpLocks/>
          </p:cNvCxnSpPr>
          <p:nvPr/>
        </p:nvCxnSpPr>
        <p:spPr>
          <a:xfrm flipH="1">
            <a:off x="6401532" y="2937459"/>
            <a:ext cx="2301842"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6AB14B72-F61E-4AD8-BEF1-F5E246800835}"/>
              </a:ext>
            </a:extLst>
          </p:cNvPr>
          <p:cNvCxnSpPr/>
          <p:nvPr/>
        </p:nvCxnSpPr>
        <p:spPr>
          <a:xfrm>
            <a:off x="5074597" y="6487600"/>
            <a:ext cx="685117"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B7F9D99-9FAD-4BA0-97D4-57A366158540}"/>
              </a:ext>
            </a:extLst>
          </p:cNvPr>
          <p:cNvSpPr txBox="1"/>
          <p:nvPr/>
        </p:nvSpPr>
        <p:spPr>
          <a:xfrm>
            <a:off x="5792510" y="6340258"/>
            <a:ext cx="1431036" cy="276999"/>
          </a:xfrm>
          <a:prstGeom prst="rect">
            <a:avLst/>
          </a:prstGeom>
          <a:noFill/>
        </p:spPr>
        <p:txBody>
          <a:bodyPr wrap="square" rtlCol="0">
            <a:spAutoFit/>
          </a:bodyPr>
          <a:lstStyle/>
          <a:p>
            <a:r>
              <a:rPr lang="en-US" sz="1200" dirty="0"/>
              <a:t>Deployment</a:t>
            </a:r>
          </a:p>
        </p:txBody>
      </p:sp>
      <p:cxnSp>
        <p:nvCxnSpPr>
          <p:cNvPr id="53" name="Straight Arrow Connector 52">
            <a:extLst>
              <a:ext uri="{FF2B5EF4-FFF2-40B4-BE49-F238E27FC236}">
                <a16:creationId xmlns:a16="http://schemas.microsoft.com/office/drawing/2014/main" id="{0F80D549-6D19-4F5D-ACB6-23DA62C6F65B}"/>
              </a:ext>
            </a:extLst>
          </p:cNvPr>
          <p:cNvCxnSpPr/>
          <p:nvPr/>
        </p:nvCxnSpPr>
        <p:spPr>
          <a:xfrm>
            <a:off x="5077707" y="6705317"/>
            <a:ext cx="685117"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97159E59-5956-4463-BA5C-D8ECE425A927}"/>
              </a:ext>
            </a:extLst>
          </p:cNvPr>
          <p:cNvSpPr txBox="1"/>
          <p:nvPr/>
        </p:nvSpPr>
        <p:spPr>
          <a:xfrm>
            <a:off x="5795620" y="6557975"/>
            <a:ext cx="1431036" cy="276999"/>
          </a:xfrm>
          <a:prstGeom prst="rect">
            <a:avLst/>
          </a:prstGeom>
          <a:noFill/>
        </p:spPr>
        <p:txBody>
          <a:bodyPr wrap="square" rtlCol="0">
            <a:spAutoFit/>
          </a:bodyPr>
          <a:lstStyle/>
          <a:p>
            <a:r>
              <a:rPr lang="en-US" sz="1200" dirty="0"/>
              <a:t>Service distribution</a:t>
            </a:r>
          </a:p>
        </p:txBody>
      </p:sp>
      <p:cxnSp>
        <p:nvCxnSpPr>
          <p:cNvPr id="55" name="Straight Arrow Connector 54">
            <a:extLst>
              <a:ext uri="{FF2B5EF4-FFF2-40B4-BE49-F238E27FC236}">
                <a16:creationId xmlns:a16="http://schemas.microsoft.com/office/drawing/2014/main" id="{DC3E3D46-4B15-4576-AACE-8D156E3CB861}"/>
              </a:ext>
            </a:extLst>
          </p:cNvPr>
          <p:cNvCxnSpPr>
            <a:cxnSpLocks/>
          </p:cNvCxnSpPr>
          <p:nvPr/>
        </p:nvCxnSpPr>
        <p:spPr>
          <a:xfrm>
            <a:off x="2896461" y="6711771"/>
            <a:ext cx="79136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AA4381AF-684E-472A-93A7-756C23E068D7}"/>
              </a:ext>
            </a:extLst>
          </p:cNvPr>
          <p:cNvSpPr txBox="1"/>
          <p:nvPr/>
        </p:nvSpPr>
        <p:spPr>
          <a:xfrm>
            <a:off x="3641007" y="6463761"/>
            <a:ext cx="1652959" cy="461665"/>
          </a:xfrm>
          <a:prstGeom prst="rect">
            <a:avLst/>
          </a:prstGeom>
          <a:noFill/>
        </p:spPr>
        <p:txBody>
          <a:bodyPr wrap="square" rtlCol="0">
            <a:spAutoFit/>
          </a:bodyPr>
          <a:lstStyle/>
          <a:p>
            <a:r>
              <a:rPr lang="en-US" sz="1200" dirty="0"/>
              <a:t>Policy Changes &amp; Configuration flow</a:t>
            </a:r>
          </a:p>
        </p:txBody>
      </p:sp>
      <p:cxnSp>
        <p:nvCxnSpPr>
          <p:cNvPr id="57" name="Straight Arrow Connector 56">
            <a:extLst>
              <a:ext uri="{FF2B5EF4-FFF2-40B4-BE49-F238E27FC236}">
                <a16:creationId xmlns:a16="http://schemas.microsoft.com/office/drawing/2014/main" id="{96A7549F-F920-458A-A2C5-A3D98B2784F7}"/>
              </a:ext>
            </a:extLst>
          </p:cNvPr>
          <p:cNvCxnSpPr>
            <a:cxnSpLocks/>
            <a:endCxn id="59" idx="1"/>
          </p:cNvCxnSpPr>
          <p:nvPr/>
        </p:nvCxnSpPr>
        <p:spPr>
          <a:xfrm>
            <a:off x="2923095" y="6425930"/>
            <a:ext cx="7424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Rounded Corners 57">
            <a:extLst>
              <a:ext uri="{FF2B5EF4-FFF2-40B4-BE49-F238E27FC236}">
                <a16:creationId xmlns:a16="http://schemas.microsoft.com/office/drawing/2014/main" id="{6B8BCD52-802E-4BF0-BA6B-F3639281026D}"/>
              </a:ext>
            </a:extLst>
          </p:cNvPr>
          <p:cNvSpPr/>
          <p:nvPr/>
        </p:nvSpPr>
        <p:spPr>
          <a:xfrm>
            <a:off x="2072117" y="2388082"/>
            <a:ext cx="875775" cy="434829"/>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TCA-Gen2</a:t>
            </a:r>
            <a:endParaRPr lang="en-US" sz="1100" dirty="0"/>
          </a:p>
        </p:txBody>
      </p:sp>
      <p:sp>
        <p:nvSpPr>
          <p:cNvPr id="59" name="TextBox 58">
            <a:extLst>
              <a:ext uri="{FF2B5EF4-FFF2-40B4-BE49-F238E27FC236}">
                <a16:creationId xmlns:a16="http://schemas.microsoft.com/office/drawing/2014/main" id="{37C2CE75-EE6D-4B37-9685-F3B768078DA3}"/>
              </a:ext>
            </a:extLst>
          </p:cNvPr>
          <p:cNvSpPr txBox="1"/>
          <p:nvPr/>
        </p:nvSpPr>
        <p:spPr>
          <a:xfrm>
            <a:off x="3665525" y="6287430"/>
            <a:ext cx="1431036" cy="276999"/>
          </a:xfrm>
          <a:prstGeom prst="rect">
            <a:avLst/>
          </a:prstGeom>
          <a:noFill/>
        </p:spPr>
        <p:txBody>
          <a:bodyPr wrap="square" rtlCol="0">
            <a:spAutoFit/>
          </a:bodyPr>
          <a:lstStyle/>
          <a:p>
            <a:r>
              <a:rPr lang="en-US" sz="1200" dirty="0"/>
              <a:t>Event Data flow</a:t>
            </a:r>
          </a:p>
        </p:txBody>
      </p:sp>
      <p:sp>
        <p:nvSpPr>
          <p:cNvPr id="60" name="Rectangle: Rounded Corners 59">
            <a:extLst>
              <a:ext uri="{FF2B5EF4-FFF2-40B4-BE49-F238E27FC236}">
                <a16:creationId xmlns:a16="http://schemas.microsoft.com/office/drawing/2014/main" id="{7119FC09-9F4D-45B4-9289-992F860A22A2}"/>
              </a:ext>
            </a:extLst>
          </p:cNvPr>
          <p:cNvSpPr/>
          <p:nvPr/>
        </p:nvSpPr>
        <p:spPr>
          <a:xfrm>
            <a:off x="1981863" y="2670693"/>
            <a:ext cx="875775" cy="434829"/>
          </a:xfrm>
          <a:prstGeom prst="roundRect">
            <a:avLst/>
          </a:prstGeom>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TCA</a:t>
            </a:r>
            <a:endParaRPr lang="en-US" sz="1100" dirty="0"/>
          </a:p>
        </p:txBody>
      </p:sp>
      <p:cxnSp>
        <p:nvCxnSpPr>
          <p:cNvPr id="61" name="Straight Arrow Connector 60">
            <a:extLst>
              <a:ext uri="{FF2B5EF4-FFF2-40B4-BE49-F238E27FC236}">
                <a16:creationId xmlns:a16="http://schemas.microsoft.com/office/drawing/2014/main" id="{DB4F520B-44A4-42B7-B027-3E0711C619D1}"/>
              </a:ext>
            </a:extLst>
          </p:cNvPr>
          <p:cNvCxnSpPr>
            <a:cxnSpLocks/>
          </p:cNvCxnSpPr>
          <p:nvPr/>
        </p:nvCxnSpPr>
        <p:spPr>
          <a:xfrm flipH="1" flipV="1">
            <a:off x="6401532" y="2839689"/>
            <a:ext cx="2359462" cy="243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58F02F28-B1FA-4296-A7A9-C8F72FEB6B2C}"/>
              </a:ext>
            </a:extLst>
          </p:cNvPr>
          <p:cNvSpPr txBox="1"/>
          <p:nvPr/>
        </p:nvSpPr>
        <p:spPr>
          <a:xfrm>
            <a:off x="1877855" y="4377982"/>
            <a:ext cx="728758" cy="230832"/>
          </a:xfrm>
          <a:prstGeom prst="rect">
            <a:avLst/>
          </a:prstGeom>
          <a:noFill/>
        </p:spPr>
        <p:txBody>
          <a:bodyPr wrap="square" rtlCol="0">
            <a:spAutoFit/>
          </a:bodyPr>
          <a:lstStyle/>
          <a:p>
            <a:r>
              <a:rPr lang="en-US" sz="900" dirty="0"/>
              <a:t>GPB-&gt;JSON</a:t>
            </a:r>
            <a:endParaRPr lang="en-US" sz="1100" dirty="0"/>
          </a:p>
        </p:txBody>
      </p:sp>
      <p:sp>
        <p:nvSpPr>
          <p:cNvPr id="63" name="Rectangle: Rounded Corners 62">
            <a:extLst>
              <a:ext uri="{FF2B5EF4-FFF2-40B4-BE49-F238E27FC236}">
                <a16:creationId xmlns:a16="http://schemas.microsoft.com/office/drawing/2014/main" id="{E771EED5-37C0-42C3-829E-F5325AA7F320}"/>
              </a:ext>
            </a:extLst>
          </p:cNvPr>
          <p:cNvSpPr/>
          <p:nvPr/>
        </p:nvSpPr>
        <p:spPr>
          <a:xfrm>
            <a:off x="5405843" y="4626402"/>
            <a:ext cx="802503" cy="370075"/>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t>RESTConf</a:t>
            </a:r>
            <a:endParaRPr lang="en-US" sz="1100" dirty="0"/>
          </a:p>
        </p:txBody>
      </p:sp>
      <p:cxnSp>
        <p:nvCxnSpPr>
          <p:cNvPr id="64" name="Connector: Elbow 63">
            <a:extLst>
              <a:ext uri="{FF2B5EF4-FFF2-40B4-BE49-F238E27FC236}">
                <a16:creationId xmlns:a16="http://schemas.microsoft.com/office/drawing/2014/main" id="{31DA6C5D-95B5-4A2E-9DF3-3E0A37CA45A3}"/>
              </a:ext>
            </a:extLst>
          </p:cNvPr>
          <p:cNvCxnSpPr>
            <a:cxnSpLocks/>
          </p:cNvCxnSpPr>
          <p:nvPr/>
        </p:nvCxnSpPr>
        <p:spPr>
          <a:xfrm rot="5400000" flipH="1" flipV="1">
            <a:off x="5014608" y="5051411"/>
            <a:ext cx="815152" cy="74921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Rounded Corners 64">
            <a:extLst>
              <a:ext uri="{FF2B5EF4-FFF2-40B4-BE49-F238E27FC236}">
                <a16:creationId xmlns:a16="http://schemas.microsoft.com/office/drawing/2014/main" id="{D54AC10E-4A79-4D89-9519-DD28DB43BA4D}"/>
              </a:ext>
            </a:extLst>
          </p:cNvPr>
          <p:cNvSpPr/>
          <p:nvPr/>
        </p:nvSpPr>
        <p:spPr>
          <a:xfrm>
            <a:off x="4208071" y="2696796"/>
            <a:ext cx="784912" cy="395747"/>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SON-Handler</a:t>
            </a:r>
            <a:endParaRPr lang="en-US" sz="1100" dirty="0"/>
          </a:p>
        </p:txBody>
      </p:sp>
      <p:sp>
        <p:nvSpPr>
          <p:cNvPr id="66" name="Rectangle: Rounded Corners 65">
            <a:extLst>
              <a:ext uri="{FF2B5EF4-FFF2-40B4-BE49-F238E27FC236}">
                <a16:creationId xmlns:a16="http://schemas.microsoft.com/office/drawing/2014/main" id="{79D85082-CE50-4E35-8F97-78A4357B7E30}"/>
              </a:ext>
            </a:extLst>
          </p:cNvPr>
          <p:cNvSpPr/>
          <p:nvPr/>
        </p:nvSpPr>
        <p:spPr>
          <a:xfrm>
            <a:off x="5217102" y="3600150"/>
            <a:ext cx="833430" cy="434828"/>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BBS Event Processor</a:t>
            </a:r>
            <a:endParaRPr lang="en-US" sz="1100" dirty="0"/>
          </a:p>
        </p:txBody>
      </p:sp>
      <p:sp>
        <p:nvSpPr>
          <p:cNvPr id="67" name="Rectangle: Rounded Corners 66">
            <a:extLst>
              <a:ext uri="{FF2B5EF4-FFF2-40B4-BE49-F238E27FC236}">
                <a16:creationId xmlns:a16="http://schemas.microsoft.com/office/drawing/2014/main" id="{8174E053-EA64-4A7D-B0E4-2C288E08A179}"/>
              </a:ext>
            </a:extLst>
          </p:cNvPr>
          <p:cNvSpPr/>
          <p:nvPr/>
        </p:nvSpPr>
        <p:spPr>
          <a:xfrm>
            <a:off x="1238687" y="3636768"/>
            <a:ext cx="833430" cy="434828"/>
          </a:xfrm>
          <a:prstGeom prst="roundRect">
            <a:avLst/>
          </a:prstGeom>
          <a:solidFill>
            <a:srgbClr val="00B0F0"/>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PM-Mapper</a:t>
            </a:r>
            <a:endParaRPr lang="en-US" sz="1100" dirty="0"/>
          </a:p>
        </p:txBody>
      </p:sp>
      <p:cxnSp>
        <p:nvCxnSpPr>
          <p:cNvPr id="68" name="Connector: Elbow 67">
            <a:extLst>
              <a:ext uri="{FF2B5EF4-FFF2-40B4-BE49-F238E27FC236}">
                <a16:creationId xmlns:a16="http://schemas.microsoft.com/office/drawing/2014/main" id="{BEFAF21C-DA81-4DE0-867E-ABB65DF03B33}"/>
              </a:ext>
            </a:extLst>
          </p:cNvPr>
          <p:cNvCxnSpPr>
            <a:cxnSpLocks/>
          </p:cNvCxnSpPr>
          <p:nvPr/>
        </p:nvCxnSpPr>
        <p:spPr>
          <a:xfrm rot="16200000" flipV="1">
            <a:off x="3429017" y="5213835"/>
            <a:ext cx="858349" cy="53895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nector: Elbow 68">
            <a:extLst>
              <a:ext uri="{FF2B5EF4-FFF2-40B4-BE49-F238E27FC236}">
                <a16:creationId xmlns:a16="http://schemas.microsoft.com/office/drawing/2014/main" id="{10325A33-AB22-4F57-ADE4-F302430F7E7D}"/>
              </a:ext>
            </a:extLst>
          </p:cNvPr>
          <p:cNvCxnSpPr/>
          <p:nvPr/>
        </p:nvCxnSpPr>
        <p:spPr>
          <a:xfrm rot="5400000" flipH="1" flipV="1">
            <a:off x="1225729" y="4153446"/>
            <a:ext cx="503375" cy="355971"/>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0584F9D6-9BF6-4F6B-B664-563AA187851C}"/>
              </a:ext>
            </a:extLst>
          </p:cNvPr>
          <p:cNvCxnSpPr/>
          <p:nvPr/>
        </p:nvCxnSpPr>
        <p:spPr>
          <a:xfrm flipH="1" flipV="1">
            <a:off x="2482879" y="3153587"/>
            <a:ext cx="16143" cy="141263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0DC43252-D9B8-4F4D-AD84-79FF3651607D}"/>
              </a:ext>
            </a:extLst>
          </p:cNvPr>
          <p:cNvCxnSpPr>
            <a:cxnSpLocks/>
          </p:cNvCxnSpPr>
          <p:nvPr/>
        </p:nvCxnSpPr>
        <p:spPr>
          <a:xfrm flipH="1" flipV="1">
            <a:off x="3576889" y="3113410"/>
            <a:ext cx="1376" cy="14913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743106C4-0DB7-42AC-9A0D-D0AD8F79C297}"/>
              </a:ext>
            </a:extLst>
          </p:cNvPr>
          <p:cNvCxnSpPr>
            <a:endCxn id="18" idx="2"/>
          </p:cNvCxnSpPr>
          <p:nvPr/>
        </p:nvCxnSpPr>
        <p:spPr>
          <a:xfrm rot="10800000">
            <a:off x="1283572" y="3113982"/>
            <a:ext cx="2283909" cy="29792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8DFB2F58-248A-42AD-8684-2740D74B61EE}"/>
              </a:ext>
            </a:extLst>
          </p:cNvPr>
          <p:cNvCxnSpPr>
            <a:cxnSpLocks/>
          </p:cNvCxnSpPr>
          <p:nvPr/>
        </p:nvCxnSpPr>
        <p:spPr>
          <a:xfrm flipV="1">
            <a:off x="3585278" y="3067376"/>
            <a:ext cx="1015249" cy="34151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921A4B3C-1254-4B7B-8CE2-D8E637A35191}"/>
              </a:ext>
            </a:extLst>
          </p:cNvPr>
          <p:cNvCxnSpPr>
            <a:endCxn id="20" idx="2"/>
          </p:cNvCxnSpPr>
          <p:nvPr/>
        </p:nvCxnSpPr>
        <p:spPr>
          <a:xfrm flipV="1">
            <a:off x="4597660" y="3109319"/>
            <a:ext cx="1084390" cy="2995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or: Elbow 74">
            <a:extLst>
              <a:ext uri="{FF2B5EF4-FFF2-40B4-BE49-F238E27FC236}">
                <a16:creationId xmlns:a16="http://schemas.microsoft.com/office/drawing/2014/main" id="{AC7CC015-A5BB-49E5-A4D1-202E2A2AEC3A}"/>
              </a:ext>
            </a:extLst>
          </p:cNvPr>
          <p:cNvCxnSpPr/>
          <p:nvPr/>
        </p:nvCxnSpPr>
        <p:spPr>
          <a:xfrm rot="5400000" flipH="1" flipV="1">
            <a:off x="1629546" y="3139266"/>
            <a:ext cx="519828" cy="468116"/>
          </a:xfrm>
          <a:prstGeom prst="bentConnector3">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76" name="Connector: Elbow 75">
            <a:extLst>
              <a:ext uri="{FF2B5EF4-FFF2-40B4-BE49-F238E27FC236}">
                <a16:creationId xmlns:a16="http://schemas.microsoft.com/office/drawing/2014/main" id="{99D16842-46CE-4AAE-8B75-8DD0BF4FA648}"/>
              </a:ext>
            </a:extLst>
          </p:cNvPr>
          <p:cNvCxnSpPr>
            <a:cxnSpLocks/>
          </p:cNvCxnSpPr>
          <p:nvPr/>
        </p:nvCxnSpPr>
        <p:spPr>
          <a:xfrm rot="16200000" flipV="1">
            <a:off x="4843112" y="3704364"/>
            <a:ext cx="581363" cy="1262714"/>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C9F33B7-A737-4075-A58A-F5F302AE37C3}"/>
              </a:ext>
            </a:extLst>
          </p:cNvPr>
          <p:cNvCxnSpPr>
            <a:cxnSpLocks/>
          </p:cNvCxnSpPr>
          <p:nvPr/>
        </p:nvCxnSpPr>
        <p:spPr>
          <a:xfrm>
            <a:off x="4961096" y="3903787"/>
            <a:ext cx="2560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5E1EF0A0-5B10-4375-A27F-4040958A7E6B}"/>
              </a:ext>
            </a:extLst>
          </p:cNvPr>
          <p:cNvCxnSpPr/>
          <p:nvPr/>
        </p:nvCxnSpPr>
        <p:spPr>
          <a:xfrm>
            <a:off x="5847126" y="3113410"/>
            <a:ext cx="0" cy="4867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7F4D0D45-B801-46D8-B980-07A33F834DA9}"/>
              </a:ext>
            </a:extLst>
          </p:cNvPr>
          <p:cNvCxnSpPr/>
          <p:nvPr/>
        </p:nvCxnSpPr>
        <p:spPr>
          <a:xfrm flipV="1">
            <a:off x="4502436" y="4231622"/>
            <a:ext cx="0" cy="377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ctor: Elbow 79">
            <a:extLst>
              <a:ext uri="{FF2B5EF4-FFF2-40B4-BE49-F238E27FC236}">
                <a16:creationId xmlns:a16="http://schemas.microsoft.com/office/drawing/2014/main" id="{04898D9D-822C-4A39-904E-7EE78992DC0C}"/>
              </a:ext>
            </a:extLst>
          </p:cNvPr>
          <p:cNvCxnSpPr>
            <a:cxnSpLocks/>
          </p:cNvCxnSpPr>
          <p:nvPr/>
        </p:nvCxnSpPr>
        <p:spPr>
          <a:xfrm rot="5400000" flipH="1" flipV="1">
            <a:off x="4913103" y="2790931"/>
            <a:ext cx="500892" cy="1137669"/>
          </a:xfrm>
          <a:prstGeom prst="bentConnector3">
            <a:avLst>
              <a:gd name="adj1" fmla="val 2320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Cube 80">
            <a:extLst>
              <a:ext uri="{FF2B5EF4-FFF2-40B4-BE49-F238E27FC236}">
                <a16:creationId xmlns:a16="http://schemas.microsoft.com/office/drawing/2014/main" id="{5790C395-4286-4677-B6F5-A94908605292}"/>
              </a:ext>
            </a:extLst>
          </p:cNvPr>
          <p:cNvSpPr/>
          <p:nvPr/>
        </p:nvSpPr>
        <p:spPr>
          <a:xfrm>
            <a:off x="7018088" y="2976999"/>
            <a:ext cx="905822" cy="417796"/>
          </a:xfrm>
          <a:prstGeom prst="cube">
            <a:avLst>
              <a:gd name="adj" fmla="val 15123"/>
            </a:avLst>
          </a:prstGeom>
          <a:solidFill>
            <a:schemeClr val="accent1"/>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Dashboard</a:t>
            </a:r>
          </a:p>
        </p:txBody>
      </p:sp>
      <p:sp>
        <p:nvSpPr>
          <p:cNvPr id="84" name="Rectangle: Rounded Corners 83">
            <a:extLst>
              <a:ext uri="{FF2B5EF4-FFF2-40B4-BE49-F238E27FC236}">
                <a16:creationId xmlns:a16="http://schemas.microsoft.com/office/drawing/2014/main" id="{23FCB666-6B1D-457D-948A-98A3FADC8B77}"/>
              </a:ext>
            </a:extLst>
          </p:cNvPr>
          <p:cNvSpPr/>
          <p:nvPr/>
        </p:nvSpPr>
        <p:spPr>
          <a:xfrm>
            <a:off x="10375791" y="3343040"/>
            <a:ext cx="833430" cy="809509"/>
          </a:xfrm>
          <a:prstGeom prst="roundRect">
            <a:avLst/>
          </a:prstGeom>
          <a:solidFill>
            <a:schemeClr val="accent4">
              <a:lumMod val="60000"/>
              <a:lumOff val="40000"/>
            </a:schemeClr>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OTI</a:t>
            </a:r>
            <a:endParaRPr lang="en-US" sz="2000" dirty="0">
              <a:solidFill>
                <a:schemeClr val="tx1"/>
              </a:solidFill>
            </a:endParaRPr>
          </a:p>
        </p:txBody>
      </p:sp>
      <p:sp>
        <p:nvSpPr>
          <p:cNvPr id="85" name="Cube 84">
            <a:extLst>
              <a:ext uri="{FF2B5EF4-FFF2-40B4-BE49-F238E27FC236}">
                <a16:creationId xmlns:a16="http://schemas.microsoft.com/office/drawing/2014/main" id="{244E29B2-B4A0-4ED4-801E-7050828C8779}"/>
              </a:ext>
            </a:extLst>
          </p:cNvPr>
          <p:cNvSpPr/>
          <p:nvPr/>
        </p:nvSpPr>
        <p:spPr>
          <a:xfrm>
            <a:off x="10344042" y="5716965"/>
            <a:ext cx="847288" cy="423851"/>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AA&amp;I</a:t>
            </a:r>
          </a:p>
        </p:txBody>
      </p:sp>
      <p:sp>
        <p:nvSpPr>
          <p:cNvPr id="86" name="Cube 85">
            <a:extLst>
              <a:ext uri="{FF2B5EF4-FFF2-40B4-BE49-F238E27FC236}">
                <a16:creationId xmlns:a16="http://schemas.microsoft.com/office/drawing/2014/main" id="{76BE3D07-006E-4C98-9976-7D9E6D3DA8FD}"/>
              </a:ext>
            </a:extLst>
          </p:cNvPr>
          <p:cNvSpPr/>
          <p:nvPr/>
        </p:nvSpPr>
        <p:spPr>
          <a:xfrm>
            <a:off x="11303053" y="5694084"/>
            <a:ext cx="847288" cy="423851"/>
          </a:xfrm>
          <a:prstGeom prst="cub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External sources</a:t>
            </a:r>
          </a:p>
        </p:txBody>
      </p:sp>
      <p:cxnSp>
        <p:nvCxnSpPr>
          <p:cNvPr id="87" name="Straight Arrow Connector 86">
            <a:extLst>
              <a:ext uri="{FF2B5EF4-FFF2-40B4-BE49-F238E27FC236}">
                <a16:creationId xmlns:a16="http://schemas.microsoft.com/office/drawing/2014/main" id="{173A952A-37BF-4AB7-860E-2D818E8D540D}"/>
              </a:ext>
            </a:extLst>
          </p:cNvPr>
          <p:cNvCxnSpPr>
            <a:cxnSpLocks/>
            <a:endCxn id="84" idx="2"/>
          </p:cNvCxnSpPr>
          <p:nvPr/>
        </p:nvCxnSpPr>
        <p:spPr>
          <a:xfrm flipV="1">
            <a:off x="10792506" y="4152549"/>
            <a:ext cx="0" cy="1541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ABCE4D13-BD89-48E6-9E8B-091E0DEA1FE9}"/>
              </a:ext>
            </a:extLst>
          </p:cNvPr>
          <p:cNvCxnSpPr/>
          <p:nvPr/>
        </p:nvCxnSpPr>
        <p:spPr>
          <a:xfrm>
            <a:off x="7388607" y="6463761"/>
            <a:ext cx="683066"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92" name="TextBox 91">
            <a:extLst>
              <a:ext uri="{FF2B5EF4-FFF2-40B4-BE49-F238E27FC236}">
                <a16:creationId xmlns:a16="http://schemas.microsoft.com/office/drawing/2014/main" id="{17BBF172-D8AC-48C8-A998-10E59A0D0ECD}"/>
              </a:ext>
            </a:extLst>
          </p:cNvPr>
          <p:cNvSpPr txBox="1"/>
          <p:nvPr/>
        </p:nvSpPr>
        <p:spPr>
          <a:xfrm>
            <a:off x="7999255" y="6320011"/>
            <a:ext cx="1431036" cy="276999"/>
          </a:xfrm>
          <a:prstGeom prst="rect">
            <a:avLst/>
          </a:prstGeom>
          <a:noFill/>
        </p:spPr>
        <p:txBody>
          <a:bodyPr wrap="square" rtlCol="0">
            <a:spAutoFit/>
          </a:bodyPr>
          <a:lstStyle/>
          <a:p>
            <a:r>
              <a:rPr lang="en-US" sz="1200" dirty="0"/>
              <a:t>Inventory Updates</a:t>
            </a:r>
          </a:p>
        </p:txBody>
      </p:sp>
      <p:cxnSp>
        <p:nvCxnSpPr>
          <p:cNvPr id="94" name="Connector: Elbow 93">
            <a:extLst>
              <a:ext uri="{FF2B5EF4-FFF2-40B4-BE49-F238E27FC236}">
                <a16:creationId xmlns:a16="http://schemas.microsoft.com/office/drawing/2014/main" id="{72A9FC65-9506-46CB-85B1-BBDC7BE99D0C}"/>
              </a:ext>
            </a:extLst>
          </p:cNvPr>
          <p:cNvCxnSpPr>
            <a:cxnSpLocks/>
          </p:cNvCxnSpPr>
          <p:nvPr/>
        </p:nvCxnSpPr>
        <p:spPr>
          <a:xfrm rot="16200000" flipV="1">
            <a:off x="10525777" y="4498905"/>
            <a:ext cx="1541535" cy="84882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B7B7A96D-815A-4397-95C3-7ADCB338EF81}"/>
              </a:ext>
            </a:extLst>
          </p:cNvPr>
          <p:cNvCxnSpPr>
            <a:cxnSpLocks/>
            <a:endCxn id="84" idx="1"/>
          </p:cNvCxnSpPr>
          <p:nvPr/>
        </p:nvCxnSpPr>
        <p:spPr>
          <a:xfrm flipV="1">
            <a:off x="10068591" y="3747795"/>
            <a:ext cx="307200" cy="88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6F5C9C54-B1B2-4178-BEDB-203EF1CC64C8}"/>
              </a:ext>
            </a:extLst>
          </p:cNvPr>
          <p:cNvCxnSpPr/>
          <p:nvPr/>
        </p:nvCxnSpPr>
        <p:spPr>
          <a:xfrm flipV="1">
            <a:off x="10792506" y="2226952"/>
            <a:ext cx="0" cy="1116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66069863-6091-42AB-9825-3EE2AF232CCE}"/>
              </a:ext>
            </a:extLst>
          </p:cNvPr>
          <p:cNvCxnSpPr>
            <a:endCxn id="14" idx="5"/>
          </p:cNvCxnSpPr>
          <p:nvPr/>
        </p:nvCxnSpPr>
        <p:spPr>
          <a:xfrm rot="10800000">
            <a:off x="10068592" y="2885374"/>
            <a:ext cx="467981" cy="45766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9D503B68-4B57-4214-9A4D-248B7E28A6E4}"/>
              </a:ext>
            </a:extLst>
          </p:cNvPr>
          <p:cNvSpPr txBox="1"/>
          <p:nvPr/>
        </p:nvSpPr>
        <p:spPr>
          <a:xfrm>
            <a:off x="10481952" y="5247589"/>
            <a:ext cx="621108" cy="230832"/>
          </a:xfrm>
          <a:prstGeom prst="rect">
            <a:avLst/>
          </a:prstGeom>
          <a:noFill/>
        </p:spPr>
        <p:txBody>
          <a:bodyPr wrap="square" rtlCol="0">
            <a:spAutoFit/>
          </a:bodyPr>
          <a:lstStyle/>
          <a:p>
            <a:r>
              <a:rPr lang="en-US" sz="900" dirty="0"/>
              <a:t>DMAAP</a:t>
            </a:r>
          </a:p>
        </p:txBody>
      </p:sp>
      <p:cxnSp>
        <p:nvCxnSpPr>
          <p:cNvPr id="7" name="Connector: Elbow 6">
            <a:extLst>
              <a:ext uri="{FF2B5EF4-FFF2-40B4-BE49-F238E27FC236}">
                <a16:creationId xmlns:a16="http://schemas.microsoft.com/office/drawing/2014/main" id="{5126E40C-2E00-42E0-BF92-A5046F81E6E7}"/>
              </a:ext>
            </a:extLst>
          </p:cNvPr>
          <p:cNvCxnSpPr/>
          <p:nvPr/>
        </p:nvCxnSpPr>
        <p:spPr>
          <a:xfrm rot="5400000" flipH="1" flipV="1">
            <a:off x="10327797" y="2102133"/>
            <a:ext cx="1932092" cy="549722"/>
          </a:xfrm>
          <a:prstGeom prst="bentConnector3">
            <a:avLst/>
          </a:prstGeom>
          <a:ln>
            <a:prstDash val="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8111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18DC19-36EE-4608-A76A-73BA907F502F}"/>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5</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27886324-57D6-4B17-A703-A57375B57D64}"/>
              </a:ext>
            </a:extLst>
          </p:cNvPr>
          <p:cNvSpPr>
            <a:spLocks noGrp="1"/>
          </p:cNvSpPr>
          <p:nvPr>
            <p:ph type="title"/>
          </p:nvPr>
        </p:nvSpPr>
        <p:spPr>
          <a:xfrm>
            <a:off x="162496" y="206220"/>
            <a:ext cx="11506200" cy="708180"/>
          </a:xfrm>
        </p:spPr>
        <p:txBody>
          <a:bodyPr>
            <a:normAutofit fontScale="90000"/>
          </a:bodyPr>
          <a:lstStyle/>
          <a:p>
            <a:r>
              <a:rPr lang="en-US" dirty="0">
                <a:latin typeface="+mn-lt"/>
              </a:rPr>
              <a:t>Proposed High level Capabilities of ONAP Topology Interface (OTI)</a:t>
            </a:r>
          </a:p>
        </p:txBody>
      </p:sp>
      <p:sp>
        <p:nvSpPr>
          <p:cNvPr id="4" name="Text Placeholder 3">
            <a:extLst>
              <a:ext uri="{FF2B5EF4-FFF2-40B4-BE49-F238E27FC236}">
                <a16:creationId xmlns:a16="http://schemas.microsoft.com/office/drawing/2014/main" id="{17A743D6-624A-4FBE-9FB9-DD28744840EB}"/>
              </a:ext>
            </a:extLst>
          </p:cNvPr>
          <p:cNvSpPr>
            <a:spLocks noGrp="1"/>
          </p:cNvSpPr>
          <p:nvPr>
            <p:ph type="body" sz="quarter" idx="10"/>
          </p:nvPr>
        </p:nvSpPr>
        <p:spPr>
          <a:xfrm>
            <a:off x="304424" y="1300826"/>
            <a:ext cx="11506200" cy="3928433"/>
          </a:xfrm>
        </p:spPr>
        <p:txBody>
          <a:bodyPr>
            <a:normAutofit/>
          </a:bodyPr>
          <a:lstStyle/>
          <a:p>
            <a:pPr marL="0" indent="0">
              <a:buNone/>
            </a:pPr>
            <a:r>
              <a:rPr lang="en-US" sz="2000" b="1" dirty="0">
                <a:solidFill>
                  <a:schemeClr val="tx1"/>
                </a:solidFill>
                <a:latin typeface="+mn-lt"/>
              </a:rPr>
              <a:t>OTI</a:t>
            </a:r>
            <a:r>
              <a:rPr lang="en-US" sz="2000" dirty="0">
                <a:solidFill>
                  <a:schemeClr val="tx1"/>
                </a:solidFill>
              </a:rPr>
              <a:t> </a:t>
            </a:r>
            <a:r>
              <a:rPr lang="en-US" sz="2000" dirty="0">
                <a:solidFill>
                  <a:schemeClr val="tx1"/>
                </a:solidFill>
                <a:latin typeface="+mn-lt"/>
              </a:rPr>
              <a:t>can provide a generic topology event handling function to process different </a:t>
            </a:r>
            <a:r>
              <a:rPr lang="en-US" sz="2000" dirty="0" err="1">
                <a:solidFill>
                  <a:schemeClr val="tx1"/>
                </a:solidFill>
                <a:latin typeface="+mn-lt"/>
              </a:rPr>
              <a:t>xnf</a:t>
            </a:r>
            <a:r>
              <a:rPr lang="en-US" sz="2000" dirty="0">
                <a:solidFill>
                  <a:schemeClr val="tx1"/>
                </a:solidFill>
                <a:latin typeface="+mn-lt"/>
              </a:rPr>
              <a:t>-type topology events from different vendors or a common event format across different vendors. OTI can generate </a:t>
            </a:r>
            <a:r>
              <a:rPr lang="en-US" sz="2000" dirty="0" err="1">
                <a:solidFill>
                  <a:schemeClr val="tx1"/>
                </a:solidFill>
                <a:latin typeface="+mn-lt"/>
              </a:rPr>
              <a:t>dcae</a:t>
            </a:r>
            <a:r>
              <a:rPr lang="en-US" sz="2000" dirty="0">
                <a:solidFill>
                  <a:schemeClr val="tx1"/>
                </a:solidFill>
                <a:latin typeface="+mn-lt"/>
              </a:rPr>
              <a:t>-collection-event  used by different collector microservices (e. g. </a:t>
            </a:r>
            <a:r>
              <a:rPr lang="en-US" sz="2000" dirty="0" err="1">
                <a:solidFill>
                  <a:schemeClr val="tx1"/>
                </a:solidFill>
                <a:latin typeface="+mn-lt"/>
              </a:rPr>
              <a:t>snmp-poller</a:t>
            </a:r>
            <a:r>
              <a:rPr lang="en-US" sz="2000" dirty="0">
                <a:solidFill>
                  <a:schemeClr val="tx1"/>
                </a:solidFill>
                <a:latin typeface="+mn-lt"/>
              </a:rPr>
              <a:t>, file-oriented interfaces, status-</a:t>
            </a:r>
            <a:r>
              <a:rPr lang="en-US" sz="2000" dirty="0" err="1">
                <a:solidFill>
                  <a:schemeClr val="tx1"/>
                </a:solidFill>
                <a:latin typeface="+mn-lt"/>
              </a:rPr>
              <a:t>poller</a:t>
            </a:r>
            <a:r>
              <a:rPr lang="en-US" sz="2000" dirty="0">
                <a:solidFill>
                  <a:schemeClr val="tx1"/>
                </a:solidFill>
                <a:latin typeface="+mn-lt"/>
              </a:rPr>
              <a:t>, </a:t>
            </a:r>
            <a:r>
              <a:rPr lang="en-US" sz="2000" dirty="0" err="1">
                <a:solidFill>
                  <a:schemeClr val="tx1"/>
                </a:solidFill>
                <a:latin typeface="+mn-lt"/>
              </a:rPr>
              <a:t>gRPC_collector</a:t>
            </a:r>
            <a:r>
              <a:rPr lang="en-US" sz="2000" dirty="0">
                <a:solidFill>
                  <a:schemeClr val="tx1"/>
                </a:solidFill>
                <a:latin typeface="+mn-lt"/>
              </a:rPr>
              <a:t>, </a:t>
            </a:r>
            <a:r>
              <a:rPr lang="en-US" sz="2000" dirty="0" err="1">
                <a:solidFill>
                  <a:schemeClr val="tx1"/>
                </a:solidFill>
                <a:latin typeface="+mn-lt"/>
              </a:rPr>
              <a:t>cli_collector</a:t>
            </a:r>
            <a:r>
              <a:rPr lang="en-US" sz="2000" dirty="0">
                <a:solidFill>
                  <a:schemeClr val="tx1"/>
                </a:solidFill>
                <a:latin typeface="+mn-lt"/>
              </a:rPr>
              <a:t>) for data collection.</a:t>
            </a:r>
          </a:p>
          <a:p>
            <a:pPr marL="0" indent="0">
              <a:buNone/>
            </a:pPr>
            <a:endParaRPr lang="en-US" sz="2000" dirty="0">
              <a:solidFill>
                <a:schemeClr val="tx1"/>
              </a:solidFill>
              <a:latin typeface="+mn-lt"/>
            </a:endParaRPr>
          </a:p>
          <a:p>
            <a:pPr marL="0" indent="0">
              <a:buNone/>
            </a:pPr>
            <a:r>
              <a:rPr lang="en-US" sz="2000" b="1" dirty="0">
                <a:solidFill>
                  <a:schemeClr val="tx1"/>
                </a:solidFill>
                <a:latin typeface="+mn-lt"/>
              </a:rPr>
              <a:t>OTI</a:t>
            </a:r>
            <a:r>
              <a:rPr lang="en-US" sz="2000" dirty="0">
                <a:solidFill>
                  <a:schemeClr val="tx1"/>
                </a:solidFill>
                <a:latin typeface="+mn-lt"/>
              </a:rPr>
              <a:t> can support real-time data collection when a </a:t>
            </a:r>
            <a:r>
              <a:rPr lang="en-US" sz="2000" dirty="0" err="1">
                <a:solidFill>
                  <a:schemeClr val="tx1"/>
                </a:solidFill>
                <a:latin typeface="+mn-lt"/>
              </a:rPr>
              <a:t>xNF</a:t>
            </a:r>
            <a:r>
              <a:rPr lang="en-US" sz="2000" dirty="0">
                <a:solidFill>
                  <a:schemeClr val="tx1"/>
                </a:solidFill>
                <a:latin typeface="+mn-lt"/>
              </a:rPr>
              <a:t> is added or deleted from cloud. OTI is a key component to support policy-driven or configuration-driven of  automatic data collection.</a:t>
            </a:r>
          </a:p>
          <a:p>
            <a:pPr marL="0" indent="0">
              <a:buNone/>
            </a:pPr>
            <a:endParaRPr lang="en-US" sz="2000" dirty="0">
              <a:solidFill>
                <a:schemeClr val="tx1"/>
              </a:solidFill>
              <a:latin typeface="+mn-lt"/>
            </a:endParaRPr>
          </a:p>
          <a:p>
            <a:pPr marL="0" indent="0">
              <a:buNone/>
            </a:pPr>
            <a:r>
              <a:rPr lang="en-US" sz="2000" b="1" dirty="0">
                <a:solidFill>
                  <a:schemeClr val="tx1"/>
                </a:solidFill>
                <a:latin typeface="+mn-lt"/>
              </a:rPr>
              <a:t>OTI</a:t>
            </a:r>
            <a:r>
              <a:rPr lang="en-US" sz="2000" dirty="0">
                <a:solidFill>
                  <a:schemeClr val="tx1"/>
                </a:solidFill>
                <a:latin typeface="+mn-lt"/>
              </a:rPr>
              <a:t> can also support Resiliency and load Balancing across multiple sites. </a:t>
            </a:r>
          </a:p>
          <a:p>
            <a:pPr marL="0" indent="0">
              <a:buNone/>
            </a:pPr>
            <a:endParaRPr lang="en-US" sz="2000" dirty="0">
              <a:solidFill>
                <a:schemeClr val="tx1"/>
              </a:solidFill>
              <a:latin typeface="+mn-lt"/>
            </a:endParaRPr>
          </a:p>
          <a:p>
            <a:pPr marL="0" indent="0">
              <a:buNone/>
            </a:pPr>
            <a:endParaRPr lang="en-US" sz="2000" dirty="0">
              <a:solidFill>
                <a:schemeClr val="tx1"/>
              </a:solidFill>
              <a:latin typeface="+mn-lt"/>
            </a:endParaRPr>
          </a:p>
          <a:p>
            <a:pPr marL="0" indent="0">
              <a:buNone/>
            </a:pPr>
            <a:endParaRPr lang="en-US" sz="2000" dirty="0">
              <a:solidFill>
                <a:schemeClr val="tx1"/>
              </a:solidFill>
              <a:latin typeface="+mn-lt"/>
            </a:endParaRP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AA91B6C-590D-44A7-A643-498FF872E95C}"/>
                  </a:ext>
                </a:extLst>
              </p14:cNvPr>
              <p14:cNvContentPartPr/>
              <p14:nvPr/>
            </p14:nvContentPartPr>
            <p14:xfrm>
              <a:off x="11887216" y="1540612"/>
              <a:ext cx="360" cy="360"/>
            </p14:xfrm>
          </p:contentPart>
        </mc:Choice>
        <mc:Fallback xmlns="">
          <p:pic>
            <p:nvPicPr>
              <p:cNvPr id="5" name="Ink 4">
                <a:extLst>
                  <a:ext uri="{FF2B5EF4-FFF2-40B4-BE49-F238E27FC236}">
                    <a16:creationId xmlns:a16="http://schemas.microsoft.com/office/drawing/2014/main" id="{0AA91B6C-590D-44A7-A643-498FF872E95C}"/>
                  </a:ext>
                </a:extLst>
              </p:cNvPr>
              <p:cNvPicPr/>
              <p:nvPr/>
            </p:nvPicPr>
            <p:blipFill>
              <a:blip r:embed="rId4"/>
              <a:stretch>
                <a:fillRect/>
              </a:stretch>
            </p:blipFill>
            <p:spPr>
              <a:xfrm>
                <a:off x="11878216" y="153161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4925E45B-06F4-4B0F-B6F8-B8AFDCB9279C}"/>
                  </a:ext>
                </a:extLst>
              </p14:cNvPr>
              <p14:cNvContentPartPr/>
              <p14:nvPr/>
            </p14:nvContentPartPr>
            <p14:xfrm>
              <a:off x="11668696" y="1590292"/>
              <a:ext cx="360" cy="360"/>
            </p14:xfrm>
          </p:contentPart>
        </mc:Choice>
        <mc:Fallback xmlns="">
          <p:pic>
            <p:nvPicPr>
              <p:cNvPr id="6" name="Ink 5">
                <a:extLst>
                  <a:ext uri="{FF2B5EF4-FFF2-40B4-BE49-F238E27FC236}">
                    <a16:creationId xmlns:a16="http://schemas.microsoft.com/office/drawing/2014/main" id="{4925E45B-06F4-4B0F-B6F8-B8AFDCB9279C}"/>
                  </a:ext>
                </a:extLst>
              </p:cNvPr>
              <p:cNvPicPr/>
              <p:nvPr/>
            </p:nvPicPr>
            <p:blipFill>
              <a:blip r:embed="rId4"/>
              <a:stretch>
                <a:fillRect/>
              </a:stretch>
            </p:blipFill>
            <p:spPr>
              <a:xfrm>
                <a:off x="11659696" y="1581292"/>
                <a:ext cx="18000" cy="18000"/>
              </a:xfrm>
              <a:prstGeom prst="rect">
                <a:avLst/>
              </a:prstGeom>
            </p:spPr>
          </p:pic>
        </mc:Fallback>
      </mc:AlternateContent>
    </p:spTree>
    <p:extLst>
      <p:ext uri="{BB962C8B-B14F-4D97-AF65-F5344CB8AC3E}">
        <p14:creationId xmlns:p14="http://schemas.microsoft.com/office/powerpoint/2010/main" val="259654947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835" y="89876"/>
            <a:ext cx="11695326" cy="736601"/>
          </a:xfrm>
        </p:spPr>
        <p:txBody>
          <a:bodyPr>
            <a:normAutofit/>
          </a:bodyPr>
          <a:lstStyle/>
          <a:p>
            <a:r>
              <a:rPr lang="en-US" sz="4000" dirty="0"/>
              <a:t>Terminology</a:t>
            </a:r>
            <a:endParaRPr lang="en-US" sz="4000" dirty="0">
              <a:solidFill>
                <a:schemeClr val="bg1"/>
              </a:solidFill>
            </a:endParaRPr>
          </a:p>
        </p:txBody>
      </p:sp>
      <p:sp>
        <p:nvSpPr>
          <p:cNvPr id="2" name="Slide Number Placeholder 1"/>
          <p:cNvSpPr>
            <a:spLocks noGrp="1"/>
          </p:cNvSpPr>
          <p:nvPr>
            <p:ph type="sldNum" sz="quarter" idx="12"/>
          </p:nvPr>
        </p:nvSpPr>
        <p:spPr/>
        <p:txBody>
          <a:bodyPr/>
          <a:lstStyle/>
          <a:p>
            <a:fld id="{6C9CD605-947A-3C4E-98CB-B055F943FEBA}" type="slidenum">
              <a:rPr lang="en-US" smtClean="0"/>
              <a:pPr/>
              <a:t>6</a:t>
            </a:fld>
            <a:endParaRPr lang="en-US" dirty="0"/>
          </a:p>
        </p:txBody>
      </p:sp>
      <p:sp>
        <p:nvSpPr>
          <p:cNvPr id="7" name="Text Placeholder 6">
            <a:extLst>
              <a:ext uri="{FF2B5EF4-FFF2-40B4-BE49-F238E27FC236}">
                <a16:creationId xmlns:a16="http://schemas.microsoft.com/office/drawing/2014/main" id="{879D1479-BB13-4EDD-B14F-0B5603BE6328}"/>
              </a:ext>
            </a:extLst>
          </p:cNvPr>
          <p:cNvSpPr>
            <a:spLocks noGrp="1"/>
          </p:cNvSpPr>
          <p:nvPr>
            <p:ph type="body" sz="quarter" idx="4294967295"/>
          </p:nvPr>
        </p:nvSpPr>
        <p:spPr>
          <a:xfrm>
            <a:off x="472810" y="1133554"/>
            <a:ext cx="11001375" cy="4246483"/>
          </a:xfrm>
        </p:spPr>
        <p:txBody>
          <a:bodyPr>
            <a:normAutofit lnSpcReduction="10000"/>
          </a:bodyPr>
          <a:lstStyle/>
          <a:p>
            <a:pPr marL="0" indent="0">
              <a:buNone/>
            </a:pPr>
            <a:r>
              <a:rPr lang="en-US" sz="1800" b="1" dirty="0">
                <a:solidFill>
                  <a:schemeClr val="tx1"/>
                </a:solidFill>
              </a:rPr>
              <a:t>event-handler-template – </a:t>
            </a:r>
            <a:r>
              <a:rPr lang="en-US" sz="1800" dirty="0">
                <a:solidFill>
                  <a:schemeClr val="tx1"/>
                </a:solidFill>
              </a:rPr>
              <a:t>a configuration template that provides parsing rules for OTI to parse and process incoming different types of topology events supported by ONAP, e.g. AAI-Event, </a:t>
            </a:r>
            <a:r>
              <a:rPr lang="en-US" sz="1800" dirty="0" err="1">
                <a:solidFill>
                  <a:schemeClr val="tx1"/>
                </a:solidFill>
              </a:rPr>
              <a:t>VES.notification</a:t>
            </a:r>
            <a:r>
              <a:rPr lang="en-US" sz="1800" dirty="0">
                <a:solidFill>
                  <a:schemeClr val="tx1"/>
                </a:solidFill>
              </a:rPr>
              <a:t> etc. (slide 8)</a:t>
            </a:r>
          </a:p>
          <a:p>
            <a:pPr marL="0" indent="0">
              <a:buNone/>
            </a:pPr>
            <a:endParaRPr lang="en-US" sz="1800" b="1" dirty="0">
              <a:solidFill>
                <a:schemeClr val="tx1"/>
              </a:solidFill>
            </a:endParaRPr>
          </a:p>
          <a:p>
            <a:pPr marL="0" indent="0">
              <a:buNone/>
            </a:pPr>
            <a:r>
              <a:rPr lang="en-US" sz="1800" b="1" dirty="0" err="1">
                <a:solidFill>
                  <a:schemeClr val="tx1"/>
                </a:solidFill>
              </a:rPr>
              <a:t>dcae</a:t>
            </a:r>
            <a:r>
              <a:rPr lang="en-US" sz="1800" b="1" dirty="0">
                <a:solidFill>
                  <a:schemeClr val="tx1"/>
                </a:solidFill>
              </a:rPr>
              <a:t>-collection-event</a:t>
            </a:r>
            <a:r>
              <a:rPr lang="en-US" sz="1800" dirty="0">
                <a:solidFill>
                  <a:schemeClr val="tx1"/>
                </a:solidFill>
              </a:rPr>
              <a:t> – OTI generates </a:t>
            </a:r>
            <a:r>
              <a:rPr lang="en-US" sz="1800" dirty="0" err="1">
                <a:solidFill>
                  <a:schemeClr val="tx1"/>
                </a:solidFill>
              </a:rPr>
              <a:t>dcae</a:t>
            </a:r>
            <a:r>
              <a:rPr lang="en-US" sz="1800" dirty="0">
                <a:solidFill>
                  <a:schemeClr val="tx1"/>
                </a:solidFill>
              </a:rPr>
              <a:t> monitoring event based on the topology event or notification event that is used by different </a:t>
            </a:r>
            <a:r>
              <a:rPr lang="en-US" sz="1800" dirty="0" err="1">
                <a:solidFill>
                  <a:schemeClr val="tx1"/>
                </a:solidFill>
              </a:rPr>
              <a:t>dcae</a:t>
            </a:r>
            <a:r>
              <a:rPr lang="en-US" sz="1800" dirty="0">
                <a:solidFill>
                  <a:schemeClr val="tx1"/>
                </a:solidFill>
              </a:rPr>
              <a:t>-collector microservices for data collection. A “</a:t>
            </a:r>
            <a:r>
              <a:rPr lang="en-US" sz="1800" dirty="0" err="1">
                <a:solidFill>
                  <a:schemeClr val="tx1"/>
                </a:solidFill>
              </a:rPr>
              <a:t>dcae</a:t>
            </a:r>
            <a:r>
              <a:rPr lang="en-US" sz="1800" dirty="0">
                <a:solidFill>
                  <a:schemeClr val="tx1"/>
                </a:solidFill>
              </a:rPr>
              <a:t>-collection event” includes </a:t>
            </a:r>
            <a:r>
              <a:rPr lang="en-US" sz="1800" dirty="0" err="1">
                <a:solidFill>
                  <a:schemeClr val="tx1"/>
                </a:solidFill>
              </a:rPr>
              <a:t>xNF_name</a:t>
            </a:r>
            <a:r>
              <a:rPr lang="en-US" sz="1800" dirty="0">
                <a:solidFill>
                  <a:schemeClr val="tx1"/>
                </a:solidFill>
              </a:rPr>
              <a:t>, </a:t>
            </a:r>
            <a:r>
              <a:rPr lang="en-US" sz="1800" dirty="0" err="1">
                <a:solidFill>
                  <a:schemeClr val="tx1"/>
                </a:solidFill>
              </a:rPr>
              <a:t>xNF</a:t>
            </a:r>
            <a:r>
              <a:rPr lang="en-US" sz="1800" dirty="0">
                <a:solidFill>
                  <a:schemeClr val="tx1"/>
                </a:solidFill>
              </a:rPr>
              <a:t> </a:t>
            </a:r>
            <a:r>
              <a:rPr lang="en-US" sz="1800" dirty="0" err="1">
                <a:solidFill>
                  <a:schemeClr val="tx1"/>
                </a:solidFill>
              </a:rPr>
              <a:t>oam_IP</a:t>
            </a:r>
            <a:r>
              <a:rPr lang="en-US" sz="1800" dirty="0">
                <a:solidFill>
                  <a:schemeClr val="tx1"/>
                </a:solidFill>
              </a:rPr>
              <a:t> or loopback IP, and the collection tasks associated to the </a:t>
            </a:r>
            <a:r>
              <a:rPr lang="en-US" sz="1800" dirty="0" err="1">
                <a:solidFill>
                  <a:schemeClr val="tx1"/>
                </a:solidFill>
              </a:rPr>
              <a:t>xNF</a:t>
            </a:r>
            <a:r>
              <a:rPr lang="en-US" sz="1800" dirty="0">
                <a:solidFill>
                  <a:schemeClr val="tx1"/>
                </a:solidFill>
              </a:rPr>
              <a:t>.  (slide 9) </a:t>
            </a:r>
          </a:p>
          <a:p>
            <a:pPr marL="0" indent="0">
              <a:buNone/>
            </a:pPr>
            <a:endParaRPr lang="en-US" sz="1800" dirty="0">
              <a:solidFill>
                <a:schemeClr val="tx1"/>
              </a:solidFill>
            </a:endParaRPr>
          </a:p>
          <a:p>
            <a:pPr marL="0" indent="0">
              <a:buNone/>
            </a:pPr>
            <a:r>
              <a:rPr lang="en-US" sz="1800" b="1" dirty="0" err="1">
                <a:solidFill>
                  <a:schemeClr val="tx1"/>
                </a:solidFill>
              </a:rPr>
              <a:t>CollectionTask</a:t>
            </a:r>
            <a:r>
              <a:rPr lang="en-US" sz="1800" b="1" dirty="0">
                <a:solidFill>
                  <a:schemeClr val="tx1"/>
                </a:solidFill>
              </a:rPr>
              <a:t> – </a:t>
            </a:r>
            <a:r>
              <a:rPr lang="en-US" sz="1800" dirty="0">
                <a:solidFill>
                  <a:schemeClr val="tx1"/>
                </a:solidFill>
              </a:rPr>
              <a:t>a DCAE </a:t>
            </a:r>
            <a:r>
              <a:rPr lang="en-US" sz="1800" dirty="0" err="1">
                <a:solidFill>
                  <a:schemeClr val="tx1"/>
                </a:solidFill>
              </a:rPr>
              <a:t>CollectionTask</a:t>
            </a:r>
            <a:r>
              <a:rPr lang="en-US" sz="1800" dirty="0">
                <a:solidFill>
                  <a:schemeClr val="tx1"/>
                </a:solidFill>
              </a:rPr>
              <a:t> is performed by a specific DCAE microservice to collect PM or FM data from network </a:t>
            </a:r>
            <a:r>
              <a:rPr lang="en-US" sz="1800" dirty="0" err="1">
                <a:solidFill>
                  <a:schemeClr val="tx1"/>
                </a:solidFill>
              </a:rPr>
              <a:t>xNF</a:t>
            </a:r>
            <a:r>
              <a:rPr lang="en-US" sz="1800" dirty="0">
                <a:solidFill>
                  <a:schemeClr val="tx1"/>
                </a:solidFill>
              </a:rPr>
              <a:t> using a different protocol. For instance, MIB data collection ( via </a:t>
            </a:r>
            <a:r>
              <a:rPr lang="en-US" sz="1800" dirty="0" err="1">
                <a:solidFill>
                  <a:schemeClr val="tx1"/>
                </a:solidFill>
              </a:rPr>
              <a:t>snmp-poller</a:t>
            </a:r>
            <a:r>
              <a:rPr lang="en-US" sz="1800" dirty="0">
                <a:solidFill>
                  <a:schemeClr val="tx1"/>
                </a:solidFill>
              </a:rPr>
              <a:t> </a:t>
            </a:r>
            <a:r>
              <a:rPr lang="en-US" sz="1800" dirty="0" err="1">
                <a:solidFill>
                  <a:schemeClr val="tx1"/>
                </a:solidFill>
              </a:rPr>
              <a:t>ms</a:t>
            </a:r>
            <a:r>
              <a:rPr lang="en-US" sz="1800" dirty="0">
                <a:solidFill>
                  <a:schemeClr val="tx1"/>
                </a:solidFill>
              </a:rPr>
              <a:t>), File Transfer (via sftp/</a:t>
            </a:r>
            <a:r>
              <a:rPr lang="en-US" sz="1800" dirty="0" err="1">
                <a:solidFill>
                  <a:schemeClr val="tx1"/>
                </a:solidFill>
              </a:rPr>
              <a:t>scp</a:t>
            </a:r>
            <a:r>
              <a:rPr lang="en-US" sz="1800" dirty="0">
                <a:solidFill>
                  <a:schemeClr val="tx1"/>
                </a:solidFill>
              </a:rPr>
              <a:t> FOI mS), Ping (via </a:t>
            </a:r>
            <a:r>
              <a:rPr lang="en-US" sz="1800" dirty="0" err="1">
                <a:solidFill>
                  <a:schemeClr val="tx1"/>
                </a:solidFill>
              </a:rPr>
              <a:t>StatusPoller</a:t>
            </a:r>
            <a:r>
              <a:rPr lang="en-US" sz="1800" dirty="0">
                <a:solidFill>
                  <a:schemeClr val="tx1"/>
                </a:solidFill>
              </a:rPr>
              <a:t> mS), API collection (via http-</a:t>
            </a:r>
            <a:r>
              <a:rPr lang="en-US" sz="1800" dirty="0" err="1">
                <a:solidFill>
                  <a:schemeClr val="tx1"/>
                </a:solidFill>
              </a:rPr>
              <a:t>api</a:t>
            </a:r>
            <a:r>
              <a:rPr lang="en-US" sz="1800" dirty="0">
                <a:solidFill>
                  <a:schemeClr val="tx1"/>
                </a:solidFill>
              </a:rPr>
              <a:t> mS), telemetry collection ( via </a:t>
            </a:r>
            <a:r>
              <a:rPr lang="en-US" sz="1800" dirty="0" err="1">
                <a:solidFill>
                  <a:schemeClr val="tx1"/>
                </a:solidFill>
              </a:rPr>
              <a:t>grpc_collector</a:t>
            </a:r>
            <a:r>
              <a:rPr lang="en-US" sz="1800" dirty="0">
                <a:solidFill>
                  <a:schemeClr val="tx1"/>
                </a:solidFill>
              </a:rPr>
              <a:t> mS), etc.</a:t>
            </a:r>
          </a:p>
          <a:p>
            <a:pPr marL="0" indent="0">
              <a:buNone/>
            </a:pPr>
            <a:endParaRPr lang="en-US" sz="1800" dirty="0">
              <a:solidFill>
                <a:schemeClr val="tx1"/>
              </a:solidFill>
            </a:endParaRPr>
          </a:p>
          <a:p>
            <a:pPr marL="0" indent="0">
              <a:buNone/>
            </a:pPr>
            <a:r>
              <a:rPr lang="en-US" sz="1800" b="1" dirty="0" err="1">
                <a:solidFill>
                  <a:schemeClr val="tx1"/>
                </a:solidFill>
              </a:rPr>
              <a:t>CollectionTaskID</a:t>
            </a:r>
            <a:r>
              <a:rPr lang="en-US" sz="1800" dirty="0">
                <a:solidFill>
                  <a:schemeClr val="tx1"/>
                </a:solidFill>
              </a:rPr>
              <a:t> – a Collection Task Identifier indicates a unique collection task, e.g. snmp_100 is for polling standard CPU MIB-group via </a:t>
            </a:r>
            <a:r>
              <a:rPr lang="en-US" sz="1800" dirty="0" err="1">
                <a:solidFill>
                  <a:schemeClr val="tx1"/>
                </a:solidFill>
              </a:rPr>
              <a:t>snmp</a:t>
            </a:r>
            <a:r>
              <a:rPr lang="en-US" sz="1800" dirty="0">
                <a:solidFill>
                  <a:schemeClr val="tx1"/>
                </a:solidFill>
              </a:rPr>
              <a:t>. </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sv-SE" dirty="0">
              <a:solidFill>
                <a:schemeClr val="tx1"/>
              </a:solidFill>
            </a:endParaRPr>
          </a:p>
        </p:txBody>
      </p:sp>
      <p:sp>
        <p:nvSpPr>
          <p:cNvPr id="5" name="Rectangle 4">
            <a:extLst>
              <a:ext uri="{FF2B5EF4-FFF2-40B4-BE49-F238E27FC236}">
                <a16:creationId xmlns:a16="http://schemas.microsoft.com/office/drawing/2014/main" id="{D743954D-D827-4C35-A045-D5A28110F934}"/>
              </a:ext>
            </a:extLst>
          </p:cNvPr>
          <p:cNvSpPr/>
          <p:nvPr/>
        </p:nvSpPr>
        <p:spPr>
          <a:xfrm>
            <a:off x="4897315" y="5811715"/>
            <a:ext cx="1978270" cy="21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6627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18DC19-36EE-4608-A76A-73BA907F502F}"/>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7</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27886324-57D6-4B17-A703-A57375B57D64}"/>
              </a:ext>
            </a:extLst>
          </p:cNvPr>
          <p:cNvSpPr>
            <a:spLocks noGrp="1"/>
          </p:cNvSpPr>
          <p:nvPr>
            <p:ph type="title"/>
          </p:nvPr>
        </p:nvSpPr>
        <p:spPr/>
        <p:txBody>
          <a:bodyPr>
            <a:normAutofit fontScale="90000"/>
          </a:bodyPr>
          <a:lstStyle/>
          <a:p>
            <a:r>
              <a:rPr lang="en-US" dirty="0">
                <a:latin typeface="+mn-lt"/>
              </a:rPr>
              <a:t>ONAP Topology Interface (OTI) Components</a:t>
            </a:r>
          </a:p>
        </p:txBody>
      </p:sp>
      <p:sp>
        <p:nvSpPr>
          <p:cNvPr id="4" name="Text Placeholder 3">
            <a:extLst>
              <a:ext uri="{FF2B5EF4-FFF2-40B4-BE49-F238E27FC236}">
                <a16:creationId xmlns:a16="http://schemas.microsoft.com/office/drawing/2014/main" id="{17A743D6-624A-4FBE-9FB9-DD28744840EB}"/>
              </a:ext>
            </a:extLst>
          </p:cNvPr>
          <p:cNvSpPr>
            <a:spLocks noGrp="1"/>
          </p:cNvSpPr>
          <p:nvPr>
            <p:ph type="body" sz="quarter" idx="10"/>
          </p:nvPr>
        </p:nvSpPr>
        <p:spPr>
          <a:xfrm>
            <a:off x="314325" y="1138238"/>
            <a:ext cx="11506200" cy="5170487"/>
          </a:xfrm>
        </p:spPr>
        <p:txBody>
          <a:bodyPr>
            <a:normAutofit/>
          </a:bodyPr>
          <a:lstStyle/>
          <a:p>
            <a:r>
              <a:rPr lang="en-US" sz="2000" b="1" dirty="0">
                <a:solidFill>
                  <a:schemeClr val="tx1"/>
                </a:solidFill>
                <a:latin typeface="+mn-lt"/>
              </a:rPr>
              <a:t>OTI-event-proc : </a:t>
            </a:r>
          </a:p>
          <a:p>
            <a:pPr lvl="1"/>
            <a:r>
              <a:rPr lang="en-US" sz="2000" b="1" dirty="0">
                <a:solidFill>
                  <a:schemeClr val="tx1"/>
                </a:solidFill>
                <a:latin typeface="+mn-lt"/>
              </a:rPr>
              <a:t>Subscribe </a:t>
            </a:r>
            <a:r>
              <a:rPr lang="en-US" sz="2000" dirty="0">
                <a:solidFill>
                  <a:schemeClr val="tx1"/>
                </a:solidFill>
                <a:latin typeface="+mn-lt"/>
              </a:rPr>
              <a:t>topology events ( vendor-based-format or common-format-event) from  </a:t>
            </a:r>
            <a:r>
              <a:rPr lang="en-US" sz="2000" dirty="0" err="1">
                <a:solidFill>
                  <a:schemeClr val="tx1"/>
                </a:solidFill>
                <a:latin typeface="+mn-lt"/>
              </a:rPr>
              <a:t>DMaaP</a:t>
            </a:r>
            <a:r>
              <a:rPr lang="en-US" sz="2000" dirty="0">
                <a:solidFill>
                  <a:schemeClr val="tx1"/>
                </a:solidFill>
                <a:latin typeface="+mn-lt"/>
              </a:rPr>
              <a:t>-MR.</a:t>
            </a:r>
          </a:p>
          <a:p>
            <a:pPr lvl="1"/>
            <a:r>
              <a:rPr lang="en-US" sz="2000" b="1" dirty="0">
                <a:solidFill>
                  <a:schemeClr val="tx1"/>
                </a:solidFill>
                <a:latin typeface="+mn-lt"/>
              </a:rPr>
              <a:t>Parse</a:t>
            </a:r>
            <a:r>
              <a:rPr lang="en-US" sz="2000" dirty="0">
                <a:solidFill>
                  <a:schemeClr val="tx1"/>
                </a:solidFill>
                <a:latin typeface="+mn-lt"/>
              </a:rPr>
              <a:t> and process the event based on event-handler-template defined in Policy.</a:t>
            </a:r>
          </a:p>
          <a:p>
            <a:pPr lvl="1"/>
            <a:r>
              <a:rPr lang="en-US" sz="2000" dirty="0">
                <a:solidFill>
                  <a:schemeClr val="tx1"/>
                </a:solidFill>
                <a:latin typeface="+mn-lt"/>
              </a:rPr>
              <a:t>Look up the </a:t>
            </a:r>
            <a:r>
              <a:rPr lang="en-US" sz="2000" dirty="0" err="1">
                <a:solidFill>
                  <a:schemeClr val="tx1"/>
                </a:solidFill>
                <a:latin typeface="+mn-lt"/>
              </a:rPr>
              <a:t>xnf</a:t>
            </a:r>
            <a:r>
              <a:rPr lang="en-US" sz="2000" dirty="0">
                <a:solidFill>
                  <a:schemeClr val="tx1"/>
                </a:solidFill>
                <a:latin typeface="+mn-lt"/>
              </a:rPr>
              <a:t> associated  data collection tasks defined in policy.</a:t>
            </a:r>
          </a:p>
          <a:p>
            <a:pPr lvl="1"/>
            <a:r>
              <a:rPr lang="en-US" sz="2000" b="1" dirty="0">
                <a:solidFill>
                  <a:schemeClr val="tx1"/>
                </a:solidFill>
                <a:latin typeface="+mn-lt"/>
              </a:rPr>
              <a:t>Generates</a:t>
            </a:r>
            <a:r>
              <a:rPr lang="en-US" sz="2000" dirty="0">
                <a:solidFill>
                  <a:schemeClr val="tx1"/>
                </a:solidFill>
                <a:latin typeface="+mn-lt"/>
              </a:rPr>
              <a:t> ‘dcae-collection-event’ that includes </a:t>
            </a:r>
            <a:r>
              <a:rPr lang="en-US" sz="2000" dirty="0" err="1">
                <a:solidFill>
                  <a:schemeClr val="tx1"/>
                </a:solidFill>
                <a:latin typeface="+mn-lt"/>
              </a:rPr>
              <a:t>xNF</a:t>
            </a:r>
            <a:r>
              <a:rPr lang="en-US" sz="2000" dirty="0">
                <a:solidFill>
                  <a:schemeClr val="tx1"/>
                </a:solidFill>
                <a:latin typeface="+mn-lt"/>
              </a:rPr>
              <a:t> instance topology and associated collection tasks. The ‘</a:t>
            </a:r>
            <a:r>
              <a:rPr lang="en-US" sz="2000" dirty="0" err="1">
                <a:solidFill>
                  <a:schemeClr val="tx1"/>
                </a:solidFill>
                <a:latin typeface="+mn-lt"/>
              </a:rPr>
              <a:t>dcae</a:t>
            </a:r>
            <a:r>
              <a:rPr lang="en-US" sz="2000" dirty="0">
                <a:solidFill>
                  <a:schemeClr val="tx1"/>
                </a:solidFill>
                <a:latin typeface="+mn-lt"/>
              </a:rPr>
              <a:t>-collection-event’ will be in VES like standard format. </a:t>
            </a:r>
          </a:p>
          <a:p>
            <a:pPr lvl="1"/>
            <a:r>
              <a:rPr lang="en-US" sz="2000" b="1" dirty="0">
                <a:solidFill>
                  <a:schemeClr val="tx1"/>
                </a:solidFill>
                <a:latin typeface="+mn-lt"/>
              </a:rPr>
              <a:t>POST</a:t>
            </a:r>
            <a:r>
              <a:rPr lang="en-US" sz="2000" dirty="0">
                <a:solidFill>
                  <a:schemeClr val="tx1"/>
                </a:solidFill>
                <a:latin typeface="+mn-lt"/>
              </a:rPr>
              <a:t> the ‘</a:t>
            </a:r>
            <a:r>
              <a:rPr lang="en-US" sz="2000" dirty="0" err="1">
                <a:solidFill>
                  <a:schemeClr val="tx1"/>
                </a:solidFill>
                <a:latin typeface="+mn-lt"/>
              </a:rPr>
              <a:t>dcae</a:t>
            </a:r>
            <a:r>
              <a:rPr lang="en-US" sz="2000" dirty="0">
                <a:solidFill>
                  <a:schemeClr val="tx1"/>
                </a:solidFill>
                <a:latin typeface="+mn-lt"/>
              </a:rPr>
              <a:t>-collection-event’ to OTI-Handler via API. </a:t>
            </a:r>
          </a:p>
          <a:p>
            <a:pPr lvl="1"/>
            <a:r>
              <a:rPr lang="en-US" sz="2000" dirty="0">
                <a:solidFill>
                  <a:schemeClr val="tx1"/>
                </a:solidFill>
                <a:latin typeface="+mn-lt"/>
              </a:rPr>
              <a:t>Store the ‘</a:t>
            </a:r>
            <a:r>
              <a:rPr lang="en-US" sz="2000" dirty="0" err="1">
                <a:solidFill>
                  <a:schemeClr val="tx1"/>
                </a:solidFill>
                <a:latin typeface="+mn-lt"/>
              </a:rPr>
              <a:t>dcae</a:t>
            </a:r>
            <a:r>
              <a:rPr lang="en-US" sz="2000" dirty="0">
                <a:solidFill>
                  <a:schemeClr val="tx1"/>
                </a:solidFill>
                <a:latin typeface="+mn-lt"/>
              </a:rPr>
              <a:t>-collection-event’ into ONAP-PG DB.</a:t>
            </a:r>
          </a:p>
          <a:p>
            <a:pPr lvl="1"/>
            <a:endParaRPr lang="en-US" sz="2000" dirty="0">
              <a:solidFill>
                <a:schemeClr val="tx1"/>
              </a:solidFill>
              <a:latin typeface="+mn-lt"/>
            </a:endParaRPr>
          </a:p>
          <a:p>
            <a:r>
              <a:rPr lang="en-US" sz="2000" b="1" dirty="0">
                <a:solidFill>
                  <a:schemeClr val="tx1"/>
                </a:solidFill>
                <a:latin typeface="+mn-lt"/>
              </a:rPr>
              <a:t>OTI-handler : </a:t>
            </a:r>
            <a:r>
              <a:rPr lang="en-US" sz="2000" dirty="0">
                <a:solidFill>
                  <a:schemeClr val="tx1"/>
                </a:solidFill>
                <a:latin typeface="+mn-lt"/>
              </a:rPr>
              <a:t> POST/Dispatch the ‘</a:t>
            </a:r>
            <a:r>
              <a:rPr lang="en-US" sz="2000" dirty="0" err="1">
                <a:solidFill>
                  <a:schemeClr val="tx1"/>
                </a:solidFill>
                <a:latin typeface="+mn-lt"/>
              </a:rPr>
              <a:t>dcae</a:t>
            </a:r>
            <a:r>
              <a:rPr lang="en-US" sz="2000" dirty="0">
                <a:solidFill>
                  <a:schemeClr val="tx1"/>
                </a:solidFill>
                <a:latin typeface="+mn-lt"/>
              </a:rPr>
              <a:t>-collection-event’ to a defined  Kubernetes Cluster in a DCAE region based on </a:t>
            </a:r>
            <a:r>
              <a:rPr lang="en-US" sz="2000" dirty="0" err="1">
                <a:solidFill>
                  <a:schemeClr val="tx1"/>
                </a:solidFill>
                <a:latin typeface="+mn-lt"/>
              </a:rPr>
              <a:t>xNF</a:t>
            </a:r>
            <a:r>
              <a:rPr lang="en-US" sz="2000" dirty="0">
                <a:solidFill>
                  <a:schemeClr val="tx1"/>
                </a:solidFill>
                <a:latin typeface="+mn-lt"/>
              </a:rPr>
              <a:t> location. There is a LB in each K8s cluster sends this </a:t>
            </a:r>
            <a:r>
              <a:rPr lang="en-US" sz="2000" dirty="0" err="1">
                <a:solidFill>
                  <a:schemeClr val="tx1"/>
                </a:solidFill>
                <a:latin typeface="+mn-lt"/>
              </a:rPr>
              <a:t>xNF</a:t>
            </a:r>
            <a:r>
              <a:rPr lang="en-US" sz="2000" dirty="0">
                <a:solidFill>
                  <a:schemeClr val="tx1"/>
                </a:solidFill>
                <a:latin typeface="+mn-lt"/>
              </a:rPr>
              <a:t> collection request to a corresponding collector mS based on the LB algorithm. </a:t>
            </a:r>
          </a:p>
          <a:p>
            <a:pPr marL="0" indent="0">
              <a:buNone/>
            </a:pPr>
            <a:r>
              <a:rPr lang="en-US" sz="2000" dirty="0">
                <a:solidFill>
                  <a:schemeClr val="tx1"/>
                </a:solidFill>
                <a:latin typeface="+mn-lt"/>
              </a:rPr>
              <a:t>    This will be useful for legacy microservices dependent on notification on OTI configuration change.</a:t>
            </a:r>
          </a:p>
          <a:p>
            <a:endParaRPr lang="en-US" sz="2000" dirty="0">
              <a:solidFill>
                <a:schemeClr val="tx1"/>
              </a:solidFill>
              <a:highlight>
                <a:srgbClr val="C0C0C0"/>
              </a:highlight>
              <a:latin typeface="+mn-lt"/>
            </a:endParaRPr>
          </a:p>
          <a:p>
            <a:pPr marL="0" indent="0">
              <a:buNone/>
            </a:pPr>
            <a:endParaRPr lang="en-US" sz="1800" dirty="0">
              <a:solidFill>
                <a:schemeClr val="tx1"/>
              </a:solidFill>
              <a:latin typeface="+mn-lt"/>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97206550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hought Bubble: Cloud 52">
            <a:extLst>
              <a:ext uri="{FF2B5EF4-FFF2-40B4-BE49-F238E27FC236}">
                <a16:creationId xmlns:a16="http://schemas.microsoft.com/office/drawing/2014/main" id="{182842BA-3CA8-4B70-B166-2AD0F3DB6A93}"/>
              </a:ext>
            </a:extLst>
          </p:cNvPr>
          <p:cNvSpPr/>
          <p:nvPr/>
        </p:nvSpPr>
        <p:spPr>
          <a:xfrm>
            <a:off x="3989467" y="5601780"/>
            <a:ext cx="1505832" cy="803476"/>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 name="Slide Number Placeholder 2">
            <a:extLst>
              <a:ext uri="{FF2B5EF4-FFF2-40B4-BE49-F238E27FC236}">
                <a16:creationId xmlns:a16="http://schemas.microsoft.com/office/drawing/2014/main" id="{59515ED9-C168-4E49-A0FB-955D7F894320}"/>
              </a:ext>
            </a:extLst>
          </p:cNvPr>
          <p:cNvSpPr>
            <a:spLocks noGrp="1"/>
          </p:cNvSpPr>
          <p:nvPr>
            <p:ph type="sldNum" sz="quarter" idx="12"/>
          </p:nvPr>
        </p:nvSpPr>
        <p:spPr/>
        <p:txBody>
          <a:bodyPr/>
          <a:lstStyle/>
          <a:p>
            <a:fld id="{B4E994AB-6473-4B00-8711-9A775EA3D22A}" type="slidenum">
              <a:rPr lang="en-US" smtClean="0"/>
              <a:t>8</a:t>
            </a:fld>
            <a:endParaRPr lang="en-US" dirty="0"/>
          </a:p>
        </p:txBody>
      </p:sp>
      <p:sp>
        <p:nvSpPr>
          <p:cNvPr id="4" name="Rectangle 3">
            <a:extLst>
              <a:ext uri="{FF2B5EF4-FFF2-40B4-BE49-F238E27FC236}">
                <a16:creationId xmlns:a16="http://schemas.microsoft.com/office/drawing/2014/main" id="{E754EA19-79FF-4DC1-ADA9-53A041ED736D}"/>
              </a:ext>
            </a:extLst>
          </p:cNvPr>
          <p:cNvSpPr/>
          <p:nvPr/>
        </p:nvSpPr>
        <p:spPr>
          <a:xfrm>
            <a:off x="1157591" y="3961414"/>
            <a:ext cx="4996079" cy="13732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rPr>
              <a:t>DCAE</a:t>
            </a:r>
            <a:r>
              <a:rPr lang="en-US" sz="1600" b="1" dirty="0"/>
              <a:t> </a:t>
            </a:r>
            <a:r>
              <a:rPr lang="en-US" sz="1600" b="1" dirty="0">
                <a:solidFill>
                  <a:schemeClr val="tx1"/>
                </a:solidFill>
              </a:rPr>
              <a:t>Region</a:t>
            </a:r>
            <a:r>
              <a:rPr lang="en-US" sz="1600" b="1" dirty="0"/>
              <a:t> </a:t>
            </a:r>
            <a:r>
              <a:rPr lang="en-US" sz="1600" b="1" dirty="0">
                <a:solidFill>
                  <a:schemeClr val="tx1"/>
                </a:solidFill>
              </a:rPr>
              <a:t>1</a:t>
            </a:r>
          </a:p>
          <a:p>
            <a:r>
              <a:rPr lang="en-US" sz="1400" dirty="0">
                <a:solidFill>
                  <a:schemeClr val="tx1"/>
                </a:solidFill>
              </a:rPr>
              <a:t>Kubernetes Cluste</a:t>
            </a:r>
            <a:r>
              <a:rPr lang="en-US" sz="1600" dirty="0">
                <a:solidFill>
                  <a:schemeClr val="tx1"/>
                </a:solidFill>
              </a:rPr>
              <a:t>r</a:t>
            </a:r>
          </a:p>
          <a:p>
            <a:pPr algn="ctr"/>
            <a:endParaRPr lang="en-US" dirty="0"/>
          </a:p>
          <a:p>
            <a:pPr algn="ctr"/>
            <a:endParaRPr lang="en-US" dirty="0"/>
          </a:p>
          <a:p>
            <a:pPr algn="ctr"/>
            <a:endParaRPr lang="en-US" dirty="0"/>
          </a:p>
        </p:txBody>
      </p:sp>
      <p:sp>
        <p:nvSpPr>
          <p:cNvPr id="5" name="Rectangle 4">
            <a:extLst>
              <a:ext uri="{FF2B5EF4-FFF2-40B4-BE49-F238E27FC236}">
                <a16:creationId xmlns:a16="http://schemas.microsoft.com/office/drawing/2014/main" id="{82E898DA-01D8-43AF-99B2-C3864913BAD1}"/>
              </a:ext>
            </a:extLst>
          </p:cNvPr>
          <p:cNvSpPr/>
          <p:nvPr/>
        </p:nvSpPr>
        <p:spPr>
          <a:xfrm>
            <a:off x="1713489" y="4676422"/>
            <a:ext cx="635122"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cli-</a:t>
            </a:r>
            <a:r>
              <a:rPr lang="en-US" sz="1200" dirty="0" err="1"/>
              <a:t>coll</a:t>
            </a:r>
            <a:endParaRPr lang="en-US" sz="1200" dirty="0"/>
          </a:p>
          <a:p>
            <a:r>
              <a:rPr lang="en-US" sz="1200" dirty="0"/>
              <a:t>mS</a:t>
            </a:r>
          </a:p>
        </p:txBody>
      </p:sp>
      <p:sp>
        <p:nvSpPr>
          <p:cNvPr id="7" name="Rectangle 6">
            <a:extLst>
              <a:ext uri="{FF2B5EF4-FFF2-40B4-BE49-F238E27FC236}">
                <a16:creationId xmlns:a16="http://schemas.microsoft.com/office/drawing/2014/main" id="{73846D2B-2CD0-4EDB-92B9-621A0B44B9E7}"/>
              </a:ext>
            </a:extLst>
          </p:cNvPr>
          <p:cNvSpPr/>
          <p:nvPr/>
        </p:nvSpPr>
        <p:spPr>
          <a:xfrm>
            <a:off x="4239512" y="5858556"/>
            <a:ext cx="1129085" cy="254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t>vNF</a:t>
            </a:r>
            <a:endParaRPr lang="en-US" sz="1000" dirty="0"/>
          </a:p>
        </p:txBody>
      </p:sp>
      <p:sp>
        <p:nvSpPr>
          <p:cNvPr id="8" name="Rectangle 7">
            <a:extLst>
              <a:ext uri="{FF2B5EF4-FFF2-40B4-BE49-F238E27FC236}">
                <a16:creationId xmlns:a16="http://schemas.microsoft.com/office/drawing/2014/main" id="{D973648F-ABC7-44DB-8E3D-EED7C1CF4520}"/>
              </a:ext>
            </a:extLst>
          </p:cNvPr>
          <p:cNvSpPr/>
          <p:nvPr/>
        </p:nvSpPr>
        <p:spPr>
          <a:xfrm>
            <a:off x="5823594" y="4702569"/>
            <a:ext cx="946677" cy="46817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DMaaP</a:t>
            </a:r>
            <a:r>
              <a:rPr lang="en-US" sz="1200" dirty="0"/>
              <a:t>-DR</a:t>
            </a:r>
          </a:p>
        </p:txBody>
      </p:sp>
      <p:cxnSp>
        <p:nvCxnSpPr>
          <p:cNvPr id="9" name="Straight Arrow Connector 8">
            <a:extLst>
              <a:ext uri="{FF2B5EF4-FFF2-40B4-BE49-F238E27FC236}">
                <a16:creationId xmlns:a16="http://schemas.microsoft.com/office/drawing/2014/main" id="{8B70FE53-B91D-44D0-86DE-DB35EE5B3D4C}"/>
              </a:ext>
            </a:extLst>
          </p:cNvPr>
          <p:cNvCxnSpPr>
            <a:cxnSpLocks/>
            <a:stCxn id="21" idx="3"/>
            <a:endCxn id="8" idx="1"/>
          </p:cNvCxnSpPr>
          <p:nvPr/>
        </p:nvCxnSpPr>
        <p:spPr>
          <a:xfrm flipV="1">
            <a:off x="5609532" y="4936659"/>
            <a:ext cx="214062" cy="5348"/>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10" name="Straight Connector 9">
            <a:extLst>
              <a:ext uri="{FF2B5EF4-FFF2-40B4-BE49-F238E27FC236}">
                <a16:creationId xmlns:a16="http://schemas.microsoft.com/office/drawing/2014/main" id="{CB8CFC00-188F-451D-979B-25170E286153}"/>
              </a:ext>
            </a:extLst>
          </p:cNvPr>
          <p:cNvCxnSpPr>
            <a:cxnSpLocks/>
          </p:cNvCxnSpPr>
          <p:nvPr/>
        </p:nvCxnSpPr>
        <p:spPr>
          <a:xfrm>
            <a:off x="960701" y="3878803"/>
            <a:ext cx="10877937"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1CFE97A-9BA4-4B61-90B2-66D57B1C0B1E}"/>
              </a:ext>
            </a:extLst>
          </p:cNvPr>
          <p:cNvSpPr/>
          <p:nvPr/>
        </p:nvSpPr>
        <p:spPr>
          <a:xfrm>
            <a:off x="3196235" y="2497014"/>
            <a:ext cx="2107568" cy="6424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bg1"/>
                </a:solidFill>
              </a:rPr>
              <a:t>OTI</a:t>
            </a:r>
          </a:p>
        </p:txBody>
      </p:sp>
      <p:sp>
        <p:nvSpPr>
          <p:cNvPr id="12" name="TextBox 11">
            <a:extLst>
              <a:ext uri="{FF2B5EF4-FFF2-40B4-BE49-F238E27FC236}">
                <a16:creationId xmlns:a16="http://schemas.microsoft.com/office/drawing/2014/main" id="{09BCD61F-5090-4E3B-A4DF-FB96A46FBE67}"/>
              </a:ext>
            </a:extLst>
          </p:cNvPr>
          <p:cNvSpPr txBox="1"/>
          <p:nvPr/>
        </p:nvSpPr>
        <p:spPr>
          <a:xfrm>
            <a:off x="5140806" y="2752993"/>
            <a:ext cx="2244400" cy="246221"/>
          </a:xfrm>
          <a:prstGeom prst="rect">
            <a:avLst/>
          </a:prstGeom>
          <a:noFill/>
          <a:ln>
            <a:solidFill>
              <a:schemeClr val="bg1"/>
            </a:solidFill>
            <a:prstDash val="dash"/>
          </a:ln>
        </p:spPr>
        <p:txBody>
          <a:bodyPr wrap="square" rtlCol="0">
            <a:spAutoFit/>
          </a:bodyPr>
          <a:lstStyle/>
          <a:p>
            <a:pPr algn="r"/>
            <a:r>
              <a:rPr lang="en-US" sz="1000" dirty="0"/>
              <a:t>1) standard ‘</a:t>
            </a:r>
            <a:r>
              <a:rPr lang="en-US" sz="1000" dirty="0" err="1"/>
              <a:t>dcae</a:t>
            </a:r>
            <a:r>
              <a:rPr lang="en-US" sz="1000" dirty="0"/>
              <a:t>-collection-event’</a:t>
            </a:r>
          </a:p>
        </p:txBody>
      </p:sp>
      <p:sp>
        <p:nvSpPr>
          <p:cNvPr id="13" name="TextBox 12">
            <a:extLst>
              <a:ext uri="{FF2B5EF4-FFF2-40B4-BE49-F238E27FC236}">
                <a16:creationId xmlns:a16="http://schemas.microsoft.com/office/drawing/2014/main" id="{6A4C0968-ADDE-4DC2-9062-567A151D4D79}"/>
              </a:ext>
            </a:extLst>
          </p:cNvPr>
          <p:cNvSpPr txBox="1"/>
          <p:nvPr/>
        </p:nvSpPr>
        <p:spPr>
          <a:xfrm>
            <a:off x="2639613" y="1841462"/>
            <a:ext cx="1468531" cy="246221"/>
          </a:xfrm>
          <a:prstGeom prst="rect">
            <a:avLst/>
          </a:prstGeom>
          <a:noFill/>
        </p:spPr>
        <p:txBody>
          <a:bodyPr wrap="square" rtlCol="0">
            <a:spAutoFit/>
          </a:bodyPr>
          <a:lstStyle/>
          <a:p>
            <a:r>
              <a:rPr lang="en-US" sz="1000" dirty="0"/>
              <a:t>1) </a:t>
            </a:r>
            <a:r>
              <a:rPr lang="en-US" sz="1000" dirty="0" err="1"/>
              <a:t>xNF</a:t>
            </a:r>
            <a:r>
              <a:rPr lang="en-US" sz="1000" dirty="0"/>
              <a:t> Topology -EVENT</a:t>
            </a:r>
          </a:p>
        </p:txBody>
      </p:sp>
      <p:sp>
        <p:nvSpPr>
          <p:cNvPr id="14" name="Rectangle 13">
            <a:extLst>
              <a:ext uri="{FF2B5EF4-FFF2-40B4-BE49-F238E27FC236}">
                <a16:creationId xmlns:a16="http://schemas.microsoft.com/office/drawing/2014/main" id="{0027E079-04C3-47BF-9BE7-9429209E4D18}"/>
              </a:ext>
            </a:extLst>
          </p:cNvPr>
          <p:cNvSpPr/>
          <p:nvPr/>
        </p:nvSpPr>
        <p:spPr>
          <a:xfrm>
            <a:off x="3058971" y="1054316"/>
            <a:ext cx="2361082" cy="78924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Topology source</a:t>
            </a:r>
          </a:p>
          <a:p>
            <a:pPr algn="ctr"/>
            <a:r>
              <a:rPr lang="en-US" sz="1400" dirty="0"/>
              <a:t>(common-event,</a:t>
            </a:r>
          </a:p>
          <a:p>
            <a:pPr algn="ctr"/>
            <a:r>
              <a:rPr lang="en-US" sz="1400" dirty="0" err="1"/>
              <a:t>aai</a:t>
            </a:r>
            <a:r>
              <a:rPr lang="en-US" sz="1400" dirty="0"/>
              <a:t>, VES </a:t>
            </a:r>
            <a:r>
              <a:rPr lang="en-US" sz="1400" dirty="0" err="1"/>
              <a:t>fileReadynotification</a:t>
            </a:r>
            <a:r>
              <a:rPr lang="en-US" sz="1400" dirty="0"/>
              <a:t>, external </a:t>
            </a:r>
            <a:r>
              <a:rPr lang="en-US" sz="1400" dirty="0" err="1"/>
              <a:t>notif</a:t>
            </a:r>
            <a:r>
              <a:rPr lang="en-US" sz="1400" dirty="0"/>
              <a:t>  ) </a:t>
            </a:r>
          </a:p>
        </p:txBody>
      </p:sp>
      <p:sp>
        <p:nvSpPr>
          <p:cNvPr id="15" name="Flowchart: Magnetic Disk 14">
            <a:extLst>
              <a:ext uri="{FF2B5EF4-FFF2-40B4-BE49-F238E27FC236}">
                <a16:creationId xmlns:a16="http://schemas.microsoft.com/office/drawing/2014/main" id="{852B2C01-B701-4F91-AD71-14C481EC9B5D}"/>
              </a:ext>
            </a:extLst>
          </p:cNvPr>
          <p:cNvSpPr/>
          <p:nvPr/>
        </p:nvSpPr>
        <p:spPr>
          <a:xfrm>
            <a:off x="7320718" y="2680452"/>
            <a:ext cx="631234" cy="430569"/>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62682E88-C2E2-4878-960A-740AB1F9D776}"/>
              </a:ext>
            </a:extLst>
          </p:cNvPr>
          <p:cNvCxnSpPr>
            <a:cxnSpLocks/>
          </p:cNvCxnSpPr>
          <p:nvPr/>
        </p:nvCxnSpPr>
        <p:spPr>
          <a:xfrm>
            <a:off x="5349629" y="2762870"/>
            <a:ext cx="1971089" cy="11068"/>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BB70C7F1-22E2-429E-9B34-6B19377E0E6A}"/>
              </a:ext>
            </a:extLst>
          </p:cNvPr>
          <p:cNvSpPr/>
          <p:nvPr/>
        </p:nvSpPr>
        <p:spPr>
          <a:xfrm>
            <a:off x="6751123" y="1050671"/>
            <a:ext cx="3015447" cy="738025"/>
          </a:xfrm>
          <a:prstGeom prst="rect">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chemeClr val="bg1"/>
                </a:solidFill>
              </a:rPr>
              <a:t>Policy</a:t>
            </a:r>
          </a:p>
          <a:p>
            <a:pPr marL="228600" indent="-228600">
              <a:buAutoNum type="arabicParenR"/>
            </a:pPr>
            <a:r>
              <a:rPr lang="en-US" sz="1200" dirty="0"/>
              <a:t>event-handling-template</a:t>
            </a:r>
          </a:p>
          <a:p>
            <a:pPr marL="228600" indent="-228600">
              <a:buAutoNum type="arabicParenR"/>
            </a:pPr>
            <a:r>
              <a:rPr lang="en-US" sz="1200" dirty="0" err="1"/>
              <a:t>xNF_type</a:t>
            </a:r>
            <a:r>
              <a:rPr lang="en-US" sz="1200" dirty="0"/>
              <a:t> and </a:t>
            </a:r>
            <a:r>
              <a:rPr lang="en-US" sz="1200" dirty="0" err="1"/>
              <a:t>CollectionTask</a:t>
            </a:r>
            <a:r>
              <a:rPr lang="en-US" sz="1200" dirty="0"/>
              <a:t> association</a:t>
            </a:r>
          </a:p>
          <a:p>
            <a:pPr algn="ctr"/>
            <a:endParaRPr lang="en-US" sz="1200" b="1" dirty="0">
              <a:solidFill>
                <a:schemeClr val="bg1"/>
              </a:solidFill>
            </a:endParaRPr>
          </a:p>
        </p:txBody>
      </p:sp>
      <p:sp>
        <p:nvSpPr>
          <p:cNvPr id="18" name="TextBox 17">
            <a:extLst>
              <a:ext uri="{FF2B5EF4-FFF2-40B4-BE49-F238E27FC236}">
                <a16:creationId xmlns:a16="http://schemas.microsoft.com/office/drawing/2014/main" id="{E53E37DD-1510-4B1F-B05A-ED9B31F89B3D}"/>
              </a:ext>
            </a:extLst>
          </p:cNvPr>
          <p:cNvSpPr txBox="1"/>
          <p:nvPr/>
        </p:nvSpPr>
        <p:spPr>
          <a:xfrm>
            <a:off x="5106679" y="5436811"/>
            <a:ext cx="1292991" cy="276999"/>
          </a:xfrm>
          <a:prstGeom prst="rect">
            <a:avLst/>
          </a:prstGeom>
          <a:noFill/>
          <a:ln>
            <a:noFill/>
            <a:prstDash val="dash"/>
          </a:ln>
        </p:spPr>
        <p:txBody>
          <a:bodyPr wrap="square" rtlCol="0">
            <a:spAutoFit/>
          </a:bodyPr>
          <a:lstStyle/>
          <a:p>
            <a:r>
              <a:rPr lang="en-US" sz="1200" dirty="0"/>
              <a:t>2) </a:t>
            </a:r>
            <a:r>
              <a:rPr lang="en-US" sz="1200" dirty="0" err="1"/>
              <a:t>snmp</a:t>
            </a:r>
            <a:r>
              <a:rPr lang="en-US" sz="1200" dirty="0"/>
              <a:t> pm data</a:t>
            </a:r>
          </a:p>
        </p:txBody>
      </p:sp>
      <p:sp>
        <p:nvSpPr>
          <p:cNvPr id="19" name="Thought Bubble: Cloud 18">
            <a:extLst>
              <a:ext uri="{FF2B5EF4-FFF2-40B4-BE49-F238E27FC236}">
                <a16:creationId xmlns:a16="http://schemas.microsoft.com/office/drawing/2014/main" id="{6AC2DD6B-59A6-4EFB-8461-70151BDF4A66}"/>
              </a:ext>
            </a:extLst>
          </p:cNvPr>
          <p:cNvSpPr/>
          <p:nvPr/>
        </p:nvSpPr>
        <p:spPr>
          <a:xfrm>
            <a:off x="1372897" y="5930849"/>
            <a:ext cx="1080523" cy="37769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cloud2</a:t>
            </a:r>
          </a:p>
        </p:txBody>
      </p:sp>
      <p:sp>
        <p:nvSpPr>
          <p:cNvPr id="20" name="TextBox 19">
            <a:extLst>
              <a:ext uri="{FF2B5EF4-FFF2-40B4-BE49-F238E27FC236}">
                <a16:creationId xmlns:a16="http://schemas.microsoft.com/office/drawing/2014/main" id="{1D5158E7-F424-4566-B529-64231A904347}"/>
              </a:ext>
            </a:extLst>
          </p:cNvPr>
          <p:cNvSpPr txBox="1"/>
          <p:nvPr/>
        </p:nvSpPr>
        <p:spPr>
          <a:xfrm>
            <a:off x="4544499" y="5645221"/>
            <a:ext cx="563626" cy="246221"/>
          </a:xfrm>
          <a:prstGeom prst="rect">
            <a:avLst/>
          </a:prstGeom>
          <a:noFill/>
          <a:ln>
            <a:noFill/>
            <a:prstDash val="dash"/>
          </a:ln>
        </p:spPr>
        <p:txBody>
          <a:bodyPr wrap="square" rtlCol="0">
            <a:spAutoFit/>
          </a:bodyPr>
          <a:lstStyle/>
          <a:p>
            <a:r>
              <a:rPr lang="en-US" sz="1000" dirty="0"/>
              <a:t>Cloud1 </a:t>
            </a:r>
          </a:p>
        </p:txBody>
      </p:sp>
      <p:sp>
        <p:nvSpPr>
          <p:cNvPr id="22" name="Rectangle 21">
            <a:extLst>
              <a:ext uri="{FF2B5EF4-FFF2-40B4-BE49-F238E27FC236}">
                <a16:creationId xmlns:a16="http://schemas.microsoft.com/office/drawing/2014/main" id="{034F24EA-4B3F-4DA6-8170-1D629B2AE2C5}"/>
              </a:ext>
            </a:extLst>
          </p:cNvPr>
          <p:cNvSpPr/>
          <p:nvPr/>
        </p:nvSpPr>
        <p:spPr>
          <a:xfrm>
            <a:off x="2532425" y="4672180"/>
            <a:ext cx="623108"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FOI</a:t>
            </a:r>
          </a:p>
          <a:p>
            <a:r>
              <a:rPr lang="en-US" sz="1200" dirty="0"/>
              <a:t>mS</a:t>
            </a:r>
          </a:p>
        </p:txBody>
      </p:sp>
      <p:sp>
        <p:nvSpPr>
          <p:cNvPr id="23" name="Thought Bubble: Cloud 22">
            <a:extLst>
              <a:ext uri="{FF2B5EF4-FFF2-40B4-BE49-F238E27FC236}">
                <a16:creationId xmlns:a16="http://schemas.microsoft.com/office/drawing/2014/main" id="{D299176C-527D-4D67-80E8-5AA724EAA9BF}"/>
              </a:ext>
            </a:extLst>
          </p:cNvPr>
          <p:cNvSpPr/>
          <p:nvPr/>
        </p:nvSpPr>
        <p:spPr>
          <a:xfrm>
            <a:off x="2576602" y="5813471"/>
            <a:ext cx="1348761" cy="591785"/>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t>
            </a:r>
          </a:p>
        </p:txBody>
      </p:sp>
      <p:sp>
        <p:nvSpPr>
          <p:cNvPr id="24" name="Rectangle 23">
            <a:extLst>
              <a:ext uri="{FF2B5EF4-FFF2-40B4-BE49-F238E27FC236}">
                <a16:creationId xmlns:a16="http://schemas.microsoft.com/office/drawing/2014/main" id="{CD6841DF-0F3B-4E6F-BACE-C8A9E0B2FA75}"/>
              </a:ext>
            </a:extLst>
          </p:cNvPr>
          <p:cNvSpPr/>
          <p:nvPr/>
        </p:nvSpPr>
        <p:spPr>
          <a:xfrm>
            <a:off x="3196235" y="4572724"/>
            <a:ext cx="512010" cy="565434"/>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err="1"/>
              <a:t>gRPC_coll</a:t>
            </a:r>
            <a:r>
              <a:rPr lang="en-US" sz="1200" dirty="0"/>
              <a:t> </a:t>
            </a:r>
          </a:p>
          <a:p>
            <a:r>
              <a:rPr lang="en-US" sz="1200" dirty="0"/>
              <a:t>mS</a:t>
            </a:r>
          </a:p>
        </p:txBody>
      </p:sp>
      <p:sp>
        <p:nvSpPr>
          <p:cNvPr id="25" name="Rectangle 24">
            <a:extLst>
              <a:ext uri="{FF2B5EF4-FFF2-40B4-BE49-F238E27FC236}">
                <a16:creationId xmlns:a16="http://schemas.microsoft.com/office/drawing/2014/main" id="{0CDD54CD-5649-47A5-B9F9-1C3EABF8EC93}"/>
              </a:ext>
            </a:extLst>
          </p:cNvPr>
          <p:cNvSpPr/>
          <p:nvPr/>
        </p:nvSpPr>
        <p:spPr>
          <a:xfrm>
            <a:off x="3777000" y="4663396"/>
            <a:ext cx="740520" cy="46597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DFC</a:t>
            </a:r>
          </a:p>
          <a:p>
            <a:r>
              <a:rPr lang="en-US" sz="1200" dirty="0"/>
              <a:t>mS</a:t>
            </a:r>
          </a:p>
          <a:p>
            <a:endParaRPr lang="en-US" sz="1200" dirty="0"/>
          </a:p>
        </p:txBody>
      </p:sp>
      <p:sp>
        <p:nvSpPr>
          <p:cNvPr id="26" name="TextBox 25">
            <a:extLst>
              <a:ext uri="{FF2B5EF4-FFF2-40B4-BE49-F238E27FC236}">
                <a16:creationId xmlns:a16="http://schemas.microsoft.com/office/drawing/2014/main" id="{D8179107-A4B5-43F8-96CC-09606C18D522}"/>
              </a:ext>
            </a:extLst>
          </p:cNvPr>
          <p:cNvSpPr txBox="1"/>
          <p:nvPr/>
        </p:nvSpPr>
        <p:spPr>
          <a:xfrm>
            <a:off x="3779449" y="3259994"/>
            <a:ext cx="1511646" cy="400110"/>
          </a:xfrm>
          <a:prstGeom prst="rect">
            <a:avLst/>
          </a:prstGeom>
          <a:noFill/>
          <a:ln>
            <a:solidFill>
              <a:schemeClr val="bg1"/>
            </a:solidFill>
            <a:prstDash val="dash"/>
          </a:ln>
        </p:spPr>
        <p:txBody>
          <a:bodyPr wrap="square" rtlCol="0">
            <a:spAutoFit/>
          </a:bodyPr>
          <a:lstStyle/>
          <a:p>
            <a:r>
              <a:rPr lang="en-US" sz="1000" dirty="0"/>
              <a:t>1) ‘</a:t>
            </a:r>
            <a:r>
              <a:rPr lang="en-US" sz="1000" dirty="0" err="1"/>
              <a:t>dcae</a:t>
            </a:r>
            <a:r>
              <a:rPr lang="en-US" sz="1000" dirty="0"/>
              <a:t>-collection-event’</a:t>
            </a:r>
          </a:p>
          <a:p>
            <a:r>
              <a:rPr lang="en-US" sz="1000" dirty="0"/>
              <a:t>(cloud1, snmp-layer3)  </a:t>
            </a:r>
          </a:p>
        </p:txBody>
      </p:sp>
      <p:sp>
        <p:nvSpPr>
          <p:cNvPr id="27" name="TextBox 26">
            <a:extLst>
              <a:ext uri="{FF2B5EF4-FFF2-40B4-BE49-F238E27FC236}">
                <a16:creationId xmlns:a16="http://schemas.microsoft.com/office/drawing/2014/main" id="{411C6435-7A7E-444E-8F44-91364162C774}"/>
              </a:ext>
            </a:extLst>
          </p:cNvPr>
          <p:cNvSpPr txBox="1"/>
          <p:nvPr/>
        </p:nvSpPr>
        <p:spPr>
          <a:xfrm>
            <a:off x="2204623" y="3456856"/>
            <a:ext cx="1511646" cy="400110"/>
          </a:xfrm>
          <a:prstGeom prst="rect">
            <a:avLst/>
          </a:prstGeom>
          <a:noFill/>
          <a:ln>
            <a:solidFill>
              <a:schemeClr val="bg1"/>
            </a:solidFill>
            <a:prstDash val="dash"/>
          </a:ln>
        </p:spPr>
        <p:txBody>
          <a:bodyPr wrap="square" rtlCol="0">
            <a:spAutoFit/>
          </a:bodyPr>
          <a:lstStyle/>
          <a:p>
            <a:r>
              <a:rPr lang="en-US" sz="1000" dirty="0"/>
              <a:t>1) ‘</a:t>
            </a:r>
            <a:r>
              <a:rPr lang="en-US" sz="1000" dirty="0" err="1"/>
              <a:t>dcae</a:t>
            </a:r>
            <a:r>
              <a:rPr lang="en-US" sz="1000" dirty="0"/>
              <a:t>-collection-event’</a:t>
            </a:r>
          </a:p>
          <a:p>
            <a:r>
              <a:rPr lang="en-US" sz="1000" dirty="0"/>
              <a:t>( cloud1, cli-layer3)  </a:t>
            </a:r>
          </a:p>
        </p:txBody>
      </p:sp>
      <p:cxnSp>
        <p:nvCxnSpPr>
          <p:cNvPr id="30" name="Straight Arrow Connector 29">
            <a:extLst>
              <a:ext uri="{FF2B5EF4-FFF2-40B4-BE49-F238E27FC236}">
                <a16:creationId xmlns:a16="http://schemas.microsoft.com/office/drawing/2014/main" id="{8FA9CA6F-057A-495A-806B-10AC6A4C637C}"/>
              </a:ext>
            </a:extLst>
          </p:cNvPr>
          <p:cNvCxnSpPr>
            <a:cxnSpLocks/>
          </p:cNvCxnSpPr>
          <p:nvPr/>
        </p:nvCxnSpPr>
        <p:spPr>
          <a:xfrm>
            <a:off x="2397449" y="5165891"/>
            <a:ext cx="2147049" cy="692665"/>
          </a:xfrm>
          <a:prstGeom prst="straightConnector1">
            <a:avLst/>
          </a:prstGeom>
          <a:ln>
            <a:solidFill>
              <a:srgbClr val="7030A0"/>
            </a:solidFill>
            <a:prstDash val="dash"/>
            <a:tailEnd type="triangle"/>
          </a:ln>
        </p:spPr>
        <p:style>
          <a:lnRef idx="3">
            <a:schemeClr val="accent2"/>
          </a:lnRef>
          <a:fillRef idx="0">
            <a:schemeClr val="accent2"/>
          </a:fillRef>
          <a:effectRef idx="2">
            <a:schemeClr val="accent2"/>
          </a:effectRef>
          <a:fontRef idx="minor">
            <a:schemeClr val="tx1"/>
          </a:fontRef>
        </p:style>
      </p:cxnSp>
      <p:sp>
        <p:nvSpPr>
          <p:cNvPr id="31" name="TextBox 30">
            <a:extLst>
              <a:ext uri="{FF2B5EF4-FFF2-40B4-BE49-F238E27FC236}">
                <a16:creationId xmlns:a16="http://schemas.microsoft.com/office/drawing/2014/main" id="{72F7D50E-F305-4123-9E86-B726EC32183E}"/>
              </a:ext>
            </a:extLst>
          </p:cNvPr>
          <p:cNvSpPr txBox="1"/>
          <p:nvPr/>
        </p:nvSpPr>
        <p:spPr>
          <a:xfrm>
            <a:off x="2036734" y="5453862"/>
            <a:ext cx="993278" cy="276999"/>
          </a:xfrm>
          <a:prstGeom prst="rect">
            <a:avLst/>
          </a:prstGeom>
          <a:noFill/>
          <a:ln>
            <a:noFill/>
            <a:prstDash val="dash"/>
          </a:ln>
        </p:spPr>
        <p:txBody>
          <a:bodyPr wrap="square" rtlCol="0">
            <a:spAutoFit/>
          </a:bodyPr>
          <a:lstStyle/>
          <a:p>
            <a:r>
              <a:rPr lang="en-US" sz="1200" dirty="0"/>
              <a:t>2) </a:t>
            </a:r>
            <a:r>
              <a:rPr lang="en-US" sz="1200" dirty="0" err="1"/>
              <a:t>Cli</a:t>
            </a:r>
            <a:r>
              <a:rPr lang="en-US" sz="1200" dirty="0"/>
              <a:t> output</a:t>
            </a:r>
          </a:p>
        </p:txBody>
      </p:sp>
      <p:sp>
        <p:nvSpPr>
          <p:cNvPr id="35" name="TextBox 34">
            <a:extLst>
              <a:ext uri="{FF2B5EF4-FFF2-40B4-BE49-F238E27FC236}">
                <a16:creationId xmlns:a16="http://schemas.microsoft.com/office/drawing/2014/main" id="{79562B9F-9AC8-4326-B0C1-A0C19E86F23F}"/>
              </a:ext>
            </a:extLst>
          </p:cNvPr>
          <p:cNvSpPr txBox="1"/>
          <p:nvPr/>
        </p:nvSpPr>
        <p:spPr>
          <a:xfrm>
            <a:off x="5086874" y="3071361"/>
            <a:ext cx="1511646" cy="400110"/>
          </a:xfrm>
          <a:prstGeom prst="rect">
            <a:avLst/>
          </a:prstGeom>
          <a:noFill/>
          <a:ln>
            <a:solidFill>
              <a:schemeClr val="bg1"/>
            </a:solidFill>
            <a:prstDash val="dash"/>
          </a:ln>
        </p:spPr>
        <p:txBody>
          <a:bodyPr wrap="square" rtlCol="0">
            <a:spAutoFit/>
          </a:bodyPr>
          <a:lstStyle/>
          <a:p>
            <a:r>
              <a:rPr lang="en-US" sz="1000" dirty="0"/>
              <a:t>1a)  List of  active </a:t>
            </a:r>
          </a:p>
          <a:p>
            <a:r>
              <a:rPr lang="en-US" sz="1000" dirty="0"/>
              <a:t> ‘</a:t>
            </a:r>
            <a:r>
              <a:rPr lang="en-US" sz="1000" dirty="0" err="1"/>
              <a:t>dcae</a:t>
            </a:r>
            <a:r>
              <a:rPr lang="en-US" sz="1000" dirty="0"/>
              <a:t>-collection-event’</a:t>
            </a:r>
          </a:p>
        </p:txBody>
      </p:sp>
      <p:cxnSp>
        <p:nvCxnSpPr>
          <p:cNvPr id="36" name="Straight Arrow Connector 35">
            <a:extLst>
              <a:ext uri="{FF2B5EF4-FFF2-40B4-BE49-F238E27FC236}">
                <a16:creationId xmlns:a16="http://schemas.microsoft.com/office/drawing/2014/main" id="{432F496C-6CF1-48CC-A9FD-F28F91F3F5C2}"/>
              </a:ext>
            </a:extLst>
          </p:cNvPr>
          <p:cNvCxnSpPr>
            <a:cxnSpLocks/>
          </p:cNvCxnSpPr>
          <p:nvPr/>
        </p:nvCxnSpPr>
        <p:spPr>
          <a:xfrm flipH="1" flipV="1">
            <a:off x="5430270" y="3022724"/>
            <a:ext cx="1890448" cy="14440"/>
          </a:xfrm>
          <a:prstGeom prst="straightConnector1">
            <a:avLst/>
          </a:prstGeom>
          <a:ln w="19050" cap="flat" cmpd="sng" algn="ctr">
            <a:solidFill>
              <a:schemeClr val="accent2">
                <a:lumMod val="75000"/>
              </a:schemeClr>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7" name="TextBox 36">
            <a:extLst>
              <a:ext uri="{FF2B5EF4-FFF2-40B4-BE49-F238E27FC236}">
                <a16:creationId xmlns:a16="http://schemas.microsoft.com/office/drawing/2014/main" id="{62A0D293-790B-4A6A-8FE0-617095B77699}"/>
              </a:ext>
            </a:extLst>
          </p:cNvPr>
          <p:cNvSpPr txBox="1"/>
          <p:nvPr/>
        </p:nvSpPr>
        <p:spPr>
          <a:xfrm>
            <a:off x="5656468" y="1760961"/>
            <a:ext cx="983014" cy="246221"/>
          </a:xfrm>
          <a:prstGeom prst="rect">
            <a:avLst/>
          </a:prstGeom>
          <a:noFill/>
        </p:spPr>
        <p:txBody>
          <a:bodyPr wrap="square" rtlCol="0">
            <a:spAutoFit/>
          </a:bodyPr>
          <a:lstStyle/>
          <a:p>
            <a:r>
              <a:rPr lang="en-US" sz="1000" dirty="0"/>
              <a:t>Policy-1), 2)</a:t>
            </a:r>
          </a:p>
        </p:txBody>
      </p:sp>
      <p:cxnSp>
        <p:nvCxnSpPr>
          <p:cNvPr id="41" name="Straight Arrow Connector 40">
            <a:extLst>
              <a:ext uri="{FF2B5EF4-FFF2-40B4-BE49-F238E27FC236}">
                <a16:creationId xmlns:a16="http://schemas.microsoft.com/office/drawing/2014/main" id="{FCD23D10-F6EB-46FF-A27E-682029782F30}"/>
              </a:ext>
            </a:extLst>
          </p:cNvPr>
          <p:cNvCxnSpPr>
            <a:cxnSpLocks/>
            <a:stCxn id="17" idx="1"/>
          </p:cNvCxnSpPr>
          <p:nvPr/>
        </p:nvCxnSpPr>
        <p:spPr>
          <a:xfrm flipH="1">
            <a:off x="5322951" y="1419684"/>
            <a:ext cx="1428172" cy="1278687"/>
          </a:xfrm>
          <a:prstGeom prst="straightConnector1">
            <a:avLst/>
          </a:prstGeom>
          <a:ln w="9525" cap="flat" cmpd="sng" algn="ctr">
            <a:solidFill>
              <a:srgbClr val="00B0F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40F52B86-44D2-4F50-8FE1-8B83C0DCE9B1}"/>
              </a:ext>
            </a:extLst>
          </p:cNvPr>
          <p:cNvCxnSpPr>
            <a:cxnSpLocks/>
            <a:stCxn id="78" idx="1"/>
          </p:cNvCxnSpPr>
          <p:nvPr/>
        </p:nvCxnSpPr>
        <p:spPr>
          <a:xfrm flipH="1">
            <a:off x="5656468" y="2055257"/>
            <a:ext cx="1352632" cy="2679440"/>
          </a:xfrm>
          <a:prstGeom prst="straightConnector1">
            <a:avLst/>
          </a:prstGeom>
          <a:ln w="9525" cap="flat" cmpd="sng" algn="ctr">
            <a:solidFill>
              <a:srgbClr val="00B0F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4" name="Arrow: Down 53">
            <a:extLst>
              <a:ext uri="{FF2B5EF4-FFF2-40B4-BE49-F238E27FC236}">
                <a16:creationId xmlns:a16="http://schemas.microsoft.com/office/drawing/2014/main" id="{4ACF4DE4-F3ED-463D-BAD6-D705E99C3BAA}"/>
              </a:ext>
            </a:extLst>
          </p:cNvPr>
          <p:cNvSpPr/>
          <p:nvPr/>
        </p:nvSpPr>
        <p:spPr>
          <a:xfrm>
            <a:off x="4260851" y="1801440"/>
            <a:ext cx="64073" cy="3591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5" name="Straight Arrow Connector 54">
            <a:extLst>
              <a:ext uri="{FF2B5EF4-FFF2-40B4-BE49-F238E27FC236}">
                <a16:creationId xmlns:a16="http://schemas.microsoft.com/office/drawing/2014/main" id="{3F59AAC6-1C4B-4EE5-A59F-98C3B67A4240}"/>
              </a:ext>
            </a:extLst>
          </p:cNvPr>
          <p:cNvCxnSpPr>
            <a:cxnSpLocks/>
            <a:stCxn id="81" idx="2"/>
            <a:endCxn id="11" idx="0"/>
          </p:cNvCxnSpPr>
          <p:nvPr/>
        </p:nvCxnSpPr>
        <p:spPr>
          <a:xfrm>
            <a:off x="4239512" y="2300358"/>
            <a:ext cx="10507" cy="196656"/>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cxnSp>
        <p:nvCxnSpPr>
          <p:cNvPr id="61" name="Straight Arrow Connector 60">
            <a:extLst>
              <a:ext uri="{FF2B5EF4-FFF2-40B4-BE49-F238E27FC236}">
                <a16:creationId xmlns:a16="http://schemas.microsoft.com/office/drawing/2014/main" id="{E60ACC0F-676B-465A-A6F0-6B5BA4E1EA3B}"/>
              </a:ext>
            </a:extLst>
          </p:cNvPr>
          <p:cNvCxnSpPr>
            <a:cxnSpLocks/>
          </p:cNvCxnSpPr>
          <p:nvPr/>
        </p:nvCxnSpPr>
        <p:spPr>
          <a:xfrm flipV="1">
            <a:off x="5026881" y="5151746"/>
            <a:ext cx="242875" cy="718438"/>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62" name="Straight Arrow Connector 61">
            <a:extLst>
              <a:ext uri="{FF2B5EF4-FFF2-40B4-BE49-F238E27FC236}">
                <a16:creationId xmlns:a16="http://schemas.microsoft.com/office/drawing/2014/main" id="{FC4F860B-6483-4BBA-B6E8-2669E143012F}"/>
              </a:ext>
            </a:extLst>
          </p:cNvPr>
          <p:cNvCxnSpPr>
            <a:cxnSpLocks/>
          </p:cNvCxnSpPr>
          <p:nvPr/>
        </p:nvCxnSpPr>
        <p:spPr>
          <a:xfrm flipH="1">
            <a:off x="4720094" y="5171478"/>
            <a:ext cx="395638" cy="763749"/>
          </a:xfrm>
          <a:prstGeom prst="straightConnector1">
            <a:avLst/>
          </a:prstGeom>
          <a:ln>
            <a:solidFill>
              <a:srgbClr val="7030A0"/>
            </a:solidFill>
            <a:prstDash val="dash"/>
            <a:tailEnd type="triangle"/>
          </a:ln>
        </p:spPr>
        <p:style>
          <a:lnRef idx="3">
            <a:schemeClr val="accent2"/>
          </a:lnRef>
          <a:fillRef idx="0">
            <a:schemeClr val="accent2"/>
          </a:fillRef>
          <a:effectRef idx="2">
            <a:schemeClr val="accent2"/>
          </a:effectRef>
          <a:fontRef idx="minor">
            <a:schemeClr val="tx1"/>
          </a:fontRef>
        </p:style>
      </p:cxnSp>
      <p:cxnSp>
        <p:nvCxnSpPr>
          <p:cNvPr id="63" name="Straight Arrow Connector 62">
            <a:extLst>
              <a:ext uri="{FF2B5EF4-FFF2-40B4-BE49-F238E27FC236}">
                <a16:creationId xmlns:a16="http://schemas.microsoft.com/office/drawing/2014/main" id="{87DEA70F-9407-4C64-BC82-0CBD26DC1B36}"/>
              </a:ext>
            </a:extLst>
          </p:cNvPr>
          <p:cNvCxnSpPr>
            <a:cxnSpLocks/>
          </p:cNvCxnSpPr>
          <p:nvPr/>
        </p:nvCxnSpPr>
        <p:spPr>
          <a:xfrm flipH="1" flipV="1">
            <a:off x="2165391" y="5170748"/>
            <a:ext cx="2047441" cy="864405"/>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74" name="Rectangle 73">
            <a:extLst>
              <a:ext uri="{FF2B5EF4-FFF2-40B4-BE49-F238E27FC236}">
                <a16:creationId xmlns:a16="http://schemas.microsoft.com/office/drawing/2014/main" id="{250320CB-5716-419E-B133-3134F8A20C86}"/>
              </a:ext>
            </a:extLst>
          </p:cNvPr>
          <p:cNvSpPr/>
          <p:nvPr/>
        </p:nvSpPr>
        <p:spPr>
          <a:xfrm>
            <a:off x="558247" y="4699751"/>
            <a:ext cx="946677" cy="46817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DMaaP</a:t>
            </a:r>
            <a:r>
              <a:rPr lang="en-US" sz="1200" dirty="0"/>
              <a:t>-DR</a:t>
            </a:r>
          </a:p>
        </p:txBody>
      </p:sp>
      <p:cxnSp>
        <p:nvCxnSpPr>
          <p:cNvPr id="75" name="Straight Arrow Connector 74">
            <a:extLst>
              <a:ext uri="{FF2B5EF4-FFF2-40B4-BE49-F238E27FC236}">
                <a16:creationId xmlns:a16="http://schemas.microsoft.com/office/drawing/2014/main" id="{81DA0AF7-264A-48EE-87F3-1EB114696AD9}"/>
              </a:ext>
            </a:extLst>
          </p:cNvPr>
          <p:cNvCxnSpPr>
            <a:cxnSpLocks/>
            <a:stCxn id="5" idx="1"/>
            <a:endCxn id="74" idx="3"/>
          </p:cNvCxnSpPr>
          <p:nvPr/>
        </p:nvCxnSpPr>
        <p:spPr>
          <a:xfrm flipH="1">
            <a:off x="1504924" y="4909411"/>
            <a:ext cx="208565" cy="24430"/>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80" name="Rectangle 79">
            <a:extLst>
              <a:ext uri="{FF2B5EF4-FFF2-40B4-BE49-F238E27FC236}">
                <a16:creationId xmlns:a16="http://schemas.microsoft.com/office/drawing/2014/main" id="{128C8495-FAF7-4E2A-A089-CA4EA43C1847}"/>
              </a:ext>
            </a:extLst>
          </p:cNvPr>
          <p:cNvSpPr/>
          <p:nvPr/>
        </p:nvSpPr>
        <p:spPr>
          <a:xfrm>
            <a:off x="224976" y="147652"/>
            <a:ext cx="11197235" cy="480131"/>
          </a:xfrm>
          <a:prstGeom prst="rect">
            <a:avLst/>
          </a:prstGeom>
        </p:spPr>
        <p:txBody>
          <a:bodyPr wrap="square">
            <a:spAutoFit/>
          </a:bodyPr>
          <a:lstStyle/>
          <a:p>
            <a:pPr lvl="0">
              <a:lnSpc>
                <a:spcPct val="90000"/>
              </a:lnSpc>
              <a:spcBef>
                <a:spcPct val="0"/>
              </a:spcBef>
              <a:defRPr/>
            </a:pPr>
            <a:r>
              <a:rPr lang="en-US" sz="2800" dirty="0">
                <a:solidFill>
                  <a:prstClr val="white"/>
                </a:solidFill>
                <a:latin typeface="Arial" panose="020B0604020202020204" pitchFamily="34" charset="0"/>
                <a:cs typeface="Arial" panose="020B0604020202020204" pitchFamily="34" charset="0"/>
              </a:rPr>
              <a:t>OTI Data Flow via API (Option 1)</a:t>
            </a:r>
          </a:p>
        </p:txBody>
      </p:sp>
      <p:sp>
        <p:nvSpPr>
          <p:cNvPr id="81" name="Rectangle 80">
            <a:extLst>
              <a:ext uri="{FF2B5EF4-FFF2-40B4-BE49-F238E27FC236}">
                <a16:creationId xmlns:a16="http://schemas.microsoft.com/office/drawing/2014/main" id="{7EA11EE4-EA25-41F0-BC1D-F46A870C1B93}"/>
              </a:ext>
            </a:extLst>
          </p:cNvPr>
          <p:cNvSpPr/>
          <p:nvPr/>
        </p:nvSpPr>
        <p:spPr>
          <a:xfrm>
            <a:off x="3129394" y="2063946"/>
            <a:ext cx="2220235" cy="236412"/>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DMaaP-MR</a:t>
            </a:r>
          </a:p>
        </p:txBody>
      </p:sp>
      <p:sp>
        <p:nvSpPr>
          <p:cNvPr id="66" name="Rectangle: Rounded Corners 65">
            <a:extLst>
              <a:ext uri="{FF2B5EF4-FFF2-40B4-BE49-F238E27FC236}">
                <a16:creationId xmlns:a16="http://schemas.microsoft.com/office/drawing/2014/main" id="{6B7F03F6-D1F7-4933-B1F3-3ACB7C9BD5F9}"/>
              </a:ext>
            </a:extLst>
          </p:cNvPr>
          <p:cNvSpPr/>
          <p:nvPr/>
        </p:nvSpPr>
        <p:spPr>
          <a:xfrm>
            <a:off x="3804770" y="2490536"/>
            <a:ext cx="976236" cy="2834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OTI-event-proc</a:t>
            </a:r>
          </a:p>
        </p:txBody>
      </p:sp>
      <p:sp>
        <p:nvSpPr>
          <p:cNvPr id="67" name="Rectangle: Rounded Corners 66">
            <a:extLst>
              <a:ext uri="{FF2B5EF4-FFF2-40B4-BE49-F238E27FC236}">
                <a16:creationId xmlns:a16="http://schemas.microsoft.com/office/drawing/2014/main" id="{81FA147E-7EFB-4DF3-B71B-781E9299BCB4}"/>
              </a:ext>
            </a:extLst>
          </p:cNvPr>
          <p:cNvSpPr/>
          <p:nvPr/>
        </p:nvSpPr>
        <p:spPr>
          <a:xfrm>
            <a:off x="3804769" y="2779509"/>
            <a:ext cx="976236" cy="318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OTI-Handler</a:t>
            </a:r>
          </a:p>
        </p:txBody>
      </p:sp>
      <p:sp>
        <p:nvSpPr>
          <p:cNvPr id="78" name="Rectangle 77">
            <a:extLst>
              <a:ext uri="{FF2B5EF4-FFF2-40B4-BE49-F238E27FC236}">
                <a16:creationId xmlns:a16="http://schemas.microsoft.com/office/drawing/2014/main" id="{959FDBA7-BEA5-4C7E-A0D4-5AD17C4E1D74}"/>
              </a:ext>
            </a:extLst>
          </p:cNvPr>
          <p:cNvSpPr/>
          <p:nvPr/>
        </p:nvSpPr>
        <p:spPr>
          <a:xfrm>
            <a:off x="7009100" y="1813652"/>
            <a:ext cx="2757470" cy="483210"/>
          </a:xfrm>
          <a:prstGeom prst="rect">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chemeClr val="bg1"/>
                </a:solidFill>
              </a:rPr>
              <a:t>Task-Design</a:t>
            </a:r>
          </a:p>
          <a:p>
            <a:pPr marL="228600" indent="-228600">
              <a:buAutoNum type="arabicParenR"/>
            </a:pPr>
            <a:r>
              <a:rPr lang="en-US" sz="1200" dirty="0"/>
              <a:t>Standardized </a:t>
            </a:r>
            <a:r>
              <a:rPr lang="en-US" sz="1200" dirty="0" err="1"/>
              <a:t>CollectionTask</a:t>
            </a:r>
            <a:r>
              <a:rPr lang="en-US" sz="1200" dirty="0"/>
              <a:t>-Config</a:t>
            </a:r>
          </a:p>
          <a:p>
            <a:pPr algn="ctr"/>
            <a:endParaRPr lang="en-US" sz="1200" b="1" dirty="0">
              <a:solidFill>
                <a:schemeClr val="bg1"/>
              </a:solidFill>
            </a:endParaRPr>
          </a:p>
        </p:txBody>
      </p:sp>
      <p:sp>
        <p:nvSpPr>
          <p:cNvPr id="51" name="Rectangle 50">
            <a:extLst>
              <a:ext uri="{FF2B5EF4-FFF2-40B4-BE49-F238E27FC236}">
                <a16:creationId xmlns:a16="http://schemas.microsoft.com/office/drawing/2014/main" id="{BC7A3063-E8FE-45CE-85C0-5BE7F3FD4938}"/>
              </a:ext>
            </a:extLst>
          </p:cNvPr>
          <p:cNvSpPr/>
          <p:nvPr/>
        </p:nvSpPr>
        <p:spPr>
          <a:xfrm>
            <a:off x="4794964" y="4778138"/>
            <a:ext cx="1018098" cy="431766"/>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err="1"/>
              <a:t>snmp_poller</a:t>
            </a:r>
            <a:endParaRPr lang="en-US" sz="1200" dirty="0"/>
          </a:p>
          <a:p>
            <a:r>
              <a:rPr lang="en-US" sz="1200" dirty="0"/>
              <a:t>mS</a:t>
            </a:r>
          </a:p>
        </p:txBody>
      </p:sp>
      <p:sp>
        <p:nvSpPr>
          <p:cNvPr id="21" name="Rectangle 20">
            <a:extLst>
              <a:ext uri="{FF2B5EF4-FFF2-40B4-BE49-F238E27FC236}">
                <a16:creationId xmlns:a16="http://schemas.microsoft.com/office/drawing/2014/main" id="{CF010F49-EA9B-4197-A9EB-90E2ACCDCC0B}"/>
              </a:ext>
            </a:extLst>
          </p:cNvPr>
          <p:cNvSpPr/>
          <p:nvPr/>
        </p:nvSpPr>
        <p:spPr>
          <a:xfrm>
            <a:off x="4591434" y="4726124"/>
            <a:ext cx="1018098" cy="431766"/>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err="1"/>
              <a:t>snmp_poller</a:t>
            </a:r>
            <a:endParaRPr lang="en-US" sz="1200" dirty="0"/>
          </a:p>
          <a:p>
            <a:r>
              <a:rPr lang="en-US" sz="1200" dirty="0"/>
              <a:t>mS</a:t>
            </a:r>
          </a:p>
        </p:txBody>
      </p:sp>
      <p:sp>
        <p:nvSpPr>
          <p:cNvPr id="56" name="Rectangle 55">
            <a:extLst>
              <a:ext uri="{FF2B5EF4-FFF2-40B4-BE49-F238E27FC236}">
                <a16:creationId xmlns:a16="http://schemas.microsoft.com/office/drawing/2014/main" id="{9C83A21C-C09D-4FE7-AF92-A941A9349A37}"/>
              </a:ext>
            </a:extLst>
          </p:cNvPr>
          <p:cNvSpPr/>
          <p:nvPr/>
        </p:nvSpPr>
        <p:spPr>
          <a:xfrm>
            <a:off x="2758698" y="4067436"/>
            <a:ext cx="2736601" cy="42267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LB</a:t>
            </a:r>
          </a:p>
        </p:txBody>
      </p:sp>
      <p:cxnSp>
        <p:nvCxnSpPr>
          <p:cNvPr id="28" name="Straight Arrow Connector 27">
            <a:extLst>
              <a:ext uri="{FF2B5EF4-FFF2-40B4-BE49-F238E27FC236}">
                <a16:creationId xmlns:a16="http://schemas.microsoft.com/office/drawing/2014/main" id="{04737C87-EF9B-482B-9188-3CDB7B031FD7}"/>
              </a:ext>
            </a:extLst>
          </p:cNvPr>
          <p:cNvCxnSpPr>
            <a:cxnSpLocks/>
            <a:stCxn id="67" idx="2"/>
          </p:cNvCxnSpPr>
          <p:nvPr/>
        </p:nvCxnSpPr>
        <p:spPr>
          <a:xfrm>
            <a:off x="4292887" y="3097844"/>
            <a:ext cx="626736" cy="969592"/>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EAA67BCB-F4D5-42C7-B362-46D98D177F79}"/>
              </a:ext>
            </a:extLst>
          </p:cNvPr>
          <p:cNvCxnSpPr>
            <a:cxnSpLocks/>
          </p:cNvCxnSpPr>
          <p:nvPr/>
        </p:nvCxnSpPr>
        <p:spPr>
          <a:xfrm>
            <a:off x="4919623" y="4133693"/>
            <a:ext cx="171432" cy="591583"/>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4" name="Straight Arrow Connector 33">
            <a:extLst>
              <a:ext uri="{FF2B5EF4-FFF2-40B4-BE49-F238E27FC236}">
                <a16:creationId xmlns:a16="http://schemas.microsoft.com/office/drawing/2014/main" id="{F3E65D3D-83B7-4D0B-A637-B327522174CE}"/>
              </a:ext>
            </a:extLst>
          </p:cNvPr>
          <p:cNvCxnSpPr>
            <a:cxnSpLocks/>
          </p:cNvCxnSpPr>
          <p:nvPr/>
        </p:nvCxnSpPr>
        <p:spPr>
          <a:xfrm>
            <a:off x="5144146" y="3074772"/>
            <a:ext cx="306804" cy="1659925"/>
          </a:xfrm>
          <a:prstGeom prst="straightConnector1">
            <a:avLst/>
          </a:prstGeom>
          <a:ln w="19050" cap="flat" cmpd="sng" algn="ctr">
            <a:solidFill>
              <a:schemeClr val="accent2">
                <a:lumMod val="75000"/>
              </a:schemeClr>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7" name="Rectangle 56">
            <a:extLst>
              <a:ext uri="{FF2B5EF4-FFF2-40B4-BE49-F238E27FC236}">
                <a16:creationId xmlns:a16="http://schemas.microsoft.com/office/drawing/2014/main" id="{155161AD-F0BB-4240-B92B-F0B0673148CD}"/>
              </a:ext>
            </a:extLst>
          </p:cNvPr>
          <p:cNvSpPr/>
          <p:nvPr/>
        </p:nvSpPr>
        <p:spPr>
          <a:xfrm>
            <a:off x="1797745" y="4757029"/>
            <a:ext cx="635122"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cli-</a:t>
            </a:r>
            <a:r>
              <a:rPr lang="en-US" sz="1200" dirty="0" err="1"/>
              <a:t>coll</a:t>
            </a:r>
            <a:endParaRPr lang="en-US" sz="1200" dirty="0"/>
          </a:p>
          <a:p>
            <a:r>
              <a:rPr lang="en-US" sz="1200" dirty="0"/>
              <a:t>mS</a:t>
            </a:r>
          </a:p>
        </p:txBody>
      </p:sp>
      <p:sp>
        <p:nvSpPr>
          <p:cNvPr id="65" name="Rectangle 64">
            <a:extLst>
              <a:ext uri="{FF2B5EF4-FFF2-40B4-BE49-F238E27FC236}">
                <a16:creationId xmlns:a16="http://schemas.microsoft.com/office/drawing/2014/main" id="{C76F0304-DAE7-4B01-9EA7-BA2701E197B0}"/>
              </a:ext>
            </a:extLst>
          </p:cNvPr>
          <p:cNvSpPr/>
          <p:nvPr/>
        </p:nvSpPr>
        <p:spPr>
          <a:xfrm>
            <a:off x="7109270" y="3961414"/>
            <a:ext cx="1717015" cy="982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DCAE</a:t>
            </a:r>
            <a:r>
              <a:rPr lang="en-US" sz="1400" b="1" dirty="0"/>
              <a:t> </a:t>
            </a:r>
            <a:r>
              <a:rPr lang="en-US" sz="1400" b="1" dirty="0">
                <a:solidFill>
                  <a:schemeClr val="tx1"/>
                </a:solidFill>
              </a:rPr>
              <a:t>Region</a:t>
            </a:r>
            <a:r>
              <a:rPr lang="en-US" sz="1400" b="1" dirty="0"/>
              <a:t> </a:t>
            </a:r>
            <a:r>
              <a:rPr lang="en-US" sz="1400" b="1" dirty="0">
                <a:solidFill>
                  <a:schemeClr val="tx1"/>
                </a:solidFill>
              </a:rPr>
              <a:t>2</a:t>
            </a:r>
          </a:p>
          <a:p>
            <a:endParaRPr lang="en-US" sz="1400" b="1" dirty="0">
              <a:solidFill>
                <a:schemeClr val="tx1"/>
              </a:solidFill>
            </a:endParaRPr>
          </a:p>
          <a:p>
            <a:r>
              <a:rPr lang="en-US" sz="1400" dirty="0">
                <a:solidFill>
                  <a:schemeClr val="tx1"/>
                </a:solidFill>
              </a:rPr>
              <a:t>Kubernetes Cluster</a:t>
            </a:r>
          </a:p>
        </p:txBody>
      </p:sp>
      <p:sp>
        <p:nvSpPr>
          <p:cNvPr id="68" name="Rectangle 67">
            <a:extLst>
              <a:ext uri="{FF2B5EF4-FFF2-40B4-BE49-F238E27FC236}">
                <a16:creationId xmlns:a16="http://schemas.microsoft.com/office/drawing/2014/main" id="{034C3962-D0D6-4CB9-BC54-ABE3489BCB7F}"/>
              </a:ext>
            </a:extLst>
          </p:cNvPr>
          <p:cNvSpPr/>
          <p:nvPr/>
        </p:nvSpPr>
        <p:spPr>
          <a:xfrm>
            <a:off x="9499767" y="3932777"/>
            <a:ext cx="1717015" cy="982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DCAE</a:t>
            </a:r>
            <a:r>
              <a:rPr lang="en-US" sz="1400" b="1" dirty="0"/>
              <a:t> </a:t>
            </a:r>
            <a:r>
              <a:rPr lang="en-US" sz="1400" b="1" dirty="0">
                <a:solidFill>
                  <a:schemeClr val="tx1"/>
                </a:solidFill>
              </a:rPr>
              <a:t>Region</a:t>
            </a:r>
            <a:r>
              <a:rPr lang="en-US" sz="1400" b="1" dirty="0"/>
              <a:t> </a:t>
            </a:r>
            <a:r>
              <a:rPr lang="en-US" sz="1400" b="1" dirty="0">
                <a:solidFill>
                  <a:schemeClr val="tx1"/>
                </a:solidFill>
              </a:rPr>
              <a:t>N</a:t>
            </a:r>
          </a:p>
          <a:p>
            <a:endParaRPr lang="en-US" sz="1400" b="1" dirty="0">
              <a:solidFill>
                <a:schemeClr val="tx1"/>
              </a:solidFill>
            </a:endParaRPr>
          </a:p>
          <a:p>
            <a:r>
              <a:rPr lang="en-US" sz="1400" dirty="0">
                <a:solidFill>
                  <a:schemeClr val="tx1"/>
                </a:solidFill>
              </a:rPr>
              <a:t>Kubernetes Cluster</a:t>
            </a:r>
          </a:p>
        </p:txBody>
      </p:sp>
      <p:cxnSp>
        <p:nvCxnSpPr>
          <p:cNvPr id="59" name="Straight Arrow Connector 58">
            <a:extLst>
              <a:ext uri="{FF2B5EF4-FFF2-40B4-BE49-F238E27FC236}">
                <a16:creationId xmlns:a16="http://schemas.microsoft.com/office/drawing/2014/main" id="{CB79D3EB-DFA3-4A69-B896-D2D7BB0E78D0}"/>
              </a:ext>
            </a:extLst>
          </p:cNvPr>
          <p:cNvCxnSpPr>
            <a:cxnSpLocks/>
          </p:cNvCxnSpPr>
          <p:nvPr/>
        </p:nvCxnSpPr>
        <p:spPr>
          <a:xfrm flipH="1">
            <a:off x="2247618" y="4133693"/>
            <a:ext cx="1372197" cy="595375"/>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8" name="Rectangle 57">
            <a:extLst>
              <a:ext uri="{FF2B5EF4-FFF2-40B4-BE49-F238E27FC236}">
                <a16:creationId xmlns:a16="http://schemas.microsoft.com/office/drawing/2014/main" id="{F6E002CD-D5FA-4499-A61A-2FFC91541E87}"/>
              </a:ext>
            </a:extLst>
          </p:cNvPr>
          <p:cNvSpPr/>
          <p:nvPr/>
        </p:nvSpPr>
        <p:spPr>
          <a:xfrm>
            <a:off x="7967776" y="2319815"/>
            <a:ext cx="3015447" cy="483210"/>
          </a:xfrm>
          <a:prstGeom prst="rect">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err="1">
                <a:solidFill>
                  <a:schemeClr val="bg1"/>
                </a:solidFill>
              </a:rPr>
              <a:t>xNF_cloud_region</a:t>
            </a:r>
            <a:r>
              <a:rPr lang="en-US" sz="1200" b="1" dirty="0">
                <a:solidFill>
                  <a:schemeClr val="bg1"/>
                </a:solidFill>
              </a:rPr>
              <a:t> - DCAE Region mapping</a:t>
            </a:r>
          </a:p>
        </p:txBody>
      </p:sp>
      <p:cxnSp>
        <p:nvCxnSpPr>
          <p:cNvPr id="60" name="Straight Arrow Connector 59">
            <a:extLst>
              <a:ext uri="{FF2B5EF4-FFF2-40B4-BE49-F238E27FC236}">
                <a16:creationId xmlns:a16="http://schemas.microsoft.com/office/drawing/2014/main" id="{83D8B9C2-963C-4F76-83A7-EF7351A61AAC}"/>
              </a:ext>
            </a:extLst>
          </p:cNvPr>
          <p:cNvCxnSpPr>
            <a:cxnSpLocks/>
            <a:stCxn id="58" idx="1"/>
            <a:endCxn id="67" idx="3"/>
          </p:cNvCxnSpPr>
          <p:nvPr/>
        </p:nvCxnSpPr>
        <p:spPr>
          <a:xfrm flipH="1">
            <a:off x="4781005" y="2561420"/>
            <a:ext cx="3186771" cy="377257"/>
          </a:xfrm>
          <a:prstGeom prst="straightConnector1">
            <a:avLst/>
          </a:prstGeom>
          <a:ln w="9525" cap="flat" cmpd="sng" algn="ctr">
            <a:solidFill>
              <a:srgbClr val="00B0F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4" name="Straight Arrow Connector 63">
            <a:extLst>
              <a:ext uri="{FF2B5EF4-FFF2-40B4-BE49-F238E27FC236}">
                <a16:creationId xmlns:a16="http://schemas.microsoft.com/office/drawing/2014/main" id="{5664F687-0BA4-4DA6-A38B-F153913A3CB1}"/>
              </a:ext>
            </a:extLst>
          </p:cNvPr>
          <p:cNvCxnSpPr>
            <a:cxnSpLocks/>
          </p:cNvCxnSpPr>
          <p:nvPr/>
        </p:nvCxnSpPr>
        <p:spPr>
          <a:xfrm flipH="1">
            <a:off x="3619816" y="3139430"/>
            <a:ext cx="488328" cy="928006"/>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9" name="Thought Bubble: Cloud 68">
            <a:extLst>
              <a:ext uri="{FF2B5EF4-FFF2-40B4-BE49-F238E27FC236}">
                <a16:creationId xmlns:a16="http://schemas.microsoft.com/office/drawing/2014/main" id="{5EB78616-E489-467E-A2D3-7E416EF13EA0}"/>
              </a:ext>
            </a:extLst>
          </p:cNvPr>
          <p:cNvSpPr/>
          <p:nvPr/>
        </p:nvSpPr>
        <p:spPr>
          <a:xfrm>
            <a:off x="7161470" y="5547882"/>
            <a:ext cx="1080523" cy="37769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cloud3</a:t>
            </a:r>
          </a:p>
        </p:txBody>
      </p:sp>
      <p:cxnSp>
        <p:nvCxnSpPr>
          <p:cNvPr id="70" name="Straight Arrow Connector 69">
            <a:extLst>
              <a:ext uri="{FF2B5EF4-FFF2-40B4-BE49-F238E27FC236}">
                <a16:creationId xmlns:a16="http://schemas.microsoft.com/office/drawing/2014/main" id="{C74FCE8A-143D-4359-BE80-DF436129251C}"/>
              </a:ext>
            </a:extLst>
          </p:cNvPr>
          <p:cNvCxnSpPr>
            <a:cxnSpLocks/>
            <a:stCxn id="69" idx="4"/>
            <a:endCxn id="65" idx="2"/>
          </p:cNvCxnSpPr>
          <p:nvPr/>
        </p:nvCxnSpPr>
        <p:spPr>
          <a:xfrm flipV="1">
            <a:off x="7810173" y="4943941"/>
            <a:ext cx="157605" cy="594098"/>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72" name="Straight Arrow Connector 71">
            <a:extLst>
              <a:ext uri="{FF2B5EF4-FFF2-40B4-BE49-F238E27FC236}">
                <a16:creationId xmlns:a16="http://schemas.microsoft.com/office/drawing/2014/main" id="{20798EF9-7E50-4C48-91B5-61AA84A2624B}"/>
              </a:ext>
            </a:extLst>
          </p:cNvPr>
          <p:cNvCxnSpPr>
            <a:cxnSpLocks/>
            <a:endCxn id="69" idx="3"/>
          </p:cNvCxnSpPr>
          <p:nvPr/>
        </p:nvCxnSpPr>
        <p:spPr>
          <a:xfrm>
            <a:off x="7648543" y="4923706"/>
            <a:ext cx="53189" cy="645771"/>
          </a:xfrm>
          <a:prstGeom prst="straightConnector1">
            <a:avLst/>
          </a:prstGeom>
          <a:ln>
            <a:solidFill>
              <a:srgbClr val="7030A0"/>
            </a:solidFill>
            <a:prstDash val="dash"/>
            <a:tailEnd type="triangle"/>
          </a:ln>
        </p:spPr>
        <p:style>
          <a:lnRef idx="3">
            <a:schemeClr val="accent2"/>
          </a:lnRef>
          <a:fillRef idx="0">
            <a:schemeClr val="accent2"/>
          </a:fillRef>
          <a:effectRef idx="2">
            <a:schemeClr val="accent2"/>
          </a:effectRef>
          <a:fontRef idx="minor">
            <a:schemeClr val="tx1"/>
          </a:fontRef>
        </p:style>
      </p:cxnSp>
      <p:sp>
        <p:nvSpPr>
          <p:cNvPr id="77" name="Thought Bubble: Cloud 76">
            <a:extLst>
              <a:ext uri="{FF2B5EF4-FFF2-40B4-BE49-F238E27FC236}">
                <a16:creationId xmlns:a16="http://schemas.microsoft.com/office/drawing/2014/main" id="{87E40E16-D830-40F8-82A7-50E0AF16FF36}"/>
              </a:ext>
            </a:extLst>
          </p:cNvPr>
          <p:cNvSpPr/>
          <p:nvPr/>
        </p:nvSpPr>
        <p:spPr>
          <a:xfrm>
            <a:off x="8076219" y="5546692"/>
            <a:ext cx="1080523" cy="37769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cloud4</a:t>
            </a:r>
          </a:p>
        </p:txBody>
      </p:sp>
      <p:sp>
        <p:nvSpPr>
          <p:cNvPr id="79" name="Thought Bubble: Cloud 78">
            <a:extLst>
              <a:ext uri="{FF2B5EF4-FFF2-40B4-BE49-F238E27FC236}">
                <a16:creationId xmlns:a16="http://schemas.microsoft.com/office/drawing/2014/main" id="{DB8E7444-64AC-42AF-8BC3-6A917F2DEB16}"/>
              </a:ext>
            </a:extLst>
          </p:cNvPr>
          <p:cNvSpPr/>
          <p:nvPr/>
        </p:nvSpPr>
        <p:spPr>
          <a:xfrm>
            <a:off x="9855251" y="5477999"/>
            <a:ext cx="1006045" cy="45285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t>
            </a:r>
          </a:p>
        </p:txBody>
      </p:sp>
      <p:sp>
        <p:nvSpPr>
          <p:cNvPr id="82" name="Thought Bubble: Cloud 81">
            <a:extLst>
              <a:ext uri="{FF2B5EF4-FFF2-40B4-BE49-F238E27FC236}">
                <a16:creationId xmlns:a16="http://schemas.microsoft.com/office/drawing/2014/main" id="{74BB2F02-F0C6-47E3-9F9D-AD1B95CA26DF}"/>
              </a:ext>
            </a:extLst>
          </p:cNvPr>
          <p:cNvSpPr/>
          <p:nvPr/>
        </p:nvSpPr>
        <p:spPr>
          <a:xfrm>
            <a:off x="7566739" y="5909191"/>
            <a:ext cx="1006045" cy="45285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t>
            </a:r>
          </a:p>
        </p:txBody>
      </p:sp>
    </p:spTree>
    <p:extLst>
      <p:ext uri="{BB962C8B-B14F-4D97-AF65-F5344CB8AC3E}">
        <p14:creationId xmlns:p14="http://schemas.microsoft.com/office/powerpoint/2010/main" val="68680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hought Bubble: Cloud 52">
            <a:extLst>
              <a:ext uri="{FF2B5EF4-FFF2-40B4-BE49-F238E27FC236}">
                <a16:creationId xmlns:a16="http://schemas.microsoft.com/office/drawing/2014/main" id="{182842BA-3CA8-4B70-B166-2AD0F3DB6A93}"/>
              </a:ext>
            </a:extLst>
          </p:cNvPr>
          <p:cNvSpPr/>
          <p:nvPr/>
        </p:nvSpPr>
        <p:spPr>
          <a:xfrm>
            <a:off x="3989467" y="5601780"/>
            <a:ext cx="1505832" cy="803476"/>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 name="Slide Number Placeholder 2">
            <a:extLst>
              <a:ext uri="{FF2B5EF4-FFF2-40B4-BE49-F238E27FC236}">
                <a16:creationId xmlns:a16="http://schemas.microsoft.com/office/drawing/2014/main" id="{59515ED9-C168-4E49-A0FB-955D7F894320}"/>
              </a:ext>
            </a:extLst>
          </p:cNvPr>
          <p:cNvSpPr>
            <a:spLocks noGrp="1"/>
          </p:cNvSpPr>
          <p:nvPr>
            <p:ph type="sldNum" sz="quarter" idx="12"/>
          </p:nvPr>
        </p:nvSpPr>
        <p:spPr/>
        <p:txBody>
          <a:bodyPr/>
          <a:lstStyle/>
          <a:p>
            <a:fld id="{B4E994AB-6473-4B00-8711-9A775EA3D22A}" type="slidenum">
              <a:rPr lang="en-US" smtClean="0"/>
              <a:t>9</a:t>
            </a:fld>
            <a:endParaRPr lang="en-US" dirty="0"/>
          </a:p>
        </p:txBody>
      </p:sp>
      <p:sp>
        <p:nvSpPr>
          <p:cNvPr id="4" name="Rectangle 3">
            <a:extLst>
              <a:ext uri="{FF2B5EF4-FFF2-40B4-BE49-F238E27FC236}">
                <a16:creationId xmlns:a16="http://schemas.microsoft.com/office/drawing/2014/main" id="{E754EA19-79FF-4DC1-ADA9-53A041ED736D}"/>
              </a:ext>
            </a:extLst>
          </p:cNvPr>
          <p:cNvSpPr/>
          <p:nvPr/>
        </p:nvSpPr>
        <p:spPr>
          <a:xfrm>
            <a:off x="1157591" y="4269327"/>
            <a:ext cx="4996079" cy="10653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DCAE</a:t>
            </a:r>
            <a:r>
              <a:rPr lang="en-US" sz="1600" dirty="0"/>
              <a:t> – </a:t>
            </a:r>
            <a:r>
              <a:rPr lang="en-US" sz="1600" dirty="0">
                <a:solidFill>
                  <a:schemeClr val="tx1"/>
                </a:solidFill>
              </a:rPr>
              <a:t>Region</a:t>
            </a:r>
            <a:r>
              <a:rPr lang="en-US" sz="1600" dirty="0"/>
              <a:t> </a:t>
            </a:r>
            <a:r>
              <a:rPr lang="en-US" sz="1600" dirty="0">
                <a:solidFill>
                  <a:schemeClr val="tx1"/>
                </a:solidFill>
              </a:rPr>
              <a:t>1</a:t>
            </a:r>
          </a:p>
          <a:p>
            <a:pPr algn="ctr"/>
            <a:endParaRPr lang="en-US" dirty="0"/>
          </a:p>
          <a:p>
            <a:pPr algn="ctr"/>
            <a:endParaRPr lang="en-US" dirty="0"/>
          </a:p>
          <a:p>
            <a:pPr algn="ctr"/>
            <a:endParaRPr lang="en-US" dirty="0"/>
          </a:p>
        </p:txBody>
      </p:sp>
      <p:sp>
        <p:nvSpPr>
          <p:cNvPr id="5" name="Rectangle 4">
            <a:extLst>
              <a:ext uri="{FF2B5EF4-FFF2-40B4-BE49-F238E27FC236}">
                <a16:creationId xmlns:a16="http://schemas.microsoft.com/office/drawing/2014/main" id="{82E898DA-01D8-43AF-99B2-C3864913BAD1}"/>
              </a:ext>
            </a:extLst>
          </p:cNvPr>
          <p:cNvSpPr/>
          <p:nvPr/>
        </p:nvSpPr>
        <p:spPr>
          <a:xfrm>
            <a:off x="1713489" y="4676422"/>
            <a:ext cx="635122"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cli-</a:t>
            </a:r>
            <a:r>
              <a:rPr lang="en-US" sz="1200" dirty="0" err="1"/>
              <a:t>coll</a:t>
            </a:r>
            <a:endParaRPr lang="en-US" sz="1200" dirty="0"/>
          </a:p>
          <a:p>
            <a:r>
              <a:rPr lang="en-US" sz="1200" dirty="0"/>
              <a:t>mS</a:t>
            </a:r>
          </a:p>
        </p:txBody>
      </p:sp>
      <p:sp>
        <p:nvSpPr>
          <p:cNvPr id="7" name="Rectangle 6">
            <a:extLst>
              <a:ext uri="{FF2B5EF4-FFF2-40B4-BE49-F238E27FC236}">
                <a16:creationId xmlns:a16="http://schemas.microsoft.com/office/drawing/2014/main" id="{73846D2B-2CD0-4EDB-92B9-621A0B44B9E7}"/>
              </a:ext>
            </a:extLst>
          </p:cNvPr>
          <p:cNvSpPr/>
          <p:nvPr/>
        </p:nvSpPr>
        <p:spPr>
          <a:xfrm>
            <a:off x="4239512" y="5858556"/>
            <a:ext cx="1129085" cy="254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t>vNF</a:t>
            </a:r>
            <a:endParaRPr lang="en-US" sz="1000" dirty="0"/>
          </a:p>
        </p:txBody>
      </p:sp>
      <p:sp>
        <p:nvSpPr>
          <p:cNvPr id="8" name="Rectangle 7">
            <a:extLst>
              <a:ext uri="{FF2B5EF4-FFF2-40B4-BE49-F238E27FC236}">
                <a16:creationId xmlns:a16="http://schemas.microsoft.com/office/drawing/2014/main" id="{D973648F-ABC7-44DB-8E3D-EED7C1CF4520}"/>
              </a:ext>
            </a:extLst>
          </p:cNvPr>
          <p:cNvSpPr/>
          <p:nvPr/>
        </p:nvSpPr>
        <p:spPr>
          <a:xfrm>
            <a:off x="5823594" y="4702569"/>
            <a:ext cx="946677" cy="46817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DMaaP</a:t>
            </a:r>
            <a:r>
              <a:rPr lang="en-US" sz="1200" dirty="0"/>
              <a:t>-DR</a:t>
            </a:r>
          </a:p>
        </p:txBody>
      </p:sp>
      <p:cxnSp>
        <p:nvCxnSpPr>
          <p:cNvPr id="9" name="Straight Arrow Connector 8">
            <a:extLst>
              <a:ext uri="{FF2B5EF4-FFF2-40B4-BE49-F238E27FC236}">
                <a16:creationId xmlns:a16="http://schemas.microsoft.com/office/drawing/2014/main" id="{8B70FE53-B91D-44D0-86DE-DB35EE5B3D4C}"/>
              </a:ext>
            </a:extLst>
          </p:cNvPr>
          <p:cNvCxnSpPr>
            <a:cxnSpLocks/>
            <a:stCxn id="21" idx="3"/>
            <a:endCxn id="8" idx="1"/>
          </p:cNvCxnSpPr>
          <p:nvPr/>
        </p:nvCxnSpPr>
        <p:spPr>
          <a:xfrm flipV="1">
            <a:off x="5609532" y="4936659"/>
            <a:ext cx="214062" cy="5348"/>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10" name="Straight Connector 9">
            <a:extLst>
              <a:ext uri="{FF2B5EF4-FFF2-40B4-BE49-F238E27FC236}">
                <a16:creationId xmlns:a16="http://schemas.microsoft.com/office/drawing/2014/main" id="{CB8CFC00-188F-451D-979B-25170E286153}"/>
              </a:ext>
            </a:extLst>
          </p:cNvPr>
          <p:cNvCxnSpPr>
            <a:cxnSpLocks/>
          </p:cNvCxnSpPr>
          <p:nvPr/>
        </p:nvCxnSpPr>
        <p:spPr>
          <a:xfrm>
            <a:off x="1087281" y="4121139"/>
            <a:ext cx="10877937"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1CFE97A-9BA4-4B61-90B2-66D57B1C0B1E}"/>
              </a:ext>
            </a:extLst>
          </p:cNvPr>
          <p:cNvSpPr/>
          <p:nvPr/>
        </p:nvSpPr>
        <p:spPr>
          <a:xfrm>
            <a:off x="3083568" y="2497014"/>
            <a:ext cx="2314923" cy="6424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bg1"/>
                </a:solidFill>
              </a:rPr>
              <a:t>OTI</a:t>
            </a:r>
          </a:p>
        </p:txBody>
      </p:sp>
      <p:sp>
        <p:nvSpPr>
          <p:cNvPr id="12" name="TextBox 11">
            <a:extLst>
              <a:ext uri="{FF2B5EF4-FFF2-40B4-BE49-F238E27FC236}">
                <a16:creationId xmlns:a16="http://schemas.microsoft.com/office/drawing/2014/main" id="{09BCD61F-5090-4E3B-A4DF-FB96A46FBE67}"/>
              </a:ext>
            </a:extLst>
          </p:cNvPr>
          <p:cNvSpPr txBox="1"/>
          <p:nvPr/>
        </p:nvSpPr>
        <p:spPr>
          <a:xfrm>
            <a:off x="5115732" y="2726995"/>
            <a:ext cx="2244400" cy="246221"/>
          </a:xfrm>
          <a:prstGeom prst="rect">
            <a:avLst/>
          </a:prstGeom>
          <a:noFill/>
          <a:ln>
            <a:solidFill>
              <a:schemeClr val="bg1"/>
            </a:solidFill>
            <a:prstDash val="dash"/>
          </a:ln>
        </p:spPr>
        <p:txBody>
          <a:bodyPr wrap="square" rtlCol="0">
            <a:spAutoFit/>
          </a:bodyPr>
          <a:lstStyle/>
          <a:p>
            <a:pPr algn="r"/>
            <a:r>
              <a:rPr lang="en-US" sz="1000" dirty="0"/>
              <a:t>1) standard ‘</a:t>
            </a:r>
            <a:r>
              <a:rPr lang="en-US" sz="1000" dirty="0" err="1"/>
              <a:t>dcae</a:t>
            </a:r>
            <a:r>
              <a:rPr lang="en-US" sz="1000" dirty="0"/>
              <a:t>-collection-event’</a:t>
            </a:r>
          </a:p>
        </p:txBody>
      </p:sp>
      <p:sp>
        <p:nvSpPr>
          <p:cNvPr id="13" name="TextBox 12">
            <a:extLst>
              <a:ext uri="{FF2B5EF4-FFF2-40B4-BE49-F238E27FC236}">
                <a16:creationId xmlns:a16="http://schemas.microsoft.com/office/drawing/2014/main" id="{6A4C0968-ADDE-4DC2-9062-567A151D4D79}"/>
              </a:ext>
            </a:extLst>
          </p:cNvPr>
          <p:cNvSpPr txBox="1"/>
          <p:nvPr/>
        </p:nvSpPr>
        <p:spPr>
          <a:xfrm>
            <a:off x="2639613" y="1841462"/>
            <a:ext cx="1468531" cy="246221"/>
          </a:xfrm>
          <a:prstGeom prst="rect">
            <a:avLst/>
          </a:prstGeom>
          <a:noFill/>
        </p:spPr>
        <p:txBody>
          <a:bodyPr wrap="square" rtlCol="0">
            <a:spAutoFit/>
          </a:bodyPr>
          <a:lstStyle/>
          <a:p>
            <a:r>
              <a:rPr lang="en-US" sz="1000" dirty="0"/>
              <a:t>1) </a:t>
            </a:r>
            <a:r>
              <a:rPr lang="en-US" sz="1000" dirty="0" err="1"/>
              <a:t>xNF</a:t>
            </a:r>
            <a:r>
              <a:rPr lang="en-US" sz="1000" dirty="0"/>
              <a:t> Topology -EVENT</a:t>
            </a:r>
          </a:p>
        </p:txBody>
      </p:sp>
      <p:sp>
        <p:nvSpPr>
          <p:cNvPr id="14" name="Rectangle 13">
            <a:extLst>
              <a:ext uri="{FF2B5EF4-FFF2-40B4-BE49-F238E27FC236}">
                <a16:creationId xmlns:a16="http://schemas.microsoft.com/office/drawing/2014/main" id="{0027E079-04C3-47BF-9BE7-9429209E4D18}"/>
              </a:ext>
            </a:extLst>
          </p:cNvPr>
          <p:cNvSpPr/>
          <p:nvPr/>
        </p:nvSpPr>
        <p:spPr>
          <a:xfrm>
            <a:off x="3058971" y="1054316"/>
            <a:ext cx="2361082" cy="78924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Topology source</a:t>
            </a:r>
          </a:p>
          <a:p>
            <a:pPr algn="ctr"/>
            <a:r>
              <a:rPr lang="en-US" sz="1400" dirty="0"/>
              <a:t>(common-event,</a:t>
            </a:r>
          </a:p>
          <a:p>
            <a:pPr algn="ctr"/>
            <a:r>
              <a:rPr lang="en-US" sz="1400" dirty="0" err="1"/>
              <a:t>ecomp-aai</a:t>
            </a:r>
            <a:r>
              <a:rPr lang="en-US" sz="1400" dirty="0"/>
              <a:t>, </a:t>
            </a:r>
            <a:r>
              <a:rPr lang="en-US" sz="1400" dirty="0" err="1"/>
              <a:t>ecomp-narad</a:t>
            </a:r>
            <a:r>
              <a:rPr lang="en-US" sz="1400" dirty="0"/>
              <a:t>, </a:t>
            </a:r>
          </a:p>
          <a:p>
            <a:pPr algn="ctr"/>
            <a:r>
              <a:rPr lang="en-US" sz="1400" dirty="0"/>
              <a:t>VES </a:t>
            </a:r>
            <a:r>
              <a:rPr lang="en-US" sz="1400" dirty="0" err="1"/>
              <a:t>fileReadynotice</a:t>
            </a:r>
            <a:r>
              <a:rPr lang="en-US" sz="1400" dirty="0"/>
              <a:t>,  ) </a:t>
            </a:r>
          </a:p>
        </p:txBody>
      </p:sp>
      <p:sp>
        <p:nvSpPr>
          <p:cNvPr id="15" name="Flowchart: Magnetic Disk 14">
            <a:extLst>
              <a:ext uri="{FF2B5EF4-FFF2-40B4-BE49-F238E27FC236}">
                <a16:creationId xmlns:a16="http://schemas.microsoft.com/office/drawing/2014/main" id="{852B2C01-B701-4F91-AD71-14C481EC9B5D}"/>
              </a:ext>
            </a:extLst>
          </p:cNvPr>
          <p:cNvSpPr/>
          <p:nvPr/>
        </p:nvSpPr>
        <p:spPr>
          <a:xfrm>
            <a:off x="7320718" y="2680452"/>
            <a:ext cx="631234" cy="430569"/>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62682E88-C2E2-4878-960A-740AB1F9D776}"/>
              </a:ext>
            </a:extLst>
          </p:cNvPr>
          <p:cNvCxnSpPr>
            <a:cxnSpLocks/>
          </p:cNvCxnSpPr>
          <p:nvPr/>
        </p:nvCxnSpPr>
        <p:spPr>
          <a:xfrm flipV="1">
            <a:off x="5297548" y="2767346"/>
            <a:ext cx="2040566" cy="67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BB70C7F1-22E2-429E-9B34-6B19377E0E6A}"/>
              </a:ext>
            </a:extLst>
          </p:cNvPr>
          <p:cNvSpPr/>
          <p:nvPr/>
        </p:nvSpPr>
        <p:spPr>
          <a:xfrm>
            <a:off x="6751123" y="1050671"/>
            <a:ext cx="3015447" cy="738025"/>
          </a:xfrm>
          <a:prstGeom prst="rect">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chemeClr val="bg1"/>
                </a:solidFill>
              </a:rPr>
              <a:t>Policy</a:t>
            </a:r>
          </a:p>
          <a:p>
            <a:pPr marL="228600" indent="-228600">
              <a:buAutoNum type="arabicParenR"/>
            </a:pPr>
            <a:r>
              <a:rPr lang="en-US" sz="1200" dirty="0"/>
              <a:t>event-handling-template</a:t>
            </a:r>
          </a:p>
          <a:p>
            <a:pPr marL="228600" indent="-228600">
              <a:buAutoNum type="arabicParenR"/>
            </a:pPr>
            <a:r>
              <a:rPr lang="en-US" sz="1200" dirty="0" err="1"/>
              <a:t>xNF_type</a:t>
            </a:r>
            <a:r>
              <a:rPr lang="en-US" sz="1200" dirty="0"/>
              <a:t> and </a:t>
            </a:r>
            <a:r>
              <a:rPr lang="en-US" sz="1200" dirty="0" err="1"/>
              <a:t>CollectionTask</a:t>
            </a:r>
            <a:r>
              <a:rPr lang="en-US" sz="1200" dirty="0"/>
              <a:t> association</a:t>
            </a:r>
          </a:p>
          <a:p>
            <a:pPr algn="ctr"/>
            <a:endParaRPr lang="en-US" sz="1200" b="1" dirty="0">
              <a:solidFill>
                <a:schemeClr val="bg1"/>
              </a:solidFill>
            </a:endParaRPr>
          </a:p>
        </p:txBody>
      </p:sp>
      <p:sp>
        <p:nvSpPr>
          <p:cNvPr id="18" name="TextBox 17">
            <a:extLst>
              <a:ext uri="{FF2B5EF4-FFF2-40B4-BE49-F238E27FC236}">
                <a16:creationId xmlns:a16="http://schemas.microsoft.com/office/drawing/2014/main" id="{E53E37DD-1510-4B1F-B05A-ED9B31F89B3D}"/>
              </a:ext>
            </a:extLst>
          </p:cNvPr>
          <p:cNvSpPr txBox="1"/>
          <p:nvPr/>
        </p:nvSpPr>
        <p:spPr>
          <a:xfrm>
            <a:off x="5106679" y="5436811"/>
            <a:ext cx="1292991" cy="276999"/>
          </a:xfrm>
          <a:prstGeom prst="rect">
            <a:avLst/>
          </a:prstGeom>
          <a:noFill/>
          <a:ln>
            <a:noFill/>
            <a:prstDash val="dash"/>
          </a:ln>
        </p:spPr>
        <p:txBody>
          <a:bodyPr wrap="square" rtlCol="0">
            <a:spAutoFit/>
          </a:bodyPr>
          <a:lstStyle/>
          <a:p>
            <a:r>
              <a:rPr lang="en-US" sz="1200" dirty="0"/>
              <a:t>2) </a:t>
            </a:r>
            <a:r>
              <a:rPr lang="en-US" sz="1200" dirty="0" err="1"/>
              <a:t>snmp</a:t>
            </a:r>
            <a:r>
              <a:rPr lang="en-US" sz="1200" dirty="0"/>
              <a:t> pm data</a:t>
            </a:r>
          </a:p>
        </p:txBody>
      </p:sp>
      <p:sp>
        <p:nvSpPr>
          <p:cNvPr id="19" name="Thought Bubble: Cloud 18">
            <a:extLst>
              <a:ext uri="{FF2B5EF4-FFF2-40B4-BE49-F238E27FC236}">
                <a16:creationId xmlns:a16="http://schemas.microsoft.com/office/drawing/2014/main" id="{6AC2DD6B-59A6-4EFB-8461-70151BDF4A66}"/>
              </a:ext>
            </a:extLst>
          </p:cNvPr>
          <p:cNvSpPr/>
          <p:nvPr/>
        </p:nvSpPr>
        <p:spPr>
          <a:xfrm>
            <a:off x="1372897" y="5930849"/>
            <a:ext cx="1080523" cy="377690"/>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0" name="TextBox 19">
            <a:extLst>
              <a:ext uri="{FF2B5EF4-FFF2-40B4-BE49-F238E27FC236}">
                <a16:creationId xmlns:a16="http://schemas.microsoft.com/office/drawing/2014/main" id="{1D5158E7-F424-4566-B529-64231A904347}"/>
              </a:ext>
            </a:extLst>
          </p:cNvPr>
          <p:cNvSpPr txBox="1"/>
          <p:nvPr/>
        </p:nvSpPr>
        <p:spPr>
          <a:xfrm>
            <a:off x="4473043" y="5645221"/>
            <a:ext cx="635081" cy="246221"/>
          </a:xfrm>
          <a:prstGeom prst="rect">
            <a:avLst/>
          </a:prstGeom>
          <a:noFill/>
          <a:ln>
            <a:noFill/>
            <a:prstDash val="dash"/>
          </a:ln>
        </p:spPr>
        <p:txBody>
          <a:bodyPr wrap="square" rtlCol="0">
            <a:spAutoFit/>
          </a:bodyPr>
          <a:lstStyle/>
          <a:p>
            <a:r>
              <a:rPr lang="en-US" sz="1000" dirty="0"/>
              <a:t>Cloud 1</a:t>
            </a:r>
          </a:p>
        </p:txBody>
      </p:sp>
      <p:sp>
        <p:nvSpPr>
          <p:cNvPr id="21" name="Rectangle 20">
            <a:extLst>
              <a:ext uri="{FF2B5EF4-FFF2-40B4-BE49-F238E27FC236}">
                <a16:creationId xmlns:a16="http://schemas.microsoft.com/office/drawing/2014/main" id="{CF010F49-EA9B-4197-A9EB-90E2ACCDCC0B}"/>
              </a:ext>
            </a:extLst>
          </p:cNvPr>
          <p:cNvSpPr/>
          <p:nvPr/>
        </p:nvSpPr>
        <p:spPr>
          <a:xfrm>
            <a:off x="4591434" y="4726124"/>
            <a:ext cx="1018098" cy="431766"/>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err="1"/>
              <a:t>snmp_poller</a:t>
            </a:r>
            <a:endParaRPr lang="en-US" sz="1200" dirty="0"/>
          </a:p>
          <a:p>
            <a:r>
              <a:rPr lang="en-US" sz="1200" dirty="0"/>
              <a:t>mS</a:t>
            </a:r>
          </a:p>
        </p:txBody>
      </p:sp>
      <p:sp>
        <p:nvSpPr>
          <p:cNvPr id="22" name="Rectangle 21">
            <a:extLst>
              <a:ext uri="{FF2B5EF4-FFF2-40B4-BE49-F238E27FC236}">
                <a16:creationId xmlns:a16="http://schemas.microsoft.com/office/drawing/2014/main" id="{034F24EA-4B3F-4DA6-8170-1D629B2AE2C5}"/>
              </a:ext>
            </a:extLst>
          </p:cNvPr>
          <p:cNvSpPr/>
          <p:nvPr/>
        </p:nvSpPr>
        <p:spPr>
          <a:xfrm>
            <a:off x="2532425" y="4672180"/>
            <a:ext cx="623108"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FOI</a:t>
            </a:r>
          </a:p>
          <a:p>
            <a:r>
              <a:rPr lang="en-US" sz="1200" dirty="0"/>
              <a:t>mS</a:t>
            </a:r>
          </a:p>
        </p:txBody>
      </p:sp>
      <p:sp>
        <p:nvSpPr>
          <p:cNvPr id="23" name="Thought Bubble: Cloud 22">
            <a:extLst>
              <a:ext uri="{FF2B5EF4-FFF2-40B4-BE49-F238E27FC236}">
                <a16:creationId xmlns:a16="http://schemas.microsoft.com/office/drawing/2014/main" id="{D299176C-527D-4D67-80E8-5AA724EAA9BF}"/>
              </a:ext>
            </a:extLst>
          </p:cNvPr>
          <p:cNvSpPr/>
          <p:nvPr/>
        </p:nvSpPr>
        <p:spPr>
          <a:xfrm>
            <a:off x="2576602" y="5813471"/>
            <a:ext cx="1348761" cy="591785"/>
          </a:xfrm>
          <a:prstGeom prst="cloudCallout">
            <a:avLst>
              <a:gd name="adj1" fmla="val 10036"/>
              <a:gd name="adj2" fmla="val -52606"/>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t>
            </a:r>
          </a:p>
        </p:txBody>
      </p:sp>
      <p:sp>
        <p:nvSpPr>
          <p:cNvPr id="24" name="Rectangle 23">
            <a:extLst>
              <a:ext uri="{FF2B5EF4-FFF2-40B4-BE49-F238E27FC236}">
                <a16:creationId xmlns:a16="http://schemas.microsoft.com/office/drawing/2014/main" id="{CD6841DF-0F3B-4E6F-BACE-C8A9E0B2FA75}"/>
              </a:ext>
            </a:extLst>
          </p:cNvPr>
          <p:cNvSpPr/>
          <p:nvPr/>
        </p:nvSpPr>
        <p:spPr>
          <a:xfrm>
            <a:off x="3196235" y="4672180"/>
            <a:ext cx="512010" cy="46597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err="1"/>
              <a:t>gRPC</a:t>
            </a:r>
            <a:endParaRPr lang="en-US" sz="1200" dirty="0"/>
          </a:p>
          <a:p>
            <a:r>
              <a:rPr lang="en-US" sz="1200" dirty="0"/>
              <a:t>mS</a:t>
            </a:r>
          </a:p>
        </p:txBody>
      </p:sp>
      <p:sp>
        <p:nvSpPr>
          <p:cNvPr id="25" name="Rectangle 24">
            <a:extLst>
              <a:ext uri="{FF2B5EF4-FFF2-40B4-BE49-F238E27FC236}">
                <a16:creationId xmlns:a16="http://schemas.microsoft.com/office/drawing/2014/main" id="{0CDD54CD-5649-47A5-B9F9-1C3EABF8EC93}"/>
              </a:ext>
            </a:extLst>
          </p:cNvPr>
          <p:cNvSpPr/>
          <p:nvPr/>
        </p:nvSpPr>
        <p:spPr>
          <a:xfrm>
            <a:off x="3740575" y="4672180"/>
            <a:ext cx="740520" cy="46597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dirty="0"/>
              <a:t>DFC</a:t>
            </a:r>
          </a:p>
          <a:p>
            <a:r>
              <a:rPr lang="en-US" sz="1200" dirty="0"/>
              <a:t>mS</a:t>
            </a:r>
          </a:p>
          <a:p>
            <a:endParaRPr lang="en-US" sz="1200" dirty="0"/>
          </a:p>
        </p:txBody>
      </p:sp>
      <p:sp>
        <p:nvSpPr>
          <p:cNvPr id="26" name="TextBox 25">
            <a:extLst>
              <a:ext uri="{FF2B5EF4-FFF2-40B4-BE49-F238E27FC236}">
                <a16:creationId xmlns:a16="http://schemas.microsoft.com/office/drawing/2014/main" id="{D8179107-A4B5-43F8-96CC-09606C18D522}"/>
              </a:ext>
            </a:extLst>
          </p:cNvPr>
          <p:cNvSpPr txBox="1"/>
          <p:nvPr/>
        </p:nvSpPr>
        <p:spPr>
          <a:xfrm>
            <a:off x="3779449" y="3259994"/>
            <a:ext cx="1511646" cy="400110"/>
          </a:xfrm>
          <a:prstGeom prst="rect">
            <a:avLst/>
          </a:prstGeom>
          <a:noFill/>
          <a:ln>
            <a:solidFill>
              <a:schemeClr val="bg1"/>
            </a:solidFill>
            <a:prstDash val="dash"/>
          </a:ln>
        </p:spPr>
        <p:txBody>
          <a:bodyPr wrap="square" rtlCol="0">
            <a:spAutoFit/>
          </a:bodyPr>
          <a:lstStyle/>
          <a:p>
            <a:r>
              <a:rPr lang="en-US" sz="1000" dirty="0"/>
              <a:t>1) ‘</a:t>
            </a:r>
            <a:r>
              <a:rPr lang="en-US" sz="1000" dirty="0" err="1"/>
              <a:t>dcae</a:t>
            </a:r>
            <a:r>
              <a:rPr lang="en-US" sz="1000" dirty="0"/>
              <a:t>-collection-event’</a:t>
            </a:r>
          </a:p>
          <a:p>
            <a:r>
              <a:rPr lang="en-US" sz="1000" dirty="0"/>
              <a:t>(Cloud1 , snmp-layer3)  </a:t>
            </a:r>
          </a:p>
        </p:txBody>
      </p:sp>
      <p:sp>
        <p:nvSpPr>
          <p:cNvPr id="27" name="TextBox 26">
            <a:extLst>
              <a:ext uri="{FF2B5EF4-FFF2-40B4-BE49-F238E27FC236}">
                <a16:creationId xmlns:a16="http://schemas.microsoft.com/office/drawing/2014/main" id="{411C6435-7A7E-444E-8F44-91364162C774}"/>
              </a:ext>
            </a:extLst>
          </p:cNvPr>
          <p:cNvSpPr txBox="1"/>
          <p:nvPr/>
        </p:nvSpPr>
        <p:spPr>
          <a:xfrm>
            <a:off x="1996447" y="3237482"/>
            <a:ext cx="1759534" cy="400110"/>
          </a:xfrm>
          <a:prstGeom prst="rect">
            <a:avLst/>
          </a:prstGeom>
          <a:noFill/>
          <a:ln>
            <a:solidFill>
              <a:schemeClr val="bg1"/>
            </a:solidFill>
            <a:prstDash val="dash"/>
          </a:ln>
        </p:spPr>
        <p:txBody>
          <a:bodyPr wrap="square" rtlCol="0">
            <a:spAutoFit/>
          </a:bodyPr>
          <a:lstStyle/>
          <a:p>
            <a:r>
              <a:rPr lang="en-US" sz="1000" dirty="0"/>
              <a:t>1) ‘</a:t>
            </a:r>
            <a:r>
              <a:rPr lang="en-US" sz="1000" dirty="0" err="1"/>
              <a:t>dcae</a:t>
            </a:r>
            <a:r>
              <a:rPr lang="en-US" sz="1000" dirty="0"/>
              <a:t>-collection-event’</a:t>
            </a:r>
          </a:p>
          <a:p>
            <a:r>
              <a:rPr lang="en-US" sz="1000" dirty="0"/>
              <a:t>( Cloud1, cli-layer3)  </a:t>
            </a:r>
          </a:p>
        </p:txBody>
      </p:sp>
      <p:cxnSp>
        <p:nvCxnSpPr>
          <p:cNvPr id="28" name="Straight Arrow Connector 27">
            <a:extLst>
              <a:ext uri="{FF2B5EF4-FFF2-40B4-BE49-F238E27FC236}">
                <a16:creationId xmlns:a16="http://schemas.microsoft.com/office/drawing/2014/main" id="{04737C87-EF9B-482B-9188-3CDB7B031FD7}"/>
              </a:ext>
            </a:extLst>
          </p:cNvPr>
          <p:cNvCxnSpPr>
            <a:cxnSpLocks/>
            <a:endCxn id="83" idx="0"/>
          </p:cNvCxnSpPr>
          <p:nvPr/>
        </p:nvCxnSpPr>
        <p:spPr>
          <a:xfrm flipH="1">
            <a:off x="4105805" y="3047526"/>
            <a:ext cx="2340" cy="688118"/>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EAA67BCB-F4D5-42C7-B362-46D98D177F79}"/>
              </a:ext>
            </a:extLst>
          </p:cNvPr>
          <p:cNvCxnSpPr>
            <a:cxnSpLocks/>
            <a:endCxn id="21" idx="0"/>
          </p:cNvCxnSpPr>
          <p:nvPr/>
        </p:nvCxnSpPr>
        <p:spPr>
          <a:xfrm>
            <a:off x="4871083" y="3943406"/>
            <a:ext cx="229400" cy="782718"/>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0" name="Straight Arrow Connector 29">
            <a:extLst>
              <a:ext uri="{FF2B5EF4-FFF2-40B4-BE49-F238E27FC236}">
                <a16:creationId xmlns:a16="http://schemas.microsoft.com/office/drawing/2014/main" id="{8FA9CA6F-057A-495A-806B-10AC6A4C637C}"/>
              </a:ext>
            </a:extLst>
          </p:cNvPr>
          <p:cNvCxnSpPr>
            <a:cxnSpLocks/>
          </p:cNvCxnSpPr>
          <p:nvPr/>
        </p:nvCxnSpPr>
        <p:spPr>
          <a:xfrm>
            <a:off x="2576602" y="5151746"/>
            <a:ext cx="1967896" cy="706810"/>
          </a:xfrm>
          <a:prstGeom prst="straightConnector1">
            <a:avLst/>
          </a:prstGeom>
          <a:ln>
            <a:solidFill>
              <a:srgbClr val="7030A0"/>
            </a:solidFill>
            <a:prstDash val="dash"/>
            <a:tailEnd type="triangle"/>
          </a:ln>
        </p:spPr>
        <p:style>
          <a:lnRef idx="3">
            <a:schemeClr val="accent2"/>
          </a:lnRef>
          <a:fillRef idx="0">
            <a:schemeClr val="accent2"/>
          </a:fillRef>
          <a:effectRef idx="2">
            <a:schemeClr val="accent2"/>
          </a:effectRef>
          <a:fontRef idx="minor">
            <a:schemeClr val="tx1"/>
          </a:fontRef>
        </p:style>
      </p:cxnSp>
      <p:sp>
        <p:nvSpPr>
          <p:cNvPr id="31" name="TextBox 30">
            <a:extLst>
              <a:ext uri="{FF2B5EF4-FFF2-40B4-BE49-F238E27FC236}">
                <a16:creationId xmlns:a16="http://schemas.microsoft.com/office/drawing/2014/main" id="{72F7D50E-F305-4123-9E86-B726EC32183E}"/>
              </a:ext>
            </a:extLst>
          </p:cNvPr>
          <p:cNvSpPr txBox="1"/>
          <p:nvPr/>
        </p:nvSpPr>
        <p:spPr>
          <a:xfrm>
            <a:off x="2036734" y="5453862"/>
            <a:ext cx="993278" cy="276999"/>
          </a:xfrm>
          <a:prstGeom prst="rect">
            <a:avLst/>
          </a:prstGeom>
          <a:noFill/>
          <a:ln>
            <a:noFill/>
            <a:prstDash val="dash"/>
          </a:ln>
        </p:spPr>
        <p:txBody>
          <a:bodyPr wrap="square" rtlCol="0">
            <a:spAutoFit/>
          </a:bodyPr>
          <a:lstStyle/>
          <a:p>
            <a:r>
              <a:rPr lang="en-US" sz="1200" dirty="0"/>
              <a:t>2) </a:t>
            </a:r>
            <a:r>
              <a:rPr lang="en-US" sz="1200" dirty="0" err="1"/>
              <a:t>Cli</a:t>
            </a:r>
            <a:r>
              <a:rPr lang="en-US" sz="1200" dirty="0"/>
              <a:t> output</a:t>
            </a:r>
          </a:p>
        </p:txBody>
      </p:sp>
      <p:cxnSp>
        <p:nvCxnSpPr>
          <p:cNvPr id="34" name="Straight Arrow Connector 33">
            <a:extLst>
              <a:ext uri="{FF2B5EF4-FFF2-40B4-BE49-F238E27FC236}">
                <a16:creationId xmlns:a16="http://schemas.microsoft.com/office/drawing/2014/main" id="{F3E65D3D-83B7-4D0B-A637-B327522174CE}"/>
              </a:ext>
            </a:extLst>
          </p:cNvPr>
          <p:cNvCxnSpPr>
            <a:cxnSpLocks/>
          </p:cNvCxnSpPr>
          <p:nvPr/>
        </p:nvCxnSpPr>
        <p:spPr>
          <a:xfrm>
            <a:off x="5144146" y="3074772"/>
            <a:ext cx="306804" cy="1659925"/>
          </a:xfrm>
          <a:prstGeom prst="straightConnector1">
            <a:avLst/>
          </a:prstGeom>
          <a:ln w="19050" cap="flat" cmpd="sng" algn="ctr">
            <a:solidFill>
              <a:schemeClr val="accent2">
                <a:lumMod val="75000"/>
              </a:schemeClr>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5" name="TextBox 34">
            <a:extLst>
              <a:ext uri="{FF2B5EF4-FFF2-40B4-BE49-F238E27FC236}">
                <a16:creationId xmlns:a16="http://schemas.microsoft.com/office/drawing/2014/main" id="{79562B9F-9AC8-4326-B0C1-A0C19E86F23F}"/>
              </a:ext>
            </a:extLst>
          </p:cNvPr>
          <p:cNvSpPr txBox="1"/>
          <p:nvPr/>
        </p:nvSpPr>
        <p:spPr>
          <a:xfrm>
            <a:off x="5086874" y="3071361"/>
            <a:ext cx="1511646" cy="400110"/>
          </a:xfrm>
          <a:prstGeom prst="rect">
            <a:avLst/>
          </a:prstGeom>
          <a:noFill/>
          <a:ln>
            <a:solidFill>
              <a:schemeClr val="bg1"/>
            </a:solidFill>
            <a:prstDash val="dash"/>
          </a:ln>
        </p:spPr>
        <p:txBody>
          <a:bodyPr wrap="square" rtlCol="0">
            <a:spAutoFit/>
          </a:bodyPr>
          <a:lstStyle/>
          <a:p>
            <a:r>
              <a:rPr lang="en-US" sz="1000" dirty="0"/>
              <a:t>1a)  List of  active </a:t>
            </a:r>
          </a:p>
          <a:p>
            <a:r>
              <a:rPr lang="en-US" sz="1000" dirty="0"/>
              <a:t> ‘</a:t>
            </a:r>
            <a:r>
              <a:rPr lang="en-US" sz="1000" dirty="0" err="1"/>
              <a:t>dcae</a:t>
            </a:r>
            <a:r>
              <a:rPr lang="en-US" sz="1000" dirty="0"/>
              <a:t>-collection-event’</a:t>
            </a:r>
          </a:p>
        </p:txBody>
      </p:sp>
      <p:cxnSp>
        <p:nvCxnSpPr>
          <p:cNvPr id="36" name="Straight Arrow Connector 35">
            <a:extLst>
              <a:ext uri="{FF2B5EF4-FFF2-40B4-BE49-F238E27FC236}">
                <a16:creationId xmlns:a16="http://schemas.microsoft.com/office/drawing/2014/main" id="{432F496C-6CF1-48CC-A9FD-F28F91F3F5C2}"/>
              </a:ext>
            </a:extLst>
          </p:cNvPr>
          <p:cNvCxnSpPr>
            <a:cxnSpLocks/>
          </p:cNvCxnSpPr>
          <p:nvPr/>
        </p:nvCxnSpPr>
        <p:spPr>
          <a:xfrm flipH="1" flipV="1">
            <a:off x="5430270" y="3022724"/>
            <a:ext cx="1890448" cy="14440"/>
          </a:xfrm>
          <a:prstGeom prst="straightConnector1">
            <a:avLst/>
          </a:prstGeom>
          <a:ln w="19050" cap="flat" cmpd="sng" algn="ctr">
            <a:solidFill>
              <a:schemeClr val="accent2">
                <a:lumMod val="75000"/>
              </a:schemeClr>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7" name="TextBox 36">
            <a:extLst>
              <a:ext uri="{FF2B5EF4-FFF2-40B4-BE49-F238E27FC236}">
                <a16:creationId xmlns:a16="http://schemas.microsoft.com/office/drawing/2014/main" id="{62A0D293-790B-4A6A-8FE0-617095B77699}"/>
              </a:ext>
            </a:extLst>
          </p:cNvPr>
          <p:cNvSpPr txBox="1"/>
          <p:nvPr/>
        </p:nvSpPr>
        <p:spPr>
          <a:xfrm>
            <a:off x="5656468" y="1760961"/>
            <a:ext cx="983014" cy="246221"/>
          </a:xfrm>
          <a:prstGeom prst="rect">
            <a:avLst/>
          </a:prstGeom>
          <a:noFill/>
        </p:spPr>
        <p:txBody>
          <a:bodyPr wrap="square" rtlCol="0">
            <a:spAutoFit/>
          </a:bodyPr>
          <a:lstStyle/>
          <a:p>
            <a:r>
              <a:rPr lang="en-US" sz="1000" dirty="0"/>
              <a:t>Policy-1), 2)</a:t>
            </a:r>
          </a:p>
        </p:txBody>
      </p:sp>
      <p:cxnSp>
        <p:nvCxnSpPr>
          <p:cNvPr id="41" name="Straight Arrow Connector 40">
            <a:extLst>
              <a:ext uri="{FF2B5EF4-FFF2-40B4-BE49-F238E27FC236}">
                <a16:creationId xmlns:a16="http://schemas.microsoft.com/office/drawing/2014/main" id="{FCD23D10-F6EB-46FF-A27E-682029782F30}"/>
              </a:ext>
            </a:extLst>
          </p:cNvPr>
          <p:cNvCxnSpPr>
            <a:cxnSpLocks/>
            <a:stCxn id="17" idx="1"/>
          </p:cNvCxnSpPr>
          <p:nvPr/>
        </p:nvCxnSpPr>
        <p:spPr>
          <a:xfrm flipH="1">
            <a:off x="5322951" y="1419684"/>
            <a:ext cx="1428172" cy="1278687"/>
          </a:xfrm>
          <a:prstGeom prst="straightConnector1">
            <a:avLst/>
          </a:prstGeom>
          <a:ln w="9525" cap="flat" cmpd="sng" algn="ctr">
            <a:solidFill>
              <a:srgbClr val="00B0F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40F52B86-44D2-4F50-8FE1-8B83C0DCE9B1}"/>
              </a:ext>
            </a:extLst>
          </p:cNvPr>
          <p:cNvCxnSpPr>
            <a:cxnSpLocks/>
            <a:stCxn id="78" idx="1"/>
          </p:cNvCxnSpPr>
          <p:nvPr/>
        </p:nvCxnSpPr>
        <p:spPr>
          <a:xfrm flipH="1">
            <a:off x="5656468" y="2055257"/>
            <a:ext cx="1352632" cy="2679440"/>
          </a:xfrm>
          <a:prstGeom prst="straightConnector1">
            <a:avLst/>
          </a:prstGeom>
          <a:ln w="9525" cap="flat" cmpd="sng" algn="ctr">
            <a:solidFill>
              <a:srgbClr val="00B0F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4" name="Arrow: Down 53">
            <a:extLst>
              <a:ext uri="{FF2B5EF4-FFF2-40B4-BE49-F238E27FC236}">
                <a16:creationId xmlns:a16="http://schemas.microsoft.com/office/drawing/2014/main" id="{4ACF4DE4-F3ED-463D-BAD6-D705E99C3BAA}"/>
              </a:ext>
            </a:extLst>
          </p:cNvPr>
          <p:cNvSpPr/>
          <p:nvPr/>
        </p:nvSpPr>
        <p:spPr>
          <a:xfrm>
            <a:off x="4260851" y="1801440"/>
            <a:ext cx="64073" cy="3591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5" name="Straight Arrow Connector 54">
            <a:extLst>
              <a:ext uri="{FF2B5EF4-FFF2-40B4-BE49-F238E27FC236}">
                <a16:creationId xmlns:a16="http://schemas.microsoft.com/office/drawing/2014/main" id="{3F59AAC6-1C4B-4EE5-A59F-98C3B67A4240}"/>
              </a:ext>
            </a:extLst>
          </p:cNvPr>
          <p:cNvCxnSpPr>
            <a:cxnSpLocks/>
            <a:stCxn id="81" idx="2"/>
            <a:endCxn id="11" idx="0"/>
          </p:cNvCxnSpPr>
          <p:nvPr/>
        </p:nvCxnSpPr>
        <p:spPr>
          <a:xfrm>
            <a:off x="4239512" y="2300358"/>
            <a:ext cx="1518" cy="196656"/>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cxnSp>
        <p:nvCxnSpPr>
          <p:cNvPr id="61" name="Straight Arrow Connector 60">
            <a:extLst>
              <a:ext uri="{FF2B5EF4-FFF2-40B4-BE49-F238E27FC236}">
                <a16:creationId xmlns:a16="http://schemas.microsoft.com/office/drawing/2014/main" id="{E60ACC0F-676B-465A-A6F0-6B5BA4E1EA3B}"/>
              </a:ext>
            </a:extLst>
          </p:cNvPr>
          <p:cNvCxnSpPr>
            <a:cxnSpLocks/>
          </p:cNvCxnSpPr>
          <p:nvPr/>
        </p:nvCxnSpPr>
        <p:spPr>
          <a:xfrm flipV="1">
            <a:off x="5026881" y="5151746"/>
            <a:ext cx="242875" cy="718438"/>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62" name="Straight Arrow Connector 61">
            <a:extLst>
              <a:ext uri="{FF2B5EF4-FFF2-40B4-BE49-F238E27FC236}">
                <a16:creationId xmlns:a16="http://schemas.microsoft.com/office/drawing/2014/main" id="{FC4F860B-6483-4BBA-B6E8-2669E143012F}"/>
              </a:ext>
            </a:extLst>
          </p:cNvPr>
          <p:cNvCxnSpPr>
            <a:cxnSpLocks/>
          </p:cNvCxnSpPr>
          <p:nvPr/>
        </p:nvCxnSpPr>
        <p:spPr>
          <a:xfrm flipH="1">
            <a:off x="4720094" y="5171478"/>
            <a:ext cx="395638" cy="763749"/>
          </a:xfrm>
          <a:prstGeom prst="straightConnector1">
            <a:avLst/>
          </a:prstGeom>
          <a:ln>
            <a:solidFill>
              <a:srgbClr val="7030A0"/>
            </a:solidFill>
            <a:prstDash val="dash"/>
            <a:tailEnd type="triangle"/>
          </a:ln>
        </p:spPr>
        <p:style>
          <a:lnRef idx="3">
            <a:schemeClr val="accent2"/>
          </a:lnRef>
          <a:fillRef idx="0">
            <a:schemeClr val="accent2"/>
          </a:fillRef>
          <a:effectRef idx="2">
            <a:schemeClr val="accent2"/>
          </a:effectRef>
          <a:fontRef idx="minor">
            <a:schemeClr val="tx1"/>
          </a:fontRef>
        </p:style>
      </p:cxnSp>
      <p:cxnSp>
        <p:nvCxnSpPr>
          <p:cNvPr id="63" name="Straight Arrow Connector 62">
            <a:extLst>
              <a:ext uri="{FF2B5EF4-FFF2-40B4-BE49-F238E27FC236}">
                <a16:creationId xmlns:a16="http://schemas.microsoft.com/office/drawing/2014/main" id="{87DEA70F-9407-4C64-BC82-0CBD26DC1B36}"/>
              </a:ext>
            </a:extLst>
          </p:cNvPr>
          <p:cNvCxnSpPr>
            <a:cxnSpLocks/>
          </p:cNvCxnSpPr>
          <p:nvPr/>
        </p:nvCxnSpPr>
        <p:spPr>
          <a:xfrm flipH="1" flipV="1">
            <a:off x="2165391" y="5170748"/>
            <a:ext cx="2047441" cy="864405"/>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74" name="Rectangle 73">
            <a:extLst>
              <a:ext uri="{FF2B5EF4-FFF2-40B4-BE49-F238E27FC236}">
                <a16:creationId xmlns:a16="http://schemas.microsoft.com/office/drawing/2014/main" id="{250320CB-5716-419E-B133-3134F8A20C86}"/>
              </a:ext>
            </a:extLst>
          </p:cNvPr>
          <p:cNvSpPr/>
          <p:nvPr/>
        </p:nvSpPr>
        <p:spPr>
          <a:xfrm>
            <a:off x="558247" y="4699751"/>
            <a:ext cx="946677" cy="46817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DMaaP</a:t>
            </a:r>
            <a:r>
              <a:rPr lang="en-US" sz="1200" dirty="0"/>
              <a:t>-DR</a:t>
            </a:r>
          </a:p>
        </p:txBody>
      </p:sp>
      <p:cxnSp>
        <p:nvCxnSpPr>
          <p:cNvPr id="75" name="Straight Arrow Connector 74">
            <a:extLst>
              <a:ext uri="{FF2B5EF4-FFF2-40B4-BE49-F238E27FC236}">
                <a16:creationId xmlns:a16="http://schemas.microsoft.com/office/drawing/2014/main" id="{81DA0AF7-264A-48EE-87F3-1EB114696AD9}"/>
              </a:ext>
            </a:extLst>
          </p:cNvPr>
          <p:cNvCxnSpPr>
            <a:cxnSpLocks/>
            <a:stCxn id="5" idx="1"/>
            <a:endCxn id="74" idx="3"/>
          </p:cNvCxnSpPr>
          <p:nvPr/>
        </p:nvCxnSpPr>
        <p:spPr>
          <a:xfrm flipH="1">
            <a:off x="1504924" y="4909411"/>
            <a:ext cx="208565" cy="24430"/>
          </a:xfrm>
          <a:prstGeom prst="straightConnector1">
            <a:avLst/>
          </a:prstGeom>
          <a:ln w="25400">
            <a:solidFill>
              <a:schemeClr val="accent1">
                <a:lumMod val="50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80" name="Rectangle 79">
            <a:extLst>
              <a:ext uri="{FF2B5EF4-FFF2-40B4-BE49-F238E27FC236}">
                <a16:creationId xmlns:a16="http://schemas.microsoft.com/office/drawing/2014/main" id="{128C8495-FAF7-4E2A-A089-CA4EA43C1847}"/>
              </a:ext>
            </a:extLst>
          </p:cNvPr>
          <p:cNvSpPr/>
          <p:nvPr/>
        </p:nvSpPr>
        <p:spPr>
          <a:xfrm>
            <a:off x="224976" y="147652"/>
            <a:ext cx="11197235" cy="480131"/>
          </a:xfrm>
          <a:prstGeom prst="rect">
            <a:avLst/>
          </a:prstGeom>
        </p:spPr>
        <p:txBody>
          <a:bodyPr wrap="square">
            <a:spAutoFit/>
          </a:bodyPr>
          <a:lstStyle/>
          <a:p>
            <a:pPr lvl="0">
              <a:lnSpc>
                <a:spcPct val="90000"/>
              </a:lnSpc>
              <a:spcBef>
                <a:spcPct val="0"/>
              </a:spcBef>
              <a:defRPr/>
            </a:pPr>
            <a:r>
              <a:rPr lang="en-US" sz="2800" dirty="0">
                <a:solidFill>
                  <a:prstClr val="white"/>
                </a:solidFill>
                <a:latin typeface="Arial" panose="020B0604020202020204" pitchFamily="34" charset="0"/>
                <a:cs typeface="Arial" panose="020B0604020202020204" pitchFamily="34" charset="0"/>
              </a:rPr>
              <a:t>OTI Data Flow with </a:t>
            </a:r>
            <a:r>
              <a:rPr lang="en-US" sz="2800" dirty="0" err="1">
                <a:solidFill>
                  <a:prstClr val="white"/>
                </a:solidFill>
                <a:latin typeface="Arial" panose="020B0604020202020204" pitchFamily="34" charset="0"/>
                <a:cs typeface="Arial" panose="020B0604020202020204" pitchFamily="34" charset="0"/>
              </a:rPr>
              <a:t>DMaaP</a:t>
            </a:r>
            <a:r>
              <a:rPr lang="en-US" sz="2800" dirty="0">
                <a:solidFill>
                  <a:prstClr val="white"/>
                </a:solidFill>
                <a:latin typeface="Arial" panose="020B0604020202020204" pitchFamily="34" charset="0"/>
                <a:cs typeface="Arial" panose="020B0604020202020204" pitchFamily="34" charset="0"/>
              </a:rPr>
              <a:t> (Option 2) </a:t>
            </a:r>
          </a:p>
        </p:txBody>
      </p:sp>
      <p:sp>
        <p:nvSpPr>
          <p:cNvPr id="81" name="Rectangle 80">
            <a:extLst>
              <a:ext uri="{FF2B5EF4-FFF2-40B4-BE49-F238E27FC236}">
                <a16:creationId xmlns:a16="http://schemas.microsoft.com/office/drawing/2014/main" id="{7EA11EE4-EA25-41F0-BC1D-F46A870C1B93}"/>
              </a:ext>
            </a:extLst>
          </p:cNvPr>
          <p:cNvSpPr/>
          <p:nvPr/>
        </p:nvSpPr>
        <p:spPr>
          <a:xfrm>
            <a:off x="3129394" y="2063946"/>
            <a:ext cx="2220235" cy="236412"/>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DMaaP-MR</a:t>
            </a:r>
          </a:p>
        </p:txBody>
      </p:sp>
      <p:sp>
        <p:nvSpPr>
          <p:cNvPr id="83" name="Rectangle 82">
            <a:extLst>
              <a:ext uri="{FF2B5EF4-FFF2-40B4-BE49-F238E27FC236}">
                <a16:creationId xmlns:a16="http://schemas.microsoft.com/office/drawing/2014/main" id="{0110FE3E-A8DD-47AD-A00B-0D09933C5CDC}"/>
              </a:ext>
            </a:extLst>
          </p:cNvPr>
          <p:cNvSpPr/>
          <p:nvPr/>
        </p:nvSpPr>
        <p:spPr>
          <a:xfrm>
            <a:off x="3070861" y="3735644"/>
            <a:ext cx="2069888" cy="19417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DMaaP-MR</a:t>
            </a:r>
          </a:p>
        </p:txBody>
      </p:sp>
      <p:sp>
        <p:nvSpPr>
          <p:cNvPr id="66" name="Rectangle: Rounded Corners 65">
            <a:extLst>
              <a:ext uri="{FF2B5EF4-FFF2-40B4-BE49-F238E27FC236}">
                <a16:creationId xmlns:a16="http://schemas.microsoft.com/office/drawing/2014/main" id="{6B7F03F6-D1F7-4933-B1F3-3ACB7C9BD5F9}"/>
              </a:ext>
            </a:extLst>
          </p:cNvPr>
          <p:cNvSpPr/>
          <p:nvPr/>
        </p:nvSpPr>
        <p:spPr>
          <a:xfrm>
            <a:off x="3779449" y="2490536"/>
            <a:ext cx="1027347" cy="2834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OTI-event-proc</a:t>
            </a:r>
          </a:p>
        </p:txBody>
      </p:sp>
      <p:sp>
        <p:nvSpPr>
          <p:cNvPr id="67" name="Rectangle: Rounded Corners 66">
            <a:extLst>
              <a:ext uri="{FF2B5EF4-FFF2-40B4-BE49-F238E27FC236}">
                <a16:creationId xmlns:a16="http://schemas.microsoft.com/office/drawing/2014/main" id="{81FA147E-7EFB-4DF3-B71B-781E9299BCB4}"/>
              </a:ext>
            </a:extLst>
          </p:cNvPr>
          <p:cNvSpPr/>
          <p:nvPr/>
        </p:nvSpPr>
        <p:spPr>
          <a:xfrm>
            <a:off x="3804769" y="2785726"/>
            <a:ext cx="976236" cy="318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OTI-Handler</a:t>
            </a:r>
          </a:p>
        </p:txBody>
      </p:sp>
      <p:sp>
        <p:nvSpPr>
          <p:cNvPr id="78" name="Rectangle 77">
            <a:extLst>
              <a:ext uri="{FF2B5EF4-FFF2-40B4-BE49-F238E27FC236}">
                <a16:creationId xmlns:a16="http://schemas.microsoft.com/office/drawing/2014/main" id="{959FDBA7-BEA5-4C7E-A0D4-5AD17C4E1D74}"/>
              </a:ext>
            </a:extLst>
          </p:cNvPr>
          <p:cNvSpPr/>
          <p:nvPr/>
        </p:nvSpPr>
        <p:spPr>
          <a:xfrm>
            <a:off x="7009100" y="1813652"/>
            <a:ext cx="2757470" cy="483210"/>
          </a:xfrm>
          <a:prstGeom prst="rect">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chemeClr val="bg1"/>
                </a:solidFill>
              </a:rPr>
              <a:t>Task-Design</a:t>
            </a:r>
          </a:p>
          <a:p>
            <a:pPr marL="228600" indent="-228600">
              <a:buAutoNum type="arabicParenR"/>
            </a:pPr>
            <a:r>
              <a:rPr lang="en-US" sz="1200" dirty="0"/>
              <a:t>Standardized </a:t>
            </a:r>
            <a:r>
              <a:rPr lang="en-US" sz="1200" dirty="0" err="1"/>
              <a:t>CollectionTask</a:t>
            </a:r>
            <a:r>
              <a:rPr lang="en-US" sz="1200" dirty="0"/>
              <a:t>-Config</a:t>
            </a:r>
          </a:p>
          <a:p>
            <a:pPr algn="ctr"/>
            <a:endParaRPr lang="en-US" sz="1200" b="1" dirty="0">
              <a:solidFill>
                <a:schemeClr val="bg1"/>
              </a:solidFill>
            </a:endParaRPr>
          </a:p>
        </p:txBody>
      </p:sp>
      <p:cxnSp>
        <p:nvCxnSpPr>
          <p:cNvPr id="50" name="Straight Arrow Connector 49">
            <a:extLst>
              <a:ext uri="{FF2B5EF4-FFF2-40B4-BE49-F238E27FC236}">
                <a16:creationId xmlns:a16="http://schemas.microsoft.com/office/drawing/2014/main" id="{6F6E3E32-DC26-40A0-B431-CF97B9C406A1}"/>
              </a:ext>
            </a:extLst>
          </p:cNvPr>
          <p:cNvCxnSpPr>
            <a:cxnSpLocks/>
            <a:stCxn id="83" idx="2"/>
            <a:endCxn id="5" idx="0"/>
          </p:cNvCxnSpPr>
          <p:nvPr/>
        </p:nvCxnSpPr>
        <p:spPr>
          <a:xfrm flipH="1">
            <a:off x="2031050" y="3929818"/>
            <a:ext cx="2074755" cy="746604"/>
          </a:xfrm>
          <a:prstGeom prst="straightConnector1">
            <a:avLst/>
          </a:prstGeom>
          <a:ln w="19050" cap="flat" cmpd="sng" algn="ctr">
            <a:solidFill>
              <a:srgbClr val="7030A0"/>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854464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8275</TotalTime>
  <Words>3355</Words>
  <Application>Microsoft Office PowerPoint</Application>
  <PresentationFormat>Widescreen</PresentationFormat>
  <Paragraphs>607</Paragraphs>
  <Slides>22</Slides>
  <Notes>19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22</vt:i4>
      </vt:variant>
    </vt:vector>
  </HeadingPairs>
  <TitlesOfParts>
    <vt:vector size="31" baseType="lpstr">
      <vt:lpstr>.AppleSystemUIFont</vt:lpstr>
      <vt:lpstr>Intel Clear Light</vt:lpstr>
      <vt:lpstr>Arial</vt:lpstr>
      <vt:lpstr>Calibri</vt:lpstr>
      <vt:lpstr>Calibri Light</vt:lpstr>
      <vt:lpstr>Wingdings</vt:lpstr>
      <vt:lpstr>Office Theme</vt:lpstr>
      <vt:lpstr>1_Office Theme</vt:lpstr>
      <vt:lpstr>2_Office Theme</vt:lpstr>
      <vt:lpstr>Topology-based configuration update for DCAE MS</vt:lpstr>
      <vt:lpstr>Background and Rationale </vt:lpstr>
      <vt:lpstr>Proposal</vt:lpstr>
      <vt:lpstr>DCAE Architecture with OTI</vt:lpstr>
      <vt:lpstr>Proposed High level Capabilities of ONAP Topology Interface (OTI)</vt:lpstr>
      <vt:lpstr>Terminology</vt:lpstr>
      <vt:lpstr>ONAP Topology Interface (OTI) Components</vt:lpstr>
      <vt:lpstr>PowerPoint Presentation</vt:lpstr>
      <vt:lpstr>PowerPoint Presentation</vt:lpstr>
      <vt:lpstr>event-handler-template</vt:lpstr>
      <vt:lpstr>PowerPoint Presentation</vt:lpstr>
      <vt:lpstr>Proposed OTI Use Cases</vt:lpstr>
      <vt:lpstr>OTI Supports Configuration-Driven Topology Handling and Collector Orchestration</vt:lpstr>
      <vt:lpstr>OTI Data Table ERD</vt:lpstr>
      <vt:lpstr>OTI Use Case 1: Collection Task &amp; xNF Configuration</vt:lpstr>
      <vt:lpstr>Use Case 2: Support Real-time Data Collection for New VNF Instance </vt:lpstr>
      <vt:lpstr>Use Case 7: Stop Data Collection for Deleted VNF Instance </vt:lpstr>
      <vt:lpstr>PowerPoint Presentation</vt:lpstr>
      <vt:lpstr>PowerPoint Presentation</vt:lpstr>
      <vt:lpstr>PowerPoint Presentation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5G Bulk PM / PM Control ONAP R6 Proposal</dc:title>
  <dc:creator>VENKATESH KUMAR, VIJAY</dc:creator>
  <cp:lastModifiedBy>SHANG, WEN</cp:lastModifiedBy>
  <cp:revision>235</cp:revision>
  <dcterms:created xsi:type="dcterms:W3CDTF">2019-09-13T14:14:49Z</dcterms:created>
  <dcterms:modified xsi:type="dcterms:W3CDTF">2019-09-27T03:39:05Z</dcterms:modified>
</cp:coreProperties>
</file>