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2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  <p:sldMasterId id="2147483709" r:id="rId6"/>
  </p:sldMasterIdLst>
  <p:notesMasterIdLst>
    <p:notesMasterId r:id="rId20"/>
  </p:notesMasterIdLst>
  <p:sldIdLst>
    <p:sldId id="5267" r:id="rId7"/>
    <p:sldId id="5265" r:id="rId8"/>
    <p:sldId id="5254" r:id="rId9"/>
    <p:sldId id="5119" r:id="rId10"/>
    <p:sldId id="5120" r:id="rId11"/>
    <p:sldId id="5103" r:id="rId12"/>
    <p:sldId id="5255" r:id="rId13"/>
    <p:sldId id="5275" r:id="rId14"/>
    <p:sldId id="5123" r:id="rId15"/>
    <p:sldId id="5262" r:id="rId16"/>
    <p:sldId id="5276" r:id="rId17"/>
    <p:sldId id="5277" r:id="rId18"/>
    <p:sldId id="510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59A67-86CD-4FA2-9838-CDA4F4377E7D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86565-DDD7-4AAB-B3F1-E52F390CDF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3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0896F-A877-4EA3-BE7E-4A6EDA8D3D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4E9065-3E48-440B-8F52-063185AE8D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6FF3C-E34C-47D4-BE0E-A8F400634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D8164-E089-4F4C-9ECA-EA4B359B7748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B9877-4719-4739-B4F0-0AA9645A1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A2925-0708-4AC3-A370-225083CAD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F8B1-2106-417F-BF49-17C40A81E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352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BF30D-C0E8-4166-8F5B-DE975DF8D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B21F68-2F61-4A86-B7CC-48EF6D6285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5127E8-8099-4679-B8EF-0323DB429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D8164-E089-4F4C-9ECA-EA4B359B7748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9970F-76CA-4C11-BEEB-30B68FF3C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3E4C9E-5F1F-4839-9710-C7CDFBBB3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F8B1-2106-417F-BF49-17C40A81E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936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2D1B03-DC2C-400E-85EF-C729E581B8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5AD37-0B68-4A3F-A438-19439993D2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6DF53-F0D8-4AF9-8AC2-DC3AB9329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D8164-E089-4F4C-9ECA-EA4B359B7748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59E55-499F-496A-BFEF-79C532CA3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60EA6-DFF0-41AE-8B34-114B8E62B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F8B1-2106-417F-BF49-17C40A81E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410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14399895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3457576"/>
          </a:xfrm>
        </p:spPr>
        <p:txBody>
          <a:bodyPr/>
          <a:lstStyle>
            <a:lvl1pPr>
              <a:lnSpc>
                <a:spcPct val="85000"/>
              </a:lnSpc>
              <a:defRPr sz="6000" b="0" kern="1400" spc="-160" baseline="0">
                <a:latin typeface="+mj-lt"/>
              </a:defRPr>
            </a:lvl1pPr>
          </a:lstStyle>
          <a:p>
            <a:r>
              <a:rPr lang="en-US"/>
              <a:t>Presentation title,</a:t>
            </a:r>
            <a:br>
              <a:rPr lang="en-US"/>
            </a:br>
            <a:r>
              <a:rPr lang="en-US"/>
              <a:t>Ericsson Hilda Light 60pt,</a:t>
            </a:r>
            <a:br>
              <a:rPr lang="en-US"/>
            </a:br>
            <a:r>
              <a:rPr lang="en-US"/>
              <a:t>Ericsson Black,</a:t>
            </a:r>
            <a:br>
              <a:rPr lang="en-US"/>
            </a:br>
            <a:r>
              <a:rPr lang="en-US"/>
              <a:t>max 4-lines</a:t>
            </a:r>
          </a:p>
        </p:txBody>
      </p:sp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5"/>
            <a:ext cx="5472114" cy="2087563"/>
          </a:xfrm>
          <a:prstGeom prst="rect">
            <a:avLst/>
          </a:prstGeom>
        </p:spPr>
        <p:txBody>
          <a:bodyPr lIns="7200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Presentation description/subtitle</a:t>
            </a:r>
            <a:br>
              <a:rPr lang="en-US"/>
            </a:br>
            <a:r>
              <a:rPr lang="en-US"/>
              <a:t>Ericsson Hilda 20pt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6240463" y="6237288"/>
            <a:ext cx="1910479" cy="287336"/>
          </a:xfrm>
          <a:prstGeom prst="rect">
            <a:avLst/>
          </a:prstGeom>
        </p:spPr>
        <p:txBody>
          <a:bodyPr wrap="none" anchor="b"/>
          <a:lstStyle>
            <a:lvl1pPr marL="0" indent="0" algn="r">
              <a:buNone/>
              <a:defRPr sz="1200">
                <a:latin typeface="+mn-lt"/>
              </a:defRPr>
            </a:lvl1pPr>
          </a:lstStyle>
          <a:p>
            <a:r>
              <a:rPr lang="en-US"/>
              <a:t>Speaker name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1" hasCustomPrompt="1"/>
          </p:nvPr>
        </p:nvSpPr>
        <p:spPr>
          <a:xfrm>
            <a:off x="8229600" y="6237287"/>
            <a:ext cx="2515041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anchor="b"/>
          <a:lstStyle>
            <a:lvl1pPr marL="0" indent="0" algn="ctr">
              <a:buNone/>
              <a:defRPr lang="en-US" sz="1200" dirty="0">
                <a:latin typeface="+mn-lt"/>
              </a:defRPr>
            </a:lvl1pPr>
          </a:lstStyle>
          <a:p>
            <a:r>
              <a:rPr lang="en-US"/>
              <a:t>Organization</a:t>
            </a:r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2" hasCustomPrompt="1"/>
          </p:nvPr>
        </p:nvSpPr>
        <p:spPr>
          <a:xfrm>
            <a:off x="10811951" y="6237287"/>
            <a:ext cx="897503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0" rIns="0" anchor="b"/>
          <a:lstStyle>
            <a:lvl1pPr marL="0" indent="0" algn="ctr">
              <a:buNone/>
              <a:defRPr lang="en-US" sz="1200" dirty="0">
                <a:latin typeface="+mn-lt"/>
              </a:defRPr>
            </a:lvl1pPr>
          </a:lstStyle>
          <a:p>
            <a:pPr lvl="0"/>
            <a:r>
              <a:rPr lang="en-US"/>
              <a:t>YYYY-MM-DD</a:t>
            </a:r>
          </a:p>
        </p:txBody>
      </p:sp>
    </p:spTree>
    <p:extLst>
      <p:ext uri="{BB962C8B-B14F-4D97-AF65-F5344CB8AC3E}">
        <p14:creationId xmlns:p14="http://schemas.microsoft.com/office/powerpoint/2010/main" val="227834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/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 w. Brigh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9A763E3F-D546-48DC-86FC-898851FBC7B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                                                                         Click icon to add a bright image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2330958"/>
          </a:xfrm>
        </p:spPr>
        <p:txBody>
          <a:bodyPr/>
          <a:lstStyle>
            <a:lvl1pPr>
              <a:lnSpc>
                <a:spcPct val="85000"/>
              </a:lnSpc>
              <a:defRPr sz="6000" b="0" kern="1400" spc="-160" baseline="0">
                <a:latin typeface="+mj-lt"/>
              </a:defRPr>
            </a:lvl1pPr>
          </a:lstStyle>
          <a:p>
            <a:r>
              <a:rPr lang="en-US"/>
              <a:t>Presentation title,</a:t>
            </a:r>
            <a:br>
              <a:rPr lang="en-US"/>
            </a:br>
            <a:r>
              <a:rPr lang="en-US"/>
              <a:t>Ericsson Hilda Light 60pt,</a:t>
            </a:r>
            <a:br>
              <a:rPr lang="en-US"/>
            </a:br>
            <a:r>
              <a:rPr lang="en-US"/>
              <a:t>Ericsson Black,</a:t>
            </a:r>
            <a:br>
              <a:rPr lang="en-US"/>
            </a:br>
            <a:r>
              <a:rPr lang="en-US"/>
              <a:t>max 4-lines</a:t>
            </a:r>
          </a:p>
        </p:txBody>
      </p:sp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5"/>
            <a:ext cx="5472114" cy="2087563"/>
          </a:xfrm>
          <a:prstGeom prst="rect">
            <a:avLst/>
          </a:prstGeom>
        </p:spPr>
        <p:txBody>
          <a:bodyPr lIns="7200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Presentation description/subtitle</a:t>
            </a:r>
            <a:br>
              <a:rPr lang="en-US"/>
            </a:br>
            <a:r>
              <a:rPr lang="en-US"/>
              <a:t>Ericsson Hilda 20pt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6E03516D-EC68-4282-84F4-9729304A51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90452" y="476250"/>
            <a:ext cx="256032" cy="25603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3D47211-FF10-4DFA-A5AF-8E0A63463B47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240463" y="6237288"/>
            <a:ext cx="1910479" cy="287336"/>
          </a:xfrm>
          <a:prstGeom prst="rect">
            <a:avLst/>
          </a:prstGeom>
        </p:spPr>
        <p:txBody>
          <a:bodyPr wrap="none" anchor="b"/>
          <a:lstStyle>
            <a:lvl1pPr marL="0" indent="0" algn="r">
              <a:buNone/>
              <a:defRPr sz="1200">
                <a:latin typeface="+mn-lt"/>
              </a:defRPr>
            </a:lvl1pPr>
          </a:lstStyle>
          <a:p>
            <a:r>
              <a:rPr lang="en-US"/>
              <a:t>Speaker name</a:t>
            </a:r>
          </a:p>
        </p:txBody>
      </p:sp>
      <p:sp>
        <p:nvSpPr>
          <p:cNvPr id="11" name="Content Placeholder 11">
            <a:extLst>
              <a:ext uri="{FF2B5EF4-FFF2-40B4-BE49-F238E27FC236}">
                <a16:creationId xmlns:a16="http://schemas.microsoft.com/office/drawing/2014/main" id="{0E57E58D-AC34-4A4B-A5B1-CE1B53ABBDA9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229600" y="6237287"/>
            <a:ext cx="2515041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anchor="b"/>
          <a:lstStyle>
            <a:lvl1pPr marL="0" indent="0" algn="ctr">
              <a:buNone/>
              <a:defRPr lang="en-US" sz="1200" dirty="0">
                <a:latin typeface="+mn-lt"/>
              </a:defRPr>
            </a:lvl1pPr>
          </a:lstStyle>
          <a:p>
            <a:r>
              <a:rPr lang="en-US"/>
              <a:t>Organization</a:t>
            </a:r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A4CC6AB0-560E-4AE0-A93D-9C1C64F0544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0811951" y="6237287"/>
            <a:ext cx="897503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0" rIns="0" anchor="b"/>
          <a:lstStyle>
            <a:lvl1pPr marL="0" indent="0" algn="ctr">
              <a:buNone/>
              <a:defRPr lang="en-US" sz="1200" dirty="0">
                <a:latin typeface="+mn-lt"/>
              </a:defRPr>
            </a:lvl1pPr>
          </a:lstStyle>
          <a:p>
            <a:pPr lvl="0"/>
            <a:r>
              <a:rPr lang="en-US"/>
              <a:t>YYYY-MM-DD</a:t>
            </a:r>
          </a:p>
        </p:txBody>
      </p:sp>
    </p:spTree>
    <p:extLst>
      <p:ext uri="{BB962C8B-B14F-4D97-AF65-F5344CB8AC3E}">
        <p14:creationId xmlns:p14="http://schemas.microsoft.com/office/powerpoint/2010/main" val="394001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/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Page w. Dark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FAD780AD-21B6-4312-96C4-9E36B164887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                                                                        Click icon to add a dark  image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2330958"/>
          </a:xfrm>
        </p:spPr>
        <p:txBody>
          <a:bodyPr/>
          <a:lstStyle>
            <a:lvl1pPr>
              <a:lnSpc>
                <a:spcPct val="85000"/>
              </a:lnSpc>
              <a:defRPr sz="6000" b="0" kern="1400" spc="-16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Presentation title,</a:t>
            </a:r>
            <a:br>
              <a:rPr lang="en-US"/>
            </a:br>
            <a:r>
              <a:rPr lang="en-US"/>
              <a:t>Ericsson Hilda Light 60pt,</a:t>
            </a:r>
            <a:br>
              <a:rPr lang="en-US"/>
            </a:br>
            <a:r>
              <a:rPr lang="en-US"/>
              <a:t>Ericsson White,</a:t>
            </a:r>
            <a:br>
              <a:rPr lang="en-US"/>
            </a:br>
            <a:r>
              <a:rPr lang="en-US"/>
              <a:t>max 4-lines</a:t>
            </a:r>
          </a:p>
        </p:txBody>
      </p:sp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5"/>
            <a:ext cx="5472114" cy="2087563"/>
          </a:xfrm>
          <a:prstGeom prst="rect">
            <a:avLst/>
          </a:prstGeom>
        </p:spPr>
        <p:txBody>
          <a:bodyPr lIns="7200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Presentation description/subtitle</a:t>
            </a:r>
            <a:br>
              <a:rPr lang="en-US"/>
            </a:br>
            <a:r>
              <a:rPr lang="en-US"/>
              <a:t>Ericsson Hilda 20pt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29FEEAB-1C1F-4153-BC50-6FCDEAC19C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7AC4DB9-933C-4680-A281-C11929BCC2F5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6240463" y="6237288"/>
            <a:ext cx="1910479" cy="287336"/>
          </a:xfrm>
          <a:prstGeom prst="rect">
            <a:avLst/>
          </a:prstGeom>
        </p:spPr>
        <p:txBody>
          <a:bodyPr wrap="none" anchor="b"/>
          <a:lstStyle>
            <a:lvl1pPr marL="0" indent="0" algn="r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Speaker name</a:t>
            </a:r>
          </a:p>
        </p:txBody>
      </p:sp>
      <p:sp>
        <p:nvSpPr>
          <p:cNvPr id="11" name="Content Placeholder 11">
            <a:extLst>
              <a:ext uri="{FF2B5EF4-FFF2-40B4-BE49-F238E27FC236}">
                <a16:creationId xmlns:a16="http://schemas.microsoft.com/office/drawing/2014/main" id="{7B568BB6-C8A4-4545-B025-7D97CC4692B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229600" y="6237287"/>
            <a:ext cx="2515041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0" rIns="0" anchor="b"/>
          <a:lstStyle>
            <a:lvl1pPr marL="0" indent="0" algn="ctr">
              <a:buNone/>
              <a:defRPr lang="en-US" sz="1200" dirty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Organization</a:t>
            </a:r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D51585B7-9911-4BC2-ACC7-3D991408BDDF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10811951" y="6237287"/>
            <a:ext cx="897503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0" rIns="0" anchor="b"/>
          <a:lstStyle>
            <a:lvl1pPr marL="0" indent="0" algn="ctr">
              <a:buNone/>
              <a:defRPr lang="en-US" sz="1200" dirty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YYYY-MM-DD</a:t>
            </a:r>
          </a:p>
        </p:txBody>
      </p:sp>
    </p:spTree>
    <p:extLst>
      <p:ext uri="{BB962C8B-B14F-4D97-AF65-F5344CB8AC3E}">
        <p14:creationId xmlns:p14="http://schemas.microsoft.com/office/powerpoint/2010/main" val="84535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/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note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_TM">
            <a:extLst>
              <a:ext uri="{FF2B5EF4-FFF2-40B4-BE49-F238E27FC236}">
                <a16:creationId xmlns:a16="http://schemas.microsoft.com/office/drawing/2014/main" id="{696C7C8F-5086-466A-8108-2FE0A8663D59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3457575"/>
          </a:xfrm>
          <a:noFill/>
          <a:ln w="9525">
            <a:noFill/>
            <a:miter lim="800000"/>
            <a:headEnd/>
            <a:tailEnd/>
          </a:ln>
        </p:spPr>
        <p:txBody>
          <a:bodyPr anchor="t"/>
          <a:lstStyle>
            <a:lvl1pPr>
              <a:defRPr lang="en-US" sz="6000" b="0" dirty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Keynote cover page,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Black, </a:t>
            </a:r>
            <a:br>
              <a:rPr lang="en-US"/>
            </a:br>
            <a:r>
              <a:rPr lang="en-US"/>
              <a:t>max 4-lines</a:t>
            </a:r>
          </a:p>
        </p:txBody>
      </p:sp>
      <p:sp>
        <p:nvSpPr>
          <p:cNvPr id="10" name="SubTitle_TM">
            <a:extLst>
              <a:ext uri="{FF2B5EF4-FFF2-40B4-BE49-F238E27FC236}">
                <a16:creationId xmlns:a16="http://schemas.microsoft.com/office/drawing/2014/main" id="{ED5DEA0B-CF0D-4EE6-B6A8-90BAF3DE8AF1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6"/>
            <a:ext cx="5472112" cy="2087562"/>
          </a:xfrm>
          <a:prstGeom prst="rect">
            <a:avLst/>
          </a:prstGeo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Speaker,</a:t>
            </a:r>
            <a:br>
              <a:rPr lang="en-US"/>
            </a:br>
            <a:r>
              <a:rPr lang="en-US"/>
              <a:t>Ericsson Black, Ericsson Hilda 20pt</a:t>
            </a:r>
          </a:p>
        </p:txBody>
      </p:sp>
    </p:spTree>
    <p:extLst>
      <p:ext uri="{BB962C8B-B14F-4D97-AF65-F5344CB8AC3E}">
        <p14:creationId xmlns:p14="http://schemas.microsoft.com/office/powerpoint/2010/main" val="80693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note Cover Page w. Brigh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68127A-B068-4F16-BC03-AF06DDDB17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                                                                         Click icon to add a bright image</a:t>
            </a:r>
          </a:p>
        </p:txBody>
      </p:sp>
      <p:sp>
        <p:nvSpPr>
          <p:cNvPr id="9" name="Title_TM">
            <a:extLst>
              <a:ext uri="{FF2B5EF4-FFF2-40B4-BE49-F238E27FC236}">
                <a16:creationId xmlns:a16="http://schemas.microsoft.com/office/drawing/2014/main" id="{696C7C8F-5086-466A-8108-2FE0A8663D59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2288721"/>
          </a:xfrm>
          <a:noFill/>
          <a:ln w="9525">
            <a:noFill/>
            <a:miter lim="800000"/>
            <a:headEnd/>
            <a:tailEnd/>
          </a:ln>
        </p:spPr>
        <p:txBody>
          <a:bodyPr anchor="t"/>
          <a:lstStyle>
            <a:lvl1pPr>
              <a:defRPr lang="en-US" sz="6000" b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Keynote cover page,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Black, </a:t>
            </a:r>
            <a:br>
              <a:rPr lang="en-US"/>
            </a:br>
            <a:r>
              <a:rPr lang="en-US"/>
              <a:t>max 4-lines</a:t>
            </a:r>
          </a:p>
        </p:txBody>
      </p:sp>
      <p:sp>
        <p:nvSpPr>
          <p:cNvPr id="10" name="SubTitle_TM">
            <a:extLst>
              <a:ext uri="{FF2B5EF4-FFF2-40B4-BE49-F238E27FC236}">
                <a16:creationId xmlns:a16="http://schemas.microsoft.com/office/drawing/2014/main" id="{ED5DEA0B-CF0D-4EE6-B6A8-90BAF3DE8AF1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4" y="4149725"/>
            <a:ext cx="5472113" cy="2087563"/>
          </a:xfrm>
          <a:prstGeom prst="rect">
            <a:avLst/>
          </a:prstGeo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Speaker,</a:t>
            </a:r>
            <a:br>
              <a:rPr lang="en-US"/>
            </a:br>
            <a:r>
              <a:rPr lang="en-US"/>
              <a:t>Ericsson Black, Ericsson Hilda 20pt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0F7625D-2507-407E-B5D2-5964ED88BA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90452" y="476250"/>
            <a:ext cx="256032" cy="2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5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note Cover Page w. Dark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68127A-B068-4F16-BC03-AF06DDDB17A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1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                                                                      Click icon to add a dark image</a:t>
            </a:r>
          </a:p>
        </p:txBody>
      </p:sp>
      <p:sp>
        <p:nvSpPr>
          <p:cNvPr id="9" name="Title_TM">
            <a:extLst>
              <a:ext uri="{FF2B5EF4-FFF2-40B4-BE49-F238E27FC236}">
                <a16:creationId xmlns:a16="http://schemas.microsoft.com/office/drawing/2014/main" id="{696C7C8F-5086-466A-8108-2FE0A8663D59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2288721"/>
          </a:xfrm>
          <a:noFill/>
          <a:ln w="9525">
            <a:noFill/>
            <a:miter lim="800000"/>
            <a:headEnd/>
            <a:tailEnd/>
          </a:ln>
        </p:spPr>
        <p:txBody>
          <a:bodyPr anchor="t"/>
          <a:lstStyle>
            <a:lvl1pPr>
              <a:defRPr lang="en-US" sz="60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Keynote cover cage,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White, </a:t>
            </a:r>
            <a:br>
              <a:rPr lang="en-US"/>
            </a:br>
            <a:r>
              <a:rPr lang="en-US"/>
              <a:t>max 4-lines</a:t>
            </a:r>
          </a:p>
        </p:txBody>
      </p:sp>
      <p:sp>
        <p:nvSpPr>
          <p:cNvPr id="10" name="SubTitle_TM">
            <a:extLst>
              <a:ext uri="{FF2B5EF4-FFF2-40B4-BE49-F238E27FC236}">
                <a16:creationId xmlns:a16="http://schemas.microsoft.com/office/drawing/2014/main" id="{ED5DEA0B-CF0D-4EE6-B6A8-90BAF3DE8AF1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4" y="4149725"/>
            <a:ext cx="5472113" cy="2087563"/>
          </a:xfrm>
          <a:prstGeom prst="rect">
            <a:avLst/>
          </a:prstGeom>
        </p:spPr>
        <p:txBody>
          <a:bodyPr rIns="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Speaker,</a:t>
            </a:r>
            <a:br>
              <a:rPr lang="en-US"/>
            </a:br>
            <a:r>
              <a:rPr lang="en-US"/>
              <a:t>Ericsson Black, Ericsson Hilda 20pt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753C092-06FE-4B22-BAB1-EBEB69074D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432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11" name="Title_TM">
            <a:extLst>
              <a:ext uri="{FF2B5EF4-FFF2-40B4-BE49-F238E27FC236}">
                <a16:creationId xmlns:a16="http://schemas.microsoft.com/office/drawing/2014/main" id="{48FE7FF9-3930-4C4A-8BC6-EB9A286812D4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4" y="476250"/>
            <a:ext cx="8353425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60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Chapter/section divider or Statement/fact/quote,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White, </a:t>
            </a:r>
            <a:br>
              <a:rPr lang="en-US"/>
            </a:br>
            <a:r>
              <a:rPr lang="en-US"/>
              <a:t>max 5-lines</a:t>
            </a:r>
          </a:p>
        </p:txBody>
      </p:sp>
      <p:sp>
        <p:nvSpPr>
          <p:cNvPr id="12" name="SubTitle_TM">
            <a:extLst>
              <a:ext uri="{FF2B5EF4-FFF2-40B4-BE49-F238E27FC236}">
                <a16:creationId xmlns:a16="http://schemas.microsoft.com/office/drawing/2014/main" id="{A60848B0-180A-4C02-A8B3-E172AF538B61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5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Statement/quote source, </a:t>
            </a:r>
          </a:p>
          <a:p>
            <a:r>
              <a:rPr lang="en-US"/>
              <a:t>Ericsson White, Ericsson Hilda 20pt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035D0DD-E99D-4FBA-B8C0-65E91EC049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09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D2F70-826D-4018-BAC7-0EADD3494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C19637-9554-4B67-984C-B65D1B1A79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B22E04-06C1-42C2-B762-634D971A0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D8164-E089-4F4C-9ECA-EA4B359B7748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DBEC04-94EC-40AA-9F64-8FA382759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0A9628-7538-405E-A6F4-3B5D46D47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F8B1-2106-417F-BF49-17C40A81E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446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72000" rIns="72000"/>
          <a:lstStyle>
            <a:lvl1pPr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1pPr>
            <a:lvl2pPr marL="742950" indent="-28575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2pPr>
            <a:lvl3pPr marL="11430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3pPr>
            <a:lvl4pPr marL="16002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4pPr>
            <a:lvl5pPr marL="20574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latin typeface="Ericsson Hilda Light" panose="00000400000000000000" pitchFamily="2" charset="0"/>
            </a:endParaRPr>
          </a:p>
        </p:txBody>
      </p:sp>
      <p:sp>
        <p:nvSpPr>
          <p:cNvPr id="10" name="Title_TM">
            <a:extLst>
              <a:ext uri="{FF2B5EF4-FFF2-40B4-BE49-F238E27FC236}">
                <a16:creationId xmlns:a16="http://schemas.microsoft.com/office/drawing/2014/main" id="{4F3FE80A-6B53-492B-8FC1-A575806A0D00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60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Chapter/section divider or Statement/fact/quote,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White, </a:t>
            </a:r>
            <a:br>
              <a:rPr lang="en-US"/>
            </a:br>
            <a:r>
              <a:rPr lang="en-US"/>
              <a:t>max 5-lines</a:t>
            </a:r>
          </a:p>
        </p:txBody>
      </p:sp>
      <p:sp>
        <p:nvSpPr>
          <p:cNvPr id="11" name="SubTitle_TM">
            <a:extLst>
              <a:ext uri="{FF2B5EF4-FFF2-40B4-BE49-F238E27FC236}">
                <a16:creationId xmlns:a16="http://schemas.microsoft.com/office/drawing/2014/main" id="{3AECA499-20B0-4F79-85A2-1C9D1BFBB0C0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4" y="4149725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Statement/quote source, </a:t>
            </a:r>
          </a:p>
          <a:p>
            <a:r>
              <a:rPr lang="en-US"/>
              <a:t>Ericsson White, Ericsson Hilda 20pt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BB77A080-9B1F-4D75-A79E-8C7540FBB1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78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10" name="Title_TM">
            <a:extLst>
              <a:ext uri="{FF2B5EF4-FFF2-40B4-BE49-F238E27FC236}">
                <a16:creationId xmlns:a16="http://schemas.microsoft.com/office/drawing/2014/main" id="{6AB007D5-DA18-4842-9C2D-8C72512602C0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60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Chapter/section divider or Statement/fact/quote,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White, </a:t>
            </a:r>
            <a:br>
              <a:rPr lang="en-US"/>
            </a:br>
            <a:r>
              <a:rPr lang="en-US"/>
              <a:t>max 5-lines</a:t>
            </a:r>
          </a:p>
        </p:txBody>
      </p:sp>
      <p:sp>
        <p:nvSpPr>
          <p:cNvPr id="11" name="SubTitle_TM">
            <a:extLst>
              <a:ext uri="{FF2B5EF4-FFF2-40B4-BE49-F238E27FC236}">
                <a16:creationId xmlns:a16="http://schemas.microsoft.com/office/drawing/2014/main" id="{0D3699C9-F9CA-4781-89C3-F0A901D1F1AF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4" y="4149725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Statement/quote source, </a:t>
            </a:r>
          </a:p>
          <a:p>
            <a:r>
              <a:rPr lang="en-US"/>
              <a:t>Ericsson White, Ericsson Hilda 20pt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1042C2C-5CDA-4F99-B59E-8CE43FEF21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5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wrap="none" lIns="72000" rIns="72000"/>
          <a:lstStyle>
            <a:lvl1pPr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1pPr>
            <a:lvl2pPr marL="742950" indent="-28575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2pPr>
            <a:lvl3pPr marL="11430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3pPr>
            <a:lvl4pPr marL="16002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4pPr>
            <a:lvl5pPr marL="20574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latin typeface="Ericsson Hilda Light" panose="00000400000000000000" pitchFamily="2" charset="0"/>
            </a:endParaRPr>
          </a:p>
        </p:txBody>
      </p:sp>
      <p:sp>
        <p:nvSpPr>
          <p:cNvPr id="10" name="Title_TM">
            <a:extLst>
              <a:ext uri="{FF2B5EF4-FFF2-40B4-BE49-F238E27FC236}">
                <a16:creationId xmlns:a16="http://schemas.microsoft.com/office/drawing/2014/main" id="{F1368AB3-821C-4A71-B119-C0A8AA44A93F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60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Chapter/section divider or Statement/fact/quote,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White, </a:t>
            </a:r>
            <a:br>
              <a:rPr lang="en-US"/>
            </a:br>
            <a:r>
              <a:rPr lang="en-US"/>
              <a:t>max 5-lines</a:t>
            </a:r>
          </a:p>
        </p:txBody>
      </p:sp>
      <p:sp>
        <p:nvSpPr>
          <p:cNvPr id="11" name="SubTitle_TM">
            <a:extLst>
              <a:ext uri="{FF2B5EF4-FFF2-40B4-BE49-F238E27FC236}">
                <a16:creationId xmlns:a16="http://schemas.microsoft.com/office/drawing/2014/main" id="{8561E9FC-533B-4891-A7E3-A3DDB1BD26FB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80218" y="4149725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Statement/quote source, </a:t>
            </a:r>
          </a:p>
          <a:p>
            <a:r>
              <a:rPr lang="en-US"/>
              <a:t>Ericsson White, Ericsson Hilda 20pt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4A0CF15-A701-44C3-81FC-A544265685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9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P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wrap="none" lIns="72000" rIns="72000"/>
          <a:lstStyle>
            <a:lvl1pPr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1pPr>
            <a:lvl2pPr marL="742950" indent="-28575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2pPr>
            <a:lvl3pPr marL="11430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3pPr>
            <a:lvl4pPr marL="16002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4pPr>
            <a:lvl5pPr marL="20574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latin typeface="Ericsson Hilda Light" panose="00000400000000000000" pitchFamily="2" charset="0"/>
            </a:endParaRPr>
          </a:p>
        </p:txBody>
      </p:sp>
      <p:sp>
        <p:nvSpPr>
          <p:cNvPr id="12" name="Title_TM">
            <a:extLst>
              <a:ext uri="{FF2B5EF4-FFF2-40B4-BE49-F238E27FC236}">
                <a16:creationId xmlns:a16="http://schemas.microsoft.com/office/drawing/2014/main" id="{93CB56C1-2916-4C60-8532-A023564D2C57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4" y="476250"/>
            <a:ext cx="8353425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60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Chapter/section divider or Statement/fact/quote,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White, </a:t>
            </a:r>
            <a:br>
              <a:rPr lang="en-US"/>
            </a:br>
            <a:r>
              <a:rPr lang="en-US"/>
              <a:t>max 5-lines</a:t>
            </a:r>
          </a:p>
        </p:txBody>
      </p:sp>
      <p:sp>
        <p:nvSpPr>
          <p:cNvPr id="13" name="SubTitle_TM">
            <a:extLst>
              <a:ext uri="{FF2B5EF4-FFF2-40B4-BE49-F238E27FC236}">
                <a16:creationId xmlns:a16="http://schemas.microsoft.com/office/drawing/2014/main" id="{61DC6511-5700-4E95-89CA-81484C248C03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5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Statement/quote source, </a:t>
            </a:r>
          </a:p>
          <a:p>
            <a:r>
              <a:rPr lang="en-US"/>
              <a:t>Ericsson White, Ericsson Hilda 20pt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34B7B746-B315-4EB5-B3A2-CA259B065B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9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Pag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none" lIns="72000" rIns="72000"/>
          <a:lstStyle>
            <a:lvl1pPr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1pPr>
            <a:lvl2pPr marL="742950" indent="-28575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2pPr>
            <a:lvl3pPr marL="11430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3pPr>
            <a:lvl4pPr marL="16002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4pPr>
            <a:lvl5pPr marL="2057400" indent="-228600" eaLnBrk="0" hangingPunct="0">
              <a:spcBef>
                <a:spcPct val="50000"/>
              </a:spcBef>
              <a:defRPr sz="2000">
                <a:solidFill>
                  <a:schemeClr val="tx1"/>
                </a:solidFill>
                <a:latin typeface="Ericsson Hilda Light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Ericsson Hilda Light" pitchFamily="34" charset="0"/>
              </a:defRPr>
            </a:lvl9pPr>
          </a:lstStyle>
          <a:p>
            <a:pPr eaLnBrk="1" hangingPunct="1">
              <a:defRPr/>
            </a:pPr>
            <a:endParaRPr lang="en-US" altLang="en-US">
              <a:latin typeface="Ericsson Hilda Light" panose="00000400000000000000" pitchFamily="2" charset="0"/>
            </a:endParaRPr>
          </a:p>
        </p:txBody>
      </p:sp>
      <p:sp>
        <p:nvSpPr>
          <p:cNvPr id="12" name="Title_TM">
            <a:extLst>
              <a:ext uri="{FF2B5EF4-FFF2-40B4-BE49-F238E27FC236}">
                <a16:creationId xmlns:a16="http://schemas.microsoft.com/office/drawing/2014/main" id="{93CB56C1-2916-4C60-8532-A023564D2C57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4" y="476250"/>
            <a:ext cx="8353425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6000" b="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Chapter/section divider or Statement/fact/quote,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White, </a:t>
            </a:r>
            <a:br>
              <a:rPr lang="en-US"/>
            </a:br>
            <a:r>
              <a:rPr lang="en-US"/>
              <a:t>max 5-lines</a:t>
            </a:r>
          </a:p>
        </p:txBody>
      </p:sp>
      <p:sp>
        <p:nvSpPr>
          <p:cNvPr id="13" name="SubTitle_TM">
            <a:extLst>
              <a:ext uri="{FF2B5EF4-FFF2-40B4-BE49-F238E27FC236}">
                <a16:creationId xmlns:a16="http://schemas.microsoft.com/office/drawing/2014/main" id="{61DC6511-5700-4E95-89CA-81484C248C03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5"/>
            <a:ext cx="5472113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Statement/quote source, </a:t>
            </a:r>
          </a:p>
          <a:p>
            <a:r>
              <a:rPr lang="en-US"/>
              <a:t>Ericsson White, Ericsson Hilda 20pt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096BBFC-712A-429D-9C0A-7743993E7F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81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Pag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_TM">
            <a:extLst>
              <a:ext uri="{FF2B5EF4-FFF2-40B4-BE49-F238E27FC236}">
                <a16:creationId xmlns:a16="http://schemas.microsoft.com/office/drawing/2014/main" id="{696C7C8F-5086-466A-8108-2FE0A8663D59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0"/>
            <a:ext cx="8353426" cy="3457575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6000" b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Chapter/section divider or Statement/fact/quote, </a:t>
            </a:r>
            <a:br>
              <a:rPr lang="en-US"/>
            </a:br>
            <a:r>
              <a:rPr lang="en-US"/>
              <a:t>Ericsson Hilda Light 60pt, </a:t>
            </a:r>
            <a:br>
              <a:rPr lang="en-US"/>
            </a:br>
            <a:r>
              <a:rPr lang="en-US"/>
              <a:t>Ericsson Black, </a:t>
            </a:r>
            <a:br>
              <a:rPr lang="en-US"/>
            </a:br>
            <a:r>
              <a:rPr lang="en-US"/>
              <a:t>max 5-lines</a:t>
            </a:r>
          </a:p>
        </p:txBody>
      </p:sp>
      <p:sp>
        <p:nvSpPr>
          <p:cNvPr id="10" name="SubTitle_TM">
            <a:extLst>
              <a:ext uri="{FF2B5EF4-FFF2-40B4-BE49-F238E27FC236}">
                <a16:creationId xmlns:a16="http://schemas.microsoft.com/office/drawing/2014/main" id="{ED5DEA0B-CF0D-4EE6-B6A8-90BAF3DE8AF1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9425" y="4149725"/>
            <a:ext cx="5472114" cy="2087563"/>
          </a:xfrm>
          <a:prstGeom prst="rect">
            <a:avLst/>
          </a:prstGeom>
        </p:spPr>
        <p:txBody>
          <a:bodyPr r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Statement/quote source, </a:t>
            </a:r>
          </a:p>
          <a:p>
            <a:r>
              <a:rPr lang="en-US"/>
              <a:t>Ericsson Black, Ericsson Hilda 20pt</a:t>
            </a:r>
          </a:p>
        </p:txBody>
      </p:sp>
    </p:spTree>
    <p:extLst>
      <p:ext uri="{BB962C8B-B14F-4D97-AF65-F5344CB8AC3E}">
        <p14:creationId xmlns:p14="http://schemas.microsoft.com/office/powerpoint/2010/main" val="282144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/Sec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9425" y="476251"/>
            <a:ext cx="8353425" cy="3457574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6000" b="0" baseline="0" dirty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Chapter/section, </a:t>
            </a:r>
            <a:br>
              <a:rPr lang="en-US"/>
            </a:br>
            <a:r>
              <a:rPr lang="en-US"/>
              <a:t>Ericsson Hilda Light 60pt, Ericsson Black, </a:t>
            </a:r>
            <a:br>
              <a:rPr lang="en-US"/>
            </a:br>
            <a:r>
              <a:rPr lang="en-US"/>
              <a:t>max 4-lines</a:t>
            </a:r>
          </a:p>
        </p:txBody>
      </p:sp>
    </p:spTree>
    <p:extLst>
      <p:ext uri="{BB962C8B-B14F-4D97-AF65-F5344CB8AC3E}">
        <p14:creationId xmlns:p14="http://schemas.microsoft.com/office/powerpoint/2010/main" val="376577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22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411864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613FB31-E723-434D-8FBC-0054A54163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24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E3FA4-3BDE-4605-B0C0-BC8DAF63D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BE9520-63C5-48B5-BEC3-2B249510B2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1DB6C-2FE3-466C-A64E-1A778F29D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D8164-E089-4F4C-9ECA-EA4B359B7748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0D60A-6D85-4FD5-960C-B2D934D78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7ECBD-6293-450C-8DCE-E33C2442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F8B1-2106-417F-BF49-17C40A81E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2496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2EAEE37-7D1D-49D7-BEC8-7A88843E38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08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A44C7C5B-04BF-4F0E-888E-CE87D0EF1D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72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65A3682-3283-4350-B37F-DCABDCB15F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58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B1A279A-6DFF-44E2-AFD5-C14BD71050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96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C9C0052-7A7B-40FB-AF90-CA9C4B79D2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40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heav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D93672-2A04-4EF3-916F-2C920729FB07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72000" rIns="72000"/>
          <a:lstStyle/>
          <a:p>
            <a:pPr>
              <a:spcBef>
                <a:spcPct val="50000"/>
              </a:spcBef>
              <a:defRPr/>
            </a:pPr>
            <a:endParaRPr lang="en-US">
              <a:latin typeface="Ericsson Hilda Light" panose="00000400000000000000" pitchFamily="2" charset="0"/>
              <a:cs typeface="+mn-cs"/>
            </a:endParaRPr>
          </a:p>
        </p:txBody>
      </p:sp>
      <p:sp>
        <p:nvSpPr>
          <p:cNvPr id="4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D510456-FEBC-46FA-B25A-B809F2C18A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487410" y="476250"/>
            <a:ext cx="261523" cy="261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85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CFEFC-6AC8-4817-A0D3-6029D48BD29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79425" y="1844675"/>
            <a:ext cx="11233150" cy="43926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093383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 smaller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84F54AF-EED6-486A-9ACA-42061F4AAE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79425" y="1844675"/>
            <a:ext cx="8353426" cy="43926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1"/>
            <a:r>
              <a:rPr lang="en-US"/>
              <a:t>First level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  <a:p>
            <a:pPr lvl="4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3F4EF873-DC0F-4698-BEC2-502DB043AA5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337584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79425" y="1844675"/>
            <a:ext cx="5472113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itle_SM">
            <a:extLst>
              <a:ext uri="{FF2B5EF4-FFF2-40B4-BE49-F238E27FC236}">
                <a16:creationId xmlns:a16="http://schemas.microsoft.com/office/drawing/2014/main" id="{AC5B9436-E3EB-4A3D-BE6B-EFFF8123DE9D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359404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79425" y="1844675"/>
            <a:ext cx="5472113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5472113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Eric. Hilda Light 40pt, </a:t>
            </a:r>
            <a:r>
              <a:rPr lang="en-US" err="1"/>
              <a:t>Eri</a:t>
            </a:r>
            <a:r>
              <a:rPr lang="en-US"/>
              <a:t>. Black, max 2-lines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5F844D-0CF3-4814-B0DE-3D27A83936F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/>
            </a:lvl1pPr>
          </a:lstStyle>
          <a:p>
            <a:r>
              <a:rPr lang="en-US"/>
              <a:t>     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6282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88837E-D691-4FE7-AF47-AAF19D65B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204BE-0E4C-4065-A0DB-5A66A6B9C9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60E4EA-A6B0-4B41-8462-43624A56CF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6FD7F-77BB-4975-8B25-199E57C8D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D8164-E089-4F4C-9ECA-EA4B359B7748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77FAA-2B59-4D90-AB74-5146CF885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2363AF-54A8-4528-87B2-BBADA88F0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F8B1-2106-417F-BF49-17C40A81E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8253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240463" y="1844675"/>
            <a:ext cx="5472112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itle_SM">
            <a:extLst>
              <a:ext uri="{FF2B5EF4-FFF2-40B4-BE49-F238E27FC236}">
                <a16:creationId xmlns:a16="http://schemas.microsoft.com/office/drawing/2014/main" id="{4ACB62A1-CC4A-4B59-B1D8-ED86B77D9A3A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382748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240463" y="1844675"/>
            <a:ext cx="5472112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6240463" y="476250"/>
            <a:ext cx="4924362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max 2-lines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349585-9F54-46CC-8CEC-052CD1853EC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6096000" cy="685800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/>
            </a:lvl1pPr>
          </a:lstStyle>
          <a:p>
            <a:r>
              <a:rPr lang="en-US"/>
              <a:t>      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58033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 hasCustomPrompt="1"/>
          </p:nvPr>
        </p:nvSpPr>
        <p:spPr>
          <a:xfrm>
            <a:off x="6240463" y="1844674"/>
            <a:ext cx="5472112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 hasCustomPrompt="1"/>
          </p:nvPr>
        </p:nvSpPr>
        <p:spPr>
          <a:xfrm>
            <a:off x="479425" y="1844675"/>
            <a:ext cx="5472113" cy="439261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891BF4C4-9DF9-4D9F-A738-37FBCD45AA68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68717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narrow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9120188" y="1844674"/>
            <a:ext cx="2592387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6240463" y="1844674"/>
            <a:ext cx="2592388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_SM">
            <a:extLst>
              <a:ext uri="{FF2B5EF4-FFF2-40B4-BE49-F238E27FC236}">
                <a16:creationId xmlns:a16="http://schemas.microsoft.com/office/drawing/2014/main" id="{B1CFD82C-8968-4B87-A964-6288AF293D77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285238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right image with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79424" y="1844675"/>
            <a:ext cx="5472113" cy="2089150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479425" y="4149724"/>
            <a:ext cx="5472113" cy="2087564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A05AB2F5-3C8F-45BD-81CB-45EC98D4284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78795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left image with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6240463" y="1844674"/>
            <a:ext cx="5472112" cy="2089151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6240463" y="4149724"/>
            <a:ext cx="5472112" cy="2087564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524C71C0-9908-4C8C-97CC-AA201198D25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91106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359150" y="4149724"/>
            <a:ext cx="8353425" cy="2087564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359150" y="1844675"/>
            <a:ext cx="8353425" cy="2089150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0114795F-6AFF-421E-BA39-763FAD29FC16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1561959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Image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6240463" y="4149724"/>
            <a:ext cx="5472112" cy="2087564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479425" y="4149724"/>
            <a:ext cx="5472113" cy="2087563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Title_SM">
            <a:extLst>
              <a:ext uri="{FF2B5EF4-FFF2-40B4-BE49-F238E27FC236}">
                <a16:creationId xmlns:a16="http://schemas.microsoft.com/office/drawing/2014/main" id="{A14F6E09-C956-49B3-8E41-DBD053DF768C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85633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8184575" y="1844675"/>
            <a:ext cx="3528000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4332000" y="1844673"/>
            <a:ext cx="3528000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E3794F8-471D-4987-945F-3C29BB03AB4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79425" y="1844674"/>
            <a:ext cx="3528000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Title_SM">
            <a:extLst>
              <a:ext uri="{FF2B5EF4-FFF2-40B4-BE49-F238E27FC236}">
                <a16:creationId xmlns:a16="http://schemas.microsoft.com/office/drawing/2014/main" id="{6B686A21-AA96-4B0A-B7CE-F4C6D5D31B32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3868127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 narrow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9121776" y="1844674"/>
            <a:ext cx="2590799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6240464" y="1844674"/>
            <a:ext cx="2592386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359149" y="1844674"/>
            <a:ext cx="2592389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_SM">
            <a:extLst>
              <a:ext uri="{FF2B5EF4-FFF2-40B4-BE49-F238E27FC236}">
                <a16:creationId xmlns:a16="http://schemas.microsoft.com/office/drawing/2014/main" id="{7EEF5633-BC13-4AEA-AEF5-CE2675504D30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13746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6A3DBB-7439-4253-AA3F-0035CB904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AC564C-0E27-4A46-BC90-2C119A971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FFA62B-3AEE-4E2F-A831-B0CBEDAD40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AB853E-D9AB-4772-9162-EC9DEE6604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BC3CC4-61B8-4ECD-AD59-D029168FAC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B6D50C-ABB0-46D7-B8F1-A9F023F31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D8164-E089-4F4C-9ECA-EA4B359B7748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D4281E-0AD8-429F-9667-1A23DDE12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0DFF29-CEFF-4F8A-AD2C-30FAAC790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F8B1-2106-417F-BF49-17C40A81E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32622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240463" y="1844674"/>
            <a:ext cx="2592388" cy="4392614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359149" y="1844674"/>
            <a:ext cx="2592389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79425" y="1844674"/>
            <a:ext cx="2592388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3" hasCustomPrompt="1"/>
          </p:nvPr>
        </p:nvSpPr>
        <p:spPr>
          <a:xfrm>
            <a:off x="9120188" y="1844674"/>
            <a:ext cx="2592387" cy="4392613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_SM">
            <a:extLst>
              <a:ext uri="{FF2B5EF4-FFF2-40B4-BE49-F238E27FC236}">
                <a16:creationId xmlns:a16="http://schemas.microsoft.com/office/drawing/2014/main" id="{F4D71A67-F349-4E68-B7B8-D53CE323A764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75536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reamb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240463" y="4149724"/>
            <a:ext cx="2592388" cy="2087563"/>
          </a:xfrm>
          <a:prstGeom prst="rect">
            <a:avLst/>
          </a:prstGeom>
        </p:spPr>
        <p:txBody>
          <a:bodyPr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359150" y="4149725"/>
            <a:ext cx="2592388" cy="2087562"/>
          </a:xfrm>
          <a:prstGeom prst="rect">
            <a:avLst/>
          </a:prstGeom>
        </p:spPr>
        <p:txBody>
          <a:bodyPr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79425" y="1844675"/>
            <a:ext cx="2592388" cy="4392612"/>
          </a:xfrm>
          <a:prstGeom prst="rect">
            <a:avLst/>
          </a:prstGeom>
        </p:spPr>
        <p:txBody>
          <a:bodyPr/>
          <a:lstStyle>
            <a:lvl1pPr marL="0" indent="0">
              <a:buFont typeface="Ericsson Hilda Light" panose="020B0604020202020204" pitchFamily="34" charset="0"/>
              <a:buNone/>
              <a:defRPr sz="2500">
                <a:latin typeface="+mn-lt"/>
              </a:defRPr>
            </a:lvl1pPr>
            <a:lvl2pPr marL="0" indent="0">
              <a:buFont typeface="Ericsson Hilda Light" panose="020B0604020202020204" pitchFamily="34" charset="0"/>
              <a:buNone/>
              <a:defRPr sz="2500">
                <a:latin typeface="+mj-lt"/>
              </a:defRPr>
            </a:lvl2pPr>
            <a:lvl3pPr marL="342900" indent="0">
              <a:buFont typeface="Ericsson Hilda Light" panose="020B0604020202020204" pitchFamily="34" charset="0"/>
              <a:buNone/>
              <a:defRPr sz="2500">
                <a:latin typeface="+mj-lt"/>
              </a:defRPr>
            </a:lvl3pPr>
            <a:lvl4pPr marL="685800" indent="0">
              <a:buFont typeface="Ericsson Hilda Light" panose="020B0604020202020204" pitchFamily="34" charset="0"/>
              <a:buNone/>
              <a:defRPr sz="2500">
                <a:latin typeface="+mj-lt"/>
              </a:defRPr>
            </a:lvl4pPr>
            <a:lvl5pPr marL="1028700" indent="0">
              <a:buFont typeface="Ericsson Hilda Light" panose="020B0604020202020204" pitchFamily="34" charset="0"/>
              <a:buNone/>
              <a:defRPr sz="2500">
                <a:latin typeface="+mj-lt"/>
              </a:defRPr>
            </a:lvl5pPr>
          </a:lstStyle>
          <a:p>
            <a:pPr lvl="0"/>
            <a:r>
              <a:rPr kumimoji="0" lang="en-US" sz="2500" b="0" i="0" u="none" strike="noStrike" kern="1200" cap="none" spc="0" normalizeH="0" baseline="0" noProof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Ericsson Hilda Light" panose="020B0604020202020204" pitchFamily="34" charset="0"/>
              </a:rPr>
              <a:t>Preamble text, </a:t>
            </a:r>
            <a:r>
              <a:rPr lang="en-US"/>
              <a:t>Ericsson </a:t>
            </a:r>
            <a:r>
              <a:rPr kumimoji="0" lang="en-US" sz="2500" b="0" i="0" u="none" strike="noStrike" kern="1200" cap="none" spc="0" normalizeH="0" baseline="0" noProof="0">
                <a:ln>
                  <a:noFill/>
                </a:ln>
                <a:solidFill>
                  <a:srgbClr val="181818"/>
                </a:solidFill>
                <a:effectLst/>
                <a:uLnTx/>
                <a:uFillTx/>
                <a:ea typeface="+mn-ea"/>
                <a:cs typeface="Ericsson Hilda Light" panose="020B0604020202020204" pitchFamily="34" charset="0"/>
              </a:rPr>
              <a:t>Hilda 25pt, Ericsson Black</a:t>
            </a:r>
            <a:endParaRPr lang="en-US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3" hasCustomPrompt="1"/>
          </p:nvPr>
        </p:nvSpPr>
        <p:spPr>
          <a:xfrm>
            <a:off x="9120188" y="4149724"/>
            <a:ext cx="2592387" cy="2087563"/>
          </a:xfrm>
          <a:prstGeom prst="rect">
            <a:avLst/>
          </a:prstGeom>
        </p:spPr>
        <p:txBody>
          <a:bodyPr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_SM">
            <a:extLst>
              <a:ext uri="{FF2B5EF4-FFF2-40B4-BE49-F238E27FC236}">
                <a16:creationId xmlns:a16="http://schemas.microsoft.com/office/drawing/2014/main" id="{CD0BB64A-768A-4118-B3E5-52B98C693831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158909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lumns with visu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240463" y="4149724"/>
            <a:ext cx="2592388" cy="2087563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359149" y="4149724"/>
            <a:ext cx="2592389" cy="2087563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79425" y="4149724"/>
            <a:ext cx="2592388" cy="2087563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quarter" idx="13" hasCustomPrompt="1"/>
          </p:nvPr>
        </p:nvSpPr>
        <p:spPr>
          <a:xfrm>
            <a:off x="9121776" y="4149724"/>
            <a:ext cx="2590799" cy="2087563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_SM">
            <a:extLst>
              <a:ext uri="{FF2B5EF4-FFF2-40B4-BE49-F238E27FC236}">
                <a16:creationId xmlns:a16="http://schemas.microsoft.com/office/drawing/2014/main" id="{F83268EB-5955-4A3F-8B85-E7C084E6FAF5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304765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 hasCustomPrompt="1"/>
          </p:nvPr>
        </p:nvSpPr>
        <p:spPr>
          <a:xfrm>
            <a:off x="6240462" y="4149724"/>
            <a:ext cx="5472113" cy="2087564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 hasCustomPrompt="1"/>
          </p:nvPr>
        </p:nvSpPr>
        <p:spPr>
          <a:xfrm>
            <a:off x="6240462" y="1844674"/>
            <a:ext cx="5472113" cy="2089151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 hasCustomPrompt="1"/>
          </p:nvPr>
        </p:nvSpPr>
        <p:spPr>
          <a:xfrm>
            <a:off x="479425" y="1844674"/>
            <a:ext cx="5472113" cy="2089151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BD2C41D-0700-4885-AB77-25AFFE4E1FD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79425" y="4149725"/>
            <a:ext cx="5472113" cy="2089151"/>
          </a:xfrm>
          <a:prstGeom prst="rect">
            <a:avLst/>
          </a:prstGeom>
        </p:spPr>
        <p:txBody>
          <a:bodyPr lIns="72000" tIns="36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Title_SM">
            <a:extLst>
              <a:ext uri="{FF2B5EF4-FFF2-40B4-BE49-F238E27FC236}">
                <a16:creationId xmlns:a16="http://schemas.microsoft.com/office/drawing/2014/main" id="{2C948968-FB06-45CC-8259-6BDE4430EACB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360389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8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 hasCustomPrompt="1"/>
          </p:nvPr>
        </p:nvSpPr>
        <p:spPr>
          <a:xfrm>
            <a:off x="6240463" y="4150995"/>
            <a:ext cx="2592387" cy="2086292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 marL="1028700" indent="0">
              <a:buNone/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3" hasCustomPrompt="1"/>
          </p:nvPr>
        </p:nvSpPr>
        <p:spPr>
          <a:xfrm>
            <a:off x="479424" y="4149724"/>
            <a:ext cx="2592389" cy="2087563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 hasCustomPrompt="1"/>
          </p:nvPr>
        </p:nvSpPr>
        <p:spPr>
          <a:xfrm>
            <a:off x="6240463" y="1844675"/>
            <a:ext cx="2592387" cy="2089150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3"/>
            <a:endParaRPr lang="en-US"/>
          </a:p>
        </p:txBody>
      </p:sp>
      <p:sp>
        <p:nvSpPr>
          <p:cNvPr id="3" name="Content Placeholder 1"/>
          <p:cNvSpPr>
            <a:spLocks noGrp="1"/>
          </p:cNvSpPr>
          <p:nvPr>
            <p:ph sz="quarter" idx="1" hasCustomPrompt="1"/>
          </p:nvPr>
        </p:nvSpPr>
        <p:spPr>
          <a:xfrm>
            <a:off x="479424" y="1844675"/>
            <a:ext cx="2592389" cy="2089150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10" hasCustomPrompt="1"/>
          </p:nvPr>
        </p:nvSpPr>
        <p:spPr>
          <a:xfrm>
            <a:off x="3359151" y="4149724"/>
            <a:ext cx="2592387" cy="2087563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Content Placeholder 1"/>
          <p:cNvSpPr>
            <a:spLocks noGrp="1"/>
          </p:cNvSpPr>
          <p:nvPr>
            <p:ph sz="quarter" idx="11" hasCustomPrompt="1"/>
          </p:nvPr>
        </p:nvSpPr>
        <p:spPr>
          <a:xfrm>
            <a:off x="3359151" y="1844675"/>
            <a:ext cx="2592388" cy="2089150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sz="quarter" idx="12" hasCustomPrompt="1"/>
          </p:nvPr>
        </p:nvSpPr>
        <p:spPr>
          <a:xfrm>
            <a:off x="9120188" y="4149725"/>
            <a:ext cx="2592387" cy="2087562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quarter" idx="13" hasCustomPrompt="1"/>
          </p:nvPr>
        </p:nvSpPr>
        <p:spPr>
          <a:xfrm>
            <a:off x="9120188" y="1844674"/>
            <a:ext cx="2592387" cy="2089151"/>
          </a:xfrm>
          <a:prstGeom prst="rect">
            <a:avLst/>
          </a:prstGeom>
        </p:spPr>
        <p:txBody>
          <a:bodyPr lIns="72000" tIns="36000"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For heading, use Ericsson Hilda in bold. For copy and bullets, use E.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3"/>
            <a:endParaRPr lang="en-US"/>
          </a:p>
        </p:txBody>
      </p:sp>
      <p:sp>
        <p:nvSpPr>
          <p:cNvPr id="13" name="Title_SM">
            <a:extLst>
              <a:ext uri="{FF2B5EF4-FFF2-40B4-BE49-F238E27FC236}">
                <a16:creationId xmlns:a16="http://schemas.microsoft.com/office/drawing/2014/main" id="{99858DC4-E787-41D2-A613-961D60F89117}"/>
              </a:ext>
            </a:extLst>
          </p:cNvPr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/>
              <a:t>Slide title, Ericsson Hilda Light 40pt, Ericsson Black, max 2-lines</a:t>
            </a:r>
          </a:p>
        </p:txBody>
      </p:sp>
    </p:spTree>
    <p:extLst>
      <p:ext uri="{BB962C8B-B14F-4D97-AF65-F5344CB8AC3E}">
        <p14:creationId xmlns:p14="http://schemas.microsoft.com/office/powerpoint/2010/main" val="325648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ck logo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_TM">
            <a:extLst>
              <a:ext uri="{FF2B5EF4-FFF2-40B4-BE49-F238E27FC236}">
                <a16:creationId xmlns:a16="http://schemas.microsoft.com/office/drawing/2014/main" id="{B200748E-0B61-48E1-8B47-504C30250995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071813" y="4153259"/>
            <a:ext cx="6048375" cy="347472"/>
          </a:xfrm>
          <a:prstGeom prst="rect">
            <a:avLst/>
          </a:prstGeom>
        </p:spPr>
        <p:txBody>
          <a:bodyPr r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/>
              <a:t>ericsson.com/related-</a:t>
            </a:r>
            <a:r>
              <a:rPr lang="en-US" err="1"/>
              <a:t>url</a:t>
            </a:r>
            <a:endParaRPr lang="en-US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979B00C-7C1F-4F17-8D52-31D787A1234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6895" y="2854112"/>
            <a:ext cx="1163145" cy="1163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68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logo end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AEBC62E-40C0-43CF-98DC-55F7A1D1FD31}"/>
              </a:ext>
            </a:extLst>
          </p:cNvPr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err="1">
              <a:ln>
                <a:noFill/>
              </a:ln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9" name="SubTitle_TM">
            <a:extLst>
              <a:ext uri="{FF2B5EF4-FFF2-40B4-BE49-F238E27FC236}">
                <a16:creationId xmlns:a16="http://schemas.microsoft.com/office/drawing/2014/main" id="{B200748E-0B61-48E1-8B47-504C30250995}"/>
              </a:ext>
            </a:extLst>
          </p:cNvPr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071813" y="4153259"/>
            <a:ext cx="6048375" cy="347472"/>
          </a:xfrm>
          <a:prstGeom prst="rect">
            <a:avLst/>
          </a:prstGeom>
        </p:spPr>
        <p:txBody>
          <a:bodyPr rIns="0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Ericsson Hilda Light" charset="0"/>
              <a:buNone/>
              <a:defRPr sz="2000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ericsson.com/related-</a:t>
            </a:r>
            <a:r>
              <a:rPr lang="en-US" err="1"/>
              <a:t>url</a:t>
            </a:r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CE90D21-D589-4F0A-88B0-94229A40F01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08509" y="2842270"/>
            <a:ext cx="1174987" cy="117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2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bedded charac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99AF35DD-3E5E-42CB-AFA5-5E09E14F72A4}"/>
              </a:ext>
            </a:extLst>
          </p:cNvPr>
          <p:cNvSpPr txBox="1"/>
          <p:nvPr userDrawn="1"/>
        </p:nvSpPr>
        <p:spPr bwMode="auto">
          <a:xfrm>
            <a:off x="479425" y="142897"/>
            <a:ext cx="11233149" cy="6715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indent="0">
              <a:buClr>
                <a:schemeClr val="tx1"/>
              </a:buClr>
              <a:buFont typeface="Ericsson Hilda Light" panose="00000400000000000000" pitchFamily="2" charset="0"/>
              <a:buNone/>
            </a:pPr>
            <a:r>
              <a:rPr lang="en-US" sz="1400" b="1">
                <a:solidFill>
                  <a:schemeClr val="tx1"/>
                </a:solidFill>
              </a:rPr>
              <a:t>This Master Slide is to ensure that all our characters are embedded with the presentation. Should not be used in a presentation.</a:t>
            </a:r>
          </a:p>
          <a:p>
            <a:pPr marL="0" indent="0">
              <a:buClr>
                <a:schemeClr val="tx1"/>
              </a:buClr>
              <a:buFont typeface="Ericsson Hilda Light" panose="00000400000000000000" pitchFamily="2" charset="0"/>
              <a:buNone/>
            </a:pPr>
            <a:endParaRPr lang="en-US" sz="1400" b="1">
              <a:solidFill>
                <a:schemeClr val="tx1"/>
              </a:solidFill>
            </a:endParaRPr>
          </a:p>
          <a:p>
            <a:pPr marL="0" indent="0">
              <a:buClr>
                <a:schemeClr val="tx1"/>
              </a:buClr>
              <a:buFont typeface="Ericsson Hilda Light" panose="00000400000000000000" pitchFamily="2" charset="0"/>
              <a:buNone/>
            </a:pPr>
            <a:r>
              <a:rPr lang="en-US" sz="1400">
                <a:solidFill>
                  <a:schemeClr val="tx1"/>
                </a:solidFill>
              </a:rPr>
              <a:t>!"#$%&amp;'()*+,./0123456789:;&lt;=&gt;?@ABCDEFGHIJKLMNOPQRSTUVWXYZ[\]^_`</a:t>
            </a:r>
            <a:r>
              <a:rPr lang="en-US" sz="1400" err="1">
                <a:solidFill>
                  <a:schemeClr val="tx1"/>
                </a:solidFill>
              </a:rPr>
              <a:t>abcdefghijklmnopqrstuvwxyz</a:t>
            </a:r>
            <a:r>
              <a:rPr lang="en-US" sz="1400">
                <a:solidFill>
                  <a:schemeClr val="tx1"/>
                </a:solidFill>
              </a:rPr>
              <a:t>{|}~¡¢£¤¥¦§¨©ª«¬®¯°±²³´¶·¸¹º»¼½ÀÁÂÃÄÅÆÇÈËÌÍÎÏÐÑÒÓÔÕÖ×ØÙÚÛÜÝÞßàáâãäåæçèéêëìíîïðñòóôõö÷øùúûüýþÿĀāĂăąĆćĊċČčĎďĐđĒĖėĘęĚěĞğĠġĢģĪīĮįİıĶķĹĺĻļĽľŁłŃńŅņŇňŌŐőŒœŔŕŖŗŘřŚśŞşŠšŢţŤťŪūŮůŰűŲųŴŵŶŷŸŹźŻżŽžƒȘșˆˇ˘˙˚˛˜˝</a:t>
            </a:r>
            <a:r>
              <a:rPr lang="en-US" sz="1400" err="1">
                <a:solidFill>
                  <a:schemeClr val="tx1"/>
                </a:solidFill>
              </a:rPr>
              <a:t>ẀẁẃẄẅỲỳ</a:t>
            </a:r>
            <a:r>
              <a:rPr lang="en-US" sz="1400">
                <a:solidFill>
                  <a:schemeClr val="tx1"/>
                </a:solidFill>
              </a:rPr>
              <a:t>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1400" err="1">
                <a:solidFill>
                  <a:schemeClr val="tx1"/>
                </a:solidFill>
              </a:rPr>
              <a:t>ﬁﬂΆΈΉΊΌΎΏΐΑΒΓΕΖΗΘΙΚΛΜΝΞΟΠΡΣΤΥΦΧΨΪΫΆΈΉΊΰ</a:t>
            </a:r>
            <a:r>
              <a:rPr lang="en-US" sz="1400">
                <a:solidFill>
                  <a:schemeClr val="tx1"/>
                </a:solidFill>
              </a:rPr>
              <a:t>αβγδεζηθικλνξορςΣΤΥΦΧΨΩΪΫΌΎΏЁЂЃЄЅІЇЈЉЊЋЌЎЏАБВГДЕЖЗИЙКЛМНОПРСТУФХЦЧШЩЪЫЬЭЮЯАБВГДЕЖЗИЙКЛМНОПРСТУФХЦЧШЩЪЫЬЭЮЯЁЂЃЄЅІЇЈЉЊЋЌЎЏѢѢѲѲѴѴҐҐәǽẀẁẂẃẄẅỲỳ№—–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endParaRPr lang="en-US" sz="140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r>
              <a:rPr lang="en-US" sz="1400" b="1">
                <a:solidFill>
                  <a:schemeClr val="tx1"/>
                </a:solidFill>
              </a:rPr>
              <a:t>!"#$%&amp;'()*+,./0123456789:;&lt;=&gt;?@ABCDEFGHIJKLMNOPQRSTUVWXYZ[\]^_`</a:t>
            </a:r>
            <a:r>
              <a:rPr lang="en-US" sz="1400" b="1" err="1">
                <a:solidFill>
                  <a:schemeClr val="tx1"/>
                </a:solidFill>
              </a:rPr>
              <a:t>abcdefghijklmnopqrstuvwxyz</a:t>
            </a:r>
            <a:r>
              <a:rPr lang="en-US" sz="1400" b="1">
                <a:solidFill>
                  <a:schemeClr val="tx1"/>
                </a:solidFill>
              </a:rPr>
              <a:t>{|}~¡¢£¤¥¦§¨©ª«¬®¯°±²³´¶·¸¹º»¼½ÀÁÂÃÄÅÆÇÈËÌÍÎÏÐÑÒÓÔÕÖ×ØÙÚÛÜÝÞßàáâãäåæçèéêëìíîïðñòóôõö÷øùúûüýþÿĀāĂăąĆćĊċČčĎďĐđĒĖėĘęĚěĞğĠġĢģĪīĮįİıĶķĹĺĻļĽľŁłŃńŅņŇňŌŐőŒœŔŕŖŗŘřŚśŞşŠšŢţŤťŪūŮůŰűŲųŴŵŶŷŸŹźŻżŽžƒȘșˆˇ˘˙˚˛˜˝</a:t>
            </a:r>
            <a:r>
              <a:rPr lang="en-US" sz="1400" b="1" err="1">
                <a:solidFill>
                  <a:schemeClr val="tx1"/>
                </a:solidFill>
              </a:rPr>
              <a:t>ẀẁẃẄẅỲỳ</a:t>
            </a:r>
            <a:r>
              <a:rPr lang="en-US" sz="1400" b="1">
                <a:solidFill>
                  <a:schemeClr val="tx1"/>
                </a:solidFill>
              </a:rPr>
              <a:t>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1400" b="1" err="1">
                <a:solidFill>
                  <a:schemeClr val="tx1"/>
                </a:solidFill>
              </a:rPr>
              <a:t>ﬁﬂΆΈΉΊΌΎΏΐΑΒΓΕΖΗΘΙΚΛΜΝΞΟΠΡΣΤΥΦΧΨΪΫΆΈΉΊΰ</a:t>
            </a:r>
            <a:r>
              <a:rPr lang="en-US" sz="1400" b="1">
                <a:solidFill>
                  <a:schemeClr val="tx1"/>
                </a:solidFill>
              </a:rPr>
              <a:t>αβγδεζηθικλνξορςΣΤΥΦΧΨΩΪΫΌΎΏЁЂЃЄЅІЇЈЉЊЋЌЎЏАБВГДЕЖЗИЙКЛМНОПРСТУФХЦЧШЩЪЫЬЭЮЯАБВГДЕЖЗИЙКЛМНОПРСТУФХЦЧШЩЪЫЬЭЮЯЁЂЃЄЅІЇЈЉЊЋЌЎЏѢѢѲѲѴѴҐҐәǽẀẁẂẃẄẅỲỳ№—–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endParaRPr lang="en-US" sz="140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r>
              <a:rPr lang="en-US" sz="1400">
                <a:solidFill>
                  <a:schemeClr val="tx1"/>
                </a:solidFill>
                <a:latin typeface="+mj-lt"/>
              </a:rPr>
              <a:t>!"#$%&amp;'()*+,./0123456789:;&lt;=&gt;?@ABCDEFGHIJKLMNOPQRSTUVWXYZ[\]^_`</a:t>
            </a:r>
            <a:r>
              <a:rPr lang="en-US" sz="1400" err="1">
                <a:solidFill>
                  <a:schemeClr val="tx1"/>
                </a:solidFill>
                <a:latin typeface="+mj-lt"/>
              </a:rPr>
              <a:t>abcdefghijklmnopqrstuvwxyz</a:t>
            </a:r>
            <a:r>
              <a:rPr lang="en-US" sz="1400">
                <a:solidFill>
                  <a:schemeClr val="tx1"/>
                </a:solidFill>
                <a:latin typeface="+mj-lt"/>
              </a:rPr>
              <a:t>{|}~¡¢£¤¥¦§¨©ª«¬®¯°±²³´¶·¸¹º»¼½ÀÁÂÃÄÅÆÇÈËÌÍÎÏÐÑÒÓÔÕÖ×ØÙÚÛÜÝÞßàáâãäåæçèéêëìíîïðñòóôõö÷øùúûüýþÿĀāĂăąĆćĊċ</a:t>
            </a:r>
            <a:r>
              <a:rPr lang="en-US" sz="1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Čč</a:t>
            </a:r>
            <a:r>
              <a:rPr lang="en-US" sz="1400">
                <a:solidFill>
                  <a:schemeClr val="tx1"/>
                </a:solidFill>
                <a:latin typeface="+mj-lt"/>
              </a:rPr>
              <a:t>ĎďĐđĒĖėĘęĚěĞğĠġĢģĪīĮįİıĶķĹĺĻļĽľŁłŃńŅņŇňŌŐőŒœŔŕŖŗŘřŚśŞşŠšŢţŤťŪūŮůŰűŲųŴŵŶŷŸŹźŻżŽžƒȘșˆˇ˘˙˚˛˜˝</a:t>
            </a:r>
            <a:r>
              <a:rPr lang="en-US" sz="1400" err="1">
                <a:solidFill>
                  <a:schemeClr val="tx1"/>
                </a:solidFill>
                <a:latin typeface="+mj-lt"/>
              </a:rPr>
              <a:t>ẀẁẃẄẅỲỳ</a:t>
            </a:r>
            <a:r>
              <a:rPr lang="en-US" sz="1400">
                <a:solidFill>
                  <a:schemeClr val="tx1"/>
                </a:solidFill>
                <a:latin typeface="+mj-lt"/>
              </a:rPr>
              <a:t>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1400" err="1">
                <a:solidFill>
                  <a:schemeClr val="tx1"/>
                </a:solidFill>
                <a:latin typeface="+mj-lt"/>
              </a:rPr>
              <a:t>ﬁﬂΆΈΉΊΌΎΏΐΑΒΓΕΖΗΘΙΚΛΜΝΞΟΠΡΣΤΥΦΧΨΪΫΆΈΉΊΰ</a:t>
            </a:r>
            <a:r>
              <a:rPr lang="en-US" sz="1400">
                <a:solidFill>
                  <a:schemeClr val="tx1"/>
                </a:solidFill>
                <a:latin typeface="+mj-lt"/>
              </a:rPr>
              <a:t>αβγδεζηθικλνξορςΣΤΥΦΧΨΩΪΫΌΎΏЁЂЃЄЅІЇЈЉЊЋЌЎЏАБВГДЕЖЗИЙКЛМНОПРСТУФХЦЧШЩЪЫЬЭЮЯАБВГДЕЖЗИЙКЛМНОПРСТУФХЦЧШЩЪЫЬЭЮЯЁЂЃЄЅІЇЈЉЊЋЌЎЏѢѢѲѲѴѴҐҐәǽẀẁẂẃẄẅỲỳ№—–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endParaRPr lang="en-US" sz="140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r>
              <a:rPr lang="en-US" sz="1400" b="1">
                <a:solidFill>
                  <a:schemeClr val="tx1"/>
                </a:solidFill>
                <a:latin typeface="+mj-lt"/>
              </a:rPr>
              <a:t>!"#$%&amp;'()*+,./0123456789:;&lt;=&gt;?@ABCDEFGHIJKLMNOPQRSTUVWXYZ[\]^_`</a:t>
            </a:r>
            <a:r>
              <a:rPr lang="en-US" sz="1400" b="1" err="1">
                <a:solidFill>
                  <a:schemeClr val="tx1"/>
                </a:solidFill>
                <a:latin typeface="+mj-lt"/>
              </a:rPr>
              <a:t>abcdefghijklmnopqrstuvwxyz</a:t>
            </a:r>
            <a:r>
              <a:rPr lang="en-US" sz="1400" b="1">
                <a:solidFill>
                  <a:schemeClr val="tx1"/>
                </a:solidFill>
                <a:latin typeface="+mj-lt"/>
              </a:rPr>
              <a:t>{|}~¡¢£¤¥¦§¨©ª«¬®¯°±²³´¶·¸¹º»¼½ÀÁÂÃÄÅÆÇÈËÌÍÎÏÐÑÒÓÔÕÖ×ØÙÚÛÜÝÞßàáâãäåæçèéêëìíîïðñòóôõö÷øùúûüýþÿĀāĂăąĆćĊċ</a:t>
            </a:r>
            <a:r>
              <a:rPr lang="en-US"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Čč</a:t>
            </a:r>
            <a:r>
              <a:rPr lang="en-US" sz="1400" b="1">
                <a:solidFill>
                  <a:schemeClr val="tx1"/>
                </a:solidFill>
                <a:latin typeface="+mj-lt"/>
              </a:rPr>
              <a:t>ĎďĐđĒĖėĘęĚěĞğĠġĢģĪīĮįİıĶķĹĺĻļĽľŁłŃńŅņŇňŌŐőŒœŔŕŖŗŘřŚśŞşŠšŢţŤťŪūŮůŰűŲųŴŵŶŷŸŹźŻżŽžƒȘșˆˇ˘˙˚˛˜˝</a:t>
            </a:r>
            <a:r>
              <a:rPr lang="en-US" sz="1400" b="1" err="1">
                <a:solidFill>
                  <a:schemeClr val="tx1"/>
                </a:solidFill>
                <a:latin typeface="+mj-lt"/>
              </a:rPr>
              <a:t>ẀẁẃẄẅỲỳ</a:t>
            </a:r>
            <a:r>
              <a:rPr lang="en-US" sz="1400" b="1">
                <a:solidFill>
                  <a:schemeClr val="tx1"/>
                </a:solidFill>
                <a:latin typeface="+mj-lt"/>
              </a:rPr>
              <a:t>‘’‚“”„†‡•…‰‹›⁄€™ĀĀĂĂĄĄĆĆĊĊČČĎĎĐĐĒĒĖĖĘĘĚĚĞĞĠĠĢĢĪĪĮĮİĶĶĹĹĻĻĽĽŃŃŅŅŇŇŌŌŐŐŔŔŖŖŘŘŚŚŞŞŢŢŤŤŪŪŮŮŰŰŲŲŴŴŶŶŹŹŻŻȘș−≤≥</a:t>
            </a:r>
            <a:r>
              <a:rPr lang="en-US" sz="1400" b="1" err="1">
                <a:solidFill>
                  <a:schemeClr val="tx1"/>
                </a:solidFill>
                <a:latin typeface="+mj-lt"/>
              </a:rPr>
              <a:t>ﬁﬂΆΈΉΊΌΎΏΐΑΒΓΕΖΗΘΙΚΛΜΝΞΟΠΡΣΤΥΦΧΨΪΫΆΈΉΊΰ</a:t>
            </a:r>
            <a:r>
              <a:rPr lang="en-US" sz="1400" b="1">
                <a:solidFill>
                  <a:schemeClr val="tx1"/>
                </a:solidFill>
                <a:latin typeface="+mj-lt"/>
              </a:rPr>
              <a:t>αβγδεζηθικλνξορςΣΤΥΦΧΨΩΪΫΌΎΏЁЂЃЄЅІЇЈЉЊЋЌЎЏАБВГДЕЖЗИЙКЛМНОПРСТУФХЦЧШЩЪЫЬЭЮЯАБВГДЕЖЗИЙКЛМНОПРСТУФХЦЧШЩЪЫЬЭЮЯЁЂЃЄЅІЇЈЉЊЋЌЎЏѢѢѲѲѴѴҐҐәǽẀẁẂẃẄẅỲỳ№—–-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endParaRPr lang="en-US" sz="1400" b="1">
              <a:solidFill>
                <a:schemeClr val="tx1"/>
              </a:solidFill>
              <a:latin typeface="Ericsson Technical Ico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 typeface="Ericsson Hilda Light" panose="00000400000000000000" pitchFamily="2" charset="0"/>
              <a:buNone/>
              <a:tabLst/>
              <a:defRPr/>
            </a:pPr>
            <a:r>
              <a:rPr lang="en-US" sz="1400" b="1">
                <a:solidFill>
                  <a:schemeClr val="tx1"/>
                </a:solidFill>
                <a:latin typeface="Ericsson Technical Icons" panose="00000500000000000000" pitchFamily="2" charset="0"/>
              </a:rPr>
              <a:t>B C D F G H I L M O P R S W X b c d f g h I l m o p r s w x</a:t>
            </a:r>
            <a:endParaRPr lang="en-US" sz="1400" b="1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4373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9" y="-9138"/>
            <a:ext cx="12198371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9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3" y="4554183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1" y="499222"/>
            <a:ext cx="3748643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07745"/>
      </p:ext>
    </p:extLst>
  </p:cSld>
  <p:clrMapOvr>
    <a:masterClrMapping/>
  </p:clrMapOvr>
  <p:transition>
    <p:wipe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14876742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9D4A8-8BB4-4EA1-A668-452C5F1A2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6D8DC6-BD6B-401C-8292-89EE6B823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D8164-E089-4F4C-9ECA-EA4B359B7748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0F2931-26B1-4760-B0DE-FE27301A1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592F22-B60B-45EA-988D-146A5AE94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F8B1-2106-417F-BF49-17C40A81E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93003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657850"/>
      </p:ext>
    </p:extLst>
  </p:cSld>
  <p:clrMapOvr>
    <a:masterClrMapping/>
  </p:clrMapOvr>
  <p:transition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52374538"/>
      </p:ext>
    </p:extLst>
  </p:cSld>
  <p:clrMapOvr>
    <a:masterClrMapping/>
  </p:clrMapOvr>
  <p:transition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/>
              <a:t>PNF software upgrade </a:t>
            </a:r>
            <a:r>
              <a:rPr lang="en-US" sz="3600">
                <a:sym typeface="Wingdings" panose="05000000000000000000" pitchFamily="2" charset="2"/>
              </a:rPr>
              <a:t>scenarios</a:t>
            </a:r>
            <a:endParaRPr lang="en-US" sz="3600" b="0" i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6260445"/>
      </p:ext>
    </p:extLst>
  </p:cSld>
  <p:clrMapOvr>
    <a:masterClrMapping/>
  </p:clrMapOvr>
  <p:transition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22748"/>
      </p:ext>
    </p:extLst>
  </p:cSld>
  <p:clrMapOvr>
    <a:masterClrMapping/>
  </p:clrMapOvr>
  <p:transition>
    <p:wipe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EAD63-3A04-4E18-BB66-412A1A645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E6552-5DDF-4E63-B67D-FF3917293C53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E9DA6-7815-45DC-9FCE-933D6030C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58FFD-85E8-4F98-8B0B-4915E9A7D3C9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BAAB6-2613-4384-9C5B-3BCF8B3EE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D4DF4D-A30C-4346-A40E-2E95E986F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23DB3-8E2E-478F-829D-6B2F61A127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229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24C20F-CF7A-4096-A2E6-295BC55EF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D8164-E089-4F4C-9ECA-EA4B359B7748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7AB0C0-34EC-4967-A10F-91FD63B79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7ACC82-BA67-4577-AC20-D81D53E21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F8B1-2106-417F-BF49-17C40A81E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93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7591A-C42C-487D-9C1B-566B53595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3B9CC7-20C5-4994-86D3-118DC8D513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B8E03D-DFA8-45EA-810B-F751C682A2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36DFE-E2C5-42B1-ABF7-8CD8FE961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D8164-E089-4F4C-9ECA-EA4B359B7748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E91769-CD1C-4428-900D-3831D33F5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58BCB-60C8-45B0-8BCF-F5F40198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F8B1-2106-417F-BF49-17C40A81E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970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FB5728-7362-4875-9A86-312EA2A1B5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ACA70E-E635-4451-8D63-5FDBCD8560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6853BA-19A4-48A0-870E-6A02E6362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78D682-B698-4AD9-A90D-BEC449B50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D8164-E089-4F4C-9ECA-EA4B359B7748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9E84EB-1BBC-411A-9090-8B89CFBFC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A4D419-630B-46BD-90C7-AC2F60F61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AF8B1-2106-417F-BF49-17C40A81E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994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51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46.xml"/><Relationship Id="rId42" Type="http://schemas.openxmlformats.org/officeDocument/2006/relationships/slideLayout" Target="../slideLayouts/slideLayout54.xml"/><Relationship Id="rId47" Type="http://schemas.openxmlformats.org/officeDocument/2006/relationships/slideLayout" Target="../slideLayouts/slideLayout59.xml"/><Relationship Id="rId50" Type="http://schemas.openxmlformats.org/officeDocument/2006/relationships/image" Target="../media/image3.svg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33" Type="http://schemas.openxmlformats.org/officeDocument/2006/relationships/slideLayout" Target="../slideLayouts/slideLayout45.xml"/><Relationship Id="rId38" Type="http://schemas.openxmlformats.org/officeDocument/2006/relationships/slideLayout" Target="../slideLayouts/slideLayout50.xml"/><Relationship Id="rId46" Type="http://schemas.openxmlformats.org/officeDocument/2006/relationships/slideLayout" Target="../slideLayouts/slideLayout58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slideLayout" Target="../slideLayouts/slideLayout41.xml"/><Relationship Id="rId41" Type="http://schemas.openxmlformats.org/officeDocument/2006/relationships/slideLayout" Target="../slideLayouts/slideLayout53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32" Type="http://schemas.openxmlformats.org/officeDocument/2006/relationships/slideLayout" Target="../slideLayouts/slideLayout44.xml"/><Relationship Id="rId37" Type="http://schemas.openxmlformats.org/officeDocument/2006/relationships/slideLayout" Target="../slideLayouts/slideLayout49.xml"/><Relationship Id="rId40" Type="http://schemas.openxmlformats.org/officeDocument/2006/relationships/slideLayout" Target="../slideLayouts/slideLayout52.xml"/><Relationship Id="rId45" Type="http://schemas.openxmlformats.org/officeDocument/2006/relationships/slideLayout" Target="../slideLayouts/slideLayout57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36" Type="http://schemas.openxmlformats.org/officeDocument/2006/relationships/slideLayout" Target="../slideLayouts/slideLayout48.xml"/><Relationship Id="rId49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31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56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slideLayout" Target="../slideLayouts/slideLayout42.xml"/><Relationship Id="rId35" Type="http://schemas.openxmlformats.org/officeDocument/2006/relationships/slideLayout" Target="../slideLayouts/slideLayout47.xml"/><Relationship Id="rId43" Type="http://schemas.openxmlformats.org/officeDocument/2006/relationships/slideLayout" Target="../slideLayouts/slideLayout55.xml"/><Relationship Id="rId48" Type="http://schemas.openxmlformats.org/officeDocument/2006/relationships/theme" Target="../theme/theme2.xml"/><Relationship Id="rId8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slideLayout" Target="../slideLayouts/slideLayout62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64.xml"/><Relationship Id="rId4" Type="http://schemas.openxmlformats.org/officeDocument/2006/relationships/slideLayout" Target="../slideLayouts/slideLayout63.xml"/><Relationship Id="rId9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A9BABD-861B-4E21-89EC-660259843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07DECE-96D4-49AB-8B73-7608B43428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5E9FD-FB84-4C6F-8294-020E8333C8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D8164-E089-4F4C-9ECA-EA4B359B7748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93C98-34B1-4677-8CA7-42CCA6DDCD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016DA-D346-49EC-BBB7-244E92345D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AF8B1-2106-417F-BF49-17C40A81E5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37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9425" y="1844675"/>
            <a:ext cx="1123315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For heading, use Ericsson Hilda in bold. For copy and bullets, use Ericsson Hilda.</a:t>
            </a:r>
          </a:p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Fifths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479424" y="476250"/>
            <a:ext cx="83534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73152" bIns="36576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Slide title, Ericsson Hilda Light 40pt, Ericsson Black, max 2-lines</a:t>
            </a:r>
          </a:p>
        </p:txBody>
      </p:sp>
      <p:sp>
        <p:nvSpPr>
          <p:cNvPr id="2" name="txtfooterCopy">
            <a:extLst>
              <a:ext uri="{FF2B5EF4-FFF2-40B4-BE49-F238E27FC236}">
                <a16:creationId xmlns:a16="http://schemas.microsoft.com/office/drawing/2014/main" id="{B5D66844-3D70-468C-AC9F-76DF3D537153}"/>
              </a:ext>
            </a:extLst>
          </p:cNvPr>
          <p:cNvSpPr txBox="1"/>
          <p:nvPr userDrawn="1"/>
        </p:nvSpPr>
        <p:spPr>
          <a:xfrm>
            <a:off x="527050" y="6524625"/>
            <a:ext cx="9865783" cy="215900"/>
          </a:xfrm>
          <a:prstGeom prst="rect">
            <a:avLst/>
          </a:prstGeom>
          <a:noFill/>
        </p:spPr>
        <p:txBody>
          <a:bodyPr vert="horz" wrap="none" lIns="0" tIns="0" rIns="0" bIns="0" rtlCol="0">
            <a:noAutofit/>
          </a:bodyPr>
          <a:lstStyle/>
          <a:p>
            <a:pPr algn="l"/>
            <a:r>
              <a:rPr lang="en-US" sz="800" b="0" i="0" u="none">
                <a:solidFill>
                  <a:schemeClr val="bg1"/>
                </a:solidFill>
                <a:latin typeface="+mn-lt"/>
              </a:rPr>
              <a:t>Ericsson Internal  |  2018-02-21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DE25556D-527C-4037-A1EA-D4D374B5DCA7}"/>
              </a:ext>
            </a:extLst>
          </p:cNvPr>
          <p:cNvPicPr>
            <a:picLocks noChangeAspect="1"/>
          </p:cNvPicPr>
          <p:nvPr userDrawn="1"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11490452" y="476250"/>
            <a:ext cx="256032" cy="25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973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04" r:id="rId43"/>
    <p:sldLayoutId id="2147483705" r:id="rId44"/>
    <p:sldLayoutId id="2147483706" r:id="rId45"/>
    <p:sldLayoutId id="2147483707" r:id="rId46"/>
    <p:sldLayoutId id="2147483715" r:id="rId47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hf sldNum="0" hdr="0" ftr="0" dt="0"/>
  <p:txStyles>
    <p:titleStyle>
      <a:lvl1pPr algn="l" rtl="0" eaLnBrk="1" fontAlgn="base" hangingPunct="1">
        <a:lnSpc>
          <a:spcPct val="85000"/>
        </a:lnSpc>
        <a:spcBef>
          <a:spcPts val="300"/>
        </a:spcBef>
        <a:spcAft>
          <a:spcPct val="0"/>
        </a:spcAft>
        <a:defRPr sz="4000" kern="1400" spc="-16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Ericsson Hilda" pitchFamily="2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Ericsson Hilda" pitchFamily="2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Ericsson Hilda" pitchFamily="2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Ericsson Hilda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Hilda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Hilda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Hilda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Hilda" pitchFamily="2" charset="0"/>
        </a:defRPr>
      </a:lvl9pPr>
    </p:titleStyle>
    <p:bodyStyle>
      <a:lvl1pPr marL="342900" indent="-342900" algn="l" rtl="0" eaLnBrk="1" fontAlgn="base" hangingPunct="1">
        <a:spcBef>
          <a:spcPts val="300"/>
        </a:spcBef>
        <a:spcAft>
          <a:spcPct val="0"/>
        </a:spcAft>
        <a:buClr>
          <a:schemeClr val="tx1"/>
        </a:buClr>
        <a:buFont typeface="Ericsson Hilda Light" panose="00000400000000000000" pitchFamily="2" charset="0"/>
        <a:buChar char="—"/>
        <a:defRPr sz="2000" kern="1000" spc="-30">
          <a:solidFill>
            <a:schemeClr val="tx1"/>
          </a:solidFill>
          <a:latin typeface="+mn-lt"/>
          <a:ea typeface="+mn-ea"/>
          <a:cs typeface="+mn-cs"/>
        </a:defRPr>
      </a:lvl1pPr>
      <a:lvl2pPr marL="712788" indent="-342900" algn="l" rtl="0" eaLnBrk="1" fontAlgn="base" hangingPunct="1">
        <a:spcBef>
          <a:spcPts val="300"/>
        </a:spcBef>
        <a:spcAft>
          <a:spcPct val="0"/>
        </a:spcAft>
        <a:buClr>
          <a:schemeClr val="tx1"/>
        </a:buClr>
        <a:buFont typeface="Ericsson Hilda Light" panose="00000400000000000000" pitchFamily="2" charset="0"/>
        <a:buChar char="—"/>
        <a:defRPr sz="2000" kern="1000" spc="-30">
          <a:solidFill>
            <a:schemeClr val="tx1"/>
          </a:solidFill>
          <a:latin typeface="+mn-lt"/>
        </a:defRPr>
      </a:lvl2pPr>
      <a:lvl3pPr marL="1079500" indent="-342900" algn="l" rtl="0" eaLnBrk="1" fontAlgn="base" hangingPunct="1">
        <a:spcBef>
          <a:spcPts val="300"/>
        </a:spcBef>
        <a:spcAft>
          <a:spcPct val="0"/>
        </a:spcAft>
        <a:buClr>
          <a:schemeClr val="tx1"/>
        </a:buClr>
        <a:buFont typeface="Ericsson Hilda Light" panose="00000400000000000000" pitchFamily="2" charset="0"/>
        <a:buChar char="—"/>
        <a:defRPr sz="2000" kern="1000" spc="-30">
          <a:solidFill>
            <a:schemeClr val="tx1"/>
          </a:solidFill>
          <a:latin typeface="+mn-lt"/>
        </a:defRPr>
      </a:lvl3pPr>
      <a:lvl4pPr marL="1435100" indent="-342900" algn="l" rtl="0" eaLnBrk="1" fontAlgn="base" hangingPunct="1">
        <a:spcBef>
          <a:spcPts val="300"/>
        </a:spcBef>
        <a:spcAft>
          <a:spcPct val="0"/>
        </a:spcAft>
        <a:buClr>
          <a:schemeClr val="tx1"/>
        </a:buClr>
        <a:buFont typeface="Ericsson Hilda Light" panose="00000400000000000000" pitchFamily="2" charset="0"/>
        <a:buChar char="—"/>
        <a:defRPr sz="2000" kern="1000" spc="-30">
          <a:solidFill>
            <a:schemeClr val="tx1"/>
          </a:solidFill>
          <a:latin typeface="+mn-lt"/>
        </a:defRPr>
      </a:lvl4pPr>
      <a:lvl5pPr marL="1770063" indent="-342900" algn="l" rtl="0" eaLnBrk="1" fontAlgn="base" hangingPunct="1">
        <a:spcBef>
          <a:spcPts val="300"/>
        </a:spcBef>
        <a:spcAft>
          <a:spcPct val="0"/>
        </a:spcAft>
        <a:buClr>
          <a:schemeClr val="tx1"/>
        </a:buClr>
        <a:buFont typeface="Ericsson Hilda Light" panose="00000400000000000000" pitchFamily="2" charset="0"/>
        <a:buChar char="—"/>
        <a:defRPr sz="2000" kern="1000" spc="-3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Hilda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Hilda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Hilda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Hilda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0">
          <p15:clr>
            <a:srgbClr val="A4A3A4"/>
          </p15:clr>
        </p15:guide>
        <p15:guide id="2" pos="302">
          <p15:clr>
            <a:srgbClr val="A4A3A4"/>
          </p15:clr>
        </p15:guide>
        <p15:guide id="3" pos="1935">
          <p15:clr>
            <a:srgbClr val="A4A3A4"/>
          </p15:clr>
        </p15:guide>
        <p15:guide id="4" orient="horz" pos="981">
          <p15:clr>
            <a:srgbClr val="A4A3A4"/>
          </p15:clr>
        </p15:guide>
        <p15:guide id="6" pos="2116">
          <p15:clr>
            <a:srgbClr val="A4A3A4"/>
          </p15:clr>
        </p15:guide>
        <p15:guide id="7" pos="3931">
          <p15:clr>
            <a:srgbClr val="A4A3A4"/>
          </p15:clr>
        </p15:guide>
        <p15:guide id="9" pos="3749">
          <p15:clr>
            <a:srgbClr val="A4A3A4"/>
          </p15:clr>
        </p15:guide>
        <p15:guide id="10" pos="5564">
          <p15:clr>
            <a:srgbClr val="A4A3A4"/>
          </p15:clr>
        </p15:guide>
        <p15:guide id="12" pos="5745">
          <p15:clr>
            <a:srgbClr val="A4A3A4"/>
          </p15:clr>
        </p15:guide>
        <p15:guide id="13" pos="7378">
          <p15:clr>
            <a:srgbClr val="A4A3A4"/>
          </p15:clr>
        </p15:guide>
        <p15:guide id="16" orient="horz" pos="2478">
          <p15:clr>
            <a:srgbClr val="A4A3A4"/>
          </p15:clr>
        </p15:guide>
        <p15:guide id="17" orient="horz" pos="2614">
          <p15:clr>
            <a:srgbClr val="A4A3A4"/>
          </p15:clr>
        </p15:guide>
        <p15:guide id="18" orient="horz" pos="3929">
          <p15:clr>
            <a:srgbClr val="A4A3A4"/>
          </p15:clr>
        </p15:guide>
        <p15:guide id="19" orient="horz" pos="4110">
          <p15:clr>
            <a:srgbClr val="A4A3A4"/>
          </p15:clr>
        </p15:guide>
        <p15:guide id="20" orient="horz" pos="1162">
          <p15:clr>
            <a:srgbClr val="A4A3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26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jira.onap.org/browse/DCAEGEN2-2345" TargetMode="Externa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DCAEGEN2-2345" TargetMode="External"/><Relationship Id="rId2" Type="http://schemas.openxmlformats.org/officeDocument/2006/relationships/hyperlink" Target="https://jira.onap.org/browse/DCAEGEN2-2151" TargetMode="External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jira.onap.org/browse/DCAEGEN2-2344" TargetMode="External"/><Relationship Id="rId1" Type="http://schemas.openxmlformats.org/officeDocument/2006/relationships/slideLayout" Target="../slideLayouts/slideLayout6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6D785-69BE-4276-AD47-509B19F6D0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PMSH Filtering Enhancement </a:t>
            </a:r>
            <a:br>
              <a:rPr lang="en-US" dirty="0"/>
            </a:br>
            <a:r>
              <a:rPr lang="en-US" dirty="0"/>
              <a:t>Rel 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47643B-ADDB-449F-8DF9-689B738830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sz="1400" dirty="0"/>
              <a:t>2020/07/29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910052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55459A29-72A7-4EC3-842C-6B01AE78EEC3}"/>
              </a:ext>
            </a:extLst>
          </p:cNvPr>
          <p:cNvSpPr/>
          <p:nvPr/>
        </p:nvSpPr>
        <p:spPr bwMode="auto">
          <a:xfrm>
            <a:off x="3981039" y="5268938"/>
            <a:ext cx="3663945" cy="142786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8BC44B-4DB5-42D4-B710-AFC70CFFE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sz="3600" dirty="0">
                <a:solidFill>
                  <a:schemeClr val="bg1"/>
                </a:solidFill>
              </a:rPr>
              <a:t>Model driven requirements – option 2 (DT data in AAI – BL in DCAE)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2C22EA-358E-4A48-A151-4EA3162EFF90}"/>
              </a:ext>
            </a:extLst>
          </p:cNvPr>
          <p:cNvSpPr/>
          <p:nvPr/>
        </p:nvSpPr>
        <p:spPr>
          <a:xfrm>
            <a:off x="4275744" y="5736097"/>
            <a:ext cx="3190123" cy="84238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r>
              <a:rPr lang="sv-SE" sz="2000" b="1"/>
              <a:t>PMSH</a:t>
            </a:r>
            <a:endParaRPr lang="en-US" sz="1600" b="1"/>
          </a:p>
        </p:txBody>
      </p:sp>
      <p:sp>
        <p:nvSpPr>
          <p:cNvPr id="7" name="Cylinder 6">
            <a:extLst>
              <a:ext uri="{FF2B5EF4-FFF2-40B4-BE49-F238E27FC236}">
                <a16:creationId xmlns:a16="http://schemas.microsoft.com/office/drawing/2014/main" id="{24D5CA68-2EE9-481B-B07A-4A63AC7E0EF1}"/>
              </a:ext>
            </a:extLst>
          </p:cNvPr>
          <p:cNvSpPr/>
          <p:nvPr/>
        </p:nvSpPr>
        <p:spPr>
          <a:xfrm>
            <a:off x="214015" y="2814375"/>
            <a:ext cx="3556604" cy="2228607"/>
          </a:xfrm>
          <a:prstGeom prst="can">
            <a:avLst>
              <a:gd name="adj" fmla="val 16360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r"/>
            <a:r>
              <a:rPr lang="sv-SE" sz="2400" b="1"/>
              <a:t>AAI</a:t>
            </a:r>
            <a:endParaRPr lang="en-US" b="1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D1FED70-9352-43A7-B477-593B4AD45EBE}"/>
              </a:ext>
            </a:extLst>
          </p:cNvPr>
          <p:cNvCxnSpPr>
            <a:cxnSpLocks/>
            <a:stCxn id="6" idx="1"/>
            <a:endCxn id="37" idx="3"/>
          </p:cNvCxnSpPr>
          <p:nvPr/>
        </p:nvCxnSpPr>
        <p:spPr>
          <a:xfrm flipH="1" flipV="1">
            <a:off x="2649767" y="4567059"/>
            <a:ext cx="1625977" cy="15902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BCA0AED-E049-4CD9-934C-BA73F99F10E6}"/>
              </a:ext>
            </a:extLst>
          </p:cNvPr>
          <p:cNvSpPr/>
          <p:nvPr/>
        </p:nvSpPr>
        <p:spPr>
          <a:xfrm>
            <a:off x="5518085" y="3090228"/>
            <a:ext cx="3173181" cy="476726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r"/>
            <a:r>
              <a:rPr lang="sv-SE" sz="2400" b="1"/>
              <a:t>Policy</a:t>
            </a:r>
            <a:endParaRPr lang="en-US" b="1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4351C1F-0054-45D8-A610-E0A1CAD103B2}"/>
              </a:ext>
            </a:extLst>
          </p:cNvPr>
          <p:cNvCxnSpPr>
            <a:cxnSpLocks/>
            <a:stCxn id="6" idx="3"/>
            <a:endCxn id="12" idx="2"/>
          </p:cNvCxnSpPr>
          <p:nvPr/>
        </p:nvCxnSpPr>
        <p:spPr>
          <a:xfrm flipH="1" flipV="1">
            <a:off x="7104676" y="3566954"/>
            <a:ext cx="361191" cy="25903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8CCB9BAE-C6C7-45D9-A764-5B4E439B8D1B}"/>
              </a:ext>
            </a:extLst>
          </p:cNvPr>
          <p:cNvSpPr/>
          <p:nvPr/>
        </p:nvSpPr>
        <p:spPr>
          <a:xfrm>
            <a:off x="214015" y="993604"/>
            <a:ext cx="3676342" cy="174654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r>
              <a:rPr lang="sv-SE" sz="2400" b="1"/>
              <a:t>SDC</a:t>
            </a:r>
            <a:endParaRPr lang="en-US" b="1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5AF789-3783-4858-A13B-A47C4EA91598}"/>
              </a:ext>
            </a:extLst>
          </p:cNvPr>
          <p:cNvSpPr txBox="1"/>
          <p:nvPr/>
        </p:nvSpPr>
        <p:spPr>
          <a:xfrm>
            <a:off x="314960" y="1361845"/>
            <a:ext cx="1234243" cy="338554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>
                <a:solidFill>
                  <a:schemeClr val="tx1"/>
                </a:solidFill>
              </a:rPr>
              <a:t>Onboard package &amp; Create resource 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6A3ED33-7316-482F-A46E-853F0E1B583E}"/>
              </a:ext>
            </a:extLst>
          </p:cNvPr>
          <p:cNvSpPr txBox="1"/>
          <p:nvPr/>
        </p:nvSpPr>
        <p:spPr>
          <a:xfrm>
            <a:off x="298149" y="2288944"/>
            <a:ext cx="1266622" cy="338554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>
                <a:solidFill>
                  <a:schemeClr val="tx1"/>
                </a:solidFill>
              </a:rPr>
              <a:t>Create Service A with resource 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949B92-C453-406C-83D6-FA038CEDB272}"/>
              </a:ext>
            </a:extLst>
          </p:cNvPr>
          <p:cNvSpPr txBox="1"/>
          <p:nvPr/>
        </p:nvSpPr>
        <p:spPr>
          <a:xfrm>
            <a:off x="313717" y="1763839"/>
            <a:ext cx="1235487" cy="461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b="1">
                <a:solidFill>
                  <a:schemeClr val="tx1"/>
                </a:solidFill>
              </a:rPr>
              <a:t>Associate CDS artifacts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b="1" err="1">
                <a:solidFill>
                  <a:schemeClr val="tx1"/>
                </a:solidFill>
              </a:rPr>
              <a:t>sdnc_model_name</a:t>
            </a:r>
            <a:endParaRPr lang="en-US" sz="800" b="1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b="1" err="1">
                <a:solidFill>
                  <a:schemeClr val="tx1"/>
                </a:solidFill>
              </a:rPr>
              <a:t>sdnc_model_version</a:t>
            </a:r>
            <a:endParaRPr lang="en-US" sz="800" b="1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EBC3621-AE94-4904-9A20-699445330538}"/>
              </a:ext>
            </a:extLst>
          </p:cNvPr>
          <p:cNvGrpSpPr/>
          <p:nvPr/>
        </p:nvGrpSpPr>
        <p:grpSpPr>
          <a:xfrm>
            <a:off x="1719383" y="1037411"/>
            <a:ext cx="2112784" cy="1600362"/>
            <a:chOff x="4833941" y="2402426"/>
            <a:chExt cx="2112784" cy="1600362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D5302AA4-64C8-43CA-92CB-BC69463D2F00}"/>
                </a:ext>
              </a:extLst>
            </p:cNvPr>
            <p:cNvGrpSpPr/>
            <p:nvPr/>
          </p:nvGrpSpPr>
          <p:grpSpPr>
            <a:xfrm>
              <a:off x="4833941" y="2402426"/>
              <a:ext cx="2112784" cy="1600362"/>
              <a:chOff x="3216157" y="2756630"/>
              <a:chExt cx="1927343" cy="1269906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D58C346-2996-4FE0-A1BB-D431858FA4E4}"/>
                  </a:ext>
                </a:extLst>
              </p:cNvPr>
              <p:cNvSpPr txBox="1"/>
              <p:nvPr/>
            </p:nvSpPr>
            <p:spPr>
              <a:xfrm>
                <a:off x="3216157" y="2756630"/>
                <a:ext cx="1927343" cy="126990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noAutofit/>
              </a:bodyPr>
              <a:lstStyle/>
              <a:p>
                <a:pPr algn="r">
                  <a:spcBef>
                    <a:spcPts val="0"/>
                  </a:spcBef>
                </a:pPr>
                <a:r>
                  <a:rPr lang="en-US" sz="800"/>
                  <a:t>Service template</a:t>
                </a:r>
              </a:p>
              <a:p>
                <a:pPr algn="r">
                  <a:spcBef>
                    <a:spcPts val="0"/>
                  </a:spcBef>
                </a:pPr>
                <a:r>
                  <a:rPr lang="en-US" sz="800"/>
                  <a:t>Name A</a:t>
                </a:r>
              </a:p>
              <a:p>
                <a:pPr algn="r">
                  <a:spcBef>
                    <a:spcPts val="0"/>
                  </a:spcBef>
                </a:pPr>
                <a:r>
                  <a:rPr lang="en-US" sz="800" err="1"/>
                  <a:t>invariantUUID</a:t>
                </a:r>
                <a:r>
                  <a:rPr lang="en-US" sz="800"/>
                  <a:t> 1</a:t>
                </a:r>
              </a:p>
              <a:p>
                <a:pPr algn="r">
                  <a:spcBef>
                    <a:spcPts val="0"/>
                  </a:spcBef>
                </a:pPr>
                <a:r>
                  <a:rPr lang="en-US" sz="800"/>
                  <a:t>UUID 1</a:t>
                </a:r>
              </a:p>
              <a:p>
                <a:pPr algn="r">
                  <a:spcBef>
                    <a:spcPts val="0"/>
                  </a:spcBef>
                </a:pPr>
                <a:r>
                  <a:rPr lang="en-US" sz="800"/>
                  <a:t>Revision 1.0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D709FFB-98AB-415E-B22A-667751A65831}"/>
                  </a:ext>
                </a:extLst>
              </p:cNvPr>
              <p:cNvSpPr txBox="1"/>
              <p:nvPr/>
            </p:nvSpPr>
            <p:spPr>
              <a:xfrm>
                <a:off x="3287056" y="2792651"/>
                <a:ext cx="1075383" cy="116282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noAutofit/>
              </a:bodyPr>
              <a:lstStyle/>
              <a:p>
                <a:pPr>
                  <a:spcBef>
                    <a:spcPts val="0"/>
                  </a:spcBef>
                </a:pPr>
                <a:r>
                  <a:rPr lang="en-US" sz="800">
                    <a:solidFill>
                      <a:schemeClr val="tx2">
                        <a:lumMod val="90000"/>
                        <a:lumOff val="10000"/>
                      </a:schemeClr>
                    </a:solidFill>
                  </a:rPr>
                  <a:t>Resource Instance name M</a:t>
                </a:r>
                <a:br>
                  <a:rPr lang="en-US" sz="800">
                    <a:solidFill>
                      <a:schemeClr val="tx2">
                        <a:lumMod val="90000"/>
                        <a:lumOff val="10000"/>
                      </a:schemeClr>
                    </a:solidFill>
                  </a:rPr>
                </a:br>
                <a:endParaRPr lang="en-US" sz="800">
                  <a:solidFill>
                    <a:schemeClr val="tx2">
                      <a:lumMod val="90000"/>
                      <a:lumOff val="10000"/>
                    </a:schemeClr>
                  </a:solidFill>
                </a:endParaRP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338A634-712A-4D4A-9B88-307018DB9A38}"/>
                </a:ext>
              </a:extLst>
            </p:cNvPr>
            <p:cNvSpPr txBox="1"/>
            <p:nvPr/>
          </p:nvSpPr>
          <p:spPr>
            <a:xfrm>
              <a:off x="4960904" y="2729028"/>
              <a:ext cx="1051891" cy="83099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80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Resource Name A</a:t>
              </a:r>
            </a:p>
            <a:p>
              <a:pPr>
                <a:spcBef>
                  <a:spcPts val="0"/>
                </a:spcBef>
              </a:pPr>
              <a:r>
                <a:rPr lang="en-US" sz="800" err="1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invariantUUID</a:t>
              </a:r>
              <a:r>
                <a:rPr lang="en-US" sz="80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 1</a:t>
              </a:r>
            </a:p>
            <a:p>
              <a:pPr>
                <a:spcBef>
                  <a:spcPts val="0"/>
                </a:spcBef>
              </a:pPr>
              <a:r>
                <a:rPr lang="en-US" sz="80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UUID 1</a:t>
              </a:r>
            </a:p>
            <a:p>
              <a:pPr>
                <a:spcBef>
                  <a:spcPts val="0"/>
                </a:spcBef>
              </a:pPr>
              <a:r>
                <a:rPr lang="en-US" sz="800" err="1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swVersion</a:t>
              </a:r>
              <a:r>
                <a:rPr lang="en-US" sz="80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 1.0</a:t>
              </a:r>
            </a:p>
            <a:p>
              <a:pPr>
                <a:spcBef>
                  <a:spcPts val="0"/>
                </a:spcBef>
              </a:pPr>
              <a:r>
                <a:rPr lang="en-US" sz="800" err="1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sdnc_model_name</a:t>
              </a:r>
              <a:endParaRPr lang="en-US" sz="80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pPr>
                <a:spcBef>
                  <a:spcPts val="0"/>
                </a:spcBef>
              </a:pPr>
              <a:r>
                <a:rPr lang="en-US" sz="800" err="1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sdnc_model_version</a:t>
              </a:r>
              <a:endParaRPr lang="en-US" sz="80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A3DE290-49B5-4E5E-80F3-5399774A0830}"/>
                </a:ext>
              </a:extLst>
            </p:cNvPr>
            <p:cNvSpPr txBox="1"/>
            <p:nvPr/>
          </p:nvSpPr>
          <p:spPr>
            <a:xfrm>
              <a:off x="4968718" y="3614390"/>
              <a:ext cx="561372" cy="21544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80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Artifacts</a:t>
              </a:r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31ECD641-F228-4AF7-B247-DFCE27389121}"/>
              </a:ext>
            </a:extLst>
          </p:cNvPr>
          <p:cNvSpPr/>
          <p:nvPr/>
        </p:nvSpPr>
        <p:spPr>
          <a:xfrm>
            <a:off x="1578231" y="4136172"/>
            <a:ext cx="1071536" cy="861774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800" dirty="0">
                <a:solidFill>
                  <a:schemeClr val="bg1"/>
                </a:solidFill>
              </a:rPr>
              <a:t>SDC catalog</a:t>
            </a:r>
          </a:p>
          <a:p>
            <a:pPr>
              <a:spcBef>
                <a:spcPts val="0"/>
              </a:spcBef>
            </a:pPr>
            <a:r>
              <a:rPr lang="en-US" sz="800" dirty="0">
                <a:solidFill>
                  <a:schemeClr val="bg1"/>
                </a:solidFill>
              </a:rPr>
              <a:t>model-name A</a:t>
            </a:r>
          </a:p>
          <a:p>
            <a:pPr>
              <a:spcBef>
                <a:spcPts val="0"/>
              </a:spcBef>
            </a:pPr>
            <a:r>
              <a:rPr lang="en-US" sz="800" dirty="0">
                <a:solidFill>
                  <a:schemeClr val="bg1"/>
                </a:solidFill>
              </a:rPr>
              <a:t>model-invariant-id 1</a:t>
            </a:r>
          </a:p>
          <a:p>
            <a:pPr>
              <a:spcBef>
                <a:spcPts val="0"/>
              </a:spcBef>
            </a:pPr>
            <a:r>
              <a:rPr lang="en-US" sz="800" dirty="0">
                <a:solidFill>
                  <a:schemeClr val="bg1"/>
                </a:solidFill>
              </a:rPr>
              <a:t>model-version-id 1</a:t>
            </a:r>
          </a:p>
          <a:p>
            <a:pPr>
              <a:spcBef>
                <a:spcPts val="0"/>
              </a:spcBef>
            </a:pPr>
            <a:r>
              <a:rPr lang="en-US" sz="800" b="1" dirty="0" err="1">
                <a:solidFill>
                  <a:schemeClr val="bg1"/>
                </a:solidFill>
              </a:rPr>
              <a:t>sdnc_model_name</a:t>
            </a:r>
            <a:endParaRPr lang="en-US" sz="800" b="1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</a:pPr>
            <a:r>
              <a:rPr lang="en-US" sz="800" b="1" dirty="0" err="1">
                <a:solidFill>
                  <a:schemeClr val="bg1"/>
                </a:solidFill>
              </a:rPr>
              <a:t>sdnc_model_version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63" name="Speech Bubble: Rectangle with Corners Rounded 62">
            <a:extLst>
              <a:ext uri="{FF2B5EF4-FFF2-40B4-BE49-F238E27FC236}">
                <a16:creationId xmlns:a16="http://schemas.microsoft.com/office/drawing/2014/main" id="{985B6664-E91A-4640-9013-F665578F61AE}"/>
              </a:ext>
            </a:extLst>
          </p:cNvPr>
          <p:cNvSpPr/>
          <p:nvPr/>
        </p:nvSpPr>
        <p:spPr>
          <a:xfrm>
            <a:off x="460468" y="5024244"/>
            <a:ext cx="1485837" cy="851297"/>
          </a:xfrm>
          <a:prstGeom prst="wedgeRoundRectCallout">
            <a:avLst>
              <a:gd name="adj1" fmla="val 173347"/>
              <a:gd name="adj2" fmla="val 7156"/>
              <a:gd name="adj3" fmla="val 16667"/>
            </a:avLst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>
              <a:spcBef>
                <a:spcPts val="0"/>
              </a:spcBef>
            </a:pPr>
            <a:r>
              <a:rPr lang="en-US" sz="1100"/>
              <a:t>2. Two Queries </a:t>
            </a:r>
            <a:br>
              <a:rPr lang="en-US" sz="1100"/>
            </a:br>
            <a:r>
              <a:rPr lang="en-US" sz="1100"/>
              <a:t>model-version-id, </a:t>
            </a:r>
            <a:r>
              <a:rPr lang="en-US" sz="1100" err="1">
                <a:solidFill>
                  <a:schemeClr val="bg1"/>
                </a:solidFill>
              </a:rPr>
              <a:t>sdnc_model_name</a:t>
            </a:r>
            <a:r>
              <a:rPr lang="en-US" sz="1100">
                <a:solidFill>
                  <a:schemeClr val="bg1"/>
                </a:solidFill>
              </a:rPr>
              <a:t> +</a:t>
            </a:r>
          </a:p>
          <a:p>
            <a:pPr>
              <a:spcBef>
                <a:spcPts val="0"/>
              </a:spcBef>
            </a:pPr>
            <a:r>
              <a:rPr lang="en-US" sz="1100" err="1">
                <a:solidFill>
                  <a:schemeClr val="bg1"/>
                </a:solidFill>
              </a:rPr>
              <a:t>sdnc_model_version</a:t>
            </a:r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E421A4A1-8D0C-47F2-AC02-5B21E50E9016}"/>
              </a:ext>
            </a:extLst>
          </p:cNvPr>
          <p:cNvSpPr/>
          <p:nvPr/>
        </p:nvSpPr>
        <p:spPr>
          <a:xfrm>
            <a:off x="5676328" y="3158451"/>
            <a:ext cx="1239816" cy="230832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900">
                <a:solidFill>
                  <a:schemeClr val="bg1"/>
                </a:solidFill>
              </a:rPr>
              <a:t>Operational Policy DB</a:t>
            </a:r>
          </a:p>
        </p:txBody>
      </p:sp>
      <p:sp>
        <p:nvSpPr>
          <p:cNvPr id="80" name="Speech Bubble: Rectangle with Corners Rounded 79">
            <a:extLst>
              <a:ext uri="{FF2B5EF4-FFF2-40B4-BE49-F238E27FC236}">
                <a16:creationId xmlns:a16="http://schemas.microsoft.com/office/drawing/2014/main" id="{13AA7488-FB27-4E04-BCF2-3CA14525340F}"/>
              </a:ext>
            </a:extLst>
          </p:cNvPr>
          <p:cNvSpPr/>
          <p:nvPr/>
        </p:nvSpPr>
        <p:spPr>
          <a:xfrm>
            <a:off x="1806512" y="5750967"/>
            <a:ext cx="1963293" cy="1038582"/>
          </a:xfrm>
          <a:prstGeom prst="wedgeRoundRectCallout">
            <a:avLst>
              <a:gd name="adj1" fmla="val 76544"/>
              <a:gd name="adj2" fmla="val 6866"/>
              <a:gd name="adj3" fmla="val 16667"/>
            </a:avLst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sv-SE" sz="1100"/>
              <a:t>Example:</a:t>
            </a:r>
          </a:p>
          <a:p>
            <a:pPr algn="ctr"/>
            <a:r>
              <a:rPr lang="sv-SE" sz="1100"/>
              <a:t>Configuration policy=</a:t>
            </a:r>
          </a:p>
          <a:p>
            <a:pPr algn="ctr"/>
            <a:r>
              <a:rPr lang="sv-SE" sz="1100"/>
              <a:t>Node type invariantUUID =1</a:t>
            </a:r>
          </a:p>
          <a:p>
            <a:pPr algn="ctr"/>
            <a:r>
              <a:rPr lang="sv-SE" sz="1100"/>
              <a:t>Name filter = ”Stockholm”</a:t>
            </a:r>
          </a:p>
          <a:p>
            <a:pPr algn="ctr"/>
            <a:r>
              <a:rPr lang="sv-SE" sz="1100"/>
              <a:t>Node Type = EricssonLTE</a:t>
            </a:r>
            <a:endParaRPr lang="en-US" sz="1100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979D3591-6351-46C0-AEAE-EF170F26F769}"/>
              </a:ext>
            </a:extLst>
          </p:cNvPr>
          <p:cNvGrpSpPr/>
          <p:nvPr/>
        </p:nvGrpSpPr>
        <p:grpSpPr>
          <a:xfrm>
            <a:off x="4379411" y="4136145"/>
            <a:ext cx="1360540" cy="1039932"/>
            <a:chOff x="3890554" y="1485972"/>
            <a:chExt cx="2633990" cy="2429692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DB18BC9F-01DA-4917-9223-11C87B1E8241}"/>
                </a:ext>
              </a:extLst>
            </p:cNvPr>
            <p:cNvSpPr/>
            <p:nvPr/>
          </p:nvSpPr>
          <p:spPr>
            <a:xfrm>
              <a:off x="3890554" y="1485972"/>
              <a:ext cx="2633989" cy="4702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 subscriptionName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397A9BC1-7951-4896-B6CB-DBAC72A36C56}"/>
                </a:ext>
              </a:extLst>
            </p:cNvPr>
            <p:cNvSpPr/>
            <p:nvPr/>
          </p:nvSpPr>
          <p:spPr>
            <a:xfrm>
              <a:off x="3890556" y="1956235"/>
              <a:ext cx="2633988" cy="67926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 nfTypeModelInvariantId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 nfFilter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B2EAA5BC-DA41-40B9-B11F-3470C60D21BF}"/>
                </a:ext>
              </a:extLst>
            </p:cNvPr>
            <p:cNvSpPr/>
            <p:nvPr/>
          </p:nvSpPr>
          <p:spPr>
            <a:xfrm>
              <a:off x="3897138" y="2635504"/>
              <a:ext cx="2627405" cy="128016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 administrativeState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 fileBasedGP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 fileLocation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 measurementGroup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2" name="Trapezoid 81">
            <a:extLst>
              <a:ext uri="{FF2B5EF4-FFF2-40B4-BE49-F238E27FC236}">
                <a16:creationId xmlns:a16="http://schemas.microsoft.com/office/drawing/2014/main" id="{0C819C9A-E50B-478C-AB27-C328108B3C45}"/>
              </a:ext>
            </a:extLst>
          </p:cNvPr>
          <p:cNvSpPr/>
          <p:nvPr/>
        </p:nvSpPr>
        <p:spPr>
          <a:xfrm rot="10800000">
            <a:off x="4405402" y="5188176"/>
            <a:ext cx="1384197" cy="909416"/>
          </a:xfrm>
          <a:prstGeom prst="trapezoid">
            <a:avLst>
              <a:gd name="adj" fmla="val 57242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Speech Bubble: Rectangle with Corners Rounded 80">
            <a:extLst>
              <a:ext uri="{FF2B5EF4-FFF2-40B4-BE49-F238E27FC236}">
                <a16:creationId xmlns:a16="http://schemas.microsoft.com/office/drawing/2014/main" id="{E22B6BAA-D32F-4356-9DF5-5AA59A3A1674}"/>
              </a:ext>
            </a:extLst>
          </p:cNvPr>
          <p:cNvSpPr/>
          <p:nvPr/>
        </p:nvSpPr>
        <p:spPr>
          <a:xfrm>
            <a:off x="3813856" y="3521695"/>
            <a:ext cx="1554451" cy="476726"/>
          </a:xfrm>
          <a:prstGeom prst="wedgeRoundRectCallout">
            <a:avLst>
              <a:gd name="adj1" fmla="val -6409"/>
              <a:gd name="adj2" fmla="val 166883"/>
              <a:gd name="adj3" fmla="val 16667"/>
            </a:avLst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1100"/>
              <a:t>1. </a:t>
            </a:r>
            <a:r>
              <a:rPr lang="en-US" sz="1100" err="1"/>
              <a:t>xNF</a:t>
            </a:r>
            <a:r>
              <a:rPr lang="en-US" sz="1100"/>
              <a:t> filters based on anything</a:t>
            </a:r>
          </a:p>
        </p:txBody>
      </p:sp>
      <p:sp>
        <p:nvSpPr>
          <p:cNvPr id="97" name="Speech Bubble: Rectangle with Corners Rounded 96">
            <a:extLst>
              <a:ext uri="{FF2B5EF4-FFF2-40B4-BE49-F238E27FC236}">
                <a16:creationId xmlns:a16="http://schemas.microsoft.com/office/drawing/2014/main" id="{F1E6DAA1-4308-45C6-A0B4-4B299428BE84}"/>
              </a:ext>
            </a:extLst>
          </p:cNvPr>
          <p:cNvSpPr/>
          <p:nvPr/>
        </p:nvSpPr>
        <p:spPr>
          <a:xfrm>
            <a:off x="7346230" y="4340275"/>
            <a:ext cx="2268288" cy="664012"/>
          </a:xfrm>
          <a:prstGeom prst="wedgeRoundRectCallout">
            <a:avLst>
              <a:gd name="adj1" fmla="val -55506"/>
              <a:gd name="adj2" fmla="val -109856"/>
              <a:gd name="adj3" fmla="val 16667"/>
            </a:avLst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1100" dirty="0"/>
              <a:t>4. Policy Name, NF instance list </a:t>
            </a:r>
            <a:r>
              <a:rPr lang="en-US" sz="1100" dirty="0">
                <a:solidFill>
                  <a:schemeClr val="bg1"/>
                </a:solidFill>
              </a:rPr>
              <a:t>[NF ID, </a:t>
            </a:r>
            <a:r>
              <a:rPr lang="en-US" sz="1100" dirty="0" err="1">
                <a:solidFill>
                  <a:schemeClr val="bg1"/>
                </a:solidFill>
              </a:rPr>
              <a:t>BlueprintName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BlueprintVersion</a:t>
            </a:r>
            <a:r>
              <a:rPr lang="en-US" sz="1100" dirty="0">
                <a:solidFill>
                  <a:schemeClr val="bg1"/>
                </a:solidFill>
              </a:rPr>
              <a:t>]</a:t>
            </a:r>
            <a:endParaRPr lang="en-US" sz="1100" dirty="0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4C571213-FF4A-4E9B-AE7E-0A30A56FF8EC}"/>
              </a:ext>
            </a:extLst>
          </p:cNvPr>
          <p:cNvSpPr/>
          <p:nvPr/>
        </p:nvSpPr>
        <p:spPr>
          <a:xfrm>
            <a:off x="5097501" y="6071157"/>
            <a:ext cx="2368366" cy="5078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900" dirty="0">
                <a:solidFill>
                  <a:schemeClr val="bg1"/>
                </a:solidFill>
              </a:rPr>
              <a:t>3. </a:t>
            </a:r>
            <a:r>
              <a:rPr lang="en-US" sz="900" dirty="0" err="1">
                <a:solidFill>
                  <a:schemeClr val="bg1"/>
                </a:solidFill>
              </a:rPr>
              <a:t>policyName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sz="900" dirty="0" err="1">
                <a:solidFill>
                  <a:schemeClr val="bg1"/>
                </a:solidFill>
                <a:sym typeface="Wingdings" panose="05000000000000000000" pitchFamily="2" charset="2"/>
              </a:rPr>
              <a:t>actionName</a:t>
            </a:r>
            <a:endParaRPr lang="en-US" sz="9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r>
              <a:rPr lang="en-US" sz="900" dirty="0">
                <a:solidFill>
                  <a:schemeClr val="bg1"/>
                </a:solidFill>
                <a:sym typeface="Wingdings" panose="05000000000000000000" pitchFamily="2" charset="2"/>
              </a:rPr>
              <a:t>   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sdnc_model_name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sz="900" dirty="0" err="1">
                <a:solidFill>
                  <a:schemeClr val="bg1"/>
                </a:solidFill>
              </a:rPr>
              <a:t>BlueprintName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</a:p>
          <a:p>
            <a:r>
              <a:rPr lang="en-US" sz="900" dirty="0">
                <a:solidFill>
                  <a:schemeClr val="bg1"/>
                </a:solidFill>
              </a:rPr>
              <a:t>    </a:t>
            </a:r>
            <a:r>
              <a:rPr lang="en-US" sz="900" dirty="0" err="1">
                <a:solidFill>
                  <a:schemeClr val="bg1"/>
                </a:solidFill>
              </a:rPr>
              <a:t>sdnc_model_version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BlueprintVersion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82DEBFE3-79A7-4973-AA3B-B8B3F598E4BE}"/>
              </a:ext>
            </a:extLst>
          </p:cNvPr>
          <p:cNvSpPr/>
          <p:nvPr/>
        </p:nvSpPr>
        <p:spPr bwMode="auto">
          <a:xfrm>
            <a:off x="10461521" y="3200576"/>
            <a:ext cx="1372980" cy="151334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SDNC/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9476101-26B5-46B8-AFDB-E355F402FBB9}"/>
              </a:ext>
            </a:extLst>
          </p:cNvPr>
          <p:cNvSpPr/>
          <p:nvPr/>
        </p:nvSpPr>
        <p:spPr bwMode="auto">
          <a:xfrm>
            <a:off x="10598833" y="3760513"/>
            <a:ext cx="946302" cy="7381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CBA</a:t>
            </a:r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543B9849-E31A-4F33-A241-CCA50FBB9899}"/>
              </a:ext>
            </a:extLst>
          </p:cNvPr>
          <p:cNvSpPr/>
          <p:nvPr/>
        </p:nvSpPr>
        <p:spPr bwMode="auto">
          <a:xfrm>
            <a:off x="10585253" y="5268938"/>
            <a:ext cx="1125516" cy="88056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55178146-E06B-4EF2-B9F0-43AE3C0556B1}"/>
              </a:ext>
            </a:extLst>
          </p:cNvPr>
          <p:cNvCxnSpPr>
            <a:cxnSpLocks/>
            <a:stCxn id="109" idx="2"/>
            <a:endCxn id="111" idx="0"/>
          </p:cNvCxnSpPr>
          <p:nvPr/>
        </p:nvCxnSpPr>
        <p:spPr>
          <a:xfrm>
            <a:off x="11148011" y="4713919"/>
            <a:ext cx="0" cy="5550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Speech Bubble: Rectangle with Corners Rounded 38">
            <a:extLst>
              <a:ext uri="{FF2B5EF4-FFF2-40B4-BE49-F238E27FC236}">
                <a16:creationId xmlns:a16="http://schemas.microsoft.com/office/drawing/2014/main" id="{0BA34C60-F448-494A-85C8-601211ACACC6}"/>
              </a:ext>
            </a:extLst>
          </p:cNvPr>
          <p:cNvSpPr/>
          <p:nvPr/>
        </p:nvSpPr>
        <p:spPr>
          <a:xfrm>
            <a:off x="6270928" y="2156171"/>
            <a:ext cx="4585315" cy="664012"/>
          </a:xfrm>
          <a:prstGeom prst="wedgeRoundRectCallout">
            <a:avLst>
              <a:gd name="adj1" fmla="val -45020"/>
              <a:gd name="adj2" fmla="val 114638"/>
              <a:gd name="adj3" fmla="val 16667"/>
            </a:avLst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/>
              <a:t>One generic </a:t>
            </a:r>
            <a:r>
              <a:rPr lang="en-US" sz="1100">
                <a:solidFill>
                  <a:schemeClr val="bg1"/>
                </a:solidFill>
              </a:rPr>
              <a:t>Operational </a:t>
            </a:r>
            <a:r>
              <a:rPr lang="en-US" sz="1100"/>
              <a:t>policy rule can be applied to any NF type;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/>
              <a:t>each NF type has its own corresponding CBA uploaded at design time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/>
              <a:t>One policy action can be mapped into one functions with the CBA</a:t>
            </a:r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2ECDB714-82EA-426C-AC98-3A4C064D8D55}"/>
              </a:ext>
            </a:extLst>
          </p:cNvPr>
          <p:cNvSpPr/>
          <p:nvPr/>
        </p:nvSpPr>
        <p:spPr bwMode="auto">
          <a:xfrm>
            <a:off x="8702364" y="3349327"/>
            <a:ext cx="1770255" cy="846229"/>
          </a:xfrm>
          <a:prstGeom prst="rightArrow">
            <a:avLst>
              <a:gd name="adj1" fmla="val 100000"/>
              <a:gd name="adj2" fmla="val 15660"/>
            </a:avLst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5. CDS self-service API request</a:t>
            </a:r>
          </a:p>
          <a:p>
            <a:r>
              <a:rPr lang="en-US" sz="800" dirty="0" err="1">
                <a:solidFill>
                  <a:schemeClr val="bg1"/>
                </a:solidFill>
              </a:rPr>
              <a:t>xNF</a:t>
            </a:r>
            <a:r>
              <a:rPr lang="en-US" sz="800" dirty="0">
                <a:solidFill>
                  <a:schemeClr val="bg1"/>
                </a:solidFill>
              </a:rPr>
              <a:t> instance ID</a:t>
            </a:r>
          </a:p>
          <a:p>
            <a:r>
              <a:rPr lang="en-US" sz="800" dirty="0" err="1">
                <a:solidFill>
                  <a:schemeClr val="bg1"/>
                </a:solidFill>
              </a:rPr>
              <a:t>actionIdentifer</a:t>
            </a:r>
            <a:r>
              <a:rPr lang="en-US" sz="800" dirty="0">
                <a:solidFill>
                  <a:schemeClr val="bg1"/>
                </a:solidFill>
              </a:rPr>
              <a:t> {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    </a:t>
            </a:r>
            <a:r>
              <a:rPr lang="en-US" sz="800" dirty="0" err="1">
                <a:solidFill>
                  <a:schemeClr val="bg1"/>
                </a:solidFill>
              </a:rPr>
              <a:t>actionName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    </a:t>
            </a:r>
            <a:r>
              <a:rPr lang="en-US" sz="800" dirty="0" err="1">
                <a:solidFill>
                  <a:schemeClr val="bg1"/>
                </a:solidFill>
              </a:rPr>
              <a:t>blueprintName</a:t>
            </a:r>
            <a:br>
              <a:rPr lang="en-US" sz="800" dirty="0">
                <a:solidFill>
                  <a:schemeClr val="bg1"/>
                </a:solidFill>
              </a:rPr>
            </a:br>
            <a:r>
              <a:rPr lang="en-US" sz="800" dirty="0">
                <a:solidFill>
                  <a:schemeClr val="bg1"/>
                </a:solidFill>
              </a:rPr>
              <a:t>    </a:t>
            </a:r>
            <a:r>
              <a:rPr lang="en-US" sz="800" dirty="0" err="1">
                <a:solidFill>
                  <a:schemeClr val="bg1"/>
                </a:solidFill>
              </a:rPr>
              <a:t>blueprintVersion</a:t>
            </a:r>
            <a:r>
              <a:rPr lang="en-US" sz="800" dirty="0">
                <a:solidFill>
                  <a:schemeClr val="bg1"/>
                </a:solidFill>
              </a:rPr>
              <a:t>}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1232CCCB-652F-44B6-B614-D46094681811}"/>
              </a:ext>
            </a:extLst>
          </p:cNvPr>
          <p:cNvSpPr/>
          <p:nvPr/>
        </p:nvSpPr>
        <p:spPr>
          <a:xfrm>
            <a:off x="274141" y="3244222"/>
            <a:ext cx="2581260" cy="846492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pPr algn="r"/>
            <a:r>
              <a:rPr lang="en-US" sz="800"/>
              <a:t>Service instance object A</a:t>
            </a:r>
          </a:p>
          <a:p>
            <a:pPr algn="r">
              <a:spcBef>
                <a:spcPts val="0"/>
              </a:spcBef>
            </a:pPr>
            <a:r>
              <a:rPr lang="en-US" sz="800"/>
              <a:t>service-instance-id 1</a:t>
            </a:r>
          </a:p>
          <a:p>
            <a:pPr algn="r">
              <a:spcBef>
                <a:spcPts val="0"/>
              </a:spcBef>
            </a:pPr>
            <a:r>
              <a:rPr lang="en-US" sz="800"/>
              <a:t>model-invariant-id 1</a:t>
            </a:r>
          </a:p>
          <a:p>
            <a:pPr algn="r">
              <a:spcBef>
                <a:spcPts val="0"/>
              </a:spcBef>
            </a:pPr>
            <a:r>
              <a:rPr lang="en-US" sz="800">
                <a:solidFill>
                  <a:schemeClr val="bg1"/>
                </a:solidFill>
                <a:latin typeface="Helvetica Neue"/>
              </a:rPr>
              <a:t>model-version-id 1</a:t>
            </a:r>
          </a:p>
          <a:p>
            <a:pPr algn="r">
              <a:spcBef>
                <a:spcPts val="0"/>
              </a:spcBef>
            </a:pPr>
            <a:endParaRPr lang="en-US" sz="800" i="0">
              <a:solidFill>
                <a:srgbClr val="333333"/>
              </a:solidFill>
              <a:effectLst/>
              <a:latin typeface="Helvetica Neue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1D724AA-BE25-4024-B180-FBF1209E180B}"/>
              </a:ext>
            </a:extLst>
          </p:cNvPr>
          <p:cNvSpPr/>
          <p:nvPr/>
        </p:nvSpPr>
        <p:spPr>
          <a:xfrm>
            <a:off x="324955" y="3297353"/>
            <a:ext cx="1239816" cy="707886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800">
                <a:solidFill>
                  <a:schemeClr val="bg1"/>
                </a:solidFill>
              </a:rPr>
              <a:t>PNF-instance-id 1</a:t>
            </a:r>
          </a:p>
          <a:p>
            <a:pPr>
              <a:spcBef>
                <a:spcPts val="0"/>
              </a:spcBef>
            </a:pPr>
            <a:r>
              <a:rPr lang="en-US" sz="800">
                <a:solidFill>
                  <a:schemeClr val="bg1"/>
                </a:solidFill>
              </a:rPr>
              <a:t>model-name A</a:t>
            </a:r>
          </a:p>
          <a:p>
            <a:pPr>
              <a:spcBef>
                <a:spcPts val="0"/>
              </a:spcBef>
            </a:pPr>
            <a:r>
              <a:rPr lang="en-US" sz="800">
                <a:solidFill>
                  <a:schemeClr val="bg1"/>
                </a:solidFill>
              </a:rPr>
              <a:t>model-invariant-id 1</a:t>
            </a:r>
          </a:p>
          <a:p>
            <a:pPr>
              <a:spcBef>
                <a:spcPts val="0"/>
              </a:spcBef>
            </a:pPr>
            <a:r>
              <a:rPr lang="en-US" sz="800">
                <a:solidFill>
                  <a:schemeClr val="bg1"/>
                </a:solidFill>
              </a:rPr>
              <a:t>model-version-id 1</a:t>
            </a:r>
          </a:p>
          <a:p>
            <a:pPr>
              <a:spcBef>
                <a:spcPts val="0"/>
              </a:spcBef>
            </a:pPr>
            <a:r>
              <a:rPr lang="en-US" sz="800">
                <a:solidFill>
                  <a:schemeClr val="bg1"/>
                </a:solidFill>
              </a:rPr>
              <a:t>s</a:t>
            </a:r>
            <a:r>
              <a:rPr lang="en-US" sz="800" i="0">
                <a:solidFill>
                  <a:schemeClr val="bg1"/>
                </a:solidFill>
                <a:effectLst/>
              </a:rPr>
              <a:t>oftware-version 1.0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46D4866-736E-4A7A-AD35-B6B14F3BF261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2855402" y="3675185"/>
            <a:ext cx="1420342" cy="2482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peech Bubble: Rectangle 2">
            <a:extLst>
              <a:ext uri="{FF2B5EF4-FFF2-40B4-BE49-F238E27FC236}">
                <a16:creationId xmlns:a16="http://schemas.microsoft.com/office/drawing/2014/main" id="{A382B58D-DFF7-4690-A5CC-61711585B788}"/>
              </a:ext>
            </a:extLst>
          </p:cNvPr>
          <p:cNvSpPr/>
          <p:nvPr/>
        </p:nvSpPr>
        <p:spPr>
          <a:xfrm>
            <a:off x="4248436" y="1188537"/>
            <a:ext cx="3510680" cy="697590"/>
          </a:xfrm>
          <a:prstGeom prst="wedgeRectCallout">
            <a:avLst>
              <a:gd name="adj1" fmla="val -98614"/>
              <a:gd name="adj2" fmla="val 45421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SDC catalog already exists in A&amp;AI</a:t>
            </a:r>
          </a:p>
          <a:p>
            <a:pPr marL="285750" indent="-285750" algn="ctr">
              <a:buFontTx/>
              <a:buChar char="-"/>
            </a:pPr>
            <a:r>
              <a:rPr lang="en-US" dirty="0">
                <a:solidFill>
                  <a:schemeClr val="tx1"/>
                </a:solidFill>
              </a:rPr>
              <a:t>propose adding 2 parameters</a:t>
            </a:r>
          </a:p>
        </p:txBody>
      </p:sp>
    </p:spTree>
    <p:extLst>
      <p:ext uri="{BB962C8B-B14F-4D97-AF65-F5344CB8AC3E}">
        <p14:creationId xmlns:p14="http://schemas.microsoft.com/office/powerpoint/2010/main" val="154601047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7F1D51-7A51-476F-852B-CEC020E80A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3D0302-8B1C-47DD-9FB7-83D964C6F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Recommendation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A40C56-09D4-4A08-9B9F-7E5B7D6D64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213652"/>
            <a:ext cx="11506200" cy="51704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Propose the following option be selected:</a:t>
            </a:r>
          </a:p>
          <a:p>
            <a:pPr marL="457200" lvl="1" indent="0">
              <a:buNone/>
            </a:pPr>
            <a:r>
              <a:rPr lang="en-US" dirty="0"/>
              <a:t>2. PMSH queries AAI (with new SDC information added in Rel G)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Rationale is Option 2 is cleaner:</a:t>
            </a:r>
          </a:p>
          <a:p>
            <a:pPr lvl="1">
              <a:buFontTx/>
              <a:buChar char="-"/>
            </a:pPr>
            <a:r>
              <a:rPr lang="en-US" dirty="0"/>
              <a:t>avoids introducing a coupling between DT SDC and RT (optional) PMSH</a:t>
            </a:r>
          </a:p>
          <a:p>
            <a:pPr lvl="1">
              <a:buFontTx/>
              <a:buChar char="-"/>
            </a:pPr>
            <a:r>
              <a:rPr lang="en-US" dirty="0"/>
              <a:t>A&amp;AI already has SDC Catalog.  This enhancement only adds additional parameters</a:t>
            </a:r>
          </a:p>
          <a:p>
            <a:pPr lvl="2">
              <a:buFontTx/>
              <a:buChar char="-"/>
            </a:pPr>
            <a:r>
              <a:rPr lang="en-US" dirty="0"/>
              <a:t>which helps to keep the logic to determine when/how to update the SDC Catalog information contained within SDC and A&amp;AI. </a:t>
            </a:r>
          </a:p>
          <a:p>
            <a:pPr lvl="2">
              <a:buFontTx/>
              <a:buChar char="-"/>
            </a:pPr>
            <a:r>
              <a:rPr lang="en-US" dirty="0"/>
              <a:t>avoids inconsistencies between components using different SDC APIs and/or maintaining their own local cached copies of the CBA data</a:t>
            </a:r>
          </a:p>
          <a:p>
            <a:pPr lvl="1">
              <a:buFontTx/>
              <a:buChar char="-"/>
            </a:pPr>
            <a:r>
              <a:rPr lang="en-US" dirty="0"/>
              <a:t>the additional information is potentially useful to other microservices which likely already access A&amp;AI.</a:t>
            </a:r>
          </a:p>
          <a:p>
            <a:pPr lvl="2">
              <a:buFontTx/>
              <a:buChar char="-"/>
            </a:pPr>
            <a:r>
              <a:rPr lang="en-US" dirty="0"/>
              <a:t>adding additional parameters to existing SDC Catalog in A&amp;AI is more extensible than adding specific SDC APIs calls to each microservice</a:t>
            </a:r>
          </a:p>
          <a:p>
            <a:pPr lvl="2"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Impact:</a:t>
            </a:r>
            <a:r>
              <a:rPr lang="en-US" dirty="0"/>
              <a:t>  Requires A&amp;AI add the 2 required parameters to existing SDC Catalog</a:t>
            </a:r>
          </a:p>
          <a:p>
            <a:pPr marL="0" indent="0">
              <a:buNone/>
            </a:pPr>
            <a:r>
              <a:rPr lang="en-US" dirty="0"/>
              <a:t>	- if not possible in Rel G, can use Option 1 but prefer Option 2 long term</a:t>
            </a:r>
          </a:p>
        </p:txBody>
      </p:sp>
    </p:spTree>
    <p:extLst>
      <p:ext uri="{BB962C8B-B14F-4D97-AF65-F5344CB8AC3E}">
        <p14:creationId xmlns:p14="http://schemas.microsoft.com/office/powerpoint/2010/main" val="1608424689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7F1D51-7A51-476F-852B-CEC020E80A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3D0302-8B1C-47DD-9FB7-83D964C6F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/>
              <a:t>Progress, Rel G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A40C56-09D4-4A08-9B9F-7E5B7D6D64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213652"/>
            <a:ext cx="11506200" cy="5170487"/>
          </a:xfrm>
        </p:spPr>
        <p:txBody>
          <a:bodyPr>
            <a:normAutofit/>
          </a:bodyPr>
          <a:lstStyle/>
          <a:p>
            <a:pPr marL="914400" lvl="2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July 22, 2020:</a:t>
            </a:r>
          </a:p>
          <a:p>
            <a:pPr marL="0" indent="0">
              <a:buNone/>
            </a:pPr>
            <a:r>
              <a:rPr lang="en-US" b="1" dirty="0"/>
              <a:t>	- </a:t>
            </a:r>
            <a:r>
              <a:rPr lang="en-US" dirty="0"/>
              <a:t>Option 2 was selected by DCAE team as preferred implementation.</a:t>
            </a:r>
          </a:p>
          <a:p>
            <a:pPr marL="0" indent="0">
              <a:buNone/>
            </a:pPr>
            <a:r>
              <a:rPr lang="en-US" i="1" dirty="0"/>
              <a:t>	- </a:t>
            </a:r>
            <a:r>
              <a:rPr lang="en-US" dirty="0"/>
              <a:t>Discussion with A&amp;AI team on agenda for A&amp;AI meeting, July 29</a:t>
            </a:r>
            <a:r>
              <a:rPr lang="en-US" baseline="30000" dirty="0"/>
              <a:t>th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b="1" dirty="0"/>
              <a:t>July 29, 2020:</a:t>
            </a:r>
          </a:p>
          <a:p>
            <a:pPr marL="0" indent="0">
              <a:buNone/>
            </a:pPr>
            <a:r>
              <a:rPr lang="en-US" b="1" i="1" dirty="0"/>
              <a:t>	-</a:t>
            </a:r>
            <a:r>
              <a:rPr lang="en-US" b="1" dirty="0"/>
              <a:t> </a:t>
            </a:r>
            <a:r>
              <a:rPr lang="en-US" dirty="0"/>
              <a:t>A&amp;AI team agrees with solution.</a:t>
            </a:r>
          </a:p>
          <a:p>
            <a:pPr marL="0" indent="0">
              <a:buNone/>
            </a:pPr>
            <a:r>
              <a:rPr lang="en-US" dirty="0"/>
              <a:t>	-</a:t>
            </a:r>
            <a:r>
              <a:rPr lang="en-US" i="1" dirty="0"/>
              <a:t> </a:t>
            </a:r>
            <a:r>
              <a:rPr lang="en-US" dirty="0">
                <a:hlinkClick r:id="rId2"/>
              </a:rPr>
              <a:t>DCAEGEN2-2345</a:t>
            </a:r>
            <a:r>
              <a:rPr lang="en-US" dirty="0"/>
              <a:t> will move to A&amp;AI project to track the work.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/>
              <a:t>For further updates see the related JIRA tickets.</a:t>
            </a:r>
          </a:p>
        </p:txBody>
      </p:sp>
    </p:spTree>
    <p:extLst>
      <p:ext uri="{BB962C8B-B14F-4D97-AF65-F5344CB8AC3E}">
        <p14:creationId xmlns:p14="http://schemas.microsoft.com/office/powerpoint/2010/main" val="2552893452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69079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F7A2D-AADD-41BB-A459-55122BE84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dirty="0">
                <a:solidFill>
                  <a:schemeClr val="bg1"/>
                </a:solidFill>
              </a:rPr>
              <a:t>Rel G PMSH filter enhancements </a:t>
            </a:r>
            <a:r>
              <a:rPr lang="en-US" dirty="0">
                <a:solidFill>
                  <a:schemeClr val="bg1"/>
                </a:solidFill>
              </a:rPr>
              <a:t>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43911A-7DF0-4EB2-A2EE-1F88CB6BE7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v-SE" sz="2400" dirty="0">
                <a:solidFill>
                  <a:schemeClr val="tx2"/>
                </a:solidFill>
                <a:latin typeface="Arial"/>
                <a:cs typeface="Arial"/>
              </a:rPr>
              <a:t>Filter in PMSH will support more parameters (</a:t>
            </a:r>
            <a:r>
              <a:rPr lang="en-US" sz="2400" dirty="0">
                <a:hlinkClick r:id="rId2"/>
              </a:rPr>
              <a:t>DCAEGEN2-2151</a:t>
            </a:r>
            <a:r>
              <a:rPr lang="sv-SE" sz="2400" dirty="0">
                <a:solidFill>
                  <a:schemeClr val="tx2"/>
                </a:solidFill>
                <a:latin typeface="Arial"/>
                <a:cs typeface="Arial"/>
              </a:rPr>
              <a:t>)</a:t>
            </a:r>
          </a:p>
          <a:p>
            <a:pPr lvl="1">
              <a:buFontTx/>
              <a:buChar char="-"/>
            </a:pPr>
            <a:r>
              <a:rPr lang="sv-SE" sz="2400" dirty="0">
                <a:solidFill>
                  <a:schemeClr val="tx2"/>
                </a:solidFill>
                <a:latin typeface="Arial"/>
                <a:cs typeface="Arial"/>
              </a:rPr>
              <a:t>PNF_Name, mandatory in Rel F</a:t>
            </a:r>
          </a:p>
          <a:p>
            <a:pPr lvl="2">
              <a:buFontTx/>
              <a:buChar char="-"/>
            </a:pPr>
            <a:r>
              <a:rPr lang="sv-SE" sz="2400" dirty="0">
                <a:solidFill>
                  <a:schemeClr val="tx2"/>
                </a:solidFill>
                <a:latin typeface="Arial"/>
                <a:cs typeface="Arial"/>
              </a:rPr>
              <a:t>becomes optional from Rel G</a:t>
            </a:r>
          </a:p>
          <a:p>
            <a:pPr lvl="1">
              <a:buFontTx/>
              <a:buChar char="-"/>
            </a:pPr>
            <a:r>
              <a:rPr lang="sv-SE" sz="2400" dirty="0">
                <a:solidFill>
                  <a:schemeClr val="tx2"/>
                </a:solidFill>
                <a:latin typeface="Arial"/>
                <a:cs typeface="Arial"/>
              </a:rPr>
              <a:t>additional optional parameters:</a:t>
            </a:r>
          </a:p>
          <a:p>
            <a:pPr lvl="2"/>
            <a:r>
              <a:rPr lang="sv-SE" sz="2400" dirty="0">
                <a:solidFill>
                  <a:schemeClr val="tx2"/>
                </a:solidFill>
                <a:latin typeface="Arial"/>
                <a:cs typeface="Arial"/>
              </a:rPr>
              <a:t>Resource Name in SDC </a:t>
            </a:r>
            <a:r>
              <a:rPr lang="sv-SE" sz="1800" dirty="0">
                <a:solidFill>
                  <a:schemeClr val="tx2"/>
                </a:solidFill>
                <a:latin typeface="Arial"/>
                <a:cs typeface="Arial"/>
              </a:rPr>
              <a:t>(string – human readable version of invariantUUID)</a:t>
            </a:r>
          </a:p>
          <a:p>
            <a:pPr lvl="3"/>
            <a:r>
              <a:rPr lang="sv-SE" sz="1900" dirty="0">
                <a:solidFill>
                  <a:schemeClr val="tx2"/>
                </a:solidFill>
                <a:latin typeface="Arial"/>
                <a:cs typeface="Arial"/>
              </a:rPr>
              <a:t>model name in AAI </a:t>
            </a:r>
          </a:p>
          <a:p>
            <a:pPr lvl="2"/>
            <a:r>
              <a:rPr lang="sv-SE" sz="2400" dirty="0">
                <a:solidFill>
                  <a:schemeClr val="tx2"/>
                </a:solidFill>
                <a:latin typeface="Arial"/>
                <a:cs typeface="Arial"/>
              </a:rPr>
              <a:t>Invariant UUID in SDC</a:t>
            </a:r>
          </a:p>
          <a:p>
            <a:pPr lvl="3"/>
            <a:r>
              <a:rPr lang="sv-SE" sz="1900" dirty="0">
                <a:solidFill>
                  <a:schemeClr val="tx2"/>
                </a:solidFill>
                <a:latin typeface="Arial"/>
                <a:cs typeface="Arial"/>
              </a:rPr>
              <a:t>model invariant ID in AAI</a:t>
            </a:r>
          </a:p>
          <a:p>
            <a:pPr lvl="2"/>
            <a:r>
              <a:rPr lang="sv-SE" sz="2400" dirty="0">
                <a:solidFill>
                  <a:schemeClr val="tx2"/>
                </a:solidFill>
                <a:latin typeface="Arial"/>
                <a:cs typeface="Arial"/>
              </a:rPr>
              <a:t>UUID in SDC</a:t>
            </a:r>
          </a:p>
          <a:p>
            <a:pPr lvl="3"/>
            <a:r>
              <a:rPr lang="sv-SE" sz="1900" dirty="0">
                <a:solidFill>
                  <a:schemeClr val="tx2"/>
                </a:solidFill>
                <a:latin typeface="Arial"/>
                <a:cs typeface="Arial"/>
              </a:rPr>
              <a:t>model version ID in AAI</a:t>
            </a:r>
            <a:endParaRPr lang="en-US" sz="2400" dirty="0">
              <a:solidFill>
                <a:schemeClr val="tx2"/>
              </a:solidFill>
              <a:latin typeface="Arial"/>
              <a:cs typeface="Arial"/>
            </a:endParaRPr>
          </a:p>
          <a:p>
            <a:pPr marL="369888" lvl="1" indent="0">
              <a:buNone/>
            </a:pPr>
            <a:endParaRPr lang="sv-SE" sz="2400" dirty="0">
              <a:solidFill>
                <a:schemeClr val="tx2"/>
              </a:solidFill>
              <a:latin typeface="Arial"/>
              <a:cs typeface="Arial"/>
            </a:endParaRPr>
          </a:p>
          <a:p>
            <a:pPr marL="369888" lvl="1" indent="0">
              <a:buNone/>
            </a:pPr>
            <a:r>
              <a:rPr lang="sv-SE" sz="2400" dirty="0">
                <a:solidFill>
                  <a:schemeClr val="tx2"/>
                </a:solidFill>
                <a:latin typeface="Arial"/>
                <a:cs typeface="Arial"/>
              </a:rPr>
              <a:t>Resource Name, UUID, and Invariant UUID are unique keys in SDC. </a:t>
            </a:r>
          </a:p>
          <a:p>
            <a:pPr marL="369888" lvl="1" indent="0">
              <a:buNone/>
            </a:pPr>
            <a:endParaRPr lang="sv-SE" sz="2400" dirty="0">
              <a:solidFill>
                <a:schemeClr val="tx2"/>
              </a:solidFill>
              <a:latin typeface="Arial"/>
              <a:cs typeface="Arial"/>
            </a:endParaRPr>
          </a:p>
          <a:p>
            <a:pPr marL="369888" lvl="1" indent="0">
              <a:buNone/>
            </a:pPr>
            <a:r>
              <a:rPr lang="en-US" sz="2400" dirty="0">
                <a:solidFill>
                  <a:schemeClr val="tx2"/>
                </a:solidFill>
                <a:latin typeface="Arial"/>
                <a:cs typeface="Arial"/>
              </a:rPr>
              <a:t>Rel F has fixed mapping in Policy between the NF Name and required CBA.</a:t>
            </a:r>
          </a:p>
          <a:p>
            <a:pPr marL="369888" lvl="1" indent="0">
              <a:buNone/>
            </a:pPr>
            <a:endParaRPr lang="en-US" sz="2400" dirty="0">
              <a:solidFill>
                <a:schemeClr val="tx2"/>
              </a:solidFill>
              <a:latin typeface="Arial"/>
              <a:cs typeface="Arial"/>
            </a:endParaRPr>
          </a:p>
          <a:p>
            <a:pPr marL="369888" lvl="1" indent="0">
              <a:buNone/>
            </a:pPr>
            <a:r>
              <a:rPr lang="en-US" sz="2400" dirty="0">
                <a:solidFill>
                  <a:schemeClr val="tx2"/>
                </a:solidFill>
                <a:latin typeface="Arial"/>
                <a:cs typeface="Arial"/>
              </a:rPr>
              <a:t>Rel G will be data driven.  PMSH filter may match </a:t>
            </a:r>
            <a:r>
              <a:rPr lang="en-US" sz="2400" dirty="0" err="1">
                <a:solidFill>
                  <a:schemeClr val="tx2"/>
                </a:solidFill>
                <a:latin typeface="Arial"/>
                <a:cs typeface="Arial"/>
              </a:rPr>
              <a:t>xNFs</a:t>
            </a:r>
            <a:r>
              <a:rPr lang="en-US" sz="2400" dirty="0">
                <a:solidFill>
                  <a:schemeClr val="tx2"/>
                </a:solidFill>
                <a:latin typeface="Arial"/>
                <a:cs typeface="Arial"/>
              </a:rPr>
              <a:t> with different CBA blueprints so Policy needs to know which CBA to use for a specific </a:t>
            </a:r>
            <a:r>
              <a:rPr lang="en-US" sz="2400" dirty="0" err="1">
                <a:solidFill>
                  <a:schemeClr val="tx2"/>
                </a:solidFill>
                <a:latin typeface="Arial"/>
                <a:cs typeface="Arial"/>
              </a:rPr>
              <a:t>xNF</a:t>
            </a:r>
            <a:r>
              <a:rPr lang="en-US" sz="2400" dirty="0">
                <a:solidFill>
                  <a:schemeClr val="tx2"/>
                </a:solidFill>
                <a:latin typeface="Arial"/>
                <a:cs typeface="Arial"/>
              </a:rPr>
              <a:t> instance (</a:t>
            </a:r>
            <a:r>
              <a:rPr lang="en-US" sz="2400" dirty="0">
                <a:hlinkClick r:id="rId3"/>
              </a:rPr>
              <a:t>DCAEGEN2-2345</a:t>
            </a:r>
            <a:r>
              <a:rPr lang="en-US" sz="2400" dirty="0">
                <a:solidFill>
                  <a:schemeClr val="tx2"/>
                </a:solidFill>
                <a:latin typeface="Arial"/>
                <a:cs typeface="Arial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6313660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1CB70-045F-42E7-A732-58CC0F6B5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CBA Selection Evaluation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7E6BA-934A-4FE5-B7C2-5EBDA281DA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assumptions</a:t>
            </a:r>
          </a:p>
          <a:p>
            <a:pPr lvl="1"/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 single subscription, AAI filter will match a set of </a:t>
            </a:r>
            <a:r>
              <a:rPr lang="en-US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xNF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instances</a:t>
            </a:r>
          </a:p>
          <a:p>
            <a:pPr lvl="2"/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instances may have different </a:t>
            </a:r>
            <a:r>
              <a:rPr lang="en-US" sz="2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model_invariantUUID</a:t>
            </a:r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model_version_id</a:t>
            </a:r>
            <a:endParaRPr lang="en-US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 needs to indicate to CDS which </a:t>
            </a:r>
            <a:r>
              <a:rPr lang="en-US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model_invariantUUID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model_version_id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maps to specific CBA name and version to use</a:t>
            </a:r>
          </a:p>
          <a:p>
            <a:pPr lvl="2"/>
            <a:r>
              <a:rPr lang="en-US" sz="24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*possibly CBA action name as well if standard action names are not used for PM subscription management</a:t>
            </a:r>
          </a:p>
          <a:p>
            <a:pPr lvl="2"/>
            <a:endParaRPr lang="en-US" sz="2400" i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cases – what steps are needed in each case to support the CBA mapping</a:t>
            </a:r>
          </a:p>
          <a:p>
            <a:pPr lvl="1"/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Deploying a new PM subscription matching one or more </a:t>
            </a:r>
            <a:r>
              <a:rPr lang="en-US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model_invariantUUID</a:t>
            </a:r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Updating the system to allow PM subscription to support a new </a:t>
            </a:r>
            <a:r>
              <a:rPr lang="en-US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xNF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version (e.g. due to PNF upgrade)</a:t>
            </a:r>
          </a:p>
          <a:p>
            <a:pPr lvl="1"/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options could achieve this mapping, with different pros and cons</a:t>
            </a:r>
          </a:p>
          <a:p>
            <a:pPr lvl="1"/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76018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BC44B-4DB5-42D4-B710-AFC70CFFE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sz="3600">
                <a:solidFill>
                  <a:schemeClr val="bg1"/>
                </a:solidFill>
              </a:rPr>
              <a:t>Case #1: Different node types</a:t>
            </a:r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DBD3DE-23E8-4DD0-B6C7-2268E1F72DD0}"/>
              </a:ext>
            </a:extLst>
          </p:cNvPr>
          <p:cNvSpPr/>
          <p:nvPr/>
        </p:nvSpPr>
        <p:spPr>
          <a:xfrm>
            <a:off x="1367554" y="1682394"/>
            <a:ext cx="4139166" cy="108646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/>
              <a:t>Configuration policy=</a:t>
            </a:r>
          </a:p>
          <a:p>
            <a:pPr algn="ctr"/>
            <a:r>
              <a:rPr lang="sv-SE"/>
              <a:t>Name filter = ”Stockholm”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2C22EA-358E-4A48-A151-4EA3162EFF90}"/>
              </a:ext>
            </a:extLst>
          </p:cNvPr>
          <p:cNvSpPr/>
          <p:nvPr/>
        </p:nvSpPr>
        <p:spPr>
          <a:xfrm>
            <a:off x="2560320" y="3515070"/>
            <a:ext cx="24231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/>
              <a:t>PMSH</a:t>
            </a:r>
            <a:endParaRPr lang="en-US" b="1"/>
          </a:p>
        </p:txBody>
      </p:sp>
      <p:sp>
        <p:nvSpPr>
          <p:cNvPr id="7" name="Cylinder 6">
            <a:extLst>
              <a:ext uri="{FF2B5EF4-FFF2-40B4-BE49-F238E27FC236}">
                <a16:creationId xmlns:a16="http://schemas.microsoft.com/office/drawing/2014/main" id="{24D5CA68-2EE9-481B-B07A-4A63AC7E0EF1}"/>
              </a:ext>
            </a:extLst>
          </p:cNvPr>
          <p:cNvSpPr/>
          <p:nvPr/>
        </p:nvSpPr>
        <p:spPr>
          <a:xfrm>
            <a:off x="441960" y="3515070"/>
            <a:ext cx="1569720" cy="143793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/>
              <a:t>AAI</a:t>
            </a:r>
            <a:endParaRPr lang="en-US" b="1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D1FED70-9352-43A7-B477-593B4AD45EBE}"/>
              </a:ext>
            </a:extLst>
          </p:cNvPr>
          <p:cNvCxnSpPr>
            <a:stCxn id="6" idx="1"/>
            <a:endCxn id="7" idx="4"/>
          </p:cNvCxnSpPr>
          <p:nvPr/>
        </p:nvCxnSpPr>
        <p:spPr>
          <a:xfrm flipH="1">
            <a:off x="2011680" y="3972270"/>
            <a:ext cx="548640" cy="261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BEE2BF1-605B-41C5-80E3-E228890669D1}"/>
              </a:ext>
            </a:extLst>
          </p:cNvPr>
          <p:cNvSpPr/>
          <p:nvPr/>
        </p:nvSpPr>
        <p:spPr>
          <a:xfrm>
            <a:off x="314961" y="5242560"/>
            <a:ext cx="2423160" cy="6858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/>
              <a:t>NF (Instance) Name= ”StockholmEricssonLTE”</a:t>
            </a:r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818264-EB8E-4162-BFD9-CAC38BD15004}"/>
              </a:ext>
            </a:extLst>
          </p:cNvPr>
          <p:cNvSpPr/>
          <p:nvPr/>
        </p:nvSpPr>
        <p:spPr>
          <a:xfrm>
            <a:off x="924561" y="5974369"/>
            <a:ext cx="2672079" cy="6858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/>
              <a:t>NF (Instance) Name= ”StockholmEricssongNB”</a:t>
            </a:r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CA0AED-E049-4CD9-934C-BA73F99F10E6}"/>
              </a:ext>
            </a:extLst>
          </p:cNvPr>
          <p:cNvSpPr/>
          <p:nvPr/>
        </p:nvSpPr>
        <p:spPr>
          <a:xfrm>
            <a:off x="6225542" y="2744759"/>
            <a:ext cx="24231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/>
              <a:t>Policy</a:t>
            </a:r>
            <a:endParaRPr lang="en-US" b="1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1DA7E7B-CEA0-4492-BDE1-A0963813F78F}"/>
              </a:ext>
            </a:extLst>
          </p:cNvPr>
          <p:cNvSpPr/>
          <p:nvPr/>
        </p:nvSpPr>
        <p:spPr>
          <a:xfrm>
            <a:off x="9197342" y="3429000"/>
            <a:ext cx="24231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/>
              <a:t>CDS</a:t>
            </a:r>
            <a:endParaRPr lang="en-US" b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7DC842-C75D-4DF4-A48B-412CF5907BFC}"/>
              </a:ext>
            </a:extLst>
          </p:cNvPr>
          <p:cNvSpPr/>
          <p:nvPr/>
        </p:nvSpPr>
        <p:spPr>
          <a:xfrm>
            <a:off x="7726680" y="4616994"/>
            <a:ext cx="3415802" cy="91439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CDS Blueprintname=1 for Nodetype invariantUUID=1, </a:t>
            </a:r>
            <a:br>
              <a:rPr lang="sv-SE" dirty="0"/>
            </a:br>
            <a:r>
              <a:rPr lang="sv-SE" dirty="0"/>
              <a:t>node type= Ericsson LTE 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6A65E3-86EC-4C0A-A38A-471CEA021477}"/>
              </a:ext>
            </a:extLst>
          </p:cNvPr>
          <p:cNvSpPr/>
          <p:nvPr/>
        </p:nvSpPr>
        <p:spPr>
          <a:xfrm>
            <a:off x="8461238" y="5667317"/>
            <a:ext cx="3415801" cy="91439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CDS BlueprintName=2 for Nodetype invariantUUID=2, </a:t>
            </a:r>
            <a:br>
              <a:rPr lang="sv-SE" dirty="0"/>
            </a:br>
            <a:r>
              <a:rPr lang="sv-SE" dirty="0"/>
              <a:t>node type= Ericsson gNB 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E46C4F-DAED-455B-8700-7175968BF1ED}"/>
              </a:ext>
            </a:extLst>
          </p:cNvPr>
          <p:cNvSpPr txBox="1"/>
          <p:nvPr/>
        </p:nvSpPr>
        <p:spPr>
          <a:xfrm>
            <a:off x="8229604" y="1088933"/>
            <a:ext cx="33908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Parameters between PMSH and Policy:</a:t>
            </a:r>
          </a:p>
          <a:p>
            <a:r>
              <a:rPr lang="sv-SE" sz="1200" dirty="0"/>
              <a:t>Rel F:  NfName= name of a xNF instance</a:t>
            </a:r>
            <a:endParaRPr lang="en-US" sz="1200" dirty="0"/>
          </a:p>
          <a:p>
            <a:r>
              <a:rPr lang="sv-SE" sz="1200" dirty="0">
                <a:solidFill>
                  <a:srgbClr val="FF0000"/>
                </a:solidFill>
              </a:rPr>
              <a:t>Rel G:  NfName, model_invariantUUID, model_version_ID</a:t>
            </a:r>
            <a:endParaRPr lang="en-US" sz="1600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4351C1F-0054-45D8-A610-E0A1CAD103B2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4983480" y="3226054"/>
            <a:ext cx="1242062" cy="746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8E5114F-F964-4D38-BB6C-9093AF5C0DF0}"/>
              </a:ext>
            </a:extLst>
          </p:cNvPr>
          <p:cNvCxnSpPr>
            <a:cxnSpLocks/>
            <a:stCxn id="12" idx="3"/>
            <a:endCxn id="13" idx="0"/>
          </p:cNvCxnSpPr>
          <p:nvPr/>
        </p:nvCxnSpPr>
        <p:spPr>
          <a:xfrm>
            <a:off x="8648702" y="3201959"/>
            <a:ext cx="1760220" cy="227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106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BC44B-4DB5-42D4-B710-AFC70CFFE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sz="3600">
                <a:solidFill>
                  <a:schemeClr val="bg1"/>
                </a:solidFill>
              </a:rPr>
              <a:t>Case #2: Same node type, different sw versions</a:t>
            </a:r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DBD3DE-23E8-4DD0-B6C7-2268E1F72DD0}"/>
              </a:ext>
            </a:extLst>
          </p:cNvPr>
          <p:cNvSpPr/>
          <p:nvPr/>
        </p:nvSpPr>
        <p:spPr>
          <a:xfrm>
            <a:off x="2260600" y="1682394"/>
            <a:ext cx="3246120" cy="108646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/>
              <a:t>Configuration policy=</a:t>
            </a:r>
          </a:p>
          <a:p>
            <a:pPr algn="ctr"/>
            <a:r>
              <a:rPr lang="sv-SE"/>
              <a:t>Name filter = ”Stockholm”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2C22EA-358E-4A48-A151-4EA3162EFF90}"/>
              </a:ext>
            </a:extLst>
          </p:cNvPr>
          <p:cNvSpPr/>
          <p:nvPr/>
        </p:nvSpPr>
        <p:spPr>
          <a:xfrm>
            <a:off x="2560320" y="3515070"/>
            <a:ext cx="24231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/>
              <a:t>PMSH</a:t>
            </a:r>
            <a:endParaRPr lang="en-US" b="1"/>
          </a:p>
        </p:txBody>
      </p:sp>
      <p:sp>
        <p:nvSpPr>
          <p:cNvPr id="7" name="Cylinder 6">
            <a:extLst>
              <a:ext uri="{FF2B5EF4-FFF2-40B4-BE49-F238E27FC236}">
                <a16:creationId xmlns:a16="http://schemas.microsoft.com/office/drawing/2014/main" id="{24D5CA68-2EE9-481B-B07A-4A63AC7E0EF1}"/>
              </a:ext>
            </a:extLst>
          </p:cNvPr>
          <p:cNvSpPr/>
          <p:nvPr/>
        </p:nvSpPr>
        <p:spPr>
          <a:xfrm>
            <a:off x="441960" y="3515070"/>
            <a:ext cx="1569720" cy="143793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/>
              <a:t>AAI</a:t>
            </a:r>
            <a:endParaRPr lang="en-US" b="1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D1FED70-9352-43A7-B477-593B4AD45EBE}"/>
              </a:ext>
            </a:extLst>
          </p:cNvPr>
          <p:cNvCxnSpPr>
            <a:stCxn id="6" idx="1"/>
            <a:endCxn id="7" idx="4"/>
          </p:cNvCxnSpPr>
          <p:nvPr/>
        </p:nvCxnSpPr>
        <p:spPr>
          <a:xfrm flipH="1">
            <a:off x="2011680" y="3972270"/>
            <a:ext cx="548640" cy="261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BEE2BF1-605B-41C5-80E3-E228890669D1}"/>
              </a:ext>
            </a:extLst>
          </p:cNvPr>
          <p:cNvSpPr/>
          <p:nvPr/>
        </p:nvSpPr>
        <p:spPr>
          <a:xfrm>
            <a:off x="314961" y="5242560"/>
            <a:ext cx="2605792" cy="6858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NF (Instance) Name= ”StockholmEricsson”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818264-EB8E-4162-BFD9-CAC38BD15004}"/>
              </a:ext>
            </a:extLst>
          </p:cNvPr>
          <p:cNvSpPr/>
          <p:nvPr/>
        </p:nvSpPr>
        <p:spPr>
          <a:xfrm>
            <a:off x="924561" y="5974369"/>
            <a:ext cx="2672079" cy="6858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/>
              <a:t>NF (Instance) Name= ”StockholmEricsson1</a:t>
            </a:r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CA0AED-E049-4CD9-934C-BA73F99F10E6}"/>
              </a:ext>
            </a:extLst>
          </p:cNvPr>
          <p:cNvSpPr/>
          <p:nvPr/>
        </p:nvSpPr>
        <p:spPr>
          <a:xfrm>
            <a:off x="6225542" y="2744759"/>
            <a:ext cx="24231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/>
              <a:t>Policy</a:t>
            </a:r>
            <a:endParaRPr lang="en-US" b="1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1DA7E7B-CEA0-4492-BDE1-A0963813F78F}"/>
              </a:ext>
            </a:extLst>
          </p:cNvPr>
          <p:cNvSpPr/>
          <p:nvPr/>
        </p:nvSpPr>
        <p:spPr>
          <a:xfrm>
            <a:off x="9197342" y="3429000"/>
            <a:ext cx="24231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/>
              <a:t>CDS</a:t>
            </a:r>
            <a:endParaRPr lang="en-US" b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7DC842-C75D-4DF4-A48B-412CF5907BFC}"/>
              </a:ext>
            </a:extLst>
          </p:cNvPr>
          <p:cNvSpPr/>
          <p:nvPr/>
        </p:nvSpPr>
        <p:spPr>
          <a:xfrm>
            <a:off x="7448203" y="4616994"/>
            <a:ext cx="4014791" cy="91439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CDS Blueprintname=1 for Nodetype invariantUUID=1,ModelVersion/UUID = 1 </a:t>
            </a:r>
            <a:br>
              <a:rPr lang="sv-SE" dirty="0"/>
            </a:br>
            <a:r>
              <a:rPr lang="sv-SE" dirty="0"/>
              <a:t>node type= Ericsson LTE 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6A65E3-86EC-4C0A-A38A-471CEA021477}"/>
              </a:ext>
            </a:extLst>
          </p:cNvPr>
          <p:cNvSpPr/>
          <p:nvPr/>
        </p:nvSpPr>
        <p:spPr>
          <a:xfrm>
            <a:off x="7806371" y="5667317"/>
            <a:ext cx="4014790" cy="91439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CDS BlueprintName=2 for Nodetype invariantUUID=1,Modelversion/UUID= 2 </a:t>
            </a:r>
            <a:br>
              <a:rPr lang="sv-SE" dirty="0"/>
            </a:br>
            <a:r>
              <a:rPr lang="sv-SE" dirty="0"/>
              <a:t>node type= EricssonLTE  </a:t>
            </a:r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4351C1F-0054-45D8-A610-E0A1CAD103B2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4983480" y="3226054"/>
            <a:ext cx="1242062" cy="746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5776C92-B8E7-4002-BD9E-E8105F97AF8F}"/>
              </a:ext>
            </a:extLst>
          </p:cNvPr>
          <p:cNvCxnSpPr>
            <a:cxnSpLocks/>
            <a:stCxn id="12" idx="3"/>
            <a:endCxn id="13" idx="0"/>
          </p:cNvCxnSpPr>
          <p:nvPr/>
        </p:nvCxnSpPr>
        <p:spPr>
          <a:xfrm>
            <a:off x="8648702" y="3201959"/>
            <a:ext cx="1760220" cy="227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3E001D1-B33F-42D7-AD51-3E62FB0E9A97}"/>
              </a:ext>
            </a:extLst>
          </p:cNvPr>
          <p:cNvSpPr txBox="1"/>
          <p:nvPr/>
        </p:nvSpPr>
        <p:spPr>
          <a:xfrm>
            <a:off x="8229604" y="1088933"/>
            <a:ext cx="33908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/>
              <a:t>Parameters between PMSH and Policy:</a:t>
            </a:r>
          </a:p>
          <a:p>
            <a:r>
              <a:rPr lang="sv-SE" sz="1200" dirty="0"/>
              <a:t>Rel F:  NfName= name of a xNF instance</a:t>
            </a:r>
            <a:endParaRPr lang="en-US" sz="1200" dirty="0"/>
          </a:p>
          <a:p>
            <a:r>
              <a:rPr lang="sv-SE" sz="1200" dirty="0">
                <a:solidFill>
                  <a:srgbClr val="FF0000"/>
                </a:solidFill>
              </a:rPr>
              <a:t>Rel G:  NfName, model_invariantUUID, model_version_ID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12601390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8BC44B-4DB5-42D4-B710-AFC70CFFE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sz="3600" dirty="0">
                <a:solidFill>
                  <a:schemeClr val="bg1"/>
                </a:solidFill>
              </a:rPr>
              <a:t>Implementation RelF (with RelG changes in red)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DBD3DE-23E8-4DD0-B6C7-2268E1F72DD0}"/>
              </a:ext>
            </a:extLst>
          </p:cNvPr>
          <p:cNvSpPr/>
          <p:nvPr/>
        </p:nvSpPr>
        <p:spPr>
          <a:xfrm>
            <a:off x="1405317" y="1680285"/>
            <a:ext cx="3246120" cy="914400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/>
              <a:t>Configuration policy=</a:t>
            </a:r>
          </a:p>
          <a:p>
            <a:pPr algn="ctr"/>
            <a:r>
              <a:rPr lang="sv-SE"/>
              <a:t>Node type invariantUUID =1</a:t>
            </a:r>
          </a:p>
          <a:p>
            <a:pPr algn="ctr"/>
            <a:r>
              <a:rPr lang="sv-SE"/>
              <a:t>Name filter = ”Stockholm”</a:t>
            </a: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72C22EA-358E-4A48-A151-4EA3162EFF90}"/>
              </a:ext>
            </a:extLst>
          </p:cNvPr>
          <p:cNvSpPr/>
          <p:nvPr/>
        </p:nvSpPr>
        <p:spPr>
          <a:xfrm>
            <a:off x="2560320" y="3515070"/>
            <a:ext cx="24231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/>
              <a:t>PMSH</a:t>
            </a:r>
            <a:endParaRPr lang="en-US" b="1"/>
          </a:p>
        </p:txBody>
      </p:sp>
      <p:sp>
        <p:nvSpPr>
          <p:cNvPr id="7" name="Cylinder 6">
            <a:extLst>
              <a:ext uri="{FF2B5EF4-FFF2-40B4-BE49-F238E27FC236}">
                <a16:creationId xmlns:a16="http://schemas.microsoft.com/office/drawing/2014/main" id="{24D5CA68-2EE9-481B-B07A-4A63AC7E0EF1}"/>
              </a:ext>
            </a:extLst>
          </p:cNvPr>
          <p:cNvSpPr/>
          <p:nvPr/>
        </p:nvSpPr>
        <p:spPr>
          <a:xfrm>
            <a:off x="441960" y="3515070"/>
            <a:ext cx="1569720" cy="143793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/>
              <a:t>AAI</a:t>
            </a:r>
            <a:endParaRPr lang="en-US" b="1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EE2BF1-605B-41C5-80E3-E228890669D1}"/>
              </a:ext>
            </a:extLst>
          </p:cNvPr>
          <p:cNvSpPr/>
          <p:nvPr/>
        </p:nvSpPr>
        <p:spPr>
          <a:xfrm>
            <a:off x="104140" y="5156562"/>
            <a:ext cx="2245359" cy="6858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/>
              <a:t>NF Name= ”StockholEricssonLTE</a:t>
            </a:r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CA0AED-E049-4CD9-934C-BA73F99F10E6}"/>
              </a:ext>
            </a:extLst>
          </p:cNvPr>
          <p:cNvSpPr/>
          <p:nvPr/>
        </p:nvSpPr>
        <p:spPr>
          <a:xfrm>
            <a:off x="6225542" y="2744759"/>
            <a:ext cx="24231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/>
              <a:t>Policy</a:t>
            </a:r>
            <a:endParaRPr lang="en-US" b="1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1DA7E7B-CEA0-4492-BDE1-A0963813F78F}"/>
              </a:ext>
            </a:extLst>
          </p:cNvPr>
          <p:cNvSpPr/>
          <p:nvPr/>
        </p:nvSpPr>
        <p:spPr>
          <a:xfrm>
            <a:off x="9197342" y="3429000"/>
            <a:ext cx="24231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2400" b="1"/>
              <a:t>CDS</a:t>
            </a:r>
            <a:endParaRPr lang="en-US" b="1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7DC842-C75D-4DF4-A48B-412CF5907BFC}"/>
              </a:ext>
            </a:extLst>
          </p:cNvPr>
          <p:cNvSpPr/>
          <p:nvPr/>
        </p:nvSpPr>
        <p:spPr>
          <a:xfrm>
            <a:off x="8681721" y="4624401"/>
            <a:ext cx="2938781" cy="91439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CDS Blueprint for Nodetype invariantUUID=1, </a:t>
            </a:r>
            <a:br>
              <a:rPr lang="sv-SE" dirty="0"/>
            </a:br>
            <a:r>
              <a:rPr lang="sv-SE" dirty="0"/>
              <a:t>node type= Ericsson LTE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E46C4F-DAED-455B-8700-7175968BF1ED}"/>
              </a:ext>
            </a:extLst>
          </p:cNvPr>
          <p:cNvSpPr txBox="1"/>
          <p:nvPr/>
        </p:nvSpPr>
        <p:spPr>
          <a:xfrm>
            <a:off x="1894851" y="2636516"/>
            <a:ext cx="339089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>
                <a:solidFill>
                  <a:schemeClr val="accent1"/>
                </a:solidFill>
              </a:rPr>
              <a:t>NFName= name of a xNF instance</a:t>
            </a:r>
            <a:br>
              <a:rPr lang="en-US" sz="1400" dirty="0">
                <a:solidFill>
                  <a:srgbClr val="FF0000"/>
                </a:solidFill>
              </a:rPr>
            </a:br>
            <a:r>
              <a:rPr lang="en-US" sz="1400" dirty="0">
                <a:solidFill>
                  <a:srgbClr val="FF0000"/>
                </a:solidFill>
              </a:rPr>
              <a:t>and/or </a:t>
            </a:r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sv-SE" dirty="0">
                <a:solidFill>
                  <a:srgbClr val="FF0000"/>
                </a:solidFill>
              </a:rPr>
              <a:t>odel_invariantUUID</a:t>
            </a:r>
          </a:p>
          <a:p>
            <a:r>
              <a:rPr lang="en-US" sz="1400" dirty="0">
                <a:solidFill>
                  <a:srgbClr val="FF0000"/>
                </a:solidFill>
              </a:rPr>
              <a:t>and/or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sv-SE" dirty="0">
                <a:solidFill>
                  <a:srgbClr val="FF0000"/>
                </a:solidFill>
              </a:rPr>
              <a:t>model_version_id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4351C1F-0054-45D8-A610-E0A1CAD103B2}"/>
              </a:ext>
            </a:extLst>
          </p:cNvPr>
          <p:cNvCxnSpPr>
            <a:cxnSpLocks/>
            <a:stCxn id="6" idx="3"/>
          </p:cNvCxnSpPr>
          <p:nvPr/>
        </p:nvCxnSpPr>
        <p:spPr>
          <a:xfrm flipV="1">
            <a:off x="4983480" y="3226054"/>
            <a:ext cx="1242062" cy="7462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AB9BDB2-7601-48D1-A785-42AAEF8F4258}"/>
              </a:ext>
            </a:extLst>
          </p:cNvPr>
          <p:cNvSpPr txBox="1"/>
          <p:nvPr/>
        </p:nvSpPr>
        <p:spPr>
          <a:xfrm>
            <a:off x="5271007" y="1276008"/>
            <a:ext cx="57394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rgbClr val="FF0000"/>
                </a:solidFill>
              </a:rPr>
              <a:t>Policy needs to know which BP name and version to request from CDS.</a:t>
            </a:r>
          </a:p>
          <a:p>
            <a:r>
              <a:rPr lang="sv-SE" dirty="0">
                <a:solidFill>
                  <a:srgbClr val="FF0000"/>
                </a:solidFill>
              </a:rPr>
              <a:t>Policy Rule: model_invariantUUID, model_version_id </a:t>
            </a:r>
            <a:r>
              <a:rPr lang="sv-SE" dirty="0">
                <a:solidFill>
                  <a:srgbClr val="FF0000"/>
                </a:solidFill>
                <a:sym typeface="Wingdings" panose="05000000000000000000" pitchFamily="2" charset="2"/>
              </a:rPr>
              <a:t> BlueprintName, BlueprintVersion (Rel G)</a:t>
            </a:r>
          </a:p>
          <a:p>
            <a:endParaRPr lang="sv-SE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71C18EF-15C2-4D60-AD98-E9FE80F138E6}"/>
              </a:ext>
            </a:extLst>
          </p:cNvPr>
          <p:cNvCxnSpPr>
            <a:cxnSpLocks/>
            <a:stCxn id="12" idx="3"/>
            <a:endCxn id="13" idx="1"/>
          </p:cNvCxnSpPr>
          <p:nvPr/>
        </p:nvCxnSpPr>
        <p:spPr>
          <a:xfrm>
            <a:off x="8648702" y="3201959"/>
            <a:ext cx="548640" cy="684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B755830-EF82-47EB-BD39-E97FF6B49C6F}"/>
              </a:ext>
            </a:extLst>
          </p:cNvPr>
          <p:cNvSpPr txBox="1"/>
          <p:nvPr/>
        </p:nvSpPr>
        <p:spPr>
          <a:xfrm>
            <a:off x="8691388" y="2690799"/>
            <a:ext cx="31297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dirty="0"/>
              <a:t>SelfService API</a:t>
            </a:r>
            <a:r>
              <a:rPr lang="sv-SE" sz="1200" dirty="0"/>
              <a:t>/CDS over gRPC </a:t>
            </a:r>
            <a:r>
              <a:rPr lang="sv-SE" sz="1200" dirty="0">
                <a:solidFill>
                  <a:srgbClr val="FF0000"/>
                </a:solidFill>
              </a:rPr>
              <a:t>(</a:t>
            </a:r>
            <a:r>
              <a:rPr lang="sv-SE" sz="1400" i="1" dirty="0">
                <a:solidFill>
                  <a:srgbClr val="FF0000"/>
                </a:solidFill>
              </a:rPr>
              <a:t>ActionName*</a:t>
            </a:r>
            <a:r>
              <a:rPr lang="sv-SE" sz="1400" dirty="0">
                <a:solidFill>
                  <a:srgbClr val="FF0000"/>
                </a:solidFill>
              </a:rPr>
              <a:t>,BlueprintName,</a:t>
            </a:r>
            <a:br>
              <a:rPr lang="sv-SE" sz="1400" dirty="0">
                <a:solidFill>
                  <a:srgbClr val="FF0000"/>
                </a:solidFill>
              </a:rPr>
            </a:br>
            <a:r>
              <a:rPr lang="sv-SE" sz="1400" dirty="0">
                <a:solidFill>
                  <a:srgbClr val="FF0000"/>
                </a:solidFill>
              </a:rPr>
              <a:t>BlueprintVersion</a:t>
            </a:r>
            <a:r>
              <a:rPr lang="sv-SE" dirty="0"/>
              <a:t>)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E3CC51D-62BA-4D98-9453-1C71C5E9BFEF}"/>
              </a:ext>
            </a:extLst>
          </p:cNvPr>
          <p:cNvSpPr txBox="1"/>
          <p:nvPr/>
        </p:nvSpPr>
        <p:spPr>
          <a:xfrm>
            <a:off x="5271008" y="1010195"/>
            <a:ext cx="6755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chemeClr val="accent1"/>
                </a:solidFill>
              </a:rPr>
              <a:t>Policy Rule: Nf name </a:t>
            </a:r>
            <a:r>
              <a:rPr lang="sv-SE" dirty="0">
                <a:solidFill>
                  <a:schemeClr val="accent1"/>
                </a:solidFill>
                <a:sym typeface="Wingdings" panose="05000000000000000000" pitchFamily="2" charset="2"/>
              </a:rPr>
              <a:t> BlueprintName (Rel F)</a:t>
            </a:r>
            <a:endParaRPr lang="sv-SE" dirty="0">
              <a:solidFill>
                <a:schemeClr val="accent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C55B0A5-166D-4270-BE35-8B0C8113219B}"/>
              </a:ext>
            </a:extLst>
          </p:cNvPr>
          <p:cNvSpPr txBox="1"/>
          <p:nvPr/>
        </p:nvSpPr>
        <p:spPr>
          <a:xfrm>
            <a:off x="2880071" y="4617374"/>
            <a:ext cx="60236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chemeClr val="accent1"/>
                </a:solidFill>
              </a:rPr>
              <a:t>AAI</a:t>
            </a:r>
            <a:r>
              <a:rPr lang="sv-SE" dirty="0"/>
              <a:t>: PNF/VNF contains both Nfname as well as model_invariant_Id (matching invariantUUID in SDC) and model_version_id (matching UUID in SDC)</a:t>
            </a:r>
          </a:p>
          <a:p>
            <a:r>
              <a:rPr lang="sv-SE" dirty="0">
                <a:solidFill>
                  <a:schemeClr val="accent1"/>
                </a:solidFill>
              </a:rPr>
              <a:t>AAI</a:t>
            </a:r>
            <a:r>
              <a:rPr lang="sv-SE" dirty="0"/>
              <a:t> has a local copy of SDC distributed catalogue, </a:t>
            </a:r>
            <a:r>
              <a:rPr lang="sv-SE" dirty="0">
                <a:solidFill>
                  <a:srgbClr val="FF0000"/>
                </a:solidFill>
              </a:rPr>
              <a:t>propose to extend with additional parms SDC model name + version</a:t>
            </a:r>
            <a:endParaRPr lang="en-US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B914DFC-E569-4521-9CFF-7E13102748BB}"/>
              </a:ext>
            </a:extLst>
          </p:cNvPr>
          <p:cNvCxnSpPr/>
          <p:nvPr/>
        </p:nvCxnSpPr>
        <p:spPr>
          <a:xfrm flipH="1">
            <a:off x="1997541" y="4022698"/>
            <a:ext cx="548640" cy="2617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041812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5873C-E4BC-4704-980F-38C904F667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v-SE" dirty="0"/>
              <a:t>Implementation Options –</a:t>
            </a:r>
            <a:br>
              <a:rPr lang="sv-SE" dirty="0"/>
            </a:br>
            <a:r>
              <a:rPr lang="sv-SE" dirty="0"/>
              <a:t>Support of multiple CDS blueprints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927040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7F1D51-7A51-476F-852B-CEC020E80A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3D0302-8B1C-47DD-9FB7-83D964C6F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/>
              <a:t>Options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A40C56-09D4-4A08-9B9F-7E5B7D6D64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Proposed options: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Option 1:  Store CDS blueprint info in PMSH SDC catalogue (</a:t>
            </a:r>
            <a:r>
              <a:rPr lang="en-US" u="sng" dirty="0">
                <a:hlinkClick r:id="rId2"/>
              </a:rPr>
              <a:t>DCAEGEN2-2344</a:t>
            </a:r>
            <a:r>
              <a:rPr lang="en-US" dirty="0"/>
              <a:t>)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Option 2:  PMSH queries AAI.  SDC Catalog has additional information.</a:t>
            </a:r>
          </a:p>
        </p:txBody>
      </p:sp>
    </p:spTree>
    <p:extLst>
      <p:ext uri="{BB962C8B-B14F-4D97-AF65-F5344CB8AC3E}">
        <p14:creationId xmlns:p14="http://schemas.microsoft.com/office/powerpoint/2010/main" val="764458975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55459A29-72A7-4EC3-842C-6B01AE78EEC3}"/>
              </a:ext>
            </a:extLst>
          </p:cNvPr>
          <p:cNvSpPr/>
          <p:nvPr/>
        </p:nvSpPr>
        <p:spPr bwMode="auto">
          <a:xfrm>
            <a:off x="3368285" y="4918891"/>
            <a:ext cx="3456462" cy="162237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8BC44B-4DB5-42D4-B710-AFC70CFFE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sz="3600" dirty="0">
                <a:solidFill>
                  <a:schemeClr val="bg1"/>
                </a:solidFill>
              </a:rPr>
              <a:t>Model driven requirements – option 1 (DT data in PMSH)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7" name="Cylinder 6">
            <a:extLst>
              <a:ext uri="{FF2B5EF4-FFF2-40B4-BE49-F238E27FC236}">
                <a16:creationId xmlns:a16="http://schemas.microsoft.com/office/drawing/2014/main" id="{24D5CA68-2EE9-481B-B07A-4A63AC7E0EF1}"/>
              </a:ext>
            </a:extLst>
          </p:cNvPr>
          <p:cNvSpPr/>
          <p:nvPr/>
        </p:nvSpPr>
        <p:spPr>
          <a:xfrm>
            <a:off x="214015" y="2814376"/>
            <a:ext cx="3382625" cy="1322946"/>
          </a:xfrm>
          <a:prstGeom prst="can">
            <a:avLst>
              <a:gd name="adj" fmla="val 16360"/>
            </a:avLst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r"/>
            <a:r>
              <a:rPr lang="sv-SE" sz="2400" b="1"/>
              <a:t>AAI</a:t>
            </a:r>
            <a:endParaRPr lang="en-US" b="1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D1FED70-9352-43A7-B477-593B4AD45EBE}"/>
              </a:ext>
            </a:extLst>
          </p:cNvPr>
          <p:cNvCxnSpPr>
            <a:cxnSpLocks/>
            <a:stCxn id="6" idx="1"/>
            <a:endCxn id="7" idx="3"/>
          </p:cNvCxnSpPr>
          <p:nvPr/>
        </p:nvCxnSpPr>
        <p:spPr>
          <a:xfrm flipH="1" flipV="1">
            <a:off x="1905328" y="4137322"/>
            <a:ext cx="1627922" cy="1755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4BCA0AED-E049-4CD9-934C-BA73F99F10E6}"/>
              </a:ext>
            </a:extLst>
          </p:cNvPr>
          <p:cNvSpPr/>
          <p:nvPr/>
        </p:nvSpPr>
        <p:spPr>
          <a:xfrm>
            <a:off x="5518085" y="2430798"/>
            <a:ext cx="3173181" cy="62541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pPr algn="r"/>
            <a:r>
              <a:rPr lang="sv-SE" sz="2400" b="1"/>
              <a:t>Policy</a:t>
            </a:r>
            <a:endParaRPr lang="en-US" b="1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4351C1F-0054-45D8-A610-E0A1CAD103B2}"/>
              </a:ext>
            </a:extLst>
          </p:cNvPr>
          <p:cNvCxnSpPr>
            <a:cxnSpLocks/>
            <a:stCxn id="6" idx="3"/>
            <a:endCxn id="12" idx="2"/>
          </p:cNvCxnSpPr>
          <p:nvPr/>
        </p:nvCxnSpPr>
        <p:spPr>
          <a:xfrm flipV="1">
            <a:off x="6590541" y="3056208"/>
            <a:ext cx="514135" cy="28364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8CCB9BAE-C6C7-45D9-A764-5B4E439B8D1B}"/>
              </a:ext>
            </a:extLst>
          </p:cNvPr>
          <p:cNvSpPr/>
          <p:nvPr/>
        </p:nvSpPr>
        <p:spPr>
          <a:xfrm>
            <a:off x="214015" y="993604"/>
            <a:ext cx="3676342" cy="1746549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t">
            <a:noAutofit/>
          </a:bodyPr>
          <a:lstStyle/>
          <a:p>
            <a:r>
              <a:rPr lang="sv-SE" sz="2400" b="1"/>
              <a:t>SDC</a:t>
            </a:r>
            <a:endParaRPr lang="en-US" b="1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35AF789-3783-4858-A13B-A47C4EA91598}"/>
              </a:ext>
            </a:extLst>
          </p:cNvPr>
          <p:cNvSpPr txBox="1"/>
          <p:nvPr/>
        </p:nvSpPr>
        <p:spPr>
          <a:xfrm>
            <a:off x="314960" y="1361845"/>
            <a:ext cx="1234243" cy="338554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>
                <a:solidFill>
                  <a:schemeClr val="tx1"/>
                </a:solidFill>
              </a:rPr>
              <a:t>Onboard package &amp; Create resource 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6A3ED33-7316-482F-A46E-853F0E1B583E}"/>
              </a:ext>
            </a:extLst>
          </p:cNvPr>
          <p:cNvSpPr txBox="1"/>
          <p:nvPr/>
        </p:nvSpPr>
        <p:spPr>
          <a:xfrm>
            <a:off x="298149" y="2288944"/>
            <a:ext cx="1266622" cy="338554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>
                <a:solidFill>
                  <a:schemeClr val="tx1"/>
                </a:solidFill>
              </a:rPr>
              <a:t>Create Service A with resource 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3949B92-C453-406C-83D6-FA038CEDB272}"/>
              </a:ext>
            </a:extLst>
          </p:cNvPr>
          <p:cNvSpPr txBox="1"/>
          <p:nvPr/>
        </p:nvSpPr>
        <p:spPr>
          <a:xfrm>
            <a:off x="313717" y="1763839"/>
            <a:ext cx="1235487" cy="46166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>
                <a:solidFill>
                  <a:schemeClr val="tx1"/>
                </a:solidFill>
              </a:rPr>
              <a:t>Associate CDS artifacts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err="1">
                <a:solidFill>
                  <a:schemeClr val="tx1"/>
                </a:solidFill>
              </a:rPr>
              <a:t>sdnc_model_name</a:t>
            </a:r>
            <a:endParaRPr lang="en-US" sz="80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err="1">
                <a:solidFill>
                  <a:schemeClr val="tx1"/>
                </a:solidFill>
              </a:rPr>
              <a:t>sdnc_model_version</a:t>
            </a:r>
            <a:endParaRPr lang="en-US" sz="800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EBC3621-AE94-4904-9A20-699445330538}"/>
              </a:ext>
            </a:extLst>
          </p:cNvPr>
          <p:cNvGrpSpPr/>
          <p:nvPr/>
        </p:nvGrpSpPr>
        <p:grpSpPr>
          <a:xfrm>
            <a:off x="1719383" y="1037411"/>
            <a:ext cx="2112784" cy="1600362"/>
            <a:chOff x="4833941" y="2402426"/>
            <a:chExt cx="2112784" cy="1600362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D5302AA4-64C8-43CA-92CB-BC69463D2F00}"/>
                </a:ext>
              </a:extLst>
            </p:cNvPr>
            <p:cNvGrpSpPr/>
            <p:nvPr/>
          </p:nvGrpSpPr>
          <p:grpSpPr>
            <a:xfrm>
              <a:off x="4833941" y="2402426"/>
              <a:ext cx="2112784" cy="1600362"/>
              <a:chOff x="3216157" y="2756630"/>
              <a:chExt cx="1927343" cy="1269906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D58C346-2996-4FE0-A1BB-D431858FA4E4}"/>
                  </a:ext>
                </a:extLst>
              </p:cNvPr>
              <p:cNvSpPr txBox="1"/>
              <p:nvPr/>
            </p:nvSpPr>
            <p:spPr>
              <a:xfrm>
                <a:off x="3216157" y="2756630"/>
                <a:ext cx="1927343" cy="1269906"/>
              </a:xfrm>
              <a:prstGeom prst="rect">
                <a:avLst/>
              </a:prstGeom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noAutofit/>
              </a:bodyPr>
              <a:lstStyle/>
              <a:p>
                <a:pPr algn="r">
                  <a:spcBef>
                    <a:spcPts val="0"/>
                  </a:spcBef>
                </a:pPr>
                <a:r>
                  <a:rPr lang="en-US" sz="800"/>
                  <a:t>Service template</a:t>
                </a:r>
              </a:p>
              <a:p>
                <a:pPr algn="r">
                  <a:spcBef>
                    <a:spcPts val="0"/>
                  </a:spcBef>
                </a:pPr>
                <a:r>
                  <a:rPr lang="en-US" sz="800"/>
                  <a:t>Name A</a:t>
                </a:r>
              </a:p>
              <a:p>
                <a:pPr algn="r">
                  <a:spcBef>
                    <a:spcPts val="0"/>
                  </a:spcBef>
                </a:pPr>
                <a:r>
                  <a:rPr lang="en-US" sz="800" err="1"/>
                  <a:t>invariantUUID</a:t>
                </a:r>
                <a:r>
                  <a:rPr lang="en-US" sz="800"/>
                  <a:t> 1</a:t>
                </a:r>
              </a:p>
              <a:p>
                <a:pPr algn="r">
                  <a:spcBef>
                    <a:spcPts val="0"/>
                  </a:spcBef>
                </a:pPr>
                <a:r>
                  <a:rPr lang="en-US" sz="800"/>
                  <a:t>UUID 1</a:t>
                </a:r>
              </a:p>
              <a:p>
                <a:pPr algn="r">
                  <a:spcBef>
                    <a:spcPts val="0"/>
                  </a:spcBef>
                </a:pPr>
                <a:r>
                  <a:rPr lang="en-US" sz="800"/>
                  <a:t>Revision 1.0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D709FFB-98AB-415E-B22A-667751A65831}"/>
                  </a:ext>
                </a:extLst>
              </p:cNvPr>
              <p:cNvSpPr txBox="1"/>
              <p:nvPr/>
            </p:nvSpPr>
            <p:spPr>
              <a:xfrm>
                <a:off x="3287056" y="2792651"/>
                <a:ext cx="1075383" cy="116282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 rtlCol="0">
                <a:noAutofit/>
              </a:bodyPr>
              <a:lstStyle/>
              <a:p>
                <a:pPr>
                  <a:spcBef>
                    <a:spcPts val="0"/>
                  </a:spcBef>
                </a:pPr>
                <a:r>
                  <a:rPr lang="en-US" sz="800">
                    <a:solidFill>
                      <a:schemeClr val="tx2">
                        <a:lumMod val="90000"/>
                        <a:lumOff val="10000"/>
                      </a:schemeClr>
                    </a:solidFill>
                  </a:rPr>
                  <a:t>Resource Instance name M</a:t>
                </a:r>
                <a:br>
                  <a:rPr lang="en-US" sz="800">
                    <a:solidFill>
                      <a:schemeClr val="tx2">
                        <a:lumMod val="90000"/>
                        <a:lumOff val="10000"/>
                      </a:schemeClr>
                    </a:solidFill>
                  </a:rPr>
                </a:br>
                <a:endParaRPr lang="en-US" sz="800">
                  <a:solidFill>
                    <a:schemeClr val="tx2">
                      <a:lumMod val="90000"/>
                      <a:lumOff val="10000"/>
                    </a:schemeClr>
                  </a:solidFill>
                </a:endParaRP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338A634-712A-4D4A-9B88-307018DB9A38}"/>
                </a:ext>
              </a:extLst>
            </p:cNvPr>
            <p:cNvSpPr txBox="1"/>
            <p:nvPr/>
          </p:nvSpPr>
          <p:spPr>
            <a:xfrm>
              <a:off x="4960904" y="2729028"/>
              <a:ext cx="1051891" cy="830997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80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Resource Name A</a:t>
              </a:r>
            </a:p>
            <a:p>
              <a:pPr>
                <a:spcBef>
                  <a:spcPts val="0"/>
                </a:spcBef>
              </a:pPr>
              <a:r>
                <a:rPr lang="en-US" sz="800" err="1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invariantUUID</a:t>
              </a:r>
              <a:r>
                <a:rPr lang="en-US" sz="80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 1</a:t>
              </a:r>
            </a:p>
            <a:p>
              <a:pPr>
                <a:spcBef>
                  <a:spcPts val="0"/>
                </a:spcBef>
              </a:pPr>
              <a:r>
                <a:rPr lang="en-US" sz="80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UUID 1</a:t>
              </a:r>
            </a:p>
            <a:p>
              <a:pPr>
                <a:spcBef>
                  <a:spcPts val="0"/>
                </a:spcBef>
              </a:pPr>
              <a:r>
                <a:rPr lang="en-US" sz="800" err="1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swVersion</a:t>
              </a:r>
              <a:r>
                <a:rPr lang="en-US" sz="80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 1.0</a:t>
              </a:r>
            </a:p>
            <a:p>
              <a:pPr>
                <a:spcBef>
                  <a:spcPts val="0"/>
                </a:spcBef>
              </a:pPr>
              <a:r>
                <a:rPr lang="en-US" sz="800" err="1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sdnc_model_name</a:t>
              </a:r>
              <a:endParaRPr lang="en-US" sz="80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pPr>
                <a:spcBef>
                  <a:spcPts val="0"/>
                </a:spcBef>
              </a:pPr>
              <a:r>
                <a:rPr lang="en-US" sz="800" err="1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sdnc_model_version</a:t>
              </a:r>
              <a:endParaRPr lang="en-US" sz="80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A3DE290-49B5-4E5E-80F3-5399774A0830}"/>
                </a:ext>
              </a:extLst>
            </p:cNvPr>
            <p:cNvSpPr txBox="1"/>
            <p:nvPr/>
          </p:nvSpPr>
          <p:spPr>
            <a:xfrm>
              <a:off x="4968718" y="3614390"/>
              <a:ext cx="561372" cy="215444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80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Artifacts</a:t>
              </a: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4F1C0627-B921-4C3C-BA86-0FC364D8AD14}"/>
              </a:ext>
            </a:extLst>
          </p:cNvPr>
          <p:cNvSpPr/>
          <p:nvPr/>
        </p:nvSpPr>
        <p:spPr>
          <a:xfrm>
            <a:off x="316977" y="3101162"/>
            <a:ext cx="2581260" cy="846492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noAutofit/>
          </a:bodyPr>
          <a:lstStyle/>
          <a:p>
            <a:pPr algn="r"/>
            <a:r>
              <a:rPr lang="en-US" sz="800"/>
              <a:t>Service instance object A</a:t>
            </a:r>
          </a:p>
          <a:p>
            <a:pPr algn="r">
              <a:spcBef>
                <a:spcPts val="0"/>
              </a:spcBef>
            </a:pPr>
            <a:r>
              <a:rPr lang="en-US" sz="800"/>
              <a:t>service-instance-id 1</a:t>
            </a:r>
          </a:p>
          <a:p>
            <a:pPr algn="r">
              <a:spcBef>
                <a:spcPts val="0"/>
              </a:spcBef>
            </a:pPr>
            <a:r>
              <a:rPr lang="en-US" sz="800"/>
              <a:t>model-invariant-id 1</a:t>
            </a:r>
          </a:p>
          <a:p>
            <a:pPr algn="r">
              <a:spcBef>
                <a:spcPts val="0"/>
              </a:spcBef>
            </a:pPr>
            <a:r>
              <a:rPr lang="en-US" sz="800">
                <a:solidFill>
                  <a:schemeClr val="bg1"/>
                </a:solidFill>
                <a:latin typeface="Helvetica Neue"/>
              </a:rPr>
              <a:t>model-version-id 1</a:t>
            </a:r>
          </a:p>
          <a:p>
            <a:pPr algn="r">
              <a:spcBef>
                <a:spcPts val="0"/>
              </a:spcBef>
            </a:pPr>
            <a:endParaRPr lang="en-US" sz="800" i="0">
              <a:solidFill>
                <a:srgbClr val="333333"/>
              </a:solidFill>
              <a:effectLst/>
              <a:latin typeface="Helvetica Neue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1ECD641-F228-4AF7-B247-DFCE27389121}"/>
              </a:ext>
            </a:extLst>
          </p:cNvPr>
          <p:cNvSpPr/>
          <p:nvPr/>
        </p:nvSpPr>
        <p:spPr>
          <a:xfrm>
            <a:off x="367791" y="3154293"/>
            <a:ext cx="1239816" cy="707886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800">
                <a:solidFill>
                  <a:schemeClr val="bg1"/>
                </a:solidFill>
              </a:rPr>
              <a:t>PNF-instance-id 1</a:t>
            </a:r>
          </a:p>
          <a:p>
            <a:pPr>
              <a:spcBef>
                <a:spcPts val="0"/>
              </a:spcBef>
            </a:pPr>
            <a:r>
              <a:rPr lang="en-US" sz="800">
                <a:solidFill>
                  <a:schemeClr val="bg1"/>
                </a:solidFill>
              </a:rPr>
              <a:t>model-name A</a:t>
            </a:r>
          </a:p>
          <a:p>
            <a:pPr>
              <a:spcBef>
                <a:spcPts val="0"/>
              </a:spcBef>
            </a:pPr>
            <a:r>
              <a:rPr lang="en-US" sz="800">
                <a:solidFill>
                  <a:schemeClr val="bg1"/>
                </a:solidFill>
              </a:rPr>
              <a:t>model-invariant-id 1</a:t>
            </a:r>
          </a:p>
          <a:p>
            <a:pPr>
              <a:spcBef>
                <a:spcPts val="0"/>
              </a:spcBef>
            </a:pPr>
            <a:r>
              <a:rPr lang="en-US" sz="800">
                <a:solidFill>
                  <a:schemeClr val="bg1"/>
                </a:solidFill>
              </a:rPr>
              <a:t>model-version-id 1</a:t>
            </a:r>
          </a:p>
          <a:p>
            <a:pPr>
              <a:spcBef>
                <a:spcPts val="0"/>
              </a:spcBef>
            </a:pPr>
            <a:r>
              <a:rPr lang="en-US" sz="800">
                <a:solidFill>
                  <a:schemeClr val="bg1"/>
                </a:solidFill>
              </a:rPr>
              <a:t>s</a:t>
            </a:r>
            <a:r>
              <a:rPr lang="en-US" sz="800" i="0">
                <a:solidFill>
                  <a:schemeClr val="bg1"/>
                </a:solidFill>
                <a:effectLst/>
              </a:rPr>
              <a:t>oftware-version 1.0</a:t>
            </a:r>
          </a:p>
        </p:txBody>
      </p:sp>
      <p:sp>
        <p:nvSpPr>
          <p:cNvPr id="69" name="Speech Bubble: Rectangle with Corners Rounded 68">
            <a:extLst>
              <a:ext uri="{FF2B5EF4-FFF2-40B4-BE49-F238E27FC236}">
                <a16:creationId xmlns:a16="http://schemas.microsoft.com/office/drawing/2014/main" id="{BAF647FF-C265-429F-9247-C89704EC1736}"/>
              </a:ext>
            </a:extLst>
          </p:cNvPr>
          <p:cNvSpPr/>
          <p:nvPr/>
        </p:nvSpPr>
        <p:spPr>
          <a:xfrm>
            <a:off x="1549203" y="6190071"/>
            <a:ext cx="1731446" cy="476726"/>
          </a:xfrm>
          <a:prstGeom prst="wedgeRoundRectCallout">
            <a:avLst>
              <a:gd name="adj1" fmla="val 69500"/>
              <a:gd name="adj2" fmla="val -85714"/>
              <a:gd name="adj3" fmla="val 16667"/>
            </a:avLst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1100" dirty="0"/>
              <a:t>0. Store the following data locally at SDC distribution 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E421A4A1-8D0C-47F2-AC02-5B21E50E9016}"/>
              </a:ext>
            </a:extLst>
          </p:cNvPr>
          <p:cNvSpPr/>
          <p:nvPr/>
        </p:nvSpPr>
        <p:spPr>
          <a:xfrm>
            <a:off x="5683379" y="2515144"/>
            <a:ext cx="1239816" cy="230832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900">
                <a:solidFill>
                  <a:schemeClr val="bg1"/>
                </a:solidFill>
              </a:rPr>
              <a:t>Operational Policy DB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806DD26-CD7F-469B-AB65-8723390427CB}"/>
              </a:ext>
            </a:extLst>
          </p:cNvPr>
          <p:cNvGrpSpPr/>
          <p:nvPr/>
        </p:nvGrpSpPr>
        <p:grpSpPr>
          <a:xfrm>
            <a:off x="3506236" y="3462972"/>
            <a:ext cx="1410188" cy="1961447"/>
            <a:chOff x="2917884" y="4136145"/>
            <a:chExt cx="1410188" cy="1961447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979D3591-6351-46C0-AEAE-EF170F26F769}"/>
                </a:ext>
              </a:extLst>
            </p:cNvPr>
            <p:cNvGrpSpPr/>
            <p:nvPr/>
          </p:nvGrpSpPr>
          <p:grpSpPr>
            <a:xfrm>
              <a:off x="2917884" y="4136145"/>
              <a:ext cx="1360540" cy="1039932"/>
              <a:chOff x="3890554" y="1485972"/>
              <a:chExt cx="2633990" cy="2429692"/>
            </a:xfrm>
          </p:grpSpPr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DB18BC9F-01DA-4917-9223-11C87B1E8241}"/>
                  </a:ext>
                </a:extLst>
              </p:cNvPr>
              <p:cNvSpPr/>
              <p:nvPr/>
            </p:nvSpPr>
            <p:spPr>
              <a:xfrm>
                <a:off x="3890554" y="1485972"/>
                <a:ext cx="2633989" cy="470263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v-SE" sz="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 subscriptionName</a:t>
                </a: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397A9BC1-7951-4896-B6CB-DBAC72A36C56}"/>
                  </a:ext>
                </a:extLst>
              </p:cNvPr>
              <p:cNvSpPr/>
              <p:nvPr/>
            </p:nvSpPr>
            <p:spPr>
              <a:xfrm>
                <a:off x="3890556" y="1956235"/>
                <a:ext cx="2633988" cy="679269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v-SE" sz="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 nfTypeModelInvariantId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v-SE" sz="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 nfFilter</a:t>
                </a: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B2EAA5BC-DA41-40B9-B11F-3470C60D21BF}"/>
                  </a:ext>
                </a:extLst>
              </p:cNvPr>
              <p:cNvSpPr/>
              <p:nvPr/>
            </p:nvSpPr>
            <p:spPr>
              <a:xfrm>
                <a:off x="3897138" y="2635504"/>
                <a:ext cx="2627405" cy="128016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v-SE" sz="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 administrativeState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v-SE" sz="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 fileBasedGP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v-SE" sz="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 fileLocation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sv-SE" sz="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 measurementGroup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2" name="Trapezoid 81">
              <a:extLst>
                <a:ext uri="{FF2B5EF4-FFF2-40B4-BE49-F238E27FC236}">
                  <a16:creationId xmlns:a16="http://schemas.microsoft.com/office/drawing/2014/main" id="{0C819C9A-E50B-478C-AB27-C328108B3C45}"/>
                </a:ext>
              </a:extLst>
            </p:cNvPr>
            <p:cNvSpPr/>
            <p:nvPr/>
          </p:nvSpPr>
          <p:spPr>
            <a:xfrm rot="10800000">
              <a:off x="2943875" y="5188176"/>
              <a:ext cx="1384197" cy="909416"/>
            </a:xfrm>
            <a:prstGeom prst="trapezoid">
              <a:avLst>
                <a:gd name="adj" fmla="val 57242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  <a:alpha val="40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1" name="Speech Bubble: Rectangle with Corners Rounded 80">
            <a:extLst>
              <a:ext uri="{FF2B5EF4-FFF2-40B4-BE49-F238E27FC236}">
                <a16:creationId xmlns:a16="http://schemas.microsoft.com/office/drawing/2014/main" id="{E22B6BAA-D32F-4356-9DF5-5AA59A3A1674}"/>
              </a:ext>
            </a:extLst>
          </p:cNvPr>
          <p:cNvSpPr/>
          <p:nvPr/>
        </p:nvSpPr>
        <p:spPr>
          <a:xfrm>
            <a:off x="4986441" y="3523724"/>
            <a:ext cx="1554451" cy="476726"/>
          </a:xfrm>
          <a:prstGeom prst="wedgeRoundRectCallout">
            <a:avLst>
              <a:gd name="adj1" fmla="val -73948"/>
              <a:gd name="adj2" fmla="val 22225"/>
              <a:gd name="adj3" fmla="val 16667"/>
            </a:avLst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1100"/>
              <a:t>1. </a:t>
            </a:r>
            <a:r>
              <a:rPr lang="en-US" sz="1100" err="1"/>
              <a:t>xNF</a:t>
            </a:r>
            <a:r>
              <a:rPr lang="en-US" sz="1100"/>
              <a:t> filters based on anything</a:t>
            </a:r>
          </a:p>
        </p:txBody>
      </p:sp>
      <p:sp>
        <p:nvSpPr>
          <p:cNvPr id="97" name="Speech Bubble: Rectangle with Corners Rounded 96">
            <a:extLst>
              <a:ext uri="{FF2B5EF4-FFF2-40B4-BE49-F238E27FC236}">
                <a16:creationId xmlns:a16="http://schemas.microsoft.com/office/drawing/2014/main" id="{F1E6DAA1-4308-45C6-A0B4-4B299428BE84}"/>
              </a:ext>
            </a:extLst>
          </p:cNvPr>
          <p:cNvSpPr/>
          <p:nvPr/>
        </p:nvSpPr>
        <p:spPr>
          <a:xfrm>
            <a:off x="6847608" y="4959245"/>
            <a:ext cx="4419510" cy="289441"/>
          </a:xfrm>
          <a:prstGeom prst="wedgeRoundRectCallout">
            <a:avLst>
              <a:gd name="adj1" fmla="val -50774"/>
              <a:gd name="adj2" fmla="val -150202"/>
              <a:gd name="adj3" fmla="val 16667"/>
            </a:avLst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1100" dirty="0"/>
              <a:t>4. Policy Name, NF instance list </a:t>
            </a:r>
            <a:r>
              <a:rPr lang="en-US" sz="1100" dirty="0">
                <a:solidFill>
                  <a:schemeClr val="bg1"/>
                </a:solidFill>
              </a:rPr>
              <a:t>[NF ID, </a:t>
            </a:r>
            <a:r>
              <a:rPr lang="en-US" sz="1100" dirty="0" err="1">
                <a:solidFill>
                  <a:schemeClr val="bg1"/>
                </a:solidFill>
              </a:rPr>
              <a:t>BlueprintName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BlueprintVersion</a:t>
            </a:r>
            <a:r>
              <a:rPr lang="en-US" sz="1100" dirty="0">
                <a:solidFill>
                  <a:schemeClr val="bg1"/>
                </a:solidFill>
              </a:rPr>
              <a:t>]</a:t>
            </a:r>
            <a:endParaRPr lang="en-US" sz="1100" dirty="0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4C571213-FF4A-4E9B-AE7E-0A30A56FF8EC}"/>
              </a:ext>
            </a:extLst>
          </p:cNvPr>
          <p:cNvSpPr/>
          <p:nvPr/>
        </p:nvSpPr>
        <p:spPr>
          <a:xfrm>
            <a:off x="5610538" y="2709821"/>
            <a:ext cx="3016152" cy="2308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900">
                <a:solidFill>
                  <a:schemeClr val="bg1"/>
                </a:solidFill>
              </a:rPr>
              <a:t>5. </a:t>
            </a:r>
            <a:r>
              <a:rPr lang="en-US" sz="900" err="1">
                <a:solidFill>
                  <a:schemeClr val="bg1"/>
                </a:solidFill>
              </a:rPr>
              <a:t>policyName</a:t>
            </a:r>
            <a:r>
              <a:rPr lang="en-US" sz="900">
                <a:solidFill>
                  <a:schemeClr val="bg1"/>
                </a:solidFill>
              </a:rPr>
              <a:t> </a:t>
            </a:r>
            <a:r>
              <a:rPr lang="en-US" sz="90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sz="900" err="1">
                <a:solidFill>
                  <a:schemeClr val="bg1"/>
                </a:solidFill>
                <a:sym typeface="Wingdings" panose="05000000000000000000" pitchFamily="2" charset="2"/>
              </a:rPr>
              <a:t>actionName</a:t>
            </a:r>
            <a:endParaRPr lang="en-US" sz="900">
              <a:solidFill>
                <a:schemeClr val="bg1"/>
              </a:solidFill>
            </a:endParaRPr>
          </a:p>
        </p:txBody>
      </p:sp>
      <p:sp>
        <p:nvSpPr>
          <p:cNvPr id="99" name="Arrow: Right 98">
            <a:extLst>
              <a:ext uri="{FF2B5EF4-FFF2-40B4-BE49-F238E27FC236}">
                <a16:creationId xmlns:a16="http://schemas.microsoft.com/office/drawing/2014/main" id="{10D0AC4A-DBB3-496F-95ED-54BC476E5B88}"/>
              </a:ext>
            </a:extLst>
          </p:cNvPr>
          <p:cNvSpPr/>
          <p:nvPr/>
        </p:nvSpPr>
        <p:spPr bwMode="auto">
          <a:xfrm>
            <a:off x="8691266" y="2308064"/>
            <a:ext cx="1770255" cy="846229"/>
          </a:xfrm>
          <a:prstGeom prst="rightArrow">
            <a:avLst>
              <a:gd name="adj1" fmla="val 100000"/>
              <a:gd name="adj2" fmla="val 15660"/>
            </a:avLst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800">
                <a:solidFill>
                  <a:schemeClr val="bg1"/>
                </a:solidFill>
              </a:rPr>
              <a:t>6. CDS self-service API request</a:t>
            </a:r>
          </a:p>
          <a:p>
            <a:r>
              <a:rPr lang="en-US" sz="800" err="1">
                <a:solidFill>
                  <a:schemeClr val="bg1"/>
                </a:solidFill>
              </a:rPr>
              <a:t>xNF</a:t>
            </a:r>
            <a:r>
              <a:rPr lang="en-US" sz="800">
                <a:solidFill>
                  <a:schemeClr val="bg1"/>
                </a:solidFill>
              </a:rPr>
              <a:t> instance ID</a:t>
            </a:r>
          </a:p>
          <a:p>
            <a:r>
              <a:rPr lang="en-US" sz="800" err="1">
                <a:solidFill>
                  <a:schemeClr val="bg1"/>
                </a:solidFill>
              </a:rPr>
              <a:t>actionIdentifer</a:t>
            </a:r>
            <a:r>
              <a:rPr lang="en-US" sz="800">
                <a:solidFill>
                  <a:schemeClr val="bg1"/>
                </a:solidFill>
              </a:rPr>
              <a:t> {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    </a:t>
            </a:r>
            <a:r>
              <a:rPr lang="en-US" sz="800" err="1">
                <a:solidFill>
                  <a:schemeClr val="bg1"/>
                </a:solidFill>
              </a:rPr>
              <a:t>actionName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    </a:t>
            </a:r>
            <a:r>
              <a:rPr lang="en-US" sz="800" err="1">
                <a:solidFill>
                  <a:schemeClr val="bg1"/>
                </a:solidFill>
              </a:rPr>
              <a:t>blueprintName</a:t>
            </a:r>
            <a:br>
              <a:rPr lang="en-US" sz="800">
                <a:solidFill>
                  <a:schemeClr val="bg1"/>
                </a:solidFill>
              </a:rPr>
            </a:br>
            <a:r>
              <a:rPr lang="en-US" sz="800">
                <a:solidFill>
                  <a:schemeClr val="bg1"/>
                </a:solidFill>
              </a:rPr>
              <a:t>    </a:t>
            </a:r>
            <a:r>
              <a:rPr lang="en-US" sz="800" err="1">
                <a:solidFill>
                  <a:schemeClr val="bg1"/>
                </a:solidFill>
              </a:rPr>
              <a:t>blueprintVersion</a:t>
            </a:r>
            <a:r>
              <a:rPr lang="en-US" sz="800">
                <a:solidFill>
                  <a:schemeClr val="bg1"/>
                </a:solidFill>
              </a:rPr>
              <a:t>}</a:t>
            </a: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82DEBFE3-79A7-4973-AA3B-B8B3F598E4BE}"/>
              </a:ext>
            </a:extLst>
          </p:cNvPr>
          <p:cNvSpPr/>
          <p:nvPr/>
        </p:nvSpPr>
        <p:spPr bwMode="auto">
          <a:xfrm>
            <a:off x="10461521" y="1920417"/>
            <a:ext cx="1372980" cy="151334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SDNC/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v-SE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0" name="Rectangle: Rounded Corners 109">
            <a:extLst>
              <a:ext uri="{FF2B5EF4-FFF2-40B4-BE49-F238E27FC236}">
                <a16:creationId xmlns:a16="http://schemas.microsoft.com/office/drawing/2014/main" id="{C9476101-26B5-46B8-AFDB-E355F402FBB9}"/>
              </a:ext>
            </a:extLst>
          </p:cNvPr>
          <p:cNvSpPr/>
          <p:nvPr/>
        </p:nvSpPr>
        <p:spPr bwMode="auto">
          <a:xfrm>
            <a:off x="10598833" y="2480354"/>
            <a:ext cx="946302" cy="738197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CBA</a:t>
            </a:r>
          </a:p>
        </p:txBody>
      </p:sp>
      <p:sp>
        <p:nvSpPr>
          <p:cNvPr id="111" name="Rectangle: Rounded Corners 110">
            <a:extLst>
              <a:ext uri="{FF2B5EF4-FFF2-40B4-BE49-F238E27FC236}">
                <a16:creationId xmlns:a16="http://schemas.microsoft.com/office/drawing/2014/main" id="{543B9849-E31A-4F33-A241-CCA50FBB9899}"/>
              </a:ext>
            </a:extLst>
          </p:cNvPr>
          <p:cNvSpPr/>
          <p:nvPr/>
        </p:nvSpPr>
        <p:spPr bwMode="auto">
          <a:xfrm>
            <a:off x="10585253" y="3988779"/>
            <a:ext cx="1125516" cy="88056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72000" tIns="36000" rIns="73152" bIns="365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55178146-E06B-4EF2-B9F0-43AE3C0556B1}"/>
              </a:ext>
            </a:extLst>
          </p:cNvPr>
          <p:cNvCxnSpPr>
            <a:cxnSpLocks/>
            <a:stCxn id="109" idx="2"/>
            <a:endCxn id="111" idx="0"/>
          </p:cNvCxnSpPr>
          <p:nvPr/>
        </p:nvCxnSpPr>
        <p:spPr>
          <a:xfrm>
            <a:off x="11148011" y="3433760"/>
            <a:ext cx="0" cy="5550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4DB36A3-948A-4B73-ABE8-F2DD7C2AE1C4}"/>
              </a:ext>
            </a:extLst>
          </p:cNvPr>
          <p:cNvGrpSpPr/>
          <p:nvPr/>
        </p:nvGrpSpPr>
        <p:grpSpPr>
          <a:xfrm>
            <a:off x="3533250" y="5327068"/>
            <a:ext cx="3144927" cy="1131210"/>
            <a:chOff x="5914661" y="5204567"/>
            <a:chExt cx="3144927" cy="113121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72C22EA-358E-4A48-A151-4EA3162EFF90}"/>
                </a:ext>
              </a:extLst>
            </p:cNvPr>
            <p:cNvSpPr/>
            <p:nvPr/>
          </p:nvSpPr>
          <p:spPr>
            <a:xfrm>
              <a:off x="5914661" y="5204567"/>
              <a:ext cx="3057291" cy="1131210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r"/>
              <a:r>
                <a:rPr lang="sv-SE" sz="2000" b="1"/>
                <a:t>PMSH</a:t>
              </a:r>
            </a:p>
            <a:p>
              <a:pPr algn="r"/>
              <a:endParaRPr lang="en-US" sz="1600" b="1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9CEC579-4CD0-405F-95F9-CCE544BC0BB4}"/>
                </a:ext>
              </a:extLst>
            </p:cNvPr>
            <p:cNvSpPr/>
            <p:nvPr/>
          </p:nvSpPr>
          <p:spPr>
            <a:xfrm>
              <a:off x="5955800" y="5303609"/>
              <a:ext cx="1239816" cy="784830"/>
            </a:xfrm>
            <a:prstGeom prst="rect">
              <a:avLst/>
            </a:prstGeom>
            <a:solidFill>
              <a:schemeClr val="accent4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900">
                  <a:solidFill>
                    <a:schemeClr val="bg1"/>
                  </a:solidFill>
                </a:rPr>
                <a:t>model-name A</a:t>
              </a:r>
            </a:p>
            <a:p>
              <a:pPr>
                <a:spcBef>
                  <a:spcPts val="0"/>
                </a:spcBef>
              </a:pPr>
              <a:r>
                <a:rPr lang="en-US" sz="900">
                  <a:solidFill>
                    <a:schemeClr val="bg1"/>
                  </a:solidFill>
                </a:rPr>
                <a:t>model-invariant-id 1</a:t>
              </a:r>
            </a:p>
            <a:p>
              <a:pPr>
                <a:spcBef>
                  <a:spcPts val="0"/>
                </a:spcBef>
              </a:pPr>
              <a:r>
                <a:rPr lang="en-US" sz="900">
                  <a:solidFill>
                    <a:schemeClr val="bg1"/>
                  </a:solidFill>
                </a:rPr>
                <a:t>model-version-id 1</a:t>
              </a:r>
            </a:p>
            <a:p>
              <a:pPr>
                <a:spcBef>
                  <a:spcPts val="0"/>
                </a:spcBef>
              </a:pPr>
              <a:r>
                <a:rPr lang="en-US" sz="900" err="1">
                  <a:solidFill>
                    <a:schemeClr val="bg1"/>
                  </a:solidFill>
                </a:rPr>
                <a:t>sdnc_model_name</a:t>
              </a:r>
              <a:endParaRPr lang="en-US" sz="900">
                <a:solidFill>
                  <a:schemeClr val="bg1"/>
                </a:solidFill>
              </a:endParaRPr>
            </a:p>
            <a:p>
              <a:pPr>
                <a:spcBef>
                  <a:spcPts val="0"/>
                </a:spcBef>
              </a:pPr>
              <a:r>
                <a:rPr lang="en-US" sz="900" err="1">
                  <a:solidFill>
                    <a:schemeClr val="bg1"/>
                  </a:solidFill>
                </a:rPr>
                <a:t>sdnc_model_version</a:t>
              </a:r>
              <a:endParaRPr lang="en-US" sz="900">
                <a:solidFill>
                  <a:schemeClr val="bg1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304F721-1AE1-43AB-B784-86BC69B24BB3}"/>
                </a:ext>
              </a:extLst>
            </p:cNvPr>
            <p:cNvSpPr/>
            <p:nvPr/>
          </p:nvSpPr>
          <p:spPr>
            <a:xfrm>
              <a:off x="5935230" y="6104944"/>
              <a:ext cx="3124358" cy="230832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wrap="square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sz="900" dirty="0">
                  <a:solidFill>
                    <a:schemeClr val="bg1"/>
                  </a:solidFill>
                </a:rPr>
                <a:t>3: </a:t>
              </a:r>
              <a:r>
                <a:rPr lang="en-US" sz="900" dirty="0" err="1">
                  <a:solidFill>
                    <a:schemeClr val="bg1"/>
                  </a:solidFill>
                </a:rPr>
                <a:t>xNF</a:t>
              </a:r>
              <a:r>
                <a:rPr lang="en-US" sz="900" dirty="0">
                  <a:solidFill>
                    <a:schemeClr val="bg1"/>
                  </a:solidFill>
                </a:rPr>
                <a:t> instance Name </a:t>
              </a:r>
              <a:r>
                <a:rPr lang="en-US" sz="900" dirty="0">
                  <a:solidFill>
                    <a:schemeClr val="bg1"/>
                  </a:solidFill>
                  <a:sym typeface="Wingdings" panose="05000000000000000000" pitchFamily="2" charset="2"/>
                </a:rPr>
                <a:t> </a:t>
              </a:r>
              <a:r>
                <a:rPr lang="en-US" sz="900" dirty="0" err="1">
                  <a:solidFill>
                    <a:schemeClr val="bg1"/>
                  </a:solidFill>
                </a:rPr>
                <a:t>BlueprintName</a:t>
              </a:r>
              <a:r>
                <a:rPr lang="en-US" sz="900" dirty="0">
                  <a:solidFill>
                    <a:schemeClr val="bg1"/>
                  </a:solidFill>
                </a:rPr>
                <a:t> and </a:t>
              </a:r>
              <a:r>
                <a:rPr lang="en-US" sz="900" dirty="0" err="1">
                  <a:solidFill>
                    <a:schemeClr val="bg1"/>
                  </a:solidFill>
                </a:rPr>
                <a:t>BlueprintVersion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sp>
        <p:nvSpPr>
          <p:cNvPr id="65" name="Speech Bubble: Rectangle with Corners Rounded 64">
            <a:extLst>
              <a:ext uri="{FF2B5EF4-FFF2-40B4-BE49-F238E27FC236}">
                <a16:creationId xmlns:a16="http://schemas.microsoft.com/office/drawing/2014/main" id="{B4DEEF87-A2D9-4CEA-9DF4-BFE50E350696}"/>
              </a:ext>
            </a:extLst>
          </p:cNvPr>
          <p:cNvSpPr/>
          <p:nvPr/>
        </p:nvSpPr>
        <p:spPr>
          <a:xfrm>
            <a:off x="7071988" y="5512283"/>
            <a:ext cx="1963293" cy="1038582"/>
          </a:xfrm>
          <a:prstGeom prst="wedgeRoundRectCallout">
            <a:avLst>
              <a:gd name="adj1" fmla="val -65096"/>
              <a:gd name="adj2" fmla="val -23628"/>
              <a:gd name="adj3" fmla="val 16667"/>
            </a:avLst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sv-SE" sz="1100"/>
              <a:t>Example:</a:t>
            </a:r>
          </a:p>
          <a:p>
            <a:pPr algn="ctr"/>
            <a:r>
              <a:rPr lang="sv-SE" sz="1100"/>
              <a:t>Configuration policy=</a:t>
            </a:r>
          </a:p>
          <a:p>
            <a:pPr algn="ctr"/>
            <a:r>
              <a:rPr lang="sv-SE" sz="1100"/>
              <a:t>Node type invariantUUID =1</a:t>
            </a:r>
          </a:p>
          <a:p>
            <a:pPr algn="ctr"/>
            <a:r>
              <a:rPr lang="sv-SE" sz="1100"/>
              <a:t>Name filter = ”Stockholm”</a:t>
            </a:r>
          </a:p>
          <a:p>
            <a:pPr algn="ctr"/>
            <a:r>
              <a:rPr lang="sv-SE" sz="1100"/>
              <a:t>Node Type = EricssonLTE</a:t>
            </a:r>
            <a:endParaRPr lang="en-US" sz="1100"/>
          </a:p>
        </p:txBody>
      </p:sp>
      <p:sp>
        <p:nvSpPr>
          <p:cNvPr id="68" name="Speech Bubble: Rectangle with Corners Rounded 67">
            <a:extLst>
              <a:ext uri="{FF2B5EF4-FFF2-40B4-BE49-F238E27FC236}">
                <a16:creationId xmlns:a16="http://schemas.microsoft.com/office/drawing/2014/main" id="{AEE4A0B7-C7F6-4966-80FA-E8D575C235F8}"/>
              </a:ext>
            </a:extLst>
          </p:cNvPr>
          <p:cNvSpPr/>
          <p:nvPr/>
        </p:nvSpPr>
        <p:spPr>
          <a:xfrm>
            <a:off x="298149" y="4614691"/>
            <a:ext cx="1890697" cy="289441"/>
          </a:xfrm>
          <a:prstGeom prst="wedgeRoundRectCallout">
            <a:avLst>
              <a:gd name="adj1" fmla="val 48135"/>
              <a:gd name="adj2" fmla="val -126557"/>
              <a:gd name="adj3" fmla="val 16667"/>
            </a:avLst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sz="1100" dirty="0"/>
              <a:t>2. Querying model-version-id</a:t>
            </a:r>
          </a:p>
        </p:txBody>
      </p:sp>
      <p:sp>
        <p:nvSpPr>
          <p:cNvPr id="43" name="Speech Bubble: Rectangle 42">
            <a:extLst>
              <a:ext uri="{FF2B5EF4-FFF2-40B4-BE49-F238E27FC236}">
                <a16:creationId xmlns:a16="http://schemas.microsoft.com/office/drawing/2014/main" id="{932CA4E6-C918-4F6A-BF8C-1F2FFC39F010}"/>
              </a:ext>
            </a:extLst>
          </p:cNvPr>
          <p:cNvSpPr/>
          <p:nvPr/>
        </p:nvSpPr>
        <p:spPr>
          <a:xfrm>
            <a:off x="144932" y="5204199"/>
            <a:ext cx="2831024" cy="688474"/>
          </a:xfrm>
          <a:prstGeom prst="wedgeRectCallout">
            <a:avLst>
              <a:gd name="adj1" fmla="val 67989"/>
              <a:gd name="adj2" fmla="val 1160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Store SDC Catalog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info in PMSH</a:t>
            </a:r>
          </a:p>
        </p:txBody>
      </p:sp>
    </p:spTree>
    <p:extLst>
      <p:ext uri="{BB962C8B-B14F-4D97-AF65-F5344CB8AC3E}">
        <p14:creationId xmlns:p14="http://schemas.microsoft.com/office/powerpoint/2010/main" val="168347819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resentationTemplate2017">
  <a:themeElements>
    <a:clrScheme name="Custom 6">
      <a:dk1>
        <a:srgbClr val="181818"/>
      </a:dk1>
      <a:lt1>
        <a:srgbClr val="FFFFFF"/>
      </a:lt1>
      <a:dk2>
        <a:srgbClr val="181818"/>
      </a:dk2>
      <a:lt2>
        <a:srgbClr val="E0E0E0"/>
      </a:lt2>
      <a:accent1>
        <a:srgbClr val="0082F0"/>
      </a:accent1>
      <a:accent2>
        <a:srgbClr val="0FC373"/>
      </a:accent2>
      <a:accent3>
        <a:srgbClr val="AF78D2"/>
      </a:accent3>
      <a:accent4>
        <a:srgbClr val="FAD22D"/>
      </a:accent4>
      <a:accent5>
        <a:srgbClr val="FF8C0A"/>
      </a:accent5>
      <a:accent6>
        <a:srgbClr val="FF3232"/>
      </a:accent6>
      <a:hlink>
        <a:srgbClr val="0A14D2"/>
      </a:hlink>
      <a:folHlink>
        <a:srgbClr val="040969"/>
      </a:folHlink>
    </a:clrScheme>
    <a:fontScheme name="Ericsson Brand 2.0">
      <a:majorFont>
        <a:latin typeface="Ericsson Hilda Light"/>
        <a:ea typeface=""/>
        <a:cs typeface=""/>
      </a:majorFont>
      <a:minorFont>
        <a:latin typeface="Ericsson Hild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72000" tIns="36000" rIns="73152" bIns="36576" numCol="1" spcCol="0" rtlCol="0" fromWordArt="0" anchor="t" anchorCtr="0" forceAA="0" compatLnSpc="1">
        <a:prstTxWarp prst="textNoShape">
          <a:avLst/>
        </a:prstTxWarp>
        <a:noAutofit/>
      </a:bodyPr>
      <a:lstStyle>
        <a:defPPr marL="357188" marR="0" indent="-357188" algn="l" defTabSz="914400" rtl="0" eaLnBrk="1" fontAlgn="base" latinLnBrk="0" hangingPunct="1">
          <a:lnSpc>
            <a:spcPct val="100000"/>
          </a:lnSpc>
          <a:spcBef>
            <a:spcPts val="300"/>
          </a:spcBef>
          <a:spcAft>
            <a:spcPct val="0"/>
          </a:spcAft>
          <a:buClrTx/>
          <a:buSzTx/>
          <a:buFont typeface="Ericsson Hilda" panose="00000500000000000000" pitchFamily="2" charset="0"/>
          <a:buChar char="—"/>
          <a:tabLst/>
          <a:defRPr kumimoji="0" sz="2000" b="0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+mn-lt"/>
          </a:defRPr>
        </a:defPPr>
      </a:lstStyle>
    </a:spDef>
    <a:lnDef>
      <a:spPr bwMode="auto"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 bwMode="auto">
        <a:noFill/>
        <a:ln w="12700">
          <a:noFill/>
          <a:miter lim="800000"/>
          <a:headEnd/>
          <a:tailEnd/>
        </a:ln>
      </a:spPr>
      <a:bodyPr vert="horz" wrap="square" lIns="72000" tIns="36000" rIns="73152" bIns="36576" numCol="1" rtlCol="0" anchor="t" anchorCtr="0" compatLnSpc="1">
        <a:prstTxWarp prst="textNoShape">
          <a:avLst/>
        </a:prstTxWarp>
        <a:noAutofit/>
      </a:bodyPr>
      <a:lstStyle>
        <a:defPPr marL="344488" indent="-344488" algn="l">
          <a:buClr>
            <a:schemeClr val="tx1"/>
          </a:buClr>
          <a:buFont typeface="Ericsson Hilda Light" panose="00000400000000000000" pitchFamily="2" charset="0"/>
          <a:buChar char="—"/>
          <a:defRPr sz="2000" dirty="0" err="1" smtClean="0"/>
        </a:defPPr>
      </a:lstStyle>
    </a:tx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Template2017.potx" id="{775AD81A-0AF6-45CB-889B-779F764C8091}" vid="{622262D2-9439-4A46-819E-379D679C1385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211220D098C84B99FF29185656C1DC" ma:contentTypeVersion="7" ma:contentTypeDescription="Create a new document." ma:contentTypeScope="" ma:versionID="f9445b9b7218e26dedf7b7f3041dac4c">
  <xsd:schema xmlns:xsd="http://www.w3.org/2001/XMLSchema" xmlns:xs="http://www.w3.org/2001/XMLSchema" xmlns:p="http://schemas.microsoft.com/office/2006/metadata/properties" xmlns:ns2="763aa34c-cc81-4119-9cda-68682073e045" xmlns:ns3="25936cc9-e5dc-4a71-81d2-3f4874aefcd8" targetNamespace="http://schemas.microsoft.com/office/2006/metadata/properties" ma:root="true" ma:fieldsID="bde985d153e10920f40bcdf3032929d5" ns2:_="" ns3:_="">
    <xsd:import namespace="763aa34c-cc81-4119-9cda-68682073e045"/>
    <xsd:import namespace="25936cc9-e5dc-4a71-81d2-3f4874aefc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3aa34c-cc81-4119-9cda-68682073e0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936cc9-e5dc-4a71-81d2-3f4874aefcd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45594B4-6DAB-445D-BED1-07AC62A05ED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30770D-6BA9-4276-9AA0-93CA4AF1227B}">
  <ds:schemaRefs>
    <ds:schemaRef ds:uri="25936cc9-e5dc-4a71-81d2-3f4874aefcd8"/>
    <ds:schemaRef ds:uri="763aa34c-cc81-4119-9cda-68682073e04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BEE1563-7402-4E0F-A95D-212F38E76BE7}">
  <ds:schemaRefs>
    <ds:schemaRef ds:uri="http://purl.org/dc/terms/"/>
    <ds:schemaRef ds:uri="http://schemas.openxmlformats.org/package/2006/metadata/core-properties"/>
    <ds:schemaRef ds:uri="25936cc9-e5dc-4a71-81d2-3f4874aefcd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63aa34c-cc81-4119-9cda-68682073e04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1495</Words>
  <Application>Microsoft Office PowerPoint</Application>
  <PresentationFormat>Widescreen</PresentationFormat>
  <Paragraphs>246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.AppleSystemUIFont</vt:lpstr>
      <vt:lpstr>Arial</vt:lpstr>
      <vt:lpstr>Calibri</vt:lpstr>
      <vt:lpstr>Calibri Light</vt:lpstr>
      <vt:lpstr>Ericsson Hilda</vt:lpstr>
      <vt:lpstr>Ericsson Hilda Light</vt:lpstr>
      <vt:lpstr>Ericsson Technical Icons</vt:lpstr>
      <vt:lpstr>Helvetica Neue</vt:lpstr>
      <vt:lpstr>Office Theme</vt:lpstr>
      <vt:lpstr>PresentationTemplate2017</vt:lpstr>
      <vt:lpstr>1_Office Theme</vt:lpstr>
      <vt:lpstr>PMSH Filtering Enhancement  Rel G</vt:lpstr>
      <vt:lpstr>Rel G PMSH filter enhancements :</vt:lpstr>
      <vt:lpstr>CBA Selection Evaluation</vt:lpstr>
      <vt:lpstr>Case #1: Different node types</vt:lpstr>
      <vt:lpstr>Case #2: Same node type, different sw versions</vt:lpstr>
      <vt:lpstr>Implementation RelF (with RelG changes in red)</vt:lpstr>
      <vt:lpstr>Implementation Options – Support of multiple CDS blueprints</vt:lpstr>
      <vt:lpstr>Options</vt:lpstr>
      <vt:lpstr>Model driven requirements – option 1 (DT data in PMSH) </vt:lpstr>
      <vt:lpstr>Model driven requirements – option 2 (DT data in AAI – BL in DCAE)</vt:lpstr>
      <vt:lpstr>Recommendation</vt:lpstr>
      <vt:lpstr>Progress, Rel 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Michela Bevilacqua</dc:creator>
  <cp:lastModifiedBy>Mark Scott</cp:lastModifiedBy>
  <cp:revision>121</cp:revision>
  <dcterms:created xsi:type="dcterms:W3CDTF">2020-06-11T15:18:21Z</dcterms:created>
  <dcterms:modified xsi:type="dcterms:W3CDTF">2020-07-29T13:44:42Z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0x01010067211220D098C84B99FF29185656C1DC</vt:lpwstr>
  </property>
</Properties>
</file>