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83" r:id="rId3"/>
    <p:sldId id="376" r:id="rId4"/>
    <p:sldId id="377" r:id="rId5"/>
    <p:sldId id="380" r:id="rId6"/>
    <p:sldId id="385" r:id="rId7"/>
    <p:sldId id="382" r:id="rId8"/>
    <p:sldId id="375" r:id="rId9"/>
    <p:sldId id="384" r:id="rId10"/>
    <p:sldId id="38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94"/>
  </p:normalViewPr>
  <p:slideViewPr>
    <p:cSldViewPr snapToGrid="0" snapToObjects="1">
      <p:cViewPr varScale="1">
        <p:scale>
          <a:sx n="77" d="100"/>
          <a:sy n="77" d="100"/>
        </p:scale>
        <p:origin x="39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4" name="Picture 3" descr="A picture containing photo, star, sky, sitting&#10;&#10;Description automatically generated">
            <a:extLst>
              <a:ext uri="{FF2B5EF4-FFF2-40B4-BE49-F238E27FC236}">
                <a16:creationId xmlns:a16="http://schemas.microsoft.com/office/drawing/2014/main" id="{1C587405-D810-1441-9A3D-49F56E829FCC}"/>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72539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23D54-FF23-DC43-BDC1-7C9CB291E2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241C84B-EB95-504C-BA13-9C91D5B99F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9407B5-E07B-A34C-BE41-BDB7E9CCE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E9D598-F34F-974C-9BED-70D728FE14EB}"/>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6" name="Footer Placeholder 5">
            <a:extLst>
              <a:ext uri="{FF2B5EF4-FFF2-40B4-BE49-F238E27FC236}">
                <a16:creationId xmlns:a16="http://schemas.microsoft.com/office/drawing/2014/main" id="{424C315E-7554-6248-82BB-A1F3479AA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992A2A-9484-704F-8448-BEC2E5416821}"/>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4182486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AD25D-D4D9-9B49-BCF4-BED67C0B64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A1B320-757B-9E4C-80EE-50CA31AB330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9923A0-C47D-CF4A-9BFD-CE852F56AF7F}"/>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5" name="Footer Placeholder 4">
            <a:extLst>
              <a:ext uri="{FF2B5EF4-FFF2-40B4-BE49-F238E27FC236}">
                <a16:creationId xmlns:a16="http://schemas.microsoft.com/office/drawing/2014/main" id="{48C19C6B-09CC-5140-8A0D-050AFDB74E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E69FE6-C499-6545-97CB-807D22E77840}"/>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1556958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C6150A-49A0-A94E-8261-45284D2C294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306B609-CF01-9E40-8034-0330CF3625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68B4FA-5A83-C04F-9F30-EC585173B9C6}"/>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5" name="Footer Placeholder 4">
            <a:extLst>
              <a:ext uri="{FF2B5EF4-FFF2-40B4-BE49-F238E27FC236}">
                <a16:creationId xmlns:a16="http://schemas.microsoft.com/office/drawing/2014/main" id="{0F23588A-3217-6446-8535-3F1E4CC708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73105A-F15E-1E49-9383-E6E4AE210353}"/>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2447057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1"/>
        </a:solidFill>
        <a:effectLst/>
      </p:bgPr>
    </p:bg>
    <p:spTree>
      <p:nvGrpSpPr>
        <p:cNvPr id="1" name=""/>
        <p:cNvGrpSpPr/>
        <p:nvPr/>
      </p:nvGrpSpPr>
      <p:grpSpPr>
        <a:xfrm>
          <a:off x="0" y="0"/>
          <a:ext cx="0" cy="0"/>
          <a:chOff x="0" y="0"/>
          <a:chExt cx="0" cy="0"/>
        </a:xfrm>
      </p:grpSpPr>
      <p:pic>
        <p:nvPicPr>
          <p:cNvPr id="3" name="Picture 2" descr="A star filled sky&#10;&#10;Description automatically generated">
            <a:extLst>
              <a:ext uri="{FF2B5EF4-FFF2-40B4-BE49-F238E27FC236}">
                <a16:creationId xmlns:a16="http://schemas.microsoft.com/office/drawing/2014/main" id="{EDA375B3-3700-EC42-9B65-FEE5EA701565}"/>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8402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0837565E-EC30-DA4E-AFD7-5DE3FC33487B}"/>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977198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3EC30-1EC6-0B45-886D-C54A28927486}"/>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2915AA9-E6D5-EB42-856D-D7F76E3DB8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8C696-DB20-FE4E-BCA3-1E6D04DD70CE}"/>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5" name="Footer Placeholder 4">
            <a:extLst>
              <a:ext uri="{FF2B5EF4-FFF2-40B4-BE49-F238E27FC236}">
                <a16:creationId xmlns:a16="http://schemas.microsoft.com/office/drawing/2014/main" id="{1F9BA9E8-6E9D-2643-BAC0-4C3A0DBB64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38B959-CE0A-9349-967C-65E9C9F1643A}"/>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985358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2ABB8-9D88-6C41-80C4-559374A521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DBBA06-00D4-984C-9728-9FBA0B5CAF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9369E2-743F-AE40-A501-4B413DA75D4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827D002-7625-6C4D-A611-B3EF8178D10D}"/>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6" name="Footer Placeholder 5">
            <a:extLst>
              <a:ext uri="{FF2B5EF4-FFF2-40B4-BE49-F238E27FC236}">
                <a16:creationId xmlns:a16="http://schemas.microsoft.com/office/drawing/2014/main" id="{09A28119-6209-3A42-9367-80745DEF7E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714B60-64E5-D846-B4FA-C59A5F5F1069}"/>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4160168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BF89B-CAA8-184C-9E27-A0BB1C7A701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0A8CDBD-425F-7A41-AD72-962CF27356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F23AAB-EA6F-564F-8EE2-D4C84F8349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C38FEF2-00C2-4144-B776-C071AD79DE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B557D1-2C72-E841-BF8D-F83754B46FE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29C822-3D0C-0041-8C68-A647AAA81692}"/>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8" name="Footer Placeholder 7">
            <a:extLst>
              <a:ext uri="{FF2B5EF4-FFF2-40B4-BE49-F238E27FC236}">
                <a16:creationId xmlns:a16="http://schemas.microsoft.com/office/drawing/2014/main" id="{AB117E9E-998E-C548-B640-68001DB4DD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5F30649-9254-4D43-A6A1-96BF95619BD7}"/>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98599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B057D-5C2F-7F42-AE47-35F4172F7C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B226243-985E-4A42-A8E6-775F0BC54F9A}"/>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4" name="Footer Placeholder 3">
            <a:extLst>
              <a:ext uri="{FF2B5EF4-FFF2-40B4-BE49-F238E27FC236}">
                <a16:creationId xmlns:a16="http://schemas.microsoft.com/office/drawing/2014/main" id="{AD5F59E0-176C-0645-BBB0-A001D77A7C7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58BB6A-917E-7C4C-BF10-8C88D5FE25E0}"/>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219805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43D1EE-4C18-D64D-AF72-D384686F4175}"/>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3" name="Footer Placeholder 2">
            <a:extLst>
              <a:ext uri="{FF2B5EF4-FFF2-40B4-BE49-F238E27FC236}">
                <a16:creationId xmlns:a16="http://schemas.microsoft.com/office/drawing/2014/main" id="{6924635D-A243-9C46-A344-A23C5578B06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954CF0D-459F-C340-99B0-DA3FEF855198}"/>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3244797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47A66-C88D-BC41-AF2A-C7EF183117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546AF67-140E-4F4B-9967-B2ABE55069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3277706-4CDE-2F47-B3B6-32941E4BB4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6E5F8F-5A8E-1842-BFDB-7266F8F6FE1C}"/>
              </a:ext>
            </a:extLst>
          </p:cNvPr>
          <p:cNvSpPr>
            <a:spLocks noGrp="1"/>
          </p:cNvSpPr>
          <p:nvPr>
            <p:ph type="dt" sz="half" idx="10"/>
          </p:nvPr>
        </p:nvSpPr>
        <p:spPr/>
        <p:txBody>
          <a:bodyPr/>
          <a:lstStyle/>
          <a:p>
            <a:fld id="{55B1F604-BC3A-7249-8689-657AF7B88D6C}" type="datetimeFigureOut">
              <a:rPr lang="en-US" smtClean="0"/>
              <a:t>10/16/2020</a:t>
            </a:fld>
            <a:endParaRPr lang="en-US"/>
          </a:p>
        </p:txBody>
      </p:sp>
      <p:sp>
        <p:nvSpPr>
          <p:cNvPr id="6" name="Footer Placeholder 5">
            <a:extLst>
              <a:ext uri="{FF2B5EF4-FFF2-40B4-BE49-F238E27FC236}">
                <a16:creationId xmlns:a16="http://schemas.microsoft.com/office/drawing/2014/main" id="{9B97D77D-113D-E543-B73A-6171923F5B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15C94A-858C-D545-9D1B-DBB397BFBFF2}"/>
              </a:ext>
            </a:extLst>
          </p:cNvPr>
          <p:cNvSpPr>
            <a:spLocks noGrp="1"/>
          </p:cNvSpPr>
          <p:nvPr>
            <p:ph type="sldNum" sz="quarter" idx="12"/>
          </p:nvPr>
        </p:nvSpPr>
        <p:spPr/>
        <p:txBody>
          <a:bodyPr/>
          <a:lstStyle/>
          <a:p>
            <a:fld id="{B707C995-B61A-8247-B66E-3CF2EAADFEAA}" type="slidenum">
              <a:rPr lang="en-US" smtClean="0"/>
              <a:t>‹#›</a:t>
            </a:fld>
            <a:endParaRPr lang="en-US"/>
          </a:p>
        </p:txBody>
      </p:sp>
    </p:spTree>
    <p:extLst>
      <p:ext uri="{BB962C8B-B14F-4D97-AF65-F5344CB8AC3E}">
        <p14:creationId xmlns:p14="http://schemas.microsoft.com/office/powerpoint/2010/main" val="1411937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C480CF-C0EE-5943-BFB9-C1638E116B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C60343D-9B93-C141-A537-E7FE8084EC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69F46F0-409C-3E4E-BF8B-968079EE83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B1F604-BC3A-7249-8689-657AF7B88D6C}" type="datetimeFigureOut">
              <a:rPr lang="en-US" smtClean="0"/>
              <a:t>10/16/2020</a:t>
            </a:fld>
            <a:endParaRPr lang="en-US"/>
          </a:p>
        </p:txBody>
      </p:sp>
      <p:sp>
        <p:nvSpPr>
          <p:cNvPr id="5" name="Footer Placeholder 4">
            <a:extLst>
              <a:ext uri="{FF2B5EF4-FFF2-40B4-BE49-F238E27FC236}">
                <a16:creationId xmlns:a16="http://schemas.microsoft.com/office/drawing/2014/main" id="{DCC961B1-7C55-0C45-8BAC-6372BEDFAC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3D276A-E708-6147-A1E3-375C693EDC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7C995-B61A-8247-B66E-3CF2EAADFEAA}" type="slidenum">
              <a:rPr lang="en-US" smtClean="0"/>
              <a:t>‹#›</a:t>
            </a:fld>
            <a:endParaRPr lang="en-US"/>
          </a:p>
        </p:txBody>
      </p:sp>
      <p:sp>
        <p:nvSpPr>
          <p:cNvPr id="7" name="MSIPCMContentMarking" descr="{&quot;HashCode&quot;:2133105206,&quot;Placement&quot;:&quot;Footer&quot;}">
            <a:extLst>
              <a:ext uri="{FF2B5EF4-FFF2-40B4-BE49-F238E27FC236}">
                <a16:creationId xmlns:a16="http://schemas.microsoft.com/office/drawing/2014/main" id="{40F4B480-BD5A-47D7-8621-916321093735}"/>
              </a:ext>
            </a:extLst>
          </p:cNvPr>
          <p:cNvSpPr txBox="1"/>
          <p:nvPr userDrawn="1"/>
        </p:nvSpPr>
        <p:spPr>
          <a:xfrm>
            <a:off x="5344709" y="6656129"/>
            <a:ext cx="1502583" cy="201870"/>
          </a:xfrm>
          <a:prstGeom prst="rect">
            <a:avLst/>
          </a:prstGeom>
          <a:noFill/>
        </p:spPr>
        <p:txBody>
          <a:bodyPr vert="horz" wrap="square" lIns="0" tIns="0" rIns="0" bIns="0" rtlCol="0" anchor="ctr" anchorCtr="1">
            <a:spAutoFit/>
          </a:bodyPr>
          <a:lstStyle/>
          <a:p>
            <a:pPr algn="ctr">
              <a:spcBef>
                <a:spcPts val="0"/>
              </a:spcBef>
              <a:spcAft>
                <a:spcPts val="0"/>
              </a:spcAft>
            </a:pPr>
            <a:r>
              <a:rPr lang="en-US" sz="700">
                <a:solidFill>
                  <a:srgbClr val="000000"/>
                </a:solidFill>
                <a:latin typeface="Arial" panose="020B0604020202020204" pitchFamily="34" charset="0"/>
              </a:rPr>
              <a:t>Sensitivity: Internal &amp; Restricted</a:t>
            </a:r>
          </a:p>
        </p:txBody>
      </p:sp>
    </p:spTree>
    <p:extLst>
      <p:ext uri="{BB962C8B-B14F-4D97-AF65-F5344CB8AC3E}">
        <p14:creationId xmlns:p14="http://schemas.microsoft.com/office/powerpoint/2010/main" val="20045358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forge.etsi.org/rep/3GPP/SA5/data-models/tree/master/yang-models"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4723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76BBFC6-0513-4786-89BD-4CF6717CD713}"/>
              </a:ext>
            </a:extLst>
          </p:cNvPr>
          <p:cNvSpPr/>
          <p:nvPr/>
        </p:nvSpPr>
        <p:spPr>
          <a:xfrm>
            <a:off x="2315719" y="1856440"/>
            <a:ext cx="3703343" cy="411281"/>
          </a:xfrm>
          <a:prstGeom prst="rect">
            <a:avLst/>
          </a:prstGeom>
          <a:solidFill>
            <a:srgbClr val="FFC000">
              <a:lumMod val="40000"/>
              <a:lumOff val="60000"/>
            </a:srgbClr>
          </a:solidFill>
          <a:ln w="12700" cap="flat" cmpd="sng" algn="ctr">
            <a:solidFill>
              <a:srgbClr val="70AD47"/>
            </a:solidFill>
            <a:prstDash val="solid"/>
            <a:miter lim="800000"/>
          </a:ln>
          <a:effectLst/>
        </p:spPr>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DMaaP</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97438549-3090-4212-9D76-83208B4CE1D2}"/>
              </a:ext>
            </a:extLst>
          </p:cNvPr>
          <p:cNvSpPr txBox="1"/>
          <p:nvPr/>
        </p:nvSpPr>
        <p:spPr>
          <a:xfrm>
            <a:off x="6645233" y="2923496"/>
            <a:ext cx="1104407" cy="374493"/>
          </a:xfrm>
          <a:prstGeom prst="rect">
            <a:avLst/>
          </a:prstGeom>
          <a:noFill/>
          <a:ln>
            <a:noFill/>
          </a:ln>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prstClr val="black"/>
                </a:solidFill>
                <a:effectLst/>
                <a:uLnTx/>
                <a:uFillTx/>
              </a:rPr>
              <a:t>Config Change</a:t>
            </a:r>
          </a:p>
        </p:txBody>
      </p:sp>
      <p:cxnSp>
        <p:nvCxnSpPr>
          <p:cNvPr id="6" name="Straight Arrow Connector 5">
            <a:extLst>
              <a:ext uri="{FF2B5EF4-FFF2-40B4-BE49-F238E27FC236}">
                <a16:creationId xmlns:a16="http://schemas.microsoft.com/office/drawing/2014/main" id="{0ACAD44D-7A4B-4C6B-874C-7C9F29D78D25}"/>
              </a:ext>
            </a:extLst>
          </p:cNvPr>
          <p:cNvCxnSpPr>
            <a:stCxn id="17" idx="1"/>
          </p:cNvCxnSpPr>
          <p:nvPr/>
        </p:nvCxnSpPr>
        <p:spPr>
          <a:xfrm flipH="1" flipV="1">
            <a:off x="1401149" y="3297989"/>
            <a:ext cx="847691" cy="12200"/>
          </a:xfrm>
          <a:prstGeom prst="straightConnector1">
            <a:avLst/>
          </a:prstGeom>
          <a:noFill/>
          <a:ln w="25400" cap="flat" cmpd="sng" algn="ctr">
            <a:solidFill>
              <a:srgbClr val="00B050"/>
            </a:solidFill>
            <a:prstDash val="solid"/>
            <a:miter lim="800000"/>
            <a:headEnd type="none" w="lg" len="lg"/>
            <a:tailEnd type="arrow" w="lg" len="lg"/>
          </a:ln>
          <a:effectLst/>
        </p:spPr>
      </p:cxnSp>
      <p:cxnSp>
        <p:nvCxnSpPr>
          <p:cNvPr id="7" name="Straight Arrow Connector 6">
            <a:extLst>
              <a:ext uri="{FF2B5EF4-FFF2-40B4-BE49-F238E27FC236}">
                <a16:creationId xmlns:a16="http://schemas.microsoft.com/office/drawing/2014/main" id="{C60B18F8-978C-4AF4-AD63-2A6F64A994FE}"/>
              </a:ext>
            </a:extLst>
          </p:cNvPr>
          <p:cNvCxnSpPr>
            <a:stCxn id="25" idx="1"/>
          </p:cNvCxnSpPr>
          <p:nvPr/>
        </p:nvCxnSpPr>
        <p:spPr>
          <a:xfrm flipH="1">
            <a:off x="6150944" y="3281483"/>
            <a:ext cx="1610286" cy="14321"/>
          </a:xfrm>
          <a:prstGeom prst="straightConnector1">
            <a:avLst/>
          </a:prstGeom>
          <a:noFill/>
          <a:ln w="25400" cap="flat" cmpd="sng" algn="ctr">
            <a:solidFill>
              <a:srgbClr val="FF0000"/>
            </a:solidFill>
            <a:prstDash val="solid"/>
            <a:miter lim="800000"/>
            <a:headEnd type="arrow" w="lg" len="lg"/>
            <a:tailEnd type="none" w="lg" len="lg"/>
          </a:ln>
          <a:effectLst/>
        </p:spPr>
      </p:cxnSp>
      <p:sp>
        <p:nvSpPr>
          <p:cNvPr id="8" name="Oval 7">
            <a:extLst>
              <a:ext uri="{FF2B5EF4-FFF2-40B4-BE49-F238E27FC236}">
                <a16:creationId xmlns:a16="http://schemas.microsoft.com/office/drawing/2014/main" id="{74751EB3-0A31-4094-BB1F-42D84541C6DF}"/>
              </a:ext>
            </a:extLst>
          </p:cNvPr>
          <p:cNvSpPr/>
          <p:nvPr/>
        </p:nvSpPr>
        <p:spPr>
          <a:xfrm>
            <a:off x="6674808" y="3135394"/>
            <a:ext cx="522802" cy="362556"/>
          </a:xfrm>
          <a:prstGeom prst="ellipse">
            <a:avLst/>
          </a:prstGeom>
          <a:solidFill>
            <a:srgbClr val="FFFF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11b</a:t>
            </a:r>
          </a:p>
        </p:txBody>
      </p:sp>
      <p:sp>
        <p:nvSpPr>
          <p:cNvPr id="9" name="Rectangle 8">
            <a:extLst>
              <a:ext uri="{FF2B5EF4-FFF2-40B4-BE49-F238E27FC236}">
                <a16:creationId xmlns:a16="http://schemas.microsoft.com/office/drawing/2014/main" id="{93F23F81-BA3E-4F37-BAD7-A2F969096ACA}"/>
              </a:ext>
            </a:extLst>
          </p:cNvPr>
          <p:cNvSpPr/>
          <p:nvPr/>
        </p:nvSpPr>
        <p:spPr>
          <a:xfrm>
            <a:off x="3891659" y="4931438"/>
            <a:ext cx="1148207" cy="599981"/>
          </a:xfrm>
          <a:prstGeom prst="rect">
            <a:avLst/>
          </a:prstGeom>
          <a:solidFill>
            <a:srgbClr val="A5A5A5">
              <a:lumMod val="40000"/>
              <a:lumOff val="60000"/>
            </a:srgbClr>
          </a:solidFill>
          <a:ln w="12700" cap="flat" cmpd="sng" algn="ctr">
            <a:solidFill>
              <a:srgbClr val="70AD47"/>
            </a:solidFill>
            <a:prstDash val="solid"/>
            <a:miter lim="800000"/>
          </a:ln>
          <a:effectLst/>
        </p:spPr>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VES Collector</a:t>
            </a:r>
          </a:p>
        </p:txBody>
      </p:sp>
      <p:sp>
        <p:nvSpPr>
          <p:cNvPr id="10" name="Oval 9">
            <a:extLst>
              <a:ext uri="{FF2B5EF4-FFF2-40B4-BE49-F238E27FC236}">
                <a16:creationId xmlns:a16="http://schemas.microsoft.com/office/drawing/2014/main" id="{FD6597E6-25D0-4396-9407-34F0114D2B64}"/>
              </a:ext>
            </a:extLst>
          </p:cNvPr>
          <p:cNvSpPr/>
          <p:nvPr/>
        </p:nvSpPr>
        <p:spPr>
          <a:xfrm>
            <a:off x="4606527" y="4873585"/>
            <a:ext cx="350464" cy="373652"/>
          </a:xfrm>
          <a:prstGeom prst="ellipse">
            <a:avLst/>
          </a:prstGeom>
          <a:solidFill>
            <a:srgbClr val="00B05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1e</a:t>
            </a:r>
          </a:p>
        </p:txBody>
      </p:sp>
      <p:sp>
        <p:nvSpPr>
          <p:cNvPr id="11" name="Oval 10">
            <a:extLst>
              <a:ext uri="{FF2B5EF4-FFF2-40B4-BE49-F238E27FC236}">
                <a16:creationId xmlns:a16="http://schemas.microsoft.com/office/drawing/2014/main" id="{93C7F2EA-65C7-4651-9762-C83E59070775}"/>
              </a:ext>
            </a:extLst>
          </p:cNvPr>
          <p:cNvSpPr/>
          <p:nvPr/>
        </p:nvSpPr>
        <p:spPr>
          <a:xfrm>
            <a:off x="6808773" y="4489290"/>
            <a:ext cx="343327" cy="37303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3a</a:t>
            </a:r>
          </a:p>
        </p:txBody>
      </p:sp>
      <p:cxnSp>
        <p:nvCxnSpPr>
          <p:cNvPr id="12" name="Straight Arrow Connector 11">
            <a:extLst>
              <a:ext uri="{FF2B5EF4-FFF2-40B4-BE49-F238E27FC236}">
                <a16:creationId xmlns:a16="http://schemas.microsoft.com/office/drawing/2014/main" id="{993113B6-C359-4DC7-86FC-BC5A3A3B6980}"/>
              </a:ext>
            </a:extLst>
          </p:cNvPr>
          <p:cNvCxnSpPr>
            <a:cxnSpLocks/>
          </p:cNvCxnSpPr>
          <p:nvPr/>
        </p:nvCxnSpPr>
        <p:spPr>
          <a:xfrm>
            <a:off x="5793907" y="2257457"/>
            <a:ext cx="11589" cy="744077"/>
          </a:xfrm>
          <a:prstGeom prst="straightConnector1">
            <a:avLst/>
          </a:prstGeom>
          <a:noFill/>
          <a:ln w="25400" cap="flat" cmpd="sng" algn="ctr">
            <a:solidFill>
              <a:srgbClr val="00B050"/>
            </a:solidFill>
            <a:prstDash val="solid"/>
            <a:miter lim="800000"/>
            <a:headEnd type="arrow" w="lg" len="lg"/>
            <a:tailEnd type="none" w="lg" len="lg"/>
          </a:ln>
          <a:effectLst/>
        </p:spPr>
      </p:cxnSp>
      <p:sp>
        <p:nvSpPr>
          <p:cNvPr id="13" name="Oval 12">
            <a:extLst>
              <a:ext uri="{FF2B5EF4-FFF2-40B4-BE49-F238E27FC236}">
                <a16:creationId xmlns:a16="http://schemas.microsoft.com/office/drawing/2014/main" id="{9AC598C7-E4E3-4364-B6C4-68626DE93C21}"/>
              </a:ext>
            </a:extLst>
          </p:cNvPr>
          <p:cNvSpPr/>
          <p:nvPr/>
        </p:nvSpPr>
        <p:spPr>
          <a:xfrm>
            <a:off x="5797552" y="2491189"/>
            <a:ext cx="334631" cy="362556"/>
          </a:xfrm>
          <a:prstGeom prst="ellipse">
            <a:avLst/>
          </a:prstGeom>
          <a:solidFill>
            <a:srgbClr val="FFFF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12</a:t>
            </a:r>
          </a:p>
        </p:txBody>
      </p:sp>
      <p:sp>
        <p:nvSpPr>
          <p:cNvPr id="14" name="TextBox 13">
            <a:extLst>
              <a:ext uri="{FF2B5EF4-FFF2-40B4-BE49-F238E27FC236}">
                <a16:creationId xmlns:a16="http://schemas.microsoft.com/office/drawing/2014/main" id="{8B03896F-9FF9-4F22-967F-7985C1A5A268}"/>
              </a:ext>
            </a:extLst>
          </p:cNvPr>
          <p:cNvSpPr txBox="1"/>
          <p:nvPr/>
        </p:nvSpPr>
        <p:spPr>
          <a:xfrm>
            <a:off x="6422099" y="3548088"/>
            <a:ext cx="908717" cy="445755"/>
          </a:xfrm>
          <a:prstGeom prst="rect">
            <a:avLst/>
          </a:prstGeom>
          <a:noFill/>
          <a:ln>
            <a:noFill/>
          </a:ln>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prstClr val="black"/>
                </a:solidFill>
                <a:effectLst/>
                <a:uLnTx/>
                <a:uFillTx/>
              </a:rPr>
              <a:t>ORAN O1 CM</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prstClr val="black"/>
                </a:solidFill>
                <a:effectLst/>
                <a:uLnTx/>
                <a:uFillTx/>
              </a:rPr>
              <a:t>interface</a:t>
            </a:r>
          </a:p>
        </p:txBody>
      </p:sp>
      <p:cxnSp>
        <p:nvCxnSpPr>
          <p:cNvPr id="15" name="Straight Arrow Connector 14">
            <a:extLst>
              <a:ext uri="{FF2B5EF4-FFF2-40B4-BE49-F238E27FC236}">
                <a16:creationId xmlns:a16="http://schemas.microsoft.com/office/drawing/2014/main" id="{B507ABBF-A1DF-4D99-A239-FC69A106D0C0}"/>
              </a:ext>
            </a:extLst>
          </p:cNvPr>
          <p:cNvCxnSpPr/>
          <p:nvPr/>
        </p:nvCxnSpPr>
        <p:spPr>
          <a:xfrm>
            <a:off x="5497166" y="2267721"/>
            <a:ext cx="12824" cy="733813"/>
          </a:xfrm>
          <a:prstGeom prst="straightConnector1">
            <a:avLst/>
          </a:prstGeom>
          <a:noFill/>
          <a:ln w="25400" cap="flat" cmpd="sng" algn="ctr">
            <a:solidFill>
              <a:srgbClr val="00B050"/>
            </a:solidFill>
            <a:prstDash val="solid"/>
            <a:miter lim="800000"/>
            <a:tailEnd type="arrow" w="lg" len="lg"/>
          </a:ln>
          <a:effectLst/>
        </p:spPr>
      </p:cxnSp>
      <p:sp>
        <p:nvSpPr>
          <p:cNvPr id="16" name="Oval 15">
            <a:extLst>
              <a:ext uri="{FF2B5EF4-FFF2-40B4-BE49-F238E27FC236}">
                <a16:creationId xmlns:a16="http://schemas.microsoft.com/office/drawing/2014/main" id="{34F5ADEC-77AD-495E-9697-AB6CDECC7D0A}"/>
              </a:ext>
            </a:extLst>
          </p:cNvPr>
          <p:cNvSpPr/>
          <p:nvPr/>
        </p:nvSpPr>
        <p:spPr>
          <a:xfrm>
            <a:off x="5342675" y="2397908"/>
            <a:ext cx="334631" cy="362556"/>
          </a:xfrm>
          <a:prstGeom prst="ellipse">
            <a:avLst/>
          </a:prstGeom>
          <a:solidFill>
            <a:srgbClr val="FFFF0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10</a:t>
            </a:r>
          </a:p>
        </p:txBody>
      </p:sp>
      <p:sp>
        <p:nvSpPr>
          <p:cNvPr id="17" name="Rectangle 16">
            <a:extLst>
              <a:ext uri="{FF2B5EF4-FFF2-40B4-BE49-F238E27FC236}">
                <a16:creationId xmlns:a16="http://schemas.microsoft.com/office/drawing/2014/main" id="{D4B98A15-5519-4FC6-8F45-5D82F02295D3}"/>
              </a:ext>
            </a:extLst>
          </p:cNvPr>
          <p:cNvSpPr/>
          <p:nvPr/>
        </p:nvSpPr>
        <p:spPr>
          <a:xfrm>
            <a:off x="2248840" y="3008317"/>
            <a:ext cx="1060344" cy="603743"/>
          </a:xfrm>
          <a:prstGeom prst="rect">
            <a:avLst/>
          </a:prstGeom>
          <a:gradFill flip="none" rotWithShape="1">
            <a:gsLst>
              <a:gs pos="0">
                <a:srgbClr val="99FF66"/>
              </a:gs>
              <a:gs pos="100000">
                <a:srgbClr val="FF0000"/>
              </a:gs>
            </a:gsLst>
            <a:lin ang="5400000" scaled="1"/>
            <a:tileRect/>
          </a:gradFill>
          <a:ln w="12700" cap="flat" cmpd="sng" algn="ctr">
            <a:solidFill>
              <a:srgbClr val="70AD47"/>
            </a:solidFill>
            <a:prstDash val="solid"/>
            <a:miter lim="800000"/>
          </a:ln>
          <a:effectLst/>
        </p:spPr>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latin typeface="Calibri" panose="020F0502020204030204"/>
                <a:ea typeface="+mn-ea"/>
                <a:cs typeface="+mn-cs"/>
              </a:rPr>
              <a:t>C&amp;PS</a:t>
            </a:r>
            <a:b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DB</a:t>
            </a:r>
          </a:p>
        </p:txBody>
      </p:sp>
      <p:sp>
        <p:nvSpPr>
          <p:cNvPr id="18" name="TextBox 17">
            <a:extLst>
              <a:ext uri="{FF2B5EF4-FFF2-40B4-BE49-F238E27FC236}">
                <a16:creationId xmlns:a16="http://schemas.microsoft.com/office/drawing/2014/main" id="{F130EB8E-A455-477C-8C96-9D9E0513F7D2}"/>
              </a:ext>
            </a:extLst>
          </p:cNvPr>
          <p:cNvSpPr txBox="1"/>
          <p:nvPr/>
        </p:nvSpPr>
        <p:spPr>
          <a:xfrm>
            <a:off x="5443478" y="5281292"/>
            <a:ext cx="1655137" cy="369332"/>
          </a:xfrm>
          <a:prstGeom prst="rect">
            <a:avLst/>
          </a:prstGeom>
          <a:solidFill>
            <a:sysClr val="window" lastClr="FFFFFF"/>
          </a:solidFill>
        </p:spPr>
        <p:txBody>
          <a:bodyPr wrap="square" rtlCol="0">
            <a:spAutoFit/>
          </a:bodyPr>
          <a:lstStyle>
            <a:defPPr>
              <a:defRPr lang="en-US"/>
            </a:defPPr>
            <a:lvl1pPr>
              <a:defRPr>
                <a:solidFill>
                  <a:prstClr val="black"/>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CM Notification</a:t>
            </a:r>
          </a:p>
        </p:txBody>
      </p:sp>
      <p:sp>
        <p:nvSpPr>
          <p:cNvPr id="19" name="TextBox 18">
            <a:extLst>
              <a:ext uri="{FF2B5EF4-FFF2-40B4-BE49-F238E27FC236}">
                <a16:creationId xmlns:a16="http://schemas.microsoft.com/office/drawing/2014/main" id="{FADCBFD2-1555-401C-B825-92EE60C8D321}"/>
              </a:ext>
            </a:extLst>
          </p:cNvPr>
          <p:cNvSpPr txBox="1"/>
          <p:nvPr/>
        </p:nvSpPr>
        <p:spPr>
          <a:xfrm>
            <a:off x="6153564" y="4862055"/>
            <a:ext cx="1377120" cy="266254"/>
          </a:xfrm>
          <a:prstGeom prst="rect">
            <a:avLst/>
          </a:prstGeom>
          <a:noFill/>
          <a:ln>
            <a:noFill/>
          </a:ln>
        </p:spPr>
        <p:txBody>
          <a:bodyPr wrap="non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dirty="0">
                <a:ln>
                  <a:noFill/>
                </a:ln>
                <a:solidFill>
                  <a:prstClr val="black"/>
                </a:solidFill>
                <a:effectLst/>
                <a:uLnTx/>
                <a:uFillTx/>
              </a:rPr>
              <a:t>ORAN O1 interface</a:t>
            </a:r>
          </a:p>
        </p:txBody>
      </p:sp>
      <p:cxnSp>
        <p:nvCxnSpPr>
          <p:cNvPr id="20" name="Straight Arrow Connector 19">
            <a:extLst>
              <a:ext uri="{FF2B5EF4-FFF2-40B4-BE49-F238E27FC236}">
                <a16:creationId xmlns:a16="http://schemas.microsoft.com/office/drawing/2014/main" id="{01765854-9B5E-4B64-8F75-2E4E2A2E0629}"/>
              </a:ext>
            </a:extLst>
          </p:cNvPr>
          <p:cNvCxnSpPr>
            <a:cxnSpLocks/>
            <a:endCxn id="9" idx="0"/>
          </p:cNvCxnSpPr>
          <p:nvPr/>
        </p:nvCxnSpPr>
        <p:spPr>
          <a:xfrm>
            <a:off x="4441969" y="2299469"/>
            <a:ext cx="23794" cy="2631969"/>
          </a:xfrm>
          <a:prstGeom prst="straightConnector1">
            <a:avLst/>
          </a:prstGeom>
          <a:noFill/>
          <a:ln w="25400" cap="flat" cmpd="sng" algn="ctr">
            <a:solidFill>
              <a:srgbClr val="FF0000"/>
            </a:solidFill>
            <a:prstDash val="solid"/>
            <a:miter lim="800000"/>
            <a:headEnd type="arrow" w="lg" len="lg"/>
            <a:tailEnd type="none" w="lg" len="lg"/>
          </a:ln>
          <a:effectLst/>
        </p:spPr>
      </p:cxnSp>
      <p:sp>
        <p:nvSpPr>
          <p:cNvPr id="21" name="Oval 20">
            <a:extLst>
              <a:ext uri="{FF2B5EF4-FFF2-40B4-BE49-F238E27FC236}">
                <a16:creationId xmlns:a16="http://schemas.microsoft.com/office/drawing/2014/main" id="{FD0CE113-BD5B-4C48-B3A3-721E0266D8F7}"/>
              </a:ext>
            </a:extLst>
          </p:cNvPr>
          <p:cNvSpPr/>
          <p:nvPr/>
        </p:nvSpPr>
        <p:spPr>
          <a:xfrm>
            <a:off x="1685956" y="3117561"/>
            <a:ext cx="346633" cy="34488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4e</a:t>
            </a:r>
          </a:p>
        </p:txBody>
      </p:sp>
      <p:sp>
        <p:nvSpPr>
          <p:cNvPr id="22" name="Oval 21">
            <a:extLst>
              <a:ext uri="{FF2B5EF4-FFF2-40B4-BE49-F238E27FC236}">
                <a16:creationId xmlns:a16="http://schemas.microsoft.com/office/drawing/2014/main" id="{77076B82-4FF4-445A-8090-A1E084419CAB}"/>
              </a:ext>
            </a:extLst>
          </p:cNvPr>
          <p:cNvSpPr/>
          <p:nvPr/>
        </p:nvSpPr>
        <p:spPr>
          <a:xfrm>
            <a:off x="4210018" y="4269302"/>
            <a:ext cx="444399" cy="37303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4a</a:t>
            </a:r>
          </a:p>
        </p:txBody>
      </p:sp>
      <p:sp>
        <p:nvSpPr>
          <p:cNvPr id="23" name="Rectangle 22">
            <a:extLst>
              <a:ext uri="{FF2B5EF4-FFF2-40B4-BE49-F238E27FC236}">
                <a16:creationId xmlns:a16="http://schemas.microsoft.com/office/drawing/2014/main" id="{C9CDACDB-AEA8-458A-B09B-88299CF467FB}"/>
              </a:ext>
            </a:extLst>
          </p:cNvPr>
          <p:cNvSpPr/>
          <p:nvPr/>
        </p:nvSpPr>
        <p:spPr>
          <a:xfrm>
            <a:off x="7739890" y="1856440"/>
            <a:ext cx="1854301" cy="3838122"/>
          </a:xfrm>
          <a:prstGeom prst="rect">
            <a:avLst/>
          </a:prstGeom>
          <a:solidFill>
            <a:srgbClr val="ED7D31">
              <a:lumMod val="60000"/>
              <a:lumOff val="40000"/>
            </a:srgbClr>
          </a:solidFill>
          <a:ln w="12700" cap="flat" cmpd="sng" algn="ctr">
            <a:solidFill>
              <a:srgbClr val="ED7D31">
                <a:lumMod val="40000"/>
                <a:lumOff val="60000"/>
              </a:srgbClr>
            </a:solidFill>
            <a:prstDash val="solid"/>
            <a:miter lim="800000"/>
          </a:ln>
          <a:effectLst/>
        </p:spPr>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Simulated RAN</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~2000 Cells</a:t>
            </a:r>
          </a:p>
          <a:p>
            <a:pPr marL="169863" marR="0" lvl="0" indent="-1698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err="1">
                <a:ln>
                  <a:noFill/>
                </a:ln>
                <a:solidFill>
                  <a:srgbClr val="44546A"/>
                </a:solidFill>
                <a:effectLst/>
                <a:uLnTx/>
                <a:uFillTx/>
                <a:latin typeface="Calibri" panose="020F0502020204030204"/>
                <a:ea typeface="+mn-ea"/>
                <a:cs typeface="+mn-cs"/>
              </a:rPr>
              <a:t>Nbrlist</a:t>
            </a: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 PCI</a:t>
            </a:r>
          </a:p>
        </p:txBody>
      </p:sp>
      <p:sp>
        <p:nvSpPr>
          <p:cNvPr id="24" name="Rectangle 23">
            <a:extLst>
              <a:ext uri="{FF2B5EF4-FFF2-40B4-BE49-F238E27FC236}">
                <a16:creationId xmlns:a16="http://schemas.microsoft.com/office/drawing/2014/main" id="{E77FF895-FC88-47F5-8597-8233D46C81E3}"/>
              </a:ext>
            </a:extLst>
          </p:cNvPr>
          <p:cNvSpPr/>
          <p:nvPr/>
        </p:nvSpPr>
        <p:spPr>
          <a:xfrm>
            <a:off x="7971868" y="3773503"/>
            <a:ext cx="1528845" cy="835439"/>
          </a:xfrm>
          <a:prstGeom prst="rect">
            <a:avLst/>
          </a:prstGeom>
          <a:solidFill>
            <a:srgbClr val="A5A5A5">
              <a:lumMod val="40000"/>
              <a:lumOff val="60000"/>
            </a:srgbClr>
          </a:solidFill>
          <a:ln w="12700" cap="flat" cmpd="sng" algn="ctr">
            <a:solidFill>
              <a:srgbClr val="5B9BD5">
                <a:shade val="50000"/>
              </a:srgbClr>
            </a:solidFill>
            <a:prstDash val="solid"/>
            <a:miter lim="800000"/>
          </a:ln>
          <a:effectLst/>
        </p:spPr>
        <p:txBody>
          <a:bodyPr rtlCol="0" anchor="ctr"/>
          <a:lstStyle/>
          <a:p>
            <a:pPr marL="117475" marR="0" lvl="0" indent="-1174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Cells/GNBs</a:t>
            </a:r>
          </a:p>
          <a:p>
            <a:pPr marL="117475" marR="0" lvl="0" indent="-1174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RIC</a:t>
            </a:r>
          </a:p>
          <a:p>
            <a:pPr marL="117475" marR="0" lvl="0" indent="-117475"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Yang model</a:t>
            </a:r>
          </a:p>
        </p:txBody>
      </p:sp>
      <p:sp>
        <p:nvSpPr>
          <p:cNvPr id="25" name="Rectangle 24">
            <a:extLst>
              <a:ext uri="{FF2B5EF4-FFF2-40B4-BE49-F238E27FC236}">
                <a16:creationId xmlns:a16="http://schemas.microsoft.com/office/drawing/2014/main" id="{9793317D-66D6-4DBE-ACE8-19C3A245F902}"/>
              </a:ext>
            </a:extLst>
          </p:cNvPr>
          <p:cNvSpPr/>
          <p:nvPr/>
        </p:nvSpPr>
        <p:spPr>
          <a:xfrm>
            <a:off x="7761230" y="2915736"/>
            <a:ext cx="1373864" cy="731493"/>
          </a:xfrm>
          <a:prstGeom prst="rect">
            <a:avLst/>
          </a:prstGeom>
          <a:solidFill>
            <a:srgbClr val="A5A5A5">
              <a:lumMod val="40000"/>
              <a:lumOff val="6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O1 - Netconf interface</a:t>
            </a:r>
          </a:p>
        </p:txBody>
      </p:sp>
      <p:sp>
        <p:nvSpPr>
          <p:cNvPr id="26" name="Rectangle 25">
            <a:extLst>
              <a:ext uri="{FF2B5EF4-FFF2-40B4-BE49-F238E27FC236}">
                <a16:creationId xmlns:a16="http://schemas.microsoft.com/office/drawing/2014/main" id="{425861BB-B8FC-4ACC-87C3-CE25E25BF255}"/>
              </a:ext>
            </a:extLst>
          </p:cNvPr>
          <p:cNvSpPr/>
          <p:nvPr/>
        </p:nvSpPr>
        <p:spPr>
          <a:xfrm>
            <a:off x="7749640" y="4821237"/>
            <a:ext cx="988599" cy="731493"/>
          </a:xfrm>
          <a:prstGeom prst="rect">
            <a:avLst/>
          </a:prstGeom>
          <a:solidFill>
            <a:srgbClr val="A5A5A5">
              <a:lumMod val="40000"/>
              <a:lumOff val="6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O1 - VES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outputs</a:t>
            </a:r>
          </a:p>
        </p:txBody>
      </p:sp>
      <p:sp>
        <p:nvSpPr>
          <p:cNvPr id="27" name="TextBox 26">
            <a:extLst>
              <a:ext uri="{FF2B5EF4-FFF2-40B4-BE49-F238E27FC236}">
                <a16:creationId xmlns:a16="http://schemas.microsoft.com/office/drawing/2014/main" id="{47D28F57-438C-4C6A-9FE6-8733C62FB52B}"/>
              </a:ext>
            </a:extLst>
          </p:cNvPr>
          <p:cNvSpPr txBox="1"/>
          <p:nvPr/>
        </p:nvSpPr>
        <p:spPr>
          <a:xfrm>
            <a:off x="9500713" y="3223565"/>
            <a:ext cx="1097059" cy="923330"/>
          </a:xfrm>
          <a:prstGeom prst="rect">
            <a:avLst/>
          </a:prstGeom>
          <a:solidFill>
            <a:srgbClr val="5B9BD5">
              <a:lumMod val="40000"/>
              <a:lumOff val="6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Network</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Yang</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Model</a:t>
            </a:r>
          </a:p>
        </p:txBody>
      </p:sp>
      <p:cxnSp>
        <p:nvCxnSpPr>
          <p:cNvPr id="28" name="Straight Arrow Connector 27">
            <a:extLst>
              <a:ext uri="{FF2B5EF4-FFF2-40B4-BE49-F238E27FC236}">
                <a16:creationId xmlns:a16="http://schemas.microsoft.com/office/drawing/2014/main" id="{AD440707-CA37-43C5-96E4-8FE34273EEFD}"/>
              </a:ext>
            </a:extLst>
          </p:cNvPr>
          <p:cNvCxnSpPr>
            <a:stCxn id="26" idx="1"/>
            <a:endCxn id="9" idx="3"/>
          </p:cNvCxnSpPr>
          <p:nvPr/>
        </p:nvCxnSpPr>
        <p:spPr>
          <a:xfrm flipH="1">
            <a:off x="5039866" y="5186984"/>
            <a:ext cx="2709774" cy="44445"/>
          </a:xfrm>
          <a:prstGeom prst="straightConnector1">
            <a:avLst/>
          </a:prstGeom>
          <a:noFill/>
          <a:ln w="25400" cap="flat" cmpd="sng" algn="ctr">
            <a:solidFill>
              <a:srgbClr val="FF0000"/>
            </a:solidFill>
            <a:prstDash val="solid"/>
            <a:miter lim="800000"/>
            <a:headEnd type="none" w="lg" len="lg"/>
            <a:tailEnd type="arrow" w="lg" len="lg"/>
          </a:ln>
          <a:effectLst/>
        </p:spPr>
      </p:cxnSp>
      <p:sp>
        <p:nvSpPr>
          <p:cNvPr id="29" name="TextBox 28">
            <a:extLst>
              <a:ext uri="{FF2B5EF4-FFF2-40B4-BE49-F238E27FC236}">
                <a16:creationId xmlns:a16="http://schemas.microsoft.com/office/drawing/2014/main" id="{D2C738B4-20CC-4F3F-90B5-CB9EA4E22A20}"/>
              </a:ext>
            </a:extLst>
          </p:cNvPr>
          <p:cNvSpPr txBox="1"/>
          <p:nvPr/>
        </p:nvSpPr>
        <p:spPr>
          <a:xfrm>
            <a:off x="6271046" y="2268200"/>
            <a:ext cx="1465133" cy="646331"/>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Netconf</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Configuration</a:t>
            </a:r>
          </a:p>
        </p:txBody>
      </p:sp>
      <p:sp>
        <p:nvSpPr>
          <p:cNvPr id="30" name="TextBox 29">
            <a:extLst>
              <a:ext uri="{FF2B5EF4-FFF2-40B4-BE49-F238E27FC236}">
                <a16:creationId xmlns:a16="http://schemas.microsoft.com/office/drawing/2014/main" id="{D3B6E639-049E-44B0-9177-9AB4BF69F5AE}"/>
              </a:ext>
            </a:extLst>
          </p:cNvPr>
          <p:cNvSpPr txBox="1"/>
          <p:nvPr/>
        </p:nvSpPr>
        <p:spPr>
          <a:xfrm>
            <a:off x="1983607" y="4033378"/>
            <a:ext cx="1328502" cy="923330"/>
          </a:xfrm>
          <a:prstGeom prst="rect">
            <a:avLst/>
          </a:prstGeom>
          <a:solidFill>
            <a:srgbClr val="5B9BD5">
              <a:lumMod val="40000"/>
              <a:lumOff val="6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Database</a:t>
            </a:r>
          </a:p>
          <a:p>
            <a:pPr marL="176213" marR="0" lvl="0" indent="-17621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Schema</a:t>
            </a:r>
          </a:p>
          <a:p>
            <a:pPr marL="176213" marR="0" lvl="0" indent="-17621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API</a:t>
            </a:r>
          </a:p>
        </p:txBody>
      </p:sp>
      <p:sp>
        <p:nvSpPr>
          <p:cNvPr id="31" name="TextBox 30">
            <a:extLst>
              <a:ext uri="{FF2B5EF4-FFF2-40B4-BE49-F238E27FC236}">
                <a16:creationId xmlns:a16="http://schemas.microsoft.com/office/drawing/2014/main" id="{A9BA947F-FE74-4CD8-9B00-CCC4BFE1C5C6}"/>
              </a:ext>
            </a:extLst>
          </p:cNvPr>
          <p:cNvSpPr txBox="1"/>
          <p:nvPr/>
        </p:nvSpPr>
        <p:spPr>
          <a:xfrm>
            <a:off x="3133790" y="2333100"/>
            <a:ext cx="1215140" cy="369332"/>
          </a:xfrm>
          <a:prstGeom prst="rect">
            <a:avLst/>
          </a:prstGeom>
          <a:solidFill>
            <a:sysClr val="window" lastClr="FFFFFF"/>
          </a:solidFill>
        </p:spPr>
        <p:txBody>
          <a:bodyPr wrap="square" rtlCol="0">
            <a:spAutoFit/>
          </a:bodyPr>
          <a:lstStyle>
            <a:defPPr>
              <a:defRPr lang="en-US"/>
            </a:defPPr>
            <a:lvl1pPr>
              <a:defRPr>
                <a:solidFill>
                  <a:prstClr val="black"/>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DB-Update</a:t>
            </a:r>
          </a:p>
        </p:txBody>
      </p:sp>
      <p:sp>
        <p:nvSpPr>
          <p:cNvPr id="32" name="TextBox 31">
            <a:extLst>
              <a:ext uri="{FF2B5EF4-FFF2-40B4-BE49-F238E27FC236}">
                <a16:creationId xmlns:a16="http://schemas.microsoft.com/office/drawing/2014/main" id="{378688EB-8462-471F-B9E0-61EFE75D174E}"/>
              </a:ext>
            </a:extLst>
          </p:cNvPr>
          <p:cNvSpPr txBox="1"/>
          <p:nvPr/>
        </p:nvSpPr>
        <p:spPr>
          <a:xfrm>
            <a:off x="332697" y="2473603"/>
            <a:ext cx="1755491" cy="646331"/>
          </a:xfrm>
          <a:prstGeom prst="rect">
            <a:avLst/>
          </a:prstGeom>
          <a:solidFill>
            <a:sysClr val="window" lastClr="FFFFFF"/>
          </a:solidFill>
        </p:spPr>
        <p:txBody>
          <a:bodyPr wrap="square" rtlCol="0">
            <a:spAutoFit/>
          </a:bodyPr>
          <a:lstStyle>
            <a:defPPr>
              <a:defRPr lang="en-US"/>
            </a:defPPr>
            <a:lvl1pPr>
              <a:defRPr>
                <a:solidFill>
                  <a:prstClr val="black"/>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Read network</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00FF"/>
                </a:solidFill>
                <a:effectLst/>
                <a:uLnTx/>
                <a:uFillTx/>
              </a:rPr>
              <a:t>configuration</a:t>
            </a:r>
          </a:p>
        </p:txBody>
      </p:sp>
      <p:sp>
        <p:nvSpPr>
          <p:cNvPr id="33" name="Oval 32">
            <a:extLst>
              <a:ext uri="{FF2B5EF4-FFF2-40B4-BE49-F238E27FC236}">
                <a16:creationId xmlns:a16="http://schemas.microsoft.com/office/drawing/2014/main" id="{DE1FA3B7-5511-436E-8F8B-638F87CD75E4}"/>
              </a:ext>
            </a:extLst>
          </p:cNvPr>
          <p:cNvSpPr/>
          <p:nvPr/>
        </p:nvSpPr>
        <p:spPr>
          <a:xfrm>
            <a:off x="2876544" y="3161696"/>
            <a:ext cx="350464" cy="373652"/>
          </a:xfrm>
          <a:prstGeom prst="ellipse">
            <a:avLst/>
          </a:prstGeom>
          <a:solidFill>
            <a:srgbClr val="00B05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1f</a:t>
            </a:r>
          </a:p>
        </p:txBody>
      </p:sp>
      <p:sp>
        <p:nvSpPr>
          <p:cNvPr id="34" name="5-Point Star 71">
            <a:extLst>
              <a:ext uri="{FF2B5EF4-FFF2-40B4-BE49-F238E27FC236}">
                <a16:creationId xmlns:a16="http://schemas.microsoft.com/office/drawing/2014/main" id="{79B2D4C1-D8BB-48C9-BB94-716CDABF04A5}"/>
              </a:ext>
            </a:extLst>
          </p:cNvPr>
          <p:cNvSpPr/>
          <p:nvPr/>
        </p:nvSpPr>
        <p:spPr>
          <a:xfrm>
            <a:off x="10110246" y="3548088"/>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5-Point Star 116">
            <a:extLst>
              <a:ext uri="{FF2B5EF4-FFF2-40B4-BE49-F238E27FC236}">
                <a16:creationId xmlns:a16="http://schemas.microsoft.com/office/drawing/2014/main" id="{3AFC8C85-4C14-43F7-B8DD-058C43B0E744}"/>
              </a:ext>
            </a:extLst>
          </p:cNvPr>
          <p:cNvSpPr/>
          <p:nvPr/>
        </p:nvSpPr>
        <p:spPr>
          <a:xfrm>
            <a:off x="3026589" y="4166339"/>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6" name="5-Point Star 117">
            <a:extLst>
              <a:ext uri="{FF2B5EF4-FFF2-40B4-BE49-F238E27FC236}">
                <a16:creationId xmlns:a16="http://schemas.microsoft.com/office/drawing/2014/main" id="{99724265-6266-432C-BB10-05CCB077E6C5}"/>
              </a:ext>
            </a:extLst>
          </p:cNvPr>
          <p:cNvSpPr/>
          <p:nvPr/>
        </p:nvSpPr>
        <p:spPr>
          <a:xfrm>
            <a:off x="1893623" y="2843018"/>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7" name="5-Point Star 119">
            <a:extLst>
              <a:ext uri="{FF2B5EF4-FFF2-40B4-BE49-F238E27FC236}">
                <a16:creationId xmlns:a16="http://schemas.microsoft.com/office/drawing/2014/main" id="{F82854A8-9F68-464F-A164-0A2BAA1F8C6F}"/>
              </a:ext>
            </a:extLst>
          </p:cNvPr>
          <p:cNvSpPr/>
          <p:nvPr/>
        </p:nvSpPr>
        <p:spPr>
          <a:xfrm>
            <a:off x="7197610" y="4569971"/>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5-Point Star 121">
            <a:extLst>
              <a:ext uri="{FF2B5EF4-FFF2-40B4-BE49-F238E27FC236}">
                <a16:creationId xmlns:a16="http://schemas.microsoft.com/office/drawing/2014/main" id="{51F2964B-51F0-48DD-A1E6-120DFDF88744}"/>
              </a:ext>
            </a:extLst>
          </p:cNvPr>
          <p:cNvSpPr/>
          <p:nvPr/>
        </p:nvSpPr>
        <p:spPr>
          <a:xfrm>
            <a:off x="6377245" y="3001534"/>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9" name="5-Point Star 125">
            <a:extLst>
              <a:ext uri="{FF2B5EF4-FFF2-40B4-BE49-F238E27FC236}">
                <a16:creationId xmlns:a16="http://schemas.microsoft.com/office/drawing/2014/main" id="{4B5D68ED-6737-4C8D-82D9-A15F3455E565}"/>
              </a:ext>
            </a:extLst>
          </p:cNvPr>
          <p:cNvSpPr/>
          <p:nvPr/>
        </p:nvSpPr>
        <p:spPr>
          <a:xfrm>
            <a:off x="5503213" y="2172868"/>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0" name="TextBox 39">
            <a:extLst>
              <a:ext uri="{FF2B5EF4-FFF2-40B4-BE49-F238E27FC236}">
                <a16:creationId xmlns:a16="http://schemas.microsoft.com/office/drawing/2014/main" id="{325FBA9D-99E6-4619-948A-DF90CB937E83}"/>
              </a:ext>
            </a:extLst>
          </p:cNvPr>
          <p:cNvSpPr txBox="1"/>
          <p:nvPr/>
        </p:nvSpPr>
        <p:spPr>
          <a:xfrm>
            <a:off x="9706881" y="4269718"/>
            <a:ext cx="2179338" cy="1323439"/>
          </a:xfrm>
          <a:prstGeom prst="rect">
            <a:avLst/>
          </a:prstGeom>
          <a:solidFill>
            <a:srgbClr val="FFD1D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black"/>
                </a:solidFill>
                <a:effectLst/>
                <a:uLnTx/>
                <a:uFillTx/>
              </a:rPr>
              <a:t>“PCI” value:</a:t>
            </a:r>
            <a:br>
              <a:rPr kumimoji="0" lang="en-US" sz="2000" b="0" i="0" u="none" strike="noStrike" kern="0" cap="none" spc="0" normalizeH="0" baseline="0" noProof="0" dirty="0">
                <a:ln>
                  <a:noFill/>
                </a:ln>
                <a:solidFill>
                  <a:prstClr val="black"/>
                </a:solidFill>
                <a:effectLst/>
                <a:uLnTx/>
                <a:uFillTx/>
              </a:rPr>
            </a:br>
            <a:r>
              <a:rPr kumimoji="0" lang="en-US" sz="2000" b="0" i="0" u="none" strike="noStrike" kern="0" cap="none" spc="0" normalizeH="0" baseline="0" noProof="0" dirty="0">
                <a:ln>
                  <a:noFill/>
                </a:ln>
                <a:solidFill>
                  <a:prstClr val="black"/>
                </a:solidFill>
                <a:effectLst/>
                <a:uLnTx/>
                <a:uFillTx/>
              </a:rPr>
              <a:t>(ORAN or </a:t>
            </a:r>
            <a:r>
              <a:rPr kumimoji="0" lang="en-US" sz="2000" b="0" i="0" u="none" strike="noStrike" kern="0" cap="none" spc="0" normalizeH="0" baseline="0" noProof="0" dirty="0" err="1">
                <a:ln>
                  <a:noFill/>
                </a:ln>
                <a:solidFill>
                  <a:prstClr val="black"/>
                </a:solidFill>
                <a:effectLst/>
                <a:uLnTx/>
                <a:uFillTx/>
              </a:rPr>
              <a:t>3GPP</a:t>
            </a:r>
            <a:r>
              <a:rPr kumimoji="0" lang="en-US" sz="2000" b="0" i="0" u="none" strike="noStrike" kern="0" cap="none" spc="0" normalizeH="0" baseline="0" noProof="0" dirty="0">
                <a:ln>
                  <a:noFill/>
                </a:ln>
                <a:solidFill>
                  <a:prstClr val="black"/>
                </a:solidFill>
                <a:effectLst/>
                <a:uLnTx/>
                <a:uFillTx/>
              </a:rPr>
              <a:t> Yang model) </a:t>
            </a:r>
            <a:r>
              <a:rPr kumimoji="0" lang="en-US" sz="2000" b="0" i="0" u="none" strike="noStrike" kern="0" cap="none" spc="0" normalizeH="0" baseline="0" noProof="0" dirty="0" err="1">
                <a:ln>
                  <a:noFill/>
                </a:ln>
                <a:solidFill>
                  <a:srgbClr val="FF0000"/>
                </a:solidFill>
                <a:effectLst/>
                <a:uLnTx/>
                <a:uFillTx/>
              </a:rPr>
              <a:t>NRCellDU</a:t>
            </a:r>
            <a:r>
              <a:rPr kumimoji="0" lang="en-US" sz="2000" b="0" i="0" u="none" strike="noStrike" kern="0" cap="none" spc="0" normalizeH="0" baseline="0" noProof="0" dirty="0">
                <a:ln>
                  <a:noFill/>
                </a:ln>
                <a:solidFill>
                  <a:srgbClr val="FF0000"/>
                </a:solidFill>
                <a:effectLst/>
                <a:uLnTx/>
                <a:uFillTx/>
              </a:rPr>
              <a:t>/</a:t>
            </a:r>
            <a:r>
              <a:rPr kumimoji="0" lang="en-US" sz="2000" b="0" i="0" u="none" strike="noStrike" kern="0" cap="none" spc="0" normalizeH="0" baseline="0" noProof="0" dirty="0" err="1">
                <a:ln>
                  <a:noFill/>
                </a:ln>
                <a:solidFill>
                  <a:srgbClr val="FF0000"/>
                </a:solidFill>
                <a:effectLst/>
                <a:uLnTx/>
                <a:uFillTx/>
              </a:rPr>
              <a:t>nRPCI</a:t>
            </a:r>
            <a:endParaRPr kumimoji="0" lang="en-US" sz="2000" b="0" i="0" u="none" strike="noStrike" kern="0" cap="none" spc="0" normalizeH="0" baseline="0" noProof="0" dirty="0">
              <a:ln>
                <a:noFill/>
              </a:ln>
              <a:solidFill>
                <a:srgbClr val="FF0000"/>
              </a:solidFill>
              <a:effectLst/>
              <a:uLnTx/>
              <a:uFillTx/>
            </a:endParaRPr>
          </a:p>
        </p:txBody>
      </p:sp>
      <p:sp>
        <p:nvSpPr>
          <p:cNvPr id="41" name="TextBox 40">
            <a:extLst>
              <a:ext uri="{FF2B5EF4-FFF2-40B4-BE49-F238E27FC236}">
                <a16:creationId xmlns:a16="http://schemas.microsoft.com/office/drawing/2014/main" id="{8147D26C-0C79-4517-94D0-51798C604347}"/>
              </a:ext>
            </a:extLst>
          </p:cNvPr>
          <p:cNvSpPr txBox="1"/>
          <p:nvPr/>
        </p:nvSpPr>
        <p:spPr>
          <a:xfrm>
            <a:off x="1845175" y="4928253"/>
            <a:ext cx="2039945" cy="123110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“PCI” value:</a:t>
            </a:r>
            <a:br>
              <a:rPr kumimoji="0" lang="en-US" sz="1800" b="0" i="0" u="none" strike="noStrike" kern="0" cap="none" spc="0" normalizeH="0" baseline="0" noProof="0" dirty="0">
                <a:ln>
                  <a:noFill/>
                </a:ln>
                <a:solidFill>
                  <a:prstClr val="black"/>
                </a:solidFill>
                <a:effectLst/>
                <a:uLnTx/>
                <a:uFillTx/>
              </a:rPr>
            </a:br>
            <a:r>
              <a:rPr kumimoji="0" lang="en-US" sz="1800" b="0" i="0" u="none" strike="noStrike" kern="0" cap="none" spc="0" normalizeH="0" baseline="0" noProof="0" dirty="0" err="1">
                <a:ln>
                  <a:noFill/>
                </a:ln>
                <a:solidFill>
                  <a:prstClr val="black"/>
                </a:solidFill>
                <a:effectLst/>
                <a:uLnTx/>
                <a:uFillTx/>
              </a:rPr>
              <a:t>ONAP</a:t>
            </a:r>
            <a:r>
              <a:rPr kumimoji="0" lang="en-US" sz="1800" b="0" i="0" u="none" strike="noStrike" kern="0" cap="none" spc="0" normalizeH="0" baseline="0" noProof="0" dirty="0">
                <a:ln>
                  <a:noFill/>
                </a:ln>
                <a:solidFill>
                  <a:prstClr val="black"/>
                </a:solidFill>
                <a:effectLst/>
                <a:uLnTx/>
                <a:uFillTx/>
              </a:rPr>
              <a:t> </a:t>
            </a:r>
            <a:r>
              <a:rPr kumimoji="0" lang="en-US" sz="1800" b="0" i="0" u="none" strike="noStrike" kern="0" cap="none" spc="0" normalizeH="0" baseline="0" noProof="0" dirty="0" err="1">
                <a:ln>
                  <a:noFill/>
                </a:ln>
                <a:solidFill>
                  <a:prstClr val="black"/>
                </a:solidFill>
                <a:effectLst/>
                <a:uLnTx/>
                <a:uFillTx/>
              </a:rPr>
              <a:t>Rel</a:t>
            </a:r>
            <a:r>
              <a:rPr kumimoji="0" lang="en-US" sz="1800" b="0" i="0" u="none" strike="noStrike" kern="0" cap="none" spc="0" normalizeH="0" baseline="0" noProof="0" dirty="0">
                <a:ln>
                  <a:noFill/>
                </a:ln>
                <a:solidFill>
                  <a:prstClr val="black"/>
                </a:solidFill>
                <a:effectLst/>
                <a:uLnTx/>
                <a:uFillTx/>
              </a:rPr>
              <a:t> 8 implementation</a:t>
            </a:r>
            <a:br>
              <a:rPr kumimoji="0" lang="en-US" sz="1800" b="0" i="0" u="none" strike="noStrike" kern="0" cap="none" spc="0" normalizeH="0" baseline="0" noProof="0" dirty="0">
                <a:ln>
                  <a:noFill/>
                </a:ln>
                <a:solidFill>
                  <a:prstClr val="black"/>
                </a:solidFill>
                <a:effectLst/>
                <a:uLnTx/>
                <a:uFillTx/>
              </a:rPr>
            </a:br>
            <a:r>
              <a:rPr kumimoji="0" lang="en-US" sz="1800" b="0" i="0" u="none" strike="noStrike" kern="0" cap="none" spc="0" normalizeH="0" baseline="0" noProof="0" dirty="0" err="1">
                <a:ln>
                  <a:noFill/>
                </a:ln>
                <a:solidFill>
                  <a:srgbClr val="00B050"/>
                </a:solidFill>
                <a:effectLst/>
                <a:uLnTx/>
                <a:uFillTx/>
              </a:rPr>
              <a:t>NRCellDU</a:t>
            </a:r>
            <a:r>
              <a:rPr kumimoji="0" lang="en-US" sz="1800" b="0" i="0" u="none" strike="noStrike" kern="0" cap="none" spc="0" normalizeH="0" baseline="0" noProof="0" dirty="0">
                <a:ln>
                  <a:noFill/>
                </a:ln>
                <a:solidFill>
                  <a:srgbClr val="00B050"/>
                </a:solidFill>
                <a:effectLst/>
                <a:uLnTx/>
                <a:uFillTx/>
              </a:rPr>
              <a:t>/</a:t>
            </a:r>
            <a:r>
              <a:rPr kumimoji="0" lang="en-US" sz="1800" b="0" i="0" u="none" strike="noStrike" kern="0" cap="none" spc="0" normalizeH="0" baseline="0" noProof="0" dirty="0" err="1">
                <a:ln>
                  <a:noFill/>
                </a:ln>
                <a:solidFill>
                  <a:srgbClr val="00B050"/>
                </a:solidFill>
                <a:effectLst/>
                <a:uLnTx/>
                <a:uFillTx/>
              </a:rPr>
              <a:t>nRPCI</a:t>
            </a:r>
            <a:endParaRPr kumimoji="0" lang="en-US" sz="1800" b="0" i="0" u="none" strike="noStrike" kern="0" cap="none" spc="0" normalizeH="0" baseline="0" noProof="0" dirty="0">
              <a:ln>
                <a:noFill/>
              </a:ln>
              <a:solidFill>
                <a:srgbClr val="00B050"/>
              </a:solidFill>
              <a:effectLst/>
              <a:uLnTx/>
              <a:uFillTx/>
            </a:endParaRPr>
          </a:p>
        </p:txBody>
      </p:sp>
      <p:sp>
        <p:nvSpPr>
          <p:cNvPr id="42" name="5-Point Star 52">
            <a:extLst>
              <a:ext uri="{FF2B5EF4-FFF2-40B4-BE49-F238E27FC236}">
                <a16:creationId xmlns:a16="http://schemas.microsoft.com/office/drawing/2014/main" id="{8ADE8FEC-7073-4AB0-9CC1-E6AAB634F330}"/>
              </a:ext>
            </a:extLst>
          </p:cNvPr>
          <p:cNvSpPr/>
          <p:nvPr/>
        </p:nvSpPr>
        <p:spPr>
          <a:xfrm>
            <a:off x="4626415" y="4460840"/>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43" name="Straight Arrow Connector 42">
            <a:extLst>
              <a:ext uri="{FF2B5EF4-FFF2-40B4-BE49-F238E27FC236}">
                <a16:creationId xmlns:a16="http://schemas.microsoft.com/office/drawing/2014/main" id="{89B50B04-BCA2-403C-9155-C2EC90EF6720}"/>
              </a:ext>
            </a:extLst>
          </p:cNvPr>
          <p:cNvCxnSpPr/>
          <p:nvPr/>
        </p:nvCxnSpPr>
        <p:spPr>
          <a:xfrm flipV="1">
            <a:off x="3325181" y="3421087"/>
            <a:ext cx="1402413" cy="15158"/>
          </a:xfrm>
          <a:prstGeom prst="straightConnector1">
            <a:avLst/>
          </a:prstGeom>
          <a:noFill/>
          <a:ln w="25400" cap="flat" cmpd="sng" algn="ctr">
            <a:solidFill>
              <a:srgbClr val="00B050"/>
            </a:solidFill>
            <a:prstDash val="solid"/>
            <a:miter lim="800000"/>
            <a:headEnd type="none" w="lg" len="lg"/>
            <a:tailEnd type="arrow" w="lg" len="lg"/>
          </a:ln>
          <a:effectLst/>
        </p:spPr>
      </p:cxnSp>
      <p:sp>
        <p:nvSpPr>
          <p:cNvPr id="44" name="Oval 43">
            <a:extLst>
              <a:ext uri="{FF2B5EF4-FFF2-40B4-BE49-F238E27FC236}">
                <a16:creationId xmlns:a16="http://schemas.microsoft.com/office/drawing/2014/main" id="{8DBFCBCB-7587-4737-860D-B53C245AB1F0}"/>
              </a:ext>
            </a:extLst>
          </p:cNvPr>
          <p:cNvSpPr/>
          <p:nvPr/>
        </p:nvSpPr>
        <p:spPr>
          <a:xfrm>
            <a:off x="2638800" y="2413360"/>
            <a:ext cx="510900" cy="37303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44546A"/>
                </a:solidFill>
                <a:effectLst/>
                <a:uLnTx/>
                <a:uFillTx/>
                <a:latin typeface="Calibri" panose="020F0502020204030204"/>
                <a:ea typeface="+mn-ea"/>
                <a:cs typeface="+mn-cs"/>
              </a:rPr>
              <a:t>4b</a:t>
            </a: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45" name="5-Point Star 61">
            <a:extLst>
              <a:ext uri="{FF2B5EF4-FFF2-40B4-BE49-F238E27FC236}">
                <a16:creationId xmlns:a16="http://schemas.microsoft.com/office/drawing/2014/main" id="{B2B648AB-96C8-4D8A-95E8-C2599AAAE419}"/>
              </a:ext>
            </a:extLst>
          </p:cNvPr>
          <p:cNvSpPr/>
          <p:nvPr/>
        </p:nvSpPr>
        <p:spPr>
          <a:xfrm>
            <a:off x="5843326" y="2162945"/>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54A78C53-4A90-40C1-81E3-4DF8F92129E6}"/>
              </a:ext>
            </a:extLst>
          </p:cNvPr>
          <p:cNvSpPr txBox="1"/>
          <p:nvPr/>
        </p:nvSpPr>
        <p:spPr>
          <a:xfrm>
            <a:off x="9881495" y="1376417"/>
            <a:ext cx="2004724"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sng" strike="noStrike" kern="0" cap="none" spc="0" normalizeH="0" baseline="0" noProof="0" dirty="0">
                <a:ln>
                  <a:noFill/>
                </a:ln>
                <a:solidFill>
                  <a:prstClr val="black"/>
                </a:solidFill>
                <a:effectLst/>
                <a:uLnTx/>
                <a:uFillTx/>
              </a:rPr>
              <a:t>“Data model” </a:t>
            </a:r>
            <a:br>
              <a:rPr kumimoji="0" lang="en-US" sz="1800" b="0" i="0" u="sng" strike="noStrike" kern="0" cap="none" spc="0" normalizeH="0" baseline="0" noProof="0" dirty="0">
                <a:ln>
                  <a:noFill/>
                </a:ln>
                <a:solidFill>
                  <a:prstClr val="black"/>
                </a:solidFill>
                <a:effectLst/>
                <a:uLnTx/>
                <a:uFillTx/>
              </a:rPr>
            </a:br>
            <a:r>
              <a:rPr kumimoji="0" lang="en-US" sz="1800" b="0" i="0" u="sng" strike="noStrike" kern="0" cap="none" spc="0" normalizeH="0" baseline="0" noProof="0" dirty="0">
                <a:ln>
                  <a:noFill/>
                </a:ln>
                <a:solidFill>
                  <a:prstClr val="black"/>
                </a:solidFill>
                <a:effectLst/>
                <a:uLnTx/>
                <a:uFillTx/>
              </a:rPr>
              <a:t>used at interfaces</a:t>
            </a:r>
            <a:r>
              <a:rPr kumimoji="0" lang="en-US" sz="1800" b="0" i="0" u="none" strike="noStrike" kern="0" cap="none" spc="0" normalizeH="0" baseline="0" noProof="0" dirty="0">
                <a:ln>
                  <a:noFill/>
                </a:ln>
                <a:solidFill>
                  <a:prstClr val="black"/>
                </a:solidFill>
                <a:effectLst/>
                <a:uLnTx/>
                <a:uFillTx/>
              </a:rPr>
              <a:t>:</a:t>
            </a:r>
          </a:p>
          <a:p>
            <a:pPr marL="282575"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prstClr val="black"/>
                </a:solidFill>
                <a:effectLst/>
                <a:uLnTx/>
                <a:uFillTx/>
              </a:rPr>
              <a:t>C&amp;PS</a:t>
            </a:r>
            <a:r>
              <a:rPr kumimoji="0" lang="en-US" sz="1800" b="0" i="0" u="none" strike="noStrike" kern="0" cap="none" spc="0" normalizeH="0" baseline="0" noProof="0" dirty="0">
                <a:ln>
                  <a:noFill/>
                </a:ln>
                <a:solidFill>
                  <a:prstClr val="black"/>
                </a:solidFill>
                <a:effectLst/>
                <a:uLnTx/>
                <a:uFillTx/>
              </a:rPr>
              <a:t> DB</a:t>
            </a:r>
          </a:p>
          <a:p>
            <a:pPr marL="282575"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RAN</a:t>
            </a:r>
          </a:p>
        </p:txBody>
      </p:sp>
      <p:sp>
        <p:nvSpPr>
          <p:cNvPr id="47" name="5-Point Star 58">
            <a:extLst>
              <a:ext uri="{FF2B5EF4-FFF2-40B4-BE49-F238E27FC236}">
                <a16:creationId xmlns:a16="http://schemas.microsoft.com/office/drawing/2014/main" id="{6133BA14-1EF8-48DC-BA52-9AE78887B6E6}"/>
              </a:ext>
            </a:extLst>
          </p:cNvPr>
          <p:cNvSpPr/>
          <p:nvPr/>
        </p:nvSpPr>
        <p:spPr>
          <a:xfrm>
            <a:off x="9960736" y="2268200"/>
            <a:ext cx="232385" cy="222989"/>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5-Point Star 59">
            <a:extLst>
              <a:ext uri="{FF2B5EF4-FFF2-40B4-BE49-F238E27FC236}">
                <a16:creationId xmlns:a16="http://schemas.microsoft.com/office/drawing/2014/main" id="{3756A57F-BA65-4206-9F9C-7E6E8E778DDE}"/>
              </a:ext>
            </a:extLst>
          </p:cNvPr>
          <p:cNvSpPr/>
          <p:nvPr/>
        </p:nvSpPr>
        <p:spPr>
          <a:xfrm>
            <a:off x="9960736" y="1997633"/>
            <a:ext cx="232385" cy="231126"/>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D867AF16-32A3-4B44-9620-8F13F87C9B40}"/>
              </a:ext>
            </a:extLst>
          </p:cNvPr>
          <p:cNvSpPr txBox="1"/>
          <p:nvPr/>
        </p:nvSpPr>
        <p:spPr>
          <a:xfrm>
            <a:off x="139580" y="3117561"/>
            <a:ext cx="1284768" cy="646331"/>
          </a:xfrm>
          <a:prstGeom prst="rect">
            <a:avLst/>
          </a:prstGeom>
          <a:noFill/>
        </p:spPr>
        <p:txBody>
          <a:bodyPr wrap="square" rtlCol="0">
            <a:spAutoFit/>
          </a:bodyPr>
          <a:lstStyle/>
          <a:p>
            <a:pPr marL="111125" marR="0" lvl="0" indent="-111125" algn="r"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SON-H MS</a:t>
            </a:r>
          </a:p>
          <a:p>
            <a:pPr marL="111125" marR="0" lvl="0" indent="-111125" algn="r"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err="1">
                <a:ln>
                  <a:noFill/>
                </a:ln>
                <a:solidFill>
                  <a:prstClr val="black"/>
                </a:solidFill>
                <a:effectLst/>
                <a:uLnTx/>
                <a:uFillTx/>
              </a:rPr>
              <a:t>OOF</a:t>
            </a:r>
            <a:endParaRPr kumimoji="0" lang="en-US" sz="1800" b="0" i="0" u="none" strike="noStrike" kern="0" cap="none" spc="0" normalizeH="0" baseline="0" noProof="0" dirty="0">
              <a:ln>
                <a:noFill/>
              </a:ln>
              <a:solidFill>
                <a:srgbClr val="00B050"/>
              </a:solidFill>
              <a:effectLst/>
              <a:uLnTx/>
              <a:uFillTx/>
            </a:endParaRPr>
          </a:p>
        </p:txBody>
      </p:sp>
      <p:cxnSp>
        <p:nvCxnSpPr>
          <p:cNvPr id="50" name="Straight Arrow Connector 49">
            <a:extLst>
              <a:ext uri="{FF2B5EF4-FFF2-40B4-BE49-F238E27FC236}">
                <a16:creationId xmlns:a16="http://schemas.microsoft.com/office/drawing/2014/main" id="{A4C77F2F-7279-471D-8C5A-268ED8E7A93E}"/>
              </a:ext>
            </a:extLst>
          </p:cNvPr>
          <p:cNvCxnSpPr/>
          <p:nvPr/>
        </p:nvCxnSpPr>
        <p:spPr>
          <a:xfrm flipH="1" flipV="1">
            <a:off x="1391153" y="3499572"/>
            <a:ext cx="847691" cy="12200"/>
          </a:xfrm>
          <a:prstGeom prst="straightConnector1">
            <a:avLst/>
          </a:prstGeom>
          <a:noFill/>
          <a:ln w="25400" cap="flat" cmpd="sng" algn="ctr">
            <a:solidFill>
              <a:srgbClr val="00B050"/>
            </a:solidFill>
            <a:prstDash val="solid"/>
            <a:miter lim="800000"/>
            <a:headEnd type="none" w="lg" len="lg"/>
            <a:tailEnd type="arrow" w="lg" len="lg"/>
          </a:ln>
          <a:effectLst/>
        </p:spPr>
      </p:cxnSp>
      <p:sp>
        <p:nvSpPr>
          <p:cNvPr id="51" name="Oval 50">
            <a:extLst>
              <a:ext uri="{FF2B5EF4-FFF2-40B4-BE49-F238E27FC236}">
                <a16:creationId xmlns:a16="http://schemas.microsoft.com/office/drawing/2014/main" id="{D5C786D1-956D-430D-AD80-2DDAE3CA2142}"/>
              </a:ext>
            </a:extLst>
          </p:cNvPr>
          <p:cNvSpPr/>
          <p:nvPr/>
        </p:nvSpPr>
        <p:spPr>
          <a:xfrm>
            <a:off x="1664115" y="3459730"/>
            <a:ext cx="346633" cy="34488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7</a:t>
            </a:r>
          </a:p>
        </p:txBody>
      </p:sp>
      <p:cxnSp>
        <p:nvCxnSpPr>
          <p:cNvPr id="52" name="Straight Arrow Connector 51">
            <a:extLst>
              <a:ext uri="{FF2B5EF4-FFF2-40B4-BE49-F238E27FC236}">
                <a16:creationId xmlns:a16="http://schemas.microsoft.com/office/drawing/2014/main" id="{3D0E51B4-84A4-441C-9470-F779CDB7726E}"/>
              </a:ext>
            </a:extLst>
          </p:cNvPr>
          <p:cNvCxnSpPr/>
          <p:nvPr/>
        </p:nvCxnSpPr>
        <p:spPr>
          <a:xfrm>
            <a:off x="3054548" y="2277071"/>
            <a:ext cx="0" cy="745942"/>
          </a:xfrm>
          <a:prstGeom prst="straightConnector1">
            <a:avLst/>
          </a:prstGeom>
          <a:noFill/>
          <a:ln w="25400" cap="flat" cmpd="sng" algn="ctr">
            <a:solidFill>
              <a:srgbClr val="FF0000"/>
            </a:solidFill>
            <a:prstDash val="solid"/>
            <a:miter lim="800000"/>
            <a:headEnd type="none" w="lg" len="lg"/>
            <a:tailEnd type="arrow" w="lg" len="lg"/>
          </a:ln>
          <a:effectLst/>
        </p:spPr>
      </p:cxnSp>
      <p:sp>
        <p:nvSpPr>
          <p:cNvPr id="53" name="5-Point Star 73">
            <a:extLst>
              <a:ext uri="{FF2B5EF4-FFF2-40B4-BE49-F238E27FC236}">
                <a16:creationId xmlns:a16="http://schemas.microsoft.com/office/drawing/2014/main" id="{7858C901-295D-4E17-8CE9-8A89ED41697D}"/>
              </a:ext>
            </a:extLst>
          </p:cNvPr>
          <p:cNvSpPr/>
          <p:nvPr/>
        </p:nvSpPr>
        <p:spPr>
          <a:xfrm>
            <a:off x="3486383" y="3277912"/>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4" name="5-Point Star 74">
            <a:extLst>
              <a:ext uri="{FF2B5EF4-FFF2-40B4-BE49-F238E27FC236}">
                <a16:creationId xmlns:a16="http://schemas.microsoft.com/office/drawing/2014/main" id="{DA7175B2-9404-459F-BC09-BF7CF23CB365}"/>
              </a:ext>
            </a:extLst>
          </p:cNvPr>
          <p:cNvSpPr/>
          <p:nvPr/>
        </p:nvSpPr>
        <p:spPr>
          <a:xfrm>
            <a:off x="3113071" y="2643601"/>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5" name="Straight Arrow Connector 54">
            <a:extLst>
              <a:ext uri="{FF2B5EF4-FFF2-40B4-BE49-F238E27FC236}">
                <a16:creationId xmlns:a16="http://schemas.microsoft.com/office/drawing/2014/main" id="{F6E7CD72-118E-446F-B496-10686F311E12}"/>
              </a:ext>
            </a:extLst>
          </p:cNvPr>
          <p:cNvCxnSpPr>
            <a:stCxn id="17" idx="3"/>
            <a:endCxn id="56" idx="1"/>
          </p:cNvCxnSpPr>
          <p:nvPr/>
        </p:nvCxnSpPr>
        <p:spPr>
          <a:xfrm flipV="1">
            <a:off x="3309184" y="3295804"/>
            <a:ext cx="1393960" cy="14385"/>
          </a:xfrm>
          <a:prstGeom prst="straightConnector1">
            <a:avLst/>
          </a:prstGeom>
          <a:noFill/>
          <a:ln w="25400" cap="flat" cmpd="sng" algn="ctr">
            <a:solidFill>
              <a:srgbClr val="FF0000"/>
            </a:solidFill>
            <a:prstDash val="solid"/>
            <a:miter lim="800000"/>
            <a:headEnd type="none" w="lg" len="lg"/>
            <a:tailEnd type="arrow" w="lg" len="lg"/>
          </a:ln>
          <a:effectLst/>
        </p:spPr>
      </p:cxnSp>
      <p:sp>
        <p:nvSpPr>
          <p:cNvPr id="56" name="Rectangle 55">
            <a:extLst>
              <a:ext uri="{FF2B5EF4-FFF2-40B4-BE49-F238E27FC236}">
                <a16:creationId xmlns:a16="http://schemas.microsoft.com/office/drawing/2014/main" id="{8815168F-6266-4118-A6A5-D2A043850CBD}"/>
              </a:ext>
            </a:extLst>
          </p:cNvPr>
          <p:cNvSpPr/>
          <p:nvPr/>
        </p:nvSpPr>
        <p:spPr>
          <a:xfrm>
            <a:off x="4703144" y="3001534"/>
            <a:ext cx="1447800" cy="588539"/>
          </a:xfrm>
          <a:prstGeom prst="rect">
            <a:avLst/>
          </a:prstGeom>
          <a:gradFill flip="none" rotWithShape="1">
            <a:gsLst>
              <a:gs pos="0">
                <a:srgbClr val="99FF66"/>
              </a:gs>
              <a:gs pos="100000">
                <a:srgbClr val="FF0000"/>
              </a:gs>
            </a:gsLst>
            <a:lin ang="5400000" scaled="1"/>
            <a:tileRect/>
          </a:gradFill>
          <a:ln w="12700" cap="flat" cmpd="sng" algn="ctr">
            <a:solidFill>
              <a:srgbClr val="70AD47"/>
            </a:solidFill>
            <a:prstDash val="solid"/>
            <a:miter lim="800000"/>
          </a:ln>
          <a:effectLst/>
        </p:spPr>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SDN-R</a:t>
            </a:r>
            <a:b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br>
            <a:r>
              <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rPr>
              <a:t>(SDN-C)</a:t>
            </a:r>
          </a:p>
        </p:txBody>
      </p:sp>
      <p:sp>
        <p:nvSpPr>
          <p:cNvPr id="57" name="Oval 56">
            <a:extLst>
              <a:ext uri="{FF2B5EF4-FFF2-40B4-BE49-F238E27FC236}">
                <a16:creationId xmlns:a16="http://schemas.microsoft.com/office/drawing/2014/main" id="{A49CF7EC-BF62-43D4-893F-83B6EA17F4F2}"/>
              </a:ext>
            </a:extLst>
          </p:cNvPr>
          <p:cNvSpPr/>
          <p:nvPr/>
        </p:nvSpPr>
        <p:spPr>
          <a:xfrm>
            <a:off x="5708734" y="3104774"/>
            <a:ext cx="349282" cy="315282"/>
          </a:xfrm>
          <a:prstGeom prst="ellipse">
            <a:avLst/>
          </a:prstGeom>
          <a:solidFill>
            <a:srgbClr val="00B050"/>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1d</a:t>
            </a:r>
          </a:p>
        </p:txBody>
      </p:sp>
      <p:sp>
        <p:nvSpPr>
          <p:cNvPr id="58" name="5-Point Star 75">
            <a:extLst>
              <a:ext uri="{FF2B5EF4-FFF2-40B4-BE49-F238E27FC236}">
                <a16:creationId xmlns:a16="http://schemas.microsoft.com/office/drawing/2014/main" id="{54CEC83F-1209-47F7-8C62-5C49E9C1C8F4}"/>
              </a:ext>
            </a:extLst>
          </p:cNvPr>
          <p:cNvSpPr/>
          <p:nvPr/>
        </p:nvSpPr>
        <p:spPr>
          <a:xfrm>
            <a:off x="3473145" y="2964664"/>
            <a:ext cx="254977" cy="259415"/>
          </a:xfrm>
          <a:prstGeom prst="star5">
            <a:avLst/>
          </a:prstGeom>
          <a:solidFill>
            <a:srgbClr val="FF00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Oval 58">
            <a:extLst>
              <a:ext uri="{FF2B5EF4-FFF2-40B4-BE49-F238E27FC236}">
                <a16:creationId xmlns:a16="http://schemas.microsoft.com/office/drawing/2014/main" id="{72D10532-BBEE-4B3B-AFF4-AA8B8C4F3094}"/>
              </a:ext>
            </a:extLst>
          </p:cNvPr>
          <p:cNvSpPr/>
          <p:nvPr/>
        </p:nvSpPr>
        <p:spPr>
          <a:xfrm>
            <a:off x="3855269" y="3175050"/>
            <a:ext cx="513753" cy="37303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44546A"/>
                </a:solidFill>
                <a:effectLst/>
                <a:uLnTx/>
                <a:uFillTx/>
                <a:latin typeface="Calibri" panose="020F0502020204030204"/>
                <a:ea typeface="+mn-ea"/>
                <a:cs typeface="+mn-cs"/>
              </a:rPr>
              <a:t>11a</a:t>
            </a: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EFC7C085-4801-42A5-83EF-0A5E47B2682B}"/>
              </a:ext>
            </a:extLst>
          </p:cNvPr>
          <p:cNvSpPr txBox="1"/>
          <p:nvPr/>
        </p:nvSpPr>
        <p:spPr>
          <a:xfrm>
            <a:off x="2147901" y="3638409"/>
            <a:ext cx="1588046" cy="338554"/>
          </a:xfrm>
          <a:prstGeom prst="rect">
            <a:avLst/>
          </a:prstGeom>
          <a:solidFill>
            <a:srgbClr val="FFD1D1"/>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0000FF"/>
                </a:solidFill>
                <a:effectLst/>
                <a:uLnTx/>
                <a:uFillTx/>
              </a:rPr>
              <a:t>Model Mapping</a:t>
            </a:r>
          </a:p>
        </p:txBody>
      </p:sp>
      <p:cxnSp>
        <p:nvCxnSpPr>
          <p:cNvPr id="61" name="Straight Arrow Connector 60">
            <a:extLst>
              <a:ext uri="{FF2B5EF4-FFF2-40B4-BE49-F238E27FC236}">
                <a16:creationId xmlns:a16="http://schemas.microsoft.com/office/drawing/2014/main" id="{AFD32C13-67B5-426F-B0C4-3B7E213BED4B}"/>
              </a:ext>
            </a:extLst>
          </p:cNvPr>
          <p:cNvCxnSpPr/>
          <p:nvPr/>
        </p:nvCxnSpPr>
        <p:spPr>
          <a:xfrm flipV="1">
            <a:off x="2565698" y="2291977"/>
            <a:ext cx="0" cy="680748"/>
          </a:xfrm>
          <a:prstGeom prst="straightConnector1">
            <a:avLst/>
          </a:prstGeom>
          <a:noFill/>
          <a:ln w="25400" cap="flat" cmpd="sng" algn="ctr">
            <a:solidFill>
              <a:srgbClr val="00B050"/>
            </a:solidFill>
            <a:prstDash val="solid"/>
            <a:miter lim="800000"/>
            <a:headEnd type="none" w="lg" len="lg"/>
            <a:tailEnd type="arrow" w="lg" len="lg"/>
          </a:ln>
          <a:effectLst/>
        </p:spPr>
      </p:cxnSp>
      <p:sp>
        <p:nvSpPr>
          <p:cNvPr id="62" name="Oval 61">
            <a:extLst>
              <a:ext uri="{FF2B5EF4-FFF2-40B4-BE49-F238E27FC236}">
                <a16:creationId xmlns:a16="http://schemas.microsoft.com/office/drawing/2014/main" id="{E42FE8C5-DD44-4B59-9B4B-6DB87C3F9A1E}"/>
              </a:ext>
            </a:extLst>
          </p:cNvPr>
          <p:cNvSpPr/>
          <p:nvPr/>
        </p:nvSpPr>
        <p:spPr>
          <a:xfrm>
            <a:off x="2220250" y="2552302"/>
            <a:ext cx="418278" cy="373038"/>
          </a:xfrm>
          <a:prstGeom prst="ellipse">
            <a:avLst/>
          </a:prstGeom>
          <a:solidFill>
            <a:srgbClr val="FFD1D1"/>
          </a:solidFill>
          <a:ln w="12700" cap="flat" cmpd="sng" algn="ctr">
            <a:solidFill>
              <a:srgbClr val="5B9BD5">
                <a:shade val="50000"/>
              </a:srgbClr>
            </a:solid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44546A"/>
                </a:solidFill>
                <a:effectLst/>
                <a:uLnTx/>
                <a:uFillTx/>
                <a:latin typeface="Calibri" panose="020F0502020204030204"/>
                <a:ea typeface="+mn-ea"/>
                <a:cs typeface="+mn-cs"/>
              </a:rPr>
              <a:t>4c</a:t>
            </a: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63" name="5-Point Star 79">
            <a:extLst>
              <a:ext uri="{FF2B5EF4-FFF2-40B4-BE49-F238E27FC236}">
                <a16:creationId xmlns:a16="http://schemas.microsoft.com/office/drawing/2014/main" id="{7EBCDB86-94F7-4732-AF59-846F8355C9F8}"/>
              </a:ext>
            </a:extLst>
          </p:cNvPr>
          <p:cNvSpPr/>
          <p:nvPr/>
        </p:nvSpPr>
        <p:spPr>
          <a:xfrm>
            <a:off x="2237839" y="2316792"/>
            <a:ext cx="254977" cy="259415"/>
          </a:xfrm>
          <a:prstGeom prst="star5">
            <a:avLst/>
          </a:prstGeom>
          <a:solidFill>
            <a:srgbClr val="00FF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4" name="Title 1">
            <a:extLst>
              <a:ext uri="{FF2B5EF4-FFF2-40B4-BE49-F238E27FC236}">
                <a16:creationId xmlns:a16="http://schemas.microsoft.com/office/drawing/2014/main" id="{77A2C04D-EF94-448B-966C-4A4C71E67714}"/>
              </a:ext>
            </a:extLst>
          </p:cNvPr>
          <p:cNvSpPr txBox="1">
            <a:spLocks/>
          </p:cNvSpPr>
          <p:nvPr/>
        </p:nvSpPr>
        <p:spPr>
          <a:xfrm>
            <a:off x="135591" y="-18522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Arial" panose="020B0604020202020204" pitchFamily="34" charset="0"/>
                <a:cs typeface="Arial" panose="020B0604020202020204" pitchFamily="34" charset="0"/>
              </a:rPr>
              <a:t>Network yang models &amp; ONAP DB</a:t>
            </a:r>
          </a:p>
          <a:p>
            <a:r>
              <a:rPr lang="en-US" sz="3600" b="1" dirty="0">
                <a:solidFill>
                  <a:schemeClr val="bg1"/>
                </a:solidFill>
                <a:latin typeface="Arial" panose="020B0604020202020204" pitchFamily="34" charset="0"/>
                <a:cs typeface="Arial" panose="020B0604020202020204" pitchFamily="34" charset="0"/>
              </a:rPr>
              <a:t>models/API – Rel 8 (proposed)</a:t>
            </a:r>
          </a:p>
        </p:txBody>
      </p:sp>
    </p:spTree>
    <p:extLst>
      <p:ext uri="{BB962C8B-B14F-4D97-AF65-F5344CB8AC3E}">
        <p14:creationId xmlns:p14="http://schemas.microsoft.com/office/powerpoint/2010/main" val="690891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342D4B4-BF92-D14A-BF1C-9878B92A2A3D}"/>
              </a:ext>
            </a:extLst>
          </p:cNvPr>
          <p:cNvSpPr txBox="1">
            <a:spLocks/>
          </p:cNvSpPr>
          <p:nvPr/>
        </p:nvSpPr>
        <p:spPr>
          <a:xfrm>
            <a:off x="708989" y="44971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200" i="1" dirty="0">
                <a:solidFill>
                  <a:schemeClr val="bg1"/>
                </a:solidFill>
                <a:latin typeface="Arial" panose="020B0604020202020204" pitchFamily="34" charset="0"/>
                <a:cs typeface="Arial" panose="020B0604020202020204" pitchFamily="34" charset="0"/>
              </a:rPr>
              <a:t>Presenters: N.K. </a:t>
            </a:r>
            <a:r>
              <a:rPr lang="en-US" sz="2200" i="1" dirty="0" err="1">
                <a:solidFill>
                  <a:schemeClr val="bg1"/>
                </a:solidFill>
                <a:latin typeface="Arial" panose="020B0604020202020204" pitchFamily="34" charset="0"/>
                <a:cs typeface="Arial" panose="020B0604020202020204" pitchFamily="34" charset="0"/>
              </a:rPr>
              <a:t>Shankaranayaranan</a:t>
            </a:r>
            <a:r>
              <a:rPr lang="en-US" sz="2200" i="1" dirty="0">
                <a:solidFill>
                  <a:schemeClr val="bg1"/>
                </a:solidFill>
                <a:latin typeface="Arial" panose="020B0604020202020204" pitchFamily="34" charset="0"/>
                <a:cs typeface="Arial" panose="020B0604020202020204" pitchFamily="34" charset="0"/>
              </a:rPr>
              <a:t> (AT&amp;T), Swaminathan S (Wipro)</a:t>
            </a:r>
          </a:p>
        </p:txBody>
      </p:sp>
      <p:sp>
        <p:nvSpPr>
          <p:cNvPr id="5" name="Title 1">
            <a:extLst>
              <a:ext uri="{FF2B5EF4-FFF2-40B4-BE49-F238E27FC236}">
                <a16:creationId xmlns:a16="http://schemas.microsoft.com/office/drawing/2014/main" id="{91E3EC15-5521-4C4D-8C50-80159D61BEC0}"/>
              </a:ext>
            </a:extLst>
          </p:cNvPr>
          <p:cNvSpPr txBox="1">
            <a:spLocks/>
          </p:cNvSpPr>
          <p:nvPr/>
        </p:nvSpPr>
        <p:spPr>
          <a:xfrm>
            <a:off x="708989" y="1834582"/>
            <a:ext cx="10515600" cy="1325563"/>
          </a:xfrm>
          <a:prstGeom prst="rect">
            <a:avLst/>
          </a:prstGeom>
        </p:spPr>
        <p:txBody>
          <a:bodyPr vert="horz" lIns="91440" tIns="45720" rIns="91440" bIns="45720" rtlCol="0" anchor="ctr">
            <a:normAutofit fontScale="4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000" b="1" dirty="0">
                <a:solidFill>
                  <a:schemeClr val="bg1"/>
                </a:solidFill>
                <a:latin typeface="Arial" panose="020B0604020202020204" pitchFamily="34" charset="0"/>
                <a:cs typeface="Arial" panose="020B0604020202020204" pitchFamily="34" charset="0"/>
              </a:rPr>
              <a:t>OOF-SON: 5G Self-Organizing Network (SON) using ONAP Optimization Framework (OOF) – Honolulu Requirements Overview</a:t>
            </a:r>
          </a:p>
        </p:txBody>
      </p:sp>
      <p:sp>
        <p:nvSpPr>
          <p:cNvPr id="2" name="TextBox 1">
            <a:extLst>
              <a:ext uri="{FF2B5EF4-FFF2-40B4-BE49-F238E27FC236}">
                <a16:creationId xmlns:a16="http://schemas.microsoft.com/office/drawing/2014/main" id="{987FEA75-BE63-469C-89E5-68F9317B3B09}"/>
              </a:ext>
            </a:extLst>
          </p:cNvPr>
          <p:cNvSpPr txBox="1"/>
          <p:nvPr/>
        </p:nvSpPr>
        <p:spPr>
          <a:xfrm>
            <a:off x="708989" y="6170526"/>
            <a:ext cx="1993559" cy="400110"/>
          </a:xfrm>
          <a:prstGeom prst="rect">
            <a:avLst/>
          </a:prstGeom>
          <a:noFill/>
        </p:spPr>
        <p:txBody>
          <a:bodyPr wrap="none" rtlCol="0">
            <a:spAutoFit/>
          </a:bodyPr>
          <a:lstStyle/>
          <a:p>
            <a:r>
              <a:rPr lang="en-US" sz="2000" dirty="0">
                <a:solidFill>
                  <a:schemeClr val="bg1"/>
                </a:solidFill>
              </a:rPr>
              <a:t>October 14, 2020</a:t>
            </a:r>
          </a:p>
        </p:txBody>
      </p:sp>
      <p:sp>
        <p:nvSpPr>
          <p:cNvPr id="7" name="Подзаголовок 2">
            <a:extLst>
              <a:ext uri="{FF2B5EF4-FFF2-40B4-BE49-F238E27FC236}">
                <a16:creationId xmlns:a16="http://schemas.microsoft.com/office/drawing/2014/main" id="{E1196030-A59B-4A51-838F-B8974E3DF0AD}"/>
              </a:ext>
            </a:extLst>
          </p:cNvPr>
          <p:cNvSpPr txBox="1">
            <a:spLocks/>
          </p:cNvSpPr>
          <p:nvPr/>
        </p:nvSpPr>
        <p:spPr>
          <a:xfrm>
            <a:off x="1087332" y="4149327"/>
            <a:ext cx="9375802" cy="88531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pPr>
              <a:lnSpc>
                <a:spcPct val="110000"/>
              </a:lnSpc>
            </a:pPr>
            <a:r>
              <a:rPr lang="en-US" altLang="zh-CN" b="1" dirty="0"/>
              <a:t>Acknowledgements:</a:t>
            </a:r>
            <a:r>
              <a:rPr lang="zh-CN" altLang="en-US" dirty="0"/>
              <a:t> </a:t>
            </a:r>
            <a:r>
              <a:rPr lang="en-US" sz="1600" dirty="0"/>
              <a:t>Feedback and support from participants in ONAP OOF-SON team calls</a:t>
            </a:r>
            <a:endParaRPr lang="ru-RU" sz="1720" dirty="0"/>
          </a:p>
        </p:txBody>
      </p:sp>
      <p:sp>
        <p:nvSpPr>
          <p:cNvPr id="8" name="Подзаголовок 2">
            <a:extLst>
              <a:ext uri="{FF2B5EF4-FFF2-40B4-BE49-F238E27FC236}">
                <a16:creationId xmlns:a16="http://schemas.microsoft.com/office/drawing/2014/main" id="{26E12858-0164-408E-B3E2-A815EF0759B0}"/>
              </a:ext>
            </a:extLst>
          </p:cNvPr>
          <p:cNvSpPr txBox="1">
            <a:spLocks/>
          </p:cNvSpPr>
          <p:nvPr/>
        </p:nvSpPr>
        <p:spPr>
          <a:xfrm>
            <a:off x="1087332" y="2708673"/>
            <a:ext cx="9375802"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pPr>
              <a:lnSpc>
                <a:spcPct val="100000"/>
              </a:lnSpc>
            </a:pPr>
            <a:endParaRPr lang="en-US" sz="1600" dirty="0"/>
          </a:p>
          <a:p>
            <a:pPr>
              <a:lnSpc>
                <a:spcPct val="100000"/>
              </a:lnSpc>
            </a:pPr>
            <a:r>
              <a:rPr lang="en-US" altLang="zh-CN" b="1" dirty="0"/>
              <a:t>Collaborators</a:t>
            </a:r>
            <a:r>
              <a:rPr lang="en-US" altLang="zh-CN" sz="1600" b="1" dirty="0"/>
              <a:t>:</a:t>
            </a:r>
            <a:r>
              <a:rPr lang="zh-CN" altLang="en-US" sz="1600" b="1" dirty="0"/>
              <a:t> </a:t>
            </a:r>
            <a:r>
              <a:rPr lang="en-US" sz="1600" dirty="0"/>
              <a:t>AT&amp;T, Wipro, IBM, highstreet technologies, Tech Mahindra, Nokia, </a:t>
            </a:r>
            <a:br>
              <a:rPr lang="en-US" sz="1600" dirty="0"/>
            </a:br>
            <a:r>
              <a:rPr lang="en-US" sz="1600" dirty="0"/>
              <a:t>Reliance Jio, Rutgers </a:t>
            </a:r>
            <a:r>
              <a:rPr lang="en-US" sz="1600" dirty="0" err="1"/>
              <a:t>Winlab</a:t>
            </a:r>
            <a:r>
              <a:rPr lang="en-US" sz="1600" dirty="0"/>
              <a:t>, Ericsson, Verizon</a:t>
            </a:r>
            <a:endParaRPr lang="ru-RU" sz="1600" dirty="0"/>
          </a:p>
        </p:txBody>
      </p:sp>
    </p:spTree>
    <p:extLst>
      <p:ext uri="{BB962C8B-B14F-4D97-AF65-F5344CB8AC3E}">
        <p14:creationId xmlns:p14="http://schemas.microsoft.com/office/powerpoint/2010/main" val="3023364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2B63EDC-E92B-4767-9E9D-3010E2E9B38A}"/>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SON use case: Roadmap</a:t>
            </a:r>
          </a:p>
        </p:txBody>
      </p:sp>
      <p:sp>
        <p:nvSpPr>
          <p:cNvPr id="12" name="Rectangle 11">
            <a:extLst>
              <a:ext uri="{FF2B5EF4-FFF2-40B4-BE49-F238E27FC236}">
                <a16:creationId xmlns:a16="http://schemas.microsoft.com/office/drawing/2014/main" id="{04659906-BC62-41FD-8AE4-91163665FA6F}"/>
              </a:ext>
            </a:extLst>
          </p:cNvPr>
          <p:cNvSpPr/>
          <p:nvPr/>
        </p:nvSpPr>
        <p:spPr>
          <a:xfrm>
            <a:off x="170169" y="2081380"/>
            <a:ext cx="2842528" cy="4649203"/>
          </a:xfrm>
          <a:prstGeom prst="rect">
            <a:avLst/>
          </a:prstGeom>
          <a:solidFill>
            <a:srgbClr val="5B9BD5">
              <a:lumMod val="75000"/>
            </a:srgbClr>
          </a:solidFill>
          <a:ln w="12700" cap="flat" cmpd="sng" algn="ctr">
            <a:solidFill>
              <a:srgbClr val="5B9BD5">
                <a:shade val="50000"/>
              </a:srgbClr>
            </a:solidFill>
            <a:prstDash val="solid"/>
            <a:miter lim="800000"/>
          </a:ln>
          <a:effectLst/>
        </p:spPr>
        <p:txBody>
          <a:bodyPr rtlCol="0" anchor="ctr"/>
          <a:lstStyle/>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CM-Notify handling</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Control Loop Co-ordination (CLC) first steps</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Introduced Adaptive SON functionality</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Checked in RAN-Sim into ONAP repo</a:t>
            </a:r>
          </a:p>
        </p:txBody>
      </p:sp>
      <p:sp>
        <p:nvSpPr>
          <p:cNvPr id="13" name="Arrow: Right 12">
            <a:extLst>
              <a:ext uri="{FF2B5EF4-FFF2-40B4-BE49-F238E27FC236}">
                <a16:creationId xmlns:a16="http://schemas.microsoft.com/office/drawing/2014/main" id="{4276C6C1-CB08-4232-A6D6-853AA1A57B50}"/>
              </a:ext>
            </a:extLst>
          </p:cNvPr>
          <p:cNvSpPr/>
          <p:nvPr/>
        </p:nvSpPr>
        <p:spPr>
          <a:xfrm>
            <a:off x="170169" y="1231779"/>
            <a:ext cx="2842528" cy="798036"/>
          </a:xfrm>
          <a:prstGeom prst="rightArrow">
            <a:avLst/>
          </a:prstGeom>
          <a:solidFill>
            <a:srgbClr val="0066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white"/>
                </a:solidFill>
                <a:effectLst/>
                <a:uLnTx/>
                <a:uFillTx/>
                <a:latin typeface="Calibri" panose="020F0502020204030204"/>
                <a:ea typeface="+mn-ea"/>
                <a:cs typeface="+mn-cs"/>
              </a:rPr>
              <a:t>R6 Frankfurt</a:t>
            </a:r>
          </a:p>
        </p:txBody>
      </p:sp>
      <p:sp>
        <p:nvSpPr>
          <p:cNvPr id="14" name="Rectangle 13">
            <a:extLst>
              <a:ext uri="{FF2B5EF4-FFF2-40B4-BE49-F238E27FC236}">
                <a16:creationId xmlns:a16="http://schemas.microsoft.com/office/drawing/2014/main" id="{8006BC34-2CE6-42ED-8F8B-3E55D45B99BB}"/>
              </a:ext>
            </a:extLst>
          </p:cNvPr>
          <p:cNvSpPr/>
          <p:nvPr/>
        </p:nvSpPr>
        <p:spPr>
          <a:xfrm>
            <a:off x="3174485" y="2081381"/>
            <a:ext cx="2842528" cy="4649202"/>
          </a:xfrm>
          <a:prstGeom prst="rect">
            <a:avLst/>
          </a:prstGeom>
          <a:solidFill>
            <a:srgbClr val="5B9BD5">
              <a:lumMod val="75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ML-based SON – first steps (training done offline), additional input from ML-model for PCI optimization (based on PM data</a:t>
            </a: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0" cap="none" spc="0" normalizeH="0" baseline="0" noProof="0" dirty="0">
                <a:ln>
                  <a:noFill/>
                </a:ln>
                <a:solidFill>
                  <a:prstClr val="white"/>
                </a:solidFill>
                <a:effectLst/>
                <a:uLnTx/>
                <a:uFillTx/>
                <a:latin typeface="Calibri" panose="020F0502020204030204"/>
                <a:ea typeface="+mn-ea"/>
                <a:cs typeface="+mn-cs"/>
              </a:rPr>
              <a:t>Preparation work for 3GPP/ORAN yang model</a:t>
            </a:r>
          </a:p>
        </p:txBody>
      </p:sp>
      <p:sp>
        <p:nvSpPr>
          <p:cNvPr id="15" name="Rectangle 14">
            <a:extLst>
              <a:ext uri="{FF2B5EF4-FFF2-40B4-BE49-F238E27FC236}">
                <a16:creationId xmlns:a16="http://schemas.microsoft.com/office/drawing/2014/main" id="{98D0EC48-1DC1-4B63-AEA4-0222983FE21A}"/>
              </a:ext>
            </a:extLst>
          </p:cNvPr>
          <p:cNvSpPr/>
          <p:nvPr/>
        </p:nvSpPr>
        <p:spPr>
          <a:xfrm>
            <a:off x="6192760" y="2081380"/>
            <a:ext cx="2842528" cy="4649202"/>
          </a:xfrm>
          <a:prstGeom prst="rect">
            <a:avLst/>
          </a:prstGeom>
          <a:solidFill>
            <a:srgbClr val="5B9BD5">
              <a:lumMod val="75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100" b="0" i="0" u="none" strike="noStrike" kern="0" cap="none" spc="0" normalizeH="0" baseline="0" noProof="0" dirty="0">
                <a:ln>
                  <a:noFill/>
                </a:ln>
                <a:solidFill>
                  <a:prstClr val="white"/>
                </a:solidFill>
                <a:effectLst/>
                <a:uLnTx/>
                <a:uFillTx/>
                <a:latin typeface="Calibri" panose="020F0502020204030204"/>
                <a:ea typeface="+mn-ea"/>
                <a:cs typeface="+mn-cs"/>
              </a:rPr>
              <a:t>O-RAN alignment (O1 for configuration and CM notification)</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100" b="0" i="0" u="none" strike="noStrike" kern="0" cap="none" spc="0" normalizeH="0" baseline="0" noProof="0" dirty="0">
                <a:ln>
                  <a:noFill/>
                </a:ln>
                <a:solidFill>
                  <a:prstClr val="white"/>
                </a:solidFill>
                <a:effectLst/>
                <a:uLnTx/>
                <a:uFillTx/>
                <a:latin typeface="Calibri" panose="020F0502020204030204"/>
                <a:ea typeface="+mn-ea"/>
                <a:cs typeface="+mn-cs"/>
              </a:rPr>
              <a:t>C&amp;PS - RAN config data base (first steps), cell models, initial alignment with 3GPP NRM</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100" b="0" i="0" u="none" strike="noStrike" kern="0" cap="none" spc="0" normalizeH="0" baseline="0" noProof="0" dirty="0">
                <a:ln>
                  <a:noFill/>
                </a:ln>
                <a:solidFill>
                  <a:prstClr val="white"/>
                </a:solidFill>
                <a:effectLst/>
                <a:uLnTx/>
                <a:uFillTx/>
                <a:latin typeface="Calibri" panose="020F0502020204030204"/>
                <a:ea typeface="+mn-ea"/>
                <a:cs typeface="+mn-cs"/>
              </a:rPr>
              <a:t>SON coordination (preparation/initial steps)</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100" b="0" i="0" u="none" strike="noStrike" kern="0" cap="none" spc="0" normalizeH="0" baseline="0" noProof="0" dirty="0">
                <a:ln>
                  <a:noFill/>
                </a:ln>
                <a:solidFill>
                  <a:prstClr val="white"/>
                </a:solidFill>
                <a:effectLst/>
                <a:uLnTx/>
                <a:uFillTx/>
                <a:latin typeface="Calibri" panose="020F0502020204030204"/>
                <a:ea typeface="+mn-ea"/>
                <a:cs typeface="+mn-cs"/>
              </a:rPr>
              <a:t>CLC interaction (stretch)</a:t>
            </a:r>
          </a:p>
        </p:txBody>
      </p:sp>
      <p:sp>
        <p:nvSpPr>
          <p:cNvPr id="16" name="Rectangle 15">
            <a:extLst>
              <a:ext uri="{FF2B5EF4-FFF2-40B4-BE49-F238E27FC236}">
                <a16:creationId xmlns:a16="http://schemas.microsoft.com/office/drawing/2014/main" id="{700B4CEB-602E-4054-B6F8-1664C68DD9B7}"/>
              </a:ext>
            </a:extLst>
          </p:cNvPr>
          <p:cNvSpPr/>
          <p:nvPr/>
        </p:nvSpPr>
        <p:spPr>
          <a:xfrm>
            <a:off x="9211035" y="2081380"/>
            <a:ext cx="2842528" cy="4649202"/>
          </a:xfrm>
          <a:prstGeom prst="rect">
            <a:avLst/>
          </a:prstGeom>
          <a:solidFill>
            <a:srgbClr val="5B9BD5">
              <a:lumMod val="75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O-RAN alignment (FM/PM over O1)</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C&amp;PS – Full-fledged RAN data base, full alignment with 3GPP NRM</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Control Loop Co-ordination, SON function co-ordination</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0" dirty="0">
                <a:solidFill>
                  <a:prstClr val="white"/>
                </a:solidFill>
                <a:latin typeface="Calibri" panose="020F0502020204030204"/>
              </a:rPr>
              <a:t>New SON use cases &amp; interaction</a:t>
            </a: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 with Network Slicing</a:t>
            </a:r>
          </a:p>
          <a:p>
            <a:pPr marL="284163" marR="0" lvl="0" indent="-2841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SON in context of LCM, SON function deployment</a:t>
            </a:r>
          </a:p>
        </p:txBody>
      </p:sp>
      <p:sp>
        <p:nvSpPr>
          <p:cNvPr id="17" name="Arrow: Right 16">
            <a:extLst>
              <a:ext uri="{FF2B5EF4-FFF2-40B4-BE49-F238E27FC236}">
                <a16:creationId xmlns:a16="http://schemas.microsoft.com/office/drawing/2014/main" id="{666CCE35-A9DF-4B7C-9291-CAC842C5D483}"/>
              </a:ext>
            </a:extLst>
          </p:cNvPr>
          <p:cNvSpPr/>
          <p:nvPr/>
        </p:nvSpPr>
        <p:spPr>
          <a:xfrm>
            <a:off x="3253472" y="1231779"/>
            <a:ext cx="2842528" cy="798036"/>
          </a:xfrm>
          <a:prstGeom prst="rightArrow">
            <a:avLst/>
          </a:prstGeom>
          <a:solidFill>
            <a:srgbClr val="0066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white"/>
                </a:solidFill>
                <a:effectLst/>
                <a:uLnTx/>
                <a:uFillTx/>
                <a:latin typeface="Calibri" panose="020F0502020204030204"/>
                <a:ea typeface="+mn-ea"/>
                <a:cs typeface="+mn-cs"/>
              </a:rPr>
              <a:t>R7 Guilin</a:t>
            </a:r>
          </a:p>
        </p:txBody>
      </p:sp>
      <p:sp>
        <p:nvSpPr>
          <p:cNvPr id="18" name="Arrow: Right 17">
            <a:extLst>
              <a:ext uri="{FF2B5EF4-FFF2-40B4-BE49-F238E27FC236}">
                <a16:creationId xmlns:a16="http://schemas.microsoft.com/office/drawing/2014/main" id="{D832454A-2126-4D2C-AFFB-127A680B0F13}"/>
              </a:ext>
            </a:extLst>
          </p:cNvPr>
          <p:cNvSpPr/>
          <p:nvPr/>
        </p:nvSpPr>
        <p:spPr>
          <a:xfrm>
            <a:off x="6248400" y="1231779"/>
            <a:ext cx="2842528" cy="798036"/>
          </a:xfrm>
          <a:prstGeom prst="rightArrow">
            <a:avLst/>
          </a:prstGeom>
          <a:solidFill>
            <a:srgbClr val="0066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white"/>
                </a:solidFill>
                <a:effectLst/>
                <a:uLnTx/>
                <a:uFillTx/>
                <a:latin typeface="Calibri" panose="020F0502020204030204"/>
                <a:ea typeface="+mn-ea"/>
                <a:cs typeface="+mn-cs"/>
              </a:rPr>
              <a:t>R8 Honolulu</a:t>
            </a:r>
          </a:p>
        </p:txBody>
      </p:sp>
      <p:sp>
        <p:nvSpPr>
          <p:cNvPr id="19" name="Arrow: Right 18">
            <a:extLst>
              <a:ext uri="{FF2B5EF4-FFF2-40B4-BE49-F238E27FC236}">
                <a16:creationId xmlns:a16="http://schemas.microsoft.com/office/drawing/2014/main" id="{F0919139-17E6-4EFF-98A5-570119F2FADC}"/>
              </a:ext>
            </a:extLst>
          </p:cNvPr>
          <p:cNvSpPr/>
          <p:nvPr/>
        </p:nvSpPr>
        <p:spPr>
          <a:xfrm>
            <a:off x="9243328" y="1231779"/>
            <a:ext cx="2842528" cy="798036"/>
          </a:xfrm>
          <a:prstGeom prst="rightArrow">
            <a:avLst/>
          </a:prstGeom>
          <a:solidFill>
            <a:srgbClr val="006600"/>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white"/>
                </a:solidFill>
                <a:effectLst/>
                <a:uLnTx/>
                <a:uFillTx/>
                <a:latin typeface="Calibri" panose="020F0502020204030204"/>
                <a:ea typeface="+mn-ea"/>
                <a:cs typeface="+mn-cs"/>
              </a:rPr>
              <a:t>R9 Istanbul &amp; beyond</a:t>
            </a:r>
          </a:p>
        </p:txBody>
      </p:sp>
    </p:spTree>
    <p:extLst>
      <p:ext uri="{BB962C8B-B14F-4D97-AF65-F5344CB8AC3E}">
        <p14:creationId xmlns:p14="http://schemas.microsoft.com/office/powerpoint/2010/main" val="1032207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2B63EDC-E92B-4767-9E9D-3010E2E9B38A}"/>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bg1"/>
                </a:solidFill>
                <a:latin typeface="Arial" panose="020B0604020202020204" pitchFamily="34" charset="0"/>
                <a:cs typeface="Arial" panose="020B0604020202020204" pitchFamily="34" charset="0"/>
              </a:rPr>
              <a:t>Honolulu Requirement Summary</a:t>
            </a:r>
          </a:p>
        </p:txBody>
      </p:sp>
      <p:graphicFrame>
        <p:nvGraphicFramePr>
          <p:cNvPr id="5" name="表格 4">
            <a:extLst>
              <a:ext uri="{FF2B5EF4-FFF2-40B4-BE49-F238E27FC236}">
                <a16:creationId xmlns:a16="http://schemas.microsoft.com/office/drawing/2014/main" id="{E22B4A6F-F09D-4B49-B63C-CB5CAC77D8A9}"/>
              </a:ext>
            </a:extLst>
          </p:cNvPr>
          <p:cNvGraphicFramePr>
            <a:graphicFrameLocks noGrp="1"/>
          </p:cNvGraphicFramePr>
          <p:nvPr>
            <p:extLst>
              <p:ext uri="{D42A27DB-BD31-4B8C-83A1-F6EECF244321}">
                <p14:modId xmlns:p14="http://schemas.microsoft.com/office/powerpoint/2010/main" val="3870602276"/>
              </p:ext>
            </p:extLst>
          </p:nvPr>
        </p:nvGraphicFramePr>
        <p:xfrm>
          <a:off x="158620" y="1063689"/>
          <a:ext cx="11821885" cy="5206757"/>
        </p:xfrm>
        <a:graphic>
          <a:graphicData uri="http://schemas.openxmlformats.org/drawingml/2006/table">
            <a:tbl>
              <a:tblPr firstRow="1" bandRow="1"/>
              <a:tblGrid>
                <a:gridCol w="1560156">
                  <a:extLst>
                    <a:ext uri="{9D8B030D-6E8A-4147-A177-3AD203B41FA5}">
                      <a16:colId xmlns:a16="http://schemas.microsoft.com/office/drawing/2014/main" val="3852676224"/>
                    </a:ext>
                  </a:extLst>
                </a:gridCol>
                <a:gridCol w="2600257">
                  <a:extLst>
                    <a:ext uri="{9D8B030D-6E8A-4147-A177-3AD203B41FA5}">
                      <a16:colId xmlns:a16="http://schemas.microsoft.com/office/drawing/2014/main" val="3791972105"/>
                    </a:ext>
                  </a:extLst>
                </a:gridCol>
                <a:gridCol w="6212759">
                  <a:extLst>
                    <a:ext uri="{9D8B030D-6E8A-4147-A177-3AD203B41FA5}">
                      <a16:colId xmlns:a16="http://schemas.microsoft.com/office/drawing/2014/main" val="242286642"/>
                    </a:ext>
                  </a:extLst>
                </a:gridCol>
                <a:gridCol w="1448713">
                  <a:extLst>
                    <a:ext uri="{9D8B030D-6E8A-4147-A177-3AD203B41FA5}">
                      <a16:colId xmlns:a16="http://schemas.microsoft.com/office/drawing/2014/main" val="2782510929"/>
                    </a:ext>
                  </a:extLst>
                </a:gridCol>
              </a:tblGrid>
              <a:tr h="394715">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altLang="zh-CN" sz="2000" dirty="0">
                          <a:solidFill>
                            <a:schemeClr val="tx1"/>
                          </a:solidFill>
                        </a:rPr>
                        <a:t>Category</a:t>
                      </a:r>
                      <a:endParaRPr lang="zh-CN" altLang="en-US" sz="20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altLang="zh-CN" sz="2000" dirty="0"/>
                        <a:t>Requirement</a:t>
                      </a:r>
                      <a:endParaRPr lang="zh-CN" altLang="en-US" sz="20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altLang="zh-CN" sz="2000" dirty="0"/>
                        <a:t>Content</a:t>
                      </a:r>
                      <a:endParaRPr lang="zh-CN" altLang="en-US" sz="20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altLang="zh-CN" sz="2000" dirty="0">
                          <a:solidFill>
                            <a:schemeClr val="tx1"/>
                          </a:solidFill>
                        </a:rPr>
                        <a:t>Priority</a:t>
                      </a:r>
                      <a:endParaRPr lang="zh-CN" altLang="en-US" sz="2000" dirty="0">
                        <a:solidFill>
                          <a:schemeClr val="tx1"/>
                        </a:solidFill>
                      </a:endParaRPr>
                    </a:p>
                  </a:txBody>
                  <a:tcPr>
                    <a:lnL w="12700" cmpd="sng">
                      <a:solidFill>
                        <a:srgbClr val="4472C4"/>
                      </a:solidFill>
                    </a:lnL>
                    <a:lnR w="12700" cmpd="sng">
                      <a:solidFill>
                        <a:srgbClr val="4472C4"/>
                      </a:solidFill>
                    </a:lnR>
                    <a:lnT w="12700" cmpd="sng">
                      <a:solidFill>
                        <a:srgbClr val="4472C4"/>
                      </a:solidFill>
                    </a:lnT>
                    <a:lnB w="254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681380186"/>
                  </a:ext>
                </a:extLst>
              </a:tr>
              <a:tr h="8197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Interoperability</a:t>
                      </a:r>
                      <a:endParaRPr lang="zh-CN" altLang="en-US" sz="1600" dirty="0"/>
                    </a:p>
                  </a:txBody>
                  <a:tcPr anchor="ct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highlight>
                            <a:srgbClr val="00FFFF"/>
                          </a:highlight>
                        </a:rPr>
                        <a:t>O-RAN alignment </a:t>
                      </a:r>
                      <a:br>
                        <a:rPr lang="en-US" altLang="zh-CN" sz="1600" dirty="0">
                          <a:highlight>
                            <a:srgbClr val="00FFFF"/>
                          </a:highlight>
                        </a:rPr>
                      </a:br>
                      <a:r>
                        <a:rPr lang="en-US" altLang="zh-CN" sz="1600" dirty="0">
                          <a:highlight>
                            <a:srgbClr val="00FFFF"/>
                          </a:highlight>
                        </a:rPr>
                        <a:t>(VES, O1 interface)</a:t>
                      </a:r>
                      <a:endParaRPr lang="zh-CN" altLang="en-US" sz="1600" dirty="0">
                        <a:highlight>
                          <a:srgbClr val="00FFFF"/>
                        </a:highlight>
                      </a:endParaRPr>
                    </a:p>
                  </a:txBody>
                  <a:tcPr anchor="ct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0188" indent="-230188">
                        <a:buFont typeface="+mj-lt"/>
                        <a:buAutoNum type="arabicPeriod"/>
                        <a:tabLst/>
                      </a:pPr>
                      <a:r>
                        <a:rPr lang="en-US" altLang="zh-CN" sz="1600" b="0" baseline="0" dirty="0"/>
                        <a:t>Receive Configuration Management (CM)</a:t>
                      </a:r>
                      <a:r>
                        <a:rPr lang="en-US" altLang="zh-CN" sz="1600" b="0" dirty="0"/>
                        <a:t> notifications over VES</a:t>
                      </a:r>
                    </a:p>
                    <a:p>
                      <a:pPr marL="230188" indent="-230188">
                        <a:buFont typeface="+mj-lt"/>
                        <a:buAutoNum type="arabicPeriod"/>
                        <a:tabLst/>
                      </a:pPr>
                      <a:r>
                        <a:rPr lang="en-US" altLang="zh-CN" sz="1600" b="0" dirty="0"/>
                        <a:t>Align with relevant aspects of O-RAN O1 interface </a:t>
                      </a:r>
                      <a:br>
                        <a:rPr lang="en-US" altLang="zh-CN" sz="1600" b="0" dirty="0"/>
                      </a:br>
                      <a:r>
                        <a:rPr lang="en-US" altLang="zh-CN" sz="1600" b="0" dirty="0"/>
                        <a:t>(</a:t>
                      </a:r>
                      <a:r>
                        <a:rPr lang="en-US" altLang="zh-CN" sz="1600" b="0" dirty="0" err="1"/>
                        <a:t>netconf</a:t>
                      </a:r>
                      <a:r>
                        <a:rPr lang="en-US" altLang="zh-CN" sz="1600" b="0" dirty="0"/>
                        <a:t> configuration, PM and FM notifications)</a:t>
                      </a:r>
                    </a:p>
                  </a:txBody>
                  <a:tcPr anchor="ct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indent="0" algn="ctr">
                        <a:buFont typeface="Arial" panose="020B0604020202020204" pitchFamily="34" charset="0"/>
                        <a:buNone/>
                      </a:pPr>
                      <a:r>
                        <a:rPr lang="en-US" altLang="zh-CN" sz="1600" b="1" dirty="0"/>
                        <a:t>HIGH</a:t>
                      </a:r>
                      <a:endParaRPr lang="zh-CN" altLang="en-US" sz="1600" b="1" dirty="0"/>
                    </a:p>
                  </a:txBody>
                  <a:tcPr anchor="ctr">
                    <a:lnL w="12700" cmpd="sng">
                      <a:solidFill>
                        <a:srgbClr val="4472C4"/>
                      </a:solidFill>
                    </a:lnL>
                    <a:lnR w="12700" cmpd="sng">
                      <a:solidFill>
                        <a:srgbClr val="4472C4"/>
                      </a:solidFill>
                    </a:lnR>
                    <a:lnT w="254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527872781"/>
                  </a:ext>
                </a:extLst>
              </a:tr>
              <a:tr h="81979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Functional</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highlight>
                            <a:srgbClr val="00FFFF"/>
                          </a:highlight>
                        </a:rPr>
                        <a:t>RAN Database (C&amp;PS DB), including</a:t>
                      </a:r>
                      <a:r>
                        <a:rPr lang="en-US" altLang="zh-CN" sz="1600" baseline="0" dirty="0">
                          <a:highlight>
                            <a:srgbClr val="00FFFF"/>
                          </a:highlight>
                        </a:rPr>
                        <a:t> new RAN models</a:t>
                      </a:r>
                      <a:endParaRPr lang="zh-CN" altLang="en-US" sz="1600" dirty="0">
                        <a:highlight>
                          <a:srgbClr val="00FFFF"/>
                        </a:highlight>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0188" indent="-230188">
                        <a:buFont typeface="+mj-lt"/>
                        <a:buAutoNum type="arabicPeriod"/>
                        <a:tabLst/>
                      </a:pPr>
                      <a:r>
                        <a:rPr lang="en-US" altLang="zh-CN" sz="1600" b="0" dirty="0"/>
                        <a:t>Data models/DB schema &amp; APIs to be generated from yang models</a:t>
                      </a:r>
                    </a:p>
                    <a:p>
                      <a:pPr marL="230188" indent="-230188">
                        <a:buFont typeface="+mj-lt"/>
                        <a:buAutoNum type="arabicPeriod"/>
                        <a:tabLst/>
                      </a:pPr>
                      <a:r>
                        <a:rPr lang="en-US" altLang="zh-CN" sz="1600" b="0" dirty="0"/>
                        <a:t>Details of cells to be stored with PNF reference in AAI</a:t>
                      </a:r>
                    </a:p>
                    <a:p>
                      <a:pPr marL="230188" indent="-230188">
                        <a:buFont typeface="+mj-lt"/>
                        <a:buAutoNum type="arabicPeriod"/>
                        <a:tabLst/>
                      </a:pPr>
                      <a:r>
                        <a:rPr lang="en-US" altLang="zh-CN" sz="1600" b="0" dirty="0"/>
                        <a:t>Modeling</a:t>
                      </a:r>
                      <a:r>
                        <a:rPr lang="en-US" altLang="zh-CN" sz="1600" b="0" baseline="0" dirty="0"/>
                        <a:t> of RAN functions and objects (align with NRM)</a:t>
                      </a: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indent="0" algn="ctr">
                        <a:buFont typeface="Arial" panose="020B0604020202020204" pitchFamily="34" charset="0"/>
                        <a:buNone/>
                      </a:pPr>
                      <a:r>
                        <a:rPr lang="en-US" altLang="zh-CN" sz="1600" b="1" dirty="0"/>
                        <a:t>HIGH</a:t>
                      </a: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778440621"/>
                  </a:ext>
                </a:extLst>
              </a:tr>
              <a:tr h="57689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Platform</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highlight>
                            <a:srgbClr val="00FFFF"/>
                          </a:highlight>
                        </a:rPr>
                        <a:t>Control Loop Coordination </a:t>
                      </a:r>
                      <a:br>
                        <a:rPr lang="en-US" altLang="zh-CN" sz="1600" dirty="0">
                          <a:highlight>
                            <a:srgbClr val="00FFFF"/>
                          </a:highlight>
                        </a:rPr>
                      </a:br>
                      <a:r>
                        <a:rPr lang="en-US" altLang="zh-CN" sz="1600" dirty="0">
                          <a:highlight>
                            <a:srgbClr val="00FFFF"/>
                          </a:highlight>
                        </a:rPr>
                        <a:t>(CLC) extensions</a:t>
                      </a:r>
                      <a:endParaRPr lang="zh-CN" altLang="en-US" sz="1600" dirty="0">
                        <a:highlight>
                          <a:srgbClr val="00FFFF"/>
                        </a:highlight>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Collaborate on CLC extensions (queueing, priority, …) (</a:t>
                      </a:r>
                      <a:r>
                        <a:rPr lang="en-US" altLang="zh-CN" sz="1600" i="1" dirty="0"/>
                        <a:t>stretch goal</a:t>
                      </a:r>
                      <a:r>
                        <a:rPr lang="en-US" altLang="zh-CN" sz="1600" dirty="0"/>
                        <a:t>)</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b="1" dirty="0"/>
                        <a:t>HIGH</a:t>
                      </a:r>
                      <a:endParaRPr lang="zh-CN" altLang="en-US" sz="1600" b="1"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643736971"/>
                  </a:ext>
                </a:extLst>
              </a:tr>
              <a:tr h="45388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Functional</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highlight>
                            <a:srgbClr val="00FFFF"/>
                          </a:highlight>
                        </a:rPr>
                        <a:t>SON co-ordination</a:t>
                      </a:r>
                      <a:endParaRPr lang="zh-CN" altLang="en-US" sz="1600" dirty="0">
                        <a:highlight>
                          <a:srgbClr val="00FFFF"/>
                        </a:highlight>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indent="0" algn="l" defTabSz="914400" rtl="0" eaLnBrk="1" latinLnBrk="0" hangingPunct="1">
                        <a:buFont typeface="+mj-lt"/>
                        <a:buNone/>
                      </a:pPr>
                      <a:r>
                        <a:rPr lang="en-US" sz="1600" b="0" i="0" kern="1200" dirty="0">
                          <a:solidFill>
                            <a:schemeClr val="tx1"/>
                          </a:solidFill>
                          <a:effectLst/>
                          <a:latin typeface="+mn-lt"/>
                          <a:ea typeface="+mn-ea"/>
                          <a:cs typeface="+mn-cs"/>
                        </a:rPr>
                        <a:t>Co-ordination across SON functions – initial steps</a:t>
                      </a: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a:t>MEDIUM</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3689253954"/>
                  </a:ext>
                </a:extLst>
              </a:tr>
              <a:tr h="1062694">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Functional</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highlight>
                            <a:srgbClr val="00FFFF"/>
                          </a:highlight>
                        </a:rPr>
                        <a:t>SON function to evolve </a:t>
                      </a:r>
                      <a:br>
                        <a:rPr lang="en-US" altLang="zh-CN" sz="1600" dirty="0">
                          <a:highlight>
                            <a:srgbClr val="00FFFF"/>
                          </a:highlight>
                        </a:rPr>
                      </a:br>
                      <a:r>
                        <a:rPr lang="en-US" altLang="zh-CN" sz="1600" dirty="0">
                          <a:highlight>
                            <a:srgbClr val="00FFFF"/>
                          </a:highlight>
                        </a:rPr>
                        <a:t>ONAP platform</a:t>
                      </a:r>
                      <a:endParaRPr lang="zh-CN" altLang="en-US" sz="1600" dirty="0">
                        <a:highlight>
                          <a:srgbClr val="00FFFF"/>
                        </a:highlight>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230188" indent="-230188" algn="l" defTabSz="914400" rtl="0" eaLnBrk="1" latinLnBrk="0" hangingPunct="1">
                        <a:buFont typeface="+mj-lt"/>
                        <a:buAutoNum type="arabicPeriod"/>
                        <a:tabLst/>
                      </a:pPr>
                      <a:r>
                        <a:rPr lang="en-US" sz="1600" kern="1200" dirty="0">
                          <a:solidFill>
                            <a:schemeClr val="tx1"/>
                          </a:solidFill>
                          <a:latin typeface="+mn-lt"/>
                          <a:ea typeface="+mn-ea"/>
                          <a:cs typeface="+mn-cs"/>
                        </a:rPr>
                        <a:t>(New) SON use case based on data/KPI analysis</a:t>
                      </a:r>
                    </a:p>
                    <a:p>
                      <a:pPr marL="230188" indent="-230188" algn="l" defTabSz="914400" rtl="0" eaLnBrk="1" latinLnBrk="0" hangingPunct="1">
                        <a:buFont typeface="+mj-lt"/>
                        <a:buAutoNum type="arabicPeriod"/>
                        <a:tabLst/>
                      </a:pPr>
                      <a:r>
                        <a:rPr lang="en-US" sz="1600" kern="1200" dirty="0">
                          <a:solidFill>
                            <a:schemeClr val="tx1"/>
                          </a:solidFill>
                          <a:latin typeface="+mn-lt"/>
                          <a:ea typeface="+mn-ea"/>
                          <a:cs typeface="+mn-cs"/>
                        </a:rPr>
                        <a:t>Machine Learning (ML) SON aspects </a:t>
                      </a:r>
                      <a:r>
                        <a:rPr lang="en-US" sz="1600" b="0" i="0" kern="1200" dirty="0">
                          <a:solidFill>
                            <a:schemeClr val="tx1"/>
                          </a:solidFill>
                          <a:effectLst/>
                          <a:latin typeface="+mn-lt"/>
                          <a:ea typeface="+mn-ea"/>
                          <a:cs typeface="+mn-cs"/>
                        </a:rPr>
                        <a:t>in DCAE (extension)</a:t>
                      </a:r>
                    </a:p>
                    <a:p>
                      <a:pPr marL="230188" indent="-230188" algn="l" defTabSz="914400" rtl="0" eaLnBrk="1" latinLnBrk="0" hangingPunct="1">
                        <a:buFont typeface="+mj-lt"/>
                        <a:buAutoNum type="arabicPeriod"/>
                        <a:tabLst/>
                      </a:pPr>
                      <a:r>
                        <a:rPr lang="en-US" sz="1600" b="0" i="0" kern="1200" dirty="0">
                          <a:solidFill>
                            <a:schemeClr val="tx1"/>
                          </a:solidFill>
                          <a:effectLst/>
                          <a:latin typeface="+mn-lt"/>
                          <a:ea typeface="+mn-ea"/>
                          <a:cs typeface="+mn-cs"/>
                        </a:rPr>
                        <a:t>Interaction with Network Slicing (</a:t>
                      </a:r>
                      <a:r>
                        <a:rPr lang="en-US" sz="1600" b="0" i="1" kern="1200" dirty="0">
                          <a:solidFill>
                            <a:schemeClr val="tx1"/>
                          </a:solidFill>
                          <a:effectLst/>
                          <a:latin typeface="+mn-lt"/>
                          <a:ea typeface="+mn-ea"/>
                          <a:cs typeface="+mn-cs"/>
                        </a:rPr>
                        <a:t>stretch goal</a:t>
                      </a:r>
                      <a:r>
                        <a:rPr lang="en-US" sz="1600" b="0" i="0" kern="1200" dirty="0">
                          <a:solidFill>
                            <a:schemeClr val="tx1"/>
                          </a:solidFill>
                          <a:effectLst/>
                          <a:latin typeface="+mn-lt"/>
                          <a:ea typeface="+mn-ea"/>
                          <a:cs typeface="+mn-cs"/>
                        </a:rPr>
                        <a:t>)</a:t>
                      </a:r>
                    </a:p>
                    <a:p>
                      <a:pPr marL="230188" marR="0" lvl="0" indent="-230188" algn="l" defTabSz="914400" rtl="0" eaLnBrk="1" fontAlgn="auto" latinLnBrk="0" hangingPunct="1">
                        <a:lnSpc>
                          <a:spcPct val="100000"/>
                        </a:lnSpc>
                        <a:spcBef>
                          <a:spcPts val="0"/>
                        </a:spcBef>
                        <a:spcAft>
                          <a:spcPts val="0"/>
                        </a:spcAft>
                        <a:buClrTx/>
                        <a:buSzTx/>
                        <a:buFont typeface="+mj-lt"/>
                        <a:buAutoNum type="arabicPeriod"/>
                        <a:tabLst/>
                        <a:defRPr/>
                      </a:pPr>
                      <a:r>
                        <a:rPr lang="en-US" sz="1600" kern="1200" dirty="0">
                          <a:solidFill>
                            <a:schemeClr val="tx1"/>
                          </a:solidFill>
                          <a:latin typeface="+mn-lt"/>
                          <a:ea typeface="+mn-ea"/>
                          <a:cs typeface="+mn-cs"/>
                        </a:rPr>
                        <a:t>CLC interaction</a:t>
                      </a:r>
                      <a:r>
                        <a:rPr lang="en-US" sz="1600" b="0" i="0" kern="1200" dirty="0">
                          <a:solidFill>
                            <a:schemeClr val="tx1"/>
                          </a:solidFill>
                          <a:effectLst/>
                          <a:latin typeface="+mn-lt"/>
                          <a:ea typeface="+mn-ea"/>
                          <a:cs typeface="+mn-cs"/>
                        </a:rPr>
                        <a:t> (</a:t>
                      </a:r>
                      <a:r>
                        <a:rPr lang="en-US" sz="1600" b="0" i="1" kern="1200" dirty="0">
                          <a:solidFill>
                            <a:schemeClr val="tx1"/>
                          </a:solidFill>
                          <a:effectLst/>
                          <a:latin typeface="+mn-lt"/>
                          <a:ea typeface="+mn-ea"/>
                          <a:cs typeface="+mn-cs"/>
                        </a:rPr>
                        <a:t>stretch goal</a:t>
                      </a:r>
                      <a:r>
                        <a:rPr lang="en-US" sz="1600" b="0" i="0" kern="1200" dirty="0">
                          <a:solidFill>
                            <a:schemeClr val="tx1"/>
                          </a:solidFill>
                          <a:effectLst/>
                          <a:latin typeface="+mn-lt"/>
                          <a:ea typeface="+mn-ea"/>
                          <a:cs typeface="+mn-cs"/>
                        </a:rPr>
                        <a:t>)</a:t>
                      </a:r>
                      <a:endParaRPr lang="en-US" sz="1600" kern="1200" dirty="0">
                        <a:solidFill>
                          <a:schemeClr val="tx1"/>
                        </a:solidFill>
                        <a:latin typeface="+mn-lt"/>
                        <a:ea typeface="+mn-ea"/>
                        <a:cs typeface="+mn-cs"/>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dirty="0"/>
                        <a:t>MEDIUM</a:t>
                      </a:r>
                      <a:endParaRPr lang="zh-CN" altLang="en-US" sz="1600" dirty="0"/>
                    </a:p>
                    <a:p>
                      <a:pPr algn="ct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677158207"/>
                  </a:ext>
                </a:extLst>
              </a:tr>
              <a:tr h="39423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Functional</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SON in the context of LCM</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l" defTabSz="914400" rtl="0" eaLnBrk="1" latinLnBrk="0" hangingPunct="1"/>
                      <a:r>
                        <a:rPr lang="en-US" altLang="zh-CN" sz="1600" dirty="0"/>
                        <a:t>Role of SO (e.g., new cell discovery/addition) </a:t>
                      </a:r>
                      <a:r>
                        <a:rPr lang="en-US" altLang="zh-CN" sz="1600" kern="1200" dirty="0">
                          <a:solidFill>
                            <a:schemeClr val="tx1"/>
                          </a:solidFill>
                          <a:latin typeface="+mn-lt"/>
                          <a:ea typeface="+mn-ea"/>
                          <a:cs typeface="+mn-cs"/>
                        </a:rPr>
                        <a:t>(</a:t>
                      </a:r>
                      <a:r>
                        <a:rPr lang="en-US" altLang="zh-CN" sz="1600" i="1" kern="1200" dirty="0">
                          <a:solidFill>
                            <a:schemeClr val="tx1"/>
                          </a:solidFill>
                          <a:latin typeface="+mn-lt"/>
                          <a:ea typeface="+mn-ea"/>
                          <a:cs typeface="+mn-cs"/>
                        </a:rPr>
                        <a:t>beyond H-release</a:t>
                      </a:r>
                      <a:r>
                        <a:rPr lang="en-US" altLang="zh-CN" sz="1600" kern="1200" dirty="0">
                          <a:solidFill>
                            <a:schemeClr val="tx1"/>
                          </a:solidFill>
                          <a:latin typeface="+mn-lt"/>
                          <a:ea typeface="+mn-ea"/>
                          <a:cs typeface="+mn-cs"/>
                        </a:rPr>
                        <a:t>)</a:t>
                      </a:r>
                      <a:endParaRPr lang="zh-CN" altLang="en-US" sz="1600" kern="1200" dirty="0">
                        <a:solidFill>
                          <a:schemeClr val="tx1"/>
                        </a:solidFill>
                        <a:latin typeface="+mn-lt"/>
                        <a:ea typeface="+mn-ea"/>
                        <a:cs typeface="+mn-cs"/>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a:t>LOW</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260719841"/>
                  </a:ext>
                </a:extLst>
              </a:tr>
              <a:tr h="33399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Platform</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SON function deployment</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SDC &amp; CLAMP (for SON service/feature deployment) </a:t>
                      </a:r>
                      <a:r>
                        <a:rPr lang="en-US" altLang="zh-CN" sz="1600" kern="1200" dirty="0">
                          <a:solidFill>
                            <a:schemeClr val="tx1"/>
                          </a:solidFill>
                          <a:latin typeface="+mn-lt"/>
                          <a:ea typeface="+mn-ea"/>
                          <a:cs typeface="+mn-cs"/>
                        </a:rPr>
                        <a:t>(</a:t>
                      </a:r>
                      <a:r>
                        <a:rPr lang="en-US" altLang="zh-CN" sz="1600" i="1" kern="1200" dirty="0">
                          <a:solidFill>
                            <a:schemeClr val="tx1"/>
                          </a:solidFill>
                          <a:latin typeface="+mn-lt"/>
                          <a:ea typeface="+mn-ea"/>
                          <a:cs typeface="+mn-cs"/>
                        </a:rPr>
                        <a:t>beyond H-release</a:t>
                      </a:r>
                      <a:r>
                        <a:rPr lang="en-US" altLang="zh-CN" sz="1600" kern="1200" dirty="0">
                          <a:solidFill>
                            <a:schemeClr val="tx1"/>
                          </a:solidFill>
                          <a:latin typeface="+mn-lt"/>
                          <a:ea typeface="+mn-ea"/>
                          <a:cs typeface="+mn-cs"/>
                        </a:rPr>
                        <a:t>)</a:t>
                      </a:r>
                      <a:endParaRPr lang="zh-CN" altLang="en-US" sz="1600" kern="1200" dirty="0">
                        <a:solidFill>
                          <a:schemeClr val="tx1"/>
                        </a:solidFill>
                        <a:latin typeface="+mn-lt"/>
                        <a:ea typeface="+mn-ea"/>
                        <a:cs typeface="+mn-cs"/>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a:t>LOW</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solidFill>
                      <a:srgbClr val="4472C4">
                        <a:alpha val="20000"/>
                      </a:srgbClr>
                    </a:solidFill>
                  </a:tcPr>
                </a:tc>
                <a:extLst>
                  <a:ext uri="{0D108BD9-81ED-4DB2-BD59-A6C34878D82A}">
                    <a16:rowId xmlns:a16="http://schemas.microsoft.com/office/drawing/2014/main" val="2775897611"/>
                  </a:ext>
                </a:extLst>
              </a:tr>
              <a:tr h="33399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Interoperability</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Real </a:t>
                      </a:r>
                      <a:r>
                        <a:rPr lang="en-US" altLang="zh-CN" sz="1600" dirty="0" err="1"/>
                        <a:t>gNB</a:t>
                      </a:r>
                      <a:r>
                        <a:rPr lang="en-US" altLang="zh-CN" sz="1600" dirty="0"/>
                        <a:t> interaction</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a:t>Interaction with real </a:t>
                      </a:r>
                      <a:r>
                        <a:rPr lang="en-US" altLang="zh-CN" sz="1600" dirty="0" err="1"/>
                        <a:t>gNodeB</a:t>
                      </a:r>
                      <a:r>
                        <a:rPr lang="en-US" altLang="zh-CN" sz="1600" dirty="0"/>
                        <a:t> </a:t>
                      </a:r>
                      <a:r>
                        <a:rPr lang="en-US" altLang="zh-CN" sz="1600" kern="1200" dirty="0">
                          <a:solidFill>
                            <a:schemeClr val="tx1"/>
                          </a:solidFill>
                          <a:latin typeface="+mn-lt"/>
                          <a:ea typeface="+mn-ea"/>
                          <a:cs typeface="+mn-cs"/>
                        </a:rPr>
                        <a:t>in lab (over O1 interface)</a:t>
                      </a:r>
                      <a:endParaRPr lang="zh-CN" altLang="en-US" sz="1600" kern="1200" dirty="0">
                        <a:solidFill>
                          <a:schemeClr val="tx1"/>
                        </a:solidFill>
                        <a:latin typeface="+mn-lt"/>
                        <a:ea typeface="+mn-ea"/>
                        <a:cs typeface="+mn-cs"/>
                      </a:endParaRPr>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a:t>LOW</a:t>
                      </a:r>
                      <a:endParaRPr lang="zh-CN" altLang="en-US" sz="1600" dirty="0"/>
                    </a:p>
                  </a:txBody>
                  <a:tcPr anchor="ctr">
                    <a:lnL w="12700" cmpd="sng">
                      <a:solidFill>
                        <a:srgbClr val="4472C4"/>
                      </a:solidFill>
                    </a:lnL>
                    <a:lnR w="12700" cmpd="sng">
                      <a:solidFill>
                        <a:srgbClr val="4472C4"/>
                      </a:solidFill>
                    </a:lnR>
                    <a:lnT w="12700" cmpd="sng">
                      <a:solidFill>
                        <a:srgbClr val="4472C4"/>
                      </a:solidFill>
                    </a:lnT>
                    <a:lnB w="12700" cmpd="sng">
                      <a:solidFill>
                        <a:srgbClr val="4472C4"/>
                      </a:solidFill>
                    </a:lnB>
                    <a:lnTlToBr w="12700" cmpd="sng">
                      <a:noFill/>
                      <a:prstDash val="solid"/>
                    </a:lnTlToBr>
                    <a:lnBlToTr w="12700" cmpd="sng">
                      <a:noFill/>
                      <a:prstDash val="solid"/>
                    </a:lnBlToTr>
                    <a:noFill/>
                  </a:tcPr>
                </a:tc>
                <a:extLst>
                  <a:ext uri="{0D108BD9-81ED-4DB2-BD59-A6C34878D82A}">
                    <a16:rowId xmlns:a16="http://schemas.microsoft.com/office/drawing/2014/main" val="2457442558"/>
                  </a:ext>
                </a:extLst>
              </a:tr>
            </a:tbl>
          </a:graphicData>
        </a:graphic>
      </p:graphicFrame>
    </p:spTree>
    <p:extLst>
      <p:ext uri="{BB962C8B-B14F-4D97-AF65-F5344CB8AC3E}">
        <p14:creationId xmlns:p14="http://schemas.microsoft.com/office/powerpoint/2010/main" val="3733550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2B63EDC-E92B-4767-9E9D-3010E2E9B38A}"/>
              </a:ext>
            </a:extLst>
          </p:cNvPr>
          <p:cNvSpPr txBox="1">
            <a:spLocks/>
          </p:cNvSpPr>
          <p:nvPr/>
        </p:nvSpPr>
        <p:spPr>
          <a:xfrm>
            <a:off x="178830" y="-1837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Arial" panose="020B0604020202020204" pitchFamily="34" charset="0"/>
                <a:cs typeface="Arial" panose="020B0604020202020204" pitchFamily="34" charset="0"/>
              </a:rPr>
              <a:t>Rel 8 OOF-SON dependency on</a:t>
            </a:r>
          </a:p>
          <a:p>
            <a:r>
              <a:rPr lang="en-US" sz="3600" b="1" dirty="0">
                <a:solidFill>
                  <a:schemeClr val="bg1"/>
                </a:solidFill>
                <a:latin typeface="Arial" panose="020B0604020202020204" pitchFamily="34" charset="0"/>
                <a:cs typeface="Arial" panose="020B0604020202020204" pitchFamily="34" charset="0"/>
              </a:rPr>
              <a:t>ONAP C&amp;PS and ORAN</a:t>
            </a:r>
          </a:p>
        </p:txBody>
      </p:sp>
      <p:sp>
        <p:nvSpPr>
          <p:cNvPr id="4" name="Slide Number Placeholder 1">
            <a:extLst>
              <a:ext uri="{FF2B5EF4-FFF2-40B4-BE49-F238E27FC236}">
                <a16:creationId xmlns:a16="http://schemas.microsoft.com/office/drawing/2014/main" id="{DD33433D-57E4-45F4-A025-C03FB4BB52FB}"/>
              </a:ext>
            </a:extLst>
          </p:cNvPr>
          <p:cNvSpPr txBox="1">
            <a:spLocks/>
          </p:cNvSpPr>
          <p:nvPr/>
        </p:nvSpPr>
        <p:spPr>
          <a:xfrm>
            <a:off x="11568704" y="6730510"/>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5" name="Text Placeholder 3">
            <a:extLst>
              <a:ext uri="{FF2B5EF4-FFF2-40B4-BE49-F238E27FC236}">
                <a16:creationId xmlns:a16="http://schemas.microsoft.com/office/drawing/2014/main" id="{C42CEB88-7C14-4378-8B81-B841272FF768}"/>
              </a:ext>
            </a:extLst>
          </p:cNvPr>
          <p:cNvSpPr txBox="1">
            <a:spLocks/>
          </p:cNvSpPr>
          <p:nvPr/>
        </p:nvSpPr>
        <p:spPr>
          <a:xfrm>
            <a:off x="314325" y="1261471"/>
            <a:ext cx="11506200" cy="51704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OOF-SON use case created </a:t>
            </a:r>
            <a:r>
              <a:rPr kumimoji="0" lang="en-US" sz="20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ConfigDB</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in Rel 5/Rel6/Rel7 which was the seed for C&amp;PS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OOF-SON has a </a:t>
            </a:r>
            <a:r>
              <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strong dependency </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on, and is an early adopter of, working instance of C&amp;PS</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 Identify/support RAN yang model aligned with ORAN/3GPP – can be a very small sub-graph for Rel.8. SON use case with </a:t>
            </a:r>
            <a:r>
              <a:rPr kumimoji="0" lang="en-US" sz="20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cellid</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t>
            </a:r>
            <a:r>
              <a:rPr kumimoji="0" lang="en-US" sz="20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pci</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neighbor cell relation</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REQ: Support database API similar to existing Rel.7 </a:t>
            </a:r>
            <a:r>
              <a:rPr kumimoji="0" lang="en-US" sz="20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ConfigDB</a:t>
            </a:r>
            <a:r>
              <a:rPr kumimoji="0" lang="en-US" sz="20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 API</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rPr>
              <a:t>For “quick POC” solution, limit impact on existing modules which are using the Rel 7 API for </a:t>
            </a:r>
            <a:r>
              <a:rPr kumimoji="0" lang="en-US" sz="1800" b="0" i="0" u="none" strike="noStrike" kern="1200" cap="none" spc="0" normalizeH="0" baseline="0" noProof="0" dirty="0" err="1">
                <a:ln>
                  <a:noFill/>
                </a:ln>
                <a:solidFill>
                  <a:srgbClr val="44546A"/>
                </a:solidFill>
                <a:effectLst/>
                <a:uLnTx/>
                <a:uFillTx/>
                <a:latin typeface="Arial" panose="020B0604020202020204" pitchFamily="34" charset="0"/>
                <a:ea typeface="+mn-ea"/>
                <a:cs typeface="Arial" panose="020B0604020202020204" pitchFamily="34" charset="0"/>
              </a:rPr>
              <a:t>ConfigDB</a:t>
            </a:r>
            <a:endParaRPr kumimoji="0" lang="en-US" sz="1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graphicFrame>
        <p:nvGraphicFramePr>
          <p:cNvPr id="6" name="Table 6">
            <a:extLst>
              <a:ext uri="{FF2B5EF4-FFF2-40B4-BE49-F238E27FC236}">
                <a16:creationId xmlns:a16="http://schemas.microsoft.com/office/drawing/2014/main" id="{A3FF378B-CAD0-4D63-874F-8FDDE5FD91E9}"/>
              </a:ext>
            </a:extLst>
          </p:cNvPr>
          <p:cNvGraphicFramePr>
            <a:graphicFrameLocks noGrp="1"/>
          </p:cNvGraphicFramePr>
          <p:nvPr>
            <p:extLst>
              <p:ext uri="{D42A27DB-BD31-4B8C-83A1-F6EECF244321}">
                <p14:modId xmlns:p14="http://schemas.microsoft.com/office/powerpoint/2010/main" val="2648588264"/>
              </p:ext>
            </p:extLst>
          </p:nvPr>
        </p:nvGraphicFramePr>
        <p:xfrm>
          <a:off x="445995" y="4050203"/>
          <a:ext cx="11122709" cy="2176272"/>
        </p:xfrm>
        <a:graphic>
          <a:graphicData uri="http://schemas.openxmlformats.org/drawingml/2006/table">
            <a:tbl>
              <a:tblPr firstRow="1" bandRow="1"/>
              <a:tblGrid>
                <a:gridCol w="5143941">
                  <a:extLst>
                    <a:ext uri="{9D8B030D-6E8A-4147-A177-3AD203B41FA5}">
                      <a16:colId xmlns:a16="http://schemas.microsoft.com/office/drawing/2014/main" val="1305452519"/>
                    </a:ext>
                  </a:extLst>
                </a:gridCol>
                <a:gridCol w="5978768">
                  <a:extLst>
                    <a:ext uri="{9D8B030D-6E8A-4147-A177-3AD203B41FA5}">
                      <a16:colId xmlns:a16="http://schemas.microsoft.com/office/drawing/2014/main" val="1867626538"/>
                    </a:ext>
                  </a:extLst>
                </a:gridCol>
              </a:tblGrid>
              <a:tr h="246341">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1800" b="1" i="0" kern="1200" dirty="0">
                          <a:solidFill>
                            <a:schemeClr val="tx2"/>
                          </a:solidFill>
                          <a:latin typeface="Arial" panose="020B0604020202020204" pitchFamily="34" charset="0"/>
                          <a:ea typeface="+mn-ea"/>
                          <a:cs typeface="Arial" panose="020B0604020202020204" pitchFamily="34" charset="0"/>
                        </a:rPr>
                        <a:t>Dependency</a:t>
                      </a:r>
                    </a:p>
                  </a:txBody>
                  <a:tcPr>
                    <a:lnL w="12700" cmpd="sng">
                      <a:solidFill>
                        <a:srgbClr val="5B9BD5"/>
                      </a:solidFill>
                    </a:lnL>
                    <a:lnR w="12700" cmpd="sng">
                      <a:solidFill>
                        <a:srgbClr val="5B9BD5"/>
                      </a:solidFill>
                    </a:lnR>
                    <a:lnT w="12700" cmpd="sng">
                      <a:solidFill>
                        <a:srgbClr val="5B9BD5"/>
                      </a:solidFill>
                    </a:lnT>
                    <a:lnB w="25400" cmpd="sng">
                      <a:solidFill>
                        <a:srgbClr val="5B9BD5"/>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pPr algn="ctr"/>
                      <a:r>
                        <a:rPr lang="en-US" sz="1800" b="1" i="0" kern="1200" dirty="0">
                          <a:solidFill>
                            <a:schemeClr val="tx2"/>
                          </a:solidFill>
                          <a:latin typeface="Arial" panose="020B0604020202020204" pitchFamily="34" charset="0"/>
                          <a:ea typeface="+mn-ea"/>
                          <a:cs typeface="Arial" panose="020B0604020202020204" pitchFamily="34" charset="0"/>
                        </a:rPr>
                        <a:t>Mitigation</a:t>
                      </a:r>
                    </a:p>
                  </a:txBody>
                  <a:tcPr>
                    <a:lnL w="12700" cmpd="sng">
                      <a:solidFill>
                        <a:srgbClr val="5B9BD5"/>
                      </a:solidFill>
                    </a:lnL>
                    <a:lnR w="12700" cmpd="sng">
                      <a:solidFill>
                        <a:srgbClr val="5B9BD5"/>
                      </a:solidFill>
                    </a:lnR>
                    <a:lnT w="12700" cmpd="sng">
                      <a:solidFill>
                        <a:srgbClr val="5B9BD5"/>
                      </a:solidFill>
                    </a:lnT>
                    <a:lnB w="25400" cmpd="sng">
                      <a:solidFill>
                        <a:srgbClr val="5B9BD5"/>
                      </a:solidFill>
                    </a:lnB>
                    <a:lnTlToBr w="12700" cmpd="sng">
                      <a:noFill/>
                      <a:prstDash val="solid"/>
                    </a:lnTlToBr>
                    <a:lnBlToTr w="12700" cmpd="sng">
                      <a:noFill/>
                      <a:prstDash val="solid"/>
                    </a:lnBlToTr>
                    <a:noFill/>
                  </a:tcPr>
                </a:tc>
                <a:extLst>
                  <a:ext uri="{0D108BD9-81ED-4DB2-BD59-A6C34878D82A}">
                    <a16:rowId xmlns:a16="http://schemas.microsoft.com/office/drawing/2014/main" val="4180264718"/>
                  </a:ext>
                </a:extLst>
              </a:tr>
              <a:tr h="60465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90000"/>
                        </a:lnSpc>
                        <a:spcBef>
                          <a:spcPts val="500"/>
                        </a:spcBef>
                        <a:spcAft>
                          <a:spcPts val="0"/>
                        </a:spcAft>
                        <a:buClrTx/>
                        <a:buSzTx/>
                        <a:buFont typeface=".AppleSystemUIFont" charset="-120"/>
                        <a:buNone/>
                        <a:tabLst/>
                        <a:defRPr/>
                      </a:pPr>
                      <a:r>
                        <a:rPr lang="en-US" sz="1600" b="0" i="0" kern="1200" dirty="0">
                          <a:solidFill>
                            <a:srgbClr val="394759"/>
                          </a:solidFill>
                          <a:latin typeface="Arial" panose="020B0604020202020204" pitchFamily="34" charset="0"/>
                          <a:ea typeface="+mn-ea"/>
                          <a:cs typeface="Arial" panose="020B0604020202020204" pitchFamily="34" charset="0"/>
                        </a:rPr>
                        <a:t>Availability of ORAN yang models.</a:t>
                      </a:r>
                    </a:p>
                  </a:txBody>
                  <a:tcPr>
                    <a:lnL w="12700" cmpd="sng">
                      <a:solidFill>
                        <a:srgbClr val="5B9BD5"/>
                      </a:solidFill>
                    </a:lnL>
                    <a:lnR w="12700" cmpd="sng">
                      <a:solidFill>
                        <a:srgbClr val="5B9BD5"/>
                      </a:solidFill>
                    </a:lnR>
                    <a:lnT w="254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90000"/>
                        </a:lnSpc>
                        <a:spcBef>
                          <a:spcPts val="500"/>
                        </a:spcBef>
                        <a:spcAft>
                          <a:spcPts val="0"/>
                        </a:spcAft>
                        <a:buClrTx/>
                        <a:buSzTx/>
                        <a:buFont typeface=".AppleSystemUIFont" charset="-120"/>
                        <a:buNone/>
                        <a:tabLst/>
                        <a:defRPr/>
                      </a:pPr>
                      <a:r>
                        <a:rPr lang="en-US" sz="1600" b="0" i="0" kern="1200" dirty="0">
                          <a:solidFill>
                            <a:srgbClr val="394759"/>
                          </a:solidFill>
                          <a:latin typeface="Arial" panose="020B0604020202020204" pitchFamily="34" charset="0"/>
                          <a:ea typeface="+mn-ea"/>
                          <a:cs typeface="Arial" panose="020B0604020202020204" pitchFamily="34" charset="0"/>
                        </a:rPr>
                        <a:t>Use 3GPP TS 28.541 NRM based attribute definitions and yang from </a:t>
                      </a:r>
                      <a:r>
                        <a:rPr lang="en-US" sz="1600" b="0" i="0" kern="1200" dirty="0">
                          <a:solidFill>
                            <a:srgbClr val="0000FF"/>
                          </a:solidFill>
                          <a:latin typeface="Arial" panose="020B0604020202020204" pitchFamily="34" charset="0"/>
                          <a:ea typeface="+mn-ea"/>
                          <a:cs typeface="Arial" panose="020B0604020202020204" pitchFamily="34" charset="0"/>
                          <a:hlinkClick r:id="rId2">
                            <a:extLst>
                              <a:ext uri="{A12FA001-AC4F-418D-AE19-62706E023703}">
                                <ahyp:hlinkClr xmlns:ahyp="http://schemas.microsoft.com/office/drawing/2018/hyperlinkcolor" val="tx"/>
                              </a:ext>
                            </a:extLst>
                          </a:hlinkClick>
                        </a:rPr>
                        <a:t>https://forge.etsi.org/rep/3GPP/SA5/data-models/tree/master/yang-models</a:t>
                      </a:r>
                      <a:r>
                        <a:rPr lang="en-US" sz="1600" b="0" i="0" kern="1200" dirty="0">
                          <a:solidFill>
                            <a:schemeClr val="tx2"/>
                          </a:solidFill>
                          <a:latin typeface="Arial" panose="020B0604020202020204" pitchFamily="34" charset="0"/>
                          <a:ea typeface="+mn-ea"/>
                          <a:cs typeface="Arial" panose="020B0604020202020204" pitchFamily="34" charset="0"/>
                        </a:rPr>
                        <a:t>.</a:t>
                      </a:r>
                    </a:p>
                  </a:txBody>
                  <a:tcPr>
                    <a:lnL w="12700" cmpd="sng">
                      <a:solidFill>
                        <a:srgbClr val="5B9BD5"/>
                      </a:solidFill>
                    </a:lnL>
                    <a:lnR w="12700" cmpd="sng">
                      <a:solidFill>
                        <a:srgbClr val="5B9BD5"/>
                      </a:solidFill>
                    </a:lnR>
                    <a:lnT w="254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extLst>
                  <a:ext uri="{0D108BD9-81ED-4DB2-BD59-A6C34878D82A}">
                    <a16:rowId xmlns:a16="http://schemas.microsoft.com/office/drawing/2014/main" val="3958076292"/>
                  </a:ext>
                </a:extLst>
              </a:tr>
              <a:tr h="41113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90000"/>
                        </a:lnSpc>
                        <a:spcBef>
                          <a:spcPts val="500"/>
                        </a:spcBef>
                        <a:spcAft>
                          <a:spcPts val="0"/>
                        </a:spcAft>
                        <a:buClrTx/>
                        <a:buSzTx/>
                        <a:buFont typeface=".AppleSystemUIFont" charset="-120"/>
                        <a:buNone/>
                        <a:tabLst/>
                        <a:defRPr/>
                      </a:pPr>
                      <a:r>
                        <a:rPr lang="en-US" sz="1600" b="0" i="0" kern="1200" dirty="0">
                          <a:solidFill>
                            <a:srgbClr val="394759"/>
                          </a:solidFill>
                          <a:latin typeface="Arial" panose="020B0604020202020204" pitchFamily="34" charset="0"/>
                          <a:ea typeface="+mn-ea"/>
                          <a:cs typeface="Arial" panose="020B0604020202020204" pitchFamily="34" charset="0"/>
                        </a:rPr>
                        <a:t>Availability of </a:t>
                      </a:r>
                      <a:r>
                        <a:rPr lang="en-US" sz="1600" b="0" i="0" kern="1200" dirty="0" err="1">
                          <a:solidFill>
                            <a:srgbClr val="394759"/>
                          </a:solidFill>
                          <a:latin typeface="Arial" panose="020B0604020202020204" pitchFamily="34" charset="0"/>
                          <a:ea typeface="+mn-ea"/>
                          <a:cs typeface="Arial" panose="020B0604020202020204" pitchFamily="34" charset="0"/>
                        </a:rPr>
                        <a:t>CM_Notify</a:t>
                      </a:r>
                      <a:r>
                        <a:rPr lang="en-US" sz="1600" b="0" i="0" kern="1200" dirty="0">
                          <a:solidFill>
                            <a:srgbClr val="394759"/>
                          </a:solidFill>
                          <a:latin typeface="Arial" panose="020B0604020202020204" pitchFamily="34" charset="0"/>
                          <a:ea typeface="+mn-ea"/>
                          <a:cs typeface="Arial" panose="020B0604020202020204" pitchFamily="34" charset="0"/>
                        </a:rPr>
                        <a:t> VES Spec, and confirmation that VES Collector will be updated to receive this.</a:t>
                      </a:r>
                    </a:p>
                  </a:txBody>
                  <a:tcPr>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lvl="0" indent="0" algn="l" defTabSz="914400" rtl="0" eaLnBrk="1" latinLnBrk="0" hangingPunct="1">
                        <a:lnSpc>
                          <a:spcPct val="90000"/>
                        </a:lnSpc>
                        <a:spcBef>
                          <a:spcPts val="500"/>
                        </a:spcBef>
                        <a:buFont typeface=".AppleSystemUIFont" charset="-120"/>
                        <a:buNone/>
                      </a:pPr>
                      <a:r>
                        <a:rPr lang="en-US" sz="1600" b="0" i="0" kern="1200" dirty="0">
                          <a:solidFill>
                            <a:srgbClr val="394759"/>
                          </a:solidFill>
                          <a:latin typeface="Arial" panose="020B0604020202020204" pitchFamily="34" charset="0"/>
                          <a:ea typeface="+mn-ea"/>
                          <a:cs typeface="Arial" panose="020B0604020202020204" pitchFamily="34" charset="0"/>
                        </a:rPr>
                        <a:t>Continue to use custom-defined </a:t>
                      </a:r>
                      <a:r>
                        <a:rPr lang="en-US" sz="1600" b="0" i="0" kern="1200" dirty="0" err="1">
                          <a:solidFill>
                            <a:srgbClr val="394759"/>
                          </a:solidFill>
                          <a:latin typeface="Arial" panose="020B0604020202020204" pitchFamily="34" charset="0"/>
                          <a:ea typeface="+mn-ea"/>
                          <a:cs typeface="Arial" panose="020B0604020202020204" pitchFamily="34" charset="0"/>
                        </a:rPr>
                        <a:t>CM_Notify</a:t>
                      </a:r>
                      <a:r>
                        <a:rPr lang="en-US" sz="1600" b="0" i="0" kern="1200" dirty="0">
                          <a:solidFill>
                            <a:srgbClr val="394759"/>
                          </a:solidFill>
                          <a:latin typeface="Arial" panose="020B0604020202020204" pitchFamily="34" charset="0"/>
                          <a:ea typeface="+mn-ea"/>
                          <a:cs typeface="Arial" panose="020B0604020202020204" pitchFamily="34" charset="0"/>
                        </a:rPr>
                        <a:t>, however, there will be no additional value for Guilin release.</a:t>
                      </a:r>
                    </a:p>
                  </a:txBody>
                  <a:tcPr>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noFill/>
                  </a:tcPr>
                </a:tc>
                <a:extLst>
                  <a:ext uri="{0D108BD9-81ED-4DB2-BD59-A6C34878D82A}">
                    <a16:rowId xmlns:a16="http://schemas.microsoft.com/office/drawing/2014/main" val="1747651451"/>
                  </a:ext>
                </a:extLst>
              </a:tr>
              <a:tr h="29884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90000"/>
                        </a:lnSpc>
                        <a:spcBef>
                          <a:spcPts val="500"/>
                        </a:spcBef>
                        <a:spcAft>
                          <a:spcPts val="0"/>
                        </a:spcAft>
                        <a:buClrTx/>
                        <a:buSzTx/>
                        <a:buFont typeface=".AppleSystemUIFont" charset="-120"/>
                        <a:buNone/>
                        <a:tabLst/>
                        <a:defRPr/>
                      </a:pPr>
                      <a:r>
                        <a:rPr lang="en-US" sz="1600" b="0" i="0" kern="1200" dirty="0">
                          <a:solidFill>
                            <a:srgbClr val="394759"/>
                          </a:solidFill>
                          <a:latin typeface="Arial" panose="020B0604020202020204" pitchFamily="34" charset="0"/>
                          <a:ea typeface="+mn-ea"/>
                          <a:cs typeface="Arial" panose="020B0604020202020204" pitchFamily="34" charset="0"/>
                        </a:rPr>
                        <a:t>Support of VES message (</a:t>
                      </a:r>
                      <a:r>
                        <a:rPr lang="en-US" sz="1600" b="0" i="0" kern="1200" dirty="0" err="1">
                          <a:solidFill>
                            <a:srgbClr val="394759"/>
                          </a:solidFill>
                          <a:latin typeface="Arial" panose="020B0604020202020204" pitchFamily="34" charset="0"/>
                          <a:ea typeface="+mn-ea"/>
                          <a:cs typeface="Arial" panose="020B0604020202020204" pitchFamily="34" charset="0"/>
                        </a:rPr>
                        <a:t>CM_Notify</a:t>
                      </a:r>
                      <a:r>
                        <a:rPr lang="en-US" sz="1600" b="0" i="0" kern="1200" dirty="0">
                          <a:solidFill>
                            <a:srgbClr val="394759"/>
                          </a:solidFill>
                          <a:latin typeface="Arial" panose="020B0604020202020204" pitchFamily="34" charset="0"/>
                          <a:ea typeface="+mn-ea"/>
                          <a:cs typeface="Arial" panose="020B0604020202020204" pitchFamily="34" charset="0"/>
                        </a:rPr>
                        <a:t>) processing by C&amp;PS. </a:t>
                      </a:r>
                    </a:p>
                  </a:txBody>
                  <a:tcPr>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90000"/>
                        </a:lnSpc>
                        <a:spcBef>
                          <a:spcPts val="500"/>
                        </a:spcBef>
                        <a:spcAft>
                          <a:spcPts val="0"/>
                        </a:spcAft>
                        <a:buClrTx/>
                        <a:buSzTx/>
                        <a:buFont typeface=".AppleSystemUIFont" charset="-120"/>
                        <a:buNone/>
                        <a:tabLst/>
                        <a:defRPr/>
                      </a:pPr>
                      <a:r>
                        <a:rPr lang="en-US" sz="1600" b="0" i="0" kern="1200" dirty="0">
                          <a:solidFill>
                            <a:srgbClr val="394759"/>
                          </a:solidFill>
                          <a:latin typeface="Arial" panose="020B0604020202020204" pitchFamily="34" charset="0"/>
                          <a:ea typeface="+mn-ea"/>
                          <a:cs typeface="Arial" panose="020B0604020202020204" pitchFamily="34" charset="0"/>
                        </a:rPr>
                        <a:t>SDN-C (R) will process the VES </a:t>
                      </a:r>
                      <a:r>
                        <a:rPr lang="en-US" sz="1600" b="0" i="0" kern="1200" dirty="0" err="1">
                          <a:solidFill>
                            <a:srgbClr val="394759"/>
                          </a:solidFill>
                          <a:latin typeface="Arial" panose="020B0604020202020204" pitchFamily="34" charset="0"/>
                          <a:ea typeface="+mn-ea"/>
                          <a:cs typeface="Arial" panose="020B0604020202020204" pitchFamily="34" charset="0"/>
                        </a:rPr>
                        <a:t>CM_Notify</a:t>
                      </a:r>
                      <a:r>
                        <a:rPr lang="en-US" sz="1600" b="0" i="0" kern="1200" dirty="0">
                          <a:solidFill>
                            <a:srgbClr val="394759"/>
                          </a:solidFill>
                          <a:latin typeface="Arial" panose="020B0604020202020204" pitchFamily="34" charset="0"/>
                          <a:ea typeface="+mn-ea"/>
                          <a:cs typeface="Arial" panose="020B0604020202020204" pitchFamily="34" charset="0"/>
                        </a:rPr>
                        <a:t> message and update C&amp;PS. </a:t>
                      </a:r>
                      <a:r>
                        <a:rPr lang="en-US" sz="1600" b="0" i="0" kern="1200" dirty="0">
                          <a:solidFill>
                            <a:srgbClr val="394759"/>
                          </a:solidFill>
                          <a:highlight>
                            <a:srgbClr val="00FFFF"/>
                          </a:highlight>
                          <a:latin typeface="Arial" panose="020B0604020202020204" pitchFamily="34" charset="0"/>
                          <a:ea typeface="+mn-ea"/>
                          <a:cs typeface="Arial" panose="020B0604020202020204" pitchFamily="34" charset="0"/>
                        </a:rPr>
                        <a:t>Action</a:t>
                      </a:r>
                      <a:r>
                        <a:rPr lang="en-US" sz="1600" b="0" i="0" kern="1200" dirty="0">
                          <a:solidFill>
                            <a:srgbClr val="394759"/>
                          </a:solidFill>
                          <a:latin typeface="Arial" panose="020B0604020202020204" pitchFamily="34" charset="0"/>
                          <a:ea typeface="+mn-ea"/>
                          <a:cs typeface="Arial" panose="020B0604020202020204" pitchFamily="34" charset="0"/>
                        </a:rPr>
                        <a:t>: Clarify by M1 on C&amp;PS functionality.</a:t>
                      </a:r>
                    </a:p>
                  </a:txBody>
                  <a:tcPr>
                    <a:lnL w="12700" cmpd="sng">
                      <a:solidFill>
                        <a:srgbClr val="5B9BD5"/>
                      </a:solidFill>
                    </a:lnL>
                    <a:lnR w="12700" cmpd="sng">
                      <a:solidFill>
                        <a:srgbClr val="5B9BD5"/>
                      </a:solidFill>
                    </a:lnR>
                    <a:lnT w="12700" cmpd="sng">
                      <a:solidFill>
                        <a:srgbClr val="5B9BD5"/>
                      </a:solidFill>
                    </a:lnT>
                    <a:lnB w="12700" cmpd="sng">
                      <a:solidFill>
                        <a:srgbClr val="5B9BD5"/>
                      </a:solidFill>
                    </a:lnB>
                    <a:lnTlToBr w="12700" cmpd="sng">
                      <a:noFill/>
                      <a:prstDash val="solid"/>
                    </a:lnTlToBr>
                    <a:lnBlToTr w="12700" cmpd="sng">
                      <a:noFill/>
                      <a:prstDash val="solid"/>
                    </a:lnBlToTr>
                    <a:solidFill>
                      <a:srgbClr val="5B9BD5">
                        <a:alpha val="20000"/>
                      </a:srgbClr>
                    </a:solidFill>
                  </a:tcPr>
                </a:tc>
                <a:extLst>
                  <a:ext uri="{0D108BD9-81ED-4DB2-BD59-A6C34878D82A}">
                    <a16:rowId xmlns:a16="http://schemas.microsoft.com/office/drawing/2014/main" val="1895095812"/>
                  </a:ext>
                </a:extLst>
              </a:tr>
            </a:tbl>
          </a:graphicData>
        </a:graphic>
      </p:graphicFrame>
    </p:spTree>
    <p:extLst>
      <p:ext uri="{BB962C8B-B14F-4D97-AF65-F5344CB8AC3E}">
        <p14:creationId xmlns:p14="http://schemas.microsoft.com/office/powerpoint/2010/main" val="4108429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68F5388E-7F2D-44A8-AF0B-F28DAC6D854A}"/>
              </a:ext>
            </a:extLst>
          </p:cNvPr>
          <p:cNvSpPr txBox="1">
            <a:spLocks/>
          </p:cNvSpPr>
          <p:nvPr/>
        </p:nvSpPr>
        <p:spPr>
          <a:xfrm>
            <a:off x="314325" y="1138238"/>
            <a:ext cx="11506200" cy="5170487"/>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For Rel 5/6/7, OOF-SON used a sub-tree from Broadband Forum RAN model based on 3GPP</a:t>
            </a:r>
          </a:p>
          <a:p>
            <a:pPr marL="685800" marR="0" lvl="1" indent="-228600" algn="l" defTabSz="914400" rtl="0" eaLnBrk="1" fontAlgn="auto" latinLnBrk="0" hangingPunct="1">
              <a:lnSpc>
                <a:spcPct val="120000"/>
              </a:lnSpc>
              <a:spcBef>
                <a:spcPts val="500"/>
              </a:spcBef>
              <a:spcAft>
                <a:spcPts val="0"/>
              </a:spcAft>
              <a:buClrTx/>
              <a:buSzTx/>
              <a:buFont typeface=".AppleSystemUIFont" charset="-120"/>
              <a:buChar char="-"/>
              <a:tabLst/>
              <a:defRPr/>
            </a:pPr>
            <a:r>
              <a:rPr kumimoji="0" lang="en-US" sz="24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We have been preparing for, and advocating for, a common ORAN/3GPP network model</a:t>
            </a:r>
          </a:p>
          <a:p>
            <a:pPr marL="228600" marR="0" lvl="0" indent="-228600" algn="l" defTabSz="914400" rtl="0" eaLnBrk="1" fontAlgn="auto" latinLnBrk="0" hangingPunct="1">
              <a:lnSpc>
                <a:spcPct val="120000"/>
              </a:lnSpc>
              <a:spcBef>
                <a:spcPts val="1000"/>
              </a:spcBef>
              <a:spcAft>
                <a:spcPts val="0"/>
              </a:spcAft>
              <a:buClrTx/>
              <a:buSzTx/>
              <a:buFont typeface="Arial" charset="0"/>
              <a:buChar char="•"/>
              <a:tabLst/>
              <a:defRPr/>
            </a:pP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For Rel 8 of OOF-SON, we need to identify a suitable sub-tree of a standard 5G RAN yang model and include the minimal set below </a:t>
            </a:r>
            <a:b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b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(O-RAN if available, else from 3GPP TS 28.541 Rel. 16):</a:t>
            </a:r>
          </a:p>
          <a:p>
            <a:pPr marL="685800" marR="0" lvl="0" indent="-3937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Basic ids for GNB and cell: gNBDUId, nCI etc</a:t>
            </a:r>
          </a:p>
          <a:p>
            <a:pPr marL="685800" marR="0" lvl="0" indent="-3937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PCI property: nRPCI</a:t>
            </a:r>
          </a:p>
          <a:p>
            <a:pPr marL="685800" marR="0" lvl="0" indent="-3937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Neighbor Relations – for PCI and ANR functions</a:t>
            </a:r>
          </a:p>
          <a:p>
            <a:pPr marL="0" marR="0" lvl="0" indent="0" algn="l" defTabSz="914400" rtl="0" eaLnBrk="1" fontAlgn="auto" latinLnBrk="0" hangingPunct="1">
              <a:lnSpc>
                <a:spcPct val="90000"/>
              </a:lnSpc>
              <a:spcBef>
                <a:spcPts val="1000"/>
              </a:spcBef>
              <a:spcAft>
                <a:spcPts val="0"/>
              </a:spcAft>
              <a:buClrTx/>
              <a:buSzTx/>
              <a:buFont typeface="Arial" charset="0"/>
              <a:buNone/>
              <a:tabLst/>
              <a:defRPr/>
            </a:pPr>
            <a:endPar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20000"/>
              </a:lnSpc>
              <a:spcBef>
                <a:spcPts val="1000"/>
              </a:spcBef>
              <a:spcAft>
                <a:spcPts val="0"/>
              </a:spcAft>
              <a:buClrTx/>
              <a:buSzTx/>
              <a:buFont typeface="Arial" charset="0"/>
              <a:buNone/>
              <a:tabLst/>
              <a:defRPr/>
            </a:pPr>
            <a:r>
              <a:rPr kumimoji="0" lang="en-US" sz="2800" b="0" i="0" u="sng"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Note</a:t>
            </a:r>
            <a:r>
              <a:rPr kumimoji="0" lang="en-US" sz="2800" b="0" i="0" u="none" strike="noStrike" kern="1200" cap="none" spc="0" normalizeH="0" baseline="0" noProof="0">
                <a:ln>
                  <a:noFill/>
                </a:ln>
                <a:solidFill>
                  <a:srgbClr val="44546A"/>
                </a:solidFill>
                <a:effectLst/>
                <a:uLnTx/>
                <a:uFillTx/>
                <a:latin typeface="Arial" panose="020B0604020202020204" pitchFamily="34" charset="0"/>
                <a:ea typeface="+mn-ea"/>
                <a:cs typeface="Arial" panose="020B0604020202020204" pitchFamily="34" charset="0"/>
              </a:rPr>
              <a:t>: The initial yang models based on 3GPP TS 28.541 NRM have already been defined for Network Slicing use case. These should be aligned and enhanced suitably for SON use case in Rel.8.</a:t>
            </a:r>
            <a:endParaRPr kumimoji="0" lang="en-US" sz="2800" b="0" i="0" u="none" strike="noStrike" kern="1200" cap="none" spc="0" normalizeH="0" baseline="0" noProof="0" dirty="0">
              <a:ln>
                <a:noFill/>
              </a:ln>
              <a:solidFill>
                <a:srgbClr val="44546A"/>
              </a:solidFill>
              <a:effectLst/>
              <a:uLnTx/>
              <a:uFillTx/>
              <a:latin typeface="Arial" panose="020B0604020202020204" pitchFamily="34" charset="0"/>
              <a:ea typeface="+mn-ea"/>
              <a:cs typeface="Arial" panose="020B0604020202020204" pitchFamily="34" charset="0"/>
            </a:endParaRPr>
          </a:p>
        </p:txBody>
      </p:sp>
      <p:sp>
        <p:nvSpPr>
          <p:cNvPr id="3" name="Title 1">
            <a:extLst>
              <a:ext uri="{FF2B5EF4-FFF2-40B4-BE49-F238E27FC236}">
                <a16:creationId xmlns:a16="http://schemas.microsoft.com/office/drawing/2014/main" id="{64F12F2C-4CEC-41B6-BE0E-809B04A11041}"/>
              </a:ext>
            </a:extLst>
          </p:cNvPr>
          <p:cNvSpPr txBox="1">
            <a:spLocks/>
          </p:cNvSpPr>
          <p:nvPr/>
        </p:nvSpPr>
        <p:spPr>
          <a:xfrm>
            <a:off x="163839"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schemeClr val="bg1"/>
                </a:solidFill>
                <a:latin typeface="Arial" panose="020B0604020202020204" pitchFamily="34" charset="0"/>
                <a:cs typeface="Arial" panose="020B0604020202020204" pitchFamily="34" charset="0"/>
              </a:rPr>
              <a:t>Yang model needed for OOF-SON R8</a:t>
            </a:r>
          </a:p>
        </p:txBody>
      </p:sp>
    </p:spTree>
    <p:extLst>
      <p:ext uri="{BB962C8B-B14F-4D97-AF65-F5344CB8AC3E}">
        <p14:creationId xmlns:p14="http://schemas.microsoft.com/office/powerpoint/2010/main" val="3478124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42CA1-3345-4DBB-9B3D-25B076CF760A}"/>
              </a:ext>
            </a:extLst>
          </p:cNvPr>
          <p:cNvSpPr txBox="1">
            <a:spLocks/>
          </p:cNvSpPr>
          <p:nvPr/>
        </p:nvSpPr>
        <p:spPr>
          <a:xfrm>
            <a:off x="589068" y="30347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8000" b="1" dirty="0">
                <a:solidFill>
                  <a:schemeClr val="bg1"/>
                </a:solidFill>
                <a:latin typeface="Arial" panose="020B0604020202020204" pitchFamily="34" charset="0"/>
                <a:cs typeface="Arial" panose="020B0604020202020204" pitchFamily="34" charset="0"/>
              </a:rPr>
              <a:t>Thank You</a:t>
            </a:r>
          </a:p>
        </p:txBody>
      </p:sp>
    </p:spTree>
    <p:extLst>
      <p:ext uri="{BB962C8B-B14F-4D97-AF65-F5344CB8AC3E}">
        <p14:creationId xmlns:p14="http://schemas.microsoft.com/office/powerpoint/2010/main" val="2479010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059CCD5-6CC8-A349-8AAD-258B403F82C7}"/>
              </a:ext>
            </a:extLst>
          </p:cNvPr>
          <p:cNvSpPr txBox="1">
            <a:spLocks/>
          </p:cNvSpPr>
          <p:nvPr/>
        </p:nvSpPr>
        <p:spPr>
          <a:xfrm>
            <a:off x="403682" y="-93784"/>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solidFill>
                  <a:schemeClr val="bg1"/>
                </a:solidFill>
                <a:latin typeface="Arial" panose="020B0604020202020204" pitchFamily="34" charset="0"/>
                <a:cs typeface="Arial" panose="020B0604020202020204" pitchFamily="34" charset="0"/>
              </a:rPr>
              <a:t>ONAP-based SON</a:t>
            </a:r>
          </a:p>
        </p:txBody>
      </p:sp>
      <p:sp>
        <p:nvSpPr>
          <p:cNvPr id="95" name="Slide Number Placeholder 1">
            <a:extLst>
              <a:ext uri="{FF2B5EF4-FFF2-40B4-BE49-F238E27FC236}">
                <a16:creationId xmlns:a16="http://schemas.microsoft.com/office/drawing/2014/main" id="{F799C7A0-6581-42CF-8D77-ABB7EE7852D9}"/>
              </a:ext>
            </a:extLst>
          </p:cNvPr>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F98AD551-1896-6D44-B0B1-213AAAED08D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8</a:t>
            </a:fld>
            <a:r>
              <a:rPr kumimoji="0" lang="en-US" sz="1200" b="0" i="0" u="none" strike="noStrike" kern="1200" cap="none" spc="0" normalizeH="0" baseline="0" noProof="0">
                <a:ln>
                  <a:noFill/>
                </a:ln>
                <a:solidFill>
                  <a:prstClr val="black">
                    <a:alpha val="50000"/>
                  </a:prstClr>
                </a:solidFill>
                <a:effectLst/>
                <a:uLnTx/>
                <a:uFillTx/>
                <a:latin typeface="Arial" panose="020B0604020202020204" pitchFamily="34" charset="0"/>
                <a:ea typeface="+mn-ea"/>
                <a:cs typeface="Arial" panose="020B0604020202020204" pitchFamily="34" charset="0"/>
              </a:rPr>
              <a:t> </a:t>
            </a:r>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grpSp>
        <p:nvGrpSpPr>
          <p:cNvPr id="96" name="Group 95">
            <a:extLst>
              <a:ext uri="{FF2B5EF4-FFF2-40B4-BE49-F238E27FC236}">
                <a16:creationId xmlns:a16="http://schemas.microsoft.com/office/drawing/2014/main" id="{CBDEF2E5-786E-4404-AD4E-3C6D96C80052}"/>
              </a:ext>
            </a:extLst>
          </p:cNvPr>
          <p:cNvGrpSpPr/>
          <p:nvPr/>
        </p:nvGrpSpPr>
        <p:grpSpPr>
          <a:xfrm>
            <a:off x="108150" y="1307252"/>
            <a:ext cx="7678181" cy="4756909"/>
            <a:chOff x="128361" y="1307252"/>
            <a:chExt cx="7678181" cy="4756909"/>
          </a:xfrm>
        </p:grpSpPr>
        <p:sp>
          <p:nvSpPr>
            <p:cNvPr id="97" name="Data Sources TextBox">
              <a:extLst>
                <a:ext uri="{FF2B5EF4-FFF2-40B4-BE49-F238E27FC236}">
                  <a16:creationId xmlns:a16="http://schemas.microsoft.com/office/drawing/2014/main" id="{B96D95E3-5D26-4971-AA0A-D5554CBEA959}"/>
                </a:ext>
              </a:extLst>
            </p:cNvPr>
            <p:cNvSpPr txBox="1"/>
            <p:nvPr/>
          </p:nvSpPr>
          <p:spPr>
            <a:xfrm>
              <a:off x="4928547" y="1307252"/>
              <a:ext cx="2877995" cy="944862"/>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Co-ordination, Decisions</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 (</a:t>
              </a:r>
              <a:r>
                <a:rPr kumimoji="0" lang="en-US" sz="2000" b="1" i="0" u="none" strike="noStrike" kern="0" cap="none" spc="0" normalizeH="0" baseline="0" noProof="0" dirty="0">
                  <a:ln>
                    <a:noFill/>
                  </a:ln>
                  <a:solidFill>
                    <a:srgbClr val="4472C4"/>
                  </a:solidFill>
                  <a:effectLst/>
                  <a:uLnTx/>
                  <a:uFillTx/>
                </a:rPr>
                <a:t>Policy</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sp>
          <p:nvSpPr>
            <p:cNvPr id="98" name="Data Sources TextBox">
              <a:extLst>
                <a:ext uri="{FF2B5EF4-FFF2-40B4-BE49-F238E27FC236}">
                  <a16:creationId xmlns:a16="http://schemas.microsoft.com/office/drawing/2014/main" id="{3CC2FF51-D580-407F-9FB7-18A123978D5E}"/>
                </a:ext>
              </a:extLst>
            </p:cNvPr>
            <p:cNvSpPr txBox="1"/>
            <p:nvPr/>
          </p:nvSpPr>
          <p:spPr>
            <a:xfrm>
              <a:off x="128361" y="2690543"/>
              <a:ext cx="1671689" cy="918376"/>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Data Collection,</a:t>
              </a:r>
              <a:br>
                <a:rPr kumimoji="0" lang="en-US" sz="2000" b="0" i="0" u="none" strike="noStrike" kern="0" cap="none" spc="0" normalizeH="0" baseline="0" noProof="0" dirty="0">
                  <a:ln>
                    <a:noFill/>
                  </a:ln>
                  <a:solidFill>
                    <a:srgbClr val="44546A">
                      <a:lumMod val="85000"/>
                      <a:lumOff val="15000"/>
                    </a:srgbClr>
                  </a:solidFill>
                  <a:effectLst/>
                  <a:uLnTx/>
                  <a:uFillTx/>
                </a:rPr>
              </a:br>
              <a:r>
                <a:rPr kumimoji="0" lang="en-US" sz="2000" b="0" i="0" u="none" strike="noStrike" kern="0" cap="none" spc="0" normalizeH="0" baseline="0" noProof="0" dirty="0">
                  <a:ln>
                    <a:noFill/>
                  </a:ln>
                  <a:solidFill>
                    <a:srgbClr val="44546A">
                      <a:lumMod val="85000"/>
                      <a:lumOff val="15000"/>
                    </a:srgbClr>
                  </a:solidFill>
                  <a:effectLst/>
                  <a:uLnTx/>
                  <a:uFillTx/>
                </a:rPr>
                <a:t>&amp;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DCAE</a:t>
              </a:r>
              <a:r>
                <a:rPr kumimoji="0" lang="en-US" sz="2000" b="0" i="0" u="none" strike="noStrike" kern="0" cap="none" spc="0" normalizeH="0" baseline="0" noProof="0" dirty="0">
                  <a:ln>
                    <a:noFill/>
                  </a:ln>
                  <a:solidFill>
                    <a:srgbClr val="44546A">
                      <a:lumMod val="85000"/>
                      <a:lumOff val="15000"/>
                    </a:srgbClr>
                  </a:solidFill>
                  <a:effectLst/>
                  <a:uLnTx/>
                  <a:uFillTx/>
                </a:rPr>
                <a:t>)</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000" b="0" i="0" u="none" strike="noStrike" kern="0" cap="none" spc="0" normalizeH="0" baseline="0" noProof="0" dirty="0">
                  <a:ln>
                    <a:noFill/>
                  </a:ln>
                  <a:solidFill>
                    <a:srgbClr val="44546A"/>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pic>
          <p:nvPicPr>
            <p:cNvPr id="99" name="Data Visualization Icon">
              <a:extLst>
                <a:ext uri="{FF2B5EF4-FFF2-40B4-BE49-F238E27FC236}">
                  <a16:creationId xmlns:a16="http://schemas.microsoft.com/office/drawing/2014/main" id="{1D8FD868-556F-4D00-9632-AC030E85F7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100" name="ML Icon">
              <a:extLst>
                <a:ext uri="{FF2B5EF4-FFF2-40B4-BE49-F238E27FC236}">
                  <a16:creationId xmlns:a16="http://schemas.microsoft.com/office/drawing/2014/main" id="{428786A0-9727-4AC4-9B5D-883F589C5A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01" name="Action Icon">
              <a:extLst>
                <a:ext uri="{FF2B5EF4-FFF2-40B4-BE49-F238E27FC236}">
                  <a16:creationId xmlns:a16="http://schemas.microsoft.com/office/drawing/2014/main" id="{4D5353E8-4EFB-4C90-A9A7-DAF468BF52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02" name="Gear">
              <a:extLst>
                <a:ext uri="{FF2B5EF4-FFF2-40B4-BE49-F238E27FC236}">
                  <a16:creationId xmlns:a16="http://schemas.microsoft.com/office/drawing/2014/main" id="{9E745808-1EC4-4C40-850C-4574EF4E1D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03" name="Straight Connector 102">
              <a:extLst>
                <a:ext uri="{FF2B5EF4-FFF2-40B4-BE49-F238E27FC236}">
                  <a16:creationId xmlns:a16="http://schemas.microsoft.com/office/drawing/2014/main" id="{6596246C-4D09-47E7-ABF0-62A2391FC0BA}"/>
                </a:ext>
              </a:extLst>
            </p:cNvPr>
            <p:cNvCxnSpPr/>
            <p:nvPr/>
          </p:nvCxnSpPr>
          <p:spPr>
            <a:xfrm>
              <a:off x="6347198" y="4374998"/>
              <a:ext cx="0" cy="882352"/>
            </a:xfrm>
            <a:prstGeom prst="line">
              <a:avLst/>
            </a:prstGeom>
            <a:noFill/>
            <a:ln w="38100" cap="rnd" cmpd="sng" algn="ctr">
              <a:solidFill>
                <a:srgbClr val="FF0000"/>
              </a:solidFill>
              <a:prstDash val="solid"/>
              <a:miter lim="800000"/>
            </a:ln>
            <a:effectLst/>
          </p:spPr>
        </p:cxnSp>
        <p:cxnSp>
          <p:nvCxnSpPr>
            <p:cNvPr id="104" name="Straight Connector 103">
              <a:extLst>
                <a:ext uri="{FF2B5EF4-FFF2-40B4-BE49-F238E27FC236}">
                  <a16:creationId xmlns:a16="http://schemas.microsoft.com/office/drawing/2014/main" id="{DFEA0CA5-05E3-4296-A72E-14DEBF59FF0E}"/>
                </a:ext>
              </a:extLst>
            </p:cNvPr>
            <p:cNvCxnSpPr/>
            <p:nvPr/>
          </p:nvCxnSpPr>
          <p:spPr>
            <a:xfrm flipH="1" flipV="1">
              <a:off x="1982243" y="5257351"/>
              <a:ext cx="1543382" cy="3628"/>
            </a:xfrm>
            <a:prstGeom prst="line">
              <a:avLst/>
            </a:prstGeom>
            <a:noFill/>
            <a:ln w="38100" cap="rnd" cmpd="sng" algn="ctr">
              <a:solidFill>
                <a:srgbClr val="FF0000"/>
              </a:solidFill>
              <a:prstDash val="solid"/>
              <a:miter lim="800000"/>
            </a:ln>
            <a:effectLst/>
          </p:spPr>
        </p:cxnSp>
        <p:cxnSp>
          <p:nvCxnSpPr>
            <p:cNvPr id="105" name="Straight Arrow Connector 104">
              <a:extLst>
                <a:ext uri="{FF2B5EF4-FFF2-40B4-BE49-F238E27FC236}">
                  <a16:creationId xmlns:a16="http://schemas.microsoft.com/office/drawing/2014/main" id="{3CE99617-FE4E-4C5C-989D-F08761CC4637}"/>
                </a:ext>
              </a:extLst>
            </p:cNvPr>
            <p:cNvCxnSpPr/>
            <p:nvPr/>
          </p:nvCxnSpPr>
          <p:spPr>
            <a:xfrm flipV="1">
              <a:off x="1971659" y="4467152"/>
              <a:ext cx="0" cy="790198"/>
            </a:xfrm>
            <a:prstGeom prst="straightConnector1">
              <a:avLst/>
            </a:prstGeom>
            <a:noFill/>
            <a:ln w="38100" cap="rnd" cmpd="sng" algn="ctr">
              <a:solidFill>
                <a:srgbClr val="FF0000"/>
              </a:solidFill>
              <a:prstDash val="solid"/>
              <a:miter lim="800000"/>
              <a:tailEnd type="arrow"/>
            </a:ln>
            <a:effectLst/>
          </p:spPr>
        </p:cxnSp>
        <p:cxnSp>
          <p:nvCxnSpPr>
            <p:cNvPr id="106" name="Straight Connector 105">
              <a:extLst>
                <a:ext uri="{FF2B5EF4-FFF2-40B4-BE49-F238E27FC236}">
                  <a16:creationId xmlns:a16="http://schemas.microsoft.com/office/drawing/2014/main" id="{A4A363CF-0C7A-4E46-80A5-92279685C1F6}"/>
                </a:ext>
              </a:extLst>
            </p:cNvPr>
            <p:cNvCxnSpPr/>
            <p:nvPr/>
          </p:nvCxnSpPr>
          <p:spPr>
            <a:xfrm flipV="1">
              <a:off x="1960889" y="2180268"/>
              <a:ext cx="0" cy="950876"/>
            </a:xfrm>
            <a:prstGeom prst="line">
              <a:avLst/>
            </a:prstGeom>
            <a:noFill/>
            <a:ln w="38100" cap="flat" cmpd="sng" algn="ctr">
              <a:solidFill>
                <a:srgbClr val="FF0000"/>
              </a:solidFill>
              <a:prstDash val="solid"/>
              <a:miter lim="800000"/>
            </a:ln>
            <a:effectLst/>
          </p:spPr>
        </p:cxnSp>
        <p:cxnSp>
          <p:nvCxnSpPr>
            <p:cNvPr id="107" name="Straight Arrow Connector 106">
              <a:extLst>
                <a:ext uri="{FF2B5EF4-FFF2-40B4-BE49-F238E27FC236}">
                  <a16:creationId xmlns:a16="http://schemas.microsoft.com/office/drawing/2014/main" id="{FFC799E9-AEEF-4D5E-AA95-04EB23CF5F45}"/>
                </a:ext>
              </a:extLst>
            </p:cNvPr>
            <p:cNvCxnSpPr/>
            <p:nvPr/>
          </p:nvCxnSpPr>
          <p:spPr>
            <a:xfrm>
              <a:off x="1960889" y="2180268"/>
              <a:ext cx="634925" cy="0"/>
            </a:xfrm>
            <a:prstGeom prst="straightConnector1">
              <a:avLst/>
            </a:prstGeom>
            <a:noFill/>
            <a:ln w="38100" cap="rnd" cmpd="sng" algn="ctr">
              <a:solidFill>
                <a:srgbClr val="FF0000"/>
              </a:solidFill>
              <a:prstDash val="solid"/>
              <a:miter lim="800000"/>
              <a:headEnd type="none"/>
              <a:tailEnd type="arrow"/>
            </a:ln>
            <a:effectLst/>
          </p:spPr>
        </p:cxnSp>
        <p:cxnSp>
          <p:nvCxnSpPr>
            <p:cNvPr id="108" name="Straight Connector 107">
              <a:extLst>
                <a:ext uri="{FF2B5EF4-FFF2-40B4-BE49-F238E27FC236}">
                  <a16:creationId xmlns:a16="http://schemas.microsoft.com/office/drawing/2014/main" id="{EFE21D9A-5FF1-4461-B9FA-4B0712827033}"/>
                </a:ext>
              </a:extLst>
            </p:cNvPr>
            <p:cNvCxnSpPr>
              <a:cxnSpLocks/>
            </p:cNvCxnSpPr>
            <p:nvPr/>
          </p:nvCxnSpPr>
          <p:spPr>
            <a:xfrm>
              <a:off x="5716300" y="2180268"/>
              <a:ext cx="612968" cy="0"/>
            </a:xfrm>
            <a:prstGeom prst="line">
              <a:avLst/>
            </a:prstGeom>
            <a:noFill/>
            <a:ln w="38100" cap="flat" cmpd="sng" algn="ctr">
              <a:solidFill>
                <a:srgbClr val="FF0000"/>
              </a:solidFill>
              <a:prstDash val="solid"/>
              <a:miter lim="800000"/>
            </a:ln>
            <a:effectLst/>
          </p:spPr>
        </p:cxnSp>
        <p:cxnSp>
          <p:nvCxnSpPr>
            <p:cNvPr id="109" name="Straight Arrow Connector 108">
              <a:extLst>
                <a:ext uri="{FF2B5EF4-FFF2-40B4-BE49-F238E27FC236}">
                  <a16:creationId xmlns:a16="http://schemas.microsoft.com/office/drawing/2014/main" id="{CB73BCB9-9374-4F83-AE8D-8B1413A5EC29}"/>
                </a:ext>
              </a:extLst>
            </p:cNvPr>
            <p:cNvCxnSpPr/>
            <p:nvPr/>
          </p:nvCxnSpPr>
          <p:spPr>
            <a:xfrm>
              <a:off x="6336836" y="2180268"/>
              <a:ext cx="0" cy="950876"/>
            </a:xfrm>
            <a:prstGeom prst="straightConnector1">
              <a:avLst/>
            </a:prstGeom>
            <a:noFill/>
            <a:ln w="38100" cap="rnd" cmpd="sng" algn="ctr">
              <a:solidFill>
                <a:srgbClr val="FF0000"/>
              </a:solidFill>
              <a:prstDash val="solid"/>
              <a:miter lim="800000"/>
              <a:tailEnd type="arrow"/>
            </a:ln>
            <a:effectLst/>
          </p:spPr>
        </p:cxnSp>
        <p:pic>
          <p:nvPicPr>
            <p:cNvPr id="110" name="Picture 109">
              <a:extLst>
                <a:ext uri="{FF2B5EF4-FFF2-40B4-BE49-F238E27FC236}">
                  <a16:creationId xmlns:a16="http://schemas.microsoft.com/office/drawing/2014/main" id="{C6DD3D30-057D-4CA5-AA0C-DF41C129FB81}"/>
                </a:ext>
              </a:extLst>
            </p:cNvPr>
            <p:cNvPicPr>
              <a:picLocks noChangeAspect="1"/>
            </p:cNvPicPr>
            <p:nvPr/>
          </p:nvPicPr>
          <p:blipFill>
            <a:blip r:embed="rId6"/>
            <a:stretch>
              <a:fillRect/>
            </a:stretch>
          </p:blipFill>
          <p:spPr>
            <a:xfrm>
              <a:off x="2998526" y="3188175"/>
              <a:ext cx="2080542" cy="424544"/>
            </a:xfrm>
            <a:prstGeom prst="rect">
              <a:avLst/>
            </a:prstGeom>
            <a:noFill/>
            <a:ln>
              <a:noFill/>
            </a:ln>
          </p:spPr>
        </p:pic>
        <p:sp>
          <p:nvSpPr>
            <p:cNvPr id="111" name="Data Sources TextBox">
              <a:extLst>
                <a:ext uri="{FF2B5EF4-FFF2-40B4-BE49-F238E27FC236}">
                  <a16:creationId xmlns:a16="http://schemas.microsoft.com/office/drawing/2014/main" id="{1B17798A-0D96-453B-8BDA-BE792D142C33}"/>
                </a:ext>
              </a:extLst>
            </p:cNvPr>
            <p:cNvSpPr txBox="1"/>
            <p:nvPr/>
          </p:nvSpPr>
          <p:spPr>
            <a:xfrm>
              <a:off x="1931219" y="1353534"/>
              <a:ext cx="2315694" cy="34387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Optimization (</a:t>
              </a:r>
              <a:r>
                <a:rPr kumimoji="0" lang="en-US" sz="2000" b="1" i="0" u="none" strike="noStrike" kern="0" cap="none" spc="0" normalizeH="0" baseline="0" noProof="0" dirty="0">
                  <a:ln>
                    <a:noFill/>
                  </a:ln>
                  <a:solidFill>
                    <a:srgbClr val="4472C4"/>
                  </a:solidFill>
                  <a:effectLst/>
                  <a:uLnTx/>
                  <a:uFillTx/>
                </a:rPr>
                <a:t>OOF)</a:t>
              </a:r>
              <a:endParaRPr kumimoji="0" lang="en-US" sz="2000" b="0" i="0" u="none" strike="noStrike" kern="0" cap="none" spc="0" normalizeH="0" baseline="0" noProof="0" dirty="0">
                <a:ln>
                  <a:noFill/>
                </a:ln>
                <a:solidFill>
                  <a:srgbClr val="44546A">
                    <a:lumMod val="85000"/>
                    <a:lumOff val="15000"/>
                  </a:srgbClr>
                </a:solidFill>
                <a:effectLst/>
                <a:uLnTx/>
                <a:uFillTx/>
              </a:endParaRPr>
            </a:p>
          </p:txBody>
        </p:sp>
        <p:sp>
          <p:nvSpPr>
            <p:cNvPr id="112" name="Data Sources TextBox">
              <a:extLst>
                <a:ext uri="{FF2B5EF4-FFF2-40B4-BE49-F238E27FC236}">
                  <a16:creationId xmlns:a16="http://schemas.microsoft.com/office/drawing/2014/main" id="{A54542C1-01F5-431B-A58A-8DE08B584D4D}"/>
                </a:ext>
              </a:extLst>
            </p:cNvPr>
            <p:cNvSpPr txBox="1"/>
            <p:nvPr/>
          </p:nvSpPr>
          <p:spPr>
            <a:xfrm>
              <a:off x="3084556" y="3754061"/>
              <a:ext cx="1843991" cy="448135"/>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rgbClr val="FF0000"/>
                  </a:solidFill>
                  <a:effectLst/>
                  <a:uLnTx/>
                  <a:uFillTx/>
                </a:rPr>
                <a:t>Control loop</a:t>
              </a:r>
            </a:p>
            <a:p>
              <a:pPr marL="0" marR="0" lvl="0" indent="0" algn="ctr" defTabSz="607469" eaLnBrk="0" fontAlgn="base" latinLnBrk="0" hangingPunct="0">
                <a:lnSpc>
                  <a:spcPct val="200000"/>
                </a:lnSpc>
                <a:spcBef>
                  <a:spcPct val="0"/>
                </a:spcBef>
                <a:spcAft>
                  <a:spcPts val="1600"/>
                </a:spcAft>
                <a:buClrTx/>
                <a:buSzTx/>
                <a:buFontTx/>
                <a:buNone/>
                <a:tabLst/>
                <a:defRPr/>
              </a:pPr>
              <a:r>
                <a:rPr kumimoji="0" lang="en-US" sz="2800" b="1" i="0" u="none" strike="noStrike" kern="0" cap="none" spc="0" normalizeH="0" baseline="0" noProof="0" dirty="0">
                  <a:ln>
                    <a:noFill/>
                  </a:ln>
                  <a:solidFill>
                    <a:srgbClr val="FF0000"/>
                  </a:solidFill>
                  <a:effectLst/>
                  <a:uLnTx/>
                  <a:uFillTx/>
                  <a:cs typeface="ATT Aleck Sans" panose="020B0503020203020204" pitchFamily="34" charset="0"/>
                </a:rPr>
                <a:t> </a:t>
              </a: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800" b="1" i="0" u="none" strike="noStrike" kern="0" cap="none" spc="0" normalizeH="0" baseline="0" noProof="0" dirty="0">
                <a:ln>
                  <a:noFill/>
                </a:ln>
                <a:solidFill>
                  <a:srgbClr val="FF0000"/>
                </a:solidFill>
                <a:effectLst/>
                <a:uLnTx/>
                <a:uFillTx/>
                <a:latin typeface="ATT Aleck Sans" panose="020B0503020203020204" pitchFamily="34" charset="0"/>
                <a:cs typeface="ATT Aleck Sans" panose="020B0503020203020204" pitchFamily="34" charset="0"/>
              </a:endParaRPr>
            </a:p>
          </p:txBody>
        </p:sp>
        <p:pic>
          <p:nvPicPr>
            <p:cNvPr id="113" name="Picture 112">
              <a:extLst>
                <a:ext uri="{FF2B5EF4-FFF2-40B4-BE49-F238E27FC236}">
                  <a16:creationId xmlns:a16="http://schemas.microsoft.com/office/drawing/2014/main" id="{A2429709-D86F-4DBE-9F46-4C05528299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pic>
          <p:nvPicPr>
            <p:cNvPr id="114" name="Picture 113">
              <a:extLst>
                <a:ext uri="{FF2B5EF4-FFF2-40B4-BE49-F238E27FC236}">
                  <a16:creationId xmlns:a16="http://schemas.microsoft.com/office/drawing/2014/main" id="{A6149649-933A-401C-8C4D-EA13B6198BB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36725" y="4664951"/>
              <a:ext cx="984325" cy="1018144"/>
            </a:xfrm>
            <a:prstGeom prst="rect">
              <a:avLst/>
            </a:prstGeom>
          </p:spPr>
        </p:pic>
        <p:sp>
          <p:nvSpPr>
            <p:cNvPr id="115" name="Data Sources TextBox">
              <a:extLst>
                <a:ext uri="{FF2B5EF4-FFF2-40B4-BE49-F238E27FC236}">
                  <a16:creationId xmlns:a16="http://schemas.microsoft.com/office/drawing/2014/main" id="{BA645C84-C5E4-44EF-9487-25B74719535E}"/>
                </a:ext>
              </a:extLst>
            </p:cNvPr>
            <p:cNvSpPr txBox="1"/>
            <p:nvPr/>
          </p:nvSpPr>
          <p:spPr>
            <a:xfrm>
              <a:off x="5330352" y="3362003"/>
              <a:ext cx="1037192" cy="644401"/>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Action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a:t>
              </a:r>
              <a:r>
                <a:rPr kumimoji="0" lang="en-US" sz="2000" b="1" i="0" u="none" strike="noStrike" kern="0" cap="none" spc="0" normalizeH="0" baseline="0" noProof="0" dirty="0">
                  <a:ln>
                    <a:noFill/>
                  </a:ln>
                  <a:solidFill>
                    <a:srgbClr val="4472C4"/>
                  </a:solidFill>
                  <a:effectLst/>
                  <a:uLnTx/>
                  <a:uFillTx/>
                </a:rPr>
                <a:t>SDN-R</a:t>
              </a:r>
              <a:r>
                <a:rPr kumimoji="0" lang="en-US" sz="2000" b="0" i="0" u="none" strike="noStrike" kern="0" cap="none" spc="0" normalizeH="0" baseline="0" noProof="0" dirty="0">
                  <a:ln>
                    <a:noFill/>
                  </a:ln>
                  <a:solidFill>
                    <a:srgbClr val="44546A">
                      <a:lumMod val="85000"/>
                      <a:lumOff val="15000"/>
                    </a:srgbClr>
                  </a:solidFill>
                  <a:effectLst/>
                  <a:uLnTx/>
                  <a:uFillTx/>
                </a:rPr>
                <a:t>)</a:t>
              </a:r>
              <a:endParaRPr kumimoji="0" lang="en-US" sz="2000" b="0" i="0" u="none" strike="noStrike" kern="0" cap="none" spc="0" normalizeH="0" baseline="0" noProof="0" dirty="0">
                <a:ln>
                  <a:noFill/>
                </a:ln>
                <a:solidFill>
                  <a:srgbClr val="44546A"/>
                </a:solidFill>
                <a:effectLst/>
                <a:uLnTx/>
                <a:uFillTx/>
                <a:cs typeface="ATT Aleck Sans" panose="020B0503020203020204" pitchFamily="34" charset="0"/>
              </a:endParaRPr>
            </a:p>
            <a:p>
              <a:pPr marL="0" marR="0" lvl="0" indent="0" algn="ctr" defTabSz="607469" eaLnBrk="0" fontAlgn="base" latinLnBrk="0" hangingPunct="0">
                <a:lnSpc>
                  <a:spcPct val="200000"/>
                </a:lnSpc>
                <a:spcBef>
                  <a:spcPct val="0"/>
                </a:spcBef>
                <a:spcAft>
                  <a:spcPts val="160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ATT Aleck Sans" panose="020B0503020203020204" pitchFamily="34" charset="0"/>
                <a:cs typeface="ATT Aleck Sans" panose="020B0503020203020204" pitchFamily="34" charset="0"/>
              </a:endParaRPr>
            </a:p>
          </p:txBody>
        </p:sp>
        <p:cxnSp>
          <p:nvCxnSpPr>
            <p:cNvPr id="116" name="Straight Arrow Connector 115">
              <a:extLst>
                <a:ext uri="{FF2B5EF4-FFF2-40B4-BE49-F238E27FC236}">
                  <a16:creationId xmlns:a16="http://schemas.microsoft.com/office/drawing/2014/main" id="{B71EC156-6B4D-4DFC-8924-CBDDE6578617}"/>
                </a:ext>
              </a:extLst>
            </p:cNvPr>
            <p:cNvCxnSpPr/>
            <p:nvPr/>
          </p:nvCxnSpPr>
          <p:spPr>
            <a:xfrm>
              <a:off x="3762656" y="2198180"/>
              <a:ext cx="634925" cy="0"/>
            </a:xfrm>
            <a:prstGeom prst="straightConnector1">
              <a:avLst/>
            </a:prstGeom>
            <a:noFill/>
            <a:ln w="38100" cap="rnd" cmpd="sng" algn="ctr">
              <a:solidFill>
                <a:srgbClr val="FF0000"/>
              </a:solidFill>
              <a:prstDash val="solid"/>
              <a:miter lim="800000"/>
              <a:headEnd type="none"/>
              <a:tailEnd type="arrow"/>
            </a:ln>
            <a:effectLst/>
          </p:spPr>
        </p:cxnSp>
        <p:sp>
          <p:nvSpPr>
            <p:cNvPr id="117" name="Data Sources TextBox">
              <a:extLst>
                <a:ext uri="{FF2B5EF4-FFF2-40B4-BE49-F238E27FC236}">
                  <a16:creationId xmlns:a16="http://schemas.microsoft.com/office/drawing/2014/main" id="{45F8C8C3-8F0B-497F-B7A2-AFDCD9AB74E9}"/>
                </a:ext>
              </a:extLst>
            </p:cNvPr>
            <p:cNvSpPr txBox="1"/>
            <p:nvPr/>
          </p:nvSpPr>
          <p:spPr>
            <a:xfrm>
              <a:off x="2855203" y="5683094"/>
              <a:ext cx="2449830" cy="381067"/>
            </a:xfrm>
            <a:prstGeom prst="rect">
              <a:avLst/>
            </a:prstGeom>
            <a:noFill/>
            <a:ln>
              <a:noFill/>
            </a:ln>
          </p:spPr>
          <p:txBody>
            <a:bodyPr wrap="square" lIns="0" tIns="0" rIns="0" bIns="0" rtlCol="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44546A">
                      <a:lumMod val="85000"/>
                      <a:lumOff val="15000"/>
                    </a:srgbClr>
                  </a:solidFill>
                  <a:effectLst/>
                  <a:uLnTx/>
                  <a:uFillTx/>
                </a:rPr>
                <a:t>5G/4G Radio Network</a:t>
              </a:r>
            </a:p>
          </p:txBody>
        </p:sp>
        <p:cxnSp>
          <p:nvCxnSpPr>
            <p:cNvPr id="118" name="Straight Arrow Connector 117">
              <a:extLst>
                <a:ext uri="{FF2B5EF4-FFF2-40B4-BE49-F238E27FC236}">
                  <a16:creationId xmlns:a16="http://schemas.microsoft.com/office/drawing/2014/main" id="{A813D8CE-65EC-400F-8CF8-E28B2C1C3AD0}"/>
                </a:ext>
              </a:extLst>
            </p:cNvPr>
            <p:cNvCxnSpPr/>
            <p:nvPr/>
          </p:nvCxnSpPr>
          <p:spPr>
            <a:xfrm flipH="1" flipV="1">
              <a:off x="4519449" y="5260979"/>
              <a:ext cx="1827749" cy="1"/>
            </a:xfrm>
            <a:prstGeom prst="straightConnector1">
              <a:avLst/>
            </a:prstGeom>
            <a:noFill/>
            <a:ln w="38100" cap="rnd" cmpd="sng" algn="ctr">
              <a:solidFill>
                <a:srgbClr val="FF0000"/>
              </a:solidFill>
              <a:prstDash val="solid"/>
              <a:miter lim="800000"/>
              <a:headEnd type="none"/>
              <a:tailEnd type="arrow"/>
            </a:ln>
            <a:effectLst/>
          </p:spPr>
        </p:cxnSp>
        <p:cxnSp>
          <p:nvCxnSpPr>
            <p:cNvPr id="119" name="Straight Arrow Connector 118">
              <a:extLst>
                <a:ext uri="{FF2B5EF4-FFF2-40B4-BE49-F238E27FC236}">
                  <a16:creationId xmlns:a16="http://schemas.microsoft.com/office/drawing/2014/main" id="{70A3916D-285D-496F-ABD0-B77F96164048}"/>
                </a:ext>
              </a:extLst>
            </p:cNvPr>
            <p:cNvCxnSpPr/>
            <p:nvPr/>
          </p:nvCxnSpPr>
          <p:spPr>
            <a:xfrm flipH="1" flipV="1">
              <a:off x="6496263" y="4374998"/>
              <a:ext cx="16015" cy="1005941"/>
            </a:xfrm>
            <a:prstGeom prst="straightConnector1">
              <a:avLst/>
            </a:prstGeom>
            <a:noFill/>
            <a:ln w="38100" cap="rnd" cmpd="sng" algn="ctr">
              <a:solidFill>
                <a:srgbClr val="00B050"/>
              </a:solidFill>
              <a:prstDash val="solid"/>
              <a:miter lim="800000"/>
              <a:headEnd type="none"/>
              <a:tailEnd type="arrow"/>
            </a:ln>
            <a:effectLst/>
          </p:spPr>
        </p:cxnSp>
        <p:cxnSp>
          <p:nvCxnSpPr>
            <p:cNvPr id="120" name="Straight Connector 119">
              <a:extLst>
                <a:ext uri="{FF2B5EF4-FFF2-40B4-BE49-F238E27FC236}">
                  <a16:creationId xmlns:a16="http://schemas.microsoft.com/office/drawing/2014/main" id="{840EAB59-603F-4B63-9E89-F4954ADA3B07}"/>
                </a:ext>
              </a:extLst>
            </p:cNvPr>
            <p:cNvCxnSpPr/>
            <p:nvPr/>
          </p:nvCxnSpPr>
          <p:spPr>
            <a:xfrm flipH="1">
              <a:off x="4580697" y="5382753"/>
              <a:ext cx="1896324" cy="0"/>
            </a:xfrm>
            <a:prstGeom prst="line">
              <a:avLst/>
            </a:prstGeom>
            <a:noFill/>
            <a:ln w="38100" cap="rnd" cmpd="sng" algn="ctr">
              <a:solidFill>
                <a:srgbClr val="00B050"/>
              </a:solidFill>
              <a:prstDash val="solid"/>
              <a:miter lim="800000"/>
            </a:ln>
            <a:effectLst/>
          </p:spPr>
        </p:cxnSp>
      </p:grpSp>
      <p:sp>
        <p:nvSpPr>
          <p:cNvPr id="121" name="Content Placeholder 3">
            <a:extLst>
              <a:ext uri="{FF2B5EF4-FFF2-40B4-BE49-F238E27FC236}">
                <a16:creationId xmlns:a16="http://schemas.microsoft.com/office/drawing/2014/main" id="{ED023469-2101-4B21-AF26-F6AA21425D31}"/>
              </a:ext>
            </a:extLst>
          </p:cNvPr>
          <p:cNvSpPr txBox="1">
            <a:spLocks/>
          </p:cNvSpPr>
          <p:nvPr/>
        </p:nvSpPr>
        <p:spPr>
          <a:xfrm>
            <a:off x="7663473" y="3349843"/>
            <a:ext cx="4400896" cy="2237078"/>
          </a:xfrm>
          <a:prstGeom prst="rect">
            <a:avLst/>
          </a:prstGeom>
          <a:solidFill>
            <a:srgbClr val="DDFFFF"/>
          </a:solidFill>
          <a:ln>
            <a:solidFill>
              <a:sysClr val="window" lastClr="FFFFFF">
                <a:lumMod val="50000"/>
              </a:sys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800" b="1"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OOF-PCI Casablanca</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First ONAP SON PCI use case</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PoC Demo in Dec 2018</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kumimoji="0" lang="en-US" sz="1800" b="1"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OOF-SON Dublin</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Added SON function: ANR</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More SON data flows: FM, PM</a:t>
            </a:r>
          </a:p>
          <a:p>
            <a:pPr marL="685800" marR="0" lvl="1" indent="-228600" algn="l" defTabSz="914400" rtl="0" eaLnBrk="1" fontAlgn="auto" latinLnBrk="0" hangingPunct="1">
              <a:lnSpc>
                <a:spcPct val="90000"/>
              </a:lnSpc>
              <a:spcBef>
                <a:spcPts val="500"/>
              </a:spcBef>
              <a:spcAft>
                <a:spcPts val="0"/>
              </a:spcAft>
              <a:buClrTx/>
              <a:buSzTx/>
              <a:buFont typeface=".AppleSystemUIFont" charset="-120"/>
              <a:buChar char="-"/>
              <a:tabLst/>
              <a:defRPr/>
            </a:pPr>
            <a:r>
              <a:rPr kumimoji="0" lang="en-US" sz="1600" b="0" i="0" u="none" strike="noStrike" kern="1200" cap="none" spc="0" normalizeH="0" baseline="0" noProof="0" dirty="0">
                <a:ln>
                  <a:noFill/>
                </a:ln>
                <a:solidFill>
                  <a:prstClr val="black">
                    <a:lumMod val="85000"/>
                    <a:lumOff val="15000"/>
                  </a:prstClr>
                </a:solidFill>
                <a:effectLst/>
                <a:uLnTx/>
                <a:uFillTx/>
                <a:latin typeface="Arial" panose="020B0604020202020204" pitchFamily="34" charset="0"/>
                <a:ea typeface="+mn-ea"/>
                <a:cs typeface="Arial" panose="020B0604020202020204" pitchFamily="34" charset="0"/>
              </a:rPr>
              <a:t>New SON-Handler MS in DCAE</a:t>
            </a:r>
          </a:p>
        </p:txBody>
      </p:sp>
      <p:sp>
        <p:nvSpPr>
          <p:cNvPr id="122" name="TextBox 121">
            <a:extLst>
              <a:ext uri="{FF2B5EF4-FFF2-40B4-BE49-F238E27FC236}">
                <a16:creationId xmlns:a16="http://schemas.microsoft.com/office/drawing/2014/main" id="{9518C3EA-084E-4B85-8FA9-3738CB49B05F}"/>
              </a:ext>
            </a:extLst>
          </p:cNvPr>
          <p:cNvSpPr txBox="1"/>
          <p:nvPr/>
        </p:nvSpPr>
        <p:spPr>
          <a:xfrm>
            <a:off x="5417949" y="5336174"/>
            <a:ext cx="139410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B050"/>
                </a:solidFill>
                <a:effectLst/>
                <a:uLnTx/>
                <a:uFillTx/>
              </a:rPr>
              <a:t>Config status</a:t>
            </a:r>
          </a:p>
        </p:txBody>
      </p:sp>
      <p:sp>
        <p:nvSpPr>
          <p:cNvPr id="123" name="TextBox 122">
            <a:extLst>
              <a:ext uri="{FF2B5EF4-FFF2-40B4-BE49-F238E27FC236}">
                <a16:creationId xmlns:a16="http://schemas.microsoft.com/office/drawing/2014/main" id="{593325E5-49B6-40AF-9C6B-BAE9A4740CCE}"/>
              </a:ext>
            </a:extLst>
          </p:cNvPr>
          <p:cNvSpPr txBox="1"/>
          <p:nvPr/>
        </p:nvSpPr>
        <p:spPr>
          <a:xfrm>
            <a:off x="1180744" y="5248114"/>
            <a:ext cx="146052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Data, FM, PM</a:t>
            </a:r>
          </a:p>
        </p:txBody>
      </p:sp>
      <p:sp>
        <p:nvSpPr>
          <p:cNvPr id="124" name="Rectangle 123">
            <a:extLst>
              <a:ext uri="{FF2B5EF4-FFF2-40B4-BE49-F238E27FC236}">
                <a16:creationId xmlns:a16="http://schemas.microsoft.com/office/drawing/2014/main" id="{16F74528-B2ED-4BA3-B0BD-C233E4314AC1}"/>
              </a:ext>
            </a:extLst>
          </p:cNvPr>
          <p:cNvSpPr/>
          <p:nvPr/>
        </p:nvSpPr>
        <p:spPr>
          <a:xfrm>
            <a:off x="7652828" y="1249183"/>
            <a:ext cx="4401299" cy="1938992"/>
          </a:xfrm>
          <a:prstGeom prst="rect">
            <a:avLst/>
          </a:prstGeom>
          <a:solidFill>
            <a:sysClr val="window" lastClr="FFFFFF">
              <a:lumMod val="95000"/>
            </a:sysClr>
          </a:solidFill>
          <a:ln>
            <a:solidFill>
              <a:sysClr val="window" lastClr="FFFFFF">
                <a:lumMod val="50000"/>
              </a:sysClr>
            </a:solidFill>
          </a:ln>
        </p:spPr>
        <p:txBody>
          <a:bodyPr wrap="square">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SON </a:t>
            </a: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panose="05000000000000000000" pitchFamily="2" charset="2"/>
              </a:rPr>
              <a:t> Control Loop (CL)</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ONAP: Open-source platform, with basic open-source code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Companies can use framework to add proprietary SON solutions, including optimization algorithms, etc.</a:t>
            </a:r>
          </a:p>
        </p:txBody>
      </p:sp>
    </p:spTree>
    <p:extLst>
      <p:ext uri="{BB962C8B-B14F-4D97-AF65-F5344CB8AC3E}">
        <p14:creationId xmlns:p14="http://schemas.microsoft.com/office/powerpoint/2010/main" val="1493334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5F7787-B0B9-40E1-9DFF-53776A064995}"/>
              </a:ext>
            </a:extLst>
          </p:cNvPr>
          <p:cNvSpPr/>
          <p:nvPr/>
        </p:nvSpPr>
        <p:spPr>
          <a:xfrm>
            <a:off x="157214" y="1120714"/>
            <a:ext cx="7553911" cy="353626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sp>
        <p:nvSpPr>
          <p:cNvPr id="3" name="Rectangle 2">
            <a:extLst>
              <a:ext uri="{FF2B5EF4-FFF2-40B4-BE49-F238E27FC236}">
                <a16:creationId xmlns:a16="http://schemas.microsoft.com/office/drawing/2014/main" id="{28D97735-9E27-4532-B642-841D33A83C87}"/>
              </a:ext>
            </a:extLst>
          </p:cNvPr>
          <p:cNvSpPr/>
          <p:nvPr/>
        </p:nvSpPr>
        <p:spPr>
          <a:xfrm>
            <a:off x="5002572" y="3091446"/>
            <a:ext cx="2398988" cy="1408666"/>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r>
              <a:rPr lang="en-US" dirty="0">
                <a:solidFill>
                  <a:schemeClr val="tx1"/>
                </a:solidFill>
              </a:rPr>
              <a:t>RIC (non-RT) </a:t>
            </a:r>
          </a:p>
        </p:txBody>
      </p:sp>
      <p:sp>
        <p:nvSpPr>
          <p:cNvPr id="4" name="Rectangle 3">
            <a:extLst>
              <a:ext uri="{FF2B5EF4-FFF2-40B4-BE49-F238E27FC236}">
                <a16:creationId xmlns:a16="http://schemas.microsoft.com/office/drawing/2014/main" id="{63D88BF9-C18B-42AA-A50B-604483BE421A}"/>
              </a:ext>
            </a:extLst>
          </p:cNvPr>
          <p:cNvSpPr/>
          <p:nvPr/>
        </p:nvSpPr>
        <p:spPr>
          <a:xfrm>
            <a:off x="2208115" y="4800680"/>
            <a:ext cx="3280606" cy="155042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44421586-690A-4210-BEB0-3934C3E73C6F}"/>
              </a:ext>
            </a:extLst>
          </p:cNvPr>
          <p:cNvGrpSpPr/>
          <p:nvPr/>
        </p:nvGrpSpPr>
        <p:grpSpPr>
          <a:xfrm>
            <a:off x="259530" y="1307252"/>
            <a:ext cx="7547012" cy="4858749"/>
            <a:chOff x="259530" y="1307252"/>
            <a:chExt cx="7547012" cy="4858749"/>
          </a:xfrm>
        </p:grpSpPr>
        <p:sp>
          <p:nvSpPr>
            <p:cNvPr id="6" name="Data Sources TextBox">
              <a:extLst>
                <a:ext uri="{FF2B5EF4-FFF2-40B4-BE49-F238E27FC236}">
                  <a16:creationId xmlns:a16="http://schemas.microsoft.com/office/drawing/2014/main" id="{7EA74A21-EBCE-4DAD-837C-9104B27B5FED}"/>
                </a:ext>
              </a:extLst>
            </p:cNvPr>
            <p:cNvSpPr txBox="1"/>
            <p:nvPr/>
          </p:nvSpPr>
          <p:spPr>
            <a:xfrm>
              <a:off x="4928547" y="1307252"/>
              <a:ext cx="2877995" cy="944862"/>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Co-ordination, Decisions</a:t>
              </a:r>
              <a:br>
                <a:rPr lang="en-US" sz="2000" dirty="0">
                  <a:solidFill>
                    <a:schemeClr val="tx2">
                      <a:lumMod val="85000"/>
                      <a:lumOff val="15000"/>
                    </a:schemeClr>
                  </a:solidFill>
                </a:rPr>
              </a:br>
              <a:r>
                <a:rPr lang="en-US" sz="2000" dirty="0">
                  <a:solidFill>
                    <a:schemeClr val="tx2">
                      <a:lumMod val="85000"/>
                      <a:lumOff val="15000"/>
                    </a:schemeClr>
                  </a:solidFill>
                </a:rPr>
                <a:t> (</a:t>
              </a:r>
              <a:r>
                <a:rPr lang="en-US" sz="2000" b="1" dirty="0">
                  <a:solidFill>
                    <a:schemeClr val="accent5"/>
                  </a:solidFill>
                </a:rPr>
                <a:t>Policy</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sp>
          <p:nvSpPr>
            <p:cNvPr id="7" name="Data Sources TextBox">
              <a:extLst>
                <a:ext uri="{FF2B5EF4-FFF2-40B4-BE49-F238E27FC236}">
                  <a16:creationId xmlns:a16="http://schemas.microsoft.com/office/drawing/2014/main" id="{6BDDC5B4-9FE6-4CAD-8CE0-A9D7C939E6C5}"/>
                </a:ext>
              </a:extLst>
            </p:cNvPr>
            <p:cNvSpPr txBox="1"/>
            <p:nvPr/>
          </p:nvSpPr>
          <p:spPr>
            <a:xfrm>
              <a:off x="259530" y="2373291"/>
              <a:ext cx="1671689" cy="918376"/>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Data Collection,</a:t>
              </a:r>
              <a:br>
                <a:rPr lang="en-US" sz="2000" dirty="0">
                  <a:solidFill>
                    <a:schemeClr val="tx2">
                      <a:lumMod val="85000"/>
                      <a:lumOff val="15000"/>
                    </a:schemeClr>
                  </a:solidFill>
                </a:rPr>
              </a:br>
              <a:r>
                <a:rPr lang="en-US" sz="2000" dirty="0">
                  <a:solidFill>
                    <a:schemeClr val="tx2">
                      <a:lumMod val="85000"/>
                      <a:lumOff val="15000"/>
                    </a:schemeClr>
                  </a:solidFill>
                </a:rPr>
                <a:t>&amp; Analysis</a:t>
              </a:r>
            </a:p>
            <a:p>
              <a:pPr lvl="0" algn="ctr"/>
              <a:r>
                <a:rPr lang="en-US" sz="2000" dirty="0">
                  <a:solidFill>
                    <a:schemeClr val="tx2">
                      <a:lumMod val="85000"/>
                      <a:lumOff val="15000"/>
                    </a:schemeClr>
                  </a:solidFill>
                </a:rPr>
                <a:t>(</a:t>
              </a:r>
              <a:r>
                <a:rPr lang="en-US" sz="2000" b="1" dirty="0">
                  <a:solidFill>
                    <a:schemeClr val="accent5"/>
                  </a:solidFill>
                </a:rPr>
                <a:t>DCAE</a:t>
              </a:r>
              <a:r>
                <a:rPr lang="en-US" sz="2000" dirty="0">
                  <a:solidFill>
                    <a:schemeClr val="tx2">
                      <a:lumMod val="85000"/>
                      <a:lumOff val="15000"/>
                    </a:schemeClr>
                  </a:solidFill>
                </a:rPr>
                <a:t>)</a:t>
              </a:r>
            </a:p>
            <a:p>
              <a:pPr algn="ctr" defTabSz="607469" eaLnBrk="0" fontAlgn="base" hangingPunct="0">
                <a:lnSpc>
                  <a:spcPct val="200000"/>
                </a:lnSpc>
                <a:spcBef>
                  <a:spcPct val="0"/>
                </a:spcBef>
                <a:spcAft>
                  <a:spcPts val="1600"/>
                </a:spcAft>
              </a:pPr>
              <a:r>
                <a:rPr lang="en-US" sz="2000" dirty="0">
                  <a:solidFill>
                    <a:schemeClr val="tx2"/>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pic>
          <p:nvPicPr>
            <p:cNvPr id="8" name="Data Visualization Icon">
              <a:extLst>
                <a:ext uri="{FF2B5EF4-FFF2-40B4-BE49-F238E27FC236}">
                  <a16:creationId xmlns:a16="http://schemas.microsoft.com/office/drawing/2014/main" id="{0068BAD9-9732-4990-8466-7B37BCF21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026" y="3039485"/>
              <a:ext cx="1530432" cy="1583014"/>
            </a:xfrm>
            <a:prstGeom prst="rect">
              <a:avLst/>
            </a:prstGeom>
          </p:spPr>
        </p:pic>
        <p:pic>
          <p:nvPicPr>
            <p:cNvPr id="9" name="ML Icon">
              <a:extLst>
                <a:ext uri="{FF2B5EF4-FFF2-40B4-BE49-F238E27FC236}">
                  <a16:creationId xmlns:a16="http://schemas.microsoft.com/office/drawing/2014/main" id="{038C7F06-6AB1-465B-904E-DD915B17C6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063" y="1542045"/>
              <a:ext cx="1306266" cy="1351145"/>
            </a:xfrm>
            <a:prstGeom prst="rect">
              <a:avLst/>
            </a:prstGeom>
          </p:spPr>
        </p:pic>
        <p:pic>
          <p:nvPicPr>
            <p:cNvPr id="10" name="Action Icon">
              <a:extLst>
                <a:ext uri="{FF2B5EF4-FFF2-40B4-BE49-F238E27FC236}">
                  <a16:creationId xmlns:a16="http://schemas.microsoft.com/office/drawing/2014/main" id="{251C33DF-7162-4BD2-8D0B-85FD4A2C3C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113456" y="3141285"/>
              <a:ext cx="1309858" cy="1266350"/>
            </a:xfrm>
            <a:prstGeom prst="rect">
              <a:avLst/>
            </a:prstGeom>
            <a:noFill/>
            <a:ln>
              <a:noFill/>
            </a:ln>
          </p:spPr>
        </p:pic>
        <p:pic>
          <p:nvPicPr>
            <p:cNvPr id="11" name="Gear">
              <a:extLst>
                <a:ext uri="{FF2B5EF4-FFF2-40B4-BE49-F238E27FC236}">
                  <a16:creationId xmlns:a16="http://schemas.microsoft.com/office/drawing/2014/main" id="{C5591F71-E1CE-4F43-BC9D-D1EE30F43E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888" y="3406030"/>
              <a:ext cx="622997" cy="644401"/>
            </a:xfrm>
            <a:prstGeom prst="rect">
              <a:avLst/>
            </a:prstGeom>
          </p:spPr>
        </p:pic>
        <p:cxnSp>
          <p:nvCxnSpPr>
            <p:cNvPr id="12" name="Straight Connector 11">
              <a:extLst>
                <a:ext uri="{FF2B5EF4-FFF2-40B4-BE49-F238E27FC236}">
                  <a16:creationId xmlns:a16="http://schemas.microsoft.com/office/drawing/2014/main" id="{1D0319FC-D5DF-44AE-9441-06CF1429E3FA}"/>
                </a:ext>
              </a:extLst>
            </p:cNvPr>
            <p:cNvCxnSpPr/>
            <p:nvPr/>
          </p:nvCxnSpPr>
          <p:spPr>
            <a:xfrm>
              <a:off x="6347198" y="4374998"/>
              <a:ext cx="0" cy="882352"/>
            </a:xfrm>
            <a:prstGeom prst="line">
              <a:avLst/>
            </a:prstGeom>
            <a:ln w="38100"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08BDB318-F303-4A0C-9228-6740F6EBE395}"/>
                </a:ext>
              </a:extLst>
            </p:cNvPr>
            <p:cNvCxnSpPr/>
            <p:nvPr/>
          </p:nvCxnSpPr>
          <p:spPr>
            <a:xfrm flipH="1">
              <a:off x="1837111" y="5257350"/>
              <a:ext cx="404756" cy="0"/>
            </a:xfrm>
            <a:prstGeom prst="line">
              <a:avLst/>
            </a:prstGeom>
            <a:ln w="38100" cap="rnd"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A820DA64-7231-46FB-9AE5-52DD831BFA3E}"/>
                </a:ext>
              </a:extLst>
            </p:cNvPr>
            <p:cNvCxnSpPr/>
            <p:nvPr/>
          </p:nvCxnSpPr>
          <p:spPr>
            <a:xfrm flipV="1">
              <a:off x="1837110" y="4429390"/>
              <a:ext cx="1" cy="827960"/>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8FC2585-B654-4F79-AD27-532BF02E9D0D}"/>
                </a:ext>
              </a:extLst>
            </p:cNvPr>
            <p:cNvCxnSpPr/>
            <p:nvPr/>
          </p:nvCxnSpPr>
          <p:spPr>
            <a:xfrm flipV="1">
              <a:off x="1960889" y="2180268"/>
              <a:ext cx="0" cy="950876"/>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621571C9-64E9-40E3-ADB9-AC1112CAD53D}"/>
                </a:ext>
              </a:extLst>
            </p:cNvPr>
            <p:cNvCxnSpPr/>
            <p:nvPr/>
          </p:nvCxnSpPr>
          <p:spPr>
            <a:xfrm>
              <a:off x="1960889" y="2180268"/>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6D9A4C27-DEE2-483A-8CD3-3E426C9B8443}"/>
                </a:ext>
              </a:extLst>
            </p:cNvPr>
            <p:cNvCxnSpPr>
              <a:cxnSpLocks/>
            </p:cNvCxnSpPr>
            <p:nvPr/>
          </p:nvCxnSpPr>
          <p:spPr>
            <a:xfrm>
              <a:off x="5716300" y="2180268"/>
              <a:ext cx="612968" cy="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4C728207-CE2E-4CF3-A93B-CB4C52220C66}"/>
                </a:ext>
              </a:extLst>
            </p:cNvPr>
            <p:cNvCxnSpPr/>
            <p:nvPr/>
          </p:nvCxnSpPr>
          <p:spPr>
            <a:xfrm>
              <a:off x="6336836" y="2180268"/>
              <a:ext cx="0" cy="950876"/>
            </a:xfrm>
            <a:prstGeom prst="straightConnector1">
              <a:avLst/>
            </a:prstGeom>
            <a:ln w="38100" cap="rnd"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4A2B31C2-0F45-46A0-B927-62BDC166E441}"/>
                </a:ext>
              </a:extLst>
            </p:cNvPr>
            <p:cNvPicPr>
              <a:picLocks noChangeAspect="1"/>
            </p:cNvPicPr>
            <p:nvPr/>
          </p:nvPicPr>
          <p:blipFill>
            <a:blip r:embed="rId6"/>
            <a:stretch>
              <a:fillRect/>
            </a:stretch>
          </p:blipFill>
          <p:spPr>
            <a:xfrm>
              <a:off x="2839825" y="3193758"/>
              <a:ext cx="2080542" cy="424544"/>
            </a:xfrm>
            <a:prstGeom prst="rect">
              <a:avLst/>
            </a:prstGeom>
            <a:noFill/>
            <a:ln>
              <a:noFill/>
            </a:ln>
          </p:spPr>
        </p:pic>
        <p:sp>
          <p:nvSpPr>
            <p:cNvPr id="20" name="Data Sources TextBox">
              <a:extLst>
                <a:ext uri="{FF2B5EF4-FFF2-40B4-BE49-F238E27FC236}">
                  <a16:creationId xmlns:a16="http://schemas.microsoft.com/office/drawing/2014/main" id="{34A4D534-271A-4507-B9B8-94A6B5B8B3DF}"/>
                </a:ext>
              </a:extLst>
            </p:cNvPr>
            <p:cNvSpPr txBox="1"/>
            <p:nvPr/>
          </p:nvSpPr>
          <p:spPr>
            <a:xfrm>
              <a:off x="1931219" y="1353534"/>
              <a:ext cx="2315694" cy="343875"/>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Optimization (</a:t>
              </a:r>
              <a:r>
                <a:rPr lang="en-US" sz="2000" b="1" dirty="0">
                  <a:solidFill>
                    <a:schemeClr val="accent5"/>
                  </a:solidFill>
                </a:rPr>
                <a:t>OOF)</a:t>
              </a:r>
              <a:endParaRPr lang="en-US" sz="2000" dirty="0">
                <a:solidFill>
                  <a:schemeClr val="tx2">
                    <a:lumMod val="85000"/>
                    <a:lumOff val="15000"/>
                  </a:schemeClr>
                </a:solidFill>
              </a:endParaRPr>
            </a:p>
          </p:txBody>
        </p:sp>
        <p:sp>
          <p:nvSpPr>
            <p:cNvPr id="21" name="Data Sources TextBox">
              <a:extLst>
                <a:ext uri="{FF2B5EF4-FFF2-40B4-BE49-F238E27FC236}">
                  <a16:creationId xmlns:a16="http://schemas.microsoft.com/office/drawing/2014/main" id="{A2CAFDB5-D360-48B9-ACBD-1CB1CC64957D}"/>
                </a:ext>
              </a:extLst>
            </p:cNvPr>
            <p:cNvSpPr txBox="1"/>
            <p:nvPr/>
          </p:nvSpPr>
          <p:spPr>
            <a:xfrm>
              <a:off x="2953019" y="3715229"/>
              <a:ext cx="1843991" cy="448135"/>
            </a:xfrm>
            <a:prstGeom prst="rect">
              <a:avLst/>
            </a:prstGeom>
            <a:noFill/>
            <a:ln>
              <a:noFill/>
            </a:ln>
          </p:spPr>
          <p:txBody>
            <a:bodyPr wrap="square" lIns="0" tIns="0" rIns="0" bIns="0" rtlCol="0">
              <a:noAutofit/>
            </a:bodyPr>
            <a:lstStyle/>
            <a:p>
              <a:pPr lvl="0" algn="ctr"/>
              <a:r>
                <a:rPr lang="en-US" sz="2800" b="1" dirty="0">
                  <a:solidFill>
                    <a:srgbClr val="FF0000"/>
                  </a:solidFill>
                </a:rPr>
                <a:t>Control loop</a:t>
              </a:r>
            </a:p>
            <a:p>
              <a:pPr algn="ctr" defTabSz="607469" eaLnBrk="0" fontAlgn="base" hangingPunct="0">
                <a:lnSpc>
                  <a:spcPct val="200000"/>
                </a:lnSpc>
                <a:spcBef>
                  <a:spcPct val="0"/>
                </a:spcBef>
                <a:spcAft>
                  <a:spcPts val="1600"/>
                </a:spcAft>
              </a:pPr>
              <a:r>
                <a:rPr lang="en-US" sz="2800" b="1" dirty="0">
                  <a:solidFill>
                    <a:srgbClr val="FF0000"/>
                  </a:solidFill>
                  <a:cs typeface="ATT Aleck Sans" panose="020B0503020203020204" pitchFamily="34" charset="0"/>
                </a:rPr>
                <a:t> </a:t>
              </a:r>
            </a:p>
            <a:p>
              <a:pPr algn="ctr" defTabSz="607469" eaLnBrk="0" fontAlgn="base" hangingPunct="0">
                <a:lnSpc>
                  <a:spcPct val="200000"/>
                </a:lnSpc>
                <a:spcBef>
                  <a:spcPct val="0"/>
                </a:spcBef>
                <a:spcAft>
                  <a:spcPts val="1600"/>
                </a:spcAft>
              </a:pPr>
              <a:endParaRPr lang="en-US" sz="2800" b="1" dirty="0">
                <a:solidFill>
                  <a:srgbClr val="FF0000"/>
                </a:solidFill>
                <a:latin typeface="ATT Aleck Sans" panose="020B0503020203020204" pitchFamily="34" charset="0"/>
                <a:cs typeface="ATT Aleck Sans" panose="020B0503020203020204" pitchFamily="34" charset="0"/>
              </a:endParaRPr>
            </a:p>
          </p:txBody>
        </p:sp>
        <p:pic>
          <p:nvPicPr>
            <p:cNvPr id="22" name="Picture 21">
              <a:extLst>
                <a:ext uri="{FF2B5EF4-FFF2-40B4-BE49-F238E27FC236}">
                  <a16:creationId xmlns:a16="http://schemas.microsoft.com/office/drawing/2014/main" id="{1D72C556-BE47-4E3F-A7EB-43CC164ADA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06331" y="1726904"/>
              <a:ext cx="1409969" cy="1095861"/>
            </a:xfrm>
            <a:prstGeom prst="rect">
              <a:avLst/>
            </a:prstGeom>
          </p:spPr>
        </p:pic>
        <p:pic>
          <p:nvPicPr>
            <p:cNvPr id="23" name="Picture 22">
              <a:extLst>
                <a:ext uri="{FF2B5EF4-FFF2-40B4-BE49-F238E27FC236}">
                  <a16:creationId xmlns:a16="http://schemas.microsoft.com/office/drawing/2014/main" id="{4116F166-AA02-4D31-879E-B9FA1C3A9DE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49196" y="5472720"/>
              <a:ext cx="670253" cy="693281"/>
            </a:xfrm>
            <a:prstGeom prst="rect">
              <a:avLst/>
            </a:prstGeom>
          </p:spPr>
        </p:pic>
        <p:sp>
          <p:nvSpPr>
            <p:cNvPr id="24" name="Data Sources TextBox">
              <a:extLst>
                <a:ext uri="{FF2B5EF4-FFF2-40B4-BE49-F238E27FC236}">
                  <a16:creationId xmlns:a16="http://schemas.microsoft.com/office/drawing/2014/main" id="{73C000D3-5335-4485-B25D-968ED2F69679}"/>
                </a:ext>
              </a:extLst>
            </p:cNvPr>
            <p:cNvSpPr txBox="1"/>
            <p:nvPr/>
          </p:nvSpPr>
          <p:spPr>
            <a:xfrm>
              <a:off x="5330352" y="3362003"/>
              <a:ext cx="1037192" cy="644401"/>
            </a:xfrm>
            <a:prstGeom prst="rect">
              <a:avLst/>
            </a:prstGeom>
            <a:noFill/>
            <a:ln>
              <a:noFill/>
            </a:ln>
          </p:spPr>
          <p:txBody>
            <a:bodyPr wrap="square" lIns="0" tIns="0" rIns="0" bIns="0" rtlCol="0">
              <a:noAutofit/>
            </a:bodyPr>
            <a:lstStyle/>
            <a:p>
              <a:pPr lvl="0" algn="ctr"/>
              <a:r>
                <a:rPr lang="en-US" sz="2000" dirty="0">
                  <a:solidFill>
                    <a:schemeClr val="tx2">
                      <a:lumMod val="85000"/>
                      <a:lumOff val="15000"/>
                    </a:schemeClr>
                  </a:solidFill>
                </a:rPr>
                <a:t>Action</a:t>
              </a:r>
            </a:p>
            <a:p>
              <a:pPr lvl="0" algn="ctr"/>
              <a:r>
                <a:rPr lang="en-US" sz="2000" dirty="0">
                  <a:solidFill>
                    <a:schemeClr val="tx2">
                      <a:lumMod val="85000"/>
                      <a:lumOff val="15000"/>
                    </a:schemeClr>
                  </a:solidFill>
                </a:rPr>
                <a:t>(</a:t>
              </a:r>
              <a:r>
                <a:rPr lang="en-US" sz="2000" b="1" dirty="0">
                  <a:solidFill>
                    <a:schemeClr val="accent5"/>
                  </a:solidFill>
                </a:rPr>
                <a:t>SDN-R</a:t>
              </a:r>
              <a:r>
                <a:rPr lang="en-US" sz="2000" dirty="0">
                  <a:solidFill>
                    <a:schemeClr val="tx2">
                      <a:lumMod val="85000"/>
                      <a:lumOff val="15000"/>
                    </a:schemeClr>
                  </a:solidFill>
                </a:rPr>
                <a:t>)</a:t>
              </a:r>
              <a:endParaRPr lang="en-US" sz="2000" dirty="0">
                <a:solidFill>
                  <a:schemeClr val="tx2"/>
                </a:solidFill>
                <a:cs typeface="ATT Aleck Sans" panose="020B0503020203020204" pitchFamily="34" charset="0"/>
              </a:endParaRPr>
            </a:p>
            <a:p>
              <a:pPr algn="ctr" defTabSz="607469" eaLnBrk="0" fontAlgn="base" hangingPunct="0">
                <a:lnSpc>
                  <a:spcPct val="200000"/>
                </a:lnSpc>
                <a:spcBef>
                  <a:spcPct val="0"/>
                </a:spcBef>
                <a:spcAft>
                  <a:spcPts val="1600"/>
                </a:spcAft>
              </a:pPr>
              <a:endParaRPr lang="en-US" sz="2000" dirty="0">
                <a:solidFill>
                  <a:srgbClr val="000000"/>
                </a:solidFill>
                <a:latin typeface="ATT Aleck Sans" panose="020B0503020203020204" pitchFamily="34" charset="0"/>
                <a:cs typeface="ATT Aleck Sans" panose="020B0503020203020204" pitchFamily="34" charset="0"/>
              </a:endParaRPr>
            </a:p>
          </p:txBody>
        </p:sp>
        <p:cxnSp>
          <p:nvCxnSpPr>
            <p:cNvPr id="25" name="Straight Arrow Connector 24">
              <a:extLst>
                <a:ext uri="{FF2B5EF4-FFF2-40B4-BE49-F238E27FC236}">
                  <a16:creationId xmlns:a16="http://schemas.microsoft.com/office/drawing/2014/main" id="{B5B69EE2-F991-47E6-A084-34AB3F2593DD}"/>
                </a:ext>
              </a:extLst>
            </p:cNvPr>
            <p:cNvCxnSpPr/>
            <p:nvPr/>
          </p:nvCxnSpPr>
          <p:spPr>
            <a:xfrm>
              <a:off x="3762656" y="2198180"/>
              <a:ext cx="634925" cy="0"/>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E696DF3-82FC-43FD-AFC3-6921960E8777}"/>
                </a:ext>
              </a:extLst>
            </p:cNvPr>
            <p:cNvCxnSpPr/>
            <p:nvPr/>
          </p:nvCxnSpPr>
          <p:spPr>
            <a:xfrm flipH="1">
              <a:off x="5495827" y="5260981"/>
              <a:ext cx="851373" cy="8603"/>
            </a:xfrm>
            <a:prstGeom prst="straightConnector1">
              <a:avLst/>
            </a:prstGeom>
            <a:ln w="38100" cap="rnd" cmpd="sng">
              <a:solidFill>
                <a:srgbClr val="FF000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AFB40E95-361A-4E09-B4DB-860E2EF9A9B9}"/>
                </a:ext>
              </a:extLst>
            </p:cNvPr>
            <p:cNvCxnSpPr/>
            <p:nvPr/>
          </p:nvCxnSpPr>
          <p:spPr>
            <a:xfrm flipH="1" flipV="1">
              <a:off x="6512278" y="4688828"/>
              <a:ext cx="1" cy="692112"/>
            </a:xfrm>
            <a:prstGeom prst="straightConnector1">
              <a:avLst/>
            </a:prstGeom>
            <a:ln w="38100" cap="rnd" cmpd="sng">
              <a:solidFill>
                <a:srgbClr val="00B050"/>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C28843E8-CBE7-40BD-8654-0E2D0BCA138A}"/>
                </a:ext>
              </a:extLst>
            </p:cNvPr>
            <p:cNvCxnSpPr/>
            <p:nvPr/>
          </p:nvCxnSpPr>
          <p:spPr>
            <a:xfrm flipH="1">
              <a:off x="5561814" y="5382753"/>
              <a:ext cx="915207" cy="0"/>
            </a:xfrm>
            <a:prstGeom prst="line">
              <a:avLst/>
            </a:prstGeom>
            <a:ln w="38100" cap="rnd" cmpd="sng">
              <a:solidFill>
                <a:srgbClr val="00B050"/>
              </a:solidFill>
            </a:ln>
            <a:effectLst/>
          </p:spPr>
          <p:style>
            <a:lnRef idx="2">
              <a:schemeClr val="accent1"/>
            </a:lnRef>
            <a:fillRef idx="0">
              <a:schemeClr val="accent1"/>
            </a:fillRef>
            <a:effectRef idx="1">
              <a:schemeClr val="accent1"/>
            </a:effectRef>
            <a:fontRef idx="minor">
              <a:schemeClr val="tx1"/>
            </a:fontRef>
          </p:style>
        </p:cxnSp>
      </p:grpSp>
      <p:sp>
        <p:nvSpPr>
          <p:cNvPr id="29" name="Content Placeholder 3">
            <a:extLst>
              <a:ext uri="{FF2B5EF4-FFF2-40B4-BE49-F238E27FC236}">
                <a16:creationId xmlns:a16="http://schemas.microsoft.com/office/drawing/2014/main" id="{E29A93D5-EF03-479F-BA35-7A884612A5FB}"/>
              </a:ext>
            </a:extLst>
          </p:cNvPr>
          <p:cNvSpPr txBox="1">
            <a:spLocks/>
          </p:cNvSpPr>
          <p:nvPr/>
        </p:nvSpPr>
        <p:spPr>
          <a:xfrm>
            <a:off x="7931612" y="1307253"/>
            <a:ext cx="4093993" cy="48919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t>OOF-SON use case has built a foundation for ONAP/ORAN integration</a:t>
            </a:r>
          </a:p>
          <a:p>
            <a:r>
              <a:rPr lang="en-US" sz="2000" dirty="0"/>
              <a:t>Radio network uses common netconf/yang model</a:t>
            </a:r>
          </a:p>
          <a:p>
            <a:pPr marL="0" indent="0">
              <a:buNone/>
            </a:pPr>
            <a:br>
              <a:rPr lang="en-US" sz="2000" dirty="0"/>
            </a:br>
            <a:r>
              <a:rPr lang="en-US" sz="2000" dirty="0"/>
              <a:t>Data flows:</a:t>
            </a:r>
          </a:p>
          <a:p>
            <a:r>
              <a:rPr lang="en-US" sz="2000" dirty="0"/>
              <a:t>SDN-R to RAN: netconf-based configuration</a:t>
            </a:r>
          </a:p>
          <a:p>
            <a:r>
              <a:rPr lang="en-US" sz="2000" dirty="0"/>
              <a:t>RAN to DCAE: VES format for</a:t>
            </a:r>
            <a:br>
              <a:rPr lang="en-US" sz="2000" dirty="0"/>
            </a:br>
            <a:r>
              <a:rPr lang="en-US" sz="2000" dirty="0"/>
              <a:t>FM alarms, PM KPI, CM Notifn</a:t>
            </a:r>
          </a:p>
          <a:p>
            <a:r>
              <a:rPr lang="en-US" sz="2000" dirty="0"/>
              <a:t>RAN to SDN-R: Netconf ack</a:t>
            </a:r>
            <a:endParaRPr lang="en-US" sz="1600" dirty="0"/>
          </a:p>
          <a:p>
            <a:pPr lvl="1"/>
            <a:endParaRPr lang="en-US" sz="1600" dirty="0"/>
          </a:p>
          <a:p>
            <a:pPr lvl="1"/>
            <a:endParaRPr lang="en-US" sz="1600" dirty="0"/>
          </a:p>
          <a:p>
            <a:pPr lvl="1"/>
            <a:endParaRPr lang="en-US" sz="1600" dirty="0"/>
          </a:p>
        </p:txBody>
      </p:sp>
      <p:sp>
        <p:nvSpPr>
          <p:cNvPr id="30" name="TextBox 29">
            <a:extLst>
              <a:ext uri="{FF2B5EF4-FFF2-40B4-BE49-F238E27FC236}">
                <a16:creationId xmlns:a16="http://schemas.microsoft.com/office/drawing/2014/main" id="{AAC8B25D-3E1E-4719-B6CC-F0EFFBDCED2C}"/>
              </a:ext>
            </a:extLst>
          </p:cNvPr>
          <p:cNvSpPr txBox="1"/>
          <p:nvPr/>
        </p:nvSpPr>
        <p:spPr>
          <a:xfrm>
            <a:off x="5513956" y="5401052"/>
            <a:ext cx="1148328" cy="369332"/>
          </a:xfrm>
          <a:prstGeom prst="rect">
            <a:avLst/>
          </a:prstGeom>
          <a:noFill/>
        </p:spPr>
        <p:txBody>
          <a:bodyPr wrap="none" rtlCol="0">
            <a:spAutoFit/>
          </a:bodyPr>
          <a:lstStyle/>
          <a:p>
            <a:r>
              <a:rPr lang="en-US" dirty="0">
                <a:solidFill>
                  <a:srgbClr val="00B050"/>
                </a:solidFill>
              </a:rPr>
              <a:t>Config ack</a:t>
            </a:r>
          </a:p>
        </p:txBody>
      </p:sp>
      <p:sp>
        <p:nvSpPr>
          <p:cNvPr id="31" name="TextBox 30">
            <a:extLst>
              <a:ext uri="{FF2B5EF4-FFF2-40B4-BE49-F238E27FC236}">
                <a16:creationId xmlns:a16="http://schemas.microsoft.com/office/drawing/2014/main" id="{A1F89B5E-E149-4F30-BA5E-AA5C4B7ECDB4}"/>
              </a:ext>
            </a:extLst>
          </p:cNvPr>
          <p:cNvSpPr txBox="1"/>
          <p:nvPr/>
        </p:nvSpPr>
        <p:spPr>
          <a:xfrm>
            <a:off x="394841" y="4701460"/>
            <a:ext cx="1460528" cy="369332"/>
          </a:xfrm>
          <a:prstGeom prst="rect">
            <a:avLst/>
          </a:prstGeom>
          <a:noFill/>
        </p:spPr>
        <p:txBody>
          <a:bodyPr wrap="none" rtlCol="0">
            <a:spAutoFit/>
          </a:bodyPr>
          <a:lstStyle/>
          <a:p>
            <a:r>
              <a:rPr lang="en-US" dirty="0"/>
              <a:t>Data, FM, PM</a:t>
            </a:r>
          </a:p>
        </p:txBody>
      </p:sp>
      <p:sp>
        <p:nvSpPr>
          <p:cNvPr id="32" name="TextBox 31">
            <a:extLst>
              <a:ext uri="{FF2B5EF4-FFF2-40B4-BE49-F238E27FC236}">
                <a16:creationId xmlns:a16="http://schemas.microsoft.com/office/drawing/2014/main" id="{2B78584A-8AD0-4D88-9316-E68AE5DCB5F4}"/>
              </a:ext>
            </a:extLst>
          </p:cNvPr>
          <p:cNvSpPr txBox="1"/>
          <p:nvPr/>
        </p:nvSpPr>
        <p:spPr>
          <a:xfrm>
            <a:off x="1047371" y="5243238"/>
            <a:ext cx="954107" cy="369332"/>
          </a:xfrm>
          <a:prstGeom prst="rect">
            <a:avLst/>
          </a:prstGeom>
          <a:noFill/>
        </p:spPr>
        <p:txBody>
          <a:bodyPr wrap="none" rtlCol="0">
            <a:spAutoFit/>
          </a:bodyPr>
          <a:lstStyle/>
          <a:p>
            <a:r>
              <a:rPr lang="en-US" b="1" dirty="0">
                <a:solidFill>
                  <a:srgbClr val="7030A0"/>
                </a:solidFill>
              </a:rPr>
              <a:t>A-1/O-1</a:t>
            </a:r>
          </a:p>
        </p:txBody>
      </p:sp>
      <p:sp>
        <p:nvSpPr>
          <p:cNvPr id="33" name="TextBox 32">
            <a:extLst>
              <a:ext uri="{FF2B5EF4-FFF2-40B4-BE49-F238E27FC236}">
                <a16:creationId xmlns:a16="http://schemas.microsoft.com/office/drawing/2014/main" id="{40CA3999-211B-49AC-9BC2-B6CED2C572CA}"/>
              </a:ext>
            </a:extLst>
          </p:cNvPr>
          <p:cNvSpPr txBox="1"/>
          <p:nvPr/>
        </p:nvSpPr>
        <p:spPr>
          <a:xfrm>
            <a:off x="6477816" y="4888018"/>
            <a:ext cx="954107" cy="369332"/>
          </a:xfrm>
          <a:prstGeom prst="rect">
            <a:avLst/>
          </a:prstGeom>
          <a:noFill/>
        </p:spPr>
        <p:txBody>
          <a:bodyPr wrap="none" rtlCol="0">
            <a:spAutoFit/>
          </a:bodyPr>
          <a:lstStyle/>
          <a:p>
            <a:r>
              <a:rPr lang="en-US" b="1" dirty="0">
                <a:solidFill>
                  <a:srgbClr val="7030A0"/>
                </a:solidFill>
              </a:rPr>
              <a:t>A-1/O-1</a:t>
            </a:r>
          </a:p>
        </p:txBody>
      </p:sp>
      <p:sp>
        <p:nvSpPr>
          <p:cNvPr id="34" name="Rectangle 33">
            <a:extLst>
              <a:ext uri="{FF2B5EF4-FFF2-40B4-BE49-F238E27FC236}">
                <a16:creationId xmlns:a16="http://schemas.microsoft.com/office/drawing/2014/main" id="{976A665B-CF5A-4F7A-B18A-97A648BEB66C}"/>
              </a:ext>
            </a:extLst>
          </p:cNvPr>
          <p:cNvSpPr/>
          <p:nvPr/>
        </p:nvSpPr>
        <p:spPr>
          <a:xfrm>
            <a:off x="3178365" y="4939242"/>
            <a:ext cx="1520385" cy="44351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RIC (near RT)</a:t>
            </a:r>
          </a:p>
        </p:txBody>
      </p:sp>
      <p:sp>
        <p:nvSpPr>
          <p:cNvPr id="35" name="Data Sources TextBox">
            <a:extLst>
              <a:ext uri="{FF2B5EF4-FFF2-40B4-BE49-F238E27FC236}">
                <a16:creationId xmlns:a16="http://schemas.microsoft.com/office/drawing/2014/main" id="{DA395F83-5BD8-4CD6-A420-A24D80B785B0}"/>
              </a:ext>
            </a:extLst>
          </p:cNvPr>
          <p:cNvSpPr txBox="1"/>
          <p:nvPr/>
        </p:nvSpPr>
        <p:spPr>
          <a:xfrm>
            <a:off x="2204788" y="5554072"/>
            <a:ext cx="1582094" cy="645138"/>
          </a:xfrm>
          <a:prstGeom prst="rect">
            <a:avLst/>
          </a:prstGeom>
          <a:noFill/>
          <a:ln>
            <a:noFill/>
          </a:ln>
        </p:spPr>
        <p:txBody>
          <a:bodyPr wrap="square" lIns="0" tIns="0" rIns="0" bIns="0" rtlCol="0">
            <a:noAutofit/>
          </a:bodyPr>
          <a:lstStyle/>
          <a:p>
            <a:pPr lvl="0" algn="ctr"/>
            <a:r>
              <a:rPr lang="en-US" sz="2400" b="1" dirty="0">
                <a:solidFill>
                  <a:schemeClr val="tx2">
                    <a:lumMod val="85000"/>
                    <a:lumOff val="15000"/>
                  </a:schemeClr>
                </a:solidFill>
              </a:rPr>
              <a:t>ORAN Radio Network</a:t>
            </a:r>
          </a:p>
        </p:txBody>
      </p:sp>
      <p:sp>
        <p:nvSpPr>
          <p:cNvPr id="36" name="TextBox 35">
            <a:extLst>
              <a:ext uri="{FF2B5EF4-FFF2-40B4-BE49-F238E27FC236}">
                <a16:creationId xmlns:a16="http://schemas.microsoft.com/office/drawing/2014/main" id="{E4D4BBBF-0FC3-4AC9-9FC6-723DAF623428}"/>
              </a:ext>
            </a:extLst>
          </p:cNvPr>
          <p:cNvSpPr txBox="1"/>
          <p:nvPr/>
        </p:nvSpPr>
        <p:spPr>
          <a:xfrm>
            <a:off x="767047" y="5540222"/>
            <a:ext cx="1410899" cy="369332"/>
          </a:xfrm>
          <a:prstGeom prst="rect">
            <a:avLst/>
          </a:prstGeom>
          <a:noFill/>
        </p:spPr>
        <p:txBody>
          <a:bodyPr wrap="none" rtlCol="0">
            <a:spAutoFit/>
          </a:bodyPr>
          <a:lstStyle/>
          <a:p>
            <a:r>
              <a:rPr lang="en-US" dirty="0">
                <a:solidFill>
                  <a:srgbClr val="7030A0"/>
                </a:solidFill>
              </a:rPr>
              <a:t>Config notify</a:t>
            </a:r>
          </a:p>
        </p:txBody>
      </p:sp>
      <p:sp>
        <p:nvSpPr>
          <p:cNvPr id="37" name="Title 1">
            <a:extLst>
              <a:ext uri="{FF2B5EF4-FFF2-40B4-BE49-F238E27FC236}">
                <a16:creationId xmlns:a16="http://schemas.microsoft.com/office/drawing/2014/main" id="{6A854940-67A6-40D5-B31E-D3A7553C230D}"/>
              </a:ext>
            </a:extLst>
          </p:cNvPr>
          <p:cNvSpPr txBox="1">
            <a:spLocks/>
          </p:cNvSpPr>
          <p:nvPr/>
        </p:nvSpPr>
        <p:spPr>
          <a:xfrm>
            <a:off x="72552" y="-12392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solidFill>
                  <a:schemeClr val="bg1"/>
                </a:solidFill>
                <a:latin typeface="Arial" panose="020B0604020202020204" pitchFamily="34" charset="0"/>
                <a:cs typeface="Arial" panose="020B0604020202020204" pitchFamily="34" charset="0"/>
              </a:rPr>
              <a:t>ONAP-based SON &amp; ORAN interfaces</a:t>
            </a:r>
          </a:p>
        </p:txBody>
      </p:sp>
    </p:spTree>
    <p:extLst>
      <p:ext uri="{BB962C8B-B14F-4D97-AF65-F5344CB8AC3E}">
        <p14:creationId xmlns:p14="http://schemas.microsoft.com/office/powerpoint/2010/main" val="12567323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5294</TotalTime>
  <Words>1224</Words>
  <Application>Microsoft Office PowerPoint</Application>
  <PresentationFormat>Widescreen</PresentationFormat>
  <Paragraphs>204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.AppleSystemUIFont</vt:lpstr>
      <vt:lpstr>Arial</vt:lpstr>
      <vt:lpstr>ATT Aleck Sans</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Swaminathan S (TECH)</cp:lastModifiedBy>
  <cp:revision>53</cp:revision>
  <dcterms:created xsi:type="dcterms:W3CDTF">2019-07-29T21:37:05Z</dcterms:created>
  <dcterms:modified xsi:type="dcterms:W3CDTF">2020-10-16T09:54:59Z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9a70571-31c6-4603-80c1-ef2fb871a62a_Enabled">
    <vt:lpwstr>True</vt:lpwstr>
  </property>
  <property fmtid="{D5CDD505-2E9C-101B-9397-08002B2CF9AE}" pid="3" name="MSIP_Label_b9a70571-31c6-4603-80c1-ef2fb871a62a_SiteId">
    <vt:lpwstr>258ac4e4-146a-411e-9dc8-79a9e12fd6da</vt:lpwstr>
  </property>
  <property fmtid="{D5CDD505-2E9C-101B-9397-08002B2CF9AE}" pid="4" name="MSIP_Label_b9a70571-31c6-4603-80c1-ef2fb871a62a_Owner">
    <vt:lpwstr>seswam@wipro.com</vt:lpwstr>
  </property>
  <property fmtid="{D5CDD505-2E9C-101B-9397-08002B2CF9AE}" pid="5" name="MSIP_Label_b9a70571-31c6-4603-80c1-ef2fb871a62a_SetDate">
    <vt:lpwstr>2020-10-13T07:15:22.7010394Z</vt:lpwstr>
  </property>
  <property fmtid="{D5CDD505-2E9C-101B-9397-08002B2CF9AE}" pid="6" name="MSIP_Label_b9a70571-31c6-4603-80c1-ef2fb871a62a_Name">
    <vt:lpwstr>Internal and Restricted</vt:lpwstr>
  </property>
  <property fmtid="{D5CDD505-2E9C-101B-9397-08002B2CF9AE}" pid="7" name="MSIP_Label_b9a70571-31c6-4603-80c1-ef2fb871a62a_Application">
    <vt:lpwstr>Microsoft Azure Information Protection</vt:lpwstr>
  </property>
  <property fmtid="{D5CDD505-2E9C-101B-9397-08002B2CF9AE}" pid="8" name="MSIP_Label_b9a70571-31c6-4603-80c1-ef2fb871a62a_ActionId">
    <vt:lpwstr>df5493ae-9a10-428b-a116-ac09bfd482f1</vt:lpwstr>
  </property>
  <property fmtid="{D5CDD505-2E9C-101B-9397-08002B2CF9AE}" pid="9" name="MSIP_Label_b9a70571-31c6-4603-80c1-ef2fb871a62a_Extended_MSFT_Method">
    <vt:lpwstr>Automatic</vt:lpwstr>
  </property>
  <property fmtid="{D5CDD505-2E9C-101B-9397-08002B2CF9AE}" pid="10" name="Sensitivity">
    <vt:lpwstr>Internal and Restricted</vt:lpwstr>
  </property>
</Properties>
</file>