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51"/>
  </p:notesMasterIdLst>
  <p:sldIdLst>
    <p:sldId id="261" r:id="rId3"/>
    <p:sldId id="666" r:id="rId4"/>
    <p:sldId id="699" r:id="rId5"/>
    <p:sldId id="674" r:id="rId6"/>
    <p:sldId id="675" r:id="rId7"/>
    <p:sldId id="676" r:id="rId8"/>
    <p:sldId id="680" r:id="rId9"/>
    <p:sldId id="677" r:id="rId10"/>
    <p:sldId id="678" r:id="rId11"/>
    <p:sldId id="679" r:id="rId12"/>
    <p:sldId id="698" r:id="rId13"/>
    <p:sldId id="681" r:id="rId14"/>
    <p:sldId id="702" r:id="rId15"/>
    <p:sldId id="718" r:id="rId16"/>
    <p:sldId id="705" r:id="rId17"/>
    <p:sldId id="704" r:id="rId18"/>
    <p:sldId id="707" r:id="rId19"/>
    <p:sldId id="706" r:id="rId20"/>
    <p:sldId id="708" r:id="rId21"/>
    <p:sldId id="709" r:id="rId22"/>
    <p:sldId id="701" r:id="rId23"/>
    <p:sldId id="719" r:id="rId24"/>
    <p:sldId id="712" r:id="rId25"/>
    <p:sldId id="713" r:id="rId26"/>
    <p:sldId id="710" r:id="rId27"/>
    <p:sldId id="711" r:id="rId28"/>
    <p:sldId id="714" r:id="rId29"/>
    <p:sldId id="720" r:id="rId30"/>
    <p:sldId id="715" r:id="rId31"/>
    <p:sldId id="716" r:id="rId32"/>
    <p:sldId id="717" r:id="rId33"/>
    <p:sldId id="721" r:id="rId34"/>
    <p:sldId id="682" r:id="rId35"/>
    <p:sldId id="684" r:id="rId36"/>
    <p:sldId id="685" r:id="rId37"/>
    <p:sldId id="686" r:id="rId38"/>
    <p:sldId id="687" r:id="rId39"/>
    <p:sldId id="688" r:id="rId40"/>
    <p:sldId id="697" r:id="rId41"/>
    <p:sldId id="689" r:id="rId42"/>
    <p:sldId id="690" r:id="rId43"/>
    <p:sldId id="691" r:id="rId44"/>
    <p:sldId id="692" r:id="rId45"/>
    <p:sldId id="693" r:id="rId46"/>
    <p:sldId id="694" r:id="rId47"/>
    <p:sldId id="696" r:id="rId48"/>
    <p:sldId id="695" r:id="rId49"/>
    <p:sldId id="264" r:id="rId50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CCFFFF"/>
    <a:srgbClr val="99FFCC"/>
    <a:srgbClr val="2398D4"/>
    <a:srgbClr val="F8AF39"/>
    <a:srgbClr val="B1ED67"/>
    <a:srgbClr val="73973E"/>
    <a:srgbClr val="BDFC6E"/>
    <a:srgbClr val="013B74"/>
    <a:srgbClr val="1E98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97" autoAdjust="0"/>
    <p:restoredTop sz="93910" autoAdjust="0"/>
  </p:normalViewPr>
  <p:slideViewPr>
    <p:cSldViewPr snapToGrid="0" snapToObjects="1">
      <p:cViewPr varScale="1">
        <p:scale>
          <a:sx n="79" d="100"/>
          <a:sy n="79" d="100"/>
        </p:scale>
        <p:origin x="1134" y="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B84108-5E8A-4E9E-AD41-1684BBF1EDAE}" type="doc">
      <dgm:prSet loTypeId="urn:microsoft.com/office/officeart/2005/8/layout/process2" loCatId="process" qsTypeId="urn:microsoft.com/office/officeart/2005/8/quickstyle/simple3" qsCatId="simple" csTypeId="urn:microsoft.com/office/officeart/2005/8/colors/accent1_2" csCatId="accent1" phldr="1"/>
      <dgm:spPr/>
    </dgm:pt>
    <dgm:pt modelId="{6459D4CA-DAA5-43AF-9C1E-AC601B2D6C64}">
      <dgm:prSet phldrT="[Text]" custT="1"/>
      <dgm:spPr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4F81BD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 spcFirstLastPara="0" vert="horz" wrap="square" lIns="76200" tIns="76200" rIns="76200" bIns="76200" numCol="1" spcCol="1270" anchor="ctr" anchorCtr="0"/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prstClr val="black"/>
              </a:solidFill>
              <a:latin typeface="Calibri"/>
              <a:ea typeface="+mn-ea"/>
              <a:cs typeface="+mn-cs"/>
            </a:rPr>
            <a:t>Show OOF response (PCI optimization result)</a:t>
          </a:r>
        </a:p>
      </dgm:t>
    </dgm:pt>
    <dgm:pt modelId="{2CBA2662-2A7E-41E0-800B-4DB14EF2FBB2}" type="parTrans" cxnId="{5E58188E-EF71-4509-AFA6-182F57F989EF}">
      <dgm:prSet/>
      <dgm:spPr/>
      <dgm:t>
        <a:bodyPr/>
        <a:lstStyle/>
        <a:p>
          <a:pPr algn="l"/>
          <a:endParaRPr lang="en-US" sz="2400"/>
        </a:p>
      </dgm:t>
    </dgm:pt>
    <dgm:pt modelId="{C83B1FA6-C515-4384-9820-6D024F0917CB}" type="sibTrans" cxnId="{5E58188E-EF71-4509-AFA6-182F57F989EF}">
      <dgm:prSet custT="1"/>
      <dgm:spPr/>
      <dgm:t>
        <a:bodyPr/>
        <a:lstStyle/>
        <a:p>
          <a:pPr algn="l"/>
          <a:endParaRPr lang="en-US" sz="1600" dirty="0"/>
        </a:p>
      </dgm:t>
    </dgm:pt>
    <dgm:pt modelId="{E340B770-C092-4015-A56D-98F7E69B8E60}">
      <dgm:prSet phldrT="[Text]" custT="1"/>
      <dgm:spPr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4F81BD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 spcFirstLastPara="0" vert="horz" wrap="square" lIns="76200" tIns="76200" rIns="76200" bIns="76200" numCol="1" spcCol="1270" anchor="ctr" anchorCtr="0"/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prstClr val="black"/>
              </a:solidFill>
              <a:latin typeface="Calibri"/>
              <a:ea typeface="+mn-ea"/>
              <a:cs typeface="+mn-cs"/>
            </a:rPr>
            <a:t>Show Policy triggering SDN-R (Actor)</a:t>
          </a:r>
        </a:p>
      </dgm:t>
    </dgm:pt>
    <dgm:pt modelId="{51A8DFF0-AFB4-457D-8F3B-6B963B39922D}" type="parTrans" cxnId="{4B1CDA97-FD0B-4999-9F3C-DBDB5AD45878}">
      <dgm:prSet/>
      <dgm:spPr/>
      <dgm:t>
        <a:bodyPr/>
        <a:lstStyle/>
        <a:p>
          <a:pPr algn="l"/>
          <a:endParaRPr lang="en-US" sz="2400"/>
        </a:p>
      </dgm:t>
    </dgm:pt>
    <dgm:pt modelId="{CD6EB151-B09F-49BB-9EF7-CCA58A11E0F7}" type="sibTrans" cxnId="{4B1CDA97-FD0B-4999-9F3C-DBDB5AD45878}">
      <dgm:prSet custT="1"/>
      <dgm:spPr/>
      <dgm:t>
        <a:bodyPr/>
        <a:lstStyle/>
        <a:p>
          <a:pPr algn="l"/>
          <a:endParaRPr lang="en-US" sz="1600" dirty="0"/>
        </a:p>
      </dgm:t>
    </dgm:pt>
    <dgm:pt modelId="{B4C71293-F272-4AE8-9FA3-F7DB27E82EC4}">
      <dgm:prSet phldrT="[Text]" custT="1"/>
      <dgm:spPr/>
      <dgm:t>
        <a:bodyPr spcFirstLastPara="0" vert="horz" wrap="square" lIns="76200" tIns="76200" rIns="76200" bIns="76200" numCol="1" spcCol="1270" anchor="ctr" anchorCtr="0"/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prstClr val="black"/>
              </a:solidFill>
              <a:latin typeface="Calibri"/>
              <a:ea typeface="+mn-ea"/>
              <a:cs typeface="+mn-cs"/>
            </a:rPr>
            <a:t>Show SON-Handler MS triggering OOF</a:t>
          </a:r>
        </a:p>
      </dgm:t>
    </dgm:pt>
    <dgm:pt modelId="{F17414EF-FCFA-47D7-BC3D-785EDEB1AFEE}" type="parTrans" cxnId="{AFDB8CF0-8151-4D99-8FCF-E29B2440C6A0}">
      <dgm:prSet/>
      <dgm:spPr/>
      <dgm:t>
        <a:bodyPr/>
        <a:lstStyle/>
        <a:p>
          <a:endParaRPr lang="en-US"/>
        </a:p>
      </dgm:t>
    </dgm:pt>
    <dgm:pt modelId="{3D307C45-9790-4488-9826-8E6D8AED1FE9}" type="sibTrans" cxnId="{AFDB8CF0-8151-4D99-8FCF-E29B2440C6A0}">
      <dgm:prSet/>
      <dgm:spPr/>
      <dgm:t>
        <a:bodyPr/>
        <a:lstStyle/>
        <a:p>
          <a:endParaRPr lang="en-US" dirty="0"/>
        </a:p>
      </dgm:t>
    </dgm:pt>
    <dgm:pt modelId="{06746ECD-F0E3-40E7-870C-24970AB26D96}">
      <dgm:prSet phldrT="[Text]" custT="1"/>
      <dgm:spPr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4F81BD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 spcFirstLastPara="0" vert="horz" wrap="square" lIns="76200" tIns="76200" rIns="76200" bIns="76200" numCol="1" spcCol="1270" anchor="ctr" anchorCtr="0"/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prstClr val="black"/>
              </a:solidFill>
              <a:latin typeface="Calibri"/>
              <a:ea typeface="+mn-ea"/>
              <a:cs typeface="+mn-cs"/>
            </a:rPr>
            <a:t>Show that the PCI optimization has solved the problem</a:t>
          </a:r>
        </a:p>
      </dgm:t>
    </dgm:pt>
    <dgm:pt modelId="{8F34FC46-4708-4983-8E53-1A198BA4A053}" type="sibTrans" cxnId="{AF15098E-4945-4EB7-8F4C-BD3CB80CDE69}">
      <dgm:prSet custT="1"/>
      <dgm:spPr/>
      <dgm:t>
        <a:bodyPr/>
        <a:lstStyle/>
        <a:p>
          <a:pPr algn="l"/>
          <a:endParaRPr lang="en-US" sz="1600" dirty="0"/>
        </a:p>
      </dgm:t>
    </dgm:pt>
    <dgm:pt modelId="{5223B71B-DD9B-4CEF-B5A3-1CDFAA7A91D0}" type="parTrans" cxnId="{AF15098E-4945-4EB7-8F4C-BD3CB80CDE69}">
      <dgm:prSet/>
      <dgm:spPr/>
      <dgm:t>
        <a:bodyPr/>
        <a:lstStyle/>
        <a:p>
          <a:pPr algn="l"/>
          <a:endParaRPr lang="en-US" sz="2400"/>
        </a:p>
      </dgm:t>
    </dgm:pt>
    <dgm:pt modelId="{A9B81569-BBC9-4817-9314-CCA7DC7655D0}">
      <dgm:prSet phldrT="[Text]" custT="1"/>
      <dgm:spPr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4F81BD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 spcFirstLastPara="0" vert="horz" wrap="square" lIns="76200" tIns="76200" rIns="76200" bIns="76200" numCol="1" spcCol="1270" anchor="ctr" anchorCtr="0"/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prstClr val="black"/>
              </a:solidFill>
              <a:latin typeface="Calibri"/>
              <a:ea typeface="+mn-ea"/>
              <a:cs typeface="+mn-cs"/>
            </a:rPr>
            <a:t>Trigger PCI alarm (collision/confusion) from RAN-SIM UI</a:t>
          </a:r>
        </a:p>
      </dgm:t>
    </dgm:pt>
    <dgm:pt modelId="{CDC34582-6A0D-4F8E-96FE-ED0DCB35B70F}" type="parTrans" cxnId="{A5C460C1-8D83-4148-8216-2A451B2AB548}">
      <dgm:prSet/>
      <dgm:spPr/>
      <dgm:t>
        <a:bodyPr/>
        <a:lstStyle/>
        <a:p>
          <a:endParaRPr lang="en-US"/>
        </a:p>
      </dgm:t>
    </dgm:pt>
    <dgm:pt modelId="{28539B37-AC68-4A7D-A731-6515E2E37F36}" type="sibTrans" cxnId="{A5C460C1-8D83-4148-8216-2A451B2AB548}">
      <dgm:prSet/>
      <dgm:spPr/>
      <dgm:t>
        <a:bodyPr/>
        <a:lstStyle/>
        <a:p>
          <a:endParaRPr lang="en-US" dirty="0"/>
        </a:p>
      </dgm:t>
    </dgm:pt>
    <dgm:pt modelId="{4BCF2F72-6515-4C67-B117-25A2E0DB8AC5}" type="pres">
      <dgm:prSet presAssocID="{6AB84108-5E8A-4E9E-AD41-1684BBF1EDAE}" presName="linearFlow" presStyleCnt="0">
        <dgm:presLayoutVars>
          <dgm:resizeHandles val="exact"/>
        </dgm:presLayoutVars>
      </dgm:prSet>
      <dgm:spPr/>
    </dgm:pt>
    <dgm:pt modelId="{A42D2F79-B0D2-4618-816B-9CF832412B2E}" type="pres">
      <dgm:prSet presAssocID="{A9B81569-BBC9-4817-9314-CCA7DC7655D0}" presName="node" presStyleLbl="node1" presStyleIdx="0" presStyleCnt="5" custScaleX="354692">
        <dgm:presLayoutVars>
          <dgm:bulletEnabled val="1"/>
        </dgm:presLayoutVars>
      </dgm:prSet>
      <dgm:spPr>
        <a:xfrm>
          <a:off x="14490" y="2190"/>
          <a:ext cx="6314217" cy="512263"/>
        </a:xfrm>
        <a:prstGeom prst="roundRect">
          <a:avLst>
            <a:gd name="adj" fmla="val 10000"/>
          </a:avLst>
        </a:prstGeom>
      </dgm:spPr>
    </dgm:pt>
    <dgm:pt modelId="{D659C71B-91EB-4192-9961-B7559B097B06}" type="pres">
      <dgm:prSet presAssocID="{28539B37-AC68-4A7D-A731-6515E2E37F36}" presName="sibTrans" presStyleLbl="sibTrans2D1" presStyleIdx="0" presStyleCnt="4"/>
      <dgm:spPr/>
    </dgm:pt>
    <dgm:pt modelId="{DA1769D8-86B7-4512-A801-2E1B497BDF7C}" type="pres">
      <dgm:prSet presAssocID="{28539B37-AC68-4A7D-A731-6515E2E37F36}" presName="connectorText" presStyleLbl="sibTrans2D1" presStyleIdx="0" presStyleCnt="4"/>
      <dgm:spPr/>
    </dgm:pt>
    <dgm:pt modelId="{339D7D2E-2FB7-4415-9921-34CD171F5172}" type="pres">
      <dgm:prSet presAssocID="{B4C71293-F272-4AE8-9FA3-F7DB27E82EC4}" presName="node" presStyleLbl="node1" presStyleIdx="1" presStyleCnt="5" custScaleX="356320">
        <dgm:presLayoutVars>
          <dgm:bulletEnabled val="1"/>
        </dgm:presLayoutVars>
      </dgm:prSet>
      <dgm:spPr/>
    </dgm:pt>
    <dgm:pt modelId="{75C53FA9-7F87-4BD5-B34A-FBBFE84C7BD1}" type="pres">
      <dgm:prSet presAssocID="{3D307C45-9790-4488-9826-8E6D8AED1FE9}" presName="sibTrans" presStyleLbl="sibTrans2D1" presStyleIdx="1" presStyleCnt="4"/>
      <dgm:spPr/>
    </dgm:pt>
    <dgm:pt modelId="{DAD4CADE-1AB2-4925-A90C-B293B59764B6}" type="pres">
      <dgm:prSet presAssocID="{3D307C45-9790-4488-9826-8E6D8AED1FE9}" presName="connectorText" presStyleLbl="sibTrans2D1" presStyleIdx="1" presStyleCnt="4"/>
      <dgm:spPr/>
    </dgm:pt>
    <dgm:pt modelId="{AB856846-7448-42CB-8AC6-0A8EBC4877BE}" type="pres">
      <dgm:prSet presAssocID="{6459D4CA-DAA5-43AF-9C1E-AC601B2D6C64}" presName="node" presStyleLbl="node1" presStyleIdx="2" presStyleCnt="5" custScaleX="356320">
        <dgm:presLayoutVars>
          <dgm:bulletEnabled val="1"/>
        </dgm:presLayoutVars>
      </dgm:prSet>
      <dgm:spPr>
        <a:xfrm>
          <a:off x="0" y="1538980"/>
          <a:ext cx="6343199" cy="512263"/>
        </a:xfrm>
        <a:prstGeom prst="roundRect">
          <a:avLst>
            <a:gd name="adj" fmla="val 10000"/>
          </a:avLst>
        </a:prstGeom>
      </dgm:spPr>
    </dgm:pt>
    <dgm:pt modelId="{7A94500B-D0E1-4368-BFB9-31523F178CA5}" type="pres">
      <dgm:prSet presAssocID="{C83B1FA6-C515-4384-9820-6D024F0917CB}" presName="sibTrans" presStyleLbl="sibTrans2D1" presStyleIdx="2" presStyleCnt="4"/>
      <dgm:spPr/>
    </dgm:pt>
    <dgm:pt modelId="{8E7749F7-DC09-469D-B769-42EAB69E3993}" type="pres">
      <dgm:prSet presAssocID="{C83B1FA6-C515-4384-9820-6D024F0917CB}" presName="connectorText" presStyleLbl="sibTrans2D1" presStyleIdx="2" presStyleCnt="4"/>
      <dgm:spPr/>
    </dgm:pt>
    <dgm:pt modelId="{79D27884-F520-4D63-A071-7F4990BD860C}" type="pres">
      <dgm:prSet presAssocID="{E340B770-C092-4015-A56D-98F7E69B8E60}" presName="node" presStyleLbl="node1" presStyleIdx="3" presStyleCnt="5" custScaleX="356320">
        <dgm:presLayoutVars>
          <dgm:bulletEnabled val="1"/>
        </dgm:presLayoutVars>
      </dgm:prSet>
      <dgm:spPr>
        <a:xfrm>
          <a:off x="0" y="2307375"/>
          <a:ext cx="6343199" cy="512263"/>
        </a:xfrm>
        <a:prstGeom prst="roundRect">
          <a:avLst>
            <a:gd name="adj" fmla="val 10000"/>
          </a:avLst>
        </a:prstGeom>
      </dgm:spPr>
    </dgm:pt>
    <dgm:pt modelId="{AC7F4985-ADC2-40E3-B4CC-042B9A976887}" type="pres">
      <dgm:prSet presAssocID="{CD6EB151-B09F-49BB-9EF7-CCA58A11E0F7}" presName="sibTrans" presStyleLbl="sibTrans2D1" presStyleIdx="3" presStyleCnt="4"/>
      <dgm:spPr/>
    </dgm:pt>
    <dgm:pt modelId="{80DD2259-962B-4612-8C1E-179E682854CC}" type="pres">
      <dgm:prSet presAssocID="{CD6EB151-B09F-49BB-9EF7-CCA58A11E0F7}" presName="connectorText" presStyleLbl="sibTrans2D1" presStyleIdx="3" presStyleCnt="4"/>
      <dgm:spPr/>
    </dgm:pt>
    <dgm:pt modelId="{F6E25A20-8C76-4D2E-8124-5D3659E6ECC6}" type="pres">
      <dgm:prSet presAssocID="{06746ECD-F0E3-40E7-870C-24970AB26D96}" presName="node" presStyleLbl="node1" presStyleIdx="4" presStyleCnt="5" custScaleX="356320">
        <dgm:presLayoutVars>
          <dgm:bulletEnabled val="1"/>
        </dgm:presLayoutVars>
      </dgm:prSet>
      <dgm:spPr>
        <a:xfrm>
          <a:off x="0" y="3075769"/>
          <a:ext cx="6343199" cy="512263"/>
        </a:xfrm>
        <a:prstGeom prst="roundRect">
          <a:avLst>
            <a:gd name="adj" fmla="val 10000"/>
          </a:avLst>
        </a:prstGeom>
      </dgm:spPr>
    </dgm:pt>
  </dgm:ptLst>
  <dgm:cxnLst>
    <dgm:cxn modelId="{46DE7717-EF9A-4C12-968E-1E1B3938D79F}" type="presOf" srcId="{3D307C45-9790-4488-9826-8E6D8AED1FE9}" destId="{75C53FA9-7F87-4BD5-B34A-FBBFE84C7BD1}" srcOrd="0" destOrd="0" presId="urn:microsoft.com/office/officeart/2005/8/layout/process2"/>
    <dgm:cxn modelId="{E6B4B118-A490-4505-8773-40A1BDB418D6}" type="presOf" srcId="{3D307C45-9790-4488-9826-8E6D8AED1FE9}" destId="{DAD4CADE-1AB2-4925-A90C-B293B59764B6}" srcOrd="1" destOrd="0" presId="urn:microsoft.com/office/officeart/2005/8/layout/process2"/>
    <dgm:cxn modelId="{84037222-BBE8-4709-AF38-929E914F4D9D}" type="presOf" srcId="{A9B81569-BBC9-4817-9314-CCA7DC7655D0}" destId="{A42D2F79-B0D2-4618-816B-9CF832412B2E}" srcOrd="0" destOrd="0" presId="urn:microsoft.com/office/officeart/2005/8/layout/process2"/>
    <dgm:cxn modelId="{699EA565-42C9-4F27-933C-B191D4496C32}" type="presOf" srcId="{C83B1FA6-C515-4384-9820-6D024F0917CB}" destId="{7A94500B-D0E1-4368-BFB9-31523F178CA5}" srcOrd="0" destOrd="0" presId="urn:microsoft.com/office/officeart/2005/8/layout/process2"/>
    <dgm:cxn modelId="{CD38F46E-C0DD-41E6-957D-500736561855}" type="presOf" srcId="{6459D4CA-DAA5-43AF-9C1E-AC601B2D6C64}" destId="{AB856846-7448-42CB-8AC6-0A8EBC4877BE}" srcOrd="0" destOrd="0" presId="urn:microsoft.com/office/officeart/2005/8/layout/process2"/>
    <dgm:cxn modelId="{CEC87C52-1FEB-49D1-9BC5-F160BCB12674}" type="presOf" srcId="{CD6EB151-B09F-49BB-9EF7-CCA58A11E0F7}" destId="{AC7F4985-ADC2-40E3-B4CC-042B9A976887}" srcOrd="0" destOrd="0" presId="urn:microsoft.com/office/officeart/2005/8/layout/process2"/>
    <dgm:cxn modelId="{69E27576-C3EA-4B26-9EB0-D413314009F2}" type="presOf" srcId="{E340B770-C092-4015-A56D-98F7E69B8E60}" destId="{79D27884-F520-4D63-A071-7F4990BD860C}" srcOrd="0" destOrd="0" presId="urn:microsoft.com/office/officeart/2005/8/layout/process2"/>
    <dgm:cxn modelId="{AF15098E-4945-4EB7-8F4C-BD3CB80CDE69}" srcId="{6AB84108-5E8A-4E9E-AD41-1684BBF1EDAE}" destId="{06746ECD-F0E3-40E7-870C-24970AB26D96}" srcOrd="4" destOrd="0" parTransId="{5223B71B-DD9B-4CEF-B5A3-1CDFAA7A91D0}" sibTransId="{8F34FC46-4708-4983-8E53-1A198BA4A053}"/>
    <dgm:cxn modelId="{5E58188E-EF71-4509-AFA6-182F57F989EF}" srcId="{6AB84108-5E8A-4E9E-AD41-1684BBF1EDAE}" destId="{6459D4CA-DAA5-43AF-9C1E-AC601B2D6C64}" srcOrd="2" destOrd="0" parTransId="{2CBA2662-2A7E-41E0-800B-4DB14EF2FBB2}" sibTransId="{C83B1FA6-C515-4384-9820-6D024F0917CB}"/>
    <dgm:cxn modelId="{4B1CDA97-FD0B-4999-9F3C-DBDB5AD45878}" srcId="{6AB84108-5E8A-4E9E-AD41-1684BBF1EDAE}" destId="{E340B770-C092-4015-A56D-98F7E69B8E60}" srcOrd="3" destOrd="0" parTransId="{51A8DFF0-AFB4-457D-8F3B-6B963B39922D}" sibTransId="{CD6EB151-B09F-49BB-9EF7-CCA58A11E0F7}"/>
    <dgm:cxn modelId="{B955F1A2-F0A8-4CAD-BA3B-1C0E4587077E}" type="presOf" srcId="{28539B37-AC68-4A7D-A731-6515E2E37F36}" destId="{DA1769D8-86B7-4512-A801-2E1B497BDF7C}" srcOrd="1" destOrd="0" presId="urn:microsoft.com/office/officeart/2005/8/layout/process2"/>
    <dgm:cxn modelId="{2BFA0BA5-60AE-49E7-89F7-1DC565E0A12F}" type="presOf" srcId="{6AB84108-5E8A-4E9E-AD41-1684BBF1EDAE}" destId="{4BCF2F72-6515-4C67-B117-25A2E0DB8AC5}" srcOrd="0" destOrd="0" presId="urn:microsoft.com/office/officeart/2005/8/layout/process2"/>
    <dgm:cxn modelId="{5FBC9FAF-8C0E-4E57-A1AF-A71A7C19E5E5}" type="presOf" srcId="{C83B1FA6-C515-4384-9820-6D024F0917CB}" destId="{8E7749F7-DC09-469D-B769-42EAB69E3993}" srcOrd="1" destOrd="0" presId="urn:microsoft.com/office/officeart/2005/8/layout/process2"/>
    <dgm:cxn modelId="{51F7B6BF-CAED-449D-971F-3EA5A5241E89}" type="presOf" srcId="{06746ECD-F0E3-40E7-870C-24970AB26D96}" destId="{F6E25A20-8C76-4D2E-8124-5D3659E6ECC6}" srcOrd="0" destOrd="0" presId="urn:microsoft.com/office/officeart/2005/8/layout/process2"/>
    <dgm:cxn modelId="{A5C460C1-8D83-4148-8216-2A451B2AB548}" srcId="{6AB84108-5E8A-4E9E-AD41-1684BBF1EDAE}" destId="{A9B81569-BBC9-4817-9314-CCA7DC7655D0}" srcOrd="0" destOrd="0" parTransId="{CDC34582-6A0D-4F8E-96FE-ED0DCB35B70F}" sibTransId="{28539B37-AC68-4A7D-A731-6515E2E37F36}"/>
    <dgm:cxn modelId="{A072F0C3-8D89-4163-B1C8-F304F80B9FAB}" type="presOf" srcId="{28539B37-AC68-4A7D-A731-6515E2E37F36}" destId="{D659C71B-91EB-4192-9961-B7559B097B06}" srcOrd="0" destOrd="0" presId="urn:microsoft.com/office/officeart/2005/8/layout/process2"/>
    <dgm:cxn modelId="{8E2200C7-49E1-49F3-AC0C-5C85C4E6D5C0}" type="presOf" srcId="{CD6EB151-B09F-49BB-9EF7-CCA58A11E0F7}" destId="{80DD2259-962B-4612-8C1E-179E682854CC}" srcOrd="1" destOrd="0" presId="urn:microsoft.com/office/officeart/2005/8/layout/process2"/>
    <dgm:cxn modelId="{516AD9C8-94FD-4D4B-BD8A-2394967609B3}" type="presOf" srcId="{B4C71293-F272-4AE8-9FA3-F7DB27E82EC4}" destId="{339D7D2E-2FB7-4415-9921-34CD171F5172}" srcOrd="0" destOrd="0" presId="urn:microsoft.com/office/officeart/2005/8/layout/process2"/>
    <dgm:cxn modelId="{AFDB8CF0-8151-4D99-8FCF-E29B2440C6A0}" srcId="{6AB84108-5E8A-4E9E-AD41-1684BBF1EDAE}" destId="{B4C71293-F272-4AE8-9FA3-F7DB27E82EC4}" srcOrd="1" destOrd="0" parTransId="{F17414EF-FCFA-47D7-BC3D-785EDEB1AFEE}" sibTransId="{3D307C45-9790-4488-9826-8E6D8AED1FE9}"/>
    <dgm:cxn modelId="{2303D346-36F9-4D93-AC45-ED8A19D983D1}" type="presParOf" srcId="{4BCF2F72-6515-4C67-B117-25A2E0DB8AC5}" destId="{A42D2F79-B0D2-4618-816B-9CF832412B2E}" srcOrd="0" destOrd="0" presId="urn:microsoft.com/office/officeart/2005/8/layout/process2"/>
    <dgm:cxn modelId="{38580A9F-6E8A-4266-BF47-D67CEE378196}" type="presParOf" srcId="{4BCF2F72-6515-4C67-B117-25A2E0DB8AC5}" destId="{D659C71B-91EB-4192-9961-B7559B097B06}" srcOrd="1" destOrd="0" presId="urn:microsoft.com/office/officeart/2005/8/layout/process2"/>
    <dgm:cxn modelId="{012F04D7-BB53-4F3D-BAE8-3892638F6BCF}" type="presParOf" srcId="{D659C71B-91EB-4192-9961-B7559B097B06}" destId="{DA1769D8-86B7-4512-A801-2E1B497BDF7C}" srcOrd="0" destOrd="0" presId="urn:microsoft.com/office/officeart/2005/8/layout/process2"/>
    <dgm:cxn modelId="{893CE7A5-1107-461E-93DA-70E847038F6F}" type="presParOf" srcId="{4BCF2F72-6515-4C67-B117-25A2E0DB8AC5}" destId="{339D7D2E-2FB7-4415-9921-34CD171F5172}" srcOrd="2" destOrd="0" presId="urn:microsoft.com/office/officeart/2005/8/layout/process2"/>
    <dgm:cxn modelId="{9515CB8C-38E4-44CC-8D59-9F8E423C75C2}" type="presParOf" srcId="{4BCF2F72-6515-4C67-B117-25A2E0DB8AC5}" destId="{75C53FA9-7F87-4BD5-B34A-FBBFE84C7BD1}" srcOrd="3" destOrd="0" presId="urn:microsoft.com/office/officeart/2005/8/layout/process2"/>
    <dgm:cxn modelId="{AE8CE3B5-B51A-4163-8809-A207F8BD3D2A}" type="presParOf" srcId="{75C53FA9-7F87-4BD5-B34A-FBBFE84C7BD1}" destId="{DAD4CADE-1AB2-4925-A90C-B293B59764B6}" srcOrd="0" destOrd="0" presId="urn:microsoft.com/office/officeart/2005/8/layout/process2"/>
    <dgm:cxn modelId="{A2632CE2-A8FB-4DE6-A8B4-60876A587D99}" type="presParOf" srcId="{4BCF2F72-6515-4C67-B117-25A2E0DB8AC5}" destId="{AB856846-7448-42CB-8AC6-0A8EBC4877BE}" srcOrd="4" destOrd="0" presId="urn:microsoft.com/office/officeart/2005/8/layout/process2"/>
    <dgm:cxn modelId="{5991815E-BF22-44AF-9531-3EDE81D52C15}" type="presParOf" srcId="{4BCF2F72-6515-4C67-B117-25A2E0DB8AC5}" destId="{7A94500B-D0E1-4368-BFB9-31523F178CA5}" srcOrd="5" destOrd="0" presId="urn:microsoft.com/office/officeart/2005/8/layout/process2"/>
    <dgm:cxn modelId="{0412234E-009B-42F2-A2A8-6339D7F807E5}" type="presParOf" srcId="{7A94500B-D0E1-4368-BFB9-31523F178CA5}" destId="{8E7749F7-DC09-469D-B769-42EAB69E3993}" srcOrd="0" destOrd="0" presId="urn:microsoft.com/office/officeart/2005/8/layout/process2"/>
    <dgm:cxn modelId="{1FCAA705-B6C1-4886-9E09-98FA50AC7D9B}" type="presParOf" srcId="{4BCF2F72-6515-4C67-B117-25A2E0DB8AC5}" destId="{79D27884-F520-4D63-A071-7F4990BD860C}" srcOrd="6" destOrd="0" presId="urn:microsoft.com/office/officeart/2005/8/layout/process2"/>
    <dgm:cxn modelId="{55B6B852-A7F8-4197-95B5-2C75794F8C0A}" type="presParOf" srcId="{4BCF2F72-6515-4C67-B117-25A2E0DB8AC5}" destId="{AC7F4985-ADC2-40E3-B4CC-042B9A976887}" srcOrd="7" destOrd="0" presId="urn:microsoft.com/office/officeart/2005/8/layout/process2"/>
    <dgm:cxn modelId="{7A0ADBF5-40BE-4991-AD6D-D52EE27BBB98}" type="presParOf" srcId="{AC7F4985-ADC2-40E3-B4CC-042B9A976887}" destId="{80DD2259-962B-4612-8C1E-179E682854CC}" srcOrd="0" destOrd="0" presId="urn:microsoft.com/office/officeart/2005/8/layout/process2"/>
    <dgm:cxn modelId="{3D35E867-AD34-413A-862D-938D63FD81B6}" type="presParOf" srcId="{4BCF2F72-6515-4C67-B117-25A2E0DB8AC5}" destId="{F6E25A20-8C76-4D2E-8124-5D3659E6ECC6}" srcOrd="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BF098E4-06E5-4D00-8C24-F4835A362AC0}" type="doc">
      <dgm:prSet loTypeId="urn:microsoft.com/office/officeart/2005/8/layout/process2" loCatId="process" qsTypeId="urn:microsoft.com/office/officeart/2005/8/quickstyle/simple3" qsCatId="simple" csTypeId="urn:microsoft.com/office/officeart/2005/8/colors/accent1_2" csCatId="accent1" phldr="1"/>
      <dgm:spPr/>
    </dgm:pt>
    <dgm:pt modelId="{A4950446-3D97-4FC4-A341-67F7A06C40B7}">
      <dgm:prSet phldrT="[Text]" custT="1"/>
      <dgm:spPr/>
      <dgm:t>
        <a:bodyPr/>
        <a:lstStyle/>
        <a:p>
          <a:r>
            <a:rPr lang="en-US" sz="1800" dirty="0"/>
            <a:t>Step 3: Logs</a:t>
          </a:r>
        </a:p>
      </dgm:t>
    </dgm:pt>
    <dgm:pt modelId="{81289868-6474-40DC-A34B-D5C2C5F4A951}" type="parTrans" cxnId="{9421A2AA-22EC-4E1D-96B9-EEAE7C0F139E}">
      <dgm:prSet/>
      <dgm:spPr/>
      <dgm:t>
        <a:bodyPr/>
        <a:lstStyle/>
        <a:p>
          <a:endParaRPr lang="en-US"/>
        </a:p>
      </dgm:t>
    </dgm:pt>
    <dgm:pt modelId="{8967B961-7A88-4F6E-BFE6-D308515D5DD6}" type="sibTrans" cxnId="{9421A2AA-22EC-4E1D-96B9-EEAE7C0F139E}">
      <dgm:prSet/>
      <dgm:spPr/>
      <dgm:t>
        <a:bodyPr/>
        <a:lstStyle/>
        <a:p>
          <a:endParaRPr lang="en-US" dirty="0"/>
        </a:p>
      </dgm:t>
    </dgm:pt>
    <dgm:pt modelId="{19A1688B-1D0F-4575-B6F4-C0191B5E66D3}">
      <dgm:prSet phldrT="[Text]" custT="1"/>
      <dgm:spPr/>
      <dgm:t>
        <a:bodyPr/>
        <a:lstStyle/>
        <a:p>
          <a:r>
            <a:rPr lang="en-US" sz="1800" dirty="0"/>
            <a:t>Step 4: Logs</a:t>
          </a:r>
        </a:p>
      </dgm:t>
    </dgm:pt>
    <dgm:pt modelId="{71E094BD-A83B-4AA4-B561-92C34961CB0F}" type="parTrans" cxnId="{244216C8-81C8-49C5-A859-E9F91EA2AF3C}">
      <dgm:prSet/>
      <dgm:spPr/>
      <dgm:t>
        <a:bodyPr/>
        <a:lstStyle/>
        <a:p>
          <a:endParaRPr lang="en-US"/>
        </a:p>
      </dgm:t>
    </dgm:pt>
    <dgm:pt modelId="{4A94657F-FCCA-452A-ABEE-52DD29F41AE2}" type="sibTrans" cxnId="{244216C8-81C8-49C5-A859-E9F91EA2AF3C}">
      <dgm:prSet/>
      <dgm:spPr/>
      <dgm:t>
        <a:bodyPr/>
        <a:lstStyle/>
        <a:p>
          <a:endParaRPr lang="en-US" dirty="0"/>
        </a:p>
      </dgm:t>
    </dgm:pt>
    <dgm:pt modelId="{99FE52B6-5EB1-4D88-94FB-C4B1A650AC15}">
      <dgm:prSet phldrT="[Text]" custT="1"/>
      <dgm:spPr/>
      <dgm:t>
        <a:bodyPr/>
        <a:lstStyle/>
        <a:p>
          <a:r>
            <a:rPr lang="en-US" sz="1800" dirty="0"/>
            <a:t>Step 5: UI</a:t>
          </a:r>
        </a:p>
      </dgm:t>
    </dgm:pt>
    <dgm:pt modelId="{AA2F466D-C653-444C-8CE8-310509CA7C3C}" type="parTrans" cxnId="{F7BE90C2-6E60-4BB8-94AD-F7DE9505F6BB}">
      <dgm:prSet/>
      <dgm:spPr/>
      <dgm:t>
        <a:bodyPr/>
        <a:lstStyle/>
        <a:p>
          <a:endParaRPr lang="en-US"/>
        </a:p>
      </dgm:t>
    </dgm:pt>
    <dgm:pt modelId="{AA93BB2D-CE8C-4850-9096-E5D133345204}" type="sibTrans" cxnId="{F7BE90C2-6E60-4BB8-94AD-F7DE9505F6BB}">
      <dgm:prSet/>
      <dgm:spPr/>
      <dgm:t>
        <a:bodyPr/>
        <a:lstStyle/>
        <a:p>
          <a:endParaRPr lang="en-US" dirty="0"/>
        </a:p>
      </dgm:t>
    </dgm:pt>
    <dgm:pt modelId="{E46EE278-0C86-416C-BD9F-2970EBCEF524}">
      <dgm:prSet phldrT="[Text]" custT="1"/>
      <dgm:spPr/>
      <dgm:t>
        <a:bodyPr/>
        <a:lstStyle/>
        <a:p>
          <a:r>
            <a:rPr lang="en-US" sz="1800" dirty="0"/>
            <a:t>Step 2: Logs</a:t>
          </a:r>
        </a:p>
      </dgm:t>
    </dgm:pt>
    <dgm:pt modelId="{63B243E3-A53C-4A51-92AC-0337FA79FD7A}" type="parTrans" cxnId="{3D5C19B1-3566-4E5A-B779-E7FBEF5C9D0E}">
      <dgm:prSet/>
      <dgm:spPr/>
      <dgm:t>
        <a:bodyPr/>
        <a:lstStyle/>
        <a:p>
          <a:endParaRPr lang="en-US"/>
        </a:p>
      </dgm:t>
    </dgm:pt>
    <dgm:pt modelId="{17FFB558-1659-4B0B-A4C9-01D43211268C}" type="sibTrans" cxnId="{3D5C19B1-3566-4E5A-B779-E7FBEF5C9D0E}">
      <dgm:prSet/>
      <dgm:spPr/>
      <dgm:t>
        <a:bodyPr/>
        <a:lstStyle/>
        <a:p>
          <a:endParaRPr lang="en-US" dirty="0"/>
        </a:p>
      </dgm:t>
    </dgm:pt>
    <dgm:pt modelId="{2394D661-4751-4C1A-9043-CB9A3215BE8C}">
      <dgm:prSet phldrT="[Text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sz="1800" dirty="0"/>
            <a:t>Step 1: UI</a:t>
          </a:r>
        </a:p>
      </dgm:t>
    </dgm:pt>
    <dgm:pt modelId="{1FB0F308-79F6-49CE-B727-249E9A49AC64}" type="parTrans" cxnId="{B39AA2C6-7AFE-49DC-B7C6-652AE94A0EE0}">
      <dgm:prSet/>
      <dgm:spPr/>
      <dgm:t>
        <a:bodyPr/>
        <a:lstStyle/>
        <a:p>
          <a:endParaRPr lang="en-US"/>
        </a:p>
      </dgm:t>
    </dgm:pt>
    <dgm:pt modelId="{93F0F8B0-43CC-419B-BA9C-E785184B3762}" type="sibTrans" cxnId="{B39AA2C6-7AFE-49DC-B7C6-652AE94A0EE0}">
      <dgm:prSet/>
      <dgm:spPr/>
      <dgm:t>
        <a:bodyPr/>
        <a:lstStyle/>
        <a:p>
          <a:endParaRPr lang="en-US" dirty="0"/>
        </a:p>
      </dgm:t>
    </dgm:pt>
    <dgm:pt modelId="{6CDA4BBD-59EB-43AC-8D68-4592603724A7}" type="pres">
      <dgm:prSet presAssocID="{CBF098E4-06E5-4D00-8C24-F4835A362AC0}" presName="linearFlow" presStyleCnt="0">
        <dgm:presLayoutVars>
          <dgm:resizeHandles val="exact"/>
        </dgm:presLayoutVars>
      </dgm:prSet>
      <dgm:spPr/>
    </dgm:pt>
    <dgm:pt modelId="{13CF0A6C-9C86-405B-9B1A-6730D4A58CAC}" type="pres">
      <dgm:prSet presAssocID="{2394D661-4751-4C1A-9043-CB9A3215BE8C}" presName="node" presStyleLbl="node1" presStyleIdx="0" presStyleCnt="5">
        <dgm:presLayoutVars>
          <dgm:bulletEnabled val="1"/>
        </dgm:presLayoutVars>
      </dgm:prSet>
      <dgm:spPr/>
    </dgm:pt>
    <dgm:pt modelId="{395D4677-9231-4D93-A796-20CB2F317730}" type="pres">
      <dgm:prSet presAssocID="{93F0F8B0-43CC-419B-BA9C-E785184B3762}" presName="sibTrans" presStyleLbl="sibTrans2D1" presStyleIdx="0" presStyleCnt="4"/>
      <dgm:spPr/>
    </dgm:pt>
    <dgm:pt modelId="{0109C074-BF8A-4B70-A395-974C9D70EC71}" type="pres">
      <dgm:prSet presAssocID="{93F0F8B0-43CC-419B-BA9C-E785184B3762}" presName="connectorText" presStyleLbl="sibTrans2D1" presStyleIdx="0" presStyleCnt="4"/>
      <dgm:spPr/>
    </dgm:pt>
    <dgm:pt modelId="{71C0109A-6ECE-4C30-88DB-D20BD9737C82}" type="pres">
      <dgm:prSet presAssocID="{E46EE278-0C86-416C-BD9F-2970EBCEF524}" presName="node" presStyleLbl="node1" presStyleIdx="1" presStyleCnt="5">
        <dgm:presLayoutVars>
          <dgm:bulletEnabled val="1"/>
        </dgm:presLayoutVars>
      </dgm:prSet>
      <dgm:spPr/>
    </dgm:pt>
    <dgm:pt modelId="{2B59BB7E-67BC-426B-8C10-D0A2CBE8A171}" type="pres">
      <dgm:prSet presAssocID="{17FFB558-1659-4B0B-A4C9-01D43211268C}" presName="sibTrans" presStyleLbl="sibTrans2D1" presStyleIdx="1" presStyleCnt="4"/>
      <dgm:spPr/>
    </dgm:pt>
    <dgm:pt modelId="{E47E6FE2-7F13-4CB1-8A9D-BF39EEBD9F33}" type="pres">
      <dgm:prSet presAssocID="{17FFB558-1659-4B0B-A4C9-01D43211268C}" presName="connectorText" presStyleLbl="sibTrans2D1" presStyleIdx="1" presStyleCnt="4"/>
      <dgm:spPr/>
    </dgm:pt>
    <dgm:pt modelId="{54E5F2FB-B4AE-4BB7-9145-FB8C9B07ED79}" type="pres">
      <dgm:prSet presAssocID="{A4950446-3D97-4FC4-A341-67F7A06C40B7}" presName="node" presStyleLbl="node1" presStyleIdx="2" presStyleCnt="5">
        <dgm:presLayoutVars>
          <dgm:bulletEnabled val="1"/>
        </dgm:presLayoutVars>
      </dgm:prSet>
      <dgm:spPr/>
    </dgm:pt>
    <dgm:pt modelId="{A776341E-8E06-46EE-A469-9995585BD71B}" type="pres">
      <dgm:prSet presAssocID="{8967B961-7A88-4F6E-BFE6-D308515D5DD6}" presName="sibTrans" presStyleLbl="sibTrans2D1" presStyleIdx="2" presStyleCnt="4"/>
      <dgm:spPr/>
    </dgm:pt>
    <dgm:pt modelId="{F6FFB829-F736-41A1-9396-001DA75D83DD}" type="pres">
      <dgm:prSet presAssocID="{8967B961-7A88-4F6E-BFE6-D308515D5DD6}" presName="connectorText" presStyleLbl="sibTrans2D1" presStyleIdx="2" presStyleCnt="4"/>
      <dgm:spPr/>
    </dgm:pt>
    <dgm:pt modelId="{8462AB0B-80D3-4ABD-A433-A5EF20371141}" type="pres">
      <dgm:prSet presAssocID="{19A1688B-1D0F-4575-B6F4-C0191B5E66D3}" presName="node" presStyleLbl="node1" presStyleIdx="3" presStyleCnt="5">
        <dgm:presLayoutVars>
          <dgm:bulletEnabled val="1"/>
        </dgm:presLayoutVars>
      </dgm:prSet>
      <dgm:spPr/>
    </dgm:pt>
    <dgm:pt modelId="{A6E54015-D07C-4C05-B51A-BB873427D5CB}" type="pres">
      <dgm:prSet presAssocID="{4A94657F-FCCA-452A-ABEE-52DD29F41AE2}" presName="sibTrans" presStyleLbl="sibTrans2D1" presStyleIdx="3" presStyleCnt="4"/>
      <dgm:spPr/>
    </dgm:pt>
    <dgm:pt modelId="{4B048BEC-5389-46AC-A77B-0C9A0555D160}" type="pres">
      <dgm:prSet presAssocID="{4A94657F-FCCA-452A-ABEE-52DD29F41AE2}" presName="connectorText" presStyleLbl="sibTrans2D1" presStyleIdx="3" presStyleCnt="4"/>
      <dgm:spPr/>
    </dgm:pt>
    <dgm:pt modelId="{164881CD-FFF1-4EC7-85BD-BB4431098991}" type="pres">
      <dgm:prSet presAssocID="{99FE52B6-5EB1-4D88-94FB-C4B1A650AC15}" presName="node" presStyleLbl="node1" presStyleIdx="4" presStyleCnt="5">
        <dgm:presLayoutVars>
          <dgm:bulletEnabled val="1"/>
        </dgm:presLayoutVars>
      </dgm:prSet>
      <dgm:spPr/>
    </dgm:pt>
  </dgm:ptLst>
  <dgm:cxnLst>
    <dgm:cxn modelId="{53C0870E-0E79-494C-A88C-655127D9FBD4}" type="presOf" srcId="{8967B961-7A88-4F6E-BFE6-D308515D5DD6}" destId="{A776341E-8E06-46EE-A469-9995585BD71B}" srcOrd="0" destOrd="0" presId="urn:microsoft.com/office/officeart/2005/8/layout/process2"/>
    <dgm:cxn modelId="{CF80EE38-6E81-4202-896F-21A29E9772F0}" type="presOf" srcId="{4A94657F-FCCA-452A-ABEE-52DD29F41AE2}" destId="{A6E54015-D07C-4C05-B51A-BB873427D5CB}" srcOrd="0" destOrd="0" presId="urn:microsoft.com/office/officeart/2005/8/layout/process2"/>
    <dgm:cxn modelId="{B026523D-B5BF-4E5B-8AA3-D1FFE4561B99}" type="presOf" srcId="{99FE52B6-5EB1-4D88-94FB-C4B1A650AC15}" destId="{164881CD-FFF1-4EC7-85BD-BB4431098991}" srcOrd="0" destOrd="0" presId="urn:microsoft.com/office/officeart/2005/8/layout/process2"/>
    <dgm:cxn modelId="{7303B13E-217E-4BB7-A410-8CB8578DC2C0}" type="presOf" srcId="{CBF098E4-06E5-4D00-8C24-F4835A362AC0}" destId="{6CDA4BBD-59EB-43AC-8D68-4592603724A7}" srcOrd="0" destOrd="0" presId="urn:microsoft.com/office/officeart/2005/8/layout/process2"/>
    <dgm:cxn modelId="{EAA6FF42-123B-414C-97CF-BF30A3075792}" type="presOf" srcId="{2394D661-4751-4C1A-9043-CB9A3215BE8C}" destId="{13CF0A6C-9C86-405B-9B1A-6730D4A58CAC}" srcOrd="0" destOrd="0" presId="urn:microsoft.com/office/officeart/2005/8/layout/process2"/>
    <dgm:cxn modelId="{93BE6D67-F578-4393-B5BB-F2BB81A31EA7}" type="presOf" srcId="{E46EE278-0C86-416C-BD9F-2970EBCEF524}" destId="{71C0109A-6ECE-4C30-88DB-D20BD9737C82}" srcOrd="0" destOrd="0" presId="urn:microsoft.com/office/officeart/2005/8/layout/process2"/>
    <dgm:cxn modelId="{3CEB706E-22B4-4C68-87F0-40CC4FDAC881}" type="presOf" srcId="{17FFB558-1659-4B0B-A4C9-01D43211268C}" destId="{E47E6FE2-7F13-4CB1-8A9D-BF39EEBD9F33}" srcOrd="1" destOrd="0" presId="urn:microsoft.com/office/officeart/2005/8/layout/process2"/>
    <dgm:cxn modelId="{1240C54F-E478-4D76-BDAA-5D1766035D29}" type="presOf" srcId="{19A1688B-1D0F-4575-B6F4-C0191B5E66D3}" destId="{8462AB0B-80D3-4ABD-A433-A5EF20371141}" srcOrd="0" destOrd="0" presId="urn:microsoft.com/office/officeart/2005/8/layout/process2"/>
    <dgm:cxn modelId="{CFCDFA84-CC3A-4F17-A11F-5B7C82F24428}" type="presOf" srcId="{17FFB558-1659-4B0B-A4C9-01D43211268C}" destId="{2B59BB7E-67BC-426B-8C10-D0A2CBE8A171}" srcOrd="0" destOrd="0" presId="urn:microsoft.com/office/officeart/2005/8/layout/process2"/>
    <dgm:cxn modelId="{3412DDA1-D229-4901-AB08-79D09C3803E8}" type="presOf" srcId="{93F0F8B0-43CC-419B-BA9C-E785184B3762}" destId="{395D4677-9231-4D93-A796-20CB2F317730}" srcOrd="0" destOrd="0" presId="urn:microsoft.com/office/officeart/2005/8/layout/process2"/>
    <dgm:cxn modelId="{CA3DBFA6-6222-4041-8807-C6D5BD027487}" type="presOf" srcId="{A4950446-3D97-4FC4-A341-67F7A06C40B7}" destId="{54E5F2FB-B4AE-4BB7-9145-FB8C9B07ED79}" srcOrd="0" destOrd="0" presId="urn:microsoft.com/office/officeart/2005/8/layout/process2"/>
    <dgm:cxn modelId="{9421A2AA-22EC-4E1D-96B9-EEAE7C0F139E}" srcId="{CBF098E4-06E5-4D00-8C24-F4835A362AC0}" destId="{A4950446-3D97-4FC4-A341-67F7A06C40B7}" srcOrd="2" destOrd="0" parTransId="{81289868-6474-40DC-A34B-D5C2C5F4A951}" sibTransId="{8967B961-7A88-4F6E-BFE6-D308515D5DD6}"/>
    <dgm:cxn modelId="{3D5C19B1-3566-4E5A-B779-E7FBEF5C9D0E}" srcId="{CBF098E4-06E5-4D00-8C24-F4835A362AC0}" destId="{E46EE278-0C86-416C-BD9F-2970EBCEF524}" srcOrd="1" destOrd="0" parTransId="{63B243E3-A53C-4A51-92AC-0337FA79FD7A}" sibTransId="{17FFB558-1659-4B0B-A4C9-01D43211268C}"/>
    <dgm:cxn modelId="{F7BE90C2-6E60-4BB8-94AD-F7DE9505F6BB}" srcId="{CBF098E4-06E5-4D00-8C24-F4835A362AC0}" destId="{99FE52B6-5EB1-4D88-94FB-C4B1A650AC15}" srcOrd="4" destOrd="0" parTransId="{AA2F466D-C653-444C-8CE8-310509CA7C3C}" sibTransId="{AA93BB2D-CE8C-4850-9096-E5D133345204}"/>
    <dgm:cxn modelId="{95FAB2C2-DF70-4A9C-BF2D-EA6471AC54BF}" type="presOf" srcId="{93F0F8B0-43CC-419B-BA9C-E785184B3762}" destId="{0109C074-BF8A-4B70-A395-974C9D70EC71}" srcOrd="1" destOrd="0" presId="urn:microsoft.com/office/officeart/2005/8/layout/process2"/>
    <dgm:cxn modelId="{B39AA2C6-7AFE-49DC-B7C6-652AE94A0EE0}" srcId="{CBF098E4-06E5-4D00-8C24-F4835A362AC0}" destId="{2394D661-4751-4C1A-9043-CB9A3215BE8C}" srcOrd="0" destOrd="0" parTransId="{1FB0F308-79F6-49CE-B727-249E9A49AC64}" sibTransId="{93F0F8B0-43CC-419B-BA9C-E785184B3762}"/>
    <dgm:cxn modelId="{244216C8-81C8-49C5-A859-E9F91EA2AF3C}" srcId="{CBF098E4-06E5-4D00-8C24-F4835A362AC0}" destId="{19A1688B-1D0F-4575-B6F4-C0191B5E66D3}" srcOrd="3" destOrd="0" parTransId="{71E094BD-A83B-4AA4-B561-92C34961CB0F}" sibTransId="{4A94657F-FCCA-452A-ABEE-52DD29F41AE2}"/>
    <dgm:cxn modelId="{D09017CD-401D-42E8-B254-0ABD0CDABA26}" type="presOf" srcId="{4A94657F-FCCA-452A-ABEE-52DD29F41AE2}" destId="{4B048BEC-5389-46AC-A77B-0C9A0555D160}" srcOrd="1" destOrd="0" presId="urn:microsoft.com/office/officeart/2005/8/layout/process2"/>
    <dgm:cxn modelId="{C3C953F6-0AD4-4398-96F6-03C63047D973}" type="presOf" srcId="{8967B961-7A88-4F6E-BFE6-D308515D5DD6}" destId="{F6FFB829-F736-41A1-9396-001DA75D83DD}" srcOrd="1" destOrd="0" presId="urn:microsoft.com/office/officeart/2005/8/layout/process2"/>
    <dgm:cxn modelId="{925DEE65-2876-4B36-A5EF-8A74FA50D6C0}" type="presParOf" srcId="{6CDA4BBD-59EB-43AC-8D68-4592603724A7}" destId="{13CF0A6C-9C86-405B-9B1A-6730D4A58CAC}" srcOrd="0" destOrd="0" presId="urn:microsoft.com/office/officeart/2005/8/layout/process2"/>
    <dgm:cxn modelId="{6AF50091-A1BA-41E3-9214-6D2AE9A8E27D}" type="presParOf" srcId="{6CDA4BBD-59EB-43AC-8D68-4592603724A7}" destId="{395D4677-9231-4D93-A796-20CB2F317730}" srcOrd="1" destOrd="0" presId="urn:microsoft.com/office/officeart/2005/8/layout/process2"/>
    <dgm:cxn modelId="{4B401583-0A39-4D0A-BA5C-9A23B7B36E06}" type="presParOf" srcId="{395D4677-9231-4D93-A796-20CB2F317730}" destId="{0109C074-BF8A-4B70-A395-974C9D70EC71}" srcOrd="0" destOrd="0" presId="urn:microsoft.com/office/officeart/2005/8/layout/process2"/>
    <dgm:cxn modelId="{DA7D484B-69D8-46C5-B17F-1B16410AD701}" type="presParOf" srcId="{6CDA4BBD-59EB-43AC-8D68-4592603724A7}" destId="{71C0109A-6ECE-4C30-88DB-D20BD9737C82}" srcOrd="2" destOrd="0" presId="urn:microsoft.com/office/officeart/2005/8/layout/process2"/>
    <dgm:cxn modelId="{03E11279-BAF3-4475-8CAF-2E9B1CA50C0F}" type="presParOf" srcId="{6CDA4BBD-59EB-43AC-8D68-4592603724A7}" destId="{2B59BB7E-67BC-426B-8C10-D0A2CBE8A171}" srcOrd="3" destOrd="0" presId="urn:microsoft.com/office/officeart/2005/8/layout/process2"/>
    <dgm:cxn modelId="{35776DD1-C78C-4AEF-ADAF-9D8BC80A4C8E}" type="presParOf" srcId="{2B59BB7E-67BC-426B-8C10-D0A2CBE8A171}" destId="{E47E6FE2-7F13-4CB1-8A9D-BF39EEBD9F33}" srcOrd="0" destOrd="0" presId="urn:microsoft.com/office/officeart/2005/8/layout/process2"/>
    <dgm:cxn modelId="{D0EB48B3-EFBD-4B67-B156-98CBA5B12842}" type="presParOf" srcId="{6CDA4BBD-59EB-43AC-8D68-4592603724A7}" destId="{54E5F2FB-B4AE-4BB7-9145-FB8C9B07ED79}" srcOrd="4" destOrd="0" presId="urn:microsoft.com/office/officeart/2005/8/layout/process2"/>
    <dgm:cxn modelId="{544F2EF3-AAAE-442E-B04F-573411CC4311}" type="presParOf" srcId="{6CDA4BBD-59EB-43AC-8D68-4592603724A7}" destId="{A776341E-8E06-46EE-A469-9995585BD71B}" srcOrd="5" destOrd="0" presId="urn:microsoft.com/office/officeart/2005/8/layout/process2"/>
    <dgm:cxn modelId="{17C17B4A-D4B9-418A-BB49-159DF1289DDA}" type="presParOf" srcId="{A776341E-8E06-46EE-A469-9995585BD71B}" destId="{F6FFB829-F736-41A1-9396-001DA75D83DD}" srcOrd="0" destOrd="0" presId="urn:microsoft.com/office/officeart/2005/8/layout/process2"/>
    <dgm:cxn modelId="{5163261A-E88A-4579-BD9A-B6E7C0C0DD3B}" type="presParOf" srcId="{6CDA4BBD-59EB-43AC-8D68-4592603724A7}" destId="{8462AB0B-80D3-4ABD-A433-A5EF20371141}" srcOrd="6" destOrd="0" presId="urn:microsoft.com/office/officeart/2005/8/layout/process2"/>
    <dgm:cxn modelId="{BDD6B170-D7C1-43DF-AFC0-81E7738EE5BB}" type="presParOf" srcId="{6CDA4BBD-59EB-43AC-8D68-4592603724A7}" destId="{A6E54015-D07C-4C05-B51A-BB873427D5CB}" srcOrd="7" destOrd="0" presId="urn:microsoft.com/office/officeart/2005/8/layout/process2"/>
    <dgm:cxn modelId="{A2245ACC-9BA2-464F-ACA2-4C25692754E0}" type="presParOf" srcId="{A6E54015-D07C-4C05-B51A-BB873427D5CB}" destId="{4B048BEC-5389-46AC-A77B-0C9A0555D160}" srcOrd="0" destOrd="0" presId="urn:microsoft.com/office/officeart/2005/8/layout/process2"/>
    <dgm:cxn modelId="{81F0A149-5A7D-4B92-80A8-70C7F19D7388}" type="presParOf" srcId="{6CDA4BBD-59EB-43AC-8D68-4592603724A7}" destId="{164881CD-FFF1-4EC7-85BD-BB4431098991}" srcOrd="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AB84108-5E8A-4E9E-AD41-1684BBF1EDAE}" type="doc">
      <dgm:prSet loTypeId="urn:microsoft.com/office/officeart/2005/8/layout/process2" loCatId="process" qsTypeId="urn:microsoft.com/office/officeart/2005/8/quickstyle/simple3" qsCatId="simple" csTypeId="urn:microsoft.com/office/officeart/2005/8/colors/accent1_2" csCatId="accent1" phldr="1"/>
      <dgm:spPr/>
    </dgm:pt>
    <dgm:pt modelId="{6459D4CA-DAA5-43AF-9C1E-AC601B2D6C64}">
      <dgm:prSet phldrT="[Text]" custT="1"/>
      <dgm:spPr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4F81BD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 spcFirstLastPara="0" vert="horz" wrap="square" lIns="76200" tIns="76200" rIns="76200" bIns="76200" numCol="1" spcCol="1270" anchor="ctr" anchorCtr="0"/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prstClr val="black"/>
              </a:solidFill>
              <a:latin typeface="Calibri"/>
              <a:ea typeface="+mn-ea"/>
              <a:cs typeface="+mn-cs"/>
            </a:rPr>
            <a:t>Show OOF response (PCI optimization result)</a:t>
          </a:r>
        </a:p>
      </dgm:t>
    </dgm:pt>
    <dgm:pt modelId="{2CBA2662-2A7E-41E0-800B-4DB14EF2FBB2}" type="parTrans" cxnId="{5E58188E-EF71-4509-AFA6-182F57F989EF}">
      <dgm:prSet/>
      <dgm:spPr/>
      <dgm:t>
        <a:bodyPr/>
        <a:lstStyle/>
        <a:p>
          <a:pPr algn="l"/>
          <a:endParaRPr lang="en-US" sz="2000"/>
        </a:p>
      </dgm:t>
    </dgm:pt>
    <dgm:pt modelId="{C83B1FA6-C515-4384-9820-6D024F0917CB}" type="sibTrans" cxnId="{5E58188E-EF71-4509-AFA6-182F57F989EF}">
      <dgm:prSet custT="1"/>
      <dgm:spPr/>
      <dgm:t>
        <a:bodyPr/>
        <a:lstStyle/>
        <a:p>
          <a:pPr algn="l"/>
          <a:endParaRPr lang="en-US" sz="1400" dirty="0"/>
        </a:p>
      </dgm:t>
    </dgm:pt>
    <dgm:pt modelId="{E340B770-C092-4015-A56D-98F7E69B8E60}">
      <dgm:prSet phldrT="[Text]" custT="1"/>
      <dgm:spPr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4F81BD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 spcFirstLastPara="0" vert="horz" wrap="square" lIns="76200" tIns="76200" rIns="76200" bIns="76200" numCol="1" spcCol="1270" anchor="ctr" anchorCtr="0"/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prstClr val="black"/>
              </a:solidFill>
              <a:latin typeface="Calibri"/>
              <a:ea typeface="+mn-ea"/>
              <a:cs typeface="+mn-cs"/>
            </a:rPr>
            <a:t>Show Policy triggering SDN-R (Actor)</a:t>
          </a:r>
        </a:p>
      </dgm:t>
    </dgm:pt>
    <dgm:pt modelId="{51A8DFF0-AFB4-457D-8F3B-6B963B39922D}" type="parTrans" cxnId="{4B1CDA97-FD0B-4999-9F3C-DBDB5AD45878}">
      <dgm:prSet/>
      <dgm:spPr/>
      <dgm:t>
        <a:bodyPr/>
        <a:lstStyle/>
        <a:p>
          <a:pPr algn="l"/>
          <a:endParaRPr lang="en-US" sz="2000"/>
        </a:p>
      </dgm:t>
    </dgm:pt>
    <dgm:pt modelId="{CD6EB151-B09F-49BB-9EF7-CCA58A11E0F7}" type="sibTrans" cxnId="{4B1CDA97-FD0B-4999-9F3C-DBDB5AD45878}">
      <dgm:prSet custT="1"/>
      <dgm:spPr/>
      <dgm:t>
        <a:bodyPr/>
        <a:lstStyle/>
        <a:p>
          <a:pPr algn="l"/>
          <a:endParaRPr lang="en-US" sz="1400" dirty="0"/>
        </a:p>
      </dgm:t>
    </dgm:pt>
    <dgm:pt modelId="{B4C71293-F272-4AE8-9FA3-F7DB27E82EC4}">
      <dgm:prSet phldrT="[Text]" custT="1"/>
      <dgm:spPr/>
      <dgm:t>
        <a:bodyPr spcFirstLastPara="0" vert="horz" wrap="square" lIns="76200" tIns="76200" rIns="76200" bIns="76200" numCol="1" spcCol="1270" anchor="ctr" anchorCtr="0"/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prstClr val="black"/>
              </a:solidFill>
              <a:latin typeface="Calibri"/>
              <a:ea typeface="+mn-ea"/>
              <a:cs typeface="+mn-cs"/>
            </a:rPr>
            <a:t>Show SON-Handler MS triggering OOF</a:t>
          </a:r>
        </a:p>
      </dgm:t>
    </dgm:pt>
    <dgm:pt modelId="{F17414EF-FCFA-47D7-BC3D-785EDEB1AFEE}" type="parTrans" cxnId="{AFDB8CF0-8151-4D99-8FCF-E29B2440C6A0}">
      <dgm:prSet/>
      <dgm:spPr/>
      <dgm:t>
        <a:bodyPr/>
        <a:lstStyle/>
        <a:p>
          <a:endParaRPr lang="en-US" sz="1600"/>
        </a:p>
      </dgm:t>
    </dgm:pt>
    <dgm:pt modelId="{3D307C45-9790-4488-9826-8E6D8AED1FE9}" type="sibTrans" cxnId="{AFDB8CF0-8151-4D99-8FCF-E29B2440C6A0}">
      <dgm:prSet custT="1"/>
      <dgm:spPr/>
      <dgm:t>
        <a:bodyPr/>
        <a:lstStyle/>
        <a:p>
          <a:endParaRPr lang="en-US" sz="400" dirty="0"/>
        </a:p>
      </dgm:t>
    </dgm:pt>
    <dgm:pt modelId="{06746ECD-F0E3-40E7-870C-24970AB26D96}">
      <dgm:prSet phldrT="[Text]" custT="1"/>
      <dgm:spPr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4F81BD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 spcFirstLastPara="0" vert="horz" wrap="square" lIns="76200" tIns="76200" rIns="76200" bIns="76200" numCol="1" spcCol="1270" anchor="ctr" anchorCtr="0"/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prstClr val="black"/>
              </a:solidFill>
              <a:latin typeface="Calibri"/>
              <a:ea typeface="+mn-ea"/>
              <a:cs typeface="+mn-cs"/>
            </a:rPr>
            <a:t>Show that the PCI optimization has solved the problem</a:t>
          </a:r>
        </a:p>
      </dgm:t>
    </dgm:pt>
    <dgm:pt modelId="{8F34FC46-4708-4983-8E53-1A198BA4A053}" type="sibTrans" cxnId="{AF15098E-4945-4EB7-8F4C-BD3CB80CDE69}">
      <dgm:prSet custT="1"/>
      <dgm:spPr/>
      <dgm:t>
        <a:bodyPr/>
        <a:lstStyle/>
        <a:p>
          <a:pPr algn="l"/>
          <a:endParaRPr lang="en-US" sz="1400" dirty="0"/>
        </a:p>
      </dgm:t>
    </dgm:pt>
    <dgm:pt modelId="{5223B71B-DD9B-4CEF-B5A3-1CDFAA7A91D0}" type="parTrans" cxnId="{AF15098E-4945-4EB7-8F4C-BD3CB80CDE69}">
      <dgm:prSet/>
      <dgm:spPr/>
      <dgm:t>
        <a:bodyPr/>
        <a:lstStyle/>
        <a:p>
          <a:pPr algn="l"/>
          <a:endParaRPr lang="en-US" sz="2000"/>
        </a:p>
      </dgm:t>
    </dgm:pt>
    <dgm:pt modelId="{A9B81569-BBC9-4817-9314-CCA7DC7655D0}">
      <dgm:prSet phldrT="[Text]" custT="1"/>
      <dgm:spPr>
        <a:solidFill>
          <a:srgbClr val="99FFCC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 spcFirstLastPara="0" vert="horz" wrap="square" lIns="76200" tIns="76200" rIns="76200" bIns="76200" numCol="1" spcCol="1270" anchor="ctr" anchorCtr="0"/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>
              <a:solidFill>
                <a:prstClr val="black"/>
              </a:solidFill>
              <a:latin typeface="Calibri"/>
              <a:ea typeface="+mn-ea"/>
              <a:cs typeface="+mn-cs"/>
            </a:rPr>
            <a:t>PM data (with high HO for 1 cell) stored in Data Lake</a:t>
          </a:r>
          <a:endParaRPr lang="en-US" sz="1800" kern="1200" dirty="0">
            <a:solidFill>
              <a:prstClr val="black"/>
            </a:solidFill>
            <a:latin typeface="Calibri"/>
            <a:ea typeface="+mn-ea"/>
            <a:cs typeface="+mn-cs"/>
          </a:endParaRPr>
        </a:p>
      </dgm:t>
    </dgm:pt>
    <dgm:pt modelId="{CDC34582-6A0D-4F8E-96FE-ED0DCB35B70F}" type="parTrans" cxnId="{A5C460C1-8D83-4148-8216-2A451B2AB548}">
      <dgm:prSet/>
      <dgm:spPr/>
      <dgm:t>
        <a:bodyPr/>
        <a:lstStyle/>
        <a:p>
          <a:endParaRPr lang="en-US" sz="1600"/>
        </a:p>
      </dgm:t>
    </dgm:pt>
    <dgm:pt modelId="{28539B37-AC68-4A7D-A731-6515E2E37F36}" type="sibTrans" cxnId="{A5C460C1-8D83-4148-8216-2A451B2AB548}">
      <dgm:prSet custT="1"/>
      <dgm:spPr/>
      <dgm:t>
        <a:bodyPr/>
        <a:lstStyle/>
        <a:p>
          <a:endParaRPr lang="en-US" sz="400" dirty="0"/>
        </a:p>
      </dgm:t>
    </dgm:pt>
    <dgm:pt modelId="{5FFF8F70-1B41-42C6-8838-D0D818F91AE4}">
      <dgm:prSet phldrT="[Text]" custT="1"/>
      <dgm:spPr>
        <a:solidFill>
          <a:srgbClr val="99FFCC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 spcFirstLastPara="0" vert="horz" wrap="square" lIns="76200" tIns="76200" rIns="76200" bIns="76200" numCol="1" spcCol="1270" anchor="ctr" anchorCtr="0"/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prstClr val="black"/>
              </a:solidFill>
              <a:latin typeface="Calibri"/>
              <a:ea typeface="+mn-ea"/>
              <a:cs typeface="+mn-cs"/>
            </a:rPr>
            <a:t>Trigger PM data reporting (with high HO for some cells)</a:t>
          </a:r>
        </a:p>
      </dgm:t>
    </dgm:pt>
    <dgm:pt modelId="{035C57DA-21DD-4132-86AE-FF2E2DC5D70B}" type="parTrans" cxnId="{E2D95117-3E6B-497B-87CE-DA8E36062D7E}">
      <dgm:prSet/>
      <dgm:spPr/>
      <dgm:t>
        <a:bodyPr/>
        <a:lstStyle/>
        <a:p>
          <a:endParaRPr lang="en-IN" sz="1600"/>
        </a:p>
      </dgm:t>
    </dgm:pt>
    <dgm:pt modelId="{77F6E198-3DD6-4A88-942E-A7C1CEFDC002}" type="sibTrans" cxnId="{E2D95117-3E6B-497B-87CE-DA8E36062D7E}">
      <dgm:prSet custT="1"/>
      <dgm:spPr/>
      <dgm:t>
        <a:bodyPr/>
        <a:lstStyle/>
        <a:p>
          <a:endParaRPr lang="en-IN" sz="400"/>
        </a:p>
      </dgm:t>
    </dgm:pt>
    <dgm:pt modelId="{411EC46F-615E-4874-8AB9-D728F1F0D928}">
      <dgm:prSet phldrT="[Text]" custT="1"/>
      <dgm:spPr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4F81BD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 spcFirstLastPara="0" vert="horz" wrap="square" lIns="76200" tIns="76200" rIns="76200" bIns="76200" numCol="1" spcCol="1270" anchor="ctr" anchorCtr="0"/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prstClr val="black"/>
              </a:solidFill>
              <a:latin typeface="Calibri"/>
              <a:ea typeface="+mn-ea"/>
              <a:cs typeface="+mn-cs"/>
            </a:rPr>
            <a:t>Trigger PCI alarm (collision/confusion) from RAN-SIM UI</a:t>
          </a:r>
        </a:p>
      </dgm:t>
    </dgm:pt>
    <dgm:pt modelId="{612DADFD-19CA-42C8-92F8-2CC5BACCC6FF}" type="parTrans" cxnId="{BF503A56-0B57-427E-BFE4-123688B9A39F}">
      <dgm:prSet/>
      <dgm:spPr/>
      <dgm:t>
        <a:bodyPr/>
        <a:lstStyle/>
        <a:p>
          <a:endParaRPr lang="en-IN" sz="1600"/>
        </a:p>
      </dgm:t>
    </dgm:pt>
    <dgm:pt modelId="{5F47E47A-959D-48A9-8E8B-C16F48E75F93}" type="sibTrans" cxnId="{BF503A56-0B57-427E-BFE4-123688B9A39F}">
      <dgm:prSet custT="1"/>
      <dgm:spPr/>
      <dgm:t>
        <a:bodyPr/>
        <a:lstStyle/>
        <a:p>
          <a:endParaRPr lang="en-IN" sz="400"/>
        </a:p>
      </dgm:t>
    </dgm:pt>
    <dgm:pt modelId="{80AFCFA9-808A-44F1-97E1-038043C2D466}">
      <dgm:prSet phldrT="[Text]" custT="1"/>
      <dgm:spPr>
        <a:solidFill>
          <a:srgbClr val="99FFCC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 spcFirstLastPara="0" vert="horz" wrap="square" lIns="76200" tIns="76200" rIns="76200" bIns="76200" numCol="1" spcCol="1270" anchor="ctr" anchorCtr="0"/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prstClr val="black"/>
              </a:solidFill>
              <a:latin typeface="Calibri"/>
              <a:ea typeface="+mn-ea"/>
              <a:cs typeface="+mn-cs"/>
            </a:rPr>
            <a:t>OOF&lt;-&gt;DES interaction for fetching HO data</a:t>
          </a:r>
        </a:p>
      </dgm:t>
    </dgm:pt>
    <dgm:pt modelId="{EFC62C8A-24C5-4448-9FA0-697632874893}" type="parTrans" cxnId="{91F0289E-2BCB-4388-935D-F0D884B8CBB0}">
      <dgm:prSet/>
      <dgm:spPr/>
      <dgm:t>
        <a:bodyPr/>
        <a:lstStyle/>
        <a:p>
          <a:endParaRPr lang="en-IN" sz="1600"/>
        </a:p>
      </dgm:t>
    </dgm:pt>
    <dgm:pt modelId="{24802B6B-A8A4-4891-8198-D3C513AF3C04}" type="sibTrans" cxnId="{91F0289E-2BCB-4388-935D-F0D884B8CBB0}">
      <dgm:prSet custT="1"/>
      <dgm:spPr/>
      <dgm:t>
        <a:bodyPr/>
        <a:lstStyle/>
        <a:p>
          <a:endParaRPr lang="en-IN" sz="400"/>
        </a:p>
      </dgm:t>
    </dgm:pt>
    <dgm:pt modelId="{4BCF2F72-6515-4C67-B117-25A2E0DB8AC5}" type="pres">
      <dgm:prSet presAssocID="{6AB84108-5E8A-4E9E-AD41-1684BBF1EDAE}" presName="linearFlow" presStyleCnt="0">
        <dgm:presLayoutVars>
          <dgm:resizeHandles val="exact"/>
        </dgm:presLayoutVars>
      </dgm:prSet>
      <dgm:spPr/>
    </dgm:pt>
    <dgm:pt modelId="{8A4C086A-30B5-402D-A9A1-6337B09CF354}" type="pres">
      <dgm:prSet presAssocID="{5FFF8F70-1B41-42C6-8838-D0D818F91AE4}" presName="node" presStyleLbl="node1" presStyleIdx="0" presStyleCnt="8" custScaleX="449198">
        <dgm:presLayoutVars>
          <dgm:bulletEnabled val="1"/>
        </dgm:presLayoutVars>
      </dgm:prSet>
      <dgm:spPr/>
    </dgm:pt>
    <dgm:pt modelId="{196910AA-2100-472B-9054-E76C9DBC32AB}" type="pres">
      <dgm:prSet presAssocID="{77F6E198-3DD6-4A88-942E-A7C1CEFDC002}" presName="sibTrans" presStyleLbl="sibTrans2D1" presStyleIdx="0" presStyleCnt="7"/>
      <dgm:spPr/>
    </dgm:pt>
    <dgm:pt modelId="{26128906-9A0A-4A04-94AC-63D19401E17E}" type="pres">
      <dgm:prSet presAssocID="{77F6E198-3DD6-4A88-942E-A7C1CEFDC002}" presName="connectorText" presStyleLbl="sibTrans2D1" presStyleIdx="0" presStyleCnt="7"/>
      <dgm:spPr/>
    </dgm:pt>
    <dgm:pt modelId="{A42D2F79-B0D2-4618-816B-9CF832412B2E}" type="pres">
      <dgm:prSet presAssocID="{A9B81569-BBC9-4817-9314-CCA7DC7655D0}" presName="node" presStyleLbl="node1" presStyleIdx="1" presStyleCnt="8" custScaleX="452807">
        <dgm:presLayoutVars>
          <dgm:bulletEnabled val="1"/>
        </dgm:presLayoutVars>
      </dgm:prSet>
      <dgm:spPr>
        <a:xfrm>
          <a:off x="348472" y="470233"/>
          <a:ext cx="5646253" cy="311736"/>
        </a:xfrm>
        <a:prstGeom prst="roundRect">
          <a:avLst>
            <a:gd name="adj" fmla="val 10000"/>
          </a:avLst>
        </a:prstGeom>
      </dgm:spPr>
    </dgm:pt>
    <dgm:pt modelId="{D659C71B-91EB-4192-9961-B7559B097B06}" type="pres">
      <dgm:prSet presAssocID="{28539B37-AC68-4A7D-A731-6515E2E37F36}" presName="sibTrans" presStyleLbl="sibTrans2D1" presStyleIdx="1" presStyleCnt="7"/>
      <dgm:spPr/>
    </dgm:pt>
    <dgm:pt modelId="{DA1769D8-86B7-4512-A801-2E1B497BDF7C}" type="pres">
      <dgm:prSet presAssocID="{28539B37-AC68-4A7D-A731-6515E2E37F36}" presName="connectorText" presStyleLbl="sibTrans2D1" presStyleIdx="1" presStyleCnt="7"/>
      <dgm:spPr/>
    </dgm:pt>
    <dgm:pt modelId="{89F534E0-00F3-4B0B-B8F2-3AEFB63AE375}" type="pres">
      <dgm:prSet presAssocID="{411EC46F-615E-4874-8AB9-D728F1F0D928}" presName="node" presStyleLbl="node1" presStyleIdx="2" presStyleCnt="8" custScaleX="452955">
        <dgm:presLayoutVars>
          <dgm:bulletEnabled val="1"/>
        </dgm:presLayoutVars>
      </dgm:prSet>
      <dgm:spPr>
        <a:xfrm>
          <a:off x="347549" y="937837"/>
          <a:ext cx="5648099" cy="311736"/>
        </a:xfrm>
        <a:prstGeom prst="roundRect">
          <a:avLst>
            <a:gd name="adj" fmla="val 10000"/>
          </a:avLst>
        </a:prstGeom>
      </dgm:spPr>
    </dgm:pt>
    <dgm:pt modelId="{D4AF56CE-FCFD-4B8C-B90E-3EFF4ABA01B0}" type="pres">
      <dgm:prSet presAssocID="{5F47E47A-959D-48A9-8E8B-C16F48E75F93}" presName="sibTrans" presStyleLbl="sibTrans2D1" presStyleIdx="2" presStyleCnt="7"/>
      <dgm:spPr/>
    </dgm:pt>
    <dgm:pt modelId="{57A9AEEB-8928-4272-BDCE-7C2FAD171E1A}" type="pres">
      <dgm:prSet presAssocID="{5F47E47A-959D-48A9-8E8B-C16F48E75F93}" presName="connectorText" presStyleLbl="sibTrans2D1" presStyleIdx="2" presStyleCnt="7"/>
      <dgm:spPr/>
    </dgm:pt>
    <dgm:pt modelId="{339D7D2E-2FB7-4415-9921-34CD171F5172}" type="pres">
      <dgm:prSet presAssocID="{B4C71293-F272-4AE8-9FA3-F7DB27E82EC4}" presName="node" presStyleLbl="node1" presStyleIdx="3" presStyleCnt="8" custScaleX="454885">
        <dgm:presLayoutVars>
          <dgm:bulletEnabled val="1"/>
        </dgm:presLayoutVars>
      </dgm:prSet>
      <dgm:spPr/>
    </dgm:pt>
    <dgm:pt modelId="{75C53FA9-7F87-4BD5-B34A-FBBFE84C7BD1}" type="pres">
      <dgm:prSet presAssocID="{3D307C45-9790-4488-9826-8E6D8AED1FE9}" presName="sibTrans" presStyleLbl="sibTrans2D1" presStyleIdx="3" presStyleCnt="7"/>
      <dgm:spPr/>
    </dgm:pt>
    <dgm:pt modelId="{DAD4CADE-1AB2-4925-A90C-B293B59764B6}" type="pres">
      <dgm:prSet presAssocID="{3D307C45-9790-4488-9826-8E6D8AED1FE9}" presName="connectorText" presStyleLbl="sibTrans2D1" presStyleIdx="3" presStyleCnt="7"/>
      <dgm:spPr/>
    </dgm:pt>
    <dgm:pt modelId="{4C0A880F-5EF7-4D66-937E-6E710BA5F715}" type="pres">
      <dgm:prSet presAssocID="{80AFCFA9-808A-44F1-97E1-038043C2D466}" presName="node" presStyleLbl="node1" presStyleIdx="4" presStyleCnt="8" custScaleX="458821">
        <dgm:presLayoutVars>
          <dgm:bulletEnabled val="1"/>
        </dgm:presLayoutVars>
      </dgm:prSet>
      <dgm:spPr>
        <a:xfrm>
          <a:off x="310976" y="1873046"/>
          <a:ext cx="5721245" cy="311736"/>
        </a:xfrm>
        <a:prstGeom prst="roundRect">
          <a:avLst>
            <a:gd name="adj" fmla="val 10000"/>
          </a:avLst>
        </a:prstGeom>
      </dgm:spPr>
    </dgm:pt>
    <dgm:pt modelId="{55AB38BB-24AF-4F3C-9B85-5161DF715637}" type="pres">
      <dgm:prSet presAssocID="{24802B6B-A8A4-4891-8198-D3C513AF3C04}" presName="sibTrans" presStyleLbl="sibTrans2D1" presStyleIdx="4" presStyleCnt="7"/>
      <dgm:spPr/>
    </dgm:pt>
    <dgm:pt modelId="{1A78A254-751D-444F-8148-AEC1C312C89D}" type="pres">
      <dgm:prSet presAssocID="{24802B6B-A8A4-4891-8198-D3C513AF3C04}" presName="connectorText" presStyleLbl="sibTrans2D1" presStyleIdx="4" presStyleCnt="7"/>
      <dgm:spPr/>
    </dgm:pt>
    <dgm:pt modelId="{AB856846-7448-42CB-8AC6-0A8EBC4877BE}" type="pres">
      <dgm:prSet presAssocID="{6459D4CA-DAA5-43AF-9C1E-AC601B2D6C64}" presName="node" presStyleLbl="node1" presStyleIdx="5" presStyleCnt="8" custScaleX="454885">
        <dgm:presLayoutVars>
          <dgm:bulletEnabled val="1"/>
        </dgm:presLayoutVars>
      </dgm:prSet>
      <dgm:spPr>
        <a:xfrm>
          <a:off x="0" y="1538980"/>
          <a:ext cx="6343199" cy="512263"/>
        </a:xfrm>
        <a:prstGeom prst="roundRect">
          <a:avLst>
            <a:gd name="adj" fmla="val 10000"/>
          </a:avLst>
        </a:prstGeom>
      </dgm:spPr>
    </dgm:pt>
    <dgm:pt modelId="{7A94500B-D0E1-4368-BFB9-31523F178CA5}" type="pres">
      <dgm:prSet presAssocID="{C83B1FA6-C515-4384-9820-6D024F0917CB}" presName="sibTrans" presStyleLbl="sibTrans2D1" presStyleIdx="5" presStyleCnt="7"/>
      <dgm:spPr/>
    </dgm:pt>
    <dgm:pt modelId="{8E7749F7-DC09-469D-B769-42EAB69E3993}" type="pres">
      <dgm:prSet presAssocID="{C83B1FA6-C515-4384-9820-6D024F0917CB}" presName="connectorText" presStyleLbl="sibTrans2D1" presStyleIdx="5" presStyleCnt="7"/>
      <dgm:spPr/>
    </dgm:pt>
    <dgm:pt modelId="{79D27884-F520-4D63-A071-7F4990BD860C}" type="pres">
      <dgm:prSet presAssocID="{E340B770-C092-4015-A56D-98F7E69B8E60}" presName="node" presStyleLbl="node1" presStyleIdx="6" presStyleCnt="8" custScaleX="454885">
        <dgm:presLayoutVars>
          <dgm:bulletEnabled val="1"/>
        </dgm:presLayoutVars>
      </dgm:prSet>
      <dgm:spPr>
        <a:xfrm>
          <a:off x="0" y="2307375"/>
          <a:ext cx="6343199" cy="512263"/>
        </a:xfrm>
        <a:prstGeom prst="roundRect">
          <a:avLst>
            <a:gd name="adj" fmla="val 10000"/>
          </a:avLst>
        </a:prstGeom>
      </dgm:spPr>
    </dgm:pt>
    <dgm:pt modelId="{AC7F4985-ADC2-40E3-B4CC-042B9A976887}" type="pres">
      <dgm:prSet presAssocID="{CD6EB151-B09F-49BB-9EF7-CCA58A11E0F7}" presName="sibTrans" presStyleLbl="sibTrans2D1" presStyleIdx="6" presStyleCnt="7"/>
      <dgm:spPr/>
    </dgm:pt>
    <dgm:pt modelId="{80DD2259-962B-4612-8C1E-179E682854CC}" type="pres">
      <dgm:prSet presAssocID="{CD6EB151-B09F-49BB-9EF7-CCA58A11E0F7}" presName="connectorText" presStyleLbl="sibTrans2D1" presStyleIdx="6" presStyleCnt="7"/>
      <dgm:spPr/>
    </dgm:pt>
    <dgm:pt modelId="{F6E25A20-8C76-4D2E-8124-5D3659E6ECC6}" type="pres">
      <dgm:prSet presAssocID="{06746ECD-F0E3-40E7-870C-24970AB26D96}" presName="node" presStyleLbl="node1" presStyleIdx="7" presStyleCnt="8" custScaleX="454885">
        <dgm:presLayoutVars>
          <dgm:bulletEnabled val="1"/>
        </dgm:presLayoutVars>
      </dgm:prSet>
      <dgm:spPr>
        <a:xfrm>
          <a:off x="0" y="3075769"/>
          <a:ext cx="6343199" cy="512263"/>
        </a:xfrm>
        <a:prstGeom prst="roundRect">
          <a:avLst>
            <a:gd name="adj" fmla="val 10000"/>
          </a:avLst>
        </a:prstGeom>
      </dgm:spPr>
    </dgm:pt>
  </dgm:ptLst>
  <dgm:cxnLst>
    <dgm:cxn modelId="{39A44708-7D91-41B8-8550-193B8B9370D9}" type="presOf" srcId="{411EC46F-615E-4874-8AB9-D728F1F0D928}" destId="{89F534E0-00F3-4B0B-B8F2-3AEFB63AE375}" srcOrd="0" destOrd="0" presId="urn:microsoft.com/office/officeart/2005/8/layout/process2"/>
    <dgm:cxn modelId="{032D5D0E-89EE-4AB0-9A54-CC9BE1BE6950}" type="presOf" srcId="{77F6E198-3DD6-4A88-942E-A7C1CEFDC002}" destId="{26128906-9A0A-4A04-94AC-63D19401E17E}" srcOrd="1" destOrd="0" presId="urn:microsoft.com/office/officeart/2005/8/layout/process2"/>
    <dgm:cxn modelId="{E2D95117-3E6B-497B-87CE-DA8E36062D7E}" srcId="{6AB84108-5E8A-4E9E-AD41-1684BBF1EDAE}" destId="{5FFF8F70-1B41-42C6-8838-D0D818F91AE4}" srcOrd="0" destOrd="0" parTransId="{035C57DA-21DD-4132-86AE-FF2E2DC5D70B}" sibTransId="{77F6E198-3DD6-4A88-942E-A7C1CEFDC002}"/>
    <dgm:cxn modelId="{46DE7717-EF9A-4C12-968E-1E1B3938D79F}" type="presOf" srcId="{3D307C45-9790-4488-9826-8E6D8AED1FE9}" destId="{75C53FA9-7F87-4BD5-B34A-FBBFE84C7BD1}" srcOrd="0" destOrd="0" presId="urn:microsoft.com/office/officeart/2005/8/layout/process2"/>
    <dgm:cxn modelId="{E6B4B118-A490-4505-8773-40A1BDB418D6}" type="presOf" srcId="{3D307C45-9790-4488-9826-8E6D8AED1FE9}" destId="{DAD4CADE-1AB2-4925-A90C-B293B59764B6}" srcOrd="1" destOrd="0" presId="urn:microsoft.com/office/officeart/2005/8/layout/process2"/>
    <dgm:cxn modelId="{84037222-BBE8-4709-AF38-929E914F4D9D}" type="presOf" srcId="{A9B81569-BBC9-4817-9314-CCA7DC7655D0}" destId="{A42D2F79-B0D2-4618-816B-9CF832412B2E}" srcOrd="0" destOrd="0" presId="urn:microsoft.com/office/officeart/2005/8/layout/process2"/>
    <dgm:cxn modelId="{699EA565-42C9-4F27-933C-B191D4496C32}" type="presOf" srcId="{C83B1FA6-C515-4384-9820-6D024F0917CB}" destId="{7A94500B-D0E1-4368-BFB9-31523F178CA5}" srcOrd="0" destOrd="0" presId="urn:microsoft.com/office/officeart/2005/8/layout/process2"/>
    <dgm:cxn modelId="{CD38F46E-C0DD-41E6-957D-500736561855}" type="presOf" srcId="{6459D4CA-DAA5-43AF-9C1E-AC601B2D6C64}" destId="{AB856846-7448-42CB-8AC6-0A8EBC4877BE}" srcOrd="0" destOrd="0" presId="urn:microsoft.com/office/officeart/2005/8/layout/process2"/>
    <dgm:cxn modelId="{EAF7B84F-C9AF-4AB4-93FF-2885512D019B}" type="presOf" srcId="{5F47E47A-959D-48A9-8E8B-C16F48E75F93}" destId="{57A9AEEB-8928-4272-BDCE-7C2FAD171E1A}" srcOrd="1" destOrd="0" presId="urn:microsoft.com/office/officeart/2005/8/layout/process2"/>
    <dgm:cxn modelId="{CEC87C52-1FEB-49D1-9BC5-F160BCB12674}" type="presOf" srcId="{CD6EB151-B09F-49BB-9EF7-CCA58A11E0F7}" destId="{AC7F4985-ADC2-40E3-B4CC-042B9A976887}" srcOrd="0" destOrd="0" presId="urn:microsoft.com/office/officeart/2005/8/layout/process2"/>
    <dgm:cxn modelId="{BF503A56-0B57-427E-BFE4-123688B9A39F}" srcId="{6AB84108-5E8A-4E9E-AD41-1684BBF1EDAE}" destId="{411EC46F-615E-4874-8AB9-D728F1F0D928}" srcOrd="2" destOrd="0" parTransId="{612DADFD-19CA-42C8-92F8-2CC5BACCC6FF}" sibTransId="{5F47E47A-959D-48A9-8E8B-C16F48E75F93}"/>
    <dgm:cxn modelId="{69E27576-C3EA-4B26-9EB0-D413314009F2}" type="presOf" srcId="{E340B770-C092-4015-A56D-98F7E69B8E60}" destId="{79D27884-F520-4D63-A071-7F4990BD860C}" srcOrd="0" destOrd="0" presId="urn:microsoft.com/office/officeart/2005/8/layout/process2"/>
    <dgm:cxn modelId="{E4ECBB7B-283A-45A4-AD1F-D2C450B7E966}" type="presOf" srcId="{5F47E47A-959D-48A9-8E8B-C16F48E75F93}" destId="{D4AF56CE-FCFD-4B8C-B90E-3EFF4ABA01B0}" srcOrd="0" destOrd="0" presId="urn:microsoft.com/office/officeart/2005/8/layout/process2"/>
    <dgm:cxn modelId="{AF15098E-4945-4EB7-8F4C-BD3CB80CDE69}" srcId="{6AB84108-5E8A-4E9E-AD41-1684BBF1EDAE}" destId="{06746ECD-F0E3-40E7-870C-24970AB26D96}" srcOrd="7" destOrd="0" parTransId="{5223B71B-DD9B-4CEF-B5A3-1CDFAA7A91D0}" sibTransId="{8F34FC46-4708-4983-8E53-1A198BA4A053}"/>
    <dgm:cxn modelId="{5E58188E-EF71-4509-AFA6-182F57F989EF}" srcId="{6AB84108-5E8A-4E9E-AD41-1684BBF1EDAE}" destId="{6459D4CA-DAA5-43AF-9C1E-AC601B2D6C64}" srcOrd="5" destOrd="0" parTransId="{2CBA2662-2A7E-41E0-800B-4DB14EF2FBB2}" sibTransId="{C83B1FA6-C515-4384-9820-6D024F0917CB}"/>
    <dgm:cxn modelId="{9973EC91-149D-4A33-B0B9-A0FC48E4F6EA}" type="presOf" srcId="{80AFCFA9-808A-44F1-97E1-038043C2D466}" destId="{4C0A880F-5EF7-4D66-937E-6E710BA5F715}" srcOrd="0" destOrd="0" presId="urn:microsoft.com/office/officeart/2005/8/layout/process2"/>
    <dgm:cxn modelId="{4B1CDA97-FD0B-4999-9F3C-DBDB5AD45878}" srcId="{6AB84108-5E8A-4E9E-AD41-1684BBF1EDAE}" destId="{E340B770-C092-4015-A56D-98F7E69B8E60}" srcOrd="6" destOrd="0" parTransId="{51A8DFF0-AFB4-457D-8F3B-6B963B39922D}" sibTransId="{CD6EB151-B09F-49BB-9EF7-CCA58A11E0F7}"/>
    <dgm:cxn modelId="{91F0289E-2BCB-4388-935D-F0D884B8CBB0}" srcId="{6AB84108-5E8A-4E9E-AD41-1684BBF1EDAE}" destId="{80AFCFA9-808A-44F1-97E1-038043C2D466}" srcOrd="4" destOrd="0" parTransId="{EFC62C8A-24C5-4448-9FA0-697632874893}" sibTransId="{24802B6B-A8A4-4891-8198-D3C513AF3C04}"/>
    <dgm:cxn modelId="{B955F1A2-F0A8-4CAD-BA3B-1C0E4587077E}" type="presOf" srcId="{28539B37-AC68-4A7D-A731-6515E2E37F36}" destId="{DA1769D8-86B7-4512-A801-2E1B497BDF7C}" srcOrd="1" destOrd="0" presId="urn:microsoft.com/office/officeart/2005/8/layout/process2"/>
    <dgm:cxn modelId="{2BFA0BA5-60AE-49E7-89F7-1DC565E0A12F}" type="presOf" srcId="{6AB84108-5E8A-4E9E-AD41-1684BBF1EDAE}" destId="{4BCF2F72-6515-4C67-B117-25A2E0DB8AC5}" srcOrd="0" destOrd="0" presId="urn:microsoft.com/office/officeart/2005/8/layout/process2"/>
    <dgm:cxn modelId="{6AD7A1A9-57B8-406C-B33E-6A4862FDCDC1}" type="presOf" srcId="{24802B6B-A8A4-4891-8198-D3C513AF3C04}" destId="{1A78A254-751D-444F-8148-AEC1C312C89D}" srcOrd="1" destOrd="0" presId="urn:microsoft.com/office/officeart/2005/8/layout/process2"/>
    <dgm:cxn modelId="{AC6239AC-2C6A-4D3F-8CBE-FD4B33A56ED0}" type="presOf" srcId="{5FFF8F70-1B41-42C6-8838-D0D818F91AE4}" destId="{8A4C086A-30B5-402D-A9A1-6337B09CF354}" srcOrd="0" destOrd="0" presId="urn:microsoft.com/office/officeart/2005/8/layout/process2"/>
    <dgm:cxn modelId="{5FBC9FAF-8C0E-4E57-A1AF-A71A7C19E5E5}" type="presOf" srcId="{C83B1FA6-C515-4384-9820-6D024F0917CB}" destId="{8E7749F7-DC09-469D-B769-42EAB69E3993}" srcOrd="1" destOrd="0" presId="urn:microsoft.com/office/officeart/2005/8/layout/process2"/>
    <dgm:cxn modelId="{51F7B6BF-CAED-449D-971F-3EA5A5241E89}" type="presOf" srcId="{06746ECD-F0E3-40E7-870C-24970AB26D96}" destId="{F6E25A20-8C76-4D2E-8124-5D3659E6ECC6}" srcOrd="0" destOrd="0" presId="urn:microsoft.com/office/officeart/2005/8/layout/process2"/>
    <dgm:cxn modelId="{A5C460C1-8D83-4148-8216-2A451B2AB548}" srcId="{6AB84108-5E8A-4E9E-AD41-1684BBF1EDAE}" destId="{A9B81569-BBC9-4817-9314-CCA7DC7655D0}" srcOrd="1" destOrd="0" parTransId="{CDC34582-6A0D-4F8E-96FE-ED0DCB35B70F}" sibTransId="{28539B37-AC68-4A7D-A731-6515E2E37F36}"/>
    <dgm:cxn modelId="{A072F0C3-8D89-4163-B1C8-F304F80B9FAB}" type="presOf" srcId="{28539B37-AC68-4A7D-A731-6515E2E37F36}" destId="{D659C71B-91EB-4192-9961-B7559B097B06}" srcOrd="0" destOrd="0" presId="urn:microsoft.com/office/officeart/2005/8/layout/process2"/>
    <dgm:cxn modelId="{1BB555C4-B11C-4930-873F-4E62010368E7}" type="presOf" srcId="{77F6E198-3DD6-4A88-942E-A7C1CEFDC002}" destId="{196910AA-2100-472B-9054-E76C9DBC32AB}" srcOrd="0" destOrd="0" presId="urn:microsoft.com/office/officeart/2005/8/layout/process2"/>
    <dgm:cxn modelId="{8E2200C7-49E1-49F3-AC0C-5C85C4E6D5C0}" type="presOf" srcId="{CD6EB151-B09F-49BB-9EF7-CCA58A11E0F7}" destId="{80DD2259-962B-4612-8C1E-179E682854CC}" srcOrd="1" destOrd="0" presId="urn:microsoft.com/office/officeart/2005/8/layout/process2"/>
    <dgm:cxn modelId="{516AD9C8-94FD-4D4B-BD8A-2394967609B3}" type="presOf" srcId="{B4C71293-F272-4AE8-9FA3-F7DB27E82EC4}" destId="{339D7D2E-2FB7-4415-9921-34CD171F5172}" srcOrd="0" destOrd="0" presId="urn:microsoft.com/office/officeart/2005/8/layout/process2"/>
    <dgm:cxn modelId="{6E0EE0ED-53B1-40D2-B12A-16A99F312607}" type="presOf" srcId="{24802B6B-A8A4-4891-8198-D3C513AF3C04}" destId="{55AB38BB-24AF-4F3C-9B85-5161DF715637}" srcOrd="0" destOrd="0" presId="urn:microsoft.com/office/officeart/2005/8/layout/process2"/>
    <dgm:cxn modelId="{AFDB8CF0-8151-4D99-8FCF-E29B2440C6A0}" srcId="{6AB84108-5E8A-4E9E-AD41-1684BBF1EDAE}" destId="{B4C71293-F272-4AE8-9FA3-F7DB27E82EC4}" srcOrd="3" destOrd="0" parTransId="{F17414EF-FCFA-47D7-BC3D-785EDEB1AFEE}" sibTransId="{3D307C45-9790-4488-9826-8E6D8AED1FE9}"/>
    <dgm:cxn modelId="{37030C10-C4E1-46CE-A845-C01A8448F356}" type="presParOf" srcId="{4BCF2F72-6515-4C67-B117-25A2E0DB8AC5}" destId="{8A4C086A-30B5-402D-A9A1-6337B09CF354}" srcOrd="0" destOrd="0" presId="urn:microsoft.com/office/officeart/2005/8/layout/process2"/>
    <dgm:cxn modelId="{CA86F529-F760-4673-8214-708FDE4C225C}" type="presParOf" srcId="{4BCF2F72-6515-4C67-B117-25A2E0DB8AC5}" destId="{196910AA-2100-472B-9054-E76C9DBC32AB}" srcOrd="1" destOrd="0" presId="urn:microsoft.com/office/officeart/2005/8/layout/process2"/>
    <dgm:cxn modelId="{D5126705-0C6A-4327-B02E-3AED70D8F2ED}" type="presParOf" srcId="{196910AA-2100-472B-9054-E76C9DBC32AB}" destId="{26128906-9A0A-4A04-94AC-63D19401E17E}" srcOrd="0" destOrd="0" presId="urn:microsoft.com/office/officeart/2005/8/layout/process2"/>
    <dgm:cxn modelId="{2303D346-36F9-4D93-AC45-ED8A19D983D1}" type="presParOf" srcId="{4BCF2F72-6515-4C67-B117-25A2E0DB8AC5}" destId="{A42D2F79-B0D2-4618-816B-9CF832412B2E}" srcOrd="2" destOrd="0" presId="urn:microsoft.com/office/officeart/2005/8/layout/process2"/>
    <dgm:cxn modelId="{38580A9F-6E8A-4266-BF47-D67CEE378196}" type="presParOf" srcId="{4BCF2F72-6515-4C67-B117-25A2E0DB8AC5}" destId="{D659C71B-91EB-4192-9961-B7559B097B06}" srcOrd="3" destOrd="0" presId="urn:microsoft.com/office/officeart/2005/8/layout/process2"/>
    <dgm:cxn modelId="{012F04D7-BB53-4F3D-BAE8-3892638F6BCF}" type="presParOf" srcId="{D659C71B-91EB-4192-9961-B7559B097B06}" destId="{DA1769D8-86B7-4512-A801-2E1B497BDF7C}" srcOrd="0" destOrd="0" presId="urn:microsoft.com/office/officeart/2005/8/layout/process2"/>
    <dgm:cxn modelId="{A43FF207-F932-46BB-85E4-FA19817493DF}" type="presParOf" srcId="{4BCF2F72-6515-4C67-B117-25A2E0DB8AC5}" destId="{89F534E0-00F3-4B0B-B8F2-3AEFB63AE375}" srcOrd="4" destOrd="0" presId="urn:microsoft.com/office/officeart/2005/8/layout/process2"/>
    <dgm:cxn modelId="{F0C6DD2A-50E9-4008-AF17-FBFD306504B2}" type="presParOf" srcId="{4BCF2F72-6515-4C67-B117-25A2E0DB8AC5}" destId="{D4AF56CE-FCFD-4B8C-B90E-3EFF4ABA01B0}" srcOrd="5" destOrd="0" presId="urn:microsoft.com/office/officeart/2005/8/layout/process2"/>
    <dgm:cxn modelId="{43FB9DA0-7862-4E63-9A39-EB02D5F7F65E}" type="presParOf" srcId="{D4AF56CE-FCFD-4B8C-B90E-3EFF4ABA01B0}" destId="{57A9AEEB-8928-4272-BDCE-7C2FAD171E1A}" srcOrd="0" destOrd="0" presId="urn:microsoft.com/office/officeart/2005/8/layout/process2"/>
    <dgm:cxn modelId="{893CE7A5-1107-461E-93DA-70E847038F6F}" type="presParOf" srcId="{4BCF2F72-6515-4C67-B117-25A2E0DB8AC5}" destId="{339D7D2E-2FB7-4415-9921-34CD171F5172}" srcOrd="6" destOrd="0" presId="urn:microsoft.com/office/officeart/2005/8/layout/process2"/>
    <dgm:cxn modelId="{9515CB8C-38E4-44CC-8D59-9F8E423C75C2}" type="presParOf" srcId="{4BCF2F72-6515-4C67-B117-25A2E0DB8AC5}" destId="{75C53FA9-7F87-4BD5-B34A-FBBFE84C7BD1}" srcOrd="7" destOrd="0" presId="urn:microsoft.com/office/officeart/2005/8/layout/process2"/>
    <dgm:cxn modelId="{AE8CE3B5-B51A-4163-8809-A207F8BD3D2A}" type="presParOf" srcId="{75C53FA9-7F87-4BD5-B34A-FBBFE84C7BD1}" destId="{DAD4CADE-1AB2-4925-A90C-B293B59764B6}" srcOrd="0" destOrd="0" presId="urn:microsoft.com/office/officeart/2005/8/layout/process2"/>
    <dgm:cxn modelId="{40DBA432-513F-46D9-A3DF-59E15BEEFDB8}" type="presParOf" srcId="{4BCF2F72-6515-4C67-B117-25A2E0DB8AC5}" destId="{4C0A880F-5EF7-4D66-937E-6E710BA5F715}" srcOrd="8" destOrd="0" presId="urn:microsoft.com/office/officeart/2005/8/layout/process2"/>
    <dgm:cxn modelId="{0FD84728-0DD7-4188-AB11-2B2D94E4D628}" type="presParOf" srcId="{4BCF2F72-6515-4C67-B117-25A2E0DB8AC5}" destId="{55AB38BB-24AF-4F3C-9B85-5161DF715637}" srcOrd="9" destOrd="0" presId="urn:microsoft.com/office/officeart/2005/8/layout/process2"/>
    <dgm:cxn modelId="{1E88E672-CAA8-4E05-AC90-F5174916EA97}" type="presParOf" srcId="{55AB38BB-24AF-4F3C-9B85-5161DF715637}" destId="{1A78A254-751D-444F-8148-AEC1C312C89D}" srcOrd="0" destOrd="0" presId="urn:microsoft.com/office/officeart/2005/8/layout/process2"/>
    <dgm:cxn modelId="{A2632CE2-A8FB-4DE6-A8B4-60876A587D99}" type="presParOf" srcId="{4BCF2F72-6515-4C67-B117-25A2E0DB8AC5}" destId="{AB856846-7448-42CB-8AC6-0A8EBC4877BE}" srcOrd="10" destOrd="0" presId="urn:microsoft.com/office/officeart/2005/8/layout/process2"/>
    <dgm:cxn modelId="{5991815E-BF22-44AF-9531-3EDE81D52C15}" type="presParOf" srcId="{4BCF2F72-6515-4C67-B117-25A2E0DB8AC5}" destId="{7A94500B-D0E1-4368-BFB9-31523F178CA5}" srcOrd="11" destOrd="0" presId="urn:microsoft.com/office/officeart/2005/8/layout/process2"/>
    <dgm:cxn modelId="{0412234E-009B-42F2-A2A8-6339D7F807E5}" type="presParOf" srcId="{7A94500B-D0E1-4368-BFB9-31523F178CA5}" destId="{8E7749F7-DC09-469D-B769-42EAB69E3993}" srcOrd="0" destOrd="0" presId="urn:microsoft.com/office/officeart/2005/8/layout/process2"/>
    <dgm:cxn modelId="{1FCAA705-B6C1-4886-9E09-98FA50AC7D9B}" type="presParOf" srcId="{4BCF2F72-6515-4C67-B117-25A2E0DB8AC5}" destId="{79D27884-F520-4D63-A071-7F4990BD860C}" srcOrd="12" destOrd="0" presId="urn:microsoft.com/office/officeart/2005/8/layout/process2"/>
    <dgm:cxn modelId="{55B6B852-A7F8-4197-95B5-2C75794F8C0A}" type="presParOf" srcId="{4BCF2F72-6515-4C67-B117-25A2E0DB8AC5}" destId="{AC7F4985-ADC2-40E3-B4CC-042B9A976887}" srcOrd="13" destOrd="0" presId="urn:microsoft.com/office/officeart/2005/8/layout/process2"/>
    <dgm:cxn modelId="{7A0ADBF5-40BE-4991-AD6D-D52EE27BBB98}" type="presParOf" srcId="{AC7F4985-ADC2-40E3-B4CC-042B9A976887}" destId="{80DD2259-962B-4612-8C1E-179E682854CC}" srcOrd="0" destOrd="0" presId="urn:microsoft.com/office/officeart/2005/8/layout/process2"/>
    <dgm:cxn modelId="{3D35E867-AD34-413A-862D-938D63FD81B6}" type="presParOf" srcId="{4BCF2F72-6515-4C67-B117-25A2E0DB8AC5}" destId="{F6E25A20-8C76-4D2E-8124-5D3659E6ECC6}" srcOrd="1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BF098E4-06E5-4D00-8C24-F4835A362AC0}" type="doc">
      <dgm:prSet loTypeId="urn:microsoft.com/office/officeart/2005/8/layout/process2" loCatId="process" qsTypeId="urn:microsoft.com/office/officeart/2005/8/quickstyle/simple3" qsCatId="simple" csTypeId="urn:microsoft.com/office/officeart/2005/8/colors/accent1_2" csCatId="accent1" phldr="1"/>
      <dgm:spPr/>
    </dgm:pt>
    <dgm:pt modelId="{A4950446-3D97-4FC4-A341-67F7A06C40B7}">
      <dgm:prSet phldrT="[Text]" custT="1"/>
      <dgm:spPr>
        <a:solidFill>
          <a:srgbClr val="99FFCC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 spcFirstLastPara="0" vert="horz" wrap="square" lIns="76200" tIns="76200" rIns="76200" bIns="76200" numCol="1" spcCol="1270" anchor="ctr" anchorCtr="0"/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prstClr val="black"/>
              </a:solidFill>
              <a:latin typeface="Calibri"/>
              <a:ea typeface="+mn-ea"/>
              <a:cs typeface="+mn-cs"/>
            </a:rPr>
            <a:t>Step 5: Logs</a:t>
          </a:r>
        </a:p>
      </dgm:t>
    </dgm:pt>
    <dgm:pt modelId="{81289868-6474-40DC-A34B-D5C2C5F4A951}" type="parTrans" cxnId="{9421A2AA-22EC-4E1D-96B9-EEAE7C0F139E}">
      <dgm:prSet/>
      <dgm:spPr/>
      <dgm:t>
        <a:bodyPr/>
        <a:lstStyle/>
        <a:p>
          <a:endParaRPr lang="en-US"/>
        </a:p>
      </dgm:t>
    </dgm:pt>
    <dgm:pt modelId="{8967B961-7A88-4F6E-BFE6-D308515D5DD6}" type="sibTrans" cxnId="{9421A2AA-22EC-4E1D-96B9-EEAE7C0F139E}">
      <dgm:prSet/>
      <dgm:spPr/>
      <dgm:t>
        <a:bodyPr/>
        <a:lstStyle/>
        <a:p>
          <a:endParaRPr lang="en-US" dirty="0"/>
        </a:p>
      </dgm:t>
    </dgm:pt>
    <dgm:pt modelId="{19A1688B-1D0F-4575-B6F4-C0191B5E66D3}">
      <dgm:prSet phldrT="[Text]" custT="1"/>
      <dgm:spPr/>
      <dgm:t>
        <a:bodyPr/>
        <a:lstStyle/>
        <a:p>
          <a:r>
            <a:rPr lang="en-US" sz="1800" dirty="0"/>
            <a:t>Step 6: Logs</a:t>
          </a:r>
        </a:p>
      </dgm:t>
    </dgm:pt>
    <dgm:pt modelId="{71E094BD-A83B-4AA4-B561-92C34961CB0F}" type="parTrans" cxnId="{244216C8-81C8-49C5-A859-E9F91EA2AF3C}">
      <dgm:prSet/>
      <dgm:spPr/>
      <dgm:t>
        <a:bodyPr/>
        <a:lstStyle/>
        <a:p>
          <a:endParaRPr lang="en-US"/>
        </a:p>
      </dgm:t>
    </dgm:pt>
    <dgm:pt modelId="{4A94657F-FCCA-452A-ABEE-52DD29F41AE2}" type="sibTrans" cxnId="{244216C8-81C8-49C5-A859-E9F91EA2AF3C}">
      <dgm:prSet/>
      <dgm:spPr/>
      <dgm:t>
        <a:bodyPr/>
        <a:lstStyle/>
        <a:p>
          <a:endParaRPr lang="en-US" dirty="0"/>
        </a:p>
      </dgm:t>
    </dgm:pt>
    <dgm:pt modelId="{99FE52B6-5EB1-4D88-94FB-C4B1A650AC15}">
      <dgm:prSet phldrT="[Text]" custT="1"/>
      <dgm:spPr/>
      <dgm:t>
        <a:bodyPr/>
        <a:lstStyle/>
        <a:p>
          <a:r>
            <a:rPr lang="en-US" sz="1800" dirty="0"/>
            <a:t>Step 8: UI</a:t>
          </a:r>
        </a:p>
      </dgm:t>
    </dgm:pt>
    <dgm:pt modelId="{AA2F466D-C653-444C-8CE8-310509CA7C3C}" type="parTrans" cxnId="{F7BE90C2-6E60-4BB8-94AD-F7DE9505F6BB}">
      <dgm:prSet/>
      <dgm:spPr/>
      <dgm:t>
        <a:bodyPr/>
        <a:lstStyle/>
        <a:p>
          <a:endParaRPr lang="en-US"/>
        </a:p>
      </dgm:t>
    </dgm:pt>
    <dgm:pt modelId="{AA93BB2D-CE8C-4850-9096-E5D133345204}" type="sibTrans" cxnId="{F7BE90C2-6E60-4BB8-94AD-F7DE9505F6BB}">
      <dgm:prSet/>
      <dgm:spPr/>
      <dgm:t>
        <a:bodyPr/>
        <a:lstStyle/>
        <a:p>
          <a:endParaRPr lang="en-US" dirty="0"/>
        </a:p>
      </dgm:t>
    </dgm:pt>
    <dgm:pt modelId="{E46EE278-0C86-416C-BD9F-2970EBCEF524}">
      <dgm:prSet phldrT="[Text]" custT="1"/>
      <dgm:spPr/>
      <dgm:t>
        <a:bodyPr/>
        <a:lstStyle/>
        <a:p>
          <a:r>
            <a:rPr lang="en-US" sz="1800" dirty="0"/>
            <a:t>Step 4: Logs</a:t>
          </a:r>
        </a:p>
      </dgm:t>
    </dgm:pt>
    <dgm:pt modelId="{63B243E3-A53C-4A51-92AC-0337FA79FD7A}" type="parTrans" cxnId="{3D5C19B1-3566-4E5A-B779-E7FBEF5C9D0E}">
      <dgm:prSet/>
      <dgm:spPr/>
      <dgm:t>
        <a:bodyPr/>
        <a:lstStyle/>
        <a:p>
          <a:endParaRPr lang="en-US"/>
        </a:p>
      </dgm:t>
    </dgm:pt>
    <dgm:pt modelId="{17FFB558-1659-4B0B-A4C9-01D43211268C}" type="sibTrans" cxnId="{3D5C19B1-3566-4E5A-B779-E7FBEF5C9D0E}">
      <dgm:prSet/>
      <dgm:spPr/>
      <dgm:t>
        <a:bodyPr/>
        <a:lstStyle/>
        <a:p>
          <a:endParaRPr lang="en-US" dirty="0"/>
        </a:p>
      </dgm:t>
    </dgm:pt>
    <dgm:pt modelId="{2394D661-4751-4C1A-9043-CB9A3215BE8C}">
      <dgm:prSet phldrT="[Text]" custT="1"/>
      <dgm:spPr>
        <a:solidFill>
          <a:srgbClr val="99FFCC"/>
        </a:solidFill>
      </dgm:spPr>
      <dgm:t>
        <a:bodyPr/>
        <a:lstStyle/>
        <a:p>
          <a:r>
            <a:rPr lang="en-US" sz="1800" dirty="0"/>
            <a:t>Step 1: UI</a:t>
          </a:r>
        </a:p>
      </dgm:t>
    </dgm:pt>
    <dgm:pt modelId="{1FB0F308-79F6-49CE-B727-249E9A49AC64}" type="parTrans" cxnId="{B39AA2C6-7AFE-49DC-B7C6-652AE94A0EE0}">
      <dgm:prSet/>
      <dgm:spPr/>
      <dgm:t>
        <a:bodyPr/>
        <a:lstStyle/>
        <a:p>
          <a:endParaRPr lang="en-US"/>
        </a:p>
      </dgm:t>
    </dgm:pt>
    <dgm:pt modelId="{93F0F8B0-43CC-419B-BA9C-E785184B3762}" type="sibTrans" cxnId="{B39AA2C6-7AFE-49DC-B7C6-652AE94A0EE0}">
      <dgm:prSet/>
      <dgm:spPr/>
      <dgm:t>
        <a:bodyPr/>
        <a:lstStyle/>
        <a:p>
          <a:endParaRPr lang="en-US" dirty="0"/>
        </a:p>
      </dgm:t>
    </dgm:pt>
    <dgm:pt modelId="{794F0CE2-6145-4FDD-A0A5-CD9DED94116F}">
      <dgm:prSet phldrT="[Text]" custT="1"/>
      <dgm:spPr>
        <a:solidFill>
          <a:srgbClr val="99FFCC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 spcFirstLastPara="0" vert="horz" wrap="square" lIns="76200" tIns="76200" rIns="76200" bIns="76200" numCol="1" spcCol="1270" anchor="ctr" anchorCtr="0"/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prstClr val="black"/>
              </a:solidFill>
              <a:latin typeface="Calibri"/>
              <a:ea typeface="+mn-ea"/>
              <a:cs typeface="+mn-cs"/>
            </a:rPr>
            <a:t>Step 2: Logs</a:t>
          </a:r>
        </a:p>
      </dgm:t>
    </dgm:pt>
    <dgm:pt modelId="{77E74F68-FE9D-460A-838A-D8F617D5E205}" type="parTrans" cxnId="{7E486B18-78FE-45C7-BE08-F9B52BE6FE7B}">
      <dgm:prSet/>
      <dgm:spPr/>
      <dgm:t>
        <a:bodyPr/>
        <a:lstStyle/>
        <a:p>
          <a:endParaRPr lang="en-IN"/>
        </a:p>
      </dgm:t>
    </dgm:pt>
    <dgm:pt modelId="{71EC8722-F18C-4BEF-AE36-767ADC7D852C}" type="sibTrans" cxnId="{7E486B18-78FE-45C7-BE08-F9B52BE6FE7B}">
      <dgm:prSet/>
      <dgm:spPr/>
      <dgm:t>
        <a:bodyPr/>
        <a:lstStyle/>
        <a:p>
          <a:endParaRPr lang="en-IN"/>
        </a:p>
      </dgm:t>
    </dgm:pt>
    <dgm:pt modelId="{A2E4571C-AF09-4576-B58A-A8F0AC1EDDAB}">
      <dgm:prSet phldrT="[Text]" custT="1"/>
      <dgm:spPr>
        <a:solidFill>
          <a:srgbClr val="4F81BD">
            <a:lumMod val="20000"/>
            <a:lumOff val="8000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 spcFirstLastPara="0" vert="horz" wrap="square" lIns="68580" tIns="68580" rIns="68580" bIns="68580" numCol="1" spcCol="1270" anchor="ctr" anchorCtr="0"/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prstClr val="black"/>
              </a:solidFill>
              <a:latin typeface="Calibri"/>
              <a:ea typeface="+mn-ea"/>
              <a:cs typeface="+mn-cs"/>
            </a:rPr>
            <a:t>Step 3: UI</a:t>
          </a:r>
        </a:p>
      </dgm:t>
    </dgm:pt>
    <dgm:pt modelId="{C2ED4A7B-0FD6-4171-A9F5-06D4B2EDA98B}" type="parTrans" cxnId="{E43AB840-3B22-410C-9F44-820191451C24}">
      <dgm:prSet/>
      <dgm:spPr/>
      <dgm:t>
        <a:bodyPr/>
        <a:lstStyle/>
        <a:p>
          <a:endParaRPr lang="en-IN"/>
        </a:p>
      </dgm:t>
    </dgm:pt>
    <dgm:pt modelId="{0C941825-E3BD-432F-ABDC-194E0D66828A}" type="sibTrans" cxnId="{E43AB840-3B22-410C-9F44-820191451C24}">
      <dgm:prSet/>
      <dgm:spPr/>
      <dgm:t>
        <a:bodyPr/>
        <a:lstStyle/>
        <a:p>
          <a:endParaRPr lang="en-IN"/>
        </a:p>
      </dgm:t>
    </dgm:pt>
    <dgm:pt modelId="{EA2D845A-A986-4166-94D1-3233CA19AAF0}">
      <dgm:prSet phldrT="[Text]" custT="1"/>
      <dgm:spPr/>
      <dgm:t>
        <a:bodyPr/>
        <a:lstStyle/>
        <a:p>
          <a:r>
            <a:rPr lang="en-US" sz="1800" dirty="0"/>
            <a:t>Step 7: Logs</a:t>
          </a:r>
        </a:p>
      </dgm:t>
    </dgm:pt>
    <dgm:pt modelId="{48792F4C-6F17-452E-BB20-234D340EB10D}" type="parTrans" cxnId="{C1A4260B-5BB9-401A-8D2F-EF865BBB2EF1}">
      <dgm:prSet/>
      <dgm:spPr/>
      <dgm:t>
        <a:bodyPr/>
        <a:lstStyle/>
        <a:p>
          <a:endParaRPr lang="en-IN"/>
        </a:p>
      </dgm:t>
    </dgm:pt>
    <dgm:pt modelId="{AD93FC45-46CB-45EE-B0EE-7DFE7FEFB865}" type="sibTrans" cxnId="{C1A4260B-5BB9-401A-8D2F-EF865BBB2EF1}">
      <dgm:prSet/>
      <dgm:spPr/>
      <dgm:t>
        <a:bodyPr/>
        <a:lstStyle/>
        <a:p>
          <a:endParaRPr lang="en-IN"/>
        </a:p>
      </dgm:t>
    </dgm:pt>
    <dgm:pt modelId="{6CDA4BBD-59EB-43AC-8D68-4592603724A7}" type="pres">
      <dgm:prSet presAssocID="{CBF098E4-06E5-4D00-8C24-F4835A362AC0}" presName="linearFlow" presStyleCnt="0">
        <dgm:presLayoutVars>
          <dgm:resizeHandles val="exact"/>
        </dgm:presLayoutVars>
      </dgm:prSet>
      <dgm:spPr/>
    </dgm:pt>
    <dgm:pt modelId="{13CF0A6C-9C86-405B-9B1A-6730D4A58CAC}" type="pres">
      <dgm:prSet presAssocID="{2394D661-4751-4C1A-9043-CB9A3215BE8C}" presName="node" presStyleLbl="node1" presStyleIdx="0" presStyleCnt="8" custScaleX="120533">
        <dgm:presLayoutVars>
          <dgm:bulletEnabled val="1"/>
        </dgm:presLayoutVars>
      </dgm:prSet>
      <dgm:spPr/>
    </dgm:pt>
    <dgm:pt modelId="{395D4677-9231-4D93-A796-20CB2F317730}" type="pres">
      <dgm:prSet presAssocID="{93F0F8B0-43CC-419B-BA9C-E785184B3762}" presName="sibTrans" presStyleLbl="sibTrans2D1" presStyleIdx="0" presStyleCnt="7"/>
      <dgm:spPr/>
    </dgm:pt>
    <dgm:pt modelId="{0109C074-BF8A-4B70-A395-974C9D70EC71}" type="pres">
      <dgm:prSet presAssocID="{93F0F8B0-43CC-419B-BA9C-E785184B3762}" presName="connectorText" presStyleLbl="sibTrans2D1" presStyleIdx="0" presStyleCnt="7"/>
      <dgm:spPr/>
    </dgm:pt>
    <dgm:pt modelId="{296C9920-1396-43AF-9021-AC1C9695EC7A}" type="pres">
      <dgm:prSet presAssocID="{794F0CE2-6145-4FDD-A0A5-CD9DED94116F}" presName="node" presStyleLbl="node1" presStyleIdx="1" presStyleCnt="8" custScaleX="120533">
        <dgm:presLayoutVars>
          <dgm:bulletEnabled val="1"/>
        </dgm:presLayoutVars>
      </dgm:prSet>
      <dgm:spPr>
        <a:xfrm>
          <a:off x="0" y="470232"/>
          <a:ext cx="1502979" cy="311736"/>
        </a:xfrm>
        <a:prstGeom prst="roundRect">
          <a:avLst>
            <a:gd name="adj" fmla="val 10000"/>
          </a:avLst>
        </a:prstGeom>
      </dgm:spPr>
    </dgm:pt>
    <dgm:pt modelId="{D87B3DA4-1634-4CE9-B0C1-81BF4A2131E2}" type="pres">
      <dgm:prSet presAssocID="{71EC8722-F18C-4BEF-AE36-767ADC7D852C}" presName="sibTrans" presStyleLbl="sibTrans2D1" presStyleIdx="1" presStyleCnt="7"/>
      <dgm:spPr/>
    </dgm:pt>
    <dgm:pt modelId="{DDDE881C-1FAA-4632-8323-2600B36CB5F7}" type="pres">
      <dgm:prSet presAssocID="{71EC8722-F18C-4BEF-AE36-767ADC7D852C}" presName="connectorText" presStyleLbl="sibTrans2D1" presStyleIdx="1" presStyleCnt="7"/>
      <dgm:spPr/>
    </dgm:pt>
    <dgm:pt modelId="{6FD81AEB-A8CB-48B4-98E0-B08C3A0C634E}" type="pres">
      <dgm:prSet presAssocID="{A2E4571C-AF09-4576-B58A-A8F0AC1EDDAB}" presName="node" presStyleLbl="node1" presStyleIdx="2" presStyleCnt="8" custScaleX="120533">
        <dgm:presLayoutVars>
          <dgm:bulletEnabled val="1"/>
        </dgm:presLayoutVars>
      </dgm:prSet>
      <dgm:spPr>
        <a:xfrm>
          <a:off x="0" y="937837"/>
          <a:ext cx="1502979" cy="311736"/>
        </a:xfrm>
        <a:prstGeom prst="roundRect">
          <a:avLst>
            <a:gd name="adj" fmla="val 10000"/>
          </a:avLst>
        </a:prstGeom>
      </dgm:spPr>
    </dgm:pt>
    <dgm:pt modelId="{6B1D19A3-9A74-4D75-B41C-C9EAFDEF7FF4}" type="pres">
      <dgm:prSet presAssocID="{0C941825-E3BD-432F-ABDC-194E0D66828A}" presName="sibTrans" presStyleLbl="sibTrans2D1" presStyleIdx="2" presStyleCnt="7"/>
      <dgm:spPr/>
    </dgm:pt>
    <dgm:pt modelId="{9FA47B8A-4AEC-4E1C-A00B-C809787FF526}" type="pres">
      <dgm:prSet presAssocID="{0C941825-E3BD-432F-ABDC-194E0D66828A}" presName="connectorText" presStyleLbl="sibTrans2D1" presStyleIdx="2" presStyleCnt="7"/>
      <dgm:spPr/>
    </dgm:pt>
    <dgm:pt modelId="{71C0109A-6ECE-4C30-88DB-D20BD9737C82}" type="pres">
      <dgm:prSet presAssocID="{E46EE278-0C86-416C-BD9F-2970EBCEF524}" presName="node" presStyleLbl="node1" presStyleIdx="3" presStyleCnt="8" custScaleX="120533">
        <dgm:presLayoutVars>
          <dgm:bulletEnabled val="1"/>
        </dgm:presLayoutVars>
      </dgm:prSet>
      <dgm:spPr/>
    </dgm:pt>
    <dgm:pt modelId="{2B59BB7E-67BC-426B-8C10-D0A2CBE8A171}" type="pres">
      <dgm:prSet presAssocID="{17FFB558-1659-4B0B-A4C9-01D43211268C}" presName="sibTrans" presStyleLbl="sibTrans2D1" presStyleIdx="3" presStyleCnt="7"/>
      <dgm:spPr/>
    </dgm:pt>
    <dgm:pt modelId="{E47E6FE2-7F13-4CB1-8A9D-BF39EEBD9F33}" type="pres">
      <dgm:prSet presAssocID="{17FFB558-1659-4B0B-A4C9-01D43211268C}" presName="connectorText" presStyleLbl="sibTrans2D1" presStyleIdx="3" presStyleCnt="7"/>
      <dgm:spPr/>
    </dgm:pt>
    <dgm:pt modelId="{54E5F2FB-B4AE-4BB7-9145-FB8C9B07ED79}" type="pres">
      <dgm:prSet presAssocID="{A4950446-3D97-4FC4-A341-67F7A06C40B7}" presName="node" presStyleLbl="node1" presStyleIdx="4" presStyleCnt="8" custScaleX="120533">
        <dgm:presLayoutVars>
          <dgm:bulletEnabled val="1"/>
        </dgm:presLayoutVars>
      </dgm:prSet>
      <dgm:spPr>
        <a:xfrm>
          <a:off x="0" y="1873045"/>
          <a:ext cx="1502979" cy="311736"/>
        </a:xfrm>
        <a:prstGeom prst="roundRect">
          <a:avLst>
            <a:gd name="adj" fmla="val 10000"/>
          </a:avLst>
        </a:prstGeom>
      </dgm:spPr>
    </dgm:pt>
    <dgm:pt modelId="{A776341E-8E06-46EE-A469-9995585BD71B}" type="pres">
      <dgm:prSet presAssocID="{8967B961-7A88-4F6E-BFE6-D308515D5DD6}" presName="sibTrans" presStyleLbl="sibTrans2D1" presStyleIdx="4" presStyleCnt="7"/>
      <dgm:spPr/>
    </dgm:pt>
    <dgm:pt modelId="{F6FFB829-F736-41A1-9396-001DA75D83DD}" type="pres">
      <dgm:prSet presAssocID="{8967B961-7A88-4F6E-BFE6-D308515D5DD6}" presName="connectorText" presStyleLbl="sibTrans2D1" presStyleIdx="4" presStyleCnt="7"/>
      <dgm:spPr/>
    </dgm:pt>
    <dgm:pt modelId="{8462AB0B-80D3-4ABD-A433-A5EF20371141}" type="pres">
      <dgm:prSet presAssocID="{19A1688B-1D0F-4575-B6F4-C0191B5E66D3}" presName="node" presStyleLbl="node1" presStyleIdx="5" presStyleCnt="8" custScaleX="120533">
        <dgm:presLayoutVars>
          <dgm:bulletEnabled val="1"/>
        </dgm:presLayoutVars>
      </dgm:prSet>
      <dgm:spPr/>
    </dgm:pt>
    <dgm:pt modelId="{A6E54015-D07C-4C05-B51A-BB873427D5CB}" type="pres">
      <dgm:prSet presAssocID="{4A94657F-FCCA-452A-ABEE-52DD29F41AE2}" presName="sibTrans" presStyleLbl="sibTrans2D1" presStyleIdx="5" presStyleCnt="7"/>
      <dgm:spPr/>
    </dgm:pt>
    <dgm:pt modelId="{4B048BEC-5389-46AC-A77B-0C9A0555D160}" type="pres">
      <dgm:prSet presAssocID="{4A94657F-FCCA-452A-ABEE-52DD29F41AE2}" presName="connectorText" presStyleLbl="sibTrans2D1" presStyleIdx="5" presStyleCnt="7"/>
      <dgm:spPr/>
    </dgm:pt>
    <dgm:pt modelId="{E23ADAD2-E9D9-43BB-AFAA-DA5341C589E5}" type="pres">
      <dgm:prSet presAssocID="{EA2D845A-A986-4166-94D1-3233CA19AAF0}" presName="node" presStyleLbl="node1" presStyleIdx="6" presStyleCnt="8" custScaleX="120533">
        <dgm:presLayoutVars>
          <dgm:bulletEnabled val="1"/>
        </dgm:presLayoutVars>
      </dgm:prSet>
      <dgm:spPr/>
    </dgm:pt>
    <dgm:pt modelId="{01B1FB34-E42E-4638-9934-234CD9E3C36E}" type="pres">
      <dgm:prSet presAssocID="{AD93FC45-46CB-45EE-B0EE-7DFE7FEFB865}" presName="sibTrans" presStyleLbl="sibTrans2D1" presStyleIdx="6" presStyleCnt="7"/>
      <dgm:spPr/>
    </dgm:pt>
    <dgm:pt modelId="{784770D0-3ACA-422A-8AF1-E810261EC2F1}" type="pres">
      <dgm:prSet presAssocID="{AD93FC45-46CB-45EE-B0EE-7DFE7FEFB865}" presName="connectorText" presStyleLbl="sibTrans2D1" presStyleIdx="6" presStyleCnt="7"/>
      <dgm:spPr/>
    </dgm:pt>
    <dgm:pt modelId="{164881CD-FFF1-4EC7-85BD-BB4431098991}" type="pres">
      <dgm:prSet presAssocID="{99FE52B6-5EB1-4D88-94FB-C4B1A650AC15}" presName="node" presStyleLbl="node1" presStyleIdx="7" presStyleCnt="8" custScaleX="120533">
        <dgm:presLayoutVars>
          <dgm:bulletEnabled val="1"/>
        </dgm:presLayoutVars>
      </dgm:prSet>
      <dgm:spPr/>
    </dgm:pt>
  </dgm:ptLst>
  <dgm:cxnLst>
    <dgm:cxn modelId="{C1A4260B-5BB9-401A-8D2F-EF865BBB2EF1}" srcId="{CBF098E4-06E5-4D00-8C24-F4835A362AC0}" destId="{EA2D845A-A986-4166-94D1-3233CA19AAF0}" srcOrd="6" destOrd="0" parTransId="{48792F4C-6F17-452E-BB20-234D340EB10D}" sibTransId="{AD93FC45-46CB-45EE-B0EE-7DFE7FEFB865}"/>
    <dgm:cxn modelId="{53C0870E-0E79-494C-A88C-655127D9FBD4}" type="presOf" srcId="{8967B961-7A88-4F6E-BFE6-D308515D5DD6}" destId="{A776341E-8E06-46EE-A469-9995585BD71B}" srcOrd="0" destOrd="0" presId="urn:microsoft.com/office/officeart/2005/8/layout/process2"/>
    <dgm:cxn modelId="{7E486B18-78FE-45C7-BE08-F9B52BE6FE7B}" srcId="{CBF098E4-06E5-4D00-8C24-F4835A362AC0}" destId="{794F0CE2-6145-4FDD-A0A5-CD9DED94116F}" srcOrd="1" destOrd="0" parTransId="{77E74F68-FE9D-460A-838A-D8F617D5E205}" sibTransId="{71EC8722-F18C-4BEF-AE36-767ADC7D852C}"/>
    <dgm:cxn modelId="{3D4EC41F-B334-4DEF-A901-9E1FB5AF79BC}" type="presOf" srcId="{AD93FC45-46CB-45EE-B0EE-7DFE7FEFB865}" destId="{784770D0-3ACA-422A-8AF1-E810261EC2F1}" srcOrd="1" destOrd="0" presId="urn:microsoft.com/office/officeart/2005/8/layout/process2"/>
    <dgm:cxn modelId="{CF80EE38-6E81-4202-896F-21A29E9772F0}" type="presOf" srcId="{4A94657F-FCCA-452A-ABEE-52DD29F41AE2}" destId="{A6E54015-D07C-4C05-B51A-BB873427D5CB}" srcOrd="0" destOrd="0" presId="urn:microsoft.com/office/officeart/2005/8/layout/process2"/>
    <dgm:cxn modelId="{677EB63A-F794-42EA-A1CE-B7E3F34E8649}" type="presOf" srcId="{0C941825-E3BD-432F-ABDC-194E0D66828A}" destId="{6B1D19A3-9A74-4D75-B41C-C9EAFDEF7FF4}" srcOrd="0" destOrd="0" presId="urn:microsoft.com/office/officeart/2005/8/layout/process2"/>
    <dgm:cxn modelId="{B026523D-B5BF-4E5B-8AA3-D1FFE4561B99}" type="presOf" srcId="{99FE52B6-5EB1-4D88-94FB-C4B1A650AC15}" destId="{164881CD-FFF1-4EC7-85BD-BB4431098991}" srcOrd="0" destOrd="0" presId="urn:microsoft.com/office/officeart/2005/8/layout/process2"/>
    <dgm:cxn modelId="{7303B13E-217E-4BB7-A410-8CB8578DC2C0}" type="presOf" srcId="{CBF098E4-06E5-4D00-8C24-F4835A362AC0}" destId="{6CDA4BBD-59EB-43AC-8D68-4592603724A7}" srcOrd="0" destOrd="0" presId="urn:microsoft.com/office/officeart/2005/8/layout/process2"/>
    <dgm:cxn modelId="{E43AB840-3B22-410C-9F44-820191451C24}" srcId="{CBF098E4-06E5-4D00-8C24-F4835A362AC0}" destId="{A2E4571C-AF09-4576-B58A-A8F0AC1EDDAB}" srcOrd="2" destOrd="0" parTransId="{C2ED4A7B-0FD6-4171-A9F5-06D4B2EDA98B}" sibTransId="{0C941825-E3BD-432F-ABDC-194E0D66828A}"/>
    <dgm:cxn modelId="{EAA6FF42-123B-414C-97CF-BF30A3075792}" type="presOf" srcId="{2394D661-4751-4C1A-9043-CB9A3215BE8C}" destId="{13CF0A6C-9C86-405B-9B1A-6730D4A58CAC}" srcOrd="0" destOrd="0" presId="urn:microsoft.com/office/officeart/2005/8/layout/process2"/>
    <dgm:cxn modelId="{93BE6D67-F578-4393-B5BB-F2BB81A31EA7}" type="presOf" srcId="{E46EE278-0C86-416C-BD9F-2970EBCEF524}" destId="{71C0109A-6ECE-4C30-88DB-D20BD9737C82}" srcOrd="0" destOrd="0" presId="urn:microsoft.com/office/officeart/2005/8/layout/process2"/>
    <dgm:cxn modelId="{3CEB706E-22B4-4C68-87F0-40CC4FDAC881}" type="presOf" srcId="{17FFB558-1659-4B0B-A4C9-01D43211268C}" destId="{E47E6FE2-7F13-4CB1-8A9D-BF39EEBD9F33}" srcOrd="1" destOrd="0" presId="urn:microsoft.com/office/officeart/2005/8/layout/process2"/>
    <dgm:cxn modelId="{1240C54F-E478-4D76-BDAA-5D1766035D29}" type="presOf" srcId="{19A1688B-1D0F-4575-B6F4-C0191B5E66D3}" destId="{8462AB0B-80D3-4ABD-A433-A5EF20371141}" srcOrd="0" destOrd="0" presId="urn:microsoft.com/office/officeart/2005/8/layout/process2"/>
    <dgm:cxn modelId="{6AB9255A-0790-4946-A059-22CED01D2962}" type="presOf" srcId="{794F0CE2-6145-4FDD-A0A5-CD9DED94116F}" destId="{296C9920-1396-43AF-9021-AC1C9695EC7A}" srcOrd="0" destOrd="0" presId="urn:microsoft.com/office/officeart/2005/8/layout/process2"/>
    <dgm:cxn modelId="{9677FB7F-1BDC-4BC4-B760-AFAFEABD2CC2}" type="presOf" srcId="{71EC8722-F18C-4BEF-AE36-767ADC7D852C}" destId="{DDDE881C-1FAA-4632-8323-2600B36CB5F7}" srcOrd="1" destOrd="0" presId="urn:microsoft.com/office/officeart/2005/8/layout/process2"/>
    <dgm:cxn modelId="{CFCDFA84-CC3A-4F17-A11F-5B7C82F24428}" type="presOf" srcId="{17FFB558-1659-4B0B-A4C9-01D43211268C}" destId="{2B59BB7E-67BC-426B-8C10-D0A2CBE8A171}" srcOrd="0" destOrd="0" presId="urn:microsoft.com/office/officeart/2005/8/layout/process2"/>
    <dgm:cxn modelId="{3412DDA1-D229-4901-AB08-79D09C3803E8}" type="presOf" srcId="{93F0F8B0-43CC-419B-BA9C-E785184B3762}" destId="{395D4677-9231-4D93-A796-20CB2F317730}" srcOrd="0" destOrd="0" presId="urn:microsoft.com/office/officeart/2005/8/layout/process2"/>
    <dgm:cxn modelId="{CA3DBFA6-6222-4041-8807-C6D5BD027487}" type="presOf" srcId="{A4950446-3D97-4FC4-A341-67F7A06C40B7}" destId="{54E5F2FB-B4AE-4BB7-9145-FB8C9B07ED79}" srcOrd="0" destOrd="0" presId="urn:microsoft.com/office/officeart/2005/8/layout/process2"/>
    <dgm:cxn modelId="{9421A2AA-22EC-4E1D-96B9-EEAE7C0F139E}" srcId="{CBF098E4-06E5-4D00-8C24-F4835A362AC0}" destId="{A4950446-3D97-4FC4-A341-67F7A06C40B7}" srcOrd="4" destOrd="0" parTransId="{81289868-6474-40DC-A34B-D5C2C5F4A951}" sibTransId="{8967B961-7A88-4F6E-BFE6-D308515D5DD6}"/>
    <dgm:cxn modelId="{E682BEAB-F18A-45F7-AFAF-237778EC2473}" type="presOf" srcId="{A2E4571C-AF09-4576-B58A-A8F0AC1EDDAB}" destId="{6FD81AEB-A8CB-48B4-98E0-B08C3A0C634E}" srcOrd="0" destOrd="0" presId="urn:microsoft.com/office/officeart/2005/8/layout/process2"/>
    <dgm:cxn modelId="{3D5C19B1-3566-4E5A-B779-E7FBEF5C9D0E}" srcId="{CBF098E4-06E5-4D00-8C24-F4835A362AC0}" destId="{E46EE278-0C86-416C-BD9F-2970EBCEF524}" srcOrd="3" destOrd="0" parTransId="{63B243E3-A53C-4A51-92AC-0337FA79FD7A}" sibTransId="{17FFB558-1659-4B0B-A4C9-01D43211268C}"/>
    <dgm:cxn modelId="{F7BE90C2-6E60-4BB8-94AD-F7DE9505F6BB}" srcId="{CBF098E4-06E5-4D00-8C24-F4835A362AC0}" destId="{99FE52B6-5EB1-4D88-94FB-C4B1A650AC15}" srcOrd="7" destOrd="0" parTransId="{AA2F466D-C653-444C-8CE8-310509CA7C3C}" sibTransId="{AA93BB2D-CE8C-4850-9096-E5D133345204}"/>
    <dgm:cxn modelId="{95FAB2C2-DF70-4A9C-BF2D-EA6471AC54BF}" type="presOf" srcId="{93F0F8B0-43CC-419B-BA9C-E785184B3762}" destId="{0109C074-BF8A-4B70-A395-974C9D70EC71}" srcOrd="1" destOrd="0" presId="urn:microsoft.com/office/officeart/2005/8/layout/process2"/>
    <dgm:cxn modelId="{ED82EAC4-A925-4DE9-97A9-B074F8227728}" type="presOf" srcId="{0C941825-E3BD-432F-ABDC-194E0D66828A}" destId="{9FA47B8A-4AEC-4E1C-A00B-C809787FF526}" srcOrd="1" destOrd="0" presId="urn:microsoft.com/office/officeart/2005/8/layout/process2"/>
    <dgm:cxn modelId="{B39AA2C6-7AFE-49DC-B7C6-652AE94A0EE0}" srcId="{CBF098E4-06E5-4D00-8C24-F4835A362AC0}" destId="{2394D661-4751-4C1A-9043-CB9A3215BE8C}" srcOrd="0" destOrd="0" parTransId="{1FB0F308-79F6-49CE-B727-249E9A49AC64}" sibTransId="{93F0F8B0-43CC-419B-BA9C-E785184B3762}"/>
    <dgm:cxn modelId="{244216C8-81C8-49C5-A859-E9F91EA2AF3C}" srcId="{CBF098E4-06E5-4D00-8C24-F4835A362AC0}" destId="{19A1688B-1D0F-4575-B6F4-C0191B5E66D3}" srcOrd="5" destOrd="0" parTransId="{71E094BD-A83B-4AA4-B561-92C34961CB0F}" sibTransId="{4A94657F-FCCA-452A-ABEE-52DD29F41AE2}"/>
    <dgm:cxn modelId="{D09017CD-401D-42E8-B254-0ABD0CDABA26}" type="presOf" srcId="{4A94657F-FCCA-452A-ABEE-52DD29F41AE2}" destId="{4B048BEC-5389-46AC-A77B-0C9A0555D160}" srcOrd="1" destOrd="0" presId="urn:microsoft.com/office/officeart/2005/8/layout/process2"/>
    <dgm:cxn modelId="{568DB2DB-AA3A-476B-9DDF-9CA3E3754805}" type="presOf" srcId="{AD93FC45-46CB-45EE-B0EE-7DFE7FEFB865}" destId="{01B1FB34-E42E-4638-9934-234CD9E3C36E}" srcOrd="0" destOrd="0" presId="urn:microsoft.com/office/officeart/2005/8/layout/process2"/>
    <dgm:cxn modelId="{EEAE70E8-8FC4-4CA4-826D-98C01D3BD109}" type="presOf" srcId="{EA2D845A-A986-4166-94D1-3233CA19AAF0}" destId="{E23ADAD2-E9D9-43BB-AFAA-DA5341C589E5}" srcOrd="0" destOrd="0" presId="urn:microsoft.com/office/officeart/2005/8/layout/process2"/>
    <dgm:cxn modelId="{607439EE-3ADF-4FD5-8B5A-00D04AAD00B7}" type="presOf" srcId="{71EC8722-F18C-4BEF-AE36-767ADC7D852C}" destId="{D87B3DA4-1634-4CE9-B0C1-81BF4A2131E2}" srcOrd="0" destOrd="0" presId="urn:microsoft.com/office/officeart/2005/8/layout/process2"/>
    <dgm:cxn modelId="{C3C953F6-0AD4-4398-96F6-03C63047D973}" type="presOf" srcId="{8967B961-7A88-4F6E-BFE6-D308515D5DD6}" destId="{F6FFB829-F736-41A1-9396-001DA75D83DD}" srcOrd="1" destOrd="0" presId="urn:microsoft.com/office/officeart/2005/8/layout/process2"/>
    <dgm:cxn modelId="{925DEE65-2876-4B36-A5EF-8A74FA50D6C0}" type="presParOf" srcId="{6CDA4BBD-59EB-43AC-8D68-4592603724A7}" destId="{13CF0A6C-9C86-405B-9B1A-6730D4A58CAC}" srcOrd="0" destOrd="0" presId="urn:microsoft.com/office/officeart/2005/8/layout/process2"/>
    <dgm:cxn modelId="{6AF50091-A1BA-41E3-9214-6D2AE9A8E27D}" type="presParOf" srcId="{6CDA4BBD-59EB-43AC-8D68-4592603724A7}" destId="{395D4677-9231-4D93-A796-20CB2F317730}" srcOrd="1" destOrd="0" presId="urn:microsoft.com/office/officeart/2005/8/layout/process2"/>
    <dgm:cxn modelId="{4B401583-0A39-4D0A-BA5C-9A23B7B36E06}" type="presParOf" srcId="{395D4677-9231-4D93-A796-20CB2F317730}" destId="{0109C074-BF8A-4B70-A395-974C9D70EC71}" srcOrd="0" destOrd="0" presId="urn:microsoft.com/office/officeart/2005/8/layout/process2"/>
    <dgm:cxn modelId="{124807F3-691A-4C03-ABD0-B7E3A7F9B438}" type="presParOf" srcId="{6CDA4BBD-59EB-43AC-8D68-4592603724A7}" destId="{296C9920-1396-43AF-9021-AC1C9695EC7A}" srcOrd="2" destOrd="0" presId="urn:microsoft.com/office/officeart/2005/8/layout/process2"/>
    <dgm:cxn modelId="{829ADFF6-A4A3-4E8F-BF05-ED02B52589A1}" type="presParOf" srcId="{6CDA4BBD-59EB-43AC-8D68-4592603724A7}" destId="{D87B3DA4-1634-4CE9-B0C1-81BF4A2131E2}" srcOrd="3" destOrd="0" presId="urn:microsoft.com/office/officeart/2005/8/layout/process2"/>
    <dgm:cxn modelId="{D41A9C90-3882-4D4A-A170-32EBC3054B43}" type="presParOf" srcId="{D87B3DA4-1634-4CE9-B0C1-81BF4A2131E2}" destId="{DDDE881C-1FAA-4632-8323-2600B36CB5F7}" srcOrd="0" destOrd="0" presId="urn:microsoft.com/office/officeart/2005/8/layout/process2"/>
    <dgm:cxn modelId="{D3885F4F-6A49-4930-ACA0-AE4E0BD0268A}" type="presParOf" srcId="{6CDA4BBD-59EB-43AC-8D68-4592603724A7}" destId="{6FD81AEB-A8CB-48B4-98E0-B08C3A0C634E}" srcOrd="4" destOrd="0" presId="urn:microsoft.com/office/officeart/2005/8/layout/process2"/>
    <dgm:cxn modelId="{CF29B8C2-BF57-427A-B776-8CA9B1F37E4B}" type="presParOf" srcId="{6CDA4BBD-59EB-43AC-8D68-4592603724A7}" destId="{6B1D19A3-9A74-4D75-B41C-C9EAFDEF7FF4}" srcOrd="5" destOrd="0" presId="urn:microsoft.com/office/officeart/2005/8/layout/process2"/>
    <dgm:cxn modelId="{42EA4C64-A686-4454-8FE6-515DFF0BB0E8}" type="presParOf" srcId="{6B1D19A3-9A74-4D75-B41C-C9EAFDEF7FF4}" destId="{9FA47B8A-4AEC-4E1C-A00B-C809787FF526}" srcOrd="0" destOrd="0" presId="urn:microsoft.com/office/officeart/2005/8/layout/process2"/>
    <dgm:cxn modelId="{DA7D484B-69D8-46C5-B17F-1B16410AD701}" type="presParOf" srcId="{6CDA4BBD-59EB-43AC-8D68-4592603724A7}" destId="{71C0109A-6ECE-4C30-88DB-D20BD9737C82}" srcOrd="6" destOrd="0" presId="urn:microsoft.com/office/officeart/2005/8/layout/process2"/>
    <dgm:cxn modelId="{03E11279-BAF3-4475-8CAF-2E9B1CA50C0F}" type="presParOf" srcId="{6CDA4BBD-59EB-43AC-8D68-4592603724A7}" destId="{2B59BB7E-67BC-426B-8C10-D0A2CBE8A171}" srcOrd="7" destOrd="0" presId="urn:microsoft.com/office/officeart/2005/8/layout/process2"/>
    <dgm:cxn modelId="{35776DD1-C78C-4AEF-ADAF-9D8BC80A4C8E}" type="presParOf" srcId="{2B59BB7E-67BC-426B-8C10-D0A2CBE8A171}" destId="{E47E6FE2-7F13-4CB1-8A9D-BF39EEBD9F33}" srcOrd="0" destOrd="0" presId="urn:microsoft.com/office/officeart/2005/8/layout/process2"/>
    <dgm:cxn modelId="{D0EB48B3-EFBD-4B67-B156-98CBA5B12842}" type="presParOf" srcId="{6CDA4BBD-59EB-43AC-8D68-4592603724A7}" destId="{54E5F2FB-B4AE-4BB7-9145-FB8C9B07ED79}" srcOrd="8" destOrd="0" presId="urn:microsoft.com/office/officeart/2005/8/layout/process2"/>
    <dgm:cxn modelId="{544F2EF3-AAAE-442E-B04F-573411CC4311}" type="presParOf" srcId="{6CDA4BBD-59EB-43AC-8D68-4592603724A7}" destId="{A776341E-8E06-46EE-A469-9995585BD71B}" srcOrd="9" destOrd="0" presId="urn:microsoft.com/office/officeart/2005/8/layout/process2"/>
    <dgm:cxn modelId="{17C17B4A-D4B9-418A-BB49-159DF1289DDA}" type="presParOf" srcId="{A776341E-8E06-46EE-A469-9995585BD71B}" destId="{F6FFB829-F736-41A1-9396-001DA75D83DD}" srcOrd="0" destOrd="0" presId="urn:microsoft.com/office/officeart/2005/8/layout/process2"/>
    <dgm:cxn modelId="{5163261A-E88A-4579-BD9A-B6E7C0C0DD3B}" type="presParOf" srcId="{6CDA4BBD-59EB-43AC-8D68-4592603724A7}" destId="{8462AB0B-80D3-4ABD-A433-A5EF20371141}" srcOrd="10" destOrd="0" presId="urn:microsoft.com/office/officeart/2005/8/layout/process2"/>
    <dgm:cxn modelId="{BDD6B170-D7C1-43DF-AFC0-81E7738EE5BB}" type="presParOf" srcId="{6CDA4BBD-59EB-43AC-8D68-4592603724A7}" destId="{A6E54015-D07C-4C05-B51A-BB873427D5CB}" srcOrd="11" destOrd="0" presId="urn:microsoft.com/office/officeart/2005/8/layout/process2"/>
    <dgm:cxn modelId="{A2245ACC-9BA2-464F-ACA2-4C25692754E0}" type="presParOf" srcId="{A6E54015-D07C-4C05-B51A-BB873427D5CB}" destId="{4B048BEC-5389-46AC-A77B-0C9A0555D160}" srcOrd="0" destOrd="0" presId="urn:microsoft.com/office/officeart/2005/8/layout/process2"/>
    <dgm:cxn modelId="{C71E4B54-D1C9-4E4E-927A-5E1B62B47F3D}" type="presParOf" srcId="{6CDA4BBD-59EB-43AC-8D68-4592603724A7}" destId="{E23ADAD2-E9D9-43BB-AFAA-DA5341C589E5}" srcOrd="12" destOrd="0" presId="urn:microsoft.com/office/officeart/2005/8/layout/process2"/>
    <dgm:cxn modelId="{DD335F30-7F0D-48B9-A6F2-0065DECB2374}" type="presParOf" srcId="{6CDA4BBD-59EB-43AC-8D68-4592603724A7}" destId="{01B1FB34-E42E-4638-9934-234CD9E3C36E}" srcOrd="13" destOrd="0" presId="urn:microsoft.com/office/officeart/2005/8/layout/process2"/>
    <dgm:cxn modelId="{C1261EA2-C002-4919-A0D1-634AE689E730}" type="presParOf" srcId="{01B1FB34-E42E-4638-9934-234CD9E3C36E}" destId="{784770D0-3ACA-422A-8AF1-E810261EC2F1}" srcOrd="0" destOrd="0" presId="urn:microsoft.com/office/officeart/2005/8/layout/process2"/>
    <dgm:cxn modelId="{81F0A149-5A7D-4B92-80A8-70C7F19D7388}" type="presParOf" srcId="{6CDA4BBD-59EB-43AC-8D68-4592603724A7}" destId="{164881CD-FFF1-4EC7-85BD-BB4431098991}" srcOrd="1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2D2F79-B0D2-4618-816B-9CF832412B2E}">
      <dsp:nvSpPr>
        <dsp:cNvPr id="0" name=""/>
        <dsp:cNvSpPr/>
      </dsp:nvSpPr>
      <dsp:spPr>
        <a:xfrm>
          <a:off x="14490" y="2190"/>
          <a:ext cx="6314217" cy="512263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4F81BD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prstClr val="black"/>
              </a:solidFill>
              <a:latin typeface="Calibri"/>
              <a:ea typeface="+mn-ea"/>
              <a:cs typeface="+mn-cs"/>
            </a:rPr>
            <a:t>Trigger PCI alarm (collision/confusion) from RAN-SIM UI</a:t>
          </a:r>
        </a:p>
      </dsp:txBody>
      <dsp:txXfrm>
        <a:off x="29494" y="17194"/>
        <a:ext cx="6284209" cy="482255"/>
      </dsp:txXfrm>
    </dsp:sp>
    <dsp:sp modelId="{D659C71B-91EB-4192-9961-B7559B097B06}">
      <dsp:nvSpPr>
        <dsp:cNvPr id="0" name=""/>
        <dsp:cNvSpPr/>
      </dsp:nvSpPr>
      <dsp:spPr>
        <a:xfrm rot="5400000">
          <a:off x="3075550" y="527260"/>
          <a:ext cx="192098" cy="23051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 dirty="0"/>
        </a:p>
      </dsp:txBody>
      <dsp:txXfrm rot="-5400000">
        <a:off x="3102445" y="546470"/>
        <a:ext cx="138310" cy="134469"/>
      </dsp:txXfrm>
    </dsp:sp>
    <dsp:sp modelId="{339D7D2E-2FB7-4415-9921-34CD171F5172}">
      <dsp:nvSpPr>
        <dsp:cNvPr id="0" name=""/>
        <dsp:cNvSpPr/>
      </dsp:nvSpPr>
      <dsp:spPr>
        <a:xfrm>
          <a:off x="0" y="770585"/>
          <a:ext cx="6343199" cy="5122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prstClr val="black"/>
              </a:solidFill>
              <a:latin typeface="Calibri"/>
              <a:ea typeface="+mn-ea"/>
              <a:cs typeface="+mn-cs"/>
            </a:rPr>
            <a:t>Show SON-Handler MS triggering OOF</a:t>
          </a:r>
        </a:p>
      </dsp:txBody>
      <dsp:txXfrm>
        <a:off x="15004" y="785589"/>
        <a:ext cx="6313191" cy="482255"/>
      </dsp:txXfrm>
    </dsp:sp>
    <dsp:sp modelId="{75C53FA9-7F87-4BD5-B34A-FBBFE84C7BD1}">
      <dsp:nvSpPr>
        <dsp:cNvPr id="0" name=""/>
        <dsp:cNvSpPr/>
      </dsp:nvSpPr>
      <dsp:spPr>
        <a:xfrm rot="5400000">
          <a:off x="3075550" y="1295655"/>
          <a:ext cx="192098" cy="23051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 dirty="0"/>
        </a:p>
      </dsp:txBody>
      <dsp:txXfrm rot="-5400000">
        <a:off x="3102445" y="1314865"/>
        <a:ext cx="138310" cy="134469"/>
      </dsp:txXfrm>
    </dsp:sp>
    <dsp:sp modelId="{AB856846-7448-42CB-8AC6-0A8EBC4877BE}">
      <dsp:nvSpPr>
        <dsp:cNvPr id="0" name=""/>
        <dsp:cNvSpPr/>
      </dsp:nvSpPr>
      <dsp:spPr>
        <a:xfrm>
          <a:off x="0" y="1538980"/>
          <a:ext cx="6343199" cy="512263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4F81BD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prstClr val="black"/>
              </a:solidFill>
              <a:latin typeface="Calibri"/>
              <a:ea typeface="+mn-ea"/>
              <a:cs typeface="+mn-cs"/>
            </a:rPr>
            <a:t>Show OOF response (PCI optimization result)</a:t>
          </a:r>
        </a:p>
      </dsp:txBody>
      <dsp:txXfrm>
        <a:off x="15004" y="1553984"/>
        <a:ext cx="6313191" cy="482255"/>
      </dsp:txXfrm>
    </dsp:sp>
    <dsp:sp modelId="{7A94500B-D0E1-4368-BFB9-31523F178CA5}">
      <dsp:nvSpPr>
        <dsp:cNvPr id="0" name=""/>
        <dsp:cNvSpPr/>
      </dsp:nvSpPr>
      <dsp:spPr>
        <a:xfrm rot="5400000">
          <a:off x="3075550" y="2064050"/>
          <a:ext cx="192098" cy="23051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 dirty="0"/>
        </a:p>
      </dsp:txBody>
      <dsp:txXfrm rot="-5400000">
        <a:off x="3102445" y="2083260"/>
        <a:ext cx="138310" cy="134469"/>
      </dsp:txXfrm>
    </dsp:sp>
    <dsp:sp modelId="{79D27884-F520-4D63-A071-7F4990BD860C}">
      <dsp:nvSpPr>
        <dsp:cNvPr id="0" name=""/>
        <dsp:cNvSpPr/>
      </dsp:nvSpPr>
      <dsp:spPr>
        <a:xfrm>
          <a:off x="0" y="2307375"/>
          <a:ext cx="6343199" cy="512263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4F81BD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prstClr val="black"/>
              </a:solidFill>
              <a:latin typeface="Calibri"/>
              <a:ea typeface="+mn-ea"/>
              <a:cs typeface="+mn-cs"/>
            </a:rPr>
            <a:t>Show Policy triggering SDN-R (Actor)</a:t>
          </a:r>
        </a:p>
      </dsp:txBody>
      <dsp:txXfrm>
        <a:off x="15004" y="2322379"/>
        <a:ext cx="6313191" cy="482255"/>
      </dsp:txXfrm>
    </dsp:sp>
    <dsp:sp modelId="{AC7F4985-ADC2-40E3-B4CC-042B9A976887}">
      <dsp:nvSpPr>
        <dsp:cNvPr id="0" name=""/>
        <dsp:cNvSpPr/>
      </dsp:nvSpPr>
      <dsp:spPr>
        <a:xfrm rot="5400000">
          <a:off x="3075550" y="2832444"/>
          <a:ext cx="192098" cy="23051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 dirty="0"/>
        </a:p>
      </dsp:txBody>
      <dsp:txXfrm rot="-5400000">
        <a:off x="3102445" y="2851654"/>
        <a:ext cx="138310" cy="134469"/>
      </dsp:txXfrm>
    </dsp:sp>
    <dsp:sp modelId="{F6E25A20-8C76-4D2E-8124-5D3659E6ECC6}">
      <dsp:nvSpPr>
        <dsp:cNvPr id="0" name=""/>
        <dsp:cNvSpPr/>
      </dsp:nvSpPr>
      <dsp:spPr>
        <a:xfrm>
          <a:off x="0" y="3075769"/>
          <a:ext cx="6343199" cy="512263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4F81BD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prstClr val="black"/>
              </a:solidFill>
              <a:latin typeface="Calibri"/>
              <a:ea typeface="+mn-ea"/>
              <a:cs typeface="+mn-cs"/>
            </a:rPr>
            <a:t>Show that the PCI optimization has solved the problem</a:t>
          </a:r>
        </a:p>
      </dsp:txBody>
      <dsp:txXfrm>
        <a:off x="15004" y="3090773"/>
        <a:ext cx="6313191" cy="48225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CF0A6C-9C86-405B-9B1A-6730D4A58CAC}">
      <dsp:nvSpPr>
        <dsp:cNvPr id="0" name=""/>
        <dsp:cNvSpPr/>
      </dsp:nvSpPr>
      <dsp:spPr>
        <a:xfrm>
          <a:off x="112637" y="438"/>
          <a:ext cx="1277703" cy="512763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Step 1: UI</a:t>
          </a:r>
        </a:p>
      </dsp:txBody>
      <dsp:txXfrm>
        <a:off x="127655" y="15456"/>
        <a:ext cx="1247667" cy="482727"/>
      </dsp:txXfrm>
    </dsp:sp>
    <dsp:sp modelId="{395D4677-9231-4D93-A796-20CB2F317730}">
      <dsp:nvSpPr>
        <dsp:cNvPr id="0" name=""/>
        <dsp:cNvSpPr/>
      </dsp:nvSpPr>
      <dsp:spPr>
        <a:xfrm rot="5400000">
          <a:off x="655346" y="526021"/>
          <a:ext cx="192286" cy="23074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 dirty="0"/>
        </a:p>
      </dsp:txBody>
      <dsp:txXfrm rot="-5400000">
        <a:off x="682267" y="545249"/>
        <a:ext cx="138445" cy="134600"/>
      </dsp:txXfrm>
    </dsp:sp>
    <dsp:sp modelId="{71C0109A-6ECE-4C30-88DB-D20BD9737C82}">
      <dsp:nvSpPr>
        <dsp:cNvPr id="0" name=""/>
        <dsp:cNvSpPr/>
      </dsp:nvSpPr>
      <dsp:spPr>
        <a:xfrm>
          <a:off x="112637" y="769583"/>
          <a:ext cx="1277703" cy="5127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Step 2: Logs</a:t>
          </a:r>
        </a:p>
      </dsp:txBody>
      <dsp:txXfrm>
        <a:off x="127655" y="784601"/>
        <a:ext cx="1247667" cy="482727"/>
      </dsp:txXfrm>
    </dsp:sp>
    <dsp:sp modelId="{2B59BB7E-67BC-426B-8C10-D0A2CBE8A171}">
      <dsp:nvSpPr>
        <dsp:cNvPr id="0" name=""/>
        <dsp:cNvSpPr/>
      </dsp:nvSpPr>
      <dsp:spPr>
        <a:xfrm rot="5400000">
          <a:off x="655346" y="1295166"/>
          <a:ext cx="192286" cy="23074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 dirty="0"/>
        </a:p>
      </dsp:txBody>
      <dsp:txXfrm rot="-5400000">
        <a:off x="682267" y="1314394"/>
        <a:ext cx="138445" cy="134600"/>
      </dsp:txXfrm>
    </dsp:sp>
    <dsp:sp modelId="{54E5F2FB-B4AE-4BB7-9145-FB8C9B07ED79}">
      <dsp:nvSpPr>
        <dsp:cNvPr id="0" name=""/>
        <dsp:cNvSpPr/>
      </dsp:nvSpPr>
      <dsp:spPr>
        <a:xfrm>
          <a:off x="112637" y="1538729"/>
          <a:ext cx="1277703" cy="5127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Step 3: Logs</a:t>
          </a:r>
        </a:p>
      </dsp:txBody>
      <dsp:txXfrm>
        <a:off x="127655" y="1553747"/>
        <a:ext cx="1247667" cy="482727"/>
      </dsp:txXfrm>
    </dsp:sp>
    <dsp:sp modelId="{A776341E-8E06-46EE-A469-9995585BD71B}">
      <dsp:nvSpPr>
        <dsp:cNvPr id="0" name=""/>
        <dsp:cNvSpPr/>
      </dsp:nvSpPr>
      <dsp:spPr>
        <a:xfrm rot="5400000">
          <a:off x="655346" y="2064312"/>
          <a:ext cx="192286" cy="23074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 dirty="0"/>
        </a:p>
      </dsp:txBody>
      <dsp:txXfrm rot="-5400000">
        <a:off x="682267" y="2083540"/>
        <a:ext cx="138445" cy="134600"/>
      </dsp:txXfrm>
    </dsp:sp>
    <dsp:sp modelId="{8462AB0B-80D3-4ABD-A433-A5EF20371141}">
      <dsp:nvSpPr>
        <dsp:cNvPr id="0" name=""/>
        <dsp:cNvSpPr/>
      </dsp:nvSpPr>
      <dsp:spPr>
        <a:xfrm>
          <a:off x="112637" y="2307875"/>
          <a:ext cx="1277703" cy="5127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Step 4: Logs</a:t>
          </a:r>
        </a:p>
      </dsp:txBody>
      <dsp:txXfrm>
        <a:off x="127655" y="2322893"/>
        <a:ext cx="1247667" cy="482727"/>
      </dsp:txXfrm>
    </dsp:sp>
    <dsp:sp modelId="{A6E54015-D07C-4C05-B51A-BB873427D5CB}">
      <dsp:nvSpPr>
        <dsp:cNvPr id="0" name=""/>
        <dsp:cNvSpPr/>
      </dsp:nvSpPr>
      <dsp:spPr>
        <a:xfrm rot="5400000">
          <a:off x="655346" y="2833458"/>
          <a:ext cx="192286" cy="23074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 dirty="0"/>
        </a:p>
      </dsp:txBody>
      <dsp:txXfrm rot="-5400000">
        <a:off x="682267" y="2852686"/>
        <a:ext cx="138445" cy="134600"/>
      </dsp:txXfrm>
    </dsp:sp>
    <dsp:sp modelId="{164881CD-FFF1-4EC7-85BD-BB4431098991}">
      <dsp:nvSpPr>
        <dsp:cNvPr id="0" name=""/>
        <dsp:cNvSpPr/>
      </dsp:nvSpPr>
      <dsp:spPr>
        <a:xfrm>
          <a:off x="112637" y="3077020"/>
          <a:ext cx="1277703" cy="5127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Step 5: UI</a:t>
          </a:r>
        </a:p>
      </dsp:txBody>
      <dsp:txXfrm>
        <a:off x="127655" y="3092038"/>
        <a:ext cx="1247667" cy="48272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4C086A-30B5-402D-A9A1-6337B09CF354}">
      <dsp:nvSpPr>
        <dsp:cNvPr id="0" name=""/>
        <dsp:cNvSpPr/>
      </dsp:nvSpPr>
      <dsp:spPr>
        <a:xfrm>
          <a:off x="370973" y="2628"/>
          <a:ext cx="5601251" cy="311736"/>
        </a:xfrm>
        <a:prstGeom prst="roundRect">
          <a:avLst>
            <a:gd name="adj" fmla="val 10000"/>
          </a:avLst>
        </a:prstGeom>
        <a:solidFill>
          <a:srgbClr val="99FFCC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prstClr val="black"/>
              </a:solidFill>
              <a:latin typeface="Calibri"/>
              <a:ea typeface="+mn-ea"/>
              <a:cs typeface="+mn-cs"/>
            </a:rPr>
            <a:t>Trigger PM data reporting (with high HO for some cells)</a:t>
          </a:r>
        </a:p>
      </dsp:txBody>
      <dsp:txXfrm>
        <a:off x="380103" y="11758"/>
        <a:ext cx="5582991" cy="293476"/>
      </dsp:txXfrm>
    </dsp:sp>
    <dsp:sp modelId="{196910AA-2100-472B-9054-E76C9DBC32AB}">
      <dsp:nvSpPr>
        <dsp:cNvPr id="0" name=""/>
        <dsp:cNvSpPr/>
      </dsp:nvSpPr>
      <dsp:spPr>
        <a:xfrm rot="5400000">
          <a:off x="3113148" y="322158"/>
          <a:ext cx="116901" cy="14028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IN" sz="400" kern="1200"/>
        </a:p>
      </dsp:txBody>
      <dsp:txXfrm rot="-5400000">
        <a:off x="3129514" y="333848"/>
        <a:ext cx="84169" cy="81831"/>
      </dsp:txXfrm>
    </dsp:sp>
    <dsp:sp modelId="{A42D2F79-B0D2-4618-816B-9CF832412B2E}">
      <dsp:nvSpPr>
        <dsp:cNvPr id="0" name=""/>
        <dsp:cNvSpPr/>
      </dsp:nvSpPr>
      <dsp:spPr>
        <a:xfrm>
          <a:off x="348472" y="470233"/>
          <a:ext cx="5646253" cy="311736"/>
        </a:xfrm>
        <a:prstGeom prst="roundRect">
          <a:avLst>
            <a:gd name="adj" fmla="val 10000"/>
          </a:avLst>
        </a:prstGeom>
        <a:solidFill>
          <a:srgbClr val="99FFCC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>
              <a:solidFill>
                <a:prstClr val="black"/>
              </a:solidFill>
              <a:latin typeface="Calibri"/>
              <a:ea typeface="+mn-ea"/>
              <a:cs typeface="+mn-cs"/>
            </a:rPr>
            <a:t>PM data (with high HO for 1 cell) stored in Data Lake</a:t>
          </a:r>
          <a:endParaRPr lang="en-US" sz="1800" kern="1200" dirty="0">
            <a:solidFill>
              <a:prstClr val="black"/>
            </a:solidFill>
            <a:latin typeface="Calibri"/>
            <a:ea typeface="+mn-ea"/>
            <a:cs typeface="+mn-cs"/>
          </a:endParaRPr>
        </a:p>
      </dsp:txBody>
      <dsp:txXfrm>
        <a:off x="357602" y="479363"/>
        <a:ext cx="5627993" cy="293476"/>
      </dsp:txXfrm>
    </dsp:sp>
    <dsp:sp modelId="{D659C71B-91EB-4192-9961-B7559B097B06}">
      <dsp:nvSpPr>
        <dsp:cNvPr id="0" name=""/>
        <dsp:cNvSpPr/>
      </dsp:nvSpPr>
      <dsp:spPr>
        <a:xfrm rot="5400000">
          <a:off x="3113148" y="789762"/>
          <a:ext cx="116901" cy="14028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00" kern="1200" dirty="0"/>
        </a:p>
      </dsp:txBody>
      <dsp:txXfrm rot="-5400000">
        <a:off x="3129514" y="801452"/>
        <a:ext cx="84169" cy="81831"/>
      </dsp:txXfrm>
    </dsp:sp>
    <dsp:sp modelId="{89F534E0-00F3-4B0B-B8F2-3AEFB63AE375}">
      <dsp:nvSpPr>
        <dsp:cNvPr id="0" name=""/>
        <dsp:cNvSpPr/>
      </dsp:nvSpPr>
      <dsp:spPr>
        <a:xfrm>
          <a:off x="347549" y="937837"/>
          <a:ext cx="5648099" cy="311736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4F81BD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prstClr val="black"/>
              </a:solidFill>
              <a:latin typeface="Calibri"/>
              <a:ea typeface="+mn-ea"/>
              <a:cs typeface="+mn-cs"/>
            </a:rPr>
            <a:t>Trigger PCI alarm (collision/confusion) from RAN-SIM UI</a:t>
          </a:r>
        </a:p>
      </dsp:txBody>
      <dsp:txXfrm>
        <a:off x="356679" y="946967"/>
        <a:ext cx="5629839" cy="293476"/>
      </dsp:txXfrm>
    </dsp:sp>
    <dsp:sp modelId="{D4AF56CE-FCFD-4B8C-B90E-3EFF4ABA01B0}">
      <dsp:nvSpPr>
        <dsp:cNvPr id="0" name=""/>
        <dsp:cNvSpPr/>
      </dsp:nvSpPr>
      <dsp:spPr>
        <a:xfrm rot="5400000">
          <a:off x="3113148" y="1257367"/>
          <a:ext cx="116901" cy="14028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IN" sz="400" kern="1200"/>
        </a:p>
      </dsp:txBody>
      <dsp:txXfrm rot="-5400000">
        <a:off x="3129514" y="1269057"/>
        <a:ext cx="84169" cy="81831"/>
      </dsp:txXfrm>
    </dsp:sp>
    <dsp:sp modelId="{339D7D2E-2FB7-4415-9921-34CD171F5172}">
      <dsp:nvSpPr>
        <dsp:cNvPr id="0" name=""/>
        <dsp:cNvSpPr/>
      </dsp:nvSpPr>
      <dsp:spPr>
        <a:xfrm>
          <a:off x="335516" y="1405441"/>
          <a:ext cx="5672165" cy="3117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prstClr val="black"/>
              </a:solidFill>
              <a:latin typeface="Calibri"/>
              <a:ea typeface="+mn-ea"/>
              <a:cs typeface="+mn-cs"/>
            </a:rPr>
            <a:t>Show SON-Handler MS triggering OOF</a:t>
          </a:r>
        </a:p>
      </dsp:txBody>
      <dsp:txXfrm>
        <a:off x="344646" y="1414571"/>
        <a:ext cx="5653905" cy="293476"/>
      </dsp:txXfrm>
    </dsp:sp>
    <dsp:sp modelId="{75C53FA9-7F87-4BD5-B34A-FBBFE84C7BD1}">
      <dsp:nvSpPr>
        <dsp:cNvPr id="0" name=""/>
        <dsp:cNvSpPr/>
      </dsp:nvSpPr>
      <dsp:spPr>
        <a:xfrm rot="5400000">
          <a:off x="3113148" y="1724971"/>
          <a:ext cx="116901" cy="14028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00" kern="1200" dirty="0"/>
        </a:p>
      </dsp:txBody>
      <dsp:txXfrm rot="-5400000">
        <a:off x="3129514" y="1736661"/>
        <a:ext cx="84169" cy="81831"/>
      </dsp:txXfrm>
    </dsp:sp>
    <dsp:sp modelId="{4C0A880F-5EF7-4D66-937E-6E710BA5F715}">
      <dsp:nvSpPr>
        <dsp:cNvPr id="0" name=""/>
        <dsp:cNvSpPr/>
      </dsp:nvSpPr>
      <dsp:spPr>
        <a:xfrm>
          <a:off x="310976" y="1873046"/>
          <a:ext cx="5721245" cy="311736"/>
        </a:xfrm>
        <a:prstGeom prst="roundRect">
          <a:avLst>
            <a:gd name="adj" fmla="val 10000"/>
          </a:avLst>
        </a:prstGeom>
        <a:solidFill>
          <a:srgbClr val="99FFCC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prstClr val="black"/>
              </a:solidFill>
              <a:latin typeface="Calibri"/>
              <a:ea typeface="+mn-ea"/>
              <a:cs typeface="+mn-cs"/>
            </a:rPr>
            <a:t>OOF&lt;-&gt;DES interaction for fetching HO data</a:t>
          </a:r>
        </a:p>
      </dsp:txBody>
      <dsp:txXfrm>
        <a:off x="320106" y="1882176"/>
        <a:ext cx="5702985" cy="293476"/>
      </dsp:txXfrm>
    </dsp:sp>
    <dsp:sp modelId="{55AB38BB-24AF-4F3C-9B85-5161DF715637}">
      <dsp:nvSpPr>
        <dsp:cNvPr id="0" name=""/>
        <dsp:cNvSpPr/>
      </dsp:nvSpPr>
      <dsp:spPr>
        <a:xfrm rot="5400000">
          <a:off x="3113148" y="2192575"/>
          <a:ext cx="116901" cy="14028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IN" sz="400" kern="1200"/>
        </a:p>
      </dsp:txBody>
      <dsp:txXfrm rot="-5400000">
        <a:off x="3129514" y="2204265"/>
        <a:ext cx="84169" cy="81831"/>
      </dsp:txXfrm>
    </dsp:sp>
    <dsp:sp modelId="{AB856846-7448-42CB-8AC6-0A8EBC4877BE}">
      <dsp:nvSpPr>
        <dsp:cNvPr id="0" name=""/>
        <dsp:cNvSpPr/>
      </dsp:nvSpPr>
      <dsp:spPr>
        <a:xfrm>
          <a:off x="335516" y="2340650"/>
          <a:ext cx="5672165" cy="311736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4F81BD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prstClr val="black"/>
              </a:solidFill>
              <a:latin typeface="Calibri"/>
              <a:ea typeface="+mn-ea"/>
              <a:cs typeface="+mn-cs"/>
            </a:rPr>
            <a:t>Show OOF response (PCI optimization result)</a:t>
          </a:r>
        </a:p>
      </dsp:txBody>
      <dsp:txXfrm>
        <a:off x="344646" y="2349780"/>
        <a:ext cx="5653905" cy="293476"/>
      </dsp:txXfrm>
    </dsp:sp>
    <dsp:sp modelId="{7A94500B-D0E1-4368-BFB9-31523F178CA5}">
      <dsp:nvSpPr>
        <dsp:cNvPr id="0" name=""/>
        <dsp:cNvSpPr/>
      </dsp:nvSpPr>
      <dsp:spPr>
        <a:xfrm rot="5400000">
          <a:off x="3113148" y="2660180"/>
          <a:ext cx="116901" cy="14028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 dirty="0"/>
        </a:p>
      </dsp:txBody>
      <dsp:txXfrm rot="-5400000">
        <a:off x="3129514" y="2671870"/>
        <a:ext cx="84169" cy="81831"/>
      </dsp:txXfrm>
    </dsp:sp>
    <dsp:sp modelId="{79D27884-F520-4D63-A071-7F4990BD860C}">
      <dsp:nvSpPr>
        <dsp:cNvPr id="0" name=""/>
        <dsp:cNvSpPr/>
      </dsp:nvSpPr>
      <dsp:spPr>
        <a:xfrm>
          <a:off x="335516" y="2808254"/>
          <a:ext cx="5672165" cy="311736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4F81BD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prstClr val="black"/>
              </a:solidFill>
              <a:latin typeface="Calibri"/>
              <a:ea typeface="+mn-ea"/>
              <a:cs typeface="+mn-cs"/>
            </a:rPr>
            <a:t>Show Policy triggering SDN-R (Actor)</a:t>
          </a:r>
        </a:p>
      </dsp:txBody>
      <dsp:txXfrm>
        <a:off x="344646" y="2817384"/>
        <a:ext cx="5653905" cy="293476"/>
      </dsp:txXfrm>
    </dsp:sp>
    <dsp:sp modelId="{AC7F4985-ADC2-40E3-B4CC-042B9A976887}">
      <dsp:nvSpPr>
        <dsp:cNvPr id="0" name=""/>
        <dsp:cNvSpPr/>
      </dsp:nvSpPr>
      <dsp:spPr>
        <a:xfrm rot="5400000">
          <a:off x="3113148" y="3127784"/>
          <a:ext cx="116901" cy="14028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 dirty="0"/>
        </a:p>
      </dsp:txBody>
      <dsp:txXfrm rot="-5400000">
        <a:off x="3129514" y="3139474"/>
        <a:ext cx="84169" cy="81831"/>
      </dsp:txXfrm>
    </dsp:sp>
    <dsp:sp modelId="{F6E25A20-8C76-4D2E-8124-5D3659E6ECC6}">
      <dsp:nvSpPr>
        <dsp:cNvPr id="0" name=""/>
        <dsp:cNvSpPr/>
      </dsp:nvSpPr>
      <dsp:spPr>
        <a:xfrm>
          <a:off x="335516" y="3275859"/>
          <a:ext cx="5672165" cy="311736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4F81BD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prstClr val="black"/>
              </a:solidFill>
              <a:latin typeface="Calibri"/>
              <a:ea typeface="+mn-ea"/>
              <a:cs typeface="+mn-cs"/>
            </a:rPr>
            <a:t>Show that the PCI optimization has solved the problem</a:t>
          </a:r>
        </a:p>
      </dsp:txBody>
      <dsp:txXfrm>
        <a:off x="344646" y="3284989"/>
        <a:ext cx="5653905" cy="29347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CF0A6C-9C86-405B-9B1A-6730D4A58CAC}">
      <dsp:nvSpPr>
        <dsp:cNvPr id="0" name=""/>
        <dsp:cNvSpPr/>
      </dsp:nvSpPr>
      <dsp:spPr>
        <a:xfrm>
          <a:off x="0" y="2628"/>
          <a:ext cx="1502979" cy="311736"/>
        </a:xfrm>
        <a:prstGeom prst="roundRect">
          <a:avLst>
            <a:gd name="adj" fmla="val 10000"/>
          </a:avLst>
        </a:prstGeom>
        <a:solidFill>
          <a:srgbClr val="99FFCC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Step 1: UI</a:t>
          </a:r>
        </a:p>
      </dsp:txBody>
      <dsp:txXfrm>
        <a:off x="9130" y="11758"/>
        <a:ext cx="1484719" cy="293476"/>
      </dsp:txXfrm>
    </dsp:sp>
    <dsp:sp modelId="{395D4677-9231-4D93-A796-20CB2F317730}">
      <dsp:nvSpPr>
        <dsp:cNvPr id="0" name=""/>
        <dsp:cNvSpPr/>
      </dsp:nvSpPr>
      <dsp:spPr>
        <a:xfrm rot="5400000">
          <a:off x="693038" y="322158"/>
          <a:ext cx="116901" cy="14028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 dirty="0"/>
        </a:p>
      </dsp:txBody>
      <dsp:txXfrm rot="-5400000">
        <a:off x="709404" y="333848"/>
        <a:ext cx="84169" cy="81831"/>
      </dsp:txXfrm>
    </dsp:sp>
    <dsp:sp modelId="{296C9920-1396-43AF-9021-AC1C9695EC7A}">
      <dsp:nvSpPr>
        <dsp:cNvPr id="0" name=""/>
        <dsp:cNvSpPr/>
      </dsp:nvSpPr>
      <dsp:spPr>
        <a:xfrm>
          <a:off x="0" y="470232"/>
          <a:ext cx="1502979" cy="311736"/>
        </a:xfrm>
        <a:prstGeom prst="roundRect">
          <a:avLst>
            <a:gd name="adj" fmla="val 10000"/>
          </a:avLst>
        </a:prstGeom>
        <a:solidFill>
          <a:srgbClr val="99FFCC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prstClr val="black"/>
              </a:solidFill>
              <a:latin typeface="Calibri"/>
              <a:ea typeface="+mn-ea"/>
              <a:cs typeface="+mn-cs"/>
            </a:rPr>
            <a:t>Step 2: Logs</a:t>
          </a:r>
        </a:p>
      </dsp:txBody>
      <dsp:txXfrm>
        <a:off x="9130" y="479362"/>
        <a:ext cx="1484719" cy="293476"/>
      </dsp:txXfrm>
    </dsp:sp>
    <dsp:sp modelId="{D87B3DA4-1634-4CE9-B0C1-81BF4A2131E2}">
      <dsp:nvSpPr>
        <dsp:cNvPr id="0" name=""/>
        <dsp:cNvSpPr/>
      </dsp:nvSpPr>
      <dsp:spPr>
        <a:xfrm rot="5400000">
          <a:off x="693038" y="789762"/>
          <a:ext cx="116901" cy="14028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IN" sz="500" kern="1200"/>
        </a:p>
      </dsp:txBody>
      <dsp:txXfrm rot="-5400000">
        <a:off x="709404" y="801452"/>
        <a:ext cx="84169" cy="81831"/>
      </dsp:txXfrm>
    </dsp:sp>
    <dsp:sp modelId="{6FD81AEB-A8CB-48B4-98E0-B08C3A0C634E}">
      <dsp:nvSpPr>
        <dsp:cNvPr id="0" name=""/>
        <dsp:cNvSpPr/>
      </dsp:nvSpPr>
      <dsp:spPr>
        <a:xfrm>
          <a:off x="0" y="937837"/>
          <a:ext cx="1502979" cy="311736"/>
        </a:xfrm>
        <a:prstGeom prst="roundRect">
          <a:avLst>
            <a:gd name="adj" fmla="val 10000"/>
          </a:avLst>
        </a:prstGeom>
        <a:solidFill>
          <a:srgbClr val="4F81BD">
            <a:lumMod val="20000"/>
            <a:lumOff val="8000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prstClr val="black"/>
              </a:solidFill>
              <a:latin typeface="Calibri"/>
              <a:ea typeface="+mn-ea"/>
              <a:cs typeface="+mn-cs"/>
            </a:rPr>
            <a:t>Step 3: UI</a:t>
          </a:r>
        </a:p>
      </dsp:txBody>
      <dsp:txXfrm>
        <a:off x="9130" y="946967"/>
        <a:ext cx="1484719" cy="293476"/>
      </dsp:txXfrm>
    </dsp:sp>
    <dsp:sp modelId="{6B1D19A3-9A74-4D75-B41C-C9EAFDEF7FF4}">
      <dsp:nvSpPr>
        <dsp:cNvPr id="0" name=""/>
        <dsp:cNvSpPr/>
      </dsp:nvSpPr>
      <dsp:spPr>
        <a:xfrm rot="5400000">
          <a:off x="693038" y="1257366"/>
          <a:ext cx="116901" cy="14028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IN" sz="500" kern="1200"/>
        </a:p>
      </dsp:txBody>
      <dsp:txXfrm rot="-5400000">
        <a:off x="709404" y="1269056"/>
        <a:ext cx="84169" cy="81831"/>
      </dsp:txXfrm>
    </dsp:sp>
    <dsp:sp modelId="{71C0109A-6ECE-4C30-88DB-D20BD9737C82}">
      <dsp:nvSpPr>
        <dsp:cNvPr id="0" name=""/>
        <dsp:cNvSpPr/>
      </dsp:nvSpPr>
      <dsp:spPr>
        <a:xfrm>
          <a:off x="0" y="1405441"/>
          <a:ext cx="1502979" cy="3117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Step 4: Logs</a:t>
          </a:r>
        </a:p>
      </dsp:txBody>
      <dsp:txXfrm>
        <a:off x="9130" y="1414571"/>
        <a:ext cx="1484719" cy="293476"/>
      </dsp:txXfrm>
    </dsp:sp>
    <dsp:sp modelId="{2B59BB7E-67BC-426B-8C10-D0A2CBE8A171}">
      <dsp:nvSpPr>
        <dsp:cNvPr id="0" name=""/>
        <dsp:cNvSpPr/>
      </dsp:nvSpPr>
      <dsp:spPr>
        <a:xfrm rot="5400000">
          <a:off x="693038" y="1724970"/>
          <a:ext cx="116901" cy="14028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 dirty="0"/>
        </a:p>
      </dsp:txBody>
      <dsp:txXfrm rot="-5400000">
        <a:off x="709404" y="1736660"/>
        <a:ext cx="84169" cy="81831"/>
      </dsp:txXfrm>
    </dsp:sp>
    <dsp:sp modelId="{54E5F2FB-B4AE-4BB7-9145-FB8C9B07ED79}">
      <dsp:nvSpPr>
        <dsp:cNvPr id="0" name=""/>
        <dsp:cNvSpPr/>
      </dsp:nvSpPr>
      <dsp:spPr>
        <a:xfrm>
          <a:off x="0" y="1873045"/>
          <a:ext cx="1502979" cy="311736"/>
        </a:xfrm>
        <a:prstGeom prst="roundRect">
          <a:avLst>
            <a:gd name="adj" fmla="val 10000"/>
          </a:avLst>
        </a:prstGeom>
        <a:solidFill>
          <a:srgbClr val="99FFCC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prstClr val="black"/>
              </a:solidFill>
              <a:latin typeface="Calibri"/>
              <a:ea typeface="+mn-ea"/>
              <a:cs typeface="+mn-cs"/>
            </a:rPr>
            <a:t>Step 5: Logs</a:t>
          </a:r>
        </a:p>
      </dsp:txBody>
      <dsp:txXfrm>
        <a:off x="9130" y="1882175"/>
        <a:ext cx="1484719" cy="293476"/>
      </dsp:txXfrm>
    </dsp:sp>
    <dsp:sp modelId="{A776341E-8E06-46EE-A469-9995585BD71B}">
      <dsp:nvSpPr>
        <dsp:cNvPr id="0" name=""/>
        <dsp:cNvSpPr/>
      </dsp:nvSpPr>
      <dsp:spPr>
        <a:xfrm rot="5400000">
          <a:off x="693038" y="2192575"/>
          <a:ext cx="116901" cy="14028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 dirty="0"/>
        </a:p>
      </dsp:txBody>
      <dsp:txXfrm rot="-5400000">
        <a:off x="709404" y="2204265"/>
        <a:ext cx="84169" cy="81831"/>
      </dsp:txXfrm>
    </dsp:sp>
    <dsp:sp modelId="{8462AB0B-80D3-4ABD-A433-A5EF20371141}">
      <dsp:nvSpPr>
        <dsp:cNvPr id="0" name=""/>
        <dsp:cNvSpPr/>
      </dsp:nvSpPr>
      <dsp:spPr>
        <a:xfrm>
          <a:off x="0" y="2340649"/>
          <a:ext cx="1502979" cy="3117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Step 6: Logs</a:t>
          </a:r>
        </a:p>
      </dsp:txBody>
      <dsp:txXfrm>
        <a:off x="9130" y="2349779"/>
        <a:ext cx="1484719" cy="293476"/>
      </dsp:txXfrm>
    </dsp:sp>
    <dsp:sp modelId="{A6E54015-D07C-4C05-B51A-BB873427D5CB}">
      <dsp:nvSpPr>
        <dsp:cNvPr id="0" name=""/>
        <dsp:cNvSpPr/>
      </dsp:nvSpPr>
      <dsp:spPr>
        <a:xfrm rot="5400000">
          <a:off x="693038" y="2660179"/>
          <a:ext cx="116901" cy="14028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 dirty="0"/>
        </a:p>
      </dsp:txBody>
      <dsp:txXfrm rot="-5400000">
        <a:off x="709404" y="2671869"/>
        <a:ext cx="84169" cy="81831"/>
      </dsp:txXfrm>
    </dsp:sp>
    <dsp:sp modelId="{E23ADAD2-E9D9-43BB-AFAA-DA5341C589E5}">
      <dsp:nvSpPr>
        <dsp:cNvPr id="0" name=""/>
        <dsp:cNvSpPr/>
      </dsp:nvSpPr>
      <dsp:spPr>
        <a:xfrm>
          <a:off x="0" y="2808253"/>
          <a:ext cx="1502979" cy="3117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Step 7: Logs</a:t>
          </a:r>
        </a:p>
      </dsp:txBody>
      <dsp:txXfrm>
        <a:off x="9130" y="2817383"/>
        <a:ext cx="1484719" cy="293476"/>
      </dsp:txXfrm>
    </dsp:sp>
    <dsp:sp modelId="{01B1FB34-E42E-4638-9934-234CD9E3C36E}">
      <dsp:nvSpPr>
        <dsp:cNvPr id="0" name=""/>
        <dsp:cNvSpPr/>
      </dsp:nvSpPr>
      <dsp:spPr>
        <a:xfrm rot="5400000">
          <a:off x="693038" y="3127783"/>
          <a:ext cx="116901" cy="14028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IN" sz="500" kern="1200"/>
        </a:p>
      </dsp:txBody>
      <dsp:txXfrm rot="-5400000">
        <a:off x="709404" y="3139473"/>
        <a:ext cx="84169" cy="81831"/>
      </dsp:txXfrm>
    </dsp:sp>
    <dsp:sp modelId="{164881CD-FFF1-4EC7-85BD-BB4431098991}">
      <dsp:nvSpPr>
        <dsp:cNvPr id="0" name=""/>
        <dsp:cNvSpPr/>
      </dsp:nvSpPr>
      <dsp:spPr>
        <a:xfrm>
          <a:off x="0" y="3275858"/>
          <a:ext cx="1502979" cy="3117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Step 8: UI</a:t>
          </a:r>
        </a:p>
      </dsp:txBody>
      <dsp:txXfrm>
        <a:off x="9130" y="3284988"/>
        <a:ext cx="1484719" cy="2934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AD58FC-9063-4331-BC48-513306908E46}" type="datetimeFigureOut">
              <a:rPr lang="en-IN" smtClean="0"/>
              <a:t>05-02-2021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088BBC-8041-4F28-A3B5-F10B327C542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00398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088BBC-8041-4F28-A3B5-F10B327C5422}" type="slidenum">
              <a:rPr lang="en-IN" smtClean="0"/>
              <a:t>31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816140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7082495" y="4470167"/>
            <a:ext cx="2150469" cy="403106"/>
          </a:xfrm>
          <a:noFill/>
          <a:ln>
            <a:noFill/>
          </a:ln>
        </p:spPr>
        <p:txBody>
          <a:bodyPr lIns="360000">
            <a:noAutofit/>
          </a:bodyPr>
          <a:lstStyle>
            <a:lvl1pPr marL="0" indent="0" algn="l">
              <a:buNone/>
              <a:defRPr sz="1400" b="0" i="0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2pPr>
            <a:lvl3pPr marL="9144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3pPr>
            <a:lvl4pPr marL="13716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4pPr>
            <a:lvl5pPr marL="18288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5pPr>
          </a:lstStyle>
          <a:p>
            <a:pPr lvl="0"/>
            <a:r>
              <a:rPr lang="en-CA" dirty="0"/>
              <a:t>@</a:t>
            </a:r>
            <a:r>
              <a:rPr lang="en-CA" dirty="0" err="1"/>
              <a:t>twitterhandle</a:t>
            </a:r>
            <a:endParaRPr lang="en-US" dirty="0"/>
          </a:p>
        </p:txBody>
      </p:sp>
      <p:sp>
        <p:nvSpPr>
          <p:cNvPr id="19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328769" y="2283218"/>
            <a:ext cx="5793079" cy="1321357"/>
          </a:xfrm>
          <a:solidFill>
            <a:schemeClr val="bg1"/>
          </a:solidFill>
        </p:spPr>
        <p:txBody>
          <a:bodyPr lIns="360000" anchor="ctr">
            <a:noAutofit/>
          </a:bodyPr>
          <a:lstStyle>
            <a:lvl1pPr marL="0" indent="0" algn="l">
              <a:buNone/>
              <a:defRPr sz="4800" b="1" baseline="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2pPr>
            <a:lvl3pPr marL="9144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3pPr>
            <a:lvl4pPr marL="13716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4pPr>
            <a:lvl5pPr marL="18288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5pPr>
          </a:lstStyle>
          <a:p>
            <a:pPr lvl="0"/>
            <a:r>
              <a:rPr lang="en-CA" dirty="0"/>
              <a:t>Click to Edit Title</a:t>
            </a:r>
            <a:endParaRPr lang="en-US" dirty="0"/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328769" y="3690060"/>
            <a:ext cx="3026003" cy="403106"/>
          </a:xfrm>
          <a:solidFill>
            <a:schemeClr val="tx1"/>
          </a:solidFill>
          <a:ln>
            <a:noFill/>
          </a:ln>
        </p:spPr>
        <p:txBody>
          <a:bodyPr lIns="360000">
            <a:noAutofit/>
          </a:bodyPr>
          <a:lstStyle>
            <a:lvl1pPr marL="0" indent="0" algn="l">
              <a:buNone/>
              <a:defRPr sz="1800" b="1" i="0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2pPr>
            <a:lvl3pPr marL="9144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3pPr>
            <a:lvl4pPr marL="13716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4pPr>
            <a:lvl5pPr marL="18288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5pPr>
          </a:lstStyle>
          <a:p>
            <a:pPr lvl="0"/>
            <a:r>
              <a:rPr lang="en-CA" dirty="0"/>
              <a:t>Title / Subtitle Here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769" y="172432"/>
            <a:ext cx="2867527" cy="1756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251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‹#›</a:t>
            </a:fld>
            <a:r>
              <a:rPr lang="en-US" dirty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4681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AD551-1896-6D44-B0B1-213AAAED08DA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>
          <a:xfrm>
            <a:off x="368300" y="854528"/>
            <a:ext cx="8408988" cy="3609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8505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7776" y="256345"/>
            <a:ext cx="8133422" cy="461665"/>
          </a:xfrm>
        </p:spPr>
        <p:txBody>
          <a:bodyPr tIns="0" rIns="0" bIns="0"/>
          <a:lstStyle>
            <a:lvl1pPr>
              <a:defRPr lang="zh-CN" altLang="en-US" sz="3999" b="0" kern="1200" dirty="0">
                <a:solidFill>
                  <a:srgbClr val="004D8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617775" y="4867278"/>
            <a:ext cx="1572406" cy="341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801110" eaLnBrk="0" hangingPunct="0">
              <a:lnSpc>
                <a:spcPct val="85000"/>
              </a:lnSpc>
            </a:pPr>
            <a:fld id="{6E2B6D97-5D44-430E-A027-85C3264F843E}" type="slidenum">
              <a:rPr lang="de-DE" altLang="zh-CN" sz="1000" smtClean="0">
                <a:solidFill>
                  <a:prstClr val="black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defTabSz="801110" eaLnBrk="0" hangingPunct="0">
                <a:lnSpc>
                  <a:spcPct val="85000"/>
                </a:lnSpc>
              </a:pPr>
              <a:t>‹#›</a:t>
            </a:fld>
            <a:endParaRPr lang="en-GB" altLang="zh-CN" sz="1000" dirty="0">
              <a:solidFill>
                <a:prstClr val="black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7465464"/>
      </p:ext>
    </p:extLst>
  </p:cSld>
  <p:clrMapOvr>
    <a:masterClrMapping/>
  </p:clrMapOvr>
  <p:transition spd="med"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2827" y="207252"/>
            <a:ext cx="4198347" cy="2571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942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848412"/>
            <a:ext cx="9144000" cy="405729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9441" y="31519"/>
            <a:ext cx="8389903" cy="800739"/>
          </a:xfrm>
        </p:spPr>
        <p:txBody>
          <a:bodyPr>
            <a:normAutofit/>
          </a:bodyPr>
          <a:lstStyle>
            <a:lvl1pPr algn="l">
              <a:defRPr sz="38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1951" y="1200151"/>
            <a:ext cx="7280107" cy="3394472"/>
          </a:xfrm>
        </p:spPr>
        <p:txBody>
          <a:bodyPr/>
          <a:lstStyle>
            <a:lvl1pPr>
              <a:buClr>
                <a:srgbClr val="2398D4"/>
              </a:buClr>
              <a:defRPr sz="2800">
                <a:latin typeface="Arial"/>
                <a:cs typeface="Arial"/>
              </a:defRPr>
            </a:lvl1pPr>
            <a:lvl2pPr>
              <a:buClr>
                <a:srgbClr val="2398D4"/>
              </a:buClr>
              <a:defRPr sz="2400">
                <a:latin typeface="Arial"/>
                <a:cs typeface="Arial"/>
              </a:defRPr>
            </a:lvl2pPr>
            <a:lvl3pPr>
              <a:buClr>
                <a:srgbClr val="2398D4"/>
              </a:buClr>
              <a:defRPr sz="2000">
                <a:latin typeface="Arial"/>
                <a:cs typeface="Arial"/>
              </a:defRPr>
            </a:lvl3pPr>
            <a:lvl4pPr>
              <a:buClr>
                <a:srgbClr val="2398D4"/>
              </a:buClr>
              <a:defRPr>
                <a:latin typeface="Arial"/>
                <a:cs typeface="Arial"/>
              </a:defRPr>
            </a:lvl4pPr>
            <a:lvl5pPr>
              <a:buClr>
                <a:srgbClr val="2398D4"/>
              </a:buClr>
              <a:defRPr>
                <a:latin typeface="Arial"/>
                <a:cs typeface="Arial"/>
              </a:defRPr>
            </a:lvl5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-2" y="4946754"/>
            <a:ext cx="9144002" cy="19674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4909885"/>
            <a:ext cx="9144002" cy="51095"/>
          </a:xfrm>
          <a:prstGeom prst="rect">
            <a:avLst/>
          </a:prstGeom>
          <a:solidFill>
            <a:srgbClr val="2398D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394" y="59455"/>
            <a:ext cx="1216112" cy="744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993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174" y="-6853"/>
            <a:ext cx="9148778" cy="5150353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0173" y="-6853"/>
            <a:ext cx="9156182" cy="13986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274891" y="2117623"/>
            <a:ext cx="8499539" cy="1136117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85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274892" y="3415636"/>
            <a:ext cx="3006591" cy="40063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35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891" y="374416"/>
            <a:ext cx="2811482" cy="585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921448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9144000" cy="716056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4723" y="4866993"/>
            <a:ext cx="2701178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76528" y="4878144"/>
            <a:ext cx="455519" cy="273844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36221" y="148373"/>
            <a:ext cx="8629650" cy="4040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35744" y="853679"/>
            <a:ext cx="8629650" cy="38778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63716943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8610" y="975892"/>
            <a:ext cx="4206240" cy="3612917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975892"/>
            <a:ext cx="4255770" cy="3612917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54723" y="4866993"/>
            <a:ext cx="2701178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76528" y="4878144"/>
            <a:ext cx="455519" cy="273844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308610" y="141965"/>
            <a:ext cx="8191612" cy="44221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7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90270090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0" y="-6853"/>
            <a:ext cx="9148778" cy="5150353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796739"/>
            <a:ext cx="4121831" cy="1128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225" y="1067558"/>
            <a:ext cx="2857776" cy="595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885921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174" y="-6853"/>
            <a:ext cx="9148778" cy="5150353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0173" y="-6853"/>
            <a:ext cx="9156182" cy="13986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274891" y="2117623"/>
            <a:ext cx="8499539" cy="1136117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85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274892" y="3415636"/>
            <a:ext cx="3006591" cy="40063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35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891" y="374416"/>
            <a:ext cx="2811482" cy="585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233625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54380"/>
            <a:ext cx="8229600" cy="3765947"/>
          </a:xfrm>
        </p:spPr>
        <p:txBody>
          <a:bodyPr/>
          <a:lstStyle>
            <a:lvl1pPr>
              <a:defRPr sz="1500"/>
            </a:lvl1pPr>
            <a:lvl2pPr marL="169069" indent="-169069">
              <a:spcBef>
                <a:spcPts val="600"/>
              </a:spcBef>
              <a:buFont typeface="Wingdings" charset="2"/>
              <a:buChar char="§"/>
              <a:defRPr sz="1350"/>
            </a:lvl2pPr>
            <a:lvl3pPr marL="428625" indent="-171450">
              <a:spcBef>
                <a:spcPts val="0"/>
              </a:spcBef>
              <a:buFont typeface="Wingdings" charset="2"/>
              <a:buChar char="§"/>
              <a:defRPr sz="1200"/>
            </a:lvl3pPr>
            <a:lvl4pPr marL="685800" indent="-173831">
              <a:spcBef>
                <a:spcPts val="0"/>
              </a:spcBef>
              <a:buFont typeface="Wingdings" charset="2"/>
              <a:buChar char="§"/>
              <a:defRPr sz="1050"/>
            </a:lvl4pPr>
            <a:lvl5pPr marL="941785" indent="-172641">
              <a:spcBef>
                <a:spcPts val="0"/>
              </a:spcBef>
              <a:buFont typeface="Wingdings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57200" y="173715"/>
            <a:ext cx="8229600" cy="48006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04801" y="4980294"/>
            <a:ext cx="1668379" cy="151175"/>
          </a:xfrm>
          <a:prstGeom prst="rect">
            <a:avLst/>
          </a:prstGeom>
        </p:spPr>
        <p:txBody>
          <a:bodyPr/>
          <a:lstStyle/>
          <a:p>
            <a:fld id="{9271B49A-57FF-44FC-B189-A9CEF40C469C}" type="datetime1">
              <a:rPr lang="en-US" smtClean="0"/>
              <a:t>2/5/2021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6554289" y="5004808"/>
            <a:ext cx="1152144" cy="117872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 defTabSz="685800" eaLnBrk="1" fontAlgn="auto" hangingPunct="1">
              <a:spcBef>
                <a:spcPts val="0"/>
              </a:spcBef>
              <a:spcAft>
                <a:spcPts val="0"/>
              </a:spcAft>
              <a:defRPr sz="788" kern="0">
                <a:solidFill>
                  <a:sysClr val="window" lastClr="FFFFFF"/>
                </a:solidFill>
                <a:latin typeface="Intel Clear Light"/>
                <a:ea typeface="Geneva" charset="0"/>
                <a:cs typeface="Intel Clear Light"/>
              </a:defRPr>
            </a:lvl1pPr>
          </a:lstStyle>
          <a:p>
            <a:r>
              <a:rPr lang="en-US" dirty="0"/>
              <a:t>Intel Confidential </a:t>
            </a:r>
          </a:p>
        </p:txBody>
      </p:sp>
    </p:spTree>
    <p:extLst>
      <p:ext uri="{BB962C8B-B14F-4D97-AF65-F5344CB8AC3E}">
        <p14:creationId xmlns:p14="http://schemas.microsoft.com/office/powerpoint/2010/main" val="2520488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image" Target="../media/image4.emf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8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87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2277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4" name="MSIPCMContentMarking" descr="{&quot;HashCode&quot;:-1477458873,&quot;Placement&quot;:&quot;Footer&quot;}">
            <a:extLst>
              <a:ext uri="{FF2B5EF4-FFF2-40B4-BE49-F238E27FC236}">
                <a16:creationId xmlns:a16="http://schemas.microsoft.com/office/drawing/2014/main" id="{9FFC0E2F-D10A-4A70-A273-50795CA56465}"/>
              </a:ext>
            </a:extLst>
          </p:cNvPr>
          <p:cNvSpPr txBox="1"/>
          <p:nvPr userDrawn="1"/>
        </p:nvSpPr>
        <p:spPr>
          <a:xfrm>
            <a:off x="3820709" y="4941629"/>
            <a:ext cx="1502583" cy="20187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IN" sz="700">
                <a:solidFill>
                  <a:srgbClr val="000000"/>
                </a:solidFill>
                <a:latin typeface="Arial" panose="020B0604020202020204" pitchFamily="34" charset="0"/>
              </a:rPr>
              <a:t>Sensitivity: Internal &amp; Restricted</a:t>
            </a:r>
          </a:p>
        </p:txBody>
      </p:sp>
    </p:spTree>
    <p:extLst>
      <p:ext uri="{BB962C8B-B14F-4D97-AF65-F5344CB8AC3E}">
        <p14:creationId xmlns:p14="http://schemas.microsoft.com/office/powerpoint/2010/main" val="1218250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56" r:id="rId3"/>
  </p:sldLayoutIdLst>
  <p:txStyles>
    <p:titleStyle>
      <a:lvl1pPr algn="l" defTabSz="4572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15128" y="0"/>
            <a:ext cx="9144000" cy="726141"/>
          </a:xfrm>
          <a:prstGeom prst="rect">
            <a:avLst/>
          </a:prstGeom>
          <a:blipFill>
            <a:blip r:embed="rId11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" y="4859396"/>
            <a:ext cx="9159128" cy="29722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54723" y="4866993"/>
            <a:ext cx="1229248" cy="273844"/>
          </a:xfrm>
          <a:prstGeom prst="rect">
            <a:avLst/>
          </a:prstGeom>
        </p:spPr>
        <p:txBody>
          <a:bodyPr/>
          <a:lstStyle>
            <a:lvl1pPr>
              <a:defRPr sz="9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76528" y="4878144"/>
            <a:ext cx="455519" cy="273844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9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0642" y="4891382"/>
            <a:ext cx="1121148" cy="233489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6221" y="148373"/>
            <a:ext cx="8629650" cy="4040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6221" y="975361"/>
            <a:ext cx="8629650" cy="36573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6221" y="4953462"/>
            <a:ext cx="1946699" cy="1160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546860" y="4891383"/>
            <a:ext cx="550545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MSIPCMContentMarking" descr="{&quot;HashCode&quot;:-1477458873,&quot;Placement&quot;:&quot;Footer&quot;}">
            <a:extLst>
              <a:ext uri="{FF2B5EF4-FFF2-40B4-BE49-F238E27FC236}">
                <a16:creationId xmlns:a16="http://schemas.microsoft.com/office/drawing/2014/main" id="{48520761-FDED-4DC8-90AC-3860BA32E0A2}"/>
              </a:ext>
            </a:extLst>
          </p:cNvPr>
          <p:cNvSpPr txBox="1"/>
          <p:nvPr userDrawn="1"/>
        </p:nvSpPr>
        <p:spPr>
          <a:xfrm>
            <a:off x="3820709" y="4941629"/>
            <a:ext cx="1502583" cy="20187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700">
                <a:solidFill>
                  <a:srgbClr val="000000"/>
                </a:solidFill>
                <a:latin typeface="Arial" panose="020B0604020202020204" pitchFamily="34" charset="0"/>
              </a:rPr>
              <a:t>Sensitivity: Internal &amp; Restricted</a:t>
            </a:r>
            <a:endParaRPr lang="en-US" sz="7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4215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</p:sldLayoutIdLst>
  <p:transition>
    <p:wipe dir="r"/>
  </p:transition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7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charset="0"/>
        <a:buChar char="•"/>
        <a:defRPr sz="21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.AppleSystemUIFont" charset="-120"/>
        <a:buChar char="-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sz="15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sz="135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sz="135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10" Type="http://schemas.openxmlformats.org/officeDocument/2006/relationships/image" Target="../media/image23.jpeg"/><Relationship Id="rId4" Type="http://schemas.openxmlformats.org/officeDocument/2006/relationships/image" Target="../media/image17.jpg"/><Relationship Id="rId9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g"/><Relationship Id="rId3" Type="http://schemas.openxmlformats.org/officeDocument/2006/relationships/image" Target="../media/image8.png"/><Relationship Id="rId7" Type="http://schemas.openxmlformats.org/officeDocument/2006/relationships/image" Target="../media/image12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https://forge.etsi.org/rep/3GPP/SA5/data-models/tree/master/yang-models" TargetMode="Externa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gerrit.onap.org/r/gitweb?p=ccsdk/features.git;a=tree;f=sdnr/northbound/oofpcipoc/model/src/main/yang;h=5b3ef2c03cf516ba716f69076a780a95e96fadc2;hb=refs/heads/dublin" TargetMode="Externa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4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328769" y="1954194"/>
            <a:ext cx="8681119" cy="1321357"/>
          </a:xfrm>
          <a:solidFill>
            <a:schemeClr val="bg1"/>
          </a:solidFill>
        </p:spPr>
        <p:txBody>
          <a:bodyPr lIns="360000" anchor="ctr">
            <a:noAutofit/>
          </a:bodyPr>
          <a:lstStyle>
            <a:lvl1pPr marL="0" indent="0" algn="l">
              <a:buNone/>
              <a:defRPr sz="4800" b="1" baseline="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2pPr>
            <a:lvl3pPr marL="9144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3pPr>
            <a:lvl4pPr marL="13716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4pPr>
            <a:lvl5pPr marL="18288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5pPr>
          </a:lstStyle>
          <a:p>
            <a:pPr lvl="0"/>
            <a:r>
              <a:rPr lang="en-US" sz="3200" dirty="0"/>
              <a:t>5G Self-Organizing Network (SON)</a:t>
            </a:r>
            <a:br>
              <a:rPr lang="en-US" sz="3200" dirty="0"/>
            </a:br>
            <a:r>
              <a:rPr lang="en-US" sz="3200" dirty="0"/>
              <a:t>using ONAP Optimization Framework (OOF):Guilin Demo &amp; Roadmap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328769" y="3361036"/>
            <a:ext cx="8681119" cy="674516"/>
          </a:xfrm>
          <a:solidFill>
            <a:schemeClr val="tx1"/>
          </a:solidFill>
          <a:ln>
            <a:noFill/>
          </a:ln>
        </p:spPr>
        <p:txBody>
          <a:bodyPr lIns="360000">
            <a:noAutofit/>
          </a:bodyPr>
          <a:lstStyle>
            <a:lvl1pPr marL="0" indent="0" algn="l">
              <a:buNone/>
              <a:defRPr sz="1800" b="1" i="0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2pPr>
            <a:lvl3pPr marL="9144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3pPr>
            <a:lvl4pPr marL="13716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4pPr>
            <a:lvl5pPr marL="18288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5pPr>
          </a:lstStyle>
          <a:p>
            <a:pPr defTabSz="685800">
              <a:lnSpc>
                <a:spcPct val="100000"/>
              </a:lnSpc>
              <a:spcBef>
                <a:spcPts val="750"/>
              </a:spcBef>
              <a:tabLst>
                <a:tab pos="1543050" algn="l"/>
              </a:tabLst>
            </a:pPr>
            <a:r>
              <a:rPr lang="en-US" dirty="0">
                <a:solidFill>
                  <a:prstClr val="white"/>
                </a:solidFill>
                <a:latin typeface="Calibri" panose="020F0502020204030204"/>
              </a:rPr>
              <a:t>Collaborators : AT&amp;T, Wipro, IBM, highstreet technologies, Tech Mahindra, Ericsson, Nokia, Reliance Jio, Rutgers </a:t>
            </a:r>
            <a:r>
              <a:rPr lang="en-US" dirty="0" err="1">
                <a:solidFill>
                  <a:prstClr val="white"/>
                </a:solidFill>
                <a:latin typeface="Calibri" panose="020F0502020204030204"/>
              </a:rPr>
              <a:t>Winlab</a:t>
            </a:r>
            <a:r>
              <a:rPr lang="en-US" dirty="0">
                <a:solidFill>
                  <a:prstClr val="white"/>
                </a:solidFill>
                <a:latin typeface="Calibri" panose="020F0502020204030204"/>
              </a:rPr>
              <a:t>, Verizon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328768" y="4198757"/>
            <a:ext cx="6230528" cy="67451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1600" b="1" dirty="0">
                <a:solidFill>
                  <a:prstClr val="white"/>
                </a:solidFill>
                <a:latin typeface="Calibri" panose="020F0502020204030204"/>
                <a:cs typeface="Arial" panose="020B0604020202020204" pitchFamily="34" charset="0"/>
              </a:rPr>
              <a:t>Presenters: N.K. </a:t>
            </a:r>
            <a:r>
              <a:rPr lang="en-US" sz="1600" b="1" dirty="0" err="1">
                <a:solidFill>
                  <a:prstClr val="white"/>
                </a:solidFill>
                <a:latin typeface="Calibri" panose="020F0502020204030204"/>
                <a:cs typeface="Arial" panose="020B0604020202020204" pitchFamily="34" charset="0"/>
              </a:rPr>
              <a:t>Shankaranayaranan</a:t>
            </a:r>
            <a:r>
              <a:rPr lang="en-US" sz="1600" b="1" dirty="0">
                <a:solidFill>
                  <a:prstClr val="white"/>
                </a:solidFill>
                <a:latin typeface="Calibri" panose="020F0502020204030204"/>
                <a:cs typeface="Arial" panose="020B0604020202020204" pitchFamily="34" charset="0"/>
              </a:rPr>
              <a:t>, Swaminathan S, Krishna Moorthy</a:t>
            </a:r>
          </a:p>
          <a:p>
            <a:pPr marL="0" lvl="0" indent="0">
              <a:buNone/>
            </a:pPr>
            <a:r>
              <a:rPr lang="en-US" sz="1600" b="1" dirty="0">
                <a:solidFill>
                  <a:prstClr val="white"/>
                </a:solidFill>
                <a:latin typeface="Calibri" panose="020F0502020204030204"/>
                <a:cs typeface="Arial" panose="020B0604020202020204" pitchFamily="34" charset="0"/>
              </a:rPr>
              <a:t>Demo: Niranjana Y</a:t>
            </a:r>
            <a:endParaRPr lang="en-US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0055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4F094-B8C3-4300-96EA-4AC25D2001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Flow details</a:t>
            </a: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9E798804-81E0-4AF7-96DE-E13373D832A7}"/>
              </a:ext>
            </a:extLst>
          </p:cNvPr>
          <p:cNvSpPr txBox="1">
            <a:spLocks/>
          </p:cNvSpPr>
          <p:nvPr/>
        </p:nvSpPr>
        <p:spPr>
          <a:xfrm>
            <a:off x="8676528" y="4936885"/>
            <a:ext cx="455519" cy="273844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900" b="0" i="0" kern="120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9CD605-947A-3C4E-98CB-B055F943FEBA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50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1D64E803-688C-496E-9212-9A94533E3A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3191915"/>
              </p:ext>
            </p:extLst>
          </p:nvPr>
        </p:nvGraphicFramePr>
        <p:xfrm>
          <a:off x="88510" y="832258"/>
          <a:ext cx="5250179" cy="3802380"/>
        </p:xfrm>
        <a:graphic>
          <a:graphicData uri="http://schemas.openxmlformats.org/drawingml/2006/table">
            <a:tbl>
              <a:tblPr firstRow="1" bandRow="1"/>
              <a:tblGrid>
                <a:gridCol w="460130">
                  <a:extLst>
                    <a:ext uri="{9D8B030D-6E8A-4147-A177-3AD203B41FA5}">
                      <a16:colId xmlns:a16="http://schemas.microsoft.com/office/drawing/2014/main" val="3949227165"/>
                    </a:ext>
                  </a:extLst>
                </a:gridCol>
                <a:gridCol w="4790049">
                  <a:extLst>
                    <a:ext uri="{9D8B030D-6E8A-4147-A177-3AD203B41FA5}">
                      <a16:colId xmlns:a16="http://schemas.microsoft.com/office/drawing/2014/main" val="1348201087"/>
                    </a:ext>
                  </a:extLst>
                </a:gridCol>
              </a:tblGrid>
              <a:tr h="27432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Step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159091"/>
                  </a:ext>
                </a:extLst>
              </a:tr>
              <a:tr h="25146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1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dirty="0"/>
                        <a:t>PCI collision/confusion alarm from RAN to VES collector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1137085"/>
                  </a:ext>
                </a:extLst>
              </a:tr>
              <a:tr h="25146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2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PCI collision/confusion alarm posted on </a:t>
                      </a:r>
                      <a:r>
                        <a:rPr lang="en-US" sz="1200" dirty="0" err="1"/>
                        <a:t>DMaaP</a:t>
                      </a:r>
                      <a:r>
                        <a:rPr lang="en-US" sz="1200" dirty="0"/>
                        <a:t> by VES Collector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6917534"/>
                  </a:ext>
                </a:extLst>
              </a:tr>
              <a:tr h="25146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3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dirty="0"/>
                        <a:t>SON-Handler triggers OOF for PCI optimization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8225253"/>
                  </a:ext>
                </a:extLst>
              </a:tr>
              <a:tr h="25146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4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dirty="0"/>
                        <a:t>OOF (OSDF) queries </a:t>
                      </a:r>
                      <a:r>
                        <a:rPr lang="en-US" sz="1200" dirty="0" err="1"/>
                        <a:t>ConfigDB</a:t>
                      </a:r>
                      <a:r>
                        <a:rPr lang="en-US" sz="1200" dirty="0"/>
                        <a:t> to obtain cells, PCI and neighbor details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4757768"/>
                  </a:ext>
                </a:extLst>
              </a:tr>
              <a:tr h="25146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 dirty="0">
                          <a:solidFill>
                            <a:srgbClr val="0000FF"/>
                          </a:solidFill>
                        </a:rPr>
                        <a:t>5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dirty="0">
                          <a:solidFill>
                            <a:srgbClr val="0000FF"/>
                          </a:solidFill>
                        </a:rPr>
                        <a:t>OSDF invokes the ML function for any additional inputs to the optimization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143300"/>
                  </a:ext>
                </a:extLst>
              </a:tr>
              <a:tr h="25146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 dirty="0">
                          <a:solidFill>
                            <a:srgbClr val="0000FF"/>
                          </a:solidFill>
                        </a:rPr>
                        <a:t>6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dirty="0">
                          <a:solidFill>
                            <a:srgbClr val="0000FF"/>
                          </a:solidFill>
                        </a:rPr>
                        <a:t>ML function queries DES for PM data samples from MongoDB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2524579"/>
                  </a:ext>
                </a:extLst>
              </a:tr>
              <a:tr h="25146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 dirty="0">
                          <a:solidFill>
                            <a:srgbClr val="0000FF"/>
                          </a:solidFill>
                        </a:rPr>
                        <a:t>7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dirty="0">
                          <a:solidFill>
                            <a:srgbClr val="0000FF"/>
                          </a:solidFill>
                        </a:rPr>
                        <a:t>DES fetches PM data samples from MongoDB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2665968"/>
                  </a:ext>
                </a:extLst>
              </a:tr>
              <a:tr h="25146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 dirty="0">
                          <a:solidFill>
                            <a:srgbClr val="0000FF"/>
                          </a:solidFill>
                        </a:rPr>
                        <a:t>8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dirty="0">
                          <a:solidFill>
                            <a:srgbClr val="0000FF"/>
                          </a:solidFill>
                        </a:rPr>
                        <a:t>DES provides the PM data samples to ML function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14660689"/>
                  </a:ext>
                </a:extLst>
              </a:tr>
              <a:tr h="25146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 dirty="0">
                          <a:solidFill>
                            <a:srgbClr val="0000FF"/>
                          </a:solidFill>
                        </a:rPr>
                        <a:t>9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dirty="0">
                          <a:solidFill>
                            <a:srgbClr val="0000FF"/>
                          </a:solidFill>
                        </a:rPr>
                        <a:t>ML function provides updated ‘fixed PCI cell’ list based on the ML model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7478852"/>
                  </a:ext>
                </a:extLst>
              </a:tr>
              <a:tr h="25146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10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dirty="0"/>
                        <a:t>Optimizer is invoked </a:t>
                      </a:r>
                      <a:r>
                        <a:rPr lang="en-US" sz="1200" dirty="0">
                          <a:solidFill>
                            <a:srgbClr val="0000FF"/>
                          </a:solidFill>
                        </a:rPr>
                        <a:t>along with additional inputs from ML model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0953705"/>
                  </a:ext>
                </a:extLst>
              </a:tr>
              <a:tr h="25146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11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dirty="0"/>
                        <a:t>OOF returns PCI optimization result to SON-Handler MS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3114004"/>
                  </a:ext>
                </a:extLst>
              </a:tr>
              <a:tr h="25146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12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dirty="0"/>
                        <a:t>SON-Handler MS triggers a Control Loop towards Policy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3753473"/>
                  </a:ext>
                </a:extLst>
              </a:tr>
              <a:tr h="25146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13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dirty="0"/>
                        <a:t>Policy invokes SDN-R as the actor of the CL to update PCI values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1373569"/>
                  </a:ext>
                </a:extLst>
              </a:tr>
              <a:tr h="25146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14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dirty="0"/>
                        <a:t>SDN-R sends updated PCI values to the RAN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8209912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1FE95B66-E3AA-482E-B31E-74412B7BCCF7}"/>
              </a:ext>
            </a:extLst>
          </p:cNvPr>
          <p:cNvSpPr txBox="1"/>
          <p:nvPr/>
        </p:nvSpPr>
        <p:spPr>
          <a:xfrm>
            <a:off x="88510" y="4621571"/>
            <a:ext cx="131978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Blue</a:t>
            </a: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– New step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100663E-66F2-407F-80DF-AA8B0D77B168}"/>
              </a:ext>
            </a:extLst>
          </p:cNvPr>
          <p:cNvSpPr txBox="1"/>
          <p:nvPr/>
        </p:nvSpPr>
        <p:spPr>
          <a:xfrm>
            <a:off x="5450962" y="2839696"/>
            <a:ext cx="3453326" cy="1962076"/>
          </a:xfrm>
          <a:prstGeom prst="rect">
            <a:avLst/>
          </a:prstGeom>
          <a:noFill/>
          <a:ln>
            <a:solidFill>
              <a:sysClr val="windowText" lastClr="000000">
                <a:lumMod val="85000"/>
                <a:lumOff val="15000"/>
              </a:sysClr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Notes</a:t>
            </a:r>
          </a:p>
          <a:p>
            <a:pPr marL="257175" marR="0" lvl="0" indent="-257175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DES can provide last ‘n’ samples of PM data. No additional functional impact in DES or its APIs.</a:t>
            </a:r>
          </a:p>
          <a:p>
            <a:pPr marL="257175" marR="0" lvl="0" indent="-257175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The ML model will be hosted in OOF. In Guilin release, it will be quite simple.</a:t>
            </a:r>
          </a:p>
          <a:p>
            <a:pPr marL="257175" marR="0" lvl="0" indent="-257175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Format of PM data reported by RAN – no changes are foreseen in G-release.</a:t>
            </a:r>
          </a:p>
          <a:p>
            <a:pPr marL="257175" marR="0" lvl="0" indent="-257175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DL-feeder configuration to be considered.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D7F258-BA5D-4751-8850-79DD5891236B}"/>
              </a:ext>
            </a:extLst>
          </p:cNvPr>
          <p:cNvSpPr txBox="1"/>
          <p:nvPr/>
        </p:nvSpPr>
        <p:spPr>
          <a:xfrm>
            <a:off x="5450961" y="921059"/>
            <a:ext cx="3453326" cy="1815882"/>
          </a:xfrm>
          <a:prstGeom prst="rect">
            <a:avLst/>
          </a:prstGeom>
          <a:solidFill>
            <a:srgbClr val="CCFFFF"/>
          </a:solidFill>
          <a:ln>
            <a:solidFill>
              <a:sysClr val="windowText" lastClr="000000">
                <a:lumMod val="85000"/>
                <a:lumOff val="15000"/>
              </a:sysClr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ML model working</a:t>
            </a: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Based on HO PM data reported from the RAN, and by looking at the trend (last ‘n’ samples), ML model shall provide a list of cells whose PCI values shall not be changed during PCI optimization (</a:t>
            </a:r>
            <a:r>
              <a:rPr kumimoji="0" lang="en-US" sz="140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FixedPCI</a:t>
            </a:r>
            <a:r>
              <a:rPr kumimoji="0" lang="en-US" sz="14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cells). This shall be considered by </a:t>
            </a:r>
            <a:r>
              <a:rPr kumimoji="0" lang="en-US" sz="140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Minizinc</a:t>
            </a:r>
            <a:r>
              <a:rPr kumimoji="0" lang="en-US" sz="14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during PCI optimization.</a:t>
            </a:r>
          </a:p>
        </p:txBody>
      </p:sp>
    </p:spTree>
    <p:extLst>
      <p:ext uri="{BB962C8B-B14F-4D97-AF65-F5344CB8AC3E}">
        <p14:creationId xmlns:p14="http://schemas.microsoft.com/office/powerpoint/2010/main" val="32015984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98E99CB-9184-4E85-BC90-973E56F47FD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685800"/>
            <a:fld id="{12CB907E-C602-C34B-93F7-CA9E40714286}" type="slidenum">
              <a:rPr lang="en-US">
                <a:solidFill>
                  <a:prstClr val="black">
                    <a:alpha val="50000"/>
                  </a:prstClr>
                </a:solidFill>
              </a:rPr>
              <a:pPr defTabSz="685800"/>
              <a:t>11</a:t>
            </a:fld>
            <a:r>
              <a:rPr lang="en-US" dirty="0">
                <a:solidFill>
                  <a:prstClr val="black">
                    <a:alpha val="50000"/>
                  </a:prstClr>
                </a:solidFill>
              </a:rPr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AB2B297-104F-4FEB-87A5-3FBE23663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WINLAB at Rutgers University</a:t>
            </a:r>
          </a:p>
        </p:txBody>
      </p:sp>
      <p:pic>
        <p:nvPicPr>
          <p:cNvPr id="5" name="Picture 3" descr="OrbitBldg">
            <a:extLst>
              <a:ext uri="{FF2B5EF4-FFF2-40B4-BE49-F238E27FC236}">
                <a16:creationId xmlns:a16="http://schemas.microsoft.com/office/drawing/2014/main" id="{386D70E7-E0BA-4AC1-836A-52CBC21055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5770" y="759951"/>
            <a:ext cx="1903168" cy="1198790"/>
          </a:xfrm>
          <a:prstGeom prst="rect">
            <a:avLst/>
          </a:prstGeom>
        </p:spPr>
      </p:pic>
      <p:sp>
        <p:nvSpPr>
          <p:cNvPr id="7" name="Text Box 7">
            <a:extLst>
              <a:ext uri="{FF2B5EF4-FFF2-40B4-BE49-F238E27FC236}">
                <a16:creationId xmlns:a16="http://schemas.microsoft.com/office/drawing/2014/main" id="{379EE7AE-353E-4DEC-80F4-939ED12C11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5770" y="1935582"/>
            <a:ext cx="182880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9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kumimoji="1" sz="9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kumimoji="1" sz="9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kumimoji="1" sz="9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kumimoji="1" sz="9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defRPr kumimoji="1" sz="9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defRPr kumimoji="1" sz="9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defRPr kumimoji="1" sz="9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defRPr kumimoji="1" sz="9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685800"/>
            <a:r>
              <a:rPr lang="en-US" dirty="0">
                <a:solidFill>
                  <a:prstClr val="black"/>
                </a:solidFill>
              </a:rPr>
              <a:t>WINLAB Tech Center Facility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83D68550-491B-47D2-8ACA-E974A1B368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8619" y="910408"/>
            <a:ext cx="3473816" cy="1112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pPr defTabSz="685800">
              <a:buClr>
                <a:srgbClr val="E7E6E6"/>
              </a:buClr>
              <a:buSzPct val="75000"/>
            </a:pPr>
            <a:r>
              <a:rPr lang="en-US" sz="1500" dirty="0">
                <a:solidFill>
                  <a:prstClr val="black"/>
                </a:solidFill>
                <a:latin typeface="Calibri" panose="020F0502020204030204"/>
              </a:rPr>
              <a:t>WINLAB founded in 1989 as a collaborative</a:t>
            </a:r>
          </a:p>
          <a:p>
            <a:pPr defTabSz="685800">
              <a:buClr>
                <a:srgbClr val="E7E6E6"/>
              </a:buClr>
              <a:buSzPct val="75000"/>
            </a:pPr>
            <a:r>
              <a:rPr lang="en-US" sz="1500" dirty="0">
                <a:solidFill>
                  <a:prstClr val="black"/>
                </a:solidFill>
                <a:latin typeface="Calibri" panose="020F0502020204030204"/>
              </a:rPr>
              <a:t>industry-university research center with</a:t>
            </a:r>
          </a:p>
          <a:p>
            <a:pPr defTabSz="685800">
              <a:buClr>
                <a:srgbClr val="E7E6E6"/>
              </a:buClr>
              <a:buSzPct val="75000"/>
            </a:pPr>
            <a:r>
              <a:rPr lang="en-US" sz="1500" dirty="0">
                <a:solidFill>
                  <a:prstClr val="black"/>
                </a:solidFill>
                <a:latin typeface="Calibri" panose="020F0502020204030204"/>
              </a:rPr>
              <a:t>specialized focus on wireless networking</a:t>
            </a: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CD7F6586-5C39-443E-96E1-80E9984D64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1172" y="1656152"/>
            <a:ext cx="2806779" cy="519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685800">
              <a:spcAft>
                <a:spcPct val="20000"/>
              </a:spcAft>
              <a:buClr>
                <a:srgbClr val="ED7D31"/>
              </a:buClr>
              <a:buSzPct val="80000"/>
            </a:pP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~25 faculty/staff, most from the ECE and CS departments at Rutgers</a:t>
            </a:r>
          </a:p>
          <a:p>
            <a:pPr defTabSz="685800">
              <a:spcAft>
                <a:spcPct val="20000"/>
              </a:spcAft>
              <a:buClr>
                <a:srgbClr val="ED7D31"/>
              </a:buClr>
              <a:buSzPct val="80000"/>
            </a:pP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~40-50 grad students (80% PhD, 20% MS)</a:t>
            </a:r>
            <a:endParaRPr lang="en-US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D654297-CE5F-4AED-8F68-73137445A1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3530" y="758112"/>
            <a:ext cx="1962064" cy="934771"/>
          </a:xfrm>
          <a:prstGeom prst="rect">
            <a:avLst/>
          </a:prstGeom>
        </p:spPr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id="{13123011-7A93-4ED0-A316-A531899D37BE}"/>
              </a:ext>
            </a:extLst>
          </p:cNvPr>
          <p:cNvGrpSpPr/>
          <p:nvPr/>
        </p:nvGrpSpPr>
        <p:grpSpPr>
          <a:xfrm>
            <a:off x="238869" y="2790916"/>
            <a:ext cx="1226618" cy="1169063"/>
            <a:chOff x="318492" y="3921637"/>
            <a:chExt cx="1635491" cy="1558750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8E287BA3-40A1-4E97-89B5-2AB94AE1BC9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4499" y="3921637"/>
              <a:ext cx="1227329" cy="1227329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53DE77D-5A73-463A-9D6B-26FB3B7D7658}"/>
                </a:ext>
              </a:extLst>
            </p:cNvPr>
            <p:cNvSpPr txBox="1"/>
            <p:nvPr/>
          </p:nvSpPr>
          <p:spPr>
            <a:xfrm>
              <a:off x="318492" y="5172611"/>
              <a:ext cx="1635491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/>
              <a:r>
                <a:rPr lang="en-US" sz="900" b="1" i="1" dirty="0">
                  <a:solidFill>
                    <a:srgbClr val="C00000"/>
                  </a:solidFill>
                  <a:latin typeface="Calibri" panose="020F0502020204030204"/>
                </a:rPr>
                <a:t>Low Power IoT Device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0F74577-3AB4-4D9D-8020-0055AB19C6E6}"/>
              </a:ext>
            </a:extLst>
          </p:cNvPr>
          <p:cNvGrpSpPr/>
          <p:nvPr/>
        </p:nvGrpSpPr>
        <p:grpSpPr>
          <a:xfrm>
            <a:off x="4115633" y="2780222"/>
            <a:ext cx="1414170" cy="1179757"/>
            <a:chOff x="5278363" y="3907378"/>
            <a:chExt cx="1885560" cy="1573009"/>
          </a:xfrm>
        </p:grpSpPr>
        <p:pic>
          <p:nvPicPr>
            <p:cNvPr id="6" name="Picture 1416" descr="115-1572_IMG">
              <a:extLst>
                <a:ext uri="{FF2B5EF4-FFF2-40B4-BE49-F238E27FC236}">
                  <a16:creationId xmlns:a16="http://schemas.microsoft.com/office/drawing/2014/main" id="{C82FB4D2-8B8C-4D0B-9BE6-70659803EAD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16131" y="3907378"/>
              <a:ext cx="1743681" cy="1227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F7EBA33-DB69-4418-98C3-E5B603EAB25E}"/>
                </a:ext>
              </a:extLst>
            </p:cNvPr>
            <p:cNvSpPr txBox="1"/>
            <p:nvPr/>
          </p:nvSpPr>
          <p:spPr>
            <a:xfrm>
              <a:off x="5278363" y="5172611"/>
              <a:ext cx="1885560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/>
              <a:r>
                <a:rPr lang="en-US" sz="900" b="1" i="1" dirty="0">
                  <a:solidFill>
                    <a:srgbClr val="C00000"/>
                  </a:solidFill>
                  <a:latin typeface="Calibri" panose="020F0502020204030204"/>
                </a:rPr>
                <a:t>ORBIT Radio Grid Testbed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3DE9740-4A84-444F-AF62-DA27D3107900}"/>
              </a:ext>
            </a:extLst>
          </p:cNvPr>
          <p:cNvGrpSpPr/>
          <p:nvPr/>
        </p:nvGrpSpPr>
        <p:grpSpPr>
          <a:xfrm>
            <a:off x="7980106" y="2751629"/>
            <a:ext cx="881973" cy="1208349"/>
            <a:chOff x="10477307" y="3869255"/>
            <a:chExt cx="1175964" cy="1611132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74E5873-AD04-44D1-8004-B5074C4BC91D}"/>
                </a:ext>
              </a:extLst>
            </p:cNvPr>
            <p:cNvSpPr txBox="1"/>
            <p:nvPr/>
          </p:nvSpPr>
          <p:spPr>
            <a:xfrm>
              <a:off x="10477307" y="5172611"/>
              <a:ext cx="1175964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/>
              <a:r>
                <a:rPr lang="en-US" sz="900" b="1" i="1" dirty="0">
                  <a:solidFill>
                    <a:srgbClr val="C00000"/>
                  </a:solidFill>
                  <a:latin typeface="Calibri" panose="020F0502020204030204"/>
                </a:rPr>
                <a:t>CloudLab Rack</a:t>
              </a:r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48CD9D8B-AC16-4BE7-B5C6-A0FFDE749CE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59184" y="3869255"/>
              <a:ext cx="555463" cy="1275766"/>
            </a:xfrm>
            <a:prstGeom prst="rect">
              <a:avLst/>
            </a:prstGeom>
          </p:spPr>
        </p:pic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EB77E2D4-FB38-4668-96C6-682F4533A102}"/>
              </a:ext>
            </a:extLst>
          </p:cNvPr>
          <p:cNvGrpSpPr/>
          <p:nvPr/>
        </p:nvGrpSpPr>
        <p:grpSpPr>
          <a:xfrm>
            <a:off x="6528862" y="2751631"/>
            <a:ext cx="1242552" cy="1208348"/>
            <a:chOff x="8994603" y="3869256"/>
            <a:chExt cx="1656736" cy="1611131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BFAE79D-D5DF-4C22-B9FB-0F82FBC7E5E4}"/>
                </a:ext>
              </a:extLst>
            </p:cNvPr>
            <p:cNvSpPr txBox="1"/>
            <p:nvPr/>
          </p:nvSpPr>
          <p:spPr>
            <a:xfrm>
              <a:off x="9595184" y="5172611"/>
              <a:ext cx="515525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/>
              <a:r>
                <a:rPr lang="en-US" sz="900" b="1" i="1" dirty="0">
                  <a:solidFill>
                    <a:srgbClr val="C00000"/>
                  </a:solidFill>
                  <a:latin typeface="Calibri" panose="020F0502020204030204"/>
                </a:rPr>
                <a:t>SDN</a:t>
              </a:r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651EEDFE-949B-4812-A5CF-26B204D211D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94603" y="3869256"/>
              <a:ext cx="1656736" cy="1242552"/>
            </a:xfrm>
            <a:prstGeom prst="rect">
              <a:avLst/>
            </a:prstGeom>
          </p:spPr>
        </p:pic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701FBD1-00E9-4C91-992E-1F7C1CF0B087}"/>
              </a:ext>
            </a:extLst>
          </p:cNvPr>
          <p:cNvGrpSpPr/>
          <p:nvPr/>
        </p:nvGrpSpPr>
        <p:grpSpPr>
          <a:xfrm>
            <a:off x="1632073" y="2791289"/>
            <a:ext cx="910827" cy="1168690"/>
            <a:chOff x="2454078" y="3922134"/>
            <a:chExt cx="1214436" cy="1558253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F23D0338-5C3A-401C-9595-52E71FDDFC0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2599" y="3922134"/>
              <a:ext cx="880647" cy="1213091"/>
            </a:xfrm>
            <a:prstGeom prst="rect">
              <a:avLst/>
            </a:prstGeom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6B5D3E80-3FDD-44DD-9F3D-0164E89CF448}"/>
                </a:ext>
              </a:extLst>
            </p:cNvPr>
            <p:cNvSpPr txBox="1"/>
            <p:nvPr/>
          </p:nvSpPr>
          <p:spPr>
            <a:xfrm>
              <a:off x="2454078" y="5172611"/>
              <a:ext cx="1214436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/>
              <a:r>
                <a:rPr lang="en-US" sz="900" b="1" i="1" dirty="0">
                  <a:solidFill>
                    <a:srgbClr val="C00000"/>
                  </a:solidFill>
                  <a:latin typeface="Calibri" panose="020F0502020204030204"/>
                </a:rPr>
                <a:t>Massive MIMO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73AC876-A318-4E83-B997-E525EE0B73EF}"/>
              </a:ext>
            </a:extLst>
          </p:cNvPr>
          <p:cNvGrpSpPr/>
          <p:nvPr/>
        </p:nvGrpSpPr>
        <p:grpSpPr>
          <a:xfrm>
            <a:off x="2709036" y="2785117"/>
            <a:ext cx="1197902" cy="1174862"/>
            <a:chOff x="3578940" y="3913905"/>
            <a:chExt cx="1597202" cy="1566482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F5745B7-4938-479E-8075-1E11C7937000}"/>
                </a:ext>
              </a:extLst>
            </p:cNvPr>
            <p:cNvSpPr txBox="1"/>
            <p:nvPr/>
          </p:nvSpPr>
          <p:spPr>
            <a:xfrm>
              <a:off x="4156968" y="5172611"/>
              <a:ext cx="502701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/>
              <a:r>
                <a:rPr lang="en-US" sz="900" b="1" i="1" dirty="0">
                  <a:solidFill>
                    <a:srgbClr val="C00000"/>
                  </a:solidFill>
                  <a:latin typeface="Calibri" panose="020F0502020204030204"/>
                </a:rPr>
                <a:t>SDR</a:t>
              </a:r>
            </a:p>
          </p:txBody>
        </p:sp>
        <p:pic>
          <p:nvPicPr>
            <p:cNvPr id="31" name="Picture 2" descr="C:\Users\seskar\Desktop\NodeBS.jpg">
              <a:extLst>
                <a:ext uri="{FF2B5EF4-FFF2-40B4-BE49-F238E27FC236}">
                  <a16:creationId xmlns:a16="http://schemas.microsoft.com/office/drawing/2014/main" id="{1843956C-54ED-44FA-A315-10DCCBC2361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8940" y="3913905"/>
              <a:ext cx="1597202" cy="11979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54C7BB37-B0DC-41EE-8968-CAD81B727E9A}"/>
              </a:ext>
            </a:extLst>
          </p:cNvPr>
          <p:cNvGrpSpPr/>
          <p:nvPr/>
        </p:nvGrpSpPr>
        <p:grpSpPr>
          <a:xfrm>
            <a:off x="5688743" y="2780222"/>
            <a:ext cx="676788" cy="1179757"/>
            <a:chOff x="7592416" y="3907378"/>
            <a:chExt cx="902384" cy="1573009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174D4A4-53C5-4C02-9D5C-5AF523E8F0F0}"/>
                </a:ext>
              </a:extLst>
            </p:cNvPr>
            <p:cNvSpPr txBox="1"/>
            <p:nvPr/>
          </p:nvSpPr>
          <p:spPr>
            <a:xfrm>
              <a:off x="7592416" y="5172611"/>
              <a:ext cx="902384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/>
              <a:r>
                <a:rPr lang="en-US" sz="900" b="1" i="1" dirty="0">
                  <a:solidFill>
                    <a:srgbClr val="C00000"/>
                  </a:solidFill>
                  <a:latin typeface="Calibri" panose="020F0502020204030204"/>
                </a:rPr>
                <a:t>GENI Rack</a:t>
              </a:r>
            </a:p>
          </p:txBody>
        </p:sp>
        <p:pic>
          <p:nvPicPr>
            <p:cNvPr id="32" name="Picture 3" descr="C:\Users\seskar\AppData\Roaming\Skype\My Skype Received Files\IMG_20151110_120559.jpg">
              <a:extLst>
                <a:ext uri="{FF2B5EF4-FFF2-40B4-BE49-F238E27FC236}">
                  <a16:creationId xmlns:a16="http://schemas.microsoft.com/office/drawing/2014/main" id="{7469CA0B-DCAC-4EAC-A84D-F70D7D37590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747" r="22597"/>
            <a:stretch/>
          </p:blipFill>
          <p:spPr bwMode="auto">
            <a:xfrm>
              <a:off x="7777001" y="3907378"/>
              <a:ext cx="472726" cy="12442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2BFDE30F-BEBC-489A-BFE1-9D8BA320E5D5}"/>
              </a:ext>
            </a:extLst>
          </p:cNvPr>
          <p:cNvSpPr txBox="1"/>
          <p:nvPr/>
        </p:nvSpPr>
        <p:spPr>
          <a:xfrm>
            <a:off x="445771" y="2210591"/>
            <a:ext cx="8109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defTabSz="68580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Center’s research portfolio spans information theory, radio technology, wireless systems, mobile networks and computing</a:t>
            </a: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Extensive experimental research infrastructure including ORBIT &amp; GENI testbeds, SDR, SDN, …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ED306DF-207B-4F70-A758-FD714A040199}"/>
              </a:ext>
            </a:extLst>
          </p:cNvPr>
          <p:cNvSpPr txBox="1"/>
          <p:nvPr/>
        </p:nvSpPr>
        <p:spPr>
          <a:xfrm>
            <a:off x="480030" y="4096341"/>
            <a:ext cx="840884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2100" b="1" dirty="0">
                <a:solidFill>
                  <a:srgbClr val="FF0000"/>
                </a:solidFill>
                <a:latin typeface="Calibri" panose="020F0502020204030204"/>
              </a:rPr>
              <a:t>Selected as an ONAP integration and testing laboratory for North America</a:t>
            </a:r>
          </a:p>
        </p:txBody>
      </p:sp>
    </p:spTree>
    <p:extLst>
      <p:ext uri="{BB962C8B-B14F-4D97-AF65-F5344CB8AC3E}">
        <p14:creationId xmlns:p14="http://schemas.microsoft.com/office/powerpoint/2010/main" val="3749352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328769" y="1954195"/>
            <a:ext cx="3450751" cy="1008462"/>
          </a:xfrm>
          <a:solidFill>
            <a:schemeClr val="bg1"/>
          </a:solidFill>
        </p:spPr>
        <p:txBody>
          <a:bodyPr lIns="360000" anchor="ctr">
            <a:noAutofit/>
          </a:bodyPr>
          <a:lstStyle>
            <a:lvl1pPr marL="0" indent="0" algn="l">
              <a:buNone/>
              <a:defRPr sz="4800" b="1" baseline="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2pPr>
            <a:lvl3pPr marL="9144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3pPr>
            <a:lvl4pPr marL="13716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4pPr>
            <a:lvl5pPr marL="18288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5pPr>
          </a:lstStyle>
          <a:p>
            <a:pPr lvl="0"/>
            <a:r>
              <a:rPr lang="en-US" sz="3200" dirty="0"/>
              <a:t>Guilin demo</a:t>
            </a:r>
          </a:p>
        </p:txBody>
      </p:sp>
    </p:spTree>
    <p:extLst>
      <p:ext uri="{BB962C8B-B14F-4D97-AF65-F5344CB8AC3E}">
        <p14:creationId xmlns:p14="http://schemas.microsoft.com/office/powerpoint/2010/main" val="11332380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37608F-D642-440A-9C35-82AE497F4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PCI Optimization: Pre-Guilin</a:t>
            </a:r>
            <a:endParaRPr lang="en-IN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01B3823-2D3B-43F8-A832-743B267CE26B}"/>
              </a:ext>
            </a:extLst>
          </p:cNvPr>
          <p:cNvSpPr/>
          <p:nvPr/>
        </p:nvSpPr>
        <p:spPr>
          <a:xfrm>
            <a:off x="72932" y="2525146"/>
            <a:ext cx="4484082" cy="1880460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DCAE</a:t>
            </a:r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4E8F7D91-2977-4DFE-9D4F-1E15E572D5CC}"/>
              </a:ext>
            </a:extLst>
          </p:cNvPr>
          <p:cNvSpPr txBox="1">
            <a:spLocks/>
          </p:cNvSpPr>
          <p:nvPr/>
        </p:nvSpPr>
        <p:spPr>
          <a:xfrm>
            <a:off x="8549001" y="5010689"/>
            <a:ext cx="455519" cy="273844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900" b="0" i="0" kern="120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9CD605-947A-3C4E-98CB-B055F943FEBA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50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8F6B124-587F-456B-A911-FE60A4ECDE22}"/>
              </a:ext>
            </a:extLst>
          </p:cNvPr>
          <p:cNvSpPr/>
          <p:nvPr/>
        </p:nvSpPr>
        <p:spPr>
          <a:xfrm>
            <a:off x="229441" y="923194"/>
            <a:ext cx="4327573" cy="1213998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OOF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34BDA94-EFA1-4048-8CCB-C6B612D0484E}"/>
              </a:ext>
            </a:extLst>
          </p:cNvPr>
          <p:cNvSpPr/>
          <p:nvPr/>
        </p:nvSpPr>
        <p:spPr>
          <a:xfrm>
            <a:off x="1658595" y="1447715"/>
            <a:ext cx="2202475" cy="527539"/>
          </a:xfrm>
          <a:prstGeom prst="rect">
            <a:avLst/>
          </a:prstGeom>
          <a:solidFill>
            <a:srgbClr val="5B9BD5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   OSDF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CCE517F-4C92-4778-B32A-EE042DBDED24}"/>
              </a:ext>
            </a:extLst>
          </p:cNvPr>
          <p:cNvSpPr/>
          <p:nvPr/>
        </p:nvSpPr>
        <p:spPr>
          <a:xfrm>
            <a:off x="2077066" y="1048069"/>
            <a:ext cx="886265" cy="282233"/>
          </a:xfrm>
          <a:prstGeom prst="rect">
            <a:avLst/>
          </a:prstGeom>
          <a:solidFill>
            <a:srgbClr val="5B9BD5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Minizinc</a:t>
            </a: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1D42057-026B-4616-A12F-BBCE25074511}"/>
              </a:ext>
            </a:extLst>
          </p:cNvPr>
          <p:cNvSpPr/>
          <p:nvPr/>
        </p:nvSpPr>
        <p:spPr>
          <a:xfrm>
            <a:off x="3082958" y="2636277"/>
            <a:ext cx="1125270" cy="698989"/>
          </a:xfrm>
          <a:prstGeom prst="rect">
            <a:avLst/>
          </a:prstGeom>
          <a:solidFill>
            <a:srgbClr val="5B9BD5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SON-Handler MS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70E6E19-3C35-4C80-BA5A-B47F57A1E14D}"/>
              </a:ext>
            </a:extLst>
          </p:cNvPr>
          <p:cNvSpPr/>
          <p:nvPr/>
        </p:nvSpPr>
        <p:spPr>
          <a:xfrm>
            <a:off x="2864131" y="3617644"/>
            <a:ext cx="1239353" cy="481380"/>
          </a:xfrm>
          <a:prstGeom prst="rect">
            <a:avLst/>
          </a:prstGeom>
          <a:solidFill>
            <a:srgbClr val="5B9BD5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 Collector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8D1C03C-1152-4423-BE69-E16C99C0B36F}"/>
              </a:ext>
            </a:extLst>
          </p:cNvPr>
          <p:cNvSpPr/>
          <p:nvPr/>
        </p:nvSpPr>
        <p:spPr>
          <a:xfrm>
            <a:off x="1606154" y="2636278"/>
            <a:ext cx="1011114" cy="698989"/>
          </a:xfrm>
          <a:prstGeom prst="rect">
            <a:avLst/>
          </a:prstGeom>
          <a:solidFill>
            <a:srgbClr val="5B9BD5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DL-Feeder</a:t>
            </a:r>
          </a:p>
        </p:txBody>
      </p:sp>
      <p:sp>
        <p:nvSpPr>
          <p:cNvPr id="12" name="Cylinder 11">
            <a:extLst>
              <a:ext uri="{FF2B5EF4-FFF2-40B4-BE49-F238E27FC236}">
                <a16:creationId xmlns:a16="http://schemas.microsoft.com/office/drawing/2014/main" id="{FC5E39F2-A3A5-4448-A7E9-7E57DF6B9B06}"/>
              </a:ext>
            </a:extLst>
          </p:cNvPr>
          <p:cNvSpPr/>
          <p:nvPr/>
        </p:nvSpPr>
        <p:spPr>
          <a:xfrm>
            <a:off x="223069" y="3617643"/>
            <a:ext cx="2163787" cy="481381"/>
          </a:xfrm>
          <a:prstGeom prst="can">
            <a:avLst/>
          </a:prstGeom>
          <a:solidFill>
            <a:srgbClr val="5B9BD5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Mongo DB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D7D7998-98DA-411B-9353-E0D587763EC6}"/>
              </a:ext>
            </a:extLst>
          </p:cNvPr>
          <p:cNvSpPr/>
          <p:nvPr/>
        </p:nvSpPr>
        <p:spPr>
          <a:xfrm>
            <a:off x="183055" y="2636278"/>
            <a:ext cx="1011114" cy="698989"/>
          </a:xfrm>
          <a:prstGeom prst="rect">
            <a:avLst/>
          </a:prstGeom>
          <a:solidFill>
            <a:srgbClr val="5B9BD5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0543EC6-A61F-4C66-AB45-CC980450131A}"/>
              </a:ext>
            </a:extLst>
          </p:cNvPr>
          <p:cNvSpPr/>
          <p:nvPr/>
        </p:nvSpPr>
        <p:spPr>
          <a:xfrm>
            <a:off x="4916146" y="3715891"/>
            <a:ext cx="1011114" cy="481380"/>
          </a:xfrm>
          <a:prstGeom prst="rect">
            <a:avLst/>
          </a:prstGeom>
          <a:solidFill>
            <a:srgbClr val="5B9BD5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SDN-R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53AAA7D-F9C6-43EB-A480-4EEFD352045B}"/>
              </a:ext>
            </a:extLst>
          </p:cNvPr>
          <p:cNvSpPr/>
          <p:nvPr/>
        </p:nvSpPr>
        <p:spPr>
          <a:xfrm>
            <a:off x="6807396" y="2212652"/>
            <a:ext cx="1897061" cy="1806083"/>
          </a:xfrm>
          <a:prstGeom prst="rect">
            <a:avLst/>
          </a:prstGeom>
          <a:solidFill>
            <a:srgbClr val="ED7D31">
              <a:lumMod val="60000"/>
              <a:lumOff val="40000"/>
            </a:srgbClr>
          </a:solidFill>
          <a:ln w="12700" cap="flat" cmpd="sng" algn="ctr">
            <a:solidFill>
              <a:srgbClr val="ED7D31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Simulated RAN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F7816AF-9BBC-4033-9085-41BCAC15F7AA}"/>
              </a:ext>
            </a:extLst>
          </p:cNvPr>
          <p:cNvSpPr/>
          <p:nvPr/>
        </p:nvSpPr>
        <p:spPr>
          <a:xfrm>
            <a:off x="4926852" y="2632608"/>
            <a:ext cx="1011114" cy="688436"/>
          </a:xfrm>
          <a:prstGeom prst="rect">
            <a:avLst/>
          </a:prstGeom>
          <a:solidFill>
            <a:srgbClr val="5B9BD5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Policy</a:t>
            </a:r>
          </a:p>
        </p:txBody>
      </p:sp>
      <p:cxnSp>
        <p:nvCxnSpPr>
          <p:cNvPr id="17" name="Connector: Elbow 16">
            <a:extLst>
              <a:ext uri="{FF2B5EF4-FFF2-40B4-BE49-F238E27FC236}">
                <a16:creationId xmlns:a16="http://schemas.microsoft.com/office/drawing/2014/main" id="{C5D68E6F-4C2C-4410-A1AA-C2791BA6CC77}"/>
              </a:ext>
            </a:extLst>
          </p:cNvPr>
          <p:cNvCxnSpPr>
            <a:cxnSpLocks/>
            <a:stCxn id="15" idx="2"/>
            <a:endCxn id="10" idx="2"/>
          </p:cNvCxnSpPr>
          <p:nvPr/>
        </p:nvCxnSpPr>
        <p:spPr>
          <a:xfrm rot="5400000">
            <a:off x="5579723" y="1922820"/>
            <a:ext cx="80289" cy="4272119"/>
          </a:xfrm>
          <a:prstGeom prst="bentConnector3">
            <a:avLst>
              <a:gd name="adj1" fmla="val 313541"/>
            </a:avLst>
          </a:prstGeom>
          <a:noFill/>
          <a:ln w="25400" cap="flat" cmpd="sng" algn="ctr">
            <a:solidFill>
              <a:srgbClr val="7030A0"/>
            </a:solidFill>
            <a:prstDash val="solid"/>
            <a:miter lim="800000"/>
            <a:headEnd type="none" w="lg" len="lg"/>
            <a:tailEnd type="arrow" w="lg" len="lg"/>
          </a:ln>
          <a:effectLst/>
        </p:spPr>
      </p:cxnSp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A4DF4231-53F8-458E-A2B3-5E564C53B12D}"/>
              </a:ext>
            </a:extLst>
          </p:cNvPr>
          <p:cNvCxnSpPr>
            <a:cxnSpLocks/>
            <a:stCxn id="15" idx="2"/>
            <a:endCxn id="10" idx="2"/>
          </p:cNvCxnSpPr>
          <p:nvPr/>
        </p:nvCxnSpPr>
        <p:spPr>
          <a:xfrm rot="5400000">
            <a:off x="5579723" y="1922820"/>
            <a:ext cx="80289" cy="4272119"/>
          </a:xfrm>
          <a:prstGeom prst="bentConnector3">
            <a:avLst>
              <a:gd name="adj1" fmla="val 579592"/>
            </a:avLst>
          </a:prstGeom>
          <a:noFill/>
          <a:ln w="25400" cap="flat" cmpd="sng" algn="ctr">
            <a:solidFill>
              <a:srgbClr val="7030A0"/>
            </a:solidFill>
            <a:prstDash val="solid"/>
            <a:miter lim="800000"/>
            <a:headEnd type="none" w="lg" len="lg"/>
            <a:tailEnd type="arrow" w="lg" len="lg"/>
          </a:ln>
          <a:effectLst/>
        </p:spPr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16D377C-7CD3-403A-8BF9-1391C13894E1}"/>
              </a:ext>
            </a:extLst>
          </p:cNvPr>
          <p:cNvCxnSpPr>
            <a:stCxn id="10" idx="0"/>
            <a:endCxn id="9" idx="2"/>
          </p:cNvCxnSpPr>
          <p:nvPr/>
        </p:nvCxnSpPr>
        <p:spPr>
          <a:xfrm flipV="1">
            <a:off x="3483808" y="3335266"/>
            <a:ext cx="161785" cy="282378"/>
          </a:xfrm>
          <a:prstGeom prst="straightConnector1">
            <a:avLst/>
          </a:prstGeom>
          <a:noFill/>
          <a:ln w="25400" cap="flat" cmpd="sng" algn="ctr">
            <a:solidFill>
              <a:srgbClr val="ED7D31">
                <a:lumMod val="50000"/>
              </a:srgbClr>
            </a:solidFill>
            <a:prstDash val="solid"/>
            <a:miter lim="800000"/>
            <a:headEnd type="none" w="lg" len="lg"/>
            <a:tailEnd type="arrow" w="lg" len="lg"/>
          </a:ln>
          <a:effectLst/>
        </p:spPr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A72DE5F-AFD7-4961-87C3-7BBD49C75E50}"/>
              </a:ext>
            </a:extLst>
          </p:cNvPr>
          <p:cNvCxnSpPr>
            <a:cxnSpLocks/>
            <a:stCxn id="9" idx="0"/>
          </p:cNvCxnSpPr>
          <p:nvPr/>
        </p:nvCxnSpPr>
        <p:spPr>
          <a:xfrm flipH="1" flipV="1">
            <a:off x="3186074" y="1923150"/>
            <a:ext cx="459519" cy="713127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>
                <a:lumMod val="95000"/>
                <a:lumOff val="5000"/>
              </a:sysClr>
            </a:solidFill>
            <a:prstDash val="solid"/>
            <a:miter lim="800000"/>
            <a:headEnd type="none" w="lg" len="lg"/>
            <a:tailEnd type="arrow" w="lg" len="lg"/>
          </a:ln>
          <a:effectLst/>
        </p:spPr>
      </p:cxnSp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006BB460-30CE-47DF-B516-DFC19FC0E51E}"/>
              </a:ext>
            </a:extLst>
          </p:cNvPr>
          <p:cNvCxnSpPr>
            <a:cxnSpLocks/>
            <a:stCxn id="7" idx="0"/>
            <a:endCxn id="8" idx="3"/>
          </p:cNvCxnSpPr>
          <p:nvPr/>
        </p:nvCxnSpPr>
        <p:spPr>
          <a:xfrm rot="5400000" flipH="1" flipV="1">
            <a:off x="2732317" y="1216701"/>
            <a:ext cx="258530" cy="203498"/>
          </a:xfrm>
          <a:prstGeom prst="bentConnector4">
            <a:avLst>
              <a:gd name="adj1" fmla="val 22708"/>
              <a:gd name="adj2" fmla="val 184252"/>
            </a:avLst>
          </a:prstGeom>
          <a:noFill/>
          <a:ln w="6350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D6441663-4D2A-40FA-BE40-76780E85549F}"/>
              </a:ext>
            </a:extLst>
          </p:cNvPr>
          <p:cNvCxnSpPr>
            <a:cxnSpLocks/>
            <a:stCxn id="7" idx="3"/>
          </p:cNvCxnSpPr>
          <p:nvPr/>
        </p:nvCxnSpPr>
        <p:spPr>
          <a:xfrm>
            <a:off x="3861070" y="1711485"/>
            <a:ext cx="83296" cy="921123"/>
          </a:xfrm>
          <a:prstGeom prst="bentConnector2">
            <a:avLst/>
          </a:prstGeom>
          <a:noFill/>
          <a:ln w="25400" cap="flat" cmpd="sng" algn="ctr">
            <a:solidFill>
              <a:sysClr val="windowText" lastClr="000000">
                <a:lumMod val="95000"/>
                <a:lumOff val="5000"/>
              </a:sysClr>
            </a:solidFill>
            <a:prstDash val="solid"/>
            <a:miter lim="800000"/>
            <a:headEnd type="none" w="lg" len="lg"/>
            <a:tailEnd type="arrow" w="lg" len="lg"/>
          </a:ln>
          <a:effectLst/>
        </p:spPr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A4E3B9B-8160-4DA6-AA85-216D41231BF8}"/>
              </a:ext>
            </a:extLst>
          </p:cNvPr>
          <p:cNvCxnSpPr>
            <a:stCxn id="9" idx="3"/>
            <a:endCxn id="16" idx="1"/>
          </p:cNvCxnSpPr>
          <p:nvPr/>
        </p:nvCxnSpPr>
        <p:spPr>
          <a:xfrm flipV="1">
            <a:off x="4208227" y="2976827"/>
            <a:ext cx="718625" cy="8945"/>
          </a:xfrm>
          <a:prstGeom prst="straightConnector1">
            <a:avLst/>
          </a:prstGeom>
          <a:noFill/>
          <a:ln w="25400" cap="flat" cmpd="sng" algn="ctr">
            <a:solidFill>
              <a:srgbClr val="ED7D31">
                <a:lumMod val="50000"/>
              </a:srgbClr>
            </a:solidFill>
            <a:prstDash val="solid"/>
            <a:miter lim="800000"/>
            <a:headEnd type="none" w="lg" len="lg"/>
            <a:tailEnd type="arrow" w="lg" len="lg"/>
          </a:ln>
          <a:effectLst/>
        </p:spPr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E4AB4A4-DAE8-4C0A-B956-86F00D1240D1}"/>
              </a:ext>
            </a:extLst>
          </p:cNvPr>
          <p:cNvCxnSpPr>
            <a:stCxn id="16" idx="2"/>
            <a:endCxn id="14" idx="0"/>
          </p:cNvCxnSpPr>
          <p:nvPr/>
        </p:nvCxnSpPr>
        <p:spPr>
          <a:xfrm flipH="1">
            <a:off x="5421703" y="3321045"/>
            <a:ext cx="10706" cy="394847"/>
          </a:xfrm>
          <a:prstGeom prst="straightConnector1">
            <a:avLst/>
          </a:prstGeom>
          <a:noFill/>
          <a:ln w="25400" cap="flat" cmpd="sng" algn="ctr">
            <a:solidFill>
              <a:srgbClr val="ED7D31">
                <a:lumMod val="50000"/>
              </a:srgbClr>
            </a:solidFill>
            <a:prstDash val="solid"/>
            <a:miter lim="800000"/>
            <a:headEnd type="none" w="lg" len="lg"/>
            <a:tailEnd type="arrow" w="lg" len="lg"/>
          </a:ln>
          <a:effectLst/>
        </p:spPr>
      </p:cxnSp>
      <p:cxnSp>
        <p:nvCxnSpPr>
          <p:cNvPr id="29" name="Connector: Elbow 28">
            <a:extLst>
              <a:ext uri="{FF2B5EF4-FFF2-40B4-BE49-F238E27FC236}">
                <a16:creationId xmlns:a16="http://schemas.microsoft.com/office/drawing/2014/main" id="{64EF1403-2F79-4CB2-A122-1A6AC884C6CD}"/>
              </a:ext>
            </a:extLst>
          </p:cNvPr>
          <p:cNvCxnSpPr>
            <a:cxnSpLocks/>
            <a:stCxn id="14" idx="3"/>
            <a:endCxn id="15" idx="1"/>
          </p:cNvCxnSpPr>
          <p:nvPr/>
        </p:nvCxnSpPr>
        <p:spPr>
          <a:xfrm flipV="1">
            <a:off x="5927260" y="3115693"/>
            <a:ext cx="880136" cy="840888"/>
          </a:xfrm>
          <a:prstGeom prst="bentConnector3">
            <a:avLst/>
          </a:prstGeom>
          <a:noFill/>
          <a:ln w="25400" cap="flat" cmpd="sng" algn="ctr">
            <a:solidFill>
              <a:srgbClr val="FF0000"/>
            </a:solidFill>
            <a:prstDash val="solid"/>
            <a:miter lim="800000"/>
            <a:headEnd type="none" w="lg" len="lg"/>
            <a:tailEnd type="arrow" w="lg" len="lg"/>
          </a:ln>
          <a:effectLst/>
        </p:spPr>
      </p:cxnSp>
      <p:sp>
        <p:nvSpPr>
          <p:cNvPr id="30" name="Cylinder 29">
            <a:extLst>
              <a:ext uri="{FF2B5EF4-FFF2-40B4-BE49-F238E27FC236}">
                <a16:creationId xmlns:a16="http://schemas.microsoft.com/office/drawing/2014/main" id="{FEDC8379-1160-4F6A-907B-8D5D3FDE2D56}"/>
              </a:ext>
            </a:extLst>
          </p:cNvPr>
          <p:cNvSpPr/>
          <p:nvPr/>
        </p:nvSpPr>
        <p:spPr>
          <a:xfrm>
            <a:off x="4831334" y="1211252"/>
            <a:ext cx="712253" cy="782842"/>
          </a:xfrm>
          <a:prstGeom prst="can">
            <a:avLst/>
          </a:prstGeom>
          <a:solidFill>
            <a:srgbClr val="5B9BD5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Config DB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ECD576A-5849-4E4B-9260-FF4C6398A1B5}"/>
              </a:ext>
            </a:extLst>
          </p:cNvPr>
          <p:cNvCxnSpPr>
            <a:cxnSpLocks/>
            <a:endCxn id="30" idx="2"/>
          </p:cNvCxnSpPr>
          <p:nvPr/>
        </p:nvCxnSpPr>
        <p:spPr>
          <a:xfrm>
            <a:off x="3873314" y="1602098"/>
            <a:ext cx="958021" cy="575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32" name="Oval 31">
            <a:extLst>
              <a:ext uri="{FF2B5EF4-FFF2-40B4-BE49-F238E27FC236}">
                <a16:creationId xmlns:a16="http://schemas.microsoft.com/office/drawing/2014/main" id="{6C52A740-5EED-4CDA-9A5A-B95CEF728213}"/>
              </a:ext>
            </a:extLst>
          </p:cNvPr>
          <p:cNvSpPr/>
          <p:nvPr/>
        </p:nvSpPr>
        <p:spPr>
          <a:xfrm>
            <a:off x="6267983" y="4373196"/>
            <a:ext cx="179363" cy="194945"/>
          </a:xfrm>
          <a:prstGeom prst="ellipse">
            <a:avLst/>
          </a:prstGeom>
          <a:solidFill>
            <a:srgbClr val="CC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39305228-1B2B-4AE0-A71C-40DEAF729DE5}"/>
              </a:ext>
            </a:extLst>
          </p:cNvPr>
          <p:cNvSpPr/>
          <p:nvPr/>
        </p:nvSpPr>
        <p:spPr>
          <a:xfrm>
            <a:off x="3612286" y="3390618"/>
            <a:ext cx="179363" cy="194945"/>
          </a:xfrm>
          <a:prstGeom prst="ellipse">
            <a:avLst/>
          </a:prstGeom>
          <a:solidFill>
            <a:srgbClr val="CC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EDA3E83-1245-452E-B93A-6170190287FC}"/>
              </a:ext>
            </a:extLst>
          </p:cNvPr>
          <p:cNvSpPr txBox="1"/>
          <p:nvPr/>
        </p:nvSpPr>
        <p:spPr>
          <a:xfrm>
            <a:off x="6365006" y="4091162"/>
            <a:ext cx="110799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PM data over O1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7EF6826-8E72-4E9D-AD90-5194336F3BD1}"/>
              </a:ext>
            </a:extLst>
          </p:cNvPr>
          <p:cNvSpPr txBox="1"/>
          <p:nvPr/>
        </p:nvSpPr>
        <p:spPr>
          <a:xfrm>
            <a:off x="6405309" y="4305671"/>
            <a:ext cx="110158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FM data over O1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9D8CC318-ABF5-480E-A06F-E03FC8E799EB}"/>
              </a:ext>
            </a:extLst>
          </p:cNvPr>
          <p:cNvSpPr/>
          <p:nvPr/>
        </p:nvSpPr>
        <p:spPr>
          <a:xfrm>
            <a:off x="4312492" y="1480954"/>
            <a:ext cx="179363" cy="194945"/>
          </a:xfrm>
          <a:prstGeom prst="ellipse">
            <a:avLst/>
          </a:prstGeom>
          <a:solidFill>
            <a:srgbClr val="CC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D426F032-97B7-40B7-B588-35D4AA6F4A9B}"/>
              </a:ext>
            </a:extLst>
          </p:cNvPr>
          <p:cNvGrpSpPr/>
          <p:nvPr/>
        </p:nvGrpSpPr>
        <p:grpSpPr>
          <a:xfrm>
            <a:off x="3934567" y="2177914"/>
            <a:ext cx="273661" cy="276999"/>
            <a:chOff x="5416125" y="2727159"/>
            <a:chExt cx="393056" cy="369332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FE4B966D-BB6D-42F7-8E16-FCB43BC8EAEA}"/>
                </a:ext>
              </a:extLst>
            </p:cNvPr>
            <p:cNvSpPr/>
            <p:nvPr/>
          </p:nvSpPr>
          <p:spPr>
            <a:xfrm>
              <a:off x="5462460" y="2757041"/>
              <a:ext cx="300386" cy="278790"/>
            </a:xfrm>
            <a:prstGeom prst="ellipse">
              <a:avLst/>
            </a:prstGeom>
            <a:solidFill>
              <a:srgbClr val="CCFFFF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288EA3C9-1358-4C74-9F38-6C179D618623}"/>
                </a:ext>
              </a:extLst>
            </p:cNvPr>
            <p:cNvSpPr txBox="1"/>
            <p:nvPr/>
          </p:nvSpPr>
          <p:spPr>
            <a:xfrm>
              <a:off x="5416125" y="2727159"/>
              <a:ext cx="3930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6</a:t>
              </a:r>
              <a:endPara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1" name="Oval 40">
            <a:extLst>
              <a:ext uri="{FF2B5EF4-FFF2-40B4-BE49-F238E27FC236}">
                <a16:creationId xmlns:a16="http://schemas.microsoft.com/office/drawing/2014/main" id="{C3207259-86E9-40B1-A9D2-3A45777C1054}"/>
              </a:ext>
            </a:extLst>
          </p:cNvPr>
          <p:cNvSpPr/>
          <p:nvPr/>
        </p:nvSpPr>
        <p:spPr>
          <a:xfrm>
            <a:off x="3313133" y="2226970"/>
            <a:ext cx="179363" cy="194945"/>
          </a:xfrm>
          <a:prstGeom prst="ellipse">
            <a:avLst/>
          </a:prstGeom>
          <a:solidFill>
            <a:srgbClr val="CC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677DB0D-7522-4B0D-8D76-31FD983E6274}"/>
              </a:ext>
            </a:extLst>
          </p:cNvPr>
          <p:cNvSpPr/>
          <p:nvPr/>
        </p:nvSpPr>
        <p:spPr>
          <a:xfrm>
            <a:off x="4373121" y="2881225"/>
            <a:ext cx="225290" cy="209093"/>
          </a:xfrm>
          <a:prstGeom prst="ellipse">
            <a:avLst/>
          </a:prstGeom>
          <a:solidFill>
            <a:srgbClr val="CC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691EFBC-8AE3-4DE7-B39B-507205EC20B6}"/>
              </a:ext>
            </a:extLst>
          </p:cNvPr>
          <p:cNvSpPr txBox="1"/>
          <p:nvPr/>
        </p:nvSpPr>
        <p:spPr>
          <a:xfrm>
            <a:off x="4338370" y="2858814"/>
            <a:ext cx="3612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7</a:t>
            </a:r>
            <a:endParaRPr kumimoji="0" lang="en-US" sz="135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AE8D8D54-B3C7-48EC-B591-48C54486FF3D}"/>
              </a:ext>
            </a:extLst>
          </p:cNvPr>
          <p:cNvSpPr/>
          <p:nvPr/>
        </p:nvSpPr>
        <p:spPr>
          <a:xfrm>
            <a:off x="5326655" y="3335781"/>
            <a:ext cx="225290" cy="209093"/>
          </a:xfrm>
          <a:prstGeom prst="ellipse">
            <a:avLst/>
          </a:prstGeom>
          <a:solidFill>
            <a:srgbClr val="CC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8073FFA-3E21-4699-B7A7-CBA2CCC24D93}"/>
              </a:ext>
            </a:extLst>
          </p:cNvPr>
          <p:cNvSpPr txBox="1"/>
          <p:nvPr/>
        </p:nvSpPr>
        <p:spPr>
          <a:xfrm>
            <a:off x="5291904" y="3313370"/>
            <a:ext cx="4422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8</a:t>
            </a:r>
            <a:endParaRPr kumimoji="0" lang="en-US" sz="135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E40F68FC-12DE-401B-BAC6-AB5284FF35D9}"/>
              </a:ext>
            </a:extLst>
          </p:cNvPr>
          <p:cNvSpPr/>
          <p:nvPr/>
        </p:nvSpPr>
        <p:spPr>
          <a:xfrm>
            <a:off x="6258023" y="3549033"/>
            <a:ext cx="225290" cy="209093"/>
          </a:xfrm>
          <a:prstGeom prst="ellipse">
            <a:avLst/>
          </a:prstGeom>
          <a:solidFill>
            <a:srgbClr val="CC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E45099B-386B-438D-BD51-C8A977D4A85D}"/>
              </a:ext>
            </a:extLst>
          </p:cNvPr>
          <p:cNvSpPr txBox="1"/>
          <p:nvPr/>
        </p:nvSpPr>
        <p:spPr>
          <a:xfrm>
            <a:off x="6223272" y="3526622"/>
            <a:ext cx="4388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9</a:t>
            </a:r>
            <a:endParaRPr kumimoji="0" lang="en-US" sz="135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4FD04A5-2B72-4640-9C0C-2D8E72110F19}"/>
              </a:ext>
            </a:extLst>
          </p:cNvPr>
          <p:cNvSpPr txBox="1"/>
          <p:nvPr/>
        </p:nvSpPr>
        <p:spPr>
          <a:xfrm>
            <a:off x="7168227" y="872821"/>
            <a:ext cx="194694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PM data flow (collection)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46CAA68D-57F3-4C8B-9518-55A4A51693CC}"/>
              </a:ext>
            </a:extLst>
          </p:cNvPr>
          <p:cNvSpPr/>
          <p:nvPr/>
        </p:nvSpPr>
        <p:spPr>
          <a:xfrm>
            <a:off x="6239962" y="4132303"/>
            <a:ext cx="179363" cy="194945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</a:t>
            </a:r>
          </a:p>
        </p:txBody>
      </p:sp>
      <p:sp>
        <p:nvSpPr>
          <p:cNvPr id="56" name="Cylinder 55">
            <a:extLst>
              <a:ext uri="{FF2B5EF4-FFF2-40B4-BE49-F238E27FC236}">
                <a16:creationId xmlns:a16="http://schemas.microsoft.com/office/drawing/2014/main" id="{4F0861BC-E8F0-479B-8B55-867BD0142921}"/>
              </a:ext>
            </a:extLst>
          </p:cNvPr>
          <p:cNvSpPr/>
          <p:nvPr/>
        </p:nvSpPr>
        <p:spPr>
          <a:xfrm>
            <a:off x="3975184" y="3116500"/>
            <a:ext cx="233044" cy="342105"/>
          </a:xfrm>
          <a:prstGeom prst="can">
            <a:avLst/>
          </a:prstGeom>
          <a:solidFill>
            <a:srgbClr val="5B9BD5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PG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5ADF6ED6-E92A-40DC-866B-F552D224F5C1}"/>
              </a:ext>
            </a:extLst>
          </p:cNvPr>
          <p:cNvGrpSpPr/>
          <p:nvPr/>
        </p:nvGrpSpPr>
        <p:grpSpPr>
          <a:xfrm>
            <a:off x="3095328" y="1021784"/>
            <a:ext cx="351179" cy="276999"/>
            <a:chOff x="5462460" y="2711770"/>
            <a:chExt cx="300386" cy="369332"/>
          </a:xfrm>
        </p:grpSpPr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297F2C46-E50A-4A38-B8E6-B855FF019E89}"/>
                </a:ext>
              </a:extLst>
            </p:cNvPr>
            <p:cNvSpPr/>
            <p:nvPr/>
          </p:nvSpPr>
          <p:spPr>
            <a:xfrm>
              <a:off x="5462460" y="2757041"/>
              <a:ext cx="300386" cy="278790"/>
            </a:xfrm>
            <a:prstGeom prst="ellipse">
              <a:avLst/>
            </a:prstGeom>
            <a:solidFill>
              <a:srgbClr val="CCFFFF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A48CF29C-4C83-4A2A-BBDF-50B94B46B693}"/>
                </a:ext>
              </a:extLst>
            </p:cNvPr>
            <p:cNvSpPr txBox="1"/>
            <p:nvPr/>
          </p:nvSpPr>
          <p:spPr>
            <a:xfrm>
              <a:off x="5481652" y="2711770"/>
              <a:ext cx="2326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5</a:t>
              </a:r>
              <a:endPara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5" name="Oval 64">
            <a:extLst>
              <a:ext uri="{FF2B5EF4-FFF2-40B4-BE49-F238E27FC236}">
                <a16:creationId xmlns:a16="http://schemas.microsoft.com/office/drawing/2014/main" id="{090F4ADF-C7E9-4034-BA7B-FEA387694463}"/>
              </a:ext>
            </a:extLst>
          </p:cNvPr>
          <p:cNvSpPr/>
          <p:nvPr/>
        </p:nvSpPr>
        <p:spPr>
          <a:xfrm>
            <a:off x="6977252" y="903166"/>
            <a:ext cx="179363" cy="194945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98A87141-C4E8-4595-9BC1-114AC7576268}"/>
              </a:ext>
            </a:extLst>
          </p:cNvPr>
          <p:cNvSpPr/>
          <p:nvPr/>
        </p:nvSpPr>
        <p:spPr>
          <a:xfrm>
            <a:off x="7012233" y="2860224"/>
            <a:ext cx="1521197" cy="626579"/>
          </a:xfrm>
          <a:prstGeom prst="rect">
            <a:avLst/>
          </a:prstGeom>
          <a:solidFill>
            <a:srgbClr val="FF99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88106" marR="0" lvl="0" indent="-88106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Cells/GNBs</a:t>
            </a:r>
          </a:p>
          <a:p>
            <a:pPr marL="88106" marR="0" lvl="0" indent="-88106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RIC</a:t>
            </a:r>
          </a:p>
          <a:p>
            <a:pPr marL="88106" marR="0" lvl="0" indent="-88106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Yang model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2611375A-E411-4F14-9139-F835810982DA}"/>
              </a:ext>
            </a:extLst>
          </p:cNvPr>
          <p:cNvSpPr/>
          <p:nvPr/>
        </p:nvSpPr>
        <p:spPr>
          <a:xfrm>
            <a:off x="7012233" y="2410005"/>
            <a:ext cx="1521197" cy="394598"/>
          </a:xfrm>
          <a:prstGeom prst="rect">
            <a:avLst/>
          </a:prstGeom>
          <a:solidFill>
            <a:srgbClr val="FF99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O1 - Netconf interface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7FF1A055-4393-4F53-A136-F5CCA8BD7D81}"/>
              </a:ext>
            </a:extLst>
          </p:cNvPr>
          <p:cNvSpPr/>
          <p:nvPr/>
        </p:nvSpPr>
        <p:spPr>
          <a:xfrm>
            <a:off x="7012233" y="3540500"/>
            <a:ext cx="1523953" cy="383359"/>
          </a:xfrm>
          <a:prstGeom prst="rect">
            <a:avLst/>
          </a:prstGeom>
          <a:solidFill>
            <a:srgbClr val="FF99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O1 – VES outputs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B22DC25A-1EF5-4595-A723-D473427BE617}"/>
              </a:ext>
            </a:extLst>
          </p:cNvPr>
          <p:cNvCxnSpPr>
            <a:cxnSpLocks/>
          </p:cNvCxnSpPr>
          <p:nvPr/>
        </p:nvCxnSpPr>
        <p:spPr>
          <a:xfrm flipH="1">
            <a:off x="1022283" y="4793261"/>
            <a:ext cx="288805" cy="0"/>
          </a:xfrm>
          <a:prstGeom prst="straightConnector1">
            <a:avLst/>
          </a:prstGeom>
          <a:noFill/>
          <a:ln w="25400" cap="flat" cmpd="sng" algn="ctr">
            <a:solidFill>
              <a:srgbClr val="5B9BD5"/>
            </a:solidFill>
            <a:prstDash val="solid"/>
            <a:miter lim="800000"/>
            <a:headEnd type="arrow" w="lg" len="lg"/>
            <a:tailEnd type="none" w="lg" len="lg"/>
          </a:ln>
          <a:effectLst/>
        </p:spPr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4CF2A685-420E-4221-92BE-FA56A77DE7D3}"/>
              </a:ext>
            </a:extLst>
          </p:cNvPr>
          <p:cNvCxnSpPr>
            <a:cxnSpLocks/>
          </p:cNvCxnSpPr>
          <p:nvPr/>
        </p:nvCxnSpPr>
        <p:spPr>
          <a:xfrm flipH="1">
            <a:off x="3369649" y="4808348"/>
            <a:ext cx="288805" cy="0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miter lim="800000"/>
            <a:headEnd type="arrow" w="lg" len="lg"/>
            <a:tailEnd type="none" w="lg" len="lg"/>
          </a:ln>
          <a:effectLst/>
        </p:spPr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36FA8015-C7E2-4135-8F2C-02A08F0E18BD}"/>
              </a:ext>
            </a:extLst>
          </p:cNvPr>
          <p:cNvCxnSpPr>
            <a:cxnSpLocks/>
          </p:cNvCxnSpPr>
          <p:nvPr/>
        </p:nvCxnSpPr>
        <p:spPr>
          <a:xfrm flipH="1">
            <a:off x="23087" y="4802622"/>
            <a:ext cx="288805" cy="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>
                <a:lumMod val="95000"/>
                <a:lumOff val="5000"/>
              </a:sysClr>
            </a:solidFill>
            <a:prstDash val="solid"/>
            <a:miter lim="800000"/>
            <a:headEnd type="arrow" w="lg" len="lg"/>
            <a:tailEnd type="none" w="lg" len="lg"/>
          </a:ln>
          <a:effectLst/>
        </p:spPr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ADE8A7C2-3C0D-4DB9-B921-019043CFE7FA}"/>
              </a:ext>
            </a:extLst>
          </p:cNvPr>
          <p:cNvSpPr txBox="1"/>
          <p:nvPr/>
        </p:nvSpPr>
        <p:spPr>
          <a:xfrm>
            <a:off x="270198" y="4664123"/>
            <a:ext cx="7303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REST API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FD807F6-A12C-4F7D-9386-47A6F5E46BF3}"/>
              </a:ext>
            </a:extLst>
          </p:cNvPr>
          <p:cNvSpPr txBox="1"/>
          <p:nvPr/>
        </p:nvSpPr>
        <p:spPr>
          <a:xfrm>
            <a:off x="1263883" y="4661382"/>
            <a:ext cx="2117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DMaaP Control Loop messages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52B263E5-0EFF-44ED-ACFC-8313277B2A4A}"/>
              </a:ext>
            </a:extLst>
          </p:cNvPr>
          <p:cNvSpPr txBox="1"/>
          <p:nvPr/>
        </p:nvSpPr>
        <p:spPr>
          <a:xfrm>
            <a:off x="3608661" y="4676469"/>
            <a:ext cx="19297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FM-PM messages from RAN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6C854469-D75E-45A7-9EE1-CAB63F34664F}"/>
              </a:ext>
            </a:extLst>
          </p:cNvPr>
          <p:cNvCxnSpPr>
            <a:cxnSpLocks/>
          </p:cNvCxnSpPr>
          <p:nvPr/>
        </p:nvCxnSpPr>
        <p:spPr>
          <a:xfrm flipH="1">
            <a:off x="5529910" y="4808348"/>
            <a:ext cx="288805" cy="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miter lim="800000"/>
            <a:headEnd type="arrow" w="lg" len="lg"/>
            <a:tailEnd type="none" w="lg" len="lg"/>
          </a:ln>
          <a:effectLst/>
        </p:spPr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89AF33E7-5510-481C-848A-E373D4ECDAD2}"/>
              </a:ext>
            </a:extLst>
          </p:cNvPr>
          <p:cNvSpPr txBox="1"/>
          <p:nvPr/>
        </p:nvSpPr>
        <p:spPr>
          <a:xfrm>
            <a:off x="5799705" y="4667977"/>
            <a:ext cx="221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Config updated to RAN (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netconf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)</a:t>
            </a:r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3218D7FA-0172-4D12-A6CE-B9D1101330A3}"/>
              </a:ext>
            </a:extLst>
          </p:cNvPr>
          <p:cNvCxnSpPr>
            <a:cxnSpLocks/>
          </p:cNvCxnSpPr>
          <p:nvPr/>
        </p:nvCxnSpPr>
        <p:spPr>
          <a:xfrm flipH="1">
            <a:off x="8005165" y="4802622"/>
            <a:ext cx="288805" cy="0"/>
          </a:xfrm>
          <a:prstGeom prst="straightConnector1">
            <a:avLst/>
          </a:prstGeom>
          <a:noFill/>
          <a:ln w="25400" cap="flat" cmpd="sng" algn="ctr">
            <a:solidFill>
              <a:srgbClr val="008000"/>
            </a:solidFill>
            <a:prstDash val="solid"/>
            <a:miter lim="800000"/>
            <a:headEnd type="arrow" w="lg" len="lg"/>
            <a:tailEnd type="none" w="lg" len="lg"/>
          </a:ln>
          <a:effectLst/>
        </p:spPr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B312AE11-2123-4F4F-9F68-842B3AD30C6B}"/>
              </a:ext>
            </a:extLst>
          </p:cNvPr>
          <p:cNvSpPr txBox="1"/>
          <p:nvPr/>
        </p:nvSpPr>
        <p:spPr>
          <a:xfrm>
            <a:off x="8268331" y="4667977"/>
            <a:ext cx="6767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DB R/W</a:t>
            </a:r>
          </a:p>
        </p:txBody>
      </p:sp>
      <p:sp>
        <p:nvSpPr>
          <p:cNvPr id="85" name="Rectangle: Rounded Corners 84">
            <a:extLst>
              <a:ext uri="{FF2B5EF4-FFF2-40B4-BE49-F238E27FC236}">
                <a16:creationId xmlns:a16="http://schemas.microsoft.com/office/drawing/2014/main" id="{F491417F-9A36-4F02-BE6E-5110156C9E33}"/>
              </a:ext>
            </a:extLst>
          </p:cNvPr>
          <p:cNvSpPr/>
          <p:nvPr/>
        </p:nvSpPr>
        <p:spPr>
          <a:xfrm>
            <a:off x="3131820" y="2447388"/>
            <a:ext cx="629374" cy="204830"/>
          </a:xfrm>
          <a:prstGeom prst="roundRect">
            <a:avLst/>
          </a:prstGeom>
          <a:solidFill>
            <a:srgbClr val="C0000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200" b="1" dirty="0"/>
              <a:t>Step 2</a:t>
            </a:r>
          </a:p>
        </p:txBody>
      </p:sp>
      <p:sp>
        <p:nvSpPr>
          <p:cNvPr id="86" name="Rectangle: Rounded Corners 85">
            <a:extLst>
              <a:ext uri="{FF2B5EF4-FFF2-40B4-BE49-F238E27FC236}">
                <a16:creationId xmlns:a16="http://schemas.microsoft.com/office/drawing/2014/main" id="{006AC840-8C00-44CF-A7E9-6B05A35C420C}"/>
              </a:ext>
            </a:extLst>
          </p:cNvPr>
          <p:cNvSpPr/>
          <p:nvPr/>
        </p:nvSpPr>
        <p:spPr>
          <a:xfrm>
            <a:off x="7572863" y="4356855"/>
            <a:ext cx="629374" cy="204830"/>
          </a:xfrm>
          <a:prstGeom prst="roundRect">
            <a:avLst/>
          </a:prstGeom>
          <a:solidFill>
            <a:srgbClr val="C0000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200" b="1" dirty="0"/>
              <a:t>Step 1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AB9A2C27-4ED2-4C41-8F67-53EE3584B170}"/>
              </a:ext>
            </a:extLst>
          </p:cNvPr>
          <p:cNvSpPr/>
          <p:nvPr/>
        </p:nvSpPr>
        <p:spPr>
          <a:xfrm>
            <a:off x="3923169" y="1936031"/>
            <a:ext cx="629374" cy="204830"/>
          </a:xfrm>
          <a:prstGeom prst="roundRect">
            <a:avLst/>
          </a:prstGeom>
          <a:solidFill>
            <a:srgbClr val="C0000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200" b="1" dirty="0"/>
              <a:t>Step 3</a:t>
            </a: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6F3824C5-D39E-4748-ACF7-8E4D8843B6D0}"/>
              </a:ext>
            </a:extLst>
          </p:cNvPr>
          <p:cNvSpPr/>
          <p:nvPr/>
        </p:nvSpPr>
        <p:spPr>
          <a:xfrm>
            <a:off x="5570394" y="3414216"/>
            <a:ext cx="629374" cy="204830"/>
          </a:xfrm>
          <a:prstGeom prst="roundRect">
            <a:avLst/>
          </a:prstGeom>
          <a:solidFill>
            <a:srgbClr val="C0000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200" b="1" dirty="0"/>
              <a:t>Step 4</a:t>
            </a: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F25CE11D-EB02-4342-B9A3-D124B78B314E}"/>
              </a:ext>
            </a:extLst>
          </p:cNvPr>
          <p:cNvSpPr/>
          <p:nvPr/>
        </p:nvSpPr>
        <p:spPr>
          <a:xfrm>
            <a:off x="6558363" y="1258649"/>
            <a:ext cx="1897060" cy="212983"/>
          </a:xfrm>
          <a:prstGeom prst="roundRect">
            <a:avLst/>
          </a:prstGeom>
          <a:solidFill>
            <a:srgbClr val="C0000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200" b="1" dirty="0"/>
              <a:t>Steps illustrated in demo</a:t>
            </a: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0391C245-3546-4DB7-8A9E-B2C99ED28619}"/>
              </a:ext>
            </a:extLst>
          </p:cNvPr>
          <p:cNvSpPr/>
          <p:nvPr/>
        </p:nvSpPr>
        <p:spPr>
          <a:xfrm>
            <a:off x="8020686" y="2098883"/>
            <a:ext cx="629374" cy="204830"/>
          </a:xfrm>
          <a:prstGeom prst="roundRect">
            <a:avLst/>
          </a:prstGeom>
          <a:solidFill>
            <a:srgbClr val="C0000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200" b="1" dirty="0"/>
              <a:t>Step 5</a:t>
            </a:r>
          </a:p>
        </p:txBody>
      </p:sp>
    </p:spTree>
    <p:extLst>
      <p:ext uri="{BB962C8B-B14F-4D97-AF65-F5344CB8AC3E}">
        <p14:creationId xmlns:p14="http://schemas.microsoft.com/office/powerpoint/2010/main" val="32021969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CC5585-7403-4DB8-9AB7-9E7B25CE1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Demo Sequence: Pre-Guilin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ACEE43A4-29F4-4B89-A796-5DE72B29D95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33753625"/>
              </p:ext>
            </p:extLst>
          </p:nvPr>
        </p:nvGraphicFramePr>
        <p:xfrm>
          <a:off x="1956738" y="1136520"/>
          <a:ext cx="6343199" cy="3590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ACE3AF81-9133-4F8C-83FA-3601CB3F71C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23114872"/>
              </p:ext>
            </p:extLst>
          </p:nvPr>
        </p:nvGraphicFramePr>
        <p:xfrm>
          <a:off x="167742" y="1136521"/>
          <a:ext cx="1502979" cy="35902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4645281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31F9CF-108A-4F25-93C3-D88FFB4EB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Step 1: Modify Neighbors (Chn0005)</a:t>
            </a:r>
            <a:endParaRPr lang="en-IN" sz="32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82BC09C-2B9B-4CD9-ABCE-14E4D28CB2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277064"/>
            <a:ext cx="3901287" cy="353716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00B662F-0479-42B3-9048-88BD4A2553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441" y="1443933"/>
            <a:ext cx="3901287" cy="3370299"/>
          </a:xfrm>
          <a:prstGeom prst="rect">
            <a:avLst/>
          </a:prstGeom>
          <a:ln>
            <a:solidFill>
              <a:sysClr val="windowText" lastClr="000000">
                <a:lumMod val="50000"/>
                <a:lumOff val="50000"/>
              </a:sysClr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AF8C105-80C0-4A9F-A05D-6F83AE7F38A9}"/>
              </a:ext>
            </a:extLst>
          </p:cNvPr>
          <p:cNvSpPr txBox="1"/>
          <p:nvPr/>
        </p:nvSpPr>
        <p:spPr>
          <a:xfrm>
            <a:off x="4888089" y="803668"/>
            <a:ext cx="3088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>
                <a:solidFill>
                  <a:srgbClr val="0000FF"/>
                </a:solidFill>
              </a:rPr>
              <a:t>Modify </a:t>
            </a:r>
            <a:r>
              <a:rPr lang="en-IN" b="1" dirty="0" err="1">
                <a:solidFill>
                  <a:srgbClr val="0000FF"/>
                </a:solidFill>
              </a:rPr>
              <a:t>neighbors</a:t>
            </a:r>
            <a:r>
              <a:rPr lang="en-IN" b="1" dirty="0">
                <a:solidFill>
                  <a:srgbClr val="0000FF"/>
                </a:solidFill>
              </a:rPr>
              <a:t> for Chn0005</a:t>
            </a:r>
          </a:p>
        </p:txBody>
      </p:sp>
    </p:spTree>
    <p:extLst>
      <p:ext uri="{BB962C8B-B14F-4D97-AF65-F5344CB8AC3E}">
        <p14:creationId xmlns:p14="http://schemas.microsoft.com/office/powerpoint/2010/main" val="38415164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40DF95-2BFC-4F30-B805-EDFC0AEDB1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3200" dirty="0"/>
              <a:t>Step 1: Modify </a:t>
            </a:r>
            <a:r>
              <a:rPr lang="en-IN" sz="3200" dirty="0" err="1"/>
              <a:t>neighbors</a:t>
            </a:r>
            <a:r>
              <a:rPr lang="en-IN" sz="3200" dirty="0"/>
              <a:t> for Chn0005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E22B29D-6331-4A17-95C3-B14CACC356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286" y="1128889"/>
            <a:ext cx="3637488" cy="3745532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097BA94-C85F-4CF9-B080-5F777B7687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4843" y="1140270"/>
            <a:ext cx="3584499" cy="373415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FC7A2D4-FEE6-4E28-874E-767EFE68127C}"/>
              </a:ext>
            </a:extLst>
          </p:cNvPr>
          <p:cNvSpPr txBox="1"/>
          <p:nvPr/>
        </p:nvSpPr>
        <p:spPr>
          <a:xfrm>
            <a:off x="710536" y="794864"/>
            <a:ext cx="3151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>
                <a:solidFill>
                  <a:srgbClr val="0000FF"/>
                </a:solidFill>
              </a:rPr>
              <a:t>Original neighbors for Chn0005</a:t>
            </a:r>
            <a:endParaRPr lang="en-IN" b="1" dirty="0">
              <a:solidFill>
                <a:srgbClr val="0000FF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7726810-33B4-4603-A056-CE5884FA91A7}"/>
              </a:ext>
            </a:extLst>
          </p:cNvPr>
          <p:cNvSpPr/>
          <p:nvPr/>
        </p:nvSpPr>
        <p:spPr>
          <a:xfrm>
            <a:off x="5281513" y="773998"/>
            <a:ext cx="29426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b="1" dirty="0">
                <a:solidFill>
                  <a:srgbClr val="0000FF"/>
                </a:solidFill>
              </a:rPr>
              <a:t>After addition of 3 </a:t>
            </a:r>
            <a:r>
              <a:rPr lang="en-IN" b="1" dirty="0" err="1">
                <a:solidFill>
                  <a:srgbClr val="0000FF"/>
                </a:solidFill>
              </a:rPr>
              <a:t>neighbors</a:t>
            </a:r>
            <a:endParaRPr lang="en-IN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546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CB1327-B284-409D-9045-66216325B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389903" cy="800739"/>
          </a:xfrm>
        </p:spPr>
        <p:txBody>
          <a:bodyPr>
            <a:normAutofit/>
          </a:bodyPr>
          <a:lstStyle/>
          <a:p>
            <a:r>
              <a:rPr lang="en-IN" sz="2800" dirty="0"/>
              <a:t>Step 2: SON-Handler MS -&gt; OOF trigger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5BEB2F1-0A90-4316-A453-BA717C72B7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178" y="830607"/>
            <a:ext cx="8923072" cy="4125216"/>
          </a:xfrm>
          <a:prstGeom prst="rect">
            <a:avLst/>
          </a:prstGeom>
        </p:spPr>
      </p:pic>
      <p:sp>
        <p:nvSpPr>
          <p:cNvPr id="6" name="Arrow: Right 5">
            <a:extLst>
              <a:ext uri="{FF2B5EF4-FFF2-40B4-BE49-F238E27FC236}">
                <a16:creationId xmlns:a16="http://schemas.microsoft.com/office/drawing/2014/main" id="{210AAEFD-022D-4CDD-8979-13CFEF94FEAC}"/>
              </a:ext>
            </a:extLst>
          </p:cNvPr>
          <p:cNvSpPr/>
          <p:nvPr/>
        </p:nvSpPr>
        <p:spPr>
          <a:xfrm rot="11776540">
            <a:off x="2674655" y="2194754"/>
            <a:ext cx="4427583" cy="45155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E3947C-45A4-4829-AF99-0D3F097AA115}"/>
              </a:ext>
            </a:extLst>
          </p:cNvPr>
          <p:cNvSpPr txBox="1"/>
          <p:nvPr/>
        </p:nvSpPr>
        <p:spPr>
          <a:xfrm>
            <a:off x="6953955" y="2874623"/>
            <a:ext cx="1913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>
                <a:solidFill>
                  <a:srgbClr val="FFFF00"/>
                </a:solidFill>
              </a:rPr>
              <a:t>No “</a:t>
            </a:r>
            <a:r>
              <a:rPr lang="en-IN" dirty="0" err="1">
                <a:solidFill>
                  <a:srgbClr val="FFFF00"/>
                </a:solidFill>
              </a:rPr>
              <a:t>fixedPCI</a:t>
            </a:r>
            <a:r>
              <a:rPr lang="en-IN" dirty="0">
                <a:solidFill>
                  <a:srgbClr val="FFFF00"/>
                </a:solidFill>
              </a:rPr>
              <a:t> cells”</a:t>
            </a:r>
          </a:p>
        </p:txBody>
      </p:sp>
    </p:spTree>
    <p:extLst>
      <p:ext uri="{BB962C8B-B14F-4D97-AF65-F5344CB8AC3E}">
        <p14:creationId xmlns:p14="http://schemas.microsoft.com/office/powerpoint/2010/main" val="6622199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2A5214-B60A-4F9E-AF9B-AA1F6EEF25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Step 3: Optimization Result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568CED-4EF6-4F9E-B2D1-19C6C95D51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21089"/>
            <a:ext cx="9144000" cy="2901322"/>
          </a:xfrm>
          <a:prstGeom prst="rect">
            <a:avLst/>
          </a:prstGeom>
        </p:spPr>
      </p:pic>
      <p:sp>
        <p:nvSpPr>
          <p:cNvPr id="5" name="Arrow: Down 4">
            <a:extLst>
              <a:ext uri="{FF2B5EF4-FFF2-40B4-BE49-F238E27FC236}">
                <a16:creationId xmlns:a16="http://schemas.microsoft.com/office/drawing/2014/main" id="{E9787D78-BF27-4517-B577-23622A472B1D}"/>
              </a:ext>
            </a:extLst>
          </p:cNvPr>
          <p:cNvSpPr/>
          <p:nvPr/>
        </p:nvSpPr>
        <p:spPr>
          <a:xfrm rot="10800000">
            <a:off x="7642576" y="3093154"/>
            <a:ext cx="377292" cy="1444978"/>
          </a:xfrm>
          <a:prstGeom prst="downArrow">
            <a:avLst/>
          </a:prstGeom>
          <a:solidFill>
            <a:srgbClr val="C0000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8CAFA84-F497-4972-BCB6-3F22E3E31C8B}"/>
              </a:ext>
            </a:extLst>
          </p:cNvPr>
          <p:cNvSpPr txBox="1"/>
          <p:nvPr/>
        </p:nvSpPr>
        <p:spPr>
          <a:xfrm flipH="1">
            <a:off x="6612020" y="4538132"/>
            <a:ext cx="24384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b="1" dirty="0">
                <a:solidFill>
                  <a:srgbClr val="0000FF"/>
                </a:solidFill>
              </a:rPr>
              <a:t>PCI of Chn0012 is changed</a:t>
            </a:r>
          </a:p>
        </p:txBody>
      </p:sp>
    </p:spTree>
    <p:extLst>
      <p:ext uri="{BB962C8B-B14F-4D97-AF65-F5344CB8AC3E}">
        <p14:creationId xmlns:p14="http://schemas.microsoft.com/office/powerpoint/2010/main" val="38610996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DEBE0-7435-44A0-98B8-5CE73F47EA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3200" dirty="0"/>
              <a:t>Step 4: Policy -&gt; SDN-R (Actor)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1400DEB-4C8F-4B90-B1E7-CA2CBC9471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441" y="725630"/>
            <a:ext cx="8703734" cy="4386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9746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D04B9F-01F4-41AD-AD03-8E2594EC9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to ONAP-based SON</a:t>
            </a:r>
            <a:endParaRPr lang="en-IN" dirty="0"/>
          </a:p>
        </p:txBody>
      </p:sp>
      <p:sp>
        <p:nvSpPr>
          <p:cNvPr id="40" name="Slide Number Placeholder 1">
            <a:extLst>
              <a:ext uri="{FF2B5EF4-FFF2-40B4-BE49-F238E27FC236}">
                <a16:creationId xmlns:a16="http://schemas.microsoft.com/office/drawing/2014/main" id="{BDDD4034-2F1C-4539-A185-0C6EF91E9881}"/>
              </a:ext>
            </a:extLst>
          </p:cNvPr>
          <p:cNvSpPr txBox="1">
            <a:spLocks/>
          </p:cNvSpPr>
          <p:nvPr/>
        </p:nvSpPr>
        <p:spPr>
          <a:xfrm>
            <a:off x="8676528" y="4878144"/>
            <a:ext cx="455519" cy="273844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900" b="0" i="0" kern="120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9CD605-947A-3C4E-98CB-B055F943FEBA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50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9C78765B-A0C9-4294-9892-27D1B0620387}"/>
              </a:ext>
            </a:extLst>
          </p:cNvPr>
          <p:cNvSpPr/>
          <p:nvPr/>
        </p:nvSpPr>
        <p:spPr>
          <a:xfrm>
            <a:off x="117911" y="873898"/>
            <a:ext cx="5665433" cy="2652197"/>
          </a:xfrm>
          <a:prstGeom prst="rect">
            <a:avLst/>
          </a:prstGeom>
          <a:solidFill>
            <a:srgbClr val="5B9BD5">
              <a:lumMod val="20000"/>
              <a:lumOff val="8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604A8535-1369-4604-B836-72D9726D33F5}"/>
              </a:ext>
            </a:extLst>
          </p:cNvPr>
          <p:cNvSpPr/>
          <p:nvPr/>
        </p:nvSpPr>
        <p:spPr>
          <a:xfrm>
            <a:off x="3751929" y="2351946"/>
            <a:ext cx="1799241" cy="1056500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RIC (non-RT) 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878915E4-7FC3-46AD-9E75-54706D5EBD33}"/>
              </a:ext>
            </a:extLst>
          </p:cNvPr>
          <p:cNvSpPr/>
          <p:nvPr/>
        </p:nvSpPr>
        <p:spPr>
          <a:xfrm>
            <a:off x="1656086" y="3633872"/>
            <a:ext cx="2460455" cy="1162818"/>
          </a:xfrm>
          <a:prstGeom prst="rect">
            <a:avLst/>
          </a:prstGeom>
          <a:solidFill>
            <a:srgbClr val="ED7D31">
              <a:lumMod val="60000"/>
              <a:lumOff val="4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54AB353-5B53-4139-B1BD-724FB416E6E1}"/>
              </a:ext>
            </a:extLst>
          </p:cNvPr>
          <p:cNvGrpSpPr/>
          <p:nvPr/>
        </p:nvGrpSpPr>
        <p:grpSpPr>
          <a:xfrm>
            <a:off x="194648" y="1013801"/>
            <a:ext cx="5660259" cy="3641697"/>
            <a:chOff x="259530" y="1307252"/>
            <a:chExt cx="7547012" cy="4855596"/>
          </a:xfrm>
        </p:grpSpPr>
        <p:sp>
          <p:nvSpPr>
            <p:cNvPr id="45" name="Data Sources TextBox">
              <a:extLst>
                <a:ext uri="{FF2B5EF4-FFF2-40B4-BE49-F238E27FC236}">
                  <a16:creationId xmlns:a16="http://schemas.microsoft.com/office/drawing/2014/main" id="{12961B76-5B58-436B-8B05-FDDEB77A9F98}"/>
                </a:ext>
              </a:extLst>
            </p:cNvPr>
            <p:cNvSpPr txBox="1"/>
            <p:nvPr/>
          </p:nvSpPr>
          <p:spPr>
            <a:xfrm>
              <a:off x="4928547" y="1307252"/>
              <a:ext cx="2877995" cy="944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</a:rPr>
                <a:t>Co-ordination, Decisions</a:t>
              </a:r>
              <a:br>
                <a:rPr kumimoji="0" 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</a:rPr>
              </a:br>
              <a:r>
                <a:rPr kumimoji="0" 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</a:rPr>
                <a:t> (</a:t>
              </a: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Policy</a:t>
              </a:r>
              <a:r>
                <a:rPr kumimoji="0" 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</a:rPr>
                <a:t>)</a:t>
              </a:r>
            </a:p>
            <a:p>
              <a:pPr marL="0" marR="0" lvl="0" indent="0" algn="ctr" defTabSz="455602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2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cs typeface="ATT Aleck Sans" panose="020B0503020203020204" pitchFamily="34" charset="0"/>
                </a:rPr>
                <a:t> </a:t>
              </a:r>
            </a:p>
            <a:p>
              <a:pPr marL="0" marR="0" lvl="0" indent="0" algn="ctr" defTabSz="455602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2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sp>
          <p:nvSpPr>
            <p:cNvPr id="46" name="Data Sources TextBox">
              <a:extLst>
                <a:ext uri="{FF2B5EF4-FFF2-40B4-BE49-F238E27FC236}">
                  <a16:creationId xmlns:a16="http://schemas.microsoft.com/office/drawing/2014/main" id="{BBD389F1-4A5D-4C75-9998-2D41725B11B5}"/>
                </a:ext>
              </a:extLst>
            </p:cNvPr>
            <p:cNvSpPr txBox="1"/>
            <p:nvPr/>
          </p:nvSpPr>
          <p:spPr>
            <a:xfrm>
              <a:off x="259530" y="2373291"/>
              <a:ext cx="1671689" cy="91837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</a:rPr>
                <a:t>Data Collection,</a:t>
              </a:r>
              <a:br>
                <a:rPr kumimoji="0" 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</a:rPr>
              </a:br>
              <a:r>
                <a:rPr kumimoji="0" 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</a:rPr>
                <a:t>&amp; Analysis</a:t>
              </a:r>
            </a:p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</a:rPr>
                <a:t>(</a:t>
              </a: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DCAE</a:t>
              </a:r>
              <a:r>
                <a:rPr kumimoji="0" 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</a:rPr>
                <a:t>)</a:t>
              </a:r>
            </a:p>
            <a:p>
              <a:pPr marL="0" marR="0" lvl="0" indent="0" algn="ctr" defTabSz="455602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2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cs typeface="ATT Aleck Sans" panose="020B0503020203020204" pitchFamily="34" charset="0"/>
                </a:rPr>
                <a:t> </a:t>
              </a:r>
            </a:p>
            <a:p>
              <a:pPr marL="0" marR="0" lvl="0" indent="0" algn="ctr" defTabSz="455602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2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pic>
          <p:nvPicPr>
            <p:cNvPr id="47" name="Data Visualization Icon">
              <a:extLst>
                <a:ext uri="{FF2B5EF4-FFF2-40B4-BE49-F238E27FC236}">
                  <a16:creationId xmlns:a16="http://schemas.microsoft.com/office/drawing/2014/main" id="{703CFC0B-5913-4602-83ED-F11A09FBF09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7026" y="3039485"/>
              <a:ext cx="1530432" cy="1583014"/>
            </a:xfrm>
            <a:prstGeom prst="rect">
              <a:avLst/>
            </a:prstGeom>
          </p:spPr>
        </p:pic>
        <p:pic>
          <p:nvPicPr>
            <p:cNvPr id="48" name="ML Icon">
              <a:extLst>
                <a:ext uri="{FF2B5EF4-FFF2-40B4-BE49-F238E27FC236}">
                  <a16:creationId xmlns:a16="http://schemas.microsoft.com/office/drawing/2014/main" id="{1D5A9183-F5F6-45F9-A9FD-34277411C60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72063" y="1542045"/>
              <a:ext cx="1306266" cy="1351145"/>
            </a:xfrm>
            <a:prstGeom prst="rect">
              <a:avLst/>
            </a:prstGeom>
          </p:spPr>
        </p:pic>
        <p:pic>
          <p:nvPicPr>
            <p:cNvPr id="49" name="Action Icon">
              <a:extLst>
                <a:ext uri="{FF2B5EF4-FFF2-40B4-BE49-F238E27FC236}">
                  <a16:creationId xmlns:a16="http://schemas.microsoft.com/office/drawing/2014/main" id="{2C7E1216-40A5-4F53-878B-CF65B0255FB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113456" y="3141285"/>
              <a:ext cx="1309858" cy="12663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0" name="Gear">
              <a:extLst>
                <a:ext uri="{FF2B5EF4-FFF2-40B4-BE49-F238E27FC236}">
                  <a16:creationId xmlns:a16="http://schemas.microsoft.com/office/drawing/2014/main" id="{0A9377E8-0FE4-4F45-901A-A4F9CEF9EDF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56888" y="3406030"/>
              <a:ext cx="622997" cy="644401"/>
            </a:xfrm>
            <a:prstGeom prst="rect">
              <a:avLst/>
            </a:prstGeom>
          </p:spPr>
        </p:pic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B18AEC98-2C9E-4D29-9F62-FDC52D5B0AA9}"/>
                </a:ext>
              </a:extLst>
            </p:cNvPr>
            <p:cNvCxnSpPr/>
            <p:nvPr/>
          </p:nvCxnSpPr>
          <p:spPr>
            <a:xfrm>
              <a:off x="6347198" y="4374998"/>
              <a:ext cx="0" cy="882352"/>
            </a:xfrm>
            <a:prstGeom prst="line">
              <a:avLst/>
            </a:prstGeom>
            <a:noFill/>
            <a:ln w="38100" cap="rnd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281A320-BACF-4D22-AFA5-0B8EF4E7A2D6}"/>
                </a:ext>
              </a:extLst>
            </p:cNvPr>
            <p:cNvCxnSpPr/>
            <p:nvPr/>
          </p:nvCxnSpPr>
          <p:spPr>
            <a:xfrm flipH="1">
              <a:off x="1837111" y="5257350"/>
              <a:ext cx="404756" cy="0"/>
            </a:xfrm>
            <a:prstGeom prst="line">
              <a:avLst/>
            </a:prstGeom>
            <a:noFill/>
            <a:ln w="38100" cap="rnd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870A330C-EDE7-4249-A4F0-375F25C202E0}"/>
                </a:ext>
              </a:extLst>
            </p:cNvPr>
            <p:cNvCxnSpPr/>
            <p:nvPr/>
          </p:nvCxnSpPr>
          <p:spPr>
            <a:xfrm flipV="1">
              <a:off x="1837110" y="4429390"/>
              <a:ext cx="1" cy="827960"/>
            </a:xfrm>
            <a:prstGeom prst="straightConnector1">
              <a:avLst/>
            </a:prstGeom>
            <a:noFill/>
            <a:ln w="38100" cap="rnd" cmpd="sng" algn="ctr">
              <a:solidFill>
                <a:srgbClr val="FF0000"/>
              </a:solidFill>
              <a:prstDash val="solid"/>
              <a:miter lim="800000"/>
              <a:tailEnd type="arrow"/>
            </a:ln>
            <a:effectLst/>
          </p:spPr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5DAF79E-CD49-46EF-80A4-45DE712531AD}"/>
                </a:ext>
              </a:extLst>
            </p:cNvPr>
            <p:cNvCxnSpPr/>
            <p:nvPr/>
          </p:nvCxnSpPr>
          <p:spPr>
            <a:xfrm flipV="1">
              <a:off x="1960889" y="2180268"/>
              <a:ext cx="0" cy="950876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1D10469D-47D3-4FD2-A55C-C9EB91835AC3}"/>
                </a:ext>
              </a:extLst>
            </p:cNvPr>
            <p:cNvCxnSpPr/>
            <p:nvPr/>
          </p:nvCxnSpPr>
          <p:spPr>
            <a:xfrm>
              <a:off x="1960889" y="2180268"/>
              <a:ext cx="634925" cy="0"/>
            </a:xfrm>
            <a:prstGeom prst="straightConnector1">
              <a:avLst/>
            </a:prstGeom>
            <a:noFill/>
            <a:ln w="38100" cap="rnd" cmpd="sng" algn="ctr">
              <a:solidFill>
                <a:srgbClr val="FF0000"/>
              </a:solidFill>
              <a:prstDash val="solid"/>
              <a:miter lim="800000"/>
              <a:headEnd type="none"/>
              <a:tailEnd type="arrow"/>
            </a:ln>
            <a:effectLst/>
          </p:spPr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EC4EEE4C-2B22-4FBC-860D-936FD4F06D0E}"/>
                </a:ext>
              </a:extLst>
            </p:cNvPr>
            <p:cNvCxnSpPr>
              <a:cxnSpLocks/>
            </p:cNvCxnSpPr>
            <p:nvPr/>
          </p:nvCxnSpPr>
          <p:spPr>
            <a:xfrm>
              <a:off x="5716300" y="2180268"/>
              <a:ext cx="612968" cy="0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A972C0D5-BD76-4162-BD78-6EE14629959C}"/>
                </a:ext>
              </a:extLst>
            </p:cNvPr>
            <p:cNvCxnSpPr/>
            <p:nvPr/>
          </p:nvCxnSpPr>
          <p:spPr>
            <a:xfrm>
              <a:off x="6336836" y="2180268"/>
              <a:ext cx="0" cy="950876"/>
            </a:xfrm>
            <a:prstGeom prst="straightConnector1">
              <a:avLst/>
            </a:prstGeom>
            <a:noFill/>
            <a:ln w="38100" cap="rnd" cmpd="sng" algn="ctr">
              <a:solidFill>
                <a:srgbClr val="FF0000"/>
              </a:solidFill>
              <a:prstDash val="solid"/>
              <a:miter lim="800000"/>
              <a:tailEnd type="arrow"/>
            </a:ln>
            <a:effectLst/>
          </p:spPr>
        </p:cxnSp>
        <p:pic>
          <p:nvPicPr>
            <p:cNvPr id="58" name="Picture 57">
              <a:extLst>
                <a:ext uri="{FF2B5EF4-FFF2-40B4-BE49-F238E27FC236}">
                  <a16:creationId xmlns:a16="http://schemas.microsoft.com/office/drawing/2014/main" id="{9F0B5048-BEBF-416D-9787-6363ED428CC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839825" y="3193758"/>
              <a:ext cx="2080542" cy="42454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9" name="Data Sources TextBox">
              <a:extLst>
                <a:ext uri="{FF2B5EF4-FFF2-40B4-BE49-F238E27FC236}">
                  <a16:creationId xmlns:a16="http://schemas.microsoft.com/office/drawing/2014/main" id="{D91E923C-9109-45E2-B873-35E145216E39}"/>
                </a:ext>
              </a:extLst>
            </p:cNvPr>
            <p:cNvSpPr txBox="1"/>
            <p:nvPr/>
          </p:nvSpPr>
          <p:spPr>
            <a:xfrm>
              <a:off x="1931219" y="1353534"/>
              <a:ext cx="2315694" cy="3438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</a:rPr>
                <a:t>Optimization (</a:t>
              </a: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OOF)</a:t>
              </a:r>
              <a:endPara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44546A">
                    <a:lumMod val="85000"/>
                    <a:lumOff val="15000"/>
                  </a:srgbClr>
                </a:solidFill>
                <a:effectLst/>
                <a:uLnTx/>
                <a:uFillTx/>
              </a:endParaRPr>
            </a:p>
          </p:txBody>
        </p:sp>
        <p:sp>
          <p:nvSpPr>
            <p:cNvPr id="60" name="Data Sources TextBox">
              <a:extLst>
                <a:ext uri="{FF2B5EF4-FFF2-40B4-BE49-F238E27FC236}">
                  <a16:creationId xmlns:a16="http://schemas.microsoft.com/office/drawing/2014/main" id="{CFAEDD0F-72FD-4AA9-859F-91468118E307}"/>
                </a:ext>
              </a:extLst>
            </p:cNvPr>
            <p:cNvSpPr txBox="1"/>
            <p:nvPr/>
          </p:nvSpPr>
          <p:spPr>
            <a:xfrm>
              <a:off x="2953019" y="3715229"/>
              <a:ext cx="1843991" cy="44813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1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Control loop</a:t>
              </a:r>
            </a:p>
            <a:p>
              <a:pPr marL="0" marR="0" lvl="0" indent="0" algn="ctr" defTabSz="455602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2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1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TT Aleck Sans" panose="020B0503020203020204" pitchFamily="34" charset="0"/>
                </a:rPr>
                <a:t> </a:t>
              </a:r>
            </a:p>
            <a:p>
              <a:pPr marL="0" marR="0" lvl="0" indent="0" algn="ctr" defTabSz="455602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2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1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pic>
          <p:nvPicPr>
            <p:cNvPr id="61" name="Picture 60">
              <a:extLst>
                <a:ext uri="{FF2B5EF4-FFF2-40B4-BE49-F238E27FC236}">
                  <a16:creationId xmlns:a16="http://schemas.microsoft.com/office/drawing/2014/main" id="{BF01C672-F8A5-4490-8380-1DB8CA7F9B1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06331" y="1726904"/>
              <a:ext cx="1409969" cy="1095861"/>
            </a:xfrm>
            <a:prstGeom prst="rect">
              <a:avLst/>
            </a:prstGeom>
          </p:spPr>
        </p:pic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C1C4C9DD-84AB-4C11-9014-F92F3307FB4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7018" y="5469567"/>
              <a:ext cx="670253" cy="693281"/>
            </a:xfrm>
            <a:prstGeom prst="rect">
              <a:avLst/>
            </a:prstGeom>
          </p:spPr>
        </p:pic>
        <p:sp>
          <p:nvSpPr>
            <p:cNvPr id="63" name="Data Sources TextBox">
              <a:extLst>
                <a:ext uri="{FF2B5EF4-FFF2-40B4-BE49-F238E27FC236}">
                  <a16:creationId xmlns:a16="http://schemas.microsoft.com/office/drawing/2014/main" id="{02E80247-A9DF-4AE0-A4F9-6E3B8B92C41E}"/>
                </a:ext>
              </a:extLst>
            </p:cNvPr>
            <p:cNvSpPr txBox="1"/>
            <p:nvPr/>
          </p:nvSpPr>
          <p:spPr>
            <a:xfrm>
              <a:off x="5330352" y="3362003"/>
              <a:ext cx="1037192" cy="64440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</a:rPr>
                <a:t>Action</a:t>
              </a:r>
            </a:p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</a:rPr>
                <a:t>(</a:t>
              </a: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SDN-R</a:t>
              </a:r>
              <a:r>
                <a:rPr kumimoji="0" 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</a:rPr>
                <a:t>)</a:t>
              </a:r>
              <a:endPara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cs typeface="ATT Aleck Sans" panose="020B0503020203020204" pitchFamily="34" charset="0"/>
              </a:endParaRPr>
            </a:p>
            <a:p>
              <a:pPr marL="0" marR="0" lvl="0" indent="0" algn="ctr" defTabSz="455602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2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965D7730-D0B9-4206-894B-8A30276F5A1A}"/>
                </a:ext>
              </a:extLst>
            </p:cNvPr>
            <p:cNvCxnSpPr/>
            <p:nvPr/>
          </p:nvCxnSpPr>
          <p:spPr>
            <a:xfrm>
              <a:off x="3762656" y="2198180"/>
              <a:ext cx="634925" cy="0"/>
            </a:xfrm>
            <a:prstGeom prst="straightConnector1">
              <a:avLst/>
            </a:prstGeom>
            <a:noFill/>
            <a:ln w="38100" cap="rnd" cmpd="sng" algn="ctr">
              <a:solidFill>
                <a:srgbClr val="FF0000"/>
              </a:solidFill>
              <a:prstDash val="solid"/>
              <a:miter lim="800000"/>
              <a:headEnd type="none"/>
              <a:tailEnd type="arrow"/>
            </a:ln>
            <a:effectLst/>
          </p:spPr>
        </p:cxnSp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65719765-A8C2-47B7-B7F3-C83E588ADD08}"/>
                </a:ext>
              </a:extLst>
            </p:cNvPr>
            <p:cNvCxnSpPr/>
            <p:nvPr/>
          </p:nvCxnSpPr>
          <p:spPr>
            <a:xfrm flipH="1">
              <a:off x="5495827" y="5260981"/>
              <a:ext cx="851373" cy="8603"/>
            </a:xfrm>
            <a:prstGeom prst="straightConnector1">
              <a:avLst/>
            </a:prstGeom>
            <a:noFill/>
            <a:ln w="38100" cap="rnd" cmpd="sng" algn="ctr">
              <a:solidFill>
                <a:srgbClr val="FF0000"/>
              </a:solidFill>
              <a:prstDash val="solid"/>
              <a:miter lim="800000"/>
              <a:headEnd type="none"/>
              <a:tailEnd type="arrow"/>
            </a:ln>
            <a:effectLst/>
          </p:spPr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A03CB556-2B22-4A68-B5FD-B146E166B8D1}"/>
                </a:ext>
              </a:extLst>
            </p:cNvPr>
            <p:cNvCxnSpPr/>
            <p:nvPr/>
          </p:nvCxnSpPr>
          <p:spPr>
            <a:xfrm flipH="1" flipV="1">
              <a:off x="6512278" y="4688828"/>
              <a:ext cx="1" cy="692112"/>
            </a:xfrm>
            <a:prstGeom prst="straightConnector1">
              <a:avLst/>
            </a:prstGeom>
            <a:noFill/>
            <a:ln w="38100" cap="rnd" cmpd="sng" algn="ctr">
              <a:solidFill>
                <a:srgbClr val="00B050"/>
              </a:solidFill>
              <a:prstDash val="solid"/>
              <a:miter lim="800000"/>
              <a:headEnd type="none"/>
              <a:tailEnd type="arrow"/>
            </a:ln>
            <a:effectLst/>
          </p:spPr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5FE5CF63-5100-4CEB-AD73-8CB2647C0E5B}"/>
                </a:ext>
              </a:extLst>
            </p:cNvPr>
            <p:cNvCxnSpPr/>
            <p:nvPr/>
          </p:nvCxnSpPr>
          <p:spPr>
            <a:xfrm flipH="1">
              <a:off x="5561814" y="5382753"/>
              <a:ext cx="915207" cy="0"/>
            </a:xfrm>
            <a:prstGeom prst="line">
              <a:avLst/>
            </a:prstGeom>
            <a:noFill/>
            <a:ln w="38100" cap="rnd" cmpd="sng" algn="ctr">
              <a:solidFill>
                <a:srgbClr val="00B050"/>
              </a:solidFill>
              <a:prstDash val="solid"/>
              <a:miter lim="800000"/>
            </a:ln>
            <a:effectLst/>
          </p:spPr>
        </p:cxnSp>
      </p:grpSp>
      <p:sp>
        <p:nvSpPr>
          <p:cNvPr id="68" name="Content Placeholder 3">
            <a:extLst>
              <a:ext uri="{FF2B5EF4-FFF2-40B4-BE49-F238E27FC236}">
                <a16:creationId xmlns:a16="http://schemas.microsoft.com/office/drawing/2014/main" id="{D597023B-6635-43B3-9A15-9E3487249AEA}"/>
              </a:ext>
            </a:extLst>
          </p:cNvPr>
          <p:cNvSpPr txBox="1">
            <a:spLocks/>
          </p:cNvSpPr>
          <p:nvPr/>
        </p:nvSpPr>
        <p:spPr>
          <a:xfrm>
            <a:off x="5916560" y="2713727"/>
            <a:ext cx="3135915" cy="2146742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>
            <a:spAutoFit/>
          </a:bodyPr>
          <a:lstStyle>
            <a:defPPr>
              <a:defRPr lang="en-US"/>
            </a:defPPr>
            <a:lvl1pPr marL="123825" indent="-123825" defTabSz="685800">
              <a:buFont typeface="Arial" panose="020B0604020202020204" pitchFamily="34" charset="0"/>
              <a:buChar char="•"/>
              <a:defRPr sz="135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OOF-SON use case has built a foundation for ONAP/O-RAN integration</a:t>
            </a:r>
          </a:p>
          <a:p>
            <a:r>
              <a:rPr lang="en-US" sz="1200" dirty="0"/>
              <a:t>Radio network uses common netconf/yang model</a:t>
            </a:r>
          </a:p>
          <a:p>
            <a:pPr marL="0" indent="0">
              <a:buNone/>
            </a:pPr>
            <a:br>
              <a:rPr lang="en-US" sz="1200" dirty="0"/>
            </a:br>
            <a:r>
              <a:rPr lang="en-US" sz="1200" b="1" u="sng" dirty="0"/>
              <a:t>Data flows</a:t>
            </a:r>
          </a:p>
          <a:p>
            <a:r>
              <a:rPr lang="en-US" sz="1200" dirty="0"/>
              <a:t>SDN-R to RAN: netconf-based configuration</a:t>
            </a:r>
          </a:p>
          <a:p>
            <a:r>
              <a:rPr lang="en-US" sz="1200" dirty="0"/>
              <a:t>RAN to DCAE: VES format for FM alarms, PM KPI, CM Notification</a:t>
            </a:r>
          </a:p>
          <a:p>
            <a:r>
              <a:rPr lang="en-US" sz="1200" dirty="0"/>
              <a:t>RAN to SDN-R: Netconf ack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BFA2C640-B12E-4C33-ADD4-86AFE7D3AB75}"/>
              </a:ext>
            </a:extLst>
          </p:cNvPr>
          <p:cNvSpPr txBox="1"/>
          <p:nvPr/>
        </p:nvSpPr>
        <p:spPr>
          <a:xfrm>
            <a:off x="4135467" y="4084151"/>
            <a:ext cx="90819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</a:rPr>
              <a:t>Config ack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73595782-434F-40D8-8510-E509127809FD}"/>
              </a:ext>
            </a:extLst>
          </p:cNvPr>
          <p:cNvSpPr txBox="1"/>
          <p:nvPr/>
        </p:nvSpPr>
        <p:spPr>
          <a:xfrm>
            <a:off x="296131" y="3559457"/>
            <a:ext cx="113954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Data, FM, PM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9AF7B35C-9903-46DE-940A-73BCAA9292B4}"/>
              </a:ext>
            </a:extLst>
          </p:cNvPr>
          <p:cNvSpPr txBox="1"/>
          <p:nvPr/>
        </p:nvSpPr>
        <p:spPr>
          <a:xfrm>
            <a:off x="785529" y="3965790"/>
            <a:ext cx="76174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A-1/O-1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B5E639DD-0973-4D41-8F21-8698AFABC882}"/>
              </a:ext>
            </a:extLst>
          </p:cNvPr>
          <p:cNvSpPr txBox="1"/>
          <p:nvPr/>
        </p:nvSpPr>
        <p:spPr>
          <a:xfrm>
            <a:off x="4858363" y="3699375"/>
            <a:ext cx="76174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A-1/O-1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15EAD893-61F6-4180-9FD3-9E1B364BBFF0}"/>
              </a:ext>
            </a:extLst>
          </p:cNvPr>
          <p:cNvSpPr/>
          <p:nvPr/>
        </p:nvSpPr>
        <p:spPr>
          <a:xfrm>
            <a:off x="2383774" y="3737794"/>
            <a:ext cx="1140289" cy="332633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RIC (near RT)</a:t>
            </a:r>
          </a:p>
        </p:txBody>
      </p:sp>
      <p:sp>
        <p:nvSpPr>
          <p:cNvPr id="74" name="Data Sources TextBox">
            <a:extLst>
              <a:ext uri="{FF2B5EF4-FFF2-40B4-BE49-F238E27FC236}">
                <a16:creationId xmlns:a16="http://schemas.microsoft.com/office/drawing/2014/main" id="{EC5CD620-6189-4DDF-8594-48D6796F3D5A}"/>
              </a:ext>
            </a:extLst>
          </p:cNvPr>
          <p:cNvSpPr txBox="1"/>
          <p:nvPr/>
        </p:nvSpPr>
        <p:spPr>
          <a:xfrm>
            <a:off x="1681400" y="4166429"/>
            <a:ext cx="1291986" cy="48385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4546A">
                    <a:lumMod val="85000"/>
                    <a:lumOff val="15000"/>
                  </a:srgbClr>
                </a:solidFill>
                <a:effectLst/>
                <a:uLnTx/>
                <a:uFillTx/>
              </a:rPr>
              <a:t>O-RAN Radio Network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C907324-673E-4D27-8602-BED487A15123}"/>
              </a:ext>
            </a:extLst>
          </p:cNvPr>
          <p:cNvSpPr txBox="1"/>
          <p:nvPr/>
        </p:nvSpPr>
        <p:spPr>
          <a:xfrm>
            <a:off x="575285" y="4188528"/>
            <a:ext cx="108536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Config notify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1FE4BDD-0AEB-4B4C-B5D0-4B49B65EAA10}"/>
              </a:ext>
            </a:extLst>
          </p:cNvPr>
          <p:cNvSpPr/>
          <p:nvPr/>
        </p:nvSpPr>
        <p:spPr>
          <a:xfrm>
            <a:off x="5916560" y="985955"/>
            <a:ext cx="3135915" cy="1569660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>
            <a:spAutoFit/>
          </a:bodyPr>
          <a:lstStyle/>
          <a:p>
            <a:pPr marL="123825" indent="-123825" defTabSz="685800">
              <a:buFont typeface="Arial" panose="020B0604020202020204" pitchFamily="34" charset="0"/>
              <a:buChar char="•"/>
              <a:defRPr/>
            </a:pPr>
            <a:r>
              <a:rPr lang="en-US" sz="12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SON </a:t>
            </a:r>
            <a:r>
              <a:rPr lang="en-US" sz="12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 Control Loop (CL)</a:t>
            </a:r>
          </a:p>
          <a:p>
            <a:pPr marL="123825" indent="-123825" defTabSz="685800">
              <a:buFont typeface="Arial" panose="020B0604020202020204" pitchFamily="34" charset="0"/>
              <a:buChar char="•"/>
              <a:defRPr/>
            </a:pPr>
            <a:endParaRPr lang="en-US" sz="12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3825" indent="-123825" defTabSz="685800">
              <a:buFont typeface="Arial" panose="020B0604020202020204" pitchFamily="34" charset="0"/>
              <a:buChar char="•"/>
              <a:defRPr/>
            </a:pPr>
            <a:r>
              <a:rPr lang="en-US" sz="12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ONAP: Open-source platform, with basic open-source code</a:t>
            </a:r>
          </a:p>
          <a:p>
            <a:pPr marL="123825" indent="-123825" defTabSz="685800">
              <a:buFont typeface="Arial" panose="020B0604020202020204" pitchFamily="34" charset="0"/>
              <a:buChar char="•"/>
              <a:defRPr/>
            </a:pPr>
            <a:endParaRPr lang="en-US" sz="12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3825" indent="-123825" defTabSz="685800">
              <a:buFont typeface="Arial" panose="020B0604020202020204" pitchFamily="34" charset="0"/>
              <a:buChar char="•"/>
              <a:defRPr/>
            </a:pPr>
            <a:r>
              <a:rPr lang="en-US" sz="12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Companies can use framework to add proprietary SON solutions, including optimization algorithms, etc.</a:t>
            </a:r>
          </a:p>
        </p:txBody>
      </p:sp>
    </p:spTree>
    <p:extLst>
      <p:ext uri="{BB962C8B-B14F-4D97-AF65-F5344CB8AC3E}">
        <p14:creationId xmlns:p14="http://schemas.microsoft.com/office/powerpoint/2010/main" val="37554995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46837-A943-4B3B-BE39-CFE63FD6B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3200" dirty="0"/>
              <a:t>Step 5: PCI optimization completed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91CB67B-AA7A-4130-A2B0-D9AFBE0274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2899" y="800739"/>
            <a:ext cx="3841252" cy="4094426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BC6F7FFD-C635-4630-83EC-918D0C78D0D8}"/>
              </a:ext>
            </a:extLst>
          </p:cNvPr>
          <p:cNvSpPr/>
          <p:nvPr/>
        </p:nvSpPr>
        <p:spPr>
          <a:xfrm>
            <a:off x="5474476" y="3064848"/>
            <a:ext cx="819807" cy="772510"/>
          </a:xfrm>
          <a:prstGeom prst="ellipse">
            <a:avLst/>
          </a:prstGeom>
          <a:noFill/>
          <a:ln w="41275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572210F-8556-498B-89E1-FDCAFBA250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126" y="832258"/>
            <a:ext cx="3794642" cy="4094426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DD8EFF14-2923-4362-814F-782635A26412}"/>
              </a:ext>
            </a:extLst>
          </p:cNvPr>
          <p:cNvSpPr/>
          <p:nvPr/>
        </p:nvSpPr>
        <p:spPr>
          <a:xfrm>
            <a:off x="7714235" y="3166592"/>
            <a:ext cx="819807" cy="772510"/>
          </a:xfrm>
          <a:prstGeom prst="ellipse">
            <a:avLst/>
          </a:prstGeom>
          <a:noFill/>
          <a:ln w="41275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56047969-3134-4F6F-BC8D-DE66E6B8A19E}"/>
              </a:ext>
            </a:extLst>
          </p:cNvPr>
          <p:cNvSpPr/>
          <p:nvPr/>
        </p:nvSpPr>
        <p:spPr>
          <a:xfrm>
            <a:off x="5152710" y="4339471"/>
            <a:ext cx="2839575" cy="772510"/>
          </a:xfrm>
          <a:prstGeom prst="ellipse">
            <a:avLst/>
          </a:prstGeom>
          <a:noFill/>
          <a:ln w="41275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9D8E28A-DF9D-4E8F-9253-8884A69F6F89}"/>
              </a:ext>
            </a:extLst>
          </p:cNvPr>
          <p:cNvSpPr txBox="1"/>
          <p:nvPr/>
        </p:nvSpPr>
        <p:spPr>
          <a:xfrm rot="16200000">
            <a:off x="-742792" y="2401200"/>
            <a:ext cx="2078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>
                <a:solidFill>
                  <a:srgbClr val="0000FF"/>
                </a:solidFill>
              </a:rPr>
              <a:t>Before optimization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38D769C-0DCA-4467-ABCA-2E3D8F084C2B}"/>
              </a:ext>
            </a:extLst>
          </p:cNvPr>
          <p:cNvSpPr txBox="1"/>
          <p:nvPr/>
        </p:nvSpPr>
        <p:spPr>
          <a:xfrm rot="16200000">
            <a:off x="4030952" y="2527253"/>
            <a:ext cx="1934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>
                <a:solidFill>
                  <a:srgbClr val="0000FF"/>
                </a:solidFill>
              </a:rPr>
              <a:t>After optimization</a:t>
            </a:r>
          </a:p>
        </p:txBody>
      </p:sp>
    </p:spTree>
    <p:extLst>
      <p:ext uri="{BB962C8B-B14F-4D97-AF65-F5344CB8AC3E}">
        <p14:creationId xmlns:p14="http://schemas.microsoft.com/office/powerpoint/2010/main" val="19253541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37608F-D642-440A-9C35-82AE497F4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ML-based PCI Optimization: Guilin Demo</a:t>
            </a:r>
            <a:endParaRPr lang="en-IN" sz="28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01B3823-2D3B-43F8-A832-743B267CE26B}"/>
              </a:ext>
            </a:extLst>
          </p:cNvPr>
          <p:cNvSpPr/>
          <p:nvPr/>
        </p:nvSpPr>
        <p:spPr>
          <a:xfrm>
            <a:off x="72932" y="2525146"/>
            <a:ext cx="4484082" cy="1880460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DCAE</a:t>
            </a:r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4E8F7D91-2977-4DFE-9D4F-1E15E572D5CC}"/>
              </a:ext>
            </a:extLst>
          </p:cNvPr>
          <p:cNvSpPr txBox="1">
            <a:spLocks/>
          </p:cNvSpPr>
          <p:nvPr/>
        </p:nvSpPr>
        <p:spPr>
          <a:xfrm>
            <a:off x="8549001" y="5010689"/>
            <a:ext cx="455519" cy="273844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900" b="0" i="0" kern="120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9CD605-947A-3C4E-98CB-B055F943FEBA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50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8F6B124-587F-456B-A911-FE60A4ECDE22}"/>
              </a:ext>
            </a:extLst>
          </p:cNvPr>
          <p:cNvSpPr/>
          <p:nvPr/>
        </p:nvSpPr>
        <p:spPr>
          <a:xfrm>
            <a:off x="229441" y="923194"/>
            <a:ext cx="4327573" cy="1213998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OOF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34BDA94-EFA1-4048-8CCB-C6B612D0484E}"/>
              </a:ext>
            </a:extLst>
          </p:cNvPr>
          <p:cNvSpPr/>
          <p:nvPr/>
        </p:nvSpPr>
        <p:spPr>
          <a:xfrm>
            <a:off x="1658595" y="1447715"/>
            <a:ext cx="2202475" cy="527539"/>
          </a:xfrm>
          <a:prstGeom prst="rect">
            <a:avLst/>
          </a:prstGeom>
          <a:solidFill>
            <a:srgbClr val="5B9BD5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   OSDF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CCE517F-4C92-4778-B32A-EE042DBDED24}"/>
              </a:ext>
            </a:extLst>
          </p:cNvPr>
          <p:cNvSpPr/>
          <p:nvPr/>
        </p:nvSpPr>
        <p:spPr>
          <a:xfrm>
            <a:off x="2077066" y="1048069"/>
            <a:ext cx="886265" cy="282233"/>
          </a:xfrm>
          <a:prstGeom prst="rect">
            <a:avLst/>
          </a:prstGeom>
          <a:solidFill>
            <a:srgbClr val="5B9BD5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Minizinc</a:t>
            </a: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1D42057-026B-4616-A12F-BBCE25074511}"/>
              </a:ext>
            </a:extLst>
          </p:cNvPr>
          <p:cNvSpPr/>
          <p:nvPr/>
        </p:nvSpPr>
        <p:spPr>
          <a:xfrm>
            <a:off x="3082958" y="2636277"/>
            <a:ext cx="1125270" cy="698989"/>
          </a:xfrm>
          <a:prstGeom prst="rect">
            <a:avLst/>
          </a:prstGeom>
          <a:solidFill>
            <a:srgbClr val="5B9BD5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SON-Handler MS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70E6E19-3C35-4C80-BA5A-B47F57A1E14D}"/>
              </a:ext>
            </a:extLst>
          </p:cNvPr>
          <p:cNvSpPr/>
          <p:nvPr/>
        </p:nvSpPr>
        <p:spPr>
          <a:xfrm>
            <a:off x="2864131" y="3617644"/>
            <a:ext cx="1239353" cy="481380"/>
          </a:xfrm>
          <a:prstGeom prst="rect">
            <a:avLst/>
          </a:prstGeom>
          <a:solidFill>
            <a:srgbClr val="5B9BD5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 Collector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8D1C03C-1152-4423-BE69-E16C99C0B36F}"/>
              </a:ext>
            </a:extLst>
          </p:cNvPr>
          <p:cNvSpPr/>
          <p:nvPr/>
        </p:nvSpPr>
        <p:spPr>
          <a:xfrm>
            <a:off x="1606154" y="2636278"/>
            <a:ext cx="1011114" cy="698989"/>
          </a:xfrm>
          <a:prstGeom prst="rect">
            <a:avLst/>
          </a:prstGeom>
          <a:solidFill>
            <a:srgbClr val="5B9BD5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DL-Feeder</a:t>
            </a:r>
          </a:p>
        </p:txBody>
      </p:sp>
      <p:sp>
        <p:nvSpPr>
          <p:cNvPr id="12" name="Cylinder 11">
            <a:extLst>
              <a:ext uri="{FF2B5EF4-FFF2-40B4-BE49-F238E27FC236}">
                <a16:creationId xmlns:a16="http://schemas.microsoft.com/office/drawing/2014/main" id="{FC5E39F2-A3A5-4448-A7E9-7E57DF6B9B06}"/>
              </a:ext>
            </a:extLst>
          </p:cNvPr>
          <p:cNvSpPr/>
          <p:nvPr/>
        </p:nvSpPr>
        <p:spPr>
          <a:xfrm>
            <a:off x="223069" y="3617643"/>
            <a:ext cx="2163787" cy="481381"/>
          </a:xfrm>
          <a:prstGeom prst="can">
            <a:avLst/>
          </a:prstGeom>
          <a:solidFill>
            <a:srgbClr val="5B9BD5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Mongo DB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D7D7998-98DA-411B-9353-E0D587763EC6}"/>
              </a:ext>
            </a:extLst>
          </p:cNvPr>
          <p:cNvSpPr/>
          <p:nvPr/>
        </p:nvSpPr>
        <p:spPr>
          <a:xfrm>
            <a:off x="183055" y="2636278"/>
            <a:ext cx="1011114" cy="698989"/>
          </a:xfrm>
          <a:prstGeom prst="rect">
            <a:avLst/>
          </a:prstGeom>
          <a:solidFill>
            <a:srgbClr val="5B9BD5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0543EC6-A61F-4C66-AB45-CC980450131A}"/>
              </a:ext>
            </a:extLst>
          </p:cNvPr>
          <p:cNvSpPr/>
          <p:nvPr/>
        </p:nvSpPr>
        <p:spPr>
          <a:xfrm>
            <a:off x="4916146" y="3715891"/>
            <a:ext cx="1011114" cy="481380"/>
          </a:xfrm>
          <a:prstGeom prst="rect">
            <a:avLst/>
          </a:prstGeom>
          <a:solidFill>
            <a:srgbClr val="5B9BD5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SDN-R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53AAA7D-F9C6-43EB-A480-4EEFD352045B}"/>
              </a:ext>
            </a:extLst>
          </p:cNvPr>
          <p:cNvSpPr/>
          <p:nvPr/>
        </p:nvSpPr>
        <p:spPr>
          <a:xfrm>
            <a:off x="6807396" y="2212652"/>
            <a:ext cx="1897061" cy="1806083"/>
          </a:xfrm>
          <a:prstGeom prst="rect">
            <a:avLst/>
          </a:prstGeom>
          <a:solidFill>
            <a:srgbClr val="ED7D31">
              <a:lumMod val="60000"/>
              <a:lumOff val="40000"/>
            </a:srgbClr>
          </a:solidFill>
          <a:ln w="12700" cap="flat" cmpd="sng" algn="ctr">
            <a:solidFill>
              <a:srgbClr val="ED7D31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Simulated RAN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F7816AF-9BBC-4033-9085-41BCAC15F7AA}"/>
              </a:ext>
            </a:extLst>
          </p:cNvPr>
          <p:cNvSpPr/>
          <p:nvPr/>
        </p:nvSpPr>
        <p:spPr>
          <a:xfrm>
            <a:off x="4926852" y="2632608"/>
            <a:ext cx="1011114" cy="688436"/>
          </a:xfrm>
          <a:prstGeom prst="rect">
            <a:avLst/>
          </a:prstGeom>
          <a:solidFill>
            <a:srgbClr val="5B9BD5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Policy</a:t>
            </a:r>
          </a:p>
        </p:txBody>
      </p:sp>
      <p:cxnSp>
        <p:nvCxnSpPr>
          <p:cNvPr id="17" name="Connector: Elbow 16">
            <a:extLst>
              <a:ext uri="{FF2B5EF4-FFF2-40B4-BE49-F238E27FC236}">
                <a16:creationId xmlns:a16="http://schemas.microsoft.com/office/drawing/2014/main" id="{C5D68E6F-4C2C-4410-A1AA-C2791BA6CC77}"/>
              </a:ext>
            </a:extLst>
          </p:cNvPr>
          <p:cNvCxnSpPr>
            <a:cxnSpLocks/>
            <a:stCxn id="15" idx="2"/>
            <a:endCxn id="10" idx="2"/>
          </p:cNvCxnSpPr>
          <p:nvPr/>
        </p:nvCxnSpPr>
        <p:spPr>
          <a:xfrm rot="5400000">
            <a:off x="5579723" y="1922820"/>
            <a:ext cx="80289" cy="4272119"/>
          </a:xfrm>
          <a:prstGeom prst="bentConnector3">
            <a:avLst>
              <a:gd name="adj1" fmla="val 313541"/>
            </a:avLst>
          </a:prstGeom>
          <a:noFill/>
          <a:ln w="25400" cap="flat" cmpd="sng" algn="ctr">
            <a:solidFill>
              <a:srgbClr val="7030A0"/>
            </a:solidFill>
            <a:prstDash val="solid"/>
            <a:miter lim="800000"/>
            <a:headEnd type="none" w="lg" len="lg"/>
            <a:tailEnd type="arrow" w="lg" len="lg"/>
          </a:ln>
          <a:effectLst/>
        </p:spPr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1D54230-97FA-413A-B3B0-286BEBCCF903}"/>
              </a:ext>
            </a:extLst>
          </p:cNvPr>
          <p:cNvCxnSpPr>
            <a:cxnSpLocks/>
            <a:stCxn id="10" idx="0"/>
            <a:endCxn id="11" idx="2"/>
          </p:cNvCxnSpPr>
          <p:nvPr/>
        </p:nvCxnSpPr>
        <p:spPr>
          <a:xfrm flipH="1" flipV="1">
            <a:off x="2111711" y="3335267"/>
            <a:ext cx="1372097" cy="282377"/>
          </a:xfrm>
          <a:prstGeom prst="straightConnector1">
            <a:avLst/>
          </a:prstGeom>
          <a:noFill/>
          <a:ln w="25400" cap="flat" cmpd="sng" algn="ctr">
            <a:solidFill>
              <a:srgbClr val="ED7D31">
                <a:lumMod val="50000"/>
              </a:srgbClr>
            </a:solidFill>
            <a:prstDash val="solid"/>
            <a:miter lim="800000"/>
            <a:headEnd type="none" w="lg" len="lg"/>
            <a:tailEnd type="arrow" w="lg" len="lg"/>
          </a:ln>
          <a:effectLst/>
        </p:spPr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BC926FC-50C6-4368-A6AB-4C1B4B570CEF}"/>
              </a:ext>
            </a:extLst>
          </p:cNvPr>
          <p:cNvCxnSpPr>
            <a:cxnSpLocks/>
            <a:stCxn id="11" idx="1"/>
            <a:endCxn id="12" idx="0"/>
          </p:cNvCxnSpPr>
          <p:nvPr/>
        </p:nvCxnSpPr>
        <p:spPr>
          <a:xfrm flipH="1">
            <a:off x="1304963" y="2985772"/>
            <a:ext cx="301192" cy="752216"/>
          </a:xfrm>
          <a:prstGeom prst="straightConnector1">
            <a:avLst/>
          </a:prstGeom>
          <a:noFill/>
          <a:ln w="25400" cap="flat" cmpd="sng" algn="ctr">
            <a:solidFill>
              <a:srgbClr val="008000"/>
            </a:solidFill>
            <a:prstDash val="solid"/>
            <a:miter lim="800000"/>
            <a:headEnd type="none" w="lg" len="lg"/>
            <a:tailEnd type="arrow" w="lg" len="lg"/>
          </a:ln>
          <a:effectLst/>
        </p:spPr>
      </p:cxnSp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A4DF4231-53F8-458E-A2B3-5E564C53B12D}"/>
              </a:ext>
            </a:extLst>
          </p:cNvPr>
          <p:cNvCxnSpPr>
            <a:cxnSpLocks/>
            <a:stCxn id="15" idx="2"/>
            <a:endCxn id="10" idx="2"/>
          </p:cNvCxnSpPr>
          <p:nvPr/>
        </p:nvCxnSpPr>
        <p:spPr>
          <a:xfrm rot="5400000">
            <a:off x="5579723" y="1922820"/>
            <a:ext cx="80289" cy="4272119"/>
          </a:xfrm>
          <a:prstGeom prst="bentConnector3">
            <a:avLst>
              <a:gd name="adj1" fmla="val 579592"/>
            </a:avLst>
          </a:prstGeom>
          <a:noFill/>
          <a:ln w="25400" cap="flat" cmpd="sng" algn="ctr">
            <a:solidFill>
              <a:srgbClr val="7030A0"/>
            </a:solidFill>
            <a:prstDash val="solid"/>
            <a:miter lim="800000"/>
            <a:headEnd type="none" w="lg" len="lg"/>
            <a:tailEnd type="arrow" w="lg" len="lg"/>
          </a:ln>
          <a:effectLst/>
        </p:spPr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16D377C-7CD3-403A-8BF9-1391C13894E1}"/>
              </a:ext>
            </a:extLst>
          </p:cNvPr>
          <p:cNvCxnSpPr>
            <a:stCxn id="10" idx="0"/>
            <a:endCxn id="9" idx="2"/>
          </p:cNvCxnSpPr>
          <p:nvPr/>
        </p:nvCxnSpPr>
        <p:spPr>
          <a:xfrm flipV="1">
            <a:off x="3483808" y="3335266"/>
            <a:ext cx="161785" cy="282378"/>
          </a:xfrm>
          <a:prstGeom prst="straightConnector1">
            <a:avLst/>
          </a:prstGeom>
          <a:noFill/>
          <a:ln w="25400" cap="flat" cmpd="sng" algn="ctr">
            <a:solidFill>
              <a:srgbClr val="ED7D31">
                <a:lumMod val="50000"/>
              </a:srgbClr>
            </a:solidFill>
            <a:prstDash val="solid"/>
            <a:miter lim="800000"/>
            <a:headEnd type="none" w="lg" len="lg"/>
            <a:tailEnd type="arrow" w="lg" len="lg"/>
          </a:ln>
          <a:effectLst/>
        </p:spPr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A72DE5F-AFD7-4961-87C3-7BBD49C75E50}"/>
              </a:ext>
            </a:extLst>
          </p:cNvPr>
          <p:cNvCxnSpPr>
            <a:cxnSpLocks/>
            <a:stCxn id="9" idx="0"/>
          </p:cNvCxnSpPr>
          <p:nvPr/>
        </p:nvCxnSpPr>
        <p:spPr>
          <a:xfrm flipH="1" flipV="1">
            <a:off x="3186074" y="1923150"/>
            <a:ext cx="459519" cy="713127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>
                <a:lumMod val="95000"/>
                <a:lumOff val="5000"/>
              </a:sysClr>
            </a:solidFill>
            <a:prstDash val="solid"/>
            <a:miter lim="800000"/>
            <a:headEnd type="none" w="lg" len="lg"/>
            <a:tailEnd type="arrow" w="lg" len="lg"/>
          </a:ln>
          <a:effectLst/>
        </p:spPr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9960B57-5975-47AF-B408-5FF08C4233CB}"/>
              </a:ext>
            </a:extLst>
          </p:cNvPr>
          <p:cNvCxnSpPr>
            <a:cxnSpLocks/>
          </p:cNvCxnSpPr>
          <p:nvPr/>
        </p:nvCxnSpPr>
        <p:spPr>
          <a:xfrm flipH="1">
            <a:off x="1085267" y="1969821"/>
            <a:ext cx="1363838" cy="676073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>
                <a:lumMod val="95000"/>
                <a:lumOff val="5000"/>
              </a:sysClr>
            </a:solidFill>
            <a:prstDash val="solid"/>
            <a:miter lim="800000"/>
            <a:headEnd type="arrow" w="lg" len="lg"/>
            <a:tailEnd type="none" w="lg" len="lg"/>
          </a:ln>
          <a:effectLst/>
        </p:spPr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4E9B270-EA02-45AA-8DC6-6DC8E0483D7C}"/>
              </a:ext>
            </a:extLst>
          </p:cNvPr>
          <p:cNvCxnSpPr>
            <a:stCxn id="13" idx="2"/>
            <a:endCxn id="12" idx="0"/>
          </p:cNvCxnSpPr>
          <p:nvPr/>
        </p:nvCxnSpPr>
        <p:spPr>
          <a:xfrm>
            <a:off x="688612" y="3335266"/>
            <a:ext cx="616351" cy="402722"/>
          </a:xfrm>
          <a:prstGeom prst="straightConnector1">
            <a:avLst/>
          </a:prstGeom>
          <a:noFill/>
          <a:ln w="25400" cap="flat" cmpd="sng" algn="ctr">
            <a:solidFill>
              <a:srgbClr val="008000"/>
            </a:solidFill>
            <a:prstDash val="solid"/>
            <a:miter lim="800000"/>
            <a:headEnd type="none" w="lg" len="lg"/>
            <a:tailEnd type="arrow" w="lg" len="lg"/>
          </a:ln>
          <a:effectLst/>
        </p:spPr>
      </p:cxnSp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006BB460-30CE-47DF-B516-DFC19FC0E51E}"/>
              </a:ext>
            </a:extLst>
          </p:cNvPr>
          <p:cNvCxnSpPr>
            <a:cxnSpLocks/>
            <a:stCxn id="7" idx="0"/>
            <a:endCxn id="8" idx="3"/>
          </p:cNvCxnSpPr>
          <p:nvPr/>
        </p:nvCxnSpPr>
        <p:spPr>
          <a:xfrm rot="5400000" flipH="1" flipV="1">
            <a:off x="2732317" y="1216701"/>
            <a:ext cx="258530" cy="203498"/>
          </a:xfrm>
          <a:prstGeom prst="bentConnector4">
            <a:avLst>
              <a:gd name="adj1" fmla="val 22708"/>
              <a:gd name="adj2" fmla="val 184252"/>
            </a:avLst>
          </a:prstGeom>
          <a:noFill/>
          <a:ln w="6350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D6441663-4D2A-40FA-BE40-76780E85549F}"/>
              </a:ext>
            </a:extLst>
          </p:cNvPr>
          <p:cNvCxnSpPr>
            <a:cxnSpLocks/>
            <a:stCxn id="7" idx="3"/>
          </p:cNvCxnSpPr>
          <p:nvPr/>
        </p:nvCxnSpPr>
        <p:spPr>
          <a:xfrm>
            <a:off x="3861070" y="1711485"/>
            <a:ext cx="83296" cy="921123"/>
          </a:xfrm>
          <a:prstGeom prst="bentConnector2">
            <a:avLst/>
          </a:prstGeom>
          <a:noFill/>
          <a:ln w="25400" cap="flat" cmpd="sng" algn="ctr">
            <a:solidFill>
              <a:sysClr val="windowText" lastClr="000000">
                <a:lumMod val="95000"/>
                <a:lumOff val="5000"/>
              </a:sysClr>
            </a:solidFill>
            <a:prstDash val="solid"/>
            <a:miter lim="800000"/>
            <a:headEnd type="none" w="lg" len="lg"/>
            <a:tailEnd type="arrow" w="lg" len="lg"/>
          </a:ln>
          <a:effectLst/>
        </p:spPr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A4E3B9B-8160-4DA6-AA85-216D41231BF8}"/>
              </a:ext>
            </a:extLst>
          </p:cNvPr>
          <p:cNvCxnSpPr>
            <a:stCxn id="9" idx="3"/>
            <a:endCxn id="16" idx="1"/>
          </p:cNvCxnSpPr>
          <p:nvPr/>
        </p:nvCxnSpPr>
        <p:spPr>
          <a:xfrm flipV="1">
            <a:off x="4208227" y="2976827"/>
            <a:ext cx="718625" cy="8945"/>
          </a:xfrm>
          <a:prstGeom prst="straightConnector1">
            <a:avLst/>
          </a:prstGeom>
          <a:noFill/>
          <a:ln w="25400" cap="flat" cmpd="sng" algn="ctr">
            <a:solidFill>
              <a:srgbClr val="ED7D31">
                <a:lumMod val="50000"/>
              </a:srgbClr>
            </a:solidFill>
            <a:prstDash val="solid"/>
            <a:miter lim="800000"/>
            <a:headEnd type="none" w="lg" len="lg"/>
            <a:tailEnd type="arrow" w="lg" len="lg"/>
          </a:ln>
          <a:effectLst/>
        </p:spPr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E4AB4A4-DAE8-4C0A-B956-86F00D1240D1}"/>
              </a:ext>
            </a:extLst>
          </p:cNvPr>
          <p:cNvCxnSpPr>
            <a:stCxn id="16" idx="2"/>
            <a:endCxn id="14" idx="0"/>
          </p:cNvCxnSpPr>
          <p:nvPr/>
        </p:nvCxnSpPr>
        <p:spPr>
          <a:xfrm flipH="1">
            <a:off x="5421703" y="3321045"/>
            <a:ext cx="10706" cy="394847"/>
          </a:xfrm>
          <a:prstGeom prst="straightConnector1">
            <a:avLst/>
          </a:prstGeom>
          <a:noFill/>
          <a:ln w="25400" cap="flat" cmpd="sng" algn="ctr">
            <a:solidFill>
              <a:srgbClr val="ED7D31">
                <a:lumMod val="50000"/>
              </a:srgbClr>
            </a:solidFill>
            <a:prstDash val="solid"/>
            <a:miter lim="800000"/>
            <a:headEnd type="none" w="lg" len="lg"/>
            <a:tailEnd type="arrow" w="lg" len="lg"/>
          </a:ln>
          <a:effectLst/>
        </p:spPr>
      </p:cxnSp>
      <p:cxnSp>
        <p:nvCxnSpPr>
          <p:cNvPr id="29" name="Connector: Elbow 28">
            <a:extLst>
              <a:ext uri="{FF2B5EF4-FFF2-40B4-BE49-F238E27FC236}">
                <a16:creationId xmlns:a16="http://schemas.microsoft.com/office/drawing/2014/main" id="{64EF1403-2F79-4CB2-A122-1A6AC884C6CD}"/>
              </a:ext>
            </a:extLst>
          </p:cNvPr>
          <p:cNvCxnSpPr>
            <a:cxnSpLocks/>
            <a:stCxn id="14" idx="3"/>
            <a:endCxn id="15" idx="1"/>
          </p:cNvCxnSpPr>
          <p:nvPr/>
        </p:nvCxnSpPr>
        <p:spPr>
          <a:xfrm flipV="1">
            <a:off x="5927260" y="3115693"/>
            <a:ext cx="880136" cy="840888"/>
          </a:xfrm>
          <a:prstGeom prst="bentConnector3">
            <a:avLst/>
          </a:prstGeom>
          <a:noFill/>
          <a:ln w="25400" cap="flat" cmpd="sng" algn="ctr">
            <a:solidFill>
              <a:srgbClr val="FF0000"/>
            </a:solidFill>
            <a:prstDash val="solid"/>
            <a:miter lim="800000"/>
            <a:headEnd type="none" w="lg" len="lg"/>
            <a:tailEnd type="arrow" w="lg" len="lg"/>
          </a:ln>
          <a:effectLst/>
        </p:spPr>
      </p:cxnSp>
      <p:sp>
        <p:nvSpPr>
          <p:cNvPr id="30" name="Cylinder 29">
            <a:extLst>
              <a:ext uri="{FF2B5EF4-FFF2-40B4-BE49-F238E27FC236}">
                <a16:creationId xmlns:a16="http://schemas.microsoft.com/office/drawing/2014/main" id="{FEDC8379-1160-4F6A-907B-8D5D3FDE2D56}"/>
              </a:ext>
            </a:extLst>
          </p:cNvPr>
          <p:cNvSpPr/>
          <p:nvPr/>
        </p:nvSpPr>
        <p:spPr>
          <a:xfrm>
            <a:off x="4831334" y="1211252"/>
            <a:ext cx="712253" cy="782842"/>
          </a:xfrm>
          <a:prstGeom prst="can">
            <a:avLst/>
          </a:prstGeom>
          <a:solidFill>
            <a:srgbClr val="5B9BD5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Config DB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ECD576A-5849-4E4B-9260-FF4C6398A1B5}"/>
              </a:ext>
            </a:extLst>
          </p:cNvPr>
          <p:cNvCxnSpPr>
            <a:cxnSpLocks/>
            <a:endCxn id="30" idx="2"/>
          </p:cNvCxnSpPr>
          <p:nvPr/>
        </p:nvCxnSpPr>
        <p:spPr>
          <a:xfrm>
            <a:off x="3873314" y="1602098"/>
            <a:ext cx="958021" cy="575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32" name="Oval 31">
            <a:extLst>
              <a:ext uri="{FF2B5EF4-FFF2-40B4-BE49-F238E27FC236}">
                <a16:creationId xmlns:a16="http://schemas.microsoft.com/office/drawing/2014/main" id="{6C52A740-5EED-4CDA-9A5A-B95CEF728213}"/>
              </a:ext>
            </a:extLst>
          </p:cNvPr>
          <p:cNvSpPr/>
          <p:nvPr/>
        </p:nvSpPr>
        <p:spPr>
          <a:xfrm>
            <a:off x="6267983" y="4373196"/>
            <a:ext cx="179363" cy="194945"/>
          </a:xfrm>
          <a:prstGeom prst="ellipse">
            <a:avLst/>
          </a:prstGeom>
          <a:solidFill>
            <a:srgbClr val="CC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39305228-1B2B-4AE0-A71C-40DEAF729DE5}"/>
              </a:ext>
            </a:extLst>
          </p:cNvPr>
          <p:cNvSpPr/>
          <p:nvPr/>
        </p:nvSpPr>
        <p:spPr>
          <a:xfrm>
            <a:off x="3612286" y="3390618"/>
            <a:ext cx="179363" cy="194945"/>
          </a:xfrm>
          <a:prstGeom prst="ellipse">
            <a:avLst/>
          </a:prstGeom>
          <a:solidFill>
            <a:srgbClr val="CC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EDA3E83-1245-452E-B93A-6170190287FC}"/>
              </a:ext>
            </a:extLst>
          </p:cNvPr>
          <p:cNvSpPr txBox="1"/>
          <p:nvPr/>
        </p:nvSpPr>
        <p:spPr>
          <a:xfrm>
            <a:off x="6365006" y="4091162"/>
            <a:ext cx="110799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PM data over O1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7EF6826-8E72-4E9D-AD90-5194336F3BD1}"/>
              </a:ext>
            </a:extLst>
          </p:cNvPr>
          <p:cNvSpPr txBox="1"/>
          <p:nvPr/>
        </p:nvSpPr>
        <p:spPr>
          <a:xfrm>
            <a:off x="6405309" y="4305671"/>
            <a:ext cx="110158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FM data over O1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9D8CC318-ABF5-480E-A06F-E03FC8E799EB}"/>
              </a:ext>
            </a:extLst>
          </p:cNvPr>
          <p:cNvSpPr/>
          <p:nvPr/>
        </p:nvSpPr>
        <p:spPr>
          <a:xfrm>
            <a:off x="4312492" y="1480954"/>
            <a:ext cx="179363" cy="194945"/>
          </a:xfrm>
          <a:prstGeom prst="ellipse">
            <a:avLst/>
          </a:prstGeom>
          <a:solidFill>
            <a:srgbClr val="CC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58E83135-1C38-4DCD-B200-BF6B55BE1C8D}"/>
              </a:ext>
            </a:extLst>
          </p:cNvPr>
          <p:cNvSpPr/>
          <p:nvPr/>
        </p:nvSpPr>
        <p:spPr>
          <a:xfrm>
            <a:off x="768628" y="3375011"/>
            <a:ext cx="179363" cy="194945"/>
          </a:xfrm>
          <a:prstGeom prst="ellipse">
            <a:avLst/>
          </a:prstGeom>
          <a:solidFill>
            <a:srgbClr val="FFFF99"/>
          </a:solidFill>
          <a:ln w="12700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7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D426F032-97B7-40B7-B588-35D4AA6F4A9B}"/>
              </a:ext>
            </a:extLst>
          </p:cNvPr>
          <p:cNvGrpSpPr/>
          <p:nvPr/>
        </p:nvGrpSpPr>
        <p:grpSpPr>
          <a:xfrm>
            <a:off x="3934567" y="2177915"/>
            <a:ext cx="438554" cy="461665"/>
            <a:chOff x="5416125" y="2727159"/>
            <a:chExt cx="393056" cy="615553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FE4B966D-BB6D-42F7-8E16-FCB43BC8EAEA}"/>
                </a:ext>
              </a:extLst>
            </p:cNvPr>
            <p:cNvSpPr/>
            <p:nvPr/>
          </p:nvSpPr>
          <p:spPr>
            <a:xfrm>
              <a:off x="5462460" y="2757041"/>
              <a:ext cx="300386" cy="278790"/>
            </a:xfrm>
            <a:prstGeom prst="ellipse">
              <a:avLst/>
            </a:prstGeom>
            <a:solidFill>
              <a:srgbClr val="CCFFFF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288EA3C9-1358-4C74-9F38-6C179D618623}"/>
                </a:ext>
              </a:extLst>
            </p:cNvPr>
            <p:cNvSpPr txBox="1"/>
            <p:nvPr/>
          </p:nvSpPr>
          <p:spPr>
            <a:xfrm>
              <a:off x="5416125" y="2727159"/>
              <a:ext cx="393056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11</a:t>
              </a:r>
              <a:endPara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1" name="Oval 40">
            <a:extLst>
              <a:ext uri="{FF2B5EF4-FFF2-40B4-BE49-F238E27FC236}">
                <a16:creationId xmlns:a16="http://schemas.microsoft.com/office/drawing/2014/main" id="{C3207259-86E9-40B1-A9D2-3A45777C1054}"/>
              </a:ext>
            </a:extLst>
          </p:cNvPr>
          <p:cNvSpPr/>
          <p:nvPr/>
        </p:nvSpPr>
        <p:spPr>
          <a:xfrm>
            <a:off x="3313133" y="2226970"/>
            <a:ext cx="179363" cy="194945"/>
          </a:xfrm>
          <a:prstGeom prst="ellipse">
            <a:avLst/>
          </a:prstGeom>
          <a:solidFill>
            <a:srgbClr val="CC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677DB0D-7522-4B0D-8D76-31FD983E6274}"/>
              </a:ext>
            </a:extLst>
          </p:cNvPr>
          <p:cNvSpPr/>
          <p:nvPr/>
        </p:nvSpPr>
        <p:spPr>
          <a:xfrm>
            <a:off x="4373121" y="2881225"/>
            <a:ext cx="225290" cy="209093"/>
          </a:xfrm>
          <a:prstGeom prst="ellipse">
            <a:avLst/>
          </a:prstGeom>
          <a:solidFill>
            <a:srgbClr val="CC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691EFBC-8AE3-4DE7-B39B-507205EC20B6}"/>
              </a:ext>
            </a:extLst>
          </p:cNvPr>
          <p:cNvSpPr txBox="1"/>
          <p:nvPr/>
        </p:nvSpPr>
        <p:spPr>
          <a:xfrm>
            <a:off x="4338370" y="2858814"/>
            <a:ext cx="3612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12</a:t>
            </a:r>
            <a:endParaRPr kumimoji="0" lang="en-US" sz="135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AE8D8D54-B3C7-48EC-B591-48C54486FF3D}"/>
              </a:ext>
            </a:extLst>
          </p:cNvPr>
          <p:cNvSpPr/>
          <p:nvPr/>
        </p:nvSpPr>
        <p:spPr>
          <a:xfrm>
            <a:off x="5326655" y="3335781"/>
            <a:ext cx="225290" cy="209093"/>
          </a:xfrm>
          <a:prstGeom prst="ellipse">
            <a:avLst/>
          </a:prstGeom>
          <a:solidFill>
            <a:srgbClr val="CC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8073FFA-3E21-4699-B7A7-CBA2CCC24D93}"/>
              </a:ext>
            </a:extLst>
          </p:cNvPr>
          <p:cNvSpPr txBox="1"/>
          <p:nvPr/>
        </p:nvSpPr>
        <p:spPr>
          <a:xfrm>
            <a:off x="5291904" y="3313370"/>
            <a:ext cx="4422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13</a:t>
            </a:r>
            <a:endParaRPr kumimoji="0" lang="en-US" sz="135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E40F68FC-12DE-401B-BAC6-AB5284FF35D9}"/>
              </a:ext>
            </a:extLst>
          </p:cNvPr>
          <p:cNvSpPr/>
          <p:nvPr/>
        </p:nvSpPr>
        <p:spPr>
          <a:xfrm>
            <a:off x="6258023" y="3549033"/>
            <a:ext cx="225290" cy="209093"/>
          </a:xfrm>
          <a:prstGeom prst="ellipse">
            <a:avLst/>
          </a:prstGeom>
          <a:solidFill>
            <a:srgbClr val="CC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E45099B-386B-438D-BD51-C8A977D4A85D}"/>
              </a:ext>
            </a:extLst>
          </p:cNvPr>
          <p:cNvSpPr txBox="1"/>
          <p:nvPr/>
        </p:nvSpPr>
        <p:spPr>
          <a:xfrm>
            <a:off x="6223272" y="3526622"/>
            <a:ext cx="4388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14</a:t>
            </a:r>
            <a:endParaRPr kumimoji="0" lang="en-US" sz="135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DC1A838-B4F7-4DD9-9E6E-B0BC8F0D61BA}"/>
              </a:ext>
            </a:extLst>
          </p:cNvPr>
          <p:cNvSpPr txBox="1"/>
          <p:nvPr/>
        </p:nvSpPr>
        <p:spPr>
          <a:xfrm>
            <a:off x="7171628" y="1148593"/>
            <a:ext cx="127047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Existing CL flow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58EB0BD-1A17-44E4-A106-E126B402E738}"/>
              </a:ext>
            </a:extLst>
          </p:cNvPr>
          <p:cNvSpPr txBox="1"/>
          <p:nvPr/>
        </p:nvSpPr>
        <p:spPr>
          <a:xfrm>
            <a:off x="7202075" y="1391200"/>
            <a:ext cx="155696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New CL flow/action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7D7B9D7-CBF2-4B03-ABE7-EDA8A95131C7}"/>
              </a:ext>
            </a:extLst>
          </p:cNvPr>
          <p:cNvSpPr txBox="1"/>
          <p:nvPr/>
        </p:nvSpPr>
        <p:spPr>
          <a:xfrm>
            <a:off x="7188980" y="1650185"/>
            <a:ext cx="18427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New flow for use case, but</a:t>
            </a: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Implemented in ONAP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4FD04A5-2B72-4640-9C0C-2D8E72110F19}"/>
              </a:ext>
            </a:extLst>
          </p:cNvPr>
          <p:cNvSpPr txBox="1"/>
          <p:nvPr/>
        </p:nvSpPr>
        <p:spPr>
          <a:xfrm>
            <a:off x="7136884" y="904901"/>
            <a:ext cx="194694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PM data flow (collection)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46CAA68D-57F3-4C8B-9518-55A4A51693CC}"/>
              </a:ext>
            </a:extLst>
          </p:cNvPr>
          <p:cNvSpPr/>
          <p:nvPr/>
        </p:nvSpPr>
        <p:spPr>
          <a:xfrm>
            <a:off x="6239962" y="4132303"/>
            <a:ext cx="179363" cy="194945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7EAD0746-F090-45B3-A9CA-2073C7785F20}"/>
              </a:ext>
            </a:extLst>
          </p:cNvPr>
          <p:cNvSpPr/>
          <p:nvPr/>
        </p:nvSpPr>
        <p:spPr>
          <a:xfrm>
            <a:off x="2710340" y="3383544"/>
            <a:ext cx="179363" cy="194945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1EFD6ECF-6204-4DB4-88DD-FA4E0937DCDC}"/>
              </a:ext>
            </a:extLst>
          </p:cNvPr>
          <p:cNvSpPr/>
          <p:nvPr/>
        </p:nvSpPr>
        <p:spPr>
          <a:xfrm>
            <a:off x="1339929" y="3292141"/>
            <a:ext cx="179363" cy="194945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</a:t>
            </a:r>
          </a:p>
        </p:txBody>
      </p:sp>
      <p:sp>
        <p:nvSpPr>
          <p:cNvPr id="55" name="Left Brace 54">
            <a:extLst>
              <a:ext uri="{FF2B5EF4-FFF2-40B4-BE49-F238E27FC236}">
                <a16:creationId xmlns:a16="http://schemas.microsoft.com/office/drawing/2014/main" id="{15342434-8382-4519-BBF2-9CBEFDB7DABE}"/>
              </a:ext>
            </a:extLst>
          </p:cNvPr>
          <p:cNvSpPr/>
          <p:nvPr/>
        </p:nvSpPr>
        <p:spPr>
          <a:xfrm>
            <a:off x="6858935" y="1718384"/>
            <a:ext cx="193952" cy="326374"/>
          </a:xfrm>
          <a:prstGeom prst="leftBrace">
            <a:avLst/>
          </a:prstGeom>
          <a:noFill/>
          <a:ln w="635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Cylinder 55">
            <a:extLst>
              <a:ext uri="{FF2B5EF4-FFF2-40B4-BE49-F238E27FC236}">
                <a16:creationId xmlns:a16="http://schemas.microsoft.com/office/drawing/2014/main" id="{4F0861BC-E8F0-479B-8B55-867BD0142921}"/>
              </a:ext>
            </a:extLst>
          </p:cNvPr>
          <p:cNvSpPr/>
          <p:nvPr/>
        </p:nvSpPr>
        <p:spPr>
          <a:xfrm>
            <a:off x="3975184" y="3116500"/>
            <a:ext cx="233044" cy="342105"/>
          </a:xfrm>
          <a:prstGeom prst="can">
            <a:avLst/>
          </a:prstGeom>
          <a:solidFill>
            <a:srgbClr val="5B9BD5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PG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03F23F33-4E54-47D5-8730-3BE019C0439D}"/>
              </a:ext>
            </a:extLst>
          </p:cNvPr>
          <p:cNvSpPr/>
          <p:nvPr/>
        </p:nvSpPr>
        <p:spPr>
          <a:xfrm>
            <a:off x="1701724" y="1679100"/>
            <a:ext cx="957914" cy="278318"/>
          </a:xfrm>
          <a:prstGeom prst="rect">
            <a:avLst/>
          </a:prstGeom>
          <a:solidFill>
            <a:srgbClr val="5B9BD5">
              <a:lumMod val="20000"/>
              <a:lumOff val="8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Offline Trained SON ML model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A0B1D972-13E9-4A7F-8E10-35323F140605}"/>
              </a:ext>
            </a:extLst>
          </p:cNvPr>
          <p:cNvSpPr/>
          <p:nvPr/>
        </p:nvSpPr>
        <p:spPr>
          <a:xfrm>
            <a:off x="2529469" y="1588831"/>
            <a:ext cx="179363" cy="194945"/>
          </a:xfrm>
          <a:prstGeom prst="ellipse">
            <a:avLst/>
          </a:prstGeom>
          <a:solidFill>
            <a:srgbClr val="FFD1D1"/>
          </a:solidFill>
          <a:ln w="12700" cap="flat" cmpd="sng" algn="ctr">
            <a:solidFill>
              <a:srgbClr val="FF8B8B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CCD1B647-18E1-40C2-82E3-0C955340353C}"/>
              </a:ext>
            </a:extLst>
          </p:cNvPr>
          <p:cNvCxnSpPr>
            <a:cxnSpLocks/>
            <a:stCxn id="13" idx="0"/>
          </p:cNvCxnSpPr>
          <p:nvPr/>
        </p:nvCxnSpPr>
        <p:spPr>
          <a:xfrm flipV="1">
            <a:off x="688612" y="1998718"/>
            <a:ext cx="1186652" cy="63756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>
                <a:lumMod val="95000"/>
                <a:lumOff val="5000"/>
              </a:sysClr>
            </a:solidFill>
            <a:prstDash val="solid"/>
            <a:miter lim="800000"/>
            <a:headEnd type="arrow" w="lg" len="lg"/>
            <a:tailEnd type="none" w="lg" len="lg"/>
          </a:ln>
          <a:effectLst/>
        </p:spPr>
      </p:cxnSp>
      <p:sp>
        <p:nvSpPr>
          <p:cNvPr id="60" name="Oval 59">
            <a:extLst>
              <a:ext uri="{FF2B5EF4-FFF2-40B4-BE49-F238E27FC236}">
                <a16:creationId xmlns:a16="http://schemas.microsoft.com/office/drawing/2014/main" id="{7910849B-9C82-42C1-8749-1B8951893C94}"/>
              </a:ext>
            </a:extLst>
          </p:cNvPr>
          <p:cNvSpPr/>
          <p:nvPr/>
        </p:nvSpPr>
        <p:spPr>
          <a:xfrm>
            <a:off x="1751076" y="2183978"/>
            <a:ext cx="179363" cy="194945"/>
          </a:xfrm>
          <a:prstGeom prst="ellipse">
            <a:avLst/>
          </a:prstGeom>
          <a:solidFill>
            <a:srgbClr val="FFD1D1"/>
          </a:solidFill>
          <a:ln w="12700" cap="flat" cmpd="sng" algn="ctr">
            <a:solidFill>
              <a:srgbClr val="FF8B8B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5ADF6ED6-E92A-40DC-866B-F552D224F5C1}"/>
              </a:ext>
            </a:extLst>
          </p:cNvPr>
          <p:cNvGrpSpPr/>
          <p:nvPr/>
        </p:nvGrpSpPr>
        <p:grpSpPr>
          <a:xfrm>
            <a:off x="3041161" y="1033327"/>
            <a:ext cx="459519" cy="461665"/>
            <a:chOff x="5416125" y="2727159"/>
            <a:chExt cx="393056" cy="615553"/>
          </a:xfrm>
        </p:grpSpPr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297F2C46-E50A-4A38-B8E6-B855FF019E89}"/>
                </a:ext>
              </a:extLst>
            </p:cNvPr>
            <p:cNvSpPr/>
            <p:nvPr/>
          </p:nvSpPr>
          <p:spPr>
            <a:xfrm>
              <a:off x="5462460" y="2757041"/>
              <a:ext cx="300386" cy="278790"/>
            </a:xfrm>
            <a:prstGeom prst="ellipse">
              <a:avLst/>
            </a:prstGeom>
            <a:solidFill>
              <a:srgbClr val="CCFFFF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A48CF29C-4C83-4A2A-BBDF-50B94B46B693}"/>
                </a:ext>
              </a:extLst>
            </p:cNvPr>
            <p:cNvSpPr txBox="1"/>
            <p:nvPr/>
          </p:nvSpPr>
          <p:spPr>
            <a:xfrm>
              <a:off x="5416125" y="2727159"/>
              <a:ext cx="393056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10</a:t>
              </a:r>
              <a:endPara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4" name="Oval 63">
            <a:extLst>
              <a:ext uri="{FF2B5EF4-FFF2-40B4-BE49-F238E27FC236}">
                <a16:creationId xmlns:a16="http://schemas.microsoft.com/office/drawing/2014/main" id="{820F7630-467F-420A-93CF-1576F2908FF9}"/>
              </a:ext>
            </a:extLst>
          </p:cNvPr>
          <p:cNvSpPr/>
          <p:nvPr/>
        </p:nvSpPr>
        <p:spPr>
          <a:xfrm>
            <a:off x="2542692" y="1818283"/>
            <a:ext cx="225290" cy="209093"/>
          </a:xfrm>
          <a:prstGeom prst="ellipse">
            <a:avLst/>
          </a:prstGeom>
          <a:solidFill>
            <a:srgbClr val="FFD1D1"/>
          </a:solidFill>
          <a:ln w="12700" cap="flat" cmpd="sng" algn="ctr">
            <a:solidFill>
              <a:srgbClr val="FF8B8B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</a:t>
            </a: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090F4ADF-C7E9-4034-BA7B-FEA387694463}"/>
              </a:ext>
            </a:extLst>
          </p:cNvPr>
          <p:cNvSpPr/>
          <p:nvPr/>
        </p:nvSpPr>
        <p:spPr>
          <a:xfrm>
            <a:off x="6518448" y="945928"/>
            <a:ext cx="179363" cy="194945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</a:t>
            </a: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67537FFB-7207-481F-B51A-5C7B93E0B000}"/>
              </a:ext>
            </a:extLst>
          </p:cNvPr>
          <p:cNvSpPr/>
          <p:nvPr/>
        </p:nvSpPr>
        <p:spPr>
          <a:xfrm>
            <a:off x="6758980" y="953648"/>
            <a:ext cx="179363" cy="194945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AA0E0A45-0CA2-495B-B60E-EB6C8352CC25}"/>
              </a:ext>
            </a:extLst>
          </p:cNvPr>
          <p:cNvSpPr/>
          <p:nvPr/>
        </p:nvSpPr>
        <p:spPr>
          <a:xfrm>
            <a:off x="6988399" y="953648"/>
            <a:ext cx="179363" cy="194945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98A87141-C4E8-4595-9BC1-114AC7576268}"/>
              </a:ext>
            </a:extLst>
          </p:cNvPr>
          <p:cNvSpPr/>
          <p:nvPr/>
        </p:nvSpPr>
        <p:spPr>
          <a:xfrm>
            <a:off x="7012233" y="2860224"/>
            <a:ext cx="1521197" cy="626579"/>
          </a:xfrm>
          <a:prstGeom prst="rect">
            <a:avLst/>
          </a:prstGeom>
          <a:solidFill>
            <a:srgbClr val="FF99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88106" marR="0" lvl="0" indent="-88106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Cells/GNBs</a:t>
            </a:r>
          </a:p>
          <a:p>
            <a:pPr marL="88106" marR="0" lvl="0" indent="-88106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RIC</a:t>
            </a:r>
          </a:p>
          <a:p>
            <a:pPr marL="88106" marR="0" lvl="0" indent="-88106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Yang model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2611375A-E411-4F14-9139-F835810982DA}"/>
              </a:ext>
            </a:extLst>
          </p:cNvPr>
          <p:cNvSpPr/>
          <p:nvPr/>
        </p:nvSpPr>
        <p:spPr>
          <a:xfrm>
            <a:off x="7012233" y="2410005"/>
            <a:ext cx="1521197" cy="394598"/>
          </a:xfrm>
          <a:prstGeom prst="rect">
            <a:avLst/>
          </a:prstGeom>
          <a:solidFill>
            <a:srgbClr val="FF99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O1 - Netconf interface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7FF1A055-4393-4F53-A136-F5CCA8BD7D81}"/>
              </a:ext>
            </a:extLst>
          </p:cNvPr>
          <p:cNvSpPr/>
          <p:nvPr/>
        </p:nvSpPr>
        <p:spPr>
          <a:xfrm>
            <a:off x="7012233" y="3540500"/>
            <a:ext cx="1523953" cy="383359"/>
          </a:xfrm>
          <a:prstGeom prst="rect">
            <a:avLst/>
          </a:prstGeom>
          <a:solidFill>
            <a:srgbClr val="FF99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O1 – VES outputs</a:t>
            </a: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3F6EFDB6-1C20-4BBA-BA1E-0733A1013D30}"/>
              </a:ext>
            </a:extLst>
          </p:cNvPr>
          <p:cNvSpPr/>
          <p:nvPr/>
        </p:nvSpPr>
        <p:spPr>
          <a:xfrm>
            <a:off x="1211293" y="2201211"/>
            <a:ext cx="179363" cy="194945"/>
          </a:xfrm>
          <a:prstGeom prst="ellipse">
            <a:avLst/>
          </a:prstGeom>
          <a:solidFill>
            <a:srgbClr val="FFD1D1"/>
          </a:solidFill>
          <a:ln w="12700" cap="flat" cmpd="sng" algn="ctr">
            <a:solidFill>
              <a:srgbClr val="FF8B8B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B22DC25A-1EF5-4595-A723-D473427BE617}"/>
              </a:ext>
            </a:extLst>
          </p:cNvPr>
          <p:cNvCxnSpPr>
            <a:cxnSpLocks/>
          </p:cNvCxnSpPr>
          <p:nvPr/>
        </p:nvCxnSpPr>
        <p:spPr>
          <a:xfrm flipH="1">
            <a:off x="1022283" y="4793261"/>
            <a:ext cx="288805" cy="0"/>
          </a:xfrm>
          <a:prstGeom prst="straightConnector1">
            <a:avLst/>
          </a:prstGeom>
          <a:noFill/>
          <a:ln w="25400" cap="flat" cmpd="sng" algn="ctr">
            <a:solidFill>
              <a:srgbClr val="5B9BD5"/>
            </a:solidFill>
            <a:prstDash val="solid"/>
            <a:miter lim="800000"/>
            <a:headEnd type="arrow" w="lg" len="lg"/>
            <a:tailEnd type="none" w="lg" len="lg"/>
          </a:ln>
          <a:effectLst/>
        </p:spPr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4CF2A685-420E-4221-92BE-FA56A77DE7D3}"/>
              </a:ext>
            </a:extLst>
          </p:cNvPr>
          <p:cNvCxnSpPr>
            <a:cxnSpLocks/>
          </p:cNvCxnSpPr>
          <p:nvPr/>
        </p:nvCxnSpPr>
        <p:spPr>
          <a:xfrm flipH="1">
            <a:off x="3369649" y="4808348"/>
            <a:ext cx="288805" cy="0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miter lim="800000"/>
            <a:headEnd type="arrow" w="lg" len="lg"/>
            <a:tailEnd type="none" w="lg" len="lg"/>
          </a:ln>
          <a:effectLst/>
        </p:spPr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36FA8015-C7E2-4135-8F2C-02A08F0E18BD}"/>
              </a:ext>
            </a:extLst>
          </p:cNvPr>
          <p:cNvCxnSpPr>
            <a:cxnSpLocks/>
          </p:cNvCxnSpPr>
          <p:nvPr/>
        </p:nvCxnSpPr>
        <p:spPr>
          <a:xfrm flipH="1">
            <a:off x="23087" y="4802622"/>
            <a:ext cx="288805" cy="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>
                <a:lumMod val="95000"/>
                <a:lumOff val="5000"/>
              </a:sysClr>
            </a:solidFill>
            <a:prstDash val="solid"/>
            <a:miter lim="800000"/>
            <a:headEnd type="arrow" w="lg" len="lg"/>
            <a:tailEnd type="none" w="lg" len="lg"/>
          </a:ln>
          <a:effectLst/>
        </p:spPr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ADE8A7C2-3C0D-4DB9-B921-019043CFE7FA}"/>
              </a:ext>
            </a:extLst>
          </p:cNvPr>
          <p:cNvSpPr txBox="1"/>
          <p:nvPr/>
        </p:nvSpPr>
        <p:spPr>
          <a:xfrm>
            <a:off x="270198" y="4664123"/>
            <a:ext cx="7303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REST API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FD807F6-A12C-4F7D-9386-47A6F5E46BF3}"/>
              </a:ext>
            </a:extLst>
          </p:cNvPr>
          <p:cNvSpPr txBox="1"/>
          <p:nvPr/>
        </p:nvSpPr>
        <p:spPr>
          <a:xfrm>
            <a:off x="1263883" y="4661382"/>
            <a:ext cx="2117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DMaaP Control Loop messages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52B263E5-0EFF-44ED-ACFC-8313277B2A4A}"/>
              </a:ext>
            </a:extLst>
          </p:cNvPr>
          <p:cNvSpPr txBox="1"/>
          <p:nvPr/>
        </p:nvSpPr>
        <p:spPr>
          <a:xfrm>
            <a:off x="3608661" y="4676469"/>
            <a:ext cx="19297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FM-PM messages from RAN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6C854469-D75E-45A7-9EE1-CAB63F34664F}"/>
              </a:ext>
            </a:extLst>
          </p:cNvPr>
          <p:cNvCxnSpPr>
            <a:cxnSpLocks/>
          </p:cNvCxnSpPr>
          <p:nvPr/>
        </p:nvCxnSpPr>
        <p:spPr>
          <a:xfrm flipH="1">
            <a:off x="5529910" y="4808348"/>
            <a:ext cx="288805" cy="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miter lim="800000"/>
            <a:headEnd type="arrow" w="lg" len="lg"/>
            <a:tailEnd type="none" w="lg" len="lg"/>
          </a:ln>
          <a:effectLst/>
        </p:spPr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89AF33E7-5510-481C-848A-E373D4ECDAD2}"/>
              </a:ext>
            </a:extLst>
          </p:cNvPr>
          <p:cNvSpPr txBox="1"/>
          <p:nvPr/>
        </p:nvSpPr>
        <p:spPr>
          <a:xfrm>
            <a:off x="5799705" y="4667977"/>
            <a:ext cx="221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Config updated to RAN (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netconf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)</a:t>
            </a:r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3218D7FA-0172-4D12-A6CE-B9D1101330A3}"/>
              </a:ext>
            </a:extLst>
          </p:cNvPr>
          <p:cNvCxnSpPr>
            <a:cxnSpLocks/>
          </p:cNvCxnSpPr>
          <p:nvPr/>
        </p:nvCxnSpPr>
        <p:spPr>
          <a:xfrm flipH="1">
            <a:off x="8005165" y="4802622"/>
            <a:ext cx="288805" cy="0"/>
          </a:xfrm>
          <a:prstGeom prst="straightConnector1">
            <a:avLst/>
          </a:prstGeom>
          <a:noFill/>
          <a:ln w="25400" cap="flat" cmpd="sng" algn="ctr">
            <a:solidFill>
              <a:srgbClr val="008000"/>
            </a:solidFill>
            <a:prstDash val="solid"/>
            <a:miter lim="800000"/>
            <a:headEnd type="arrow" w="lg" len="lg"/>
            <a:tailEnd type="none" w="lg" len="lg"/>
          </a:ln>
          <a:effectLst/>
        </p:spPr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B312AE11-2123-4F4F-9F68-842B3AD30C6B}"/>
              </a:ext>
            </a:extLst>
          </p:cNvPr>
          <p:cNvSpPr txBox="1"/>
          <p:nvPr/>
        </p:nvSpPr>
        <p:spPr>
          <a:xfrm>
            <a:off x="8268331" y="4667977"/>
            <a:ext cx="6767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DB R/W</a:t>
            </a:r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30816AC0-0BE4-455E-AB5B-DD9C37874E0A}"/>
              </a:ext>
            </a:extLst>
          </p:cNvPr>
          <p:cNvSpPr/>
          <p:nvPr/>
        </p:nvSpPr>
        <p:spPr>
          <a:xfrm>
            <a:off x="6994153" y="1224770"/>
            <a:ext cx="179363" cy="194945"/>
          </a:xfrm>
          <a:prstGeom prst="ellipse">
            <a:avLst/>
          </a:prstGeom>
          <a:solidFill>
            <a:srgbClr val="CC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F171355C-58D4-43E3-905E-2E7CF09A9725}"/>
              </a:ext>
            </a:extLst>
          </p:cNvPr>
          <p:cNvSpPr/>
          <p:nvPr/>
        </p:nvSpPr>
        <p:spPr>
          <a:xfrm>
            <a:off x="6989995" y="1473254"/>
            <a:ext cx="179363" cy="194945"/>
          </a:xfrm>
          <a:prstGeom prst="ellipse">
            <a:avLst/>
          </a:prstGeom>
          <a:solidFill>
            <a:srgbClr val="FFD1D1"/>
          </a:solidFill>
          <a:ln w="12700" cap="flat" cmpd="sng" algn="ctr">
            <a:solidFill>
              <a:srgbClr val="FF8B8B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26327B1E-5B80-47D6-ACFC-C4AE7731F679}"/>
              </a:ext>
            </a:extLst>
          </p:cNvPr>
          <p:cNvSpPr/>
          <p:nvPr/>
        </p:nvSpPr>
        <p:spPr>
          <a:xfrm>
            <a:off x="7001941" y="1756024"/>
            <a:ext cx="179363" cy="194945"/>
          </a:xfrm>
          <a:prstGeom prst="ellipse">
            <a:avLst/>
          </a:prstGeom>
          <a:solidFill>
            <a:srgbClr val="FFFF99"/>
          </a:solidFill>
          <a:ln w="12700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0A0341C-3D59-4F18-97C5-52E3A40FF641}"/>
              </a:ext>
            </a:extLst>
          </p:cNvPr>
          <p:cNvSpPr/>
          <p:nvPr/>
        </p:nvSpPr>
        <p:spPr>
          <a:xfrm>
            <a:off x="7389144" y="4045733"/>
            <a:ext cx="629374" cy="204830"/>
          </a:xfrm>
          <a:prstGeom prst="roundRect">
            <a:avLst/>
          </a:prstGeom>
          <a:solidFill>
            <a:srgbClr val="C0000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200" b="1" dirty="0"/>
              <a:t>Step 1</a:t>
            </a:r>
          </a:p>
        </p:txBody>
      </p: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E6076036-0A43-4593-9029-F19CE28CA6DD}"/>
              </a:ext>
            </a:extLst>
          </p:cNvPr>
          <p:cNvSpPr/>
          <p:nvPr/>
        </p:nvSpPr>
        <p:spPr>
          <a:xfrm>
            <a:off x="7572863" y="4356855"/>
            <a:ext cx="629374" cy="204830"/>
          </a:xfrm>
          <a:prstGeom prst="roundRect">
            <a:avLst/>
          </a:prstGeom>
          <a:solidFill>
            <a:srgbClr val="C0000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200" b="1" dirty="0"/>
              <a:t>Step 3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3BC48269-B968-4605-815D-A52F97906778}"/>
              </a:ext>
            </a:extLst>
          </p:cNvPr>
          <p:cNvSpPr/>
          <p:nvPr/>
        </p:nvSpPr>
        <p:spPr>
          <a:xfrm>
            <a:off x="2451533" y="3590369"/>
            <a:ext cx="629374" cy="204830"/>
          </a:xfrm>
          <a:prstGeom prst="roundRect">
            <a:avLst/>
          </a:prstGeom>
          <a:solidFill>
            <a:srgbClr val="C0000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200" b="1" dirty="0"/>
              <a:t>Step 2</a:t>
            </a: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9D022AC8-F10D-4657-8C21-80B0A4AC99FA}"/>
              </a:ext>
            </a:extLst>
          </p:cNvPr>
          <p:cNvSpPr/>
          <p:nvPr/>
        </p:nvSpPr>
        <p:spPr>
          <a:xfrm>
            <a:off x="3120579" y="2420955"/>
            <a:ext cx="629374" cy="204830"/>
          </a:xfrm>
          <a:prstGeom prst="roundRect">
            <a:avLst/>
          </a:prstGeom>
          <a:solidFill>
            <a:srgbClr val="C0000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200" b="1" dirty="0"/>
              <a:t>Step 4</a:t>
            </a: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1596082D-5A69-4910-A518-C3A6F213E0F9}"/>
              </a:ext>
            </a:extLst>
          </p:cNvPr>
          <p:cNvSpPr/>
          <p:nvPr/>
        </p:nvSpPr>
        <p:spPr>
          <a:xfrm>
            <a:off x="1291654" y="2410889"/>
            <a:ext cx="629374" cy="204830"/>
          </a:xfrm>
          <a:prstGeom prst="roundRect">
            <a:avLst/>
          </a:prstGeom>
          <a:solidFill>
            <a:srgbClr val="C0000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200" b="1" dirty="0"/>
              <a:t>Step 5</a:t>
            </a: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0673D86D-A06E-49CA-979C-67C3A0710870}"/>
              </a:ext>
            </a:extLst>
          </p:cNvPr>
          <p:cNvSpPr/>
          <p:nvPr/>
        </p:nvSpPr>
        <p:spPr>
          <a:xfrm>
            <a:off x="3975277" y="1885329"/>
            <a:ext cx="629374" cy="204830"/>
          </a:xfrm>
          <a:prstGeom prst="roundRect">
            <a:avLst/>
          </a:prstGeom>
          <a:solidFill>
            <a:srgbClr val="C0000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200" b="1" dirty="0"/>
              <a:t>Step 6</a:t>
            </a:r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820102EF-709D-4B0A-B011-6E924DF615D3}"/>
              </a:ext>
            </a:extLst>
          </p:cNvPr>
          <p:cNvSpPr/>
          <p:nvPr/>
        </p:nvSpPr>
        <p:spPr>
          <a:xfrm>
            <a:off x="5581288" y="3380733"/>
            <a:ext cx="629374" cy="204830"/>
          </a:xfrm>
          <a:prstGeom prst="roundRect">
            <a:avLst/>
          </a:prstGeom>
          <a:solidFill>
            <a:srgbClr val="C0000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200" b="1" dirty="0"/>
              <a:t>Step 7</a:t>
            </a:r>
          </a:p>
        </p:txBody>
      </p:sp>
      <p:sp>
        <p:nvSpPr>
          <p:cNvPr id="93" name="5-Point Star 275">
            <a:extLst>
              <a:ext uri="{FF2B5EF4-FFF2-40B4-BE49-F238E27FC236}">
                <a16:creationId xmlns:a16="http://schemas.microsoft.com/office/drawing/2014/main" id="{0555013C-1810-4D52-BB1D-6C152D6B3A1F}"/>
              </a:ext>
            </a:extLst>
          </p:cNvPr>
          <p:cNvSpPr/>
          <p:nvPr/>
        </p:nvSpPr>
        <p:spPr>
          <a:xfrm>
            <a:off x="8038012" y="4047674"/>
            <a:ext cx="234399" cy="192721"/>
          </a:xfrm>
          <a:prstGeom prst="star5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4" name="5-Point Star 275">
            <a:extLst>
              <a:ext uri="{FF2B5EF4-FFF2-40B4-BE49-F238E27FC236}">
                <a16:creationId xmlns:a16="http://schemas.microsoft.com/office/drawing/2014/main" id="{3938D7C7-C02F-4445-9338-9D1068481220}"/>
              </a:ext>
            </a:extLst>
          </p:cNvPr>
          <p:cNvSpPr/>
          <p:nvPr/>
        </p:nvSpPr>
        <p:spPr>
          <a:xfrm>
            <a:off x="2604447" y="3157026"/>
            <a:ext cx="234399" cy="192721"/>
          </a:xfrm>
          <a:prstGeom prst="star5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5" name="5-Point Star 275">
            <a:extLst>
              <a:ext uri="{FF2B5EF4-FFF2-40B4-BE49-F238E27FC236}">
                <a16:creationId xmlns:a16="http://schemas.microsoft.com/office/drawing/2014/main" id="{DD3ADB89-5244-4025-B37C-601494868D5E}"/>
              </a:ext>
            </a:extLst>
          </p:cNvPr>
          <p:cNvSpPr/>
          <p:nvPr/>
        </p:nvSpPr>
        <p:spPr>
          <a:xfrm>
            <a:off x="1460564" y="2194948"/>
            <a:ext cx="234399" cy="192721"/>
          </a:xfrm>
          <a:prstGeom prst="star5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39B3B4E7-DF3F-41E7-B563-34BBFBE9E037}"/>
              </a:ext>
            </a:extLst>
          </p:cNvPr>
          <p:cNvSpPr/>
          <p:nvPr/>
        </p:nvSpPr>
        <p:spPr>
          <a:xfrm>
            <a:off x="8029709" y="2160106"/>
            <a:ext cx="629374" cy="204830"/>
          </a:xfrm>
          <a:prstGeom prst="roundRect">
            <a:avLst/>
          </a:prstGeom>
          <a:solidFill>
            <a:srgbClr val="C0000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200" b="1" dirty="0"/>
              <a:t>Step 8</a:t>
            </a:r>
          </a:p>
        </p:txBody>
      </p:sp>
      <p:sp>
        <p:nvSpPr>
          <p:cNvPr id="97" name="Rectangle: Rounded Corners 96">
            <a:extLst>
              <a:ext uri="{FF2B5EF4-FFF2-40B4-BE49-F238E27FC236}">
                <a16:creationId xmlns:a16="http://schemas.microsoft.com/office/drawing/2014/main" id="{429EBA20-F2A7-4779-9DF4-DC5A18A3AC4F}"/>
              </a:ext>
            </a:extLst>
          </p:cNvPr>
          <p:cNvSpPr/>
          <p:nvPr/>
        </p:nvSpPr>
        <p:spPr>
          <a:xfrm>
            <a:off x="138366" y="4455193"/>
            <a:ext cx="1897060" cy="212983"/>
          </a:xfrm>
          <a:prstGeom prst="roundRect">
            <a:avLst/>
          </a:prstGeom>
          <a:solidFill>
            <a:srgbClr val="C0000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200" b="1" dirty="0"/>
              <a:t>Steps illustrated in demo</a:t>
            </a:r>
          </a:p>
        </p:txBody>
      </p:sp>
    </p:spTree>
    <p:extLst>
      <p:ext uri="{BB962C8B-B14F-4D97-AF65-F5344CB8AC3E}">
        <p14:creationId xmlns:p14="http://schemas.microsoft.com/office/powerpoint/2010/main" val="31863139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peech Bubble: Rectangle with Corners Rounded 6">
            <a:extLst>
              <a:ext uri="{FF2B5EF4-FFF2-40B4-BE49-F238E27FC236}">
                <a16:creationId xmlns:a16="http://schemas.microsoft.com/office/drawing/2014/main" id="{C1DBB6F0-AB72-44DA-BB13-4ACC3B4F4254}"/>
              </a:ext>
            </a:extLst>
          </p:cNvPr>
          <p:cNvSpPr/>
          <p:nvPr/>
        </p:nvSpPr>
        <p:spPr>
          <a:xfrm>
            <a:off x="7921985" y="2646810"/>
            <a:ext cx="1154559" cy="1362078"/>
          </a:xfrm>
          <a:prstGeom prst="wedgeRoundRectCallout">
            <a:avLst>
              <a:gd name="adj1" fmla="val -73484"/>
              <a:gd name="adj2" fmla="val 17491"/>
              <a:gd name="adj3" fmla="val 16667"/>
            </a:avLst>
          </a:prstGeom>
          <a:solidFill>
            <a:srgbClr val="99FFCC"/>
          </a:solidFill>
          <a:ln>
            <a:noFill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flat" dir="t"/>
          </a:scene3d>
          <a:sp3d prstMaterial="dkEdge">
            <a:bevelT w="8200" h="38100"/>
          </a:sp3d>
        </p:spPr>
        <p:txBody>
          <a:bodyPr spcFirstLastPara="0" vert="horz" wrap="square" lIns="76200" tIns="76200" rIns="76200" bIns="76200" numCol="1" spcCol="1270" anchor="ctr" anchorCtr="0">
            <a:noAutofit/>
          </a:bodyPr>
          <a:lstStyle/>
          <a:p>
            <a:pPr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N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CC5585-7403-4DB8-9AB7-9E7B25CE1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Demo Sequence: Guilin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ACEE43A4-29F4-4B89-A796-5DE72B29D95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00465864"/>
              </p:ext>
            </p:extLst>
          </p:nvPr>
        </p:nvGraphicFramePr>
        <p:xfrm>
          <a:off x="1578786" y="1110239"/>
          <a:ext cx="6343199" cy="3590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ACE3AF81-9133-4F8C-83FA-3601CB3F71C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96086657"/>
              </p:ext>
            </p:extLst>
          </p:nvPr>
        </p:nvGraphicFramePr>
        <p:xfrm>
          <a:off x="167742" y="1136521"/>
          <a:ext cx="1502979" cy="35902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74A1A7B-5B00-42E1-83EF-3F151D76175A}"/>
              </a:ext>
            </a:extLst>
          </p:cNvPr>
          <p:cNvSpPr/>
          <p:nvPr/>
        </p:nvSpPr>
        <p:spPr>
          <a:xfrm>
            <a:off x="5998464" y="376082"/>
            <a:ext cx="1682496" cy="405538"/>
          </a:xfrm>
          <a:prstGeom prst="roundRect">
            <a:avLst/>
          </a:prstGeom>
          <a:solidFill>
            <a:srgbClr val="99FFCC"/>
          </a:solidFill>
          <a:ln>
            <a:noFill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flat" dir="t"/>
          </a:scene3d>
          <a:sp3d prstMaterial="dkEdge">
            <a:bevelT w="8200" h="38100"/>
          </a:sp3d>
        </p:spPr>
        <p:txBody>
          <a:bodyPr spcFirstLastPara="0" vert="horz" wrap="square" lIns="76200" tIns="76200" rIns="76200" bIns="76200" numCol="1" spcCol="1270" anchor="ctr" anchorCtr="0">
            <a:noAutofit/>
          </a:bodyPr>
          <a:lstStyle/>
          <a:p>
            <a:pPr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IN" sz="1400" dirty="0">
                <a:solidFill>
                  <a:prstClr val="black"/>
                </a:solidFill>
                <a:latin typeface="Calibri"/>
              </a:rPr>
              <a:t>Guilin enhancement</a:t>
            </a:r>
          </a:p>
        </p:txBody>
      </p:sp>
      <p:sp>
        <p:nvSpPr>
          <p:cNvPr id="6" name="Speech Bubble: Rectangle with Corners Rounded 5">
            <a:extLst>
              <a:ext uri="{FF2B5EF4-FFF2-40B4-BE49-F238E27FC236}">
                <a16:creationId xmlns:a16="http://schemas.microsoft.com/office/drawing/2014/main" id="{1F8C354B-3B38-43F1-8EFF-BAE2D5BAD8FE}"/>
              </a:ext>
            </a:extLst>
          </p:cNvPr>
          <p:cNvSpPr/>
          <p:nvPr/>
        </p:nvSpPr>
        <p:spPr>
          <a:xfrm>
            <a:off x="7921985" y="2657094"/>
            <a:ext cx="1154559" cy="1362078"/>
          </a:xfrm>
          <a:prstGeom prst="wedgeRoundRectCallout">
            <a:avLst>
              <a:gd name="adj1" fmla="val -75596"/>
              <a:gd name="adj2" fmla="val 87309"/>
              <a:gd name="adj3" fmla="val 16667"/>
            </a:avLst>
          </a:prstGeom>
          <a:solidFill>
            <a:srgbClr val="99FFCC"/>
          </a:solidFill>
          <a:ln>
            <a:noFill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flat" dir="t"/>
          </a:scene3d>
          <a:sp3d prstMaterial="dkEdge">
            <a:bevelT w="8200" h="38100"/>
          </a:sp3d>
        </p:spPr>
        <p:txBody>
          <a:bodyPr spcFirstLastPara="0" vert="horz" wrap="square" lIns="76200" tIns="76200" rIns="76200" bIns="76200" numCol="1" spcCol="1270" anchor="ctr" anchorCtr="0">
            <a:noAutofit/>
          </a:bodyPr>
          <a:lstStyle/>
          <a:p>
            <a:pPr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IN" sz="1400" dirty="0">
                <a:solidFill>
                  <a:prstClr val="black"/>
                </a:solidFill>
                <a:latin typeface="Calibri"/>
              </a:rPr>
              <a:t>While keeping PCI unchanged for a cell with high HO</a:t>
            </a:r>
          </a:p>
        </p:txBody>
      </p:sp>
    </p:spTree>
    <p:extLst>
      <p:ext uri="{BB962C8B-B14F-4D97-AF65-F5344CB8AC3E}">
        <p14:creationId xmlns:p14="http://schemas.microsoft.com/office/powerpoint/2010/main" val="32462674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4ED7E0-4E9D-45CB-8BDA-D9786969D6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Step 1: Generate PM data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3E7801F-BC4C-4D51-AB89-2BBA587F77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441" y="959555"/>
            <a:ext cx="5507811" cy="387617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CAE31C4-A8E7-4E86-B6B8-8878C62BFE99}"/>
              </a:ext>
            </a:extLst>
          </p:cNvPr>
          <p:cNvSpPr txBox="1"/>
          <p:nvPr/>
        </p:nvSpPr>
        <p:spPr>
          <a:xfrm>
            <a:off x="5908289" y="2188096"/>
            <a:ext cx="323571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dirty="0">
                <a:solidFill>
                  <a:srgbClr val="0000FF"/>
                </a:solidFill>
              </a:rPr>
              <a:t>This is to initiate PM data generation from RAN-Sim.</a:t>
            </a:r>
          </a:p>
          <a:p>
            <a:endParaRPr lang="en-IN" sz="2000" dirty="0">
              <a:solidFill>
                <a:srgbClr val="0000FF"/>
              </a:solidFill>
            </a:endParaRPr>
          </a:p>
          <a:p>
            <a:r>
              <a:rPr lang="en-IN" sz="2000" dirty="0">
                <a:solidFill>
                  <a:srgbClr val="0000FF"/>
                </a:solidFill>
              </a:rPr>
              <a:t>In RAN-Sim, we pre-configure that the handovers for Chn0012 is very high.</a:t>
            </a:r>
          </a:p>
        </p:txBody>
      </p:sp>
    </p:spTree>
    <p:extLst>
      <p:ext uri="{BB962C8B-B14F-4D97-AF65-F5344CB8AC3E}">
        <p14:creationId xmlns:p14="http://schemas.microsoft.com/office/powerpoint/2010/main" val="16533278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DD76DB-3D85-4B03-8AF3-43FB119AAC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3200" dirty="0"/>
              <a:t>Step 2: High Handovers for Chn0012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D057128-1E39-4283-97FC-94824972F0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98687"/>
            <a:ext cx="9144000" cy="3146125"/>
          </a:xfrm>
          <a:prstGeom prst="rect">
            <a:avLst/>
          </a:prstGeom>
        </p:spPr>
      </p:pic>
      <p:sp>
        <p:nvSpPr>
          <p:cNvPr id="7" name="Arrow: Down 6">
            <a:extLst>
              <a:ext uri="{FF2B5EF4-FFF2-40B4-BE49-F238E27FC236}">
                <a16:creationId xmlns:a16="http://schemas.microsoft.com/office/drawing/2014/main" id="{E791EDF6-18E9-4971-923F-3697D7890258}"/>
              </a:ext>
            </a:extLst>
          </p:cNvPr>
          <p:cNvSpPr/>
          <p:nvPr/>
        </p:nvSpPr>
        <p:spPr>
          <a:xfrm rot="13229218">
            <a:off x="6466141" y="1103856"/>
            <a:ext cx="371733" cy="3712971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C0000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347423AE-B3EA-4D49-9917-AC479B36BD41}"/>
              </a:ext>
            </a:extLst>
          </p:cNvPr>
          <p:cNvSpPr/>
          <p:nvPr/>
        </p:nvSpPr>
        <p:spPr>
          <a:xfrm rot="8018618">
            <a:off x="1757165" y="949897"/>
            <a:ext cx="365635" cy="3992792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C0000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87AC9D5-B14A-4905-9F64-5196BDD65A8A}"/>
              </a:ext>
            </a:extLst>
          </p:cNvPr>
          <p:cNvSpPr txBox="1"/>
          <p:nvPr/>
        </p:nvSpPr>
        <p:spPr>
          <a:xfrm>
            <a:off x="1607663" y="4456443"/>
            <a:ext cx="6014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>
                <a:solidFill>
                  <a:srgbClr val="0000FF"/>
                </a:solidFill>
              </a:rPr>
              <a:t>Handovers for Chn0012 is very high (compared to other cells)</a:t>
            </a:r>
          </a:p>
        </p:txBody>
      </p:sp>
    </p:spTree>
    <p:extLst>
      <p:ext uri="{BB962C8B-B14F-4D97-AF65-F5344CB8AC3E}">
        <p14:creationId xmlns:p14="http://schemas.microsoft.com/office/powerpoint/2010/main" val="25451532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31F9CF-108A-4F25-93C3-D88FFB4EB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Step 3: Modify Neighbors (Chn0005)</a:t>
            </a:r>
            <a:endParaRPr lang="en-IN" sz="32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82BC09C-2B9B-4CD9-ABCE-14E4D28CB2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277064"/>
            <a:ext cx="3901287" cy="353716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00B662F-0479-42B3-9048-88BD4A2553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441" y="1443933"/>
            <a:ext cx="3901287" cy="3370299"/>
          </a:xfrm>
          <a:prstGeom prst="rect">
            <a:avLst/>
          </a:prstGeom>
          <a:ln>
            <a:solidFill>
              <a:sysClr val="windowText" lastClr="000000">
                <a:lumMod val="50000"/>
                <a:lumOff val="50000"/>
              </a:sysClr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AF8C105-80C0-4A9F-A05D-6F83AE7F38A9}"/>
              </a:ext>
            </a:extLst>
          </p:cNvPr>
          <p:cNvSpPr txBox="1"/>
          <p:nvPr/>
        </p:nvSpPr>
        <p:spPr>
          <a:xfrm>
            <a:off x="4888089" y="803668"/>
            <a:ext cx="3088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>
                <a:solidFill>
                  <a:srgbClr val="0000FF"/>
                </a:solidFill>
              </a:rPr>
              <a:t>Modify </a:t>
            </a:r>
            <a:r>
              <a:rPr lang="en-IN" b="1" dirty="0" err="1">
                <a:solidFill>
                  <a:srgbClr val="0000FF"/>
                </a:solidFill>
              </a:rPr>
              <a:t>neighbors</a:t>
            </a:r>
            <a:r>
              <a:rPr lang="en-IN" b="1" dirty="0">
                <a:solidFill>
                  <a:srgbClr val="0000FF"/>
                </a:solidFill>
              </a:rPr>
              <a:t> for Chn0005</a:t>
            </a:r>
          </a:p>
        </p:txBody>
      </p:sp>
    </p:spTree>
    <p:extLst>
      <p:ext uri="{BB962C8B-B14F-4D97-AF65-F5344CB8AC3E}">
        <p14:creationId xmlns:p14="http://schemas.microsoft.com/office/powerpoint/2010/main" val="7057478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40DF95-2BFC-4F30-B805-EDFC0AEDB1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3200" dirty="0"/>
              <a:t>Step 3: Modify </a:t>
            </a:r>
            <a:r>
              <a:rPr lang="en-IN" sz="3200" dirty="0" err="1"/>
              <a:t>neighbors</a:t>
            </a:r>
            <a:r>
              <a:rPr lang="en-IN" sz="3200" dirty="0"/>
              <a:t> for Chn0005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E22B29D-6331-4A17-95C3-B14CACC356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286" y="1128889"/>
            <a:ext cx="3637488" cy="3745532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097BA94-C85F-4CF9-B080-5F777B7687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4843" y="1140270"/>
            <a:ext cx="3584499" cy="373415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FC7A2D4-FEE6-4E28-874E-767EFE68127C}"/>
              </a:ext>
            </a:extLst>
          </p:cNvPr>
          <p:cNvSpPr txBox="1"/>
          <p:nvPr/>
        </p:nvSpPr>
        <p:spPr>
          <a:xfrm>
            <a:off x="710536" y="794864"/>
            <a:ext cx="3151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>
                <a:solidFill>
                  <a:srgbClr val="0000FF"/>
                </a:solidFill>
              </a:rPr>
              <a:t>Original neighbors for Chn0005</a:t>
            </a:r>
            <a:endParaRPr lang="en-IN" b="1" dirty="0">
              <a:solidFill>
                <a:srgbClr val="0000FF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7726810-33B4-4603-A056-CE5884FA91A7}"/>
              </a:ext>
            </a:extLst>
          </p:cNvPr>
          <p:cNvSpPr/>
          <p:nvPr/>
        </p:nvSpPr>
        <p:spPr>
          <a:xfrm>
            <a:off x="5281513" y="773998"/>
            <a:ext cx="29426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b="1" dirty="0">
                <a:solidFill>
                  <a:srgbClr val="0000FF"/>
                </a:solidFill>
              </a:rPr>
              <a:t>After addition of 3 </a:t>
            </a:r>
            <a:r>
              <a:rPr lang="en-IN" b="1" dirty="0" err="1">
                <a:solidFill>
                  <a:srgbClr val="0000FF"/>
                </a:solidFill>
              </a:rPr>
              <a:t>neighbors</a:t>
            </a:r>
            <a:endParaRPr lang="en-IN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30973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145350-985D-4B5D-9F15-017E256B2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N" sz="2800" dirty="0"/>
              <a:t>Step 4: SON-Handler MS -&gt; OOF trigger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0746A7B-BEA1-4D61-BE18-BDB01738D9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53861"/>
            <a:ext cx="9144000" cy="1958444"/>
          </a:xfrm>
          <a:prstGeom prst="rect">
            <a:avLst/>
          </a:prstGeom>
        </p:spPr>
      </p:pic>
      <p:sp>
        <p:nvSpPr>
          <p:cNvPr id="5" name="Arrow: Right 4">
            <a:extLst>
              <a:ext uri="{FF2B5EF4-FFF2-40B4-BE49-F238E27FC236}">
                <a16:creationId xmlns:a16="http://schemas.microsoft.com/office/drawing/2014/main" id="{D557FB43-C6A1-42B8-8DAE-5BB7905662AF}"/>
              </a:ext>
            </a:extLst>
          </p:cNvPr>
          <p:cNvSpPr/>
          <p:nvPr/>
        </p:nvSpPr>
        <p:spPr>
          <a:xfrm rot="11776540">
            <a:off x="2674653" y="2532436"/>
            <a:ext cx="4427583" cy="45155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61EFCBE-1FD2-49AE-8CC4-D0475A312382}"/>
              </a:ext>
            </a:extLst>
          </p:cNvPr>
          <p:cNvSpPr txBox="1"/>
          <p:nvPr/>
        </p:nvSpPr>
        <p:spPr>
          <a:xfrm>
            <a:off x="7076794" y="3264576"/>
            <a:ext cx="1958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>
                <a:solidFill>
                  <a:srgbClr val="0000FF"/>
                </a:solidFill>
              </a:rPr>
              <a:t>No “</a:t>
            </a:r>
            <a:r>
              <a:rPr lang="en-IN" b="1" dirty="0" err="1">
                <a:solidFill>
                  <a:srgbClr val="0000FF"/>
                </a:solidFill>
              </a:rPr>
              <a:t>fixedPCI</a:t>
            </a:r>
            <a:r>
              <a:rPr lang="en-IN" b="1" dirty="0">
                <a:solidFill>
                  <a:srgbClr val="0000FF"/>
                </a:solidFill>
              </a:rPr>
              <a:t> cells”</a:t>
            </a:r>
          </a:p>
        </p:txBody>
      </p:sp>
    </p:spTree>
    <p:extLst>
      <p:ext uri="{BB962C8B-B14F-4D97-AF65-F5344CB8AC3E}">
        <p14:creationId xmlns:p14="http://schemas.microsoft.com/office/powerpoint/2010/main" val="285977529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2FD02B-075C-4E47-9C4F-1C366C1DC2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2800" dirty="0"/>
              <a:t>Step 5: OOF&lt;-&gt;DES interaction for HO data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9D56321-FF48-43A9-A69E-705659B590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9273"/>
            <a:ext cx="9144000" cy="2844954"/>
          </a:xfrm>
          <a:prstGeom prst="rect">
            <a:avLst/>
          </a:prstGeom>
        </p:spPr>
      </p:pic>
      <p:sp>
        <p:nvSpPr>
          <p:cNvPr id="5" name="Arrow: Down 4">
            <a:extLst>
              <a:ext uri="{FF2B5EF4-FFF2-40B4-BE49-F238E27FC236}">
                <a16:creationId xmlns:a16="http://schemas.microsoft.com/office/drawing/2014/main" id="{E81E1637-590A-4C93-96CC-03F9F0694255}"/>
              </a:ext>
            </a:extLst>
          </p:cNvPr>
          <p:cNvSpPr/>
          <p:nvPr/>
        </p:nvSpPr>
        <p:spPr>
          <a:xfrm rot="10800000">
            <a:off x="3913631" y="3651106"/>
            <a:ext cx="292608" cy="101370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0E4C6D1A-33EA-4E2F-80EC-EDF106439926}"/>
              </a:ext>
            </a:extLst>
          </p:cNvPr>
          <p:cNvSpPr/>
          <p:nvPr/>
        </p:nvSpPr>
        <p:spPr>
          <a:xfrm rot="15119011">
            <a:off x="6177789" y="2764143"/>
            <a:ext cx="299708" cy="279707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602916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75A1F4-E67F-44E3-9FDE-CFF7E3E3C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3600" dirty="0"/>
              <a:t>Step 6: Optimization Result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9B8386D-C792-4766-9C68-E82BEB7928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00575"/>
            <a:ext cx="9144000" cy="2142349"/>
          </a:xfrm>
          <a:prstGeom prst="rect">
            <a:avLst/>
          </a:prstGeom>
        </p:spPr>
      </p:pic>
      <p:sp>
        <p:nvSpPr>
          <p:cNvPr id="5" name="Arrow: Down 4">
            <a:extLst>
              <a:ext uri="{FF2B5EF4-FFF2-40B4-BE49-F238E27FC236}">
                <a16:creationId xmlns:a16="http://schemas.microsoft.com/office/drawing/2014/main" id="{ACE4BD11-7FAC-4228-B9CC-165DA65B9109}"/>
              </a:ext>
            </a:extLst>
          </p:cNvPr>
          <p:cNvSpPr/>
          <p:nvPr/>
        </p:nvSpPr>
        <p:spPr>
          <a:xfrm rot="10800000">
            <a:off x="7642575" y="2652887"/>
            <a:ext cx="377292" cy="1253069"/>
          </a:xfrm>
          <a:prstGeom prst="downArrow">
            <a:avLst/>
          </a:prstGeom>
          <a:solidFill>
            <a:srgbClr val="C0000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3C8310D-4C79-40C3-B6BA-95229213295D}"/>
              </a:ext>
            </a:extLst>
          </p:cNvPr>
          <p:cNvSpPr txBox="1"/>
          <p:nvPr/>
        </p:nvSpPr>
        <p:spPr>
          <a:xfrm flipH="1">
            <a:off x="5770110" y="3928588"/>
            <a:ext cx="33738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b="1" dirty="0">
                <a:solidFill>
                  <a:srgbClr val="0000FF"/>
                </a:solidFill>
              </a:rPr>
              <a:t>PCI of Chn0012 is </a:t>
            </a:r>
            <a:r>
              <a:rPr lang="en-IN" sz="1600" b="1" u="sng" dirty="0">
                <a:solidFill>
                  <a:srgbClr val="0000FF"/>
                </a:solidFill>
              </a:rPr>
              <a:t>not</a:t>
            </a:r>
            <a:r>
              <a:rPr lang="en-IN" sz="1600" b="1" dirty="0">
                <a:solidFill>
                  <a:srgbClr val="0000FF"/>
                </a:solidFill>
              </a:rPr>
              <a:t> changed (fixed), but PCI of Chn0001 is changed to solve the confusion.</a:t>
            </a:r>
          </a:p>
        </p:txBody>
      </p:sp>
    </p:spTree>
    <p:extLst>
      <p:ext uri="{BB962C8B-B14F-4D97-AF65-F5344CB8AC3E}">
        <p14:creationId xmlns:p14="http://schemas.microsoft.com/office/powerpoint/2010/main" val="24566695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6F6719-6CE2-406A-8DBE-6D57AE1D00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Release Roadmap</a:t>
            </a: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7B0C32A0-8511-4251-B606-E5D203FDF6A2}"/>
              </a:ext>
            </a:extLst>
          </p:cNvPr>
          <p:cNvSpPr txBox="1">
            <a:spLocks/>
          </p:cNvSpPr>
          <p:nvPr/>
        </p:nvSpPr>
        <p:spPr>
          <a:xfrm>
            <a:off x="8664336" y="4641825"/>
            <a:ext cx="455519" cy="273844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900" b="0" i="0" kern="120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9CD605-947A-3C4E-98CB-B055F943FEBA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50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D8919EB-7552-47DF-9A9B-EE8F0D02BE8D}"/>
              </a:ext>
            </a:extLst>
          </p:cNvPr>
          <p:cNvSpPr/>
          <p:nvPr/>
        </p:nvSpPr>
        <p:spPr>
          <a:xfrm>
            <a:off x="115435" y="1324717"/>
            <a:ext cx="2131896" cy="3486902"/>
          </a:xfrm>
          <a:prstGeom prst="rect">
            <a:avLst/>
          </a:prstGeom>
          <a:solidFill>
            <a:srgbClr val="5B9BD5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213122" marR="0" lvl="0" indent="-213122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CM-Notify handling</a:t>
            </a:r>
          </a:p>
          <a:p>
            <a:pPr marL="213122" marR="0" lvl="0" indent="-213122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Control Loop Co-ordination (CLC) first steps</a:t>
            </a:r>
          </a:p>
          <a:p>
            <a:pPr marL="213122" marR="0" lvl="0" indent="-213122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Introduced Adaptive SON functionality</a:t>
            </a:r>
          </a:p>
          <a:p>
            <a:pPr marL="213122" marR="0" lvl="0" indent="-213122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Checked in RAN-Sim into ONAP repo</a:t>
            </a: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6B746CCC-D6AE-4985-B87B-F6FAA2CE2E7E}"/>
              </a:ext>
            </a:extLst>
          </p:cNvPr>
          <p:cNvSpPr/>
          <p:nvPr/>
        </p:nvSpPr>
        <p:spPr>
          <a:xfrm>
            <a:off x="115435" y="779539"/>
            <a:ext cx="2131896" cy="506504"/>
          </a:xfrm>
          <a:prstGeom prst="rightArrow">
            <a:avLst/>
          </a:prstGeom>
          <a:solidFill>
            <a:srgbClr val="0066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R6 Frankfurt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1AE0F8E-9E6D-48D7-98D1-E66B62AF87A9}"/>
              </a:ext>
            </a:extLst>
          </p:cNvPr>
          <p:cNvSpPr/>
          <p:nvPr/>
        </p:nvSpPr>
        <p:spPr>
          <a:xfrm>
            <a:off x="2368672" y="1324717"/>
            <a:ext cx="2131896" cy="3486902"/>
          </a:xfrm>
          <a:prstGeom prst="rect">
            <a:avLst/>
          </a:prstGeom>
          <a:solidFill>
            <a:srgbClr val="5B9BD5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13122" marR="0" lvl="0" indent="-213122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ML-based SON – first steps (training done offline), additional input from ML-model for PCI optimization (based on PM data</a:t>
            </a: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)</a:t>
            </a:r>
          </a:p>
          <a:p>
            <a:pPr marL="213122" marR="0" lvl="0" indent="-213122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Preparation work for 3GPP/O-RAN yang model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2D007A5-81D5-4BC5-B8FC-850D08F5C0B8}"/>
              </a:ext>
            </a:extLst>
          </p:cNvPr>
          <p:cNvSpPr/>
          <p:nvPr/>
        </p:nvSpPr>
        <p:spPr>
          <a:xfrm>
            <a:off x="4632378" y="1324716"/>
            <a:ext cx="2131896" cy="3486902"/>
          </a:xfrm>
          <a:prstGeom prst="rect">
            <a:avLst/>
          </a:prstGeom>
          <a:solidFill>
            <a:srgbClr val="5B9BD5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13122" marR="0" lvl="0" indent="-213122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75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O-RAN alignment (O1 for configuration and CM notification)</a:t>
            </a:r>
          </a:p>
          <a:p>
            <a:pPr marL="213122" marR="0" lvl="0" indent="-213122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75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CPS - RAN config data base (first steps), cell models, initial alignment with 3GPP NRM</a:t>
            </a:r>
          </a:p>
          <a:p>
            <a:pPr marL="213122" marR="0" lvl="0" indent="-213122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75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SON coordination (preparation/initial steps)</a:t>
            </a:r>
          </a:p>
          <a:p>
            <a:pPr marL="213122" marR="0" lvl="0" indent="-213122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75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CLC interaction (stretch)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31B34EF-A258-487F-8C86-870E75841B8C}"/>
              </a:ext>
            </a:extLst>
          </p:cNvPr>
          <p:cNvSpPr/>
          <p:nvPr/>
        </p:nvSpPr>
        <p:spPr>
          <a:xfrm>
            <a:off x="6896084" y="1324716"/>
            <a:ext cx="2131896" cy="3486902"/>
          </a:xfrm>
          <a:prstGeom prst="rect">
            <a:avLst/>
          </a:prstGeom>
          <a:solidFill>
            <a:srgbClr val="5B9BD5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13122" marR="0" lvl="0" indent="-213122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O-RAN alignment (FM/PM over O1)</a:t>
            </a:r>
          </a:p>
          <a:p>
            <a:pPr marL="213122" marR="0" lvl="0" indent="-213122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CPS – Full-fledged RAN data base, full alignment with 3GPP NRM</a:t>
            </a:r>
          </a:p>
          <a:p>
            <a:pPr marL="213122" marR="0" lvl="0" indent="-213122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Control Loop Co-ordination, SON function co-ordination</a:t>
            </a:r>
          </a:p>
          <a:p>
            <a:pPr marL="213122" marR="0" lvl="0" indent="-213122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New SON use cases &amp; interaction with Network Slicing</a:t>
            </a:r>
          </a:p>
          <a:p>
            <a:pPr marL="213122" marR="0" lvl="0" indent="-213122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SON in context of LCM, SON function deployment</a:t>
            </a: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01A01258-7FE3-45A9-B541-CF5C5B800E8F}"/>
              </a:ext>
            </a:extLst>
          </p:cNvPr>
          <p:cNvSpPr/>
          <p:nvPr/>
        </p:nvSpPr>
        <p:spPr>
          <a:xfrm>
            <a:off x="2427912" y="779539"/>
            <a:ext cx="2131896" cy="506504"/>
          </a:xfrm>
          <a:prstGeom prst="rightArrow">
            <a:avLst/>
          </a:prstGeom>
          <a:solidFill>
            <a:srgbClr val="0066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R7 Guilin</a:t>
            </a: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BE479FE7-FB8B-4CB4-B56E-C4A983362667}"/>
              </a:ext>
            </a:extLst>
          </p:cNvPr>
          <p:cNvSpPr/>
          <p:nvPr/>
        </p:nvSpPr>
        <p:spPr>
          <a:xfrm>
            <a:off x="4674108" y="779539"/>
            <a:ext cx="2131896" cy="506504"/>
          </a:xfrm>
          <a:prstGeom prst="rightArrow">
            <a:avLst/>
          </a:prstGeom>
          <a:solidFill>
            <a:srgbClr val="0066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R8 Honolulu</a:t>
            </a:r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BBF9F882-0328-4FA9-AC5F-827C508E0380}"/>
              </a:ext>
            </a:extLst>
          </p:cNvPr>
          <p:cNvSpPr/>
          <p:nvPr/>
        </p:nvSpPr>
        <p:spPr>
          <a:xfrm>
            <a:off x="6920304" y="779539"/>
            <a:ext cx="2131896" cy="506504"/>
          </a:xfrm>
          <a:prstGeom prst="rightArrow">
            <a:avLst/>
          </a:prstGeom>
          <a:solidFill>
            <a:srgbClr val="0066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R9 Istanbul &amp; beyond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FE9700DF-4E5A-DB47-8469-57E8BD8713EC}"/>
              </a:ext>
            </a:extLst>
          </p:cNvPr>
          <p:cNvSpPr/>
          <p:nvPr/>
        </p:nvSpPr>
        <p:spPr>
          <a:xfrm>
            <a:off x="1910620" y="469361"/>
            <a:ext cx="2901525" cy="4525629"/>
          </a:xfrm>
          <a:prstGeom prst="ellipse">
            <a:avLst/>
          </a:prstGeom>
          <a:noFill/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07102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9567EA-6842-4A16-903E-73DB91432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3200" dirty="0"/>
              <a:t>Step 7: Policy -&gt; SDN-R (Actor)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F080A9C-382E-499D-BE50-5A4AFA04D8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52496"/>
            <a:ext cx="9144000" cy="2838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69296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785BE0-D415-49D6-9FD0-35137E49E5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3200" dirty="0"/>
              <a:t>Step 8: PCI optimization completed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41DE993-4BA8-4A7F-A624-1084FC7939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8554" y="766989"/>
            <a:ext cx="3953003" cy="4169183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1E8FA54-2538-4790-8F60-18E5DDC638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728" y="805501"/>
            <a:ext cx="3853031" cy="4157429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BF52702B-16E5-4C7E-BECB-03055AF43CF9}"/>
              </a:ext>
            </a:extLst>
          </p:cNvPr>
          <p:cNvSpPr/>
          <p:nvPr/>
        </p:nvSpPr>
        <p:spPr>
          <a:xfrm>
            <a:off x="5475605" y="793652"/>
            <a:ext cx="560832" cy="431335"/>
          </a:xfrm>
          <a:prstGeom prst="ellipse">
            <a:avLst/>
          </a:prstGeom>
          <a:noFill/>
          <a:ln w="41275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7283474-77F5-4F7E-AAAC-B56184988F9D}"/>
              </a:ext>
            </a:extLst>
          </p:cNvPr>
          <p:cNvSpPr/>
          <p:nvPr/>
        </p:nvSpPr>
        <p:spPr>
          <a:xfrm>
            <a:off x="5499989" y="1919931"/>
            <a:ext cx="487680" cy="463296"/>
          </a:xfrm>
          <a:prstGeom prst="ellipse">
            <a:avLst/>
          </a:prstGeom>
          <a:noFill/>
          <a:ln w="41275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EE7A4D7-B7A1-434C-9214-9B70CD998A49}"/>
              </a:ext>
            </a:extLst>
          </p:cNvPr>
          <p:cNvSpPr/>
          <p:nvPr/>
        </p:nvSpPr>
        <p:spPr>
          <a:xfrm>
            <a:off x="6048629" y="2261307"/>
            <a:ext cx="490476" cy="512064"/>
          </a:xfrm>
          <a:prstGeom prst="ellipse">
            <a:avLst/>
          </a:prstGeom>
          <a:noFill/>
          <a:ln w="41275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D5B4762-780A-45AE-84CA-32A3A5EA16FE}"/>
              </a:ext>
            </a:extLst>
          </p:cNvPr>
          <p:cNvSpPr/>
          <p:nvPr/>
        </p:nvSpPr>
        <p:spPr>
          <a:xfrm>
            <a:off x="8100185" y="672809"/>
            <a:ext cx="564116" cy="497911"/>
          </a:xfrm>
          <a:prstGeom prst="ellipse">
            <a:avLst/>
          </a:prstGeom>
          <a:noFill/>
          <a:ln w="41275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BB9C9B4-82B2-4E31-8841-CE7F42BF636C}"/>
              </a:ext>
            </a:extLst>
          </p:cNvPr>
          <p:cNvSpPr/>
          <p:nvPr/>
        </p:nvSpPr>
        <p:spPr>
          <a:xfrm>
            <a:off x="8368052" y="1567728"/>
            <a:ext cx="441617" cy="497911"/>
          </a:xfrm>
          <a:prstGeom prst="ellipse">
            <a:avLst/>
          </a:prstGeom>
          <a:noFill/>
          <a:ln w="41275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87B2B92-D73D-410F-B5CA-0A2B8F30F70C}"/>
              </a:ext>
            </a:extLst>
          </p:cNvPr>
          <p:cNvSpPr/>
          <p:nvPr/>
        </p:nvSpPr>
        <p:spPr>
          <a:xfrm>
            <a:off x="7548245" y="2065639"/>
            <a:ext cx="437515" cy="421529"/>
          </a:xfrm>
          <a:prstGeom prst="ellipse">
            <a:avLst/>
          </a:prstGeom>
          <a:noFill/>
          <a:ln w="41275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CCA4254-10BC-40C3-A60B-E6CD5CD495D1}"/>
              </a:ext>
            </a:extLst>
          </p:cNvPr>
          <p:cNvSpPr/>
          <p:nvPr/>
        </p:nvSpPr>
        <p:spPr>
          <a:xfrm>
            <a:off x="7011798" y="1976536"/>
            <a:ext cx="441617" cy="421529"/>
          </a:xfrm>
          <a:prstGeom prst="ellipse">
            <a:avLst/>
          </a:prstGeom>
          <a:noFill/>
          <a:ln w="41275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53747DD-2427-4F41-A0D7-11F98D03E73E}"/>
              </a:ext>
            </a:extLst>
          </p:cNvPr>
          <p:cNvSpPr/>
          <p:nvPr/>
        </p:nvSpPr>
        <p:spPr>
          <a:xfrm>
            <a:off x="5341493" y="3187899"/>
            <a:ext cx="422481" cy="507060"/>
          </a:xfrm>
          <a:prstGeom prst="ellipse">
            <a:avLst/>
          </a:prstGeom>
          <a:noFill/>
          <a:ln w="41275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E095DC2-23F3-4889-B7FE-973FF3D8FF5A}"/>
              </a:ext>
            </a:extLst>
          </p:cNvPr>
          <p:cNvSpPr/>
          <p:nvPr/>
        </p:nvSpPr>
        <p:spPr>
          <a:xfrm>
            <a:off x="5195189" y="4492307"/>
            <a:ext cx="2292096" cy="576693"/>
          </a:xfrm>
          <a:prstGeom prst="ellipse">
            <a:avLst/>
          </a:prstGeom>
          <a:noFill/>
          <a:ln w="41275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FEF661CC-952E-400B-92B6-C25E6E52E1A3}"/>
              </a:ext>
            </a:extLst>
          </p:cNvPr>
          <p:cNvSpPr/>
          <p:nvPr/>
        </p:nvSpPr>
        <p:spPr>
          <a:xfrm>
            <a:off x="6560692" y="3773115"/>
            <a:ext cx="451105" cy="498536"/>
          </a:xfrm>
          <a:prstGeom prst="ellipse">
            <a:avLst/>
          </a:prstGeom>
          <a:noFill/>
          <a:ln w="41275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DFA640E-AC67-4823-B5E2-059A68EB23D8}"/>
              </a:ext>
            </a:extLst>
          </p:cNvPr>
          <p:cNvSpPr/>
          <p:nvPr/>
        </p:nvSpPr>
        <p:spPr>
          <a:xfrm>
            <a:off x="7011798" y="3102554"/>
            <a:ext cx="475487" cy="451105"/>
          </a:xfrm>
          <a:prstGeom prst="ellipse">
            <a:avLst/>
          </a:prstGeom>
          <a:noFill/>
          <a:ln w="41275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C92FBEF-C95D-4F01-A107-A26C1F1DFDC7}"/>
              </a:ext>
            </a:extLst>
          </p:cNvPr>
          <p:cNvSpPr txBox="1"/>
          <p:nvPr/>
        </p:nvSpPr>
        <p:spPr>
          <a:xfrm rot="16200000">
            <a:off x="-854625" y="2549158"/>
            <a:ext cx="2078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>
                <a:solidFill>
                  <a:srgbClr val="0000FF"/>
                </a:solidFill>
              </a:rPr>
              <a:t>Before optimization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F6FDF29-6D6F-41C2-9536-A7D9381E059B}"/>
              </a:ext>
            </a:extLst>
          </p:cNvPr>
          <p:cNvSpPr txBox="1"/>
          <p:nvPr/>
        </p:nvSpPr>
        <p:spPr>
          <a:xfrm rot="16200000">
            <a:off x="3796701" y="2489499"/>
            <a:ext cx="1934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>
                <a:solidFill>
                  <a:srgbClr val="0000FF"/>
                </a:solidFill>
              </a:rPr>
              <a:t>After optimization</a:t>
            </a:r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30D4201A-4179-41B5-8D13-1F2487C7208C}"/>
              </a:ext>
            </a:extLst>
          </p:cNvPr>
          <p:cNvSpPr/>
          <p:nvPr/>
        </p:nvSpPr>
        <p:spPr>
          <a:xfrm rot="10800000">
            <a:off x="8063151" y="3504038"/>
            <a:ext cx="838405" cy="274629"/>
          </a:xfrm>
          <a:prstGeom prst="rightArrow">
            <a:avLst/>
          </a:prstGeom>
          <a:solidFill>
            <a:srgbClr val="C0000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95863604-3095-44BB-A378-CF2CE5226B0C}"/>
              </a:ext>
            </a:extLst>
          </p:cNvPr>
          <p:cNvSpPr/>
          <p:nvPr/>
        </p:nvSpPr>
        <p:spPr>
          <a:xfrm>
            <a:off x="7639179" y="2581348"/>
            <a:ext cx="437515" cy="421529"/>
          </a:xfrm>
          <a:prstGeom prst="ellipse">
            <a:avLst/>
          </a:prstGeom>
          <a:noFill/>
          <a:ln w="41275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24099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2EFB86-985B-40A9-AB48-F76AC2AF4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Recap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1828B02-97F8-4CDD-92F8-8797649290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656" y="703203"/>
            <a:ext cx="3841252" cy="4094426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FC7F372F-0E15-4D8C-8991-6B06A531B6B6}"/>
              </a:ext>
            </a:extLst>
          </p:cNvPr>
          <p:cNvSpPr/>
          <p:nvPr/>
        </p:nvSpPr>
        <p:spPr>
          <a:xfrm>
            <a:off x="786233" y="2967312"/>
            <a:ext cx="819807" cy="772510"/>
          </a:xfrm>
          <a:prstGeom prst="ellipse">
            <a:avLst/>
          </a:prstGeom>
          <a:noFill/>
          <a:ln w="41275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3A8037A-F2B7-48CB-8CAC-86C002B447CA}"/>
              </a:ext>
            </a:extLst>
          </p:cNvPr>
          <p:cNvSpPr/>
          <p:nvPr/>
        </p:nvSpPr>
        <p:spPr>
          <a:xfrm>
            <a:off x="3025992" y="3069056"/>
            <a:ext cx="819807" cy="772510"/>
          </a:xfrm>
          <a:prstGeom prst="ellipse">
            <a:avLst/>
          </a:prstGeom>
          <a:noFill/>
          <a:ln w="41275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591F385-F7D6-4900-9AD1-28E884DED6D8}"/>
              </a:ext>
            </a:extLst>
          </p:cNvPr>
          <p:cNvSpPr/>
          <p:nvPr/>
        </p:nvSpPr>
        <p:spPr>
          <a:xfrm>
            <a:off x="464467" y="4241935"/>
            <a:ext cx="2839575" cy="772510"/>
          </a:xfrm>
          <a:prstGeom prst="ellipse">
            <a:avLst/>
          </a:prstGeom>
          <a:noFill/>
          <a:ln w="41275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44692E1-5AD6-4059-9BDD-D1012EBCF812}"/>
              </a:ext>
            </a:extLst>
          </p:cNvPr>
          <p:cNvSpPr txBox="1"/>
          <p:nvPr/>
        </p:nvSpPr>
        <p:spPr>
          <a:xfrm rot="16200000">
            <a:off x="-1005523" y="2429717"/>
            <a:ext cx="2630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>
                <a:solidFill>
                  <a:srgbClr val="0000FF"/>
                </a:solidFill>
              </a:rPr>
              <a:t>Solution without ML-SON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C1B84CD-42C7-466E-90C8-A4EB85A5EE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8554" y="766989"/>
            <a:ext cx="3953003" cy="4169183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A7A2A9C6-4CEC-4BFD-865B-A2226ADAE912}"/>
              </a:ext>
            </a:extLst>
          </p:cNvPr>
          <p:cNvSpPr/>
          <p:nvPr/>
        </p:nvSpPr>
        <p:spPr>
          <a:xfrm>
            <a:off x="5475605" y="793652"/>
            <a:ext cx="560832" cy="431335"/>
          </a:xfrm>
          <a:prstGeom prst="ellipse">
            <a:avLst/>
          </a:prstGeom>
          <a:noFill/>
          <a:ln w="41275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6F06C4B-52A5-4B29-AF15-AF3317A5F13B}"/>
              </a:ext>
            </a:extLst>
          </p:cNvPr>
          <p:cNvSpPr/>
          <p:nvPr/>
        </p:nvSpPr>
        <p:spPr>
          <a:xfrm>
            <a:off x="5499989" y="1919931"/>
            <a:ext cx="487680" cy="463296"/>
          </a:xfrm>
          <a:prstGeom prst="ellipse">
            <a:avLst/>
          </a:prstGeom>
          <a:noFill/>
          <a:ln w="41275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1A9A678-3DDF-47B4-BB50-1C443719129F}"/>
              </a:ext>
            </a:extLst>
          </p:cNvPr>
          <p:cNvSpPr/>
          <p:nvPr/>
        </p:nvSpPr>
        <p:spPr>
          <a:xfrm>
            <a:off x="6048629" y="2261307"/>
            <a:ext cx="490476" cy="512064"/>
          </a:xfrm>
          <a:prstGeom prst="ellipse">
            <a:avLst/>
          </a:prstGeom>
          <a:noFill/>
          <a:ln w="41275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5E2B92A-EAB9-4FDF-8854-BA88443CDC24}"/>
              </a:ext>
            </a:extLst>
          </p:cNvPr>
          <p:cNvSpPr/>
          <p:nvPr/>
        </p:nvSpPr>
        <p:spPr>
          <a:xfrm>
            <a:off x="8100185" y="672809"/>
            <a:ext cx="564116" cy="497911"/>
          </a:xfrm>
          <a:prstGeom prst="ellipse">
            <a:avLst/>
          </a:prstGeom>
          <a:noFill/>
          <a:ln w="41275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5C5C52D-1016-470B-8864-DBD8FF1168B7}"/>
              </a:ext>
            </a:extLst>
          </p:cNvPr>
          <p:cNvSpPr/>
          <p:nvPr/>
        </p:nvSpPr>
        <p:spPr>
          <a:xfrm>
            <a:off x="8368052" y="1567728"/>
            <a:ext cx="441617" cy="497911"/>
          </a:xfrm>
          <a:prstGeom prst="ellipse">
            <a:avLst/>
          </a:prstGeom>
          <a:noFill/>
          <a:ln w="41275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37754A0-D588-4CD8-A7E8-425C07064B83}"/>
              </a:ext>
            </a:extLst>
          </p:cNvPr>
          <p:cNvSpPr/>
          <p:nvPr/>
        </p:nvSpPr>
        <p:spPr>
          <a:xfrm>
            <a:off x="7548245" y="2065639"/>
            <a:ext cx="437515" cy="421529"/>
          </a:xfrm>
          <a:prstGeom prst="ellipse">
            <a:avLst/>
          </a:prstGeom>
          <a:noFill/>
          <a:ln w="41275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BE72572E-1EF2-400F-8A24-6B8FED8311B5}"/>
              </a:ext>
            </a:extLst>
          </p:cNvPr>
          <p:cNvSpPr/>
          <p:nvPr/>
        </p:nvSpPr>
        <p:spPr>
          <a:xfrm>
            <a:off x="7011798" y="1976536"/>
            <a:ext cx="441617" cy="421529"/>
          </a:xfrm>
          <a:prstGeom prst="ellipse">
            <a:avLst/>
          </a:prstGeom>
          <a:noFill/>
          <a:ln w="41275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68366D7E-28C1-413D-8AD8-BDC8991296AD}"/>
              </a:ext>
            </a:extLst>
          </p:cNvPr>
          <p:cNvSpPr/>
          <p:nvPr/>
        </p:nvSpPr>
        <p:spPr>
          <a:xfrm>
            <a:off x="5341493" y="3187899"/>
            <a:ext cx="422481" cy="507060"/>
          </a:xfrm>
          <a:prstGeom prst="ellipse">
            <a:avLst/>
          </a:prstGeom>
          <a:noFill/>
          <a:ln w="41275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F7CEE70-4901-47D5-888F-5D99F4AB32D9}"/>
              </a:ext>
            </a:extLst>
          </p:cNvPr>
          <p:cNvSpPr/>
          <p:nvPr/>
        </p:nvSpPr>
        <p:spPr>
          <a:xfrm>
            <a:off x="5195189" y="4492307"/>
            <a:ext cx="2292096" cy="576693"/>
          </a:xfrm>
          <a:prstGeom prst="ellipse">
            <a:avLst/>
          </a:prstGeom>
          <a:noFill/>
          <a:ln w="41275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F5FD16ED-6D0D-4CCE-A004-A93728FF8C38}"/>
              </a:ext>
            </a:extLst>
          </p:cNvPr>
          <p:cNvSpPr/>
          <p:nvPr/>
        </p:nvSpPr>
        <p:spPr>
          <a:xfrm>
            <a:off x="6560692" y="3773115"/>
            <a:ext cx="451105" cy="498536"/>
          </a:xfrm>
          <a:prstGeom prst="ellipse">
            <a:avLst/>
          </a:prstGeom>
          <a:noFill/>
          <a:ln w="41275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27341B1C-078F-444D-B3A1-DF8F77FD44FA}"/>
              </a:ext>
            </a:extLst>
          </p:cNvPr>
          <p:cNvSpPr/>
          <p:nvPr/>
        </p:nvSpPr>
        <p:spPr>
          <a:xfrm>
            <a:off x="7011798" y="3102554"/>
            <a:ext cx="475487" cy="451105"/>
          </a:xfrm>
          <a:prstGeom prst="ellipse">
            <a:avLst/>
          </a:prstGeom>
          <a:noFill/>
          <a:ln w="41275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50E73DA-D2D8-4831-96DD-DF13AA36A280}"/>
              </a:ext>
            </a:extLst>
          </p:cNvPr>
          <p:cNvSpPr txBox="1"/>
          <p:nvPr/>
        </p:nvSpPr>
        <p:spPr>
          <a:xfrm rot="16200000">
            <a:off x="3611974" y="2489499"/>
            <a:ext cx="2303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>
                <a:solidFill>
                  <a:srgbClr val="0000FF"/>
                </a:solidFill>
              </a:rPr>
              <a:t>Solution with ML-SON</a:t>
            </a:r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F5913A32-6938-44F0-8D7D-C15B12FA2688}"/>
              </a:ext>
            </a:extLst>
          </p:cNvPr>
          <p:cNvSpPr/>
          <p:nvPr/>
        </p:nvSpPr>
        <p:spPr>
          <a:xfrm rot="10800000">
            <a:off x="8063151" y="3504038"/>
            <a:ext cx="838405" cy="274629"/>
          </a:xfrm>
          <a:prstGeom prst="rightArrow">
            <a:avLst/>
          </a:prstGeom>
          <a:solidFill>
            <a:srgbClr val="C0000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0F2EC5C5-C5D6-42CC-94CB-537355F56178}"/>
              </a:ext>
            </a:extLst>
          </p:cNvPr>
          <p:cNvSpPr/>
          <p:nvPr/>
        </p:nvSpPr>
        <p:spPr>
          <a:xfrm>
            <a:off x="7639179" y="2581348"/>
            <a:ext cx="437515" cy="421529"/>
          </a:xfrm>
          <a:prstGeom prst="ellipse">
            <a:avLst/>
          </a:prstGeom>
          <a:noFill/>
          <a:ln w="41275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19320F61-7A7B-4DA6-938A-9782C865304F}"/>
              </a:ext>
            </a:extLst>
          </p:cNvPr>
          <p:cNvSpPr/>
          <p:nvPr/>
        </p:nvSpPr>
        <p:spPr>
          <a:xfrm>
            <a:off x="3669745" y="111368"/>
            <a:ext cx="3887850" cy="521099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N" sz="1200" dirty="0">
                <a:solidFill>
                  <a:schemeClr val="tx1"/>
                </a:solidFill>
              </a:rPr>
              <a:t>ML-based SON takes additional inputs (cells whose PCI values should remain unchanged) from ML models during PCI optimization and then performs the optimization </a:t>
            </a:r>
          </a:p>
        </p:txBody>
      </p:sp>
    </p:spTree>
    <p:extLst>
      <p:ext uri="{BB962C8B-B14F-4D97-AF65-F5344CB8AC3E}">
        <p14:creationId xmlns:p14="http://schemas.microsoft.com/office/powerpoint/2010/main" val="335713848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328769" y="1954195"/>
            <a:ext cx="7352191" cy="1008462"/>
          </a:xfrm>
          <a:solidFill>
            <a:schemeClr val="bg1"/>
          </a:solidFill>
        </p:spPr>
        <p:txBody>
          <a:bodyPr lIns="360000" anchor="ctr">
            <a:noAutofit/>
          </a:bodyPr>
          <a:lstStyle>
            <a:lvl1pPr marL="0" indent="0" algn="l">
              <a:buNone/>
              <a:defRPr sz="4800" b="1" baseline="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2pPr>
            <a:lvl3pPr marL="9144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3pPr>
            <a:lvl4pPr marL="13716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4pPr>
            <a:lvl5pPr marL="18288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5pPr>
          </a:lstStyle>
          <a:p>
            <a:pPr lvl="0"/>
            <a:r>
              <a:rPr lang="en-US" sz="3200" dirty="0"/>
              <a:t>Honolulu release &amp; future roadmap</a:t>
            </a:r>
          </a:p>
        </p:txBody>
      </p:sp>
    </p:spTree>
    <p:extLst>
      <p:ext uri="{BB962C8B-B14F-4D97-AF65-F5344CB8AC3E}">
        <p14:creationId xmlns:p14="http://schemas.microsoft.com/office/powerpoint/2010/main" val="251323341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6F6719-6CE2-406A-8DBE-6D57AE1D00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Release Roadmap</a:t>
            </a: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7B0C32A0-8511-4251-B606-E5D203FDF6A2}"/>
              </a:ext>
            </a:extLst>
          </p:cNvPr>
          <p:cNvSpPr txBox="1">
            <a:spLocks/>
          </p:cNvSpPr>
          <p:nvPr/>
        </p:nvSpPr>
        <p:spPr>
          <a:xfrm>
            <a:off x="8664336" y="4641825"/>
            <a:ext cx="455519" cy="273844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900" b="0" i="0" kern="120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9CD605-947A-3C4E-98CB-B055F943FEBA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50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D8919EB-7552-47DF-9A9B-EE8F0D02BE8D}"/>
              </a:ext>
            </a:extLst>
          </p:cNvPr>
          <p:cNvSpPr/>
          <p:nvPr/>
        </p:nvSpPr>
        <p:spPr>
          <a:xfrm>
            <a:off x="115435" y="1324717"/>
            <a:ext cx="2131896" cy="3486902"/>
          </a:xfrm>
          <a:prstGeom prst="rect">
            <a:avLst/>
          </a:prstGeom>
          <a:solidFill>
            <a:srgbClr val="5B9BD5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213122" marR="0" lvl="0" indent="-213122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CM-Notify handling</a:t>
            </a:r>
          </a:p>
          <a:p>
            <a:pPr marL="213122" marR="0" lvl="0" indent="-213122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Control Loop Co-ordination (CLC) first steps</a:t>
            </a:r>
          </a:p>
          <a:p>
            <a:pPr marL="213122" marR="0" lvl="0" indent="-213122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Introduced Adaptive SON functionality</a:t>
            </a:r>
          </a:p>
          <a:p>
            <a:pPr marL="213122" marR="0" lvl="0" indent="-213122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Checked in RAN-Sim into ONAP repo</a:t>
            </a: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6B746CCC-D6AE-4985-B87B-F6FAA2CE2E7E}"/>
              </a:ext>
            </a:extLst>
          </p:cNvPr>
          <p:cNvSpPr/>
          <p:nvPr/>
        </p:nvSpPr>
        <p:spPr>
          <a:xfrm>
            <a:off x="115435" y="779539"/>
            <a:ext cx="2131896" cy="506504"/>
          </a:xfrm>
          <a:prstGeom prst="rightArrow">
            <a:avLst/>
          </a:prstGeom>
          <a:solidFill>
            <a:srgbClr val="0066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R6 Frankfurt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1AE0F8E-9E6D-48D7-98D1-E66B62AF87A9}"/>
              </a:ext>
            </a:extLst>
          </p:cNvPr>
          <p:cNvSpPr/>
          <p:nvPr/>
        </p:nvSpPr>
        <p:spPr>
          <a:xfrm>
            <a:off x="2368672" y="1324717"/>
            <a:ext cx="2131896" cy="3486902"/>
          </a:xfrm>
          <a:prstGeom prst="rect">
            <a:avLst/>
          </a:prstGeom>
          <a:solidFill>
            <a:srgbClr val="5B9BD5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13122" marR="0" lvl="0" indent="-213122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ML-based SON – first steps (training done offline), additional input from ML-model for PCI optimization (based on PM data</a:t>
            </a: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)</a:t>
            </a:r>
          </a:p>
          <a:p>
            <a:pPr marL="213122" marR="0" lvl="0" indent="-213122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Preparation work for 3GPP/O-RAN yang model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2D007A5-81D5-4BC5-B8FC-850D08F5C0B8}"/>
              </a:ext>
            </a:extLst>
          </p:cNvPr>
          <p:cNvSpPr/>
          <p:nvPr/>
        </p:nvSpPr>
        <p:spPr>
          <a:xfrm>
            <a:off x="4632378" y="1324716"/>
            <a:ext cx="2131896" cy="3486902"/>
          </a:xfrm>
          <a:prstGeom prst="rect">
            <a:avLst/>
          </a:prstGeom>
          <a:solidFill>
            <a:srgbClr val="5B9BD5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13122" marR="0" lvl="0" indent="-213122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75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O-RAN alignment (O1 for configuration and CM notification)</a:t>
            </a:r>
          </a:p>
          <a:p>
            <a:pPr marL="213122" marR="0" lvl="0" indent="-213122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75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CPS - RAN config data base (first steps), cell models, initial alignment with 3GPP NRM</a:t>
            </a:r>
          </a:p>
          <a:p>
            <a:pPr marL="213122" marR="0" lvl="0" indent="-213122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75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SON coordination (preparation/initial steps)</a:t>
            </a:r>
          </a:p>
          <a:p>
            <a:pPr marL="213122" marR="0" lvl="0" indent="-213122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75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CLC interaction (stretch)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31B34EF-A258-487F-8C86-870E75841B8C}"/>
              </a:ext>
            </a:extLst>
          </p:cNvPr>
          <p:cNvSpPr/>
          <p:nvPr/>
        </p:nvSpPr>
        <p:spPr>
          <a:xfrm>
            <a:off x="6896084" y="1324716"/>
            <a:ext cx="2131896" cy="3486902"/>
          </a:xfrm>
          <a:prstGeom prst="rect">
            <a:avLst/>
          </a:prstGeom>
          <a:solidFill>
            <a:srgbClr val="5B9BD5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13122" marR="0" lvl="0" indent="-213122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O-RAN alignment (FM/PM over O1)</a:t>
            </a:r>
          </a:p>
          <a:p>
            <a:pPr marL="213122" marR="0" lvl="0" indent="-213122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CPS – Full-fledged RAN data base, full alignment with 3GPP NRM</a:t>
            </a:r>
          </a:p>
          <a:p>
            <a:pPr marL="213122" marR="0" lvl="0" indent="-213122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Control Loop Co-ordination, SON function co-ordination</a:t>
            </a:r>
          </a:p>
          <a:p>
            <a:pPr marL="213122" marR="0" lvl="0" indent="-213122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New SON use cases &amp; interaction with Network Slicing</a:t>
            </a:r>
          </a:p>
          <a:p>
            <a:pPr marL="213122" marR="0" lvl="0" indent="-213122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SON in context of LCM, SON function deployment</a:t>
            </a: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01A01258-7FE3-45A9-B541-CF5C5B800E8F}"/>
              </a:ext>
            </a:extLst>
          </p:cNvPr>
          <p:cNvSpPr/>
          <p:nvPr/>
        </p:nvSpPr>
        <p:spPr>
          <a:xfrm>
            <a:off x="2427912" y="779539"/>
            <a:ext cx="2131896" cy="506504"/>
          </a:xfrm>
          <a:prstGeom prst="rightArrow">
            <a:avLst/>
          </a:prstGeom>
          <a:solidFill>
            <a:srgbClr val="0066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R7 Guilin</a:t>
            </a: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BE479FE7-FB8B-4CB4-B56E-C4A983362667}"/>
              </a:ext>
            </a:extLst>
          </p:cNvPr>
          <p:cNvSpPr/>
          <p:nvPr/>
        </p:nvSpPr>
        <p:spPr>
          <a:xfrm>
            <a:off x="4674108" y="779539"/>
            <a:ext cx="2131896" cy="506504"/>
          </a:xfrm>
          <a:prstGeom prst="rightArrow">
            <a:avLst/>
          </a:prstGeom>
          <a:solidFill>
            <a:srgbClr val="0066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R8 Honolulu</a:t>
            </a:r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BBF9F882-0328-4FA9-AC5F-827C508E0380}"/>
              </a:ext>
            </a:extLst>
          </p:cNvPr>
          <p:cNvSpPr/>
          <p:nvPr/>
        </p:nvSpPr>
        <p:spPr>
          <a:xfrm>
            <a:off x="6920304" y="779539"/>
            <a:ext cx="2131896" cy="506504"/>
          </a:xfrm>
          <a:prstGeom prst="rightArrow">
            <a:avLst/>
          </a:prstGeom>
          <a:solidFill>
            <a:srgbClr val="0066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R9 Istanbul &amp; beyond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4E9C027-4E0F-1247-9187-35A118AF184B}"/>
              </a:ext>
            </a:extLst>
          </p:cNvPr>
          <p:cNvSpPr/>
          <p:nvPr/>
        </p:nvSpPr>
        <p:spPr>
          <a:xfrm>
            <a:off x="4359563" y="431888"/>
            <a:ext cx="2826327" cy="4525629"/>
          </a:xfrm>
          <a:prstGeom prst="ellipse">
            <a:avLst/>
          </a:prstGeom>
          <a:noFill/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90444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703AFA-57CB-4A04-B1A9-F16044BC58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Summary of Requirements</a:t>
            </a:r>
            <a:endParaRPr lang="en-IN" dirty="0"/>
          </a:p>
        </p:txBody>
      </p:sp>
      <p:graphicFrame>
        <p:nvGraphicFramePr>
          <p:cNvPr id="4" name="表格 4">
            <a:extLst>
              <a:ext uri="{FF2B5EF4-FFF2-40B4-BE49-F238E27FC236}">
                <a16:creationId xmlns:a16="http://schemas.microsoft.com/office/drawing/2014/main" id="{8EF21F61-B7EA-4ACD-8DB1-AB7C0B5600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3611034"/>
              </p:ext>
            </p:extLst>
          </p:nvPr>
        </p:nvGraphicFramePr>
        <p:xfrm>
          <a:off x="138793" y="863253"/>
          <a:ext cx="8866414" cy="3771900"/>
        </p:xfrm>
        <a:graphic>
          <a:graphicData uri="http://schemas.openxmlformats.org/drawingml/2006/table">
            <a:tbl>
              <a:tblPr firstRow="1" bandRow="1"/>
              <a:tblGrid>
                <a:gridCol w="1170117">
                  <a:extLst>
                    <a:ext uri="{9D8B030D-6E8A-4147-A177-3AD203B41FA5}">
                      <a16:colId xmlns:a16="http://schemas.microsoft.com/office/drawing/2014/main" val="3852676224"/>
                    </a:ext>
                  </a:extLst>
                </a:gridCol>
                <a:gridCol w="1950193">
                  <a:extLst>
                    <a:ext uri="{9D8B030D-6E8A-4147-A177-3AD203B41FA5}">
                      <a16:colId xmlns:a16="http://schemas.microsoft.com/office/drawing/2014/main" val="3791972105"/>
                    </a:ext>
                  </a:extLst>
                </a:gridCol>
                <a:gridCol w="4659569">
                  <a:extLst>
                    <a:ext uri="{9D8B030D-6E8A-4147-A177-3AD203B41FA5}">
                      <a16:colId xmlns:a16="http://schemas.microsoft.com/office/drawing/2014/main" val="242286642"/>
                    </a:ext>
                  </a:extLst>
                </a:gridCol>
                <a:gridCol w="1086535">
                  <a:extLst>
                    <a:ext uri="{9D8B030D-6E8A-4147-A177-3AD203B41FA5}">
                      <a16:colId xmlns:a16="http://schemas.microsoft.com/office/drawing/2014/main" val="2782510929"/>
                    </a:ext>
                  </a:extLst>
                </a:gridCol>
              </a:tblGrid>
              <a:tr h="29718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altLang="zh-CN" sz="1500" dirty="0">
                          <a:solidFill>
                            <a:schemeClr val="tx1"/>
                          </a:solidFill>
                        </a:rPr>
                        <a:t>Category</a:t>
                      </a:r>
                      <a:endParaRPr lang="zh-CN" alt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altLang="zh-CN" sz="1500" dirty="0"/>
                        <a:t>Requirement</a:t>
                      </a:r>
                      <a:endParaRPr lang="zh-CN" alt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altLang="zh-CN" sz="1500" dirty="0"/>
                        <a:t>Content</a:t>
                      </a:r>
                      <a:endParaRPr lang="zh-CN" alt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altLang="zh-CN" sz="1500" dirty="0">
                          <a:solidFill>
                            <a:schemeClr val="tx1"/>
                          </a:solidFill>
                        </a:rPr>
                        <a:t>Priority</a:t>
                      </a:r>
                      <a:endParaRPr lang="zh-CN" alt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1380186"/>
                  </a:ext>
                </a:extLst>
              </a:tr>
              <a:tr h="61722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altLang="zh-CN" sz="1200" dirty="0"/>
                        <a:t>Interoperability</a:t>
                      </a:r>
                      <a:endParaRPr lang="zh-CN" altLang="en-US" sz="1200" dirty="0"/>
                    </a:p>
                  </a:txBody>
                  <a:tcPr marL="68580" marR="68580" marT="34290" marB="34290"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altLang="zh-CN" sz="1200" dirty="0">
                          <a:highlight>
                            <a:srgbClr val="00FFFF"/>
                          </a:highlight>
                        </a:rPr>
                        <a:t>O-RAN alignment </a:t>
                      </a:r>
                      <a:br>
                        <a:rPr lang="en-US" altLang="zh-CN" sz="1200" dirty="0">
                          <a:highlight>
                            <a:srgbClr val="00FFFF"/>
                          </a:highlight>
                        </a:rPr>
                      </a:br>
                      <a:r>
                        <a:rPr lang="en-US" altLang="zh-CN" sz="1200" dirty="0">
                          <a:highlight>
                            <a:srgbClr val="00FFFF"/>
                          </a:highlight>
                        </a:rPr>
                        <a:t>(VES, O1 interface)</a:t>
                      </a:r>
                      <a:endParaRPr lang="zh-CN" altLang="en-US" sz="1200" dirty="0">
                        <a:highlight>
                          <a:srgbClr val="00FFFF"/>
                        </a:highlight>
                      </a:endParaRPr>
                    </a:p>
                  </a:txBody>
                  <a:tcPr marL="68580" marR="68580" marT="34290" marB="34290"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230188" indent="-230188">
                        <a:buFont typeface="+mj-lt"/>
                        <a:buAutoNum type="arabicPeriod"/>
                        <a:tabLst/>
                      </a:pPr>
                      <a:r>
                        <a:rPr lang="en-US" altLang="zh-CN" sz="1200" b="0" baseline="0" dirty="0"/>
                        <a:t>Receive Configuration Management (CM)</a:t>
                      </a:r>
                      <a:r>
                        <a:rPr lang="en-US" altLang="zh-CN" sz="1200" b="0" dirty="0"/>
                        <a:t> notifications over VES</a:t>
                      </a:r>
                    </a:p>
                    <a:p>
                      <a:pPr marL="230188" indent="-230188">
                        <a:buFont typeface="+mj-lt"/>
                        <a:buAutoNum type="arabicPeriod"/>
                        <a:tabLst/>
                      </a:pPr>
                      <a:r>
                        <a:rPr lang="en-US" altLang="zh-CN" sz="1200" b="0" dirty="0"/>
                        <a:t>Align with relevant aspects of O-RAN O1 interface </a:t>
                      </a:r>
                      <a:br>
                        <a:rPr lang="en-US" altLang="zh-CN" sz="1200" b="0" dirty="0"/>
                      </a:br>
                      <a:r>
                        <a:rPr lang="en-US" altLang="zh-CN" sz="1200" b="0" dirty="0"/>
                        <a:t>(</a:t>
                      </a:r>
                      <a:r>
                        <a:rPr lang="en-US" altLang="zh-CN" sz="1200" b="0" dirty="0" err="1"/>
                        <a:t>netconf</a:t>
                      </a:r>
                      <a:r>
                        <a:rPr lang="en-US" altLang="zh-CN" sz="1200" b="0" dirty="0"/>
                        <a:t> configuration, PM and FM notifications)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altLang="zh-CN" sz="1200" b="1" dirty="0"/>
                        <a:t>HIGH</a:t>
                      </a:r>
                      <a:endParaRPr lang="zh-CN" altLang="en-US" sz="1200" b="1" dirty="0"/>
                    </a:p>
                  </a:txBody>
                  <a:tcPr marL="68580" marR="68580" marT="34290" marB="34290"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7872781"/>
                  </a:ext>
                </a:extLst>
              </a:tr>
              <a:tr h="61722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altLang="zh-CN" sz="1200" dirty="0"/>
                        <a:t>Functional</a:t>
                      </a:r>
                      <a:endParaRPr lang="zh-CN" altLang="en-US" sz="1200" dirty="0"/>
                    </a:p>
                  </a:txBody>
                  <a:tcPr marL="68580" marR="68580" marT="34290" marB="34290"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altLang="zh-CN" sz="1200" dirty="0">
                          <a:highlight>
                            <a:srgbClr val="00FFFF"/>
                          </a:highlight>
                        </a:rPr>
                        <a:t>RAN Database (CPS DB), including</a:t>
                      </a:r>
                      <a:r>
                        <a:rPr lang="en-US" altLang="zh-CN" sz="1200" baseline="0" dirty="0">
                          <a:highlight>
                            <a:srgbClr val="00FFFF"/>
                          </a:highlight>
                        </a:rPr>
                        <a:t> new RAN models</a:t>
                      </a:r>
                    </a:p>
                    <a:p>
                      <a:r>
                        <a:rPr lang="en-US" altLang="zh-CN" sz="1200" i="1" baseline="0" dirty="0">
                          <a:highlight>
                            <a:srgbClr val="00FFFF"/>
                          </a:highlight>
                        </a:rPr>
                        <a:t>(stretch goal)</a:t>
                      </a:r>
                      <a:endParaRPr lang="zh-CN" altLang="en-US" sz="1200" i="1" dirty="0">
                        <a:highlight>
                          <a:srgbClr val="00FFFF"/>
                        </a:highlight>
                      </a:endParaRPr>
                    </a:p>
                  </a:txBody>
                  <a:tcPr marL="68580" marR="68580" marT="34290" marB="34290"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230188" indent="-230188">
                        <a:buFont typeface="+mj-lt"/>
                        <a:buAutoNum type="arabicPeriod"/>
                        <a:tabLst/>
                      </a:pPr>
                      <a:r>
                        <a:rPr lang="en-US" altLang="zh-CN" sz="1200" b="0" dirty="0"/>
                        <a:t>Data models/DB schema &amp; APIs to be generated from yang models</a:t>
                      </a:r>
                    </a:p>
                    <a:p>
                      <a:pPr marL="230188" indent="-230188">
                        <a:buFont typeface="+mj-lt"/>
                        <a:buAutoNum type="arabicPeriod"/>
                        <a:tabLst/>
                      </a:pPr>
                      <a:r>
                        <a:rPr lang="en-US" altLang="zh-CN" sz="1200" b="0" dirty="0"/>
                        <a:t>Details of cells to be stored with PNF reference in AAI</a:t>
                      </a:r>
                    </a:p>
                    <a:p>
                      <a:pPr marL="230188" indent="-230188">
                        <a:buFont typeface="+mj-lt"/>
                        <a:buAutoNum type="arabicPeriod"/>
                        <a:tabLst/>
                      </a:pPr>
                      <a:r>
                        <a:rPr lang="en-US" altLang="zh-CN" sz="1200" b="0" dirty="0"/>
                        <a:t>Modeling</a:t>
                      </a:r>
                      <a:r>
                        <a:rPr lang="en-US" altLang="zh-CN" sz="1200" b="0" baseline="0" dirty="0"/>
                        <a:t> of RAN functions and objects (align with NRM)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altLang="zh-CN" sz="1200" b="1" dirty="0"/>
                        <a:t>HIGH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8440621"/>
                  </a:ext>
                </a:extLst>
              </a:tr>
              <a:tr h="4343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altLang="zh-CN" sz="1200" dirty="0"/>
                        <a:t>Platform</a:t>
                      </a:r>
                      <a:endParaRPr lang="zh-CN" altLang="en-US" sz="1200" dirty="0"/>
                    </a:p>
                  </a:txBody>
                  <a:tcPr marL="68580" marR="68580" marT="34290" marB="34290"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altLang="zh-CN" sz="1200" dirty="0"/>
                        <a:t>Control Loop Coordination </a:t>
                      </a:r>
                      <a:br>
                        <a:rPr lang="en-US" altLang="zh-CN" sz="1200" dirty="0"/>
                      </a:br>
                      <a:r>
                        <a:rPr lang="en-US" altLang="zh-CN" sz="1200" dirty="0"/>
                        <a:t>(CLC) extensions</a:t>
                      </a:r>
                      <a:endParaRPr lang="zh-CN" altLang="en-US" sz="1200" dirty="0"/>
                    </a:p>
                  </a:txBody>
                  <a:tcPr marL="68580" marR="68580" marT="34290" marB="34290"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altLang="zh-CN" sz="1200" dirty="0"/>
                        <a:t>Collaborate on CLC extensions (queueing, priority, …) (</a:t>
                      </a:r>
                      <a:r>
                        <a:rPr lang="en-US" altLang="zh-CN" sz="1200" i="1" dirty="0"/>
                        <a:t>stretch goal</a:t>
                      </a:r>
                      <a:r>
                        <a:rPr lang="en-US" altLang="zh-CN" sz="1200" dirty="0"/>
                        <a:t>)</a:t>
                      </a:r>
                      <a:endParaRPr lang="zh-CN" altLang="en-US" sz="1200" dirty="0"/>
                    </a:p>
                  </a:txBody>
                  <a:tcPr marL="68580" marR="68580" marT="34290" marB="34290"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altLang="zh-CN" sz="1200" b="0" dirty="0"/>
                        <a:t>HIGH</a:t>
                      </a:r>
                      <a:endParaRPr lang="zh-CN" altLang="en-US" sz="1200" b="0" dirty="0"/>
                    </a:p>
                  </a:txBody>
                  <a:tcPr marL="68580" marR="68580" marT="34290" marB="34290"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3736971"/>
                  </a:ext>
                </a:extLst>
              </a:tr>
              <a:tr h="25146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altLang="zh-CN" sz="1200" dirty="0"/>
                        <a:t>Functional</a:t>
                      </a:r>
                      <a:endParaRPr lang="zh-CN" altLang="en-US" sz="1200" dirty="0"/>
                    </a:p>
                  </a:txBody>
                  <a:tcPr marL="68580" marR="68580" marT="34290" marB="34290"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altLang="zh-CN" sz="1200" dirty="0">
                          <a:highlight>
                            <a:srgbClr val="00FFFF"/>
                          </a:highlight>
                        </a:rPr>
                        <a:t>SON co-ordination</a:t>
                      </a:r>
                      <a:endParaRPr lang="zh-CN" altLang="en-US" sz="1200" dirty="0">
                        <a:highlight>
                          <a:srgbClr val="00FFFF"/>
                        </a:highlight>
                      </a:endParaRPr>
                    </a:p>
                  </a:txBody>
                  <a:tcPr marL="68580" marR="68580" marT="34290" marB="34290"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indent="0" algn="l" defTabSz="914400" rtl="0" eaLnBrk="1" latinLnBrk="0" hangingPunct="1">
                        <a:buFont typeface="+mj-lt"/>
                        <a:buNone/>
                      </a:pP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Co-ordination across SON functions – initial steps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altLang="zh-CN" sz="1200" b="1" dirty="0"/>
                        <a:t>MEDIUM</a:t>
                      </a:r>
                      <a:endParaRPr lang="zh-CN" altLang="en-US" sz="1200" b="1" dirty="0"/>
                    </a:p>
                  </a:txBody>
                  <a:tcPr marL="68580" marR="68580" marT="34290" marB="34290"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9253954"/>
                  </a:ext>
                </a:extLst>
              </a:tr>
              <a:tr h="8001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altLang="zh-CN" sz="1200" dirty="0"/>
                        <a:t>Functional</a:t>
                      </a:r>
                      <a:endParaRPr lang="zh-CN" altLang="en-US" sz="1200" dirty="0"/>
                    </a:p>
                  </a:txBody>
                  <a:tcPr marL="68580" marR="68580" marT="34290" marB="34290"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altLang="zh-CN" sz="1200" dirty="0"/>
                        <a:t>SON function to evolve </a:t>
                      </a:r>
                      <a:br>
                        <a:rPr lang="en-US" altLang="zh-CN" sz="1200" dirty="0"/>
                      </a:br>
                      <a:r>
                        <a:rPr lang="en-US" altLang="zh-CN" sz="1200" dirty="0"/>
                        <a:t>ONAP platform</a:t>
                      </a:r>
                      <a:endParaRPr lang="zh-CN" altLang="en-US" sz="1200" dirty="0"/>
                    </a:p>
                  </a:txBody>
                  <a:tcPr marL="68580" marR="68580" marT="34290" marB="34290"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230188" indent="-230188" algn="l" defTabSz="914400" rtl="0" eaLnBrk="1" latinLnBrk="0" hangingPunct="1">
                        <a:buFont typeface="+mj-lt"/>
                        <a:buAutoNum type="arabicPeriod"/>
                        <a:tabLst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(New) SON use case based on data/KPI analysis</a:t>
                      </a:r>
                    </a:p>
                    <a:p>
                      <a:pPr marL="230188" indent="-230188" algn="l" defTabSz="914400" rtl="0" eaLnBrk="1" latinLnBrk="0" hangingPunct="1">
                        <a:buFont typeface="+mj-lt"/>
                        <a:buAutoNum type="arabicPeriod"/>
                        <a:tabLst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Machine Learning (ML) SON aspects </a:t>
                      </a: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 DCAE (enhancements)</a:t>
                      </a:r>
                    </a:p>
                    <a:p>
                      <a:pPr marL="230188" indent="-230188" algn="l" defTabSz="914400" rtl="0" eaLnBrk="1" latinLnBrk="0" hangingPunct="1">
                        <a:buFont typeface="+mj-lt"/>
                        <a:buAutoNum type="arabicPeriod"/>
                        <a:tabLst/>
                      </a:pP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Interaction with Network Slicing (</a:t>
                      </a:r>
                      <a:r>
                        <a:rPr lang="en-US" sz="1200" b="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stretch goal</a:t>
                      </a: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230188" marR="0" lvl="0" indent="-2301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CLC interaction</a:t>
                      </a: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en-US" sz="1200" b="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stretch goal</a:t>
                      </a: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/>
                        <a:t>MEDIUM</a:t>
                      </a:r>
                      <a:endParaRPr lang="zh-CN" altLang="en-US" sz="1200" dirty="0"/>
                    </a:p>
                    <a:p>
                      <a:pPr algn="ctr"/>
                      <a:endParaRPr lang="zh-CN" altLang="en-US" sz="1200" dirty="0"/>
                    </a:p>
                  </a:txBody>
                  <a:tcPr marL="68580" marR="68580" marT="34290" marB="34290"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7158207"/>
                  </a:ext>
                </a:extLst>
              </a:tr>
              <a:tr h="25146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altLang="zh-CN" sz="1200" dirty="0"/>
                        <a:t>Functional</a:t>
                      </a:r>
                      <a:endParaRPr lang="zh-CN" altLang="en-US" sz="1200" dirty="0"/>
                    </a:p>
                  </a:txBody>
                  <a:tcPr marL="68580" marR="68580" marT="34290" marB="34290"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altLang="zh-CN" sz="1200" dirty="0"/>
                        <a:t>SON in the context of LCM</a:t>
                      </a:r>
                      <a:endParaRPr lang="zh-CN" altLang="en-US" sz="1200" dirty="0"/>
                    </a:p>
                  </a:txBody>
                  <a:tcPr marL="68580" marR="68580" marT="34290" marB="34290"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l" defTabSz="914400" rtl="0" eaLnBrk="1" latinLnBrk="0" hangingPunct="1"/>
                      <a:r>
                        <a:rPr lang="en-US" altLang="zh-CN" sz="1200" dirty="0"/>
                        <a:t>Role of SO (e.g., new cell discovery/addition) </a:t>
                      </a:r>
                      <a:r>
                        <a:rPr lang="en-US" altLang="zh-CN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altLang="zh-CN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beyond H-release</a:t>
                      </a:r>
                      <a:r>
                        <a:rPr lang="en-US" altLang="zh-CN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zh-CN" alt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altLang="zh-CN" sz="1200" dirty="0"/>
                        <a:t>LOW</a:t>
                      </a:r>
                      <a:endParaRPr lang="zh-CN" altLang="en-US" sz="1200" dirty="0"/>
                    </a:p>
                  </a:txBody>
                  <a:tcPr marL="68580" marR="68580" marT="34290" marB="34290"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0719841"/>
                  </a:ext>
                </a:extLst>
              </a:tr>
              <a:tr h="25146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altLang="zh-CN" sz="1200" dirty="0"/>
                        <a:t>Platform</a:t>
                      </a:r>
                      <a:endParaRPr lang="zh-CN" altLang="en-US" sz="1200" dirty="0"/>
                    </a:p>
                  </a:txBody>
                  <a:tcPr marL="68580" marR="68580" marT="34290" marB="34290"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altLang="zh-CN" sz="1200" dirty="0"/>
                        <a:t>SON function deployment</a:t>
                      </a:r>
                      <a:endParaRPr lang="zh-CN" altLang="en-US" sz="1200" dirty="0"/>
                    </a:p>
                  </a:txBody>
                  <a:tcPr marL="68580" marR="68580" marT="34290" marB="34290"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altLang="zh-CN" sz="1200" dirty="0"/>
                        <a:t>SDC &amp; CLAMP (for SON service/feature deployment) </a:t>
                      </a:r>
                      <a:r>
                        <a:rPr lang="en-US" altLang="zh-CN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altLang="zh-CN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beyond H-release</a:t>
                      </a:r>
                      <a:r>
                        <a:rPr lang="en-US" altLang="zh-CN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zh-CN" alt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altLang="zh-CN" sz="1200" dirty="0"/>
                        <a:t>LOW</a:t>
                      </a:r>
                      <a:endParaRPr lang="zh-CN" altLang="en-US" sz="1200" dirty="0"/>
                    </a:p>
                  </a:txBody>
                  <a:tcPr marL="68580" marR="68580" marT="34290" marB="34290"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5897611"/>
                  </a:ext>
                </a:extLst>
              </a:tr>
              <a:tr h="25146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altLang="zh-CN" sz="1200" dirty="0"/>
                        <a:t>Interoperability</a:t>
                      </a:r>
                      <a:endParaRPr lang="zh-CN" altLang="en-US" sz="1200" dirty="0"/>
                    </a:p>
                  </a:txBody>
                  <a:tcPr marL="68580" marR="68580" marT="34290" marB="34290"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altLang="zh-CN" sz="1200" dirty="0"/>
                        <a:t>Real </a:t>
                      </a:r>
                      <a:r>
                        <a:rPr lang="en-US" altLang="zh-CN" sz="1200" dirty="0" err="1"/>
                        <a:t>gNB</a:t>
                      </a:r>
                      <a:r>
                        <a:rPr lang="en-US" altLang="zh-CN" sz="1200" dirty="0"/>
                        <a:t> interaction</a:t>
                      </a:r>
                      <a:endParaRPr lang="zh-CN" altLang="en-US" sz="1200" dirty="0"/>
                    </a:p>
                  </a:txBody>
                  <a:tcPr marL="68580" marR="68580" marT="34290" marB="34290"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altLang="zh-CN" sz="1200" dirty="0"/>
                        <a:t>Interaction with real </a:t>
                      </a:r>
                      <a:r>
                        <a:rPr lang="en-US" altLang="zh-CN" sz="1200" dirty="0" err="1"/>
                        <a:t>gNodeB</a:t>
                      </a:r>
                      <a:r>
                        <a:rPr lang="en-US" altLang="zh-CN" sz="1200" dirty="0"/>
                        <a:t> </a:t>
                      </a:r>
                      <a:r>
                        <a:rPr lang="en-US" altLang="zh-CN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 lab (over O1 interface)</a:t>
                      </a:r>
                      <a:endParaRPr lang="zh-CN" alt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altLang="zh-CN" sz="1200" dirty="0"/>
                        <a:t>LOW</a:t>
                      </a:r>
                      <a:endParaRPr lang="zh-CN" altLang="en-US" sz="1200" dirty="0"/>
                    </a:p>
                  </a:txBody>
                  <a:tcPr marL="68580" marR="68580" marT="34290" marB="34290"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57442558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FF7E7CD5-9124-455D-97E0-D24AEB8FB0AE}"/>
              </a:ext>
            </a:extLst>
          </p:cNvPr>
          <p:cNvSpPr/>
          <p:nvPr/>
        </p:nvSpPr>
        <p:spPr>
          <a:xfrm>
            <a:off x="111832" y="4635153"/>
            <a:ext cx="767389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/>
            <a:r>
              <a:rPr lang="en-US" altLang="zh-CN" sz="1050" dirty="0">
                <a:solidFill>
                  <a:prstClr val="black"/>
                </a:solidFill>
                <a:highlight>
                  <a:srgbClr val="00FFFF"/>
                </a:highlight>
                <a:ea typeface="DengXian" panose="02010600030101010101" pitchFamily="2" charset="-122"/>
              </a:rPr>
              <a:t>Blue</a:t>
            </a:r>
            <a:r>
              <a:rPr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 Topics for which there is commitment in R8, other topics will be taken up based on resource availability, timelines &amp; PTL agreement.</a:t>
            </a:r>
            <a:endParaRPr lang="zh-CN" altLang="en-US" sz="1050" dirty="0">
              <a:solidFill>
                <a:prstClr val="black"/>
              </a:solidFill>
              <a:ea typeface="DengXia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4726657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A9F9A2-FD4B-4F05-A72E-310189803F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ONAP SON aligning with O-RAN:</a:t>
            </a:r>
            <a:br>
              <a:rPr lang="en-US" sz="2800" dirty="0"/>
            </a:br>
            <a:r>
              <a:rPr lang="en-US" sz="2800" dirty="0"/>
              <a:t>Release 7 POC</a:t>
            </a:r>
            <a:endParaRPr lang="en-IN" sz="2800" dirty="0"/>
          </a:p>
        </p:txBody>
      </p:sp>
      <p:sp>
        <p:nvSpPr>
          <p:cNvPr id="203" name="Slide Number Placeholder 1">
            <a:extLst>
              <a:ext uri="{FF2B5EF4-FFF2-40B4-BE49-F238E27FC236}">
                <a16:creationId xmlns:a16="http://schemas.microsoft.com/office/drawing/2014/main" id="{80BDEAFD-BF96-4551-8F51-65EDB7DCA532}"/>
              </a:ext>
            </a:extLst>
          </p:cNvPr>
          <p:cNvSpPr txBox="1">
            <a:spLocks/>
          </p:cNvSpPr>
          <p:nvPr/>
        </p:nvSpPr>
        <p:spPr>
          <a:xfrm>
            <a:off x="8654888" y="4880717"/>
            <a:ext cx="455519" cy="273844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900" b="0" i="0" kern="120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CB907E-C602-C34B-93F7-CA9E40714286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alpha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50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204" name="Straight Arrow Connector 203">
            <a:extLst>
              <a:ext uri="{FF2B5EF4-FFF2-40B4-BE49-F238E27FC236}">
                <a16:creationId xmlns:a16="http://schemas.microsoft.com/office/drawing/2014/main" id="{C4291A0D-5F52-44FD-975B-44E581D37E96}"/>
              </a:ext>
            </a:extLst>
          </p:cNvPr>
          <p:cNvCxnSpPr/>
          <p:nvPr/>
        </p:nvCxnSpPr>
        <p:spPr>
          <a:xfrm flipH="1" flipV="1">
            <a:off x="6770229" y="1674290"/>
            <a:ext cx="361361" cy="1341497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dash"/>
            <a:miter lim="800000"/>
            <a:headEnd type="none" w="lg" len="lg"/>
            <a:tailEnd type="arrow" w="lg" len="lg"/>
          </a:ln>
          <a:effectLst/>
        </p:spPr>
      </p:cxnSp>
      <p:sp>
        <p:nvSpPr>
          <p:cNvPr id="205" name="Rectangle 204">
            <a:extLst>
              <a:ext uri="{FF2B5EF4-FFF2-40B4-BE49-F238E27FC236}">
                <a16:creationId xmlns:a16="http://schemas.microsoft.com/office/drawing/2014/main" id="{C71EE3CA-EB0A-459C-AF20-CEC4D9F4D5DD}"/>
              </a:ext>
            </a:extLst>
          </p:cNvPr>
          <p:cNvSpPr/>
          <p:nvPr/>
        </p:nvSpPr>
        <p:spPr>
          <a:xfrm>
            <a:off x="408488" y="1367177"/>
            <a:ext cx="6452869" cy="308461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DMaaP</a:t>
            </a: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</a:endParaRPr>
          </a:p>
        </p:txBody>
      </p:sp>
      <p:sp>
        <p:nvSpPr>
          <p:cNvPr id="206" name="Rectangle 205">
            <a:extLst>
              <a:ext uri="{FF2B5EF4-FFF2-40B4-BE49-F238E27FC236}">
                <a16:creationId xmlns:a16="http://schemas.microsoft.com/office/drawing/2014/main" id="{C77EEFCE-C137-4879-94EB-FFFECBCB51AD}"/>
              </a:ext>
            </a:extLst>
          </p:cNvPr>
          <p:cNvSpPr/>
          <p:nvPr/>
        </p:nvSpPr>
        <p:spPr>
          <a:xfrm>
            <a:off x="3339230" y="3055546"/>
            <a:ext cx="1679633" cy="1147646"/>
          </a:xfrm>
          <a:prstGeom prst="rect">
            <a:avLst/>
          </a:prstGeom>
          <a:solidFill>
            <a:srgbClr val="4472C4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207" name="Rectangle 206">
            <a:extLst>
              <a:ext uri="{FF2B5EF4-FFF2-40B4-BE49-F238E27FC236}">
                <a16:creationId xmlns:a16="http://schemas.microsoft.com/office/drawing/2014/main" id="{72C7E47A-D9DE-443A-8484-44C33C91FA74}"/>
              </a:ext>
            </a:extLst>
          </p:cNvPr>
          <p:cNvSpPr/>
          <p:nvPr/>
        </p:nvSpPr>
        <p:spPr>
          <a:xfrm>
            <a:off x="1349863" y="2132131"/>
            <a:ext cx="1989367" cy="2071061"/>
          </a:xfrm>
          <a:prstGeom prst="rect">
            <a:avLst/>
          </a:prstGeom>
          <a:solidFill>
            <a:srgbClr val="4472C4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</a:endParaRP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</a:endParaRP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</a:endParaRP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</a:endParaRP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</a:endParaRP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</a:endParaRP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</a:endParaRP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</a:endParaRP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</a:endParaRP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DCAE</a:t>
            </a: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208" name="Rectangle 207">
            <a:extLst>
              <a:ext uri="{FF2B5EF4-FFF2-40B4-BE49-F238E27FC236}">
                <a16:creationId xmlns:a16="http://schemas.microsoft.com/office/drawing/2014/main" id="{07C54AC8-6924-4955-8846-19967FE1AAED}"/>
              </a:ext>
            </a:extLst>
          </p:cNvPr>
          <p:cNvSpPr/>
          <p:nvPr/>
        </p:nvSpPr>
        <p:spPr>
          <a:xfrm>
            <a:off x="2114606" y="2278119"/>
            <a:ext cx="992692" cy="70178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SON Handler MS</a:t>
            </a:r>
          </a:p>
        </p:txBody>
      </p:sp>
      <p:sp>
        <p:nvSpPr>
          <p:cNvPr id="209" name="Rectangle 208">
            <a:extLst>
              <a:ext uri="{FF2B5EF4-FFF2-40B4-BE49-F238E27FC236}">
                <a16:creationId xmlns:a16="http://schemas.microsoft.com/office/drawing/2014/main" id="{996C74EC-6A71-4357-BBD2-44334D36D1CE}"/>
              </a:ext>
            </a:extLst>
          </p:cNvPr>
          <p:cNvSpPr/>
          <p:nvPr/>
        </p:nvSpPr>
        <p:spPr>
          <a:xfrm>
            <a:off x="404345" y="2112570"/>
            <a:ext cx="808265" cy="1025203"/>
          </a:xfrm>
          <a:prstGeom prst="rect">
            <a:avLst/>
          </a:prstGeom>
          <a:noFill/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OOF</a:t>
            </a: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</a:endParaRPr>
          </a:p>
        </p:txBody>
      </p:sp>
      <p:sp>
        <p:nvSpPr>
          <p:cNvPr id="210" name="Rectangle 209">
            <a:extLst>
              <a:ext uri="{FF2B5EF4-FFF2-40B4-BE49-F238E27FC236}">
                <a16:creationId xmlns:a16="http://schemas.microsoft.com/office/drawing/2014/main" id="{B2408E14-F656-41D1-A722-411E03520927}"/>
              </a:ext>
            </a:extLst>
          </p:cNvPr>
          <p:cNvSpPr/>
          <p:nvPr/>
        </p:nvSpPr>
        <p:spPr>
          <a:xfrm>
            <a:off x="5599539" y="2149636"/>
            <a:ext cx="1085850" cy="441404"/>
          </a:xfrm>
          <a:prstGeom prst="rect">
            <a:avLst/>
          </a:prstGeom>
          <a:solidFill>
            <a:srgbClr val="FF9900"/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SDN-R</a:t>
            </a:r>
            <a:b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</a:b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(SDN-C)</a:t>
            </a:r>
          </a:p>
        </p:txBody>
      </p:sp>
      <p:sp>
        <p:nvSpPr>
          <p:cNvPr id="211" name="Rectangle 210">
            <a:extLst>
              <a:ext uri="{FF2B5EF4-FFF2-40B4-BE49-F238E27FC236}">
                <a16:creationId xmlns:a16="http://schemas.microsoft.com/office/drawing/2014/main" id="{AFE5B73D-AB5F-4D50-B5D0-C9E63069E8FB}"/>
              </a:ext>
            </a:extLst>
          </p:cNvPr>
          <p:cNvSpPr/>
          <p:nvPr/>
        </p:nvSpPr>
        <p:spPr>
          <a:xfrm>
            <a:off x="4343041" y="2167373"/>
            <a:ext cx="683949" cy="638835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Policy</a:t>
            </a:r>
          </a:p>
        </p:txBody>
      </p:sp>
      <p:cxnSp>
        <p:nvCxnSpPr>
          <p:cNvPr id="212" name="Straight Arrow Connector 211">
            <a:extLst>
              <a:ext uri="{FF2B5EF4-FFF2-40B4-BE49-F238E27FC236}">
                <a16:creationId xmlns:a16="http://schemas.microsoft.com/office/drawing/2014/main" id="{90F10656-3D9B-40F8-A2E7-B7929E20EA77}"/>
              </a:ext>
            </a:extLst>
          </p:cNvPr>
          <p:cNvCxnSpPr/>
          <p:nvPr/>
        </p:nvCxnSpPr>
        <p:spPr>
          <a:xfrm flipH="1" flipV="1">
            <a:off x="3107298" y="2609082"/>
            <a:ext cx="1235744" cy="9024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cxnSp>
        <p:nvCxnSpPr>
          <p:cNvPr id="213" name="Straight Arrow Connector 212">
            <a:extLst>
              <a:ext uri="{FF2B5EF4-FFF2-40B4-BE49-F238E27FC236}">
                <a16:creationId xmlns:a16="http://schemas.microsoft.com/office/drawing/2014/main" id="{79F7CE24-8F14-4AC6-A576-440144273FC2}"/>
              </a:ext>
            </a:extLst>
          </p:cNvPr>
          <p:cNvCxnSpPr/>
          <p:nvPr/>
        </p:nvCxnSpPr>
        <p:spPr>
          <a:xfrm flipV="1">
            <a:off x="2415661" y="1581893"/>
            <a:ext cx="0" cy="685258"/>
          </a:xfrm>
          <a:prstGeom prst="straightConnector1">
            <a:avLst/>
          </a:prstGeom>
          <a:noFill/>
          <a:ln w="25400" cap="flat" cmpd="sng" algn="ctr">
            <a:solidFill>
              <a:srgbClr val="5B9BD5"/>
            </a:solidFill>
            <a:prstDash val="solid"/>
            <a:miter lim="800000"/>
            <a:tailEnd type="arrow" w="lg" len="lg"/>
          </a:ln>
          <a:effectLst/>
        </p:spPr>
      </p:cxnSp>
      <p:sp>
        <p:nvSpPr>
          <p:cNvPr id="214" name="Oval 213">
            <a:extLst>
              <a:ext uri="{FF2B5EF4-FFF2-40B4-BE49-F238E27FC236}">
                <a16:creationId xmlns:a16="http://schemas.microsoft.com/office/drawing/2014/main" id="{7588393B-B898-43BD-8279-0F770CBE20A1}"/>
              </a:ext>
            </a:extLst>
          </p:cNvPr>
          <p:cNvSpPr/>
          <p:nvPr/>
        </p:nvSpPr>
        <p:spPr>
          <a:xfrm>
            <a:off x="3949445" y="2416774"/>
            <a:ext cx="220550" cy="236462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2</a:t>
            </a:r>
          </a:p>
        </p:txBody>
      </p:sp>
      <p:sp>
        <p:nvSpPr>
          <p:cNvPr id="215" name="Oval 214">
            <a:extLst>
              <a:ext uri="{FF2B5EF4-FFF2-40B4-BE49-F238E27FC236}">
                <a16:creationId xmlns:a16="http://schemas.microsoft.com/office/drawing/2014/main" id="{B6C85E9D-5312-4B88-8C2D-D77C8FB1BFF6}"/>
              </a:ext>
            </a:extLst>
          </p:cNvPr>
          <p:cNvSpPr/>
          <p:nvPr/>
        </p:nvSpPr>
        <p:spPr>
          <a:xfrm>
            <a:off x="2731968" y="2463527"/>
            <a:ext cx="261962" cy="236462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1b</a:t>
            </a:r>
          </a:p>
        </p:txBody>
      </p:sp>
      <p:sp>
        <p:nvSpPr>
          <p:cNvPr id="216" name="Oval 215">
            <a:extLst>
              <a:ext uri="{FF2B5EF4-FFF2-40B4-BE49-F238E27FC236}">
                <a16:creationId xmlns:a16="http://schemas.microsoft.com/office/drawing/2014/main" id="{0B0B9FC2-D0BF-4B7E-9FDB-AB4ED408601A}"/>
              </a:ext>
            </a:extLst>
          </p:cNvPr>
          <p:cNvSpPr/>
          <p:nvPr/>
        </p:nvSpPr>
        <p:spPr>
          <a:xfrm>
            <a:off x="854701" y="2259577"/>
            <a:ext cx="253644" cy="224487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1c</a:t>
            </a:r>
          </a:p>
        </p:txBody>
      </p:sp>
      <p:cxnSp>
        <p:nvCxnSpPr>
          <p:cNvPr id="217" name="Straight Arrow Connector 216">
            <a:extLst>
              <a:ext uri="{FF2B5EF4-FFF2-40B4-BE49-F238E27FC236}">
                <a16:creationId xmlns:a16="http://schemas.microsoft.com/office/drawing/2014/main" id="{4FDF5735-18FB-4CAC-8CE2-A277ED0DB656}"/>
              </a:ext>
            </a:extLst>
          </p:cNvPr>
          <p:cNvCxnSpPr>
            <a:cxnSpLocks/>
          </p:cNvCxnSpPr>
          <p:nvPr/>
        </p:nvCxnSpPr>
        <p:spPr>
          <a:xfrm>
            <a:off x="1212610" y="2397966"/>
            <a:ext cx="885073" cy="2372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tailEnd type="arrow" w="lg" len="lg"/>
          </a:ln>
          <a:effectLst/>
        </p:spPr>
      </p:cxnSp>
      <p:cxnSp>
        <p:nvCxnSpPr>
          <p:cNvPr id="218" name="Straight Arrow Connector 217">
            <a:extLst>
              <a:ext uri="{FF2B5EF4-FFF2-40B4-BE49-F238E27FC236}">
                <a16:creationId xmlns:a16="http://schemas.microsoft.com/office/drawing/2014/main" id="{281A007E-B501-4BB4-AF06-ECA76C37E048}"/>
              </a:ext>
            </a:extLst>
          </p:cNvPr>
          <p:cNvCxnSpPr>
            <a:cxnSpLocks/>
          </p:cNvCxnSpPr>
          <p:nvPr/>
        </p:nvCxnSpPr>
        <p:spPr>
          <a:xfrm flipH="1" flipV="1">
            <a:off x="1222250" y="2553555"/>
            <a:ext cx="892357" cy="234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tailEnd type="arrow" w="lg" len="lg"/>
          </a:ln>
          <a:effectLst/>
        </p:spPr>
      </p:cxnSp>
      <p:sp>
        <p:nvSpPr>
          <p:cNvPr id="219" name="TextBox 218">
            <a:extLst>
              <a:ext uri="{FF2B5EF4-FFF2-40B4-BE49-F238E27FC236}">
                <a16:creationId xmlns:a16="http://schemas.microsoft.com/office/drawing/2014/main" id="{D3F667A6-13D2-4F83-ACF4-95527933C3A7}"/>
              </a:ext>
            </a:extLst>
          </p:cNvPr>
          <p:cNvSpPr txBox="1"/>
          <p:nvPr/>
        </p:nvSpPr>
        <p:spPr>
          <a:xfrm>
            <a:off x="6734617" y="2167469"/>
            <a:ext cx="828305" cy="28087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Config Change</a:t>
            </a:r>
          </a:p>
        </p:txBody>
      </p:sp>
      <p:sp>
        <p:nvSpPr>
          <p:cNvPr id="220" name="Oval 219">
            <a:extLst>
              <a:ext uri="{FF2B5EF4-FFF2-40B4-BE49-F238E27FC236}">
                <a16:creationId xmlns:a16="http://schemas.microsoft.com/office/drawing/2014/main" id="{C5451908-61D7-46DD-B93F-E4A368960DCF}"/>
              </a:ext>
            </a:extLst>
          </p:cNvPr>
          <p:cNvSpPr/>
          <p:nvPr/>
        </p:nvSpPr>
        <p:spPr>
          <a:xfrm>
            <a:off x="2316013" y="1890133"/>
            <a:ext cx="250973" cy="271917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9</a:t>
            </a:r>
          </a:p>
        </p:txBody>
      </p:sp>
      <p:sp>
        <p:nvSpPr>
          <p:cNvPr id="221" name="Oval 220">
            <a:extLst>
              <a:ext uri="{FF2B5EF4-FFF2-40B4-BE49-F238E27FC236}">
                <a16:creationId xmlns:a16="http://schemas.microsoft.com/office/drawing/2014/main" id="{ABC4927D-4AD0-47C0-9242-B606359CFAEA}"/>
              </a:ext>
            </a:extLst>
          </p:cNvPr>
          <p:cNvSpPr/>
          <p:nvPr/>
        </p:nvSpPr>
        <p:spPr>
          <a:xfrm>
            <a:off x="6353731" y="2227065"/>
            <a:ext cx="261962" cy="236462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1d</a:t>
            </a:r>
          </a:p>
        </p:txBody>
      </p:sp>
      <p:sp>
        <p:nvSpPr>
          <p:cNvPr id="222" name="Oval 221">
            <a:extLst>
              <a:ext uri="{FF2B5EF4-FFF2-40B4-BE49-F238E27FC236}">
                <a16:creationId xmlns:a16="http://schemas.microsoft.com/office/drawing/2014/main" id="{3D08F8CF-CEAA-48DD-AEF9-E2FDA41669E6}"/>
              </a:ext>
            </a:extLst>
          </p:cNvPr>
          <p:cNvSpPr/>
          <p:nvPr/>
        </p:nvSpPr>
        <p:spPr>
          <a:xfrm>
            <a:off x="4412376" y="2411343"/>
            <a:ext cx="291531" cy="248874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1a</a:t>
            </a:r>
          </a:p>
        </p:txBody>
      </p:sp>
      <p:cxnSp>
        <p:nvCxnSpPr>
          <p:cNvPr id="223" name="Straight Arrow Connector 222">
            <a:extLst>
              <a:ext uri="{FF2B5EF4-FFF2-40B4-BE49-F238E27FC236}">
                <a16:creationId xmlns:a16="http://schemas.microsoft.com/office/drawing/2014/main" id="{FF527E70-7648-4CFA-A514-B0B786D79E4B}"/>
              </a:ext>
            </a:extLst>
          </p:cNvPr>
          <p:cNvCxnSpPr/>
          <p:nvPr/>
        </p:nvCxnSpPr>
        <p:spPr>
          <a:xfrm flipH="1" flipV="1">
            <a:off x="3107297" y="2943364"/>
            <a:ext cx="1953134" cy="26865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sp>
        <p:nvSpPr>
          <p:cNvPr id="224" name="Oval 223">
            <a:extLst>
              <a:ext uri="{FF2B5EF4-FFF2-40B4-BE49-F238E27FC236}">
                <a16:creationId xmlns:a16="http://schemas.microsoft.com/office/drawing/2014/main" id="{427B1113-2E76-4ABF-8C93-79CC80F090DF}"/>
              </a:ext>
            </a:extLst>
          </p:cNvPr>
          <p:cNvSpPr/>
          <p:nvPr/>
        </p:nvSpPr>
        <p:spPr>
          <a:xfrm>
            <a:off x="1710877" y="2249845"/>
            <a:ext cx="220550" cy="236462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8</a:t>
            </a:r>
          </a:p>
        </p:txBody>
      </p:sp>
      <p:cxnSp>
        <p:nvCxnSpPr>
          <p:cNvPr id="225" name="Straight Arrow Connector 224">
            <a:extLst>
              <a:ext uri="{FF2B5EF4-FFF2-40B4-BE49-F238E27FC236}">
                <a16:creationId xmlns:a16="http://schemas.microsoft.com/office/drawing/2014/main" id="{874846CF-A1FB-44AE-9900-FD6728960928}"/>
              </a:ext>
            </a:extLst>
          </p:cNvPr>
          <p:cNvCxnSpPr/>
          <p:nvPr/>
        </p:nvCxnSpPr>
        <p:spPr>
          <a:xfrm flipH="1" flipV="1">
            <a:off x="6696608" y="2460392"/>
            <a:ext cx="866315" cy="3135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miter lim="800000"/>
            <a:headEnd type="arrow" w="lg" len="lg"/>
            <a:tailEnd type="none" w="lg" len="lg"/>
          </a:ln>
          <a:effectLst/>
        </p:spPr>
      </p:cxnSp>
      <p:sp>
        <p:nvSpPr>
          <p:cNvPr id="226" name="Oval 225">
            <a:extLst>
              <a:ext uri="{FF2B5EF4-FFF2-40B4-BE49-F238E27FC236}">
                <a16:creationId xmlns:a16="http://schemas.microsoft.com/office/drawing/2014/main" id="{04B1315A-E79C-42EA-880A-331747FA875B}"/>
              </a:ext>
            </a:extLst>
          </p:cNvPr>
          <p:cNvSpPr/>
          <p:nvPr/>
        </p:nvSpPr>
        <p:spPr>
          <a:xfrm>
            <a:off x="7008302" y="2329790"/>
            <a:ext cx="416545" cy="271917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11b</a:t>
            </a: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769B33B5-12E9-40C4-8BBC-641366C9A275}"/>
              </a:ext>
            </a:extLst>
          </p:cNvPr>
          <p:cNvSpPr txBox="1"/>
          <p:nvPr/>
        </p:nvSpPr>
        <p:spPr>
          <a:xfrm>
            <a:off x="6061391" y="4017902"/>
            <a:ext cx="681538" cy="23709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1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FM/PM KPIs</a:t>
            </a:r>
          </a:p>
        </p:txBody>
      </p:sp>
      <p:cxnSp>
        <p:nvCxnSpPr>
          <p:cNvPr id="228" name="Straight Arrow Connector 227">
            <a:extLst>
              <a:ext uri="{FF2B5EF4-FFF2-40B4-BE49-F238E27FC236}">
                <a16:creationId xmlns:a16="http://schemas.microsoft.com/office/drawing/2014/main" id="{5F2D9DDB-D244-4154-B296-BD122D039AAC}"/>
              </a:ext>
            </a:extLst>
          </p:cNvPr>
          <p:cNvCxnSpPr>
            <a:cxnSpLocks/>
          </p:cNvCxnSpPr>
          <p:nvPr/>
        </p:nvCxnSpPr>
        <p:spPr>
          <a:xfrm>
            <a:off x="2579148" y="2970229"/>
            <a:ext cx="0" cy="546799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sp>
        <p:nvSpPr>
          <p:cNvPr id="229" name="Rectangle 228">
            <a:extLst>
              <a:ext uri="{FF2B5EF4-FFF2-40B4-BE49-F238E27FC236}">
                <a16:creationId xmlns:a16="http://schemas.microsoft.com/office/drawing/2014/main" id="{1D30DE0E-7469-4EB8-A7A0-E99D94CBFFE6}"/>
              </a:ext>
            </a:extLst>
          </p:cNvPr>
          <p:cNvSpPr/>
          <p:nvPr/>
        </p:nvSpPr>
        <p:spPr>
          <a:xfrm>
            <a:off x="3547275" y="3662905"/>
            <a:ext cx="994611" cy="449986"/>
          </a:xfrm>
          <a:prstGeom prst="rect">
            <a:avLst/>
          </a:prstGeom>
          <a:solidFill>
            <a:srgbClr val="ED7D31"/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VES Collector</a:t>
            </a:r>
          </a:p>
        </p:txBody>
      </p:sp>
      <p:sp>
        <p:nvSpPr>
          <p:cNvPr id="230" name="Rectangle 229">
            <a:extLst>
              <a:ext uri="{FF2B5EF4-FFF2-40B4-BE49-F238E27FC236}">
                <a16:creationId xmlns:a16="http://schemas.microsoft.com/office/drawing/2014/main" id="{DCD6D5A7-A831-4033-B915-F5BB3B0D9C7D}"/>
              </a:ext>
            </a:extLst>
          </p:cNvPr>
          <p:cNvSpPr/>
          <p:nvPr/>
        </p:nvSpPr>
        <p:spPr>
          <a:xfrm>
            <a:off x="2282880" y="3524238"/>
            <a:ext cx="654170" cy="49714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FM/PM DB</a:t>
            </a:r>
          </a:p>
        </p:txBody>
      </p:sp>
      <p:sp>
        <p:nvSpPr>
          <p:cNvPr id="231" name="Flowchart: Magnetic Disk 230">
            <a:extLst>
              <a:ext uri="{FF2B5EF4-FFF2-40B4-BE49-F238E27FC236}">
                <a16:creationId xmlns:a16="http://schemas.microsoft.com/office/drawing/2014/main" id="{FDB76CB2-D4F0-45AE-88B6-EAB303408E5A}"/>
              </a:ext>
            </a:extLst>
          </p:cNvPr>
          <p:cNvSpPr/>
          <p:nvPr/>
        </p:nvSpPr>
        <p:spPr>
          <a:xfrm>
            <a:off x="2689372" y="3801279"/>
            <a:ext cx="253093" cy="236462"/>
          </a:xfrm>
          <a:prstGeom prst="flowChartMagneticDisk">
            <a:avLst/>
          </a:prstGeom>
          <a:solidFill>
            <a:srgbClr val="FFFF99"/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32" name="Oval 231">
            <a:extLst>
              <a:ext uri="{FF2B5EF4-FFF2-40B4-BE49-F238E27FC236}">
                <a16:creationId xmlns:a16="http://schemas.microsoft.com/office/drawing/2014/main" id="{1ECA8418-5F11-4824-9F13-C82D7BF77FD9}"/>
              </a:ext>
            </a:extLst>
          </p:cNvPr>
          <p:cNvSpPr/>
          <p:nvPr/>
        </p:nvSpPr>
        <p:spPr>
          <a:xfrm>
            <a:off x="3680731" y="3913006"/>
            <a:ext cx="262848" cy="280239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1e</a:t>
            </a:r>
          </a:p>
        </p:txBody>
      </p:sp>
      <p:sp>
        <p:nvSpPr>
          <p:cNvPr id="233" name="Oval 232">
            <a:extLst>
              <a:ext uri="{FF2B5EF4-FFF2-40B4-BE49-F238E27FC236}">
                <a16:creationId xmlns:a16="http://schemas.microsoft.com/office/drawing/2014/main" id="{594C47E9-BDDA-4537-B119-5DFDCF2DF314}"/>
              </a:ext>
            </a:extLst>
          </p:cNvPr>
          <p:cNvSpPr/>
          <p:nvPr/>
        </p:nvSpPr>
        <p:spPr>
          <a:xfrm>
            <a:off x="2274849" y="3174272"/>
            <a:ext cx="333299" cy="279779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4f</a:t>
            </a:r>
          </a:p>
        </p:txBody>
      </p:sp>
      <p:sp>
        <p:nvSpPr>
          <p:cNvPr id="234" name="TextBox 233">
            <a:extLst>
              <a:ext uri="{FF2B5EF4-FFF2-40B4-BE49-F238E27FC236}">
                <a16:creationId xmlns:a16="http://schemas.microsoft.com/office/drawing/2014/main" id="{0CABC2A7-EEF5-4A90-AC3E-957A7F679B81}"/>
              </a:ext>
            </a:extLst>
          </p:cNvPr>
          <p:cNvSpPr txBox="1"/>
          <p:nvPr/>
        </p:nvSpPr>
        <p:spPr>
          <a:xfrm>
            <a:off x="2201967" y="4124292"/>
            <a:ext cx="23320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9779" marR="0" lvl="0" indent="-129779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FM/PM Collector and Database</a:t>
            </a:r>
          </a:p>
        </p:txBody>
      </p:sp>
      <p:sp>
        <p:nvSpPr>
          <p:cNvPr id="235" name="Rectangle 234">
            <a:extLst>
              <a:ext uri="{FF2B5EF4-FFF2-40B4-BE49-F238E27FC236}">
                <a16:creationId xmlns:a16="http://schemas.microsoft.com/office/drawing/2014/main" id="{E0B11E83-5D00-4F45-8C79-EFF9FEDD54C5}"/>
              </a:ext>
            </a:extLst>
          </p:cNvPr>
          <p:cNvSpPr/>
          <p:nvPr/>
        </p:nvSpPr>
        <p:spPr>
          <a:xfrm>
            <a:off x="4681561" y="3362210"/>
            <a:ext cx="809405" cy="268760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CL setup</a:t>
            </a:r>
          </a:p>
        </p:txBody>
      </p:sp>
      <p:cxnSp>
        <p:nvCxnSpPr>
          <p:cNvPr id="236" name="Straight Arrow Connector 235">
            <a:extLst>
              <a:ext uri="{FF2B5EF4-FFF2-40B4-BE49-F238E27FC236}">
                <a16:creationId xmlns:a16="http://schemas.microsoft.com/office/drawing/2014/main" id="{5E354EAD-63DA-4056-9603-D0D0B1C65EBF}"/>
              </a:ext>
            </a:extLst>
          </p:cNvPr>
          <p:cNvCxnSpPr>
            <a:endCxn id="229" idx="3"/>
          </p:cNvCxnSpPr>
          <p:nvPr/>
        </p:nvCxnSpPr>
        <p:spPr>
          <a:xfrm flipH="1">
            <a:off x="4541886" y="3881464"/>
            <a:ext cx="2968586" cy="6434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miter lim="800000"/>
            <a:headEnd type="none" w="lg" len="lg"/>
            <a:tailEnd type="arrow" w="lg" len="lg"/>
          </a:ln>
          <a:effectLst/>
        </p:spPr>
      </p:cxnSp>
      <p:sp>
        <p:nvSpPr>
          <p:cNvPr id="237" name="Oval 236">
            <a:extLst>
              <a:ext uri="{FF2B5EF4-FFF2-40B4-BE49-F238E27FC236}">
                <a16:creationId xmlns:a16="http://schemas.microsoft.com/office/drawing/2014/main" id="{92E6B96F-CEDD-48E7-B82F-29FDB8B6B4EC}"/>
              </a:ext>
            </a:extLst>
          </p:cNvPr>
          <p:cNvSpPr/>
          <p:nvPr/>
        </p:nvSpPr>
        <p:spPr>
          <a:xfrm>
            <a:off x="5780229" y="3922719"/>
            <a:ext cx="268448" cy="274763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3d</a:t>
            </a:r>
          </a:p>
        </p:txBody>
      </p:sp>
      <p:sp>
        <p:nvSpPr>
          <p:cNvPr id="238" name="Oval 237">
            <a:extLst>
              <a:ext uri="{FF2B5EF4-FFF2-40B4-BE49-F238E27FC236}">
                <a16:creationId xmlns:a16="http://schemas.microsoft.com/office/drawing/2014/main" id="{72740443-3498-48F9-AFF8-41E57063CEF1}"/>
              </a:ext>
            </a:extLst>
          </p:cNvPr>
          <p:cNvSpPr/>
          <p:nvPr/>
        </p:nvSpPr>
        <p:spPr>
          <a:xfrm>
            <a:off x="6615693" y="3210582"/>
            <a:ext cx="705339" cy="279203"/>
          </a:xfrm>
          <a:prstGeom prst="ellipse">
            <a:avLst/>
          </a:prstGeom>
          <a:solidFill>
            <a:srgbClr val="FFD1D1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[3a] 4a</a:t>
            </a:r>
          </a:p>
        </p:txBody>
      </p:sp>
      <p:cxnSp>
        <p:nvCxnSpPr>
          <p:cNvPr id="239" name="Straight Arrow Connector 238">
            <a:extLst>
              <a:ext uri="{FF2B5EF4-FFF2-40B4-BE49-F238E27FC236}">
                <a16:creationId xmlns:a16="http://schemas.microsoft.com/office/drawing/2014/main" id="{943F5B39-FF9A-4E7A-93CE-039835370A73}"/>
              </a:ext>
            </a:extLst>
          </p:cNvPr>
          <p:cNvCxnSpPr>
            <a:cxnSpLocks/>
          </p:cNvCxnSpPr>
          <p:nvPr/>
        </p:nvCxnSpPr>
        <p:spPr>
          <a:xfrm flipH="1">
            <a:off x="6508036" y="1637736"/>
            <a:ext cx="8485" cy="515533"/>
          </a:xfrm>
          <a:prstGeom prst="straightConnector1">
            <a:avLst/>
          </a:prstGeom>
          <a:noFill/>
          <a:ln w="25400" cap="flat" cmpd="sng" algn="ctr">
            <a:solidFill>
              <a:srgbClr val="5B9BD5"/>
            </a:solidFill>
            <a:prstDash val="solid"/>
            <a:miter lim="800000"/>
            <a:headEnd type="arrow" w="lg" len="lg"/>
            <a:tailEnd type="none" w="lg" len="lg"/>
          </a:ln>
          <a:effectLst/>
        </p:spPr>
      </p:cxnSp>
      <p:sp>
        <p:nvSpPr>
          <p:cNvPr id="240" name="Oval 239">
            <a:extLst>
              <a:ext uri="{FF2B5EF4-FFF2-40B4-BE49-F238E27FC236}">
                <a16:creationId xmlns:a16="http://schemas.microsoft.com/office/drawing/2014/main" id="{E9F25416-68AE-4790-B30B-19AD7260CFB3}"/>
              </a:ext>
            </a:extLst>
          </p:cNvPr>
          <p:cNvSpPr/>
          <p:nvPr/>
        </p:nvSpPr>
        <p:spPr>
          <a:xfrm>
            <a:off x="6519255" y="1813035"/>
            <a:ext cx="250973" cy="271917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12</a:t>
            </a:r>
          </a:p>
        </p:txBody>
      </p:sp>
      <p:sp>
        <p:nvSpPr>
          <p:cNvPr id="241" name="TextBox 240">
            <a:extLst>
              <a:ext uri="{FF2B5EF4-FFF2-40B4-BE49-F238E27FC236}">
                <a16:creationId xmlns:a16="http://schemas.microsoft.com/office/drawing/2014/main" id="{2658B251-12B3-4D67-AB5C-2545ED671F89}"/>
              </a:ext>
            </a:extLst>
          </p:cNvPr>
          <p:cNvSpPr txBox="1"/>
          <p:nvPr/>
        </p:nvSpPr>
        <p:spPr>
          <a:xfrm>
            <a:off x="6734617" y="2583484"/>
            <a:ext cx="681538" cy="334316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O-RAN O1</a:t>
            </a: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interface</a:t>
            </a:r>
          </a:p>
        </p:txBody>
      </p:sp>
      <p:cxnSp>
        <p:nvCxnSpPr>
          <p:cNvPr id="242" name="Straight Arrow Connector 241">
            <a:extLst>
              <a:ext uri="{FF2B5EF4-FFF2-40B4-BE49-F238E27FC236}">
                <a16:creationId xmlns:a16="http://schemas.microsoft.com/office/drawing/2014/main" id="{FC25417F-2E6D-4DE0-BB25-D709C13122C0}"/>
              </a:ext>
            </a:extLst>
          </p:cNvPr>
          <p:cNvCxnSpPr/>
          <p:nvPr/>
        </p:nvCxnSpPr>
        <p:spPr>
          <a:xfrm>
            <a:off x="4431804" y="1652697"/>
            <a:ext cx="0" cy="516719"/>
          </a:xfrm>
          <a:prstGeom prst="straightConnector1">
            <a:avLst/>
          </a:prstGeom>
          <a:noFill/>
          <a:ln w="25400" cap="flat" cmpd="sng" algn="ctr">
            <a:solidFill>
              <a:srgbClr val="5B9BD5"/>
            </a:solidFill>
            <a:prstDash val="solid"/>
            <a:miter lim="800000"/>
            <a:tailEnd type="arrow" w="lg" len="lg"/>
          </a:ln>
          <a:effectLst/>
        </p:spPr>
      </p:cxnSp>
      <p:cxnSp>
        <p:nvCxnSpPr>
          <p:cNvPr id="243" name="Straight Arrow Connector 242">
            <a:extLst>
              <a:ext uri="{FF2B5EF4-FFF2-40B4-BE49-F238E27FC236}">
                <a16:creationId xmlns:a16="http://schemas.microsoft.com/office/drawing/2014/main" id="{B65DB29B-884B-4CAA-A674-C1EB948EE8DC}"/>
              </a:ext>
            </a:extLst>
          </p:cNvPr>
          <p:cNvCxnSpPr/>
          <p:nvPr/>
        </p:nvCxnSpPr>
        <p:spPr>
          <a:xfrm flipV="1">
            <a:off x="4569058" y="1649988"/>
            <a:ext cx="0" cy="505187"/>
          </a:xfrm>
          <a:prstGeom prst="straightConnector1">
            <a:avLst/>
          </a:prstGeom>
          <a:noFill/>
          <a:ln w="25400" cap="flat" cmpd="sng" algn="ctr">
            <a:solidFill>
              <a:srgbClr val="5B9BD5"/>
            </a:solidFill>
            <a:prstDash val="solid"/>
            <a:miter lim="800000"/>
            <a:tailEnd type="arrow" w="lg" len="lg"/>
          </a:ln>
          <a:effectLst/>
        </p:spPr>
      </p:cxnSp>
      <p:cxnSp>
        <p:nvCxnSpPr>
          <p:cNvPr id="244" name="Straight Arrow Connector 243">
            <a:extLst>
              <a:ext uri="{FF2B5EF4-FFF2-40B4-BE49-F238E27FC236}">
                <a16:creationId xmlns:a16="http://schemas.microsoft.com/office/drawing/2014/main" id="{E1BD1187-AA22-46F0-9956-075B64D4A195}"/>
              </a:ext>
            </a:extLst>
          </p:cNvPr>
          <p:cNvCxnSpPr/>
          <p:nvPr/>
        </p:nvCxnSpPr>
        <p:spPr>
          <a:xfrm>
            <a:off x="6268282" y="1669245"/>
            <a:ext cx="0" cy="492805"/>
          </a:xfrm>
          <a:prstGeom prst="straightConnector1">
            <a:avLst/>
          </a:prstGeom>
          <a:noFill/>
          <a:ln w="25400" cap="flat" cmpd="sng" algn="ctr">
            <a:solidFill>
              <a:srgbClr val="5B9BD5"/>
            </a:solidFill>
            <a:prstDash val="solid"/>
            <a:miter lim="800000"/>
            <a:tailEnd type="arrow" w="lg" len="lg"/>
          </a:ln>
          <a:effectLst/>
        </p:spPr>
      </p:cxnSp>
      <p:sp>
        <p:nvSpPr>
          <p:cNvPr id="245" name="Oval 244">
            <a:extLst>
              <a:ext uri="{FF2B5EF4-FFF2-40B4-BE49-F238E27FC236}">
                <a16:creationId xmlns:a16="http://schemas.microsoft.com/office/drawing/2014/main" id="{1095E80B-7971-414A-911F-1BE41FA48C9E}"/>
              </a:ext>
            </a:extLst>
          </p:cNvPr>
          <p:cNvSpPr/>
          <p:nvPr/>
        </p:nvSpPr>
        <p:spPr>
          <a:xfrm>
            <a:off x="4221818" y="1778971"/>
            <a:ext cx="223763" cy="215376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9</a:t>
            </a:r>
          </a:p>
        </p:txBody>
      </p:sp>
      <p:sp>
        <p:nvSpPr>
          <p:cNvPr id="246" name="Oval 245">
            <a:extLst>
              <a:ext uri="{FF2B5EF4-FFF2-40B4-BE49-F238E27FC236}">
                <a16:creationId xmlns:a16="http://schemas.microsoft.com/office/drawing/2014/main" id="{7797C1DC-6DEB-4D6E-A4CA-34FA73CEB9CD}"/>
              </a:ext>
            </a:extLst>
          </p:cNvPr>
          <p:cNvSpPr/>
          <p:nvPr/>
        </p:nvSpPr>
        <p:spPr>
          <a:xfrm>
            <a:off x="6178098" y="1743074"/>
            <a:ext cx="250973" cy="271917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10</a:t>
            </a:r>
          </a:p>
        </p:txBody>
      </p:sp>
      <p:cxnSp>
        <p:nvCxnSpPr>
          <p:cNvPr id="247" name="Straight Arrow Connector 246">
            <a:extLst>
              <a:ext uri="{FF2B5EF4-FFF2-40B4-BE49-F238E27FC236}">
                <a16:creationId xmlns:a16="http://schemas.microsoft.com/office/drawing/2014/main" id="{EE1CC72E-24AE-4A19-9F70-50ED7E08FEDE}"/>
              </a:ext>
            </a:extLst>
          </p:cNvPr>
          <p:cNvCxnSpPr/>
          <p:nvPr/>
        </p:nvCxnSpPr>
        <p:spPr>
          <a:xfrm>
            <a:off x="4777561" y="1650654"/>
            <a:ext cx="0" cy="516719"/>
          </a:xfrm>
          <a:prstGeom prst="straightConnector1">
            <a:avLst/>
          </a:prstGeom>
          <a:noFill/>
          <a:ln w="25400" cap="flat" cmpd="sng" algn="ctr">
            <a:solidFill>
              <a:srgbClr val="5B9BD5"/>
            </a:solidFill>
            <a:prstDash val="solid"/>
            <a:miter lim="800000"/>
            <a:tailEnd type="arrow" w="lg" len="lg"/>
          </a:ln>
          <a:effectLst/>
        </p:spPr>
      </p:cxnSp>
      <p:sp>
        <p:nvSpPr>
          <p:cNvPr id="248" name="Oval 247">
            <a:extLst>
              <a:ext uri="{FF2B5EF4-FFF2-40B4-BE49-F238E27FC236}">
                <a16:creationId xmlns:a16="http://schemas.microsoft.com/office/drawing/2014/main" id="{98840CD5-E67E-4D26-B2A5-22475ABABE39}"/>
              </a:ext>
            </a:extLst>
          </p:cNvPr>
          <p:cNvSpPr/>
          <p:nvPr/>
        </p:nvSpPr>
        <p:spPr>
          <a:xfrm>
            <a:off x="4671558" y="1725108"/>
            <a:ext cx="263139" cy="252011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12</a:t>
            </a:r>
          </a:p>
        </p:txBody>
      </p:sp>
      <p:cxnSp>
        <p:nvCxnSpPr>
          <p:cNvPr id="249" name="Straight Arrow Connector 248">
            <a:extLst>
              <a:ext uri="{FF2B5EF4-FFF2-40B4-BE49-F238E27FC236}">
                <a16:creationId xmlns:a16="http://schemas.microsoft.com/office/drawing/2014/main" id="{89AB3CD7-3C3D-4E9E-A450-3D062D19B7BE}"/>
              </a:ext>
            </a:extLst>
          </p:cNvPr>
          <p:cNvCxnSpPr/>
          <p:nvPr/>
        </p:nvCxnSpPr>
        <p:spPr>
          <a:xfrm>
            <a:off x="2984717" y="1658595"/>
            <a:ext cx="1480" cy="632860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miter lim="800000"/>
            <a:tailEnd type="arrow" w="lg" len="lg"/>
          </a:ln>
          <a:effectLst/>
        </p:spPr>
      </p:cxnSp>
      <p:cxnSp>
        <p:nvCxnSpPr>
          <p:cNvPr id="250" name="Straight Arrow Connector 249">
            <a:extLst>
              <a:ext uri="{FF2B5EF4-FFF2-40B4-BE49-F238E27FC236}">
                <a16:creationId xmlns:a16="http://schemas.microsoft.com/office/drawing/2014/main" id="{805A6F4D-CE26-4A0A-8EC3-9FFFD4EF50E8}"/>
              </a:ext>
            </a:extLst>
          </p:cNvPr>
          <p:cNvCxnSpPr/>
          <p:nvPr/>
        </p:nvCxnSpPr>
        <p:spPr>
          <a:xfrm flipV="1">
            <a:off x="4897783" y="1648082"/>
            <a:ext cx="0" cy="505187"/>
          </a:xfrm>
          <a:prstGeom prst="straightConnector1">
            <a:avLst/>
          </a:prstGeom>
          <a:noFill/>
          <a:ln w="25400" cap="flat" cmpd="sng" algn="ctr">
            <a:solidFill>
              <a:srgbClr val="5B9BD5"/>
            </a:solidFill>
            <a:prstDash val="solid"/>
            <a:miter lim="800000"/>
            <a:tailEnd type="arrow" w="lg" len="lg"/>
          </a:ln>
          <a:effectLst/>
        </p:spPr>
      </p:cxnSp>
      <p:cxnSp>
        <p:nvCxnSpPr>
          <p:cNvPr id="251" name="Straight Arrow Connector 250">
            <a:extLst>
              <a:ext uri="{FF2B5EF4-FFF2-40B4-BE49-F238E27FC236}">
                <a16:creationId xmlns:a16="http://schemas.microsoft.com/office/drawing/2014/main" id="{98BC16CF-E192-40F4-B5D9-5B4D6556A3FB}"/>
              </a:ext>
            </a:extLst>
          </p:cNvPr>
          <p:cNvCxnSpPr/>
          <p:nvPr/>
        </p:nvCxnSpPr>
        <p:spPr>
          <a:xfrm>
            <a:off x="2756689" y="1624907"/>
            <a:ext cx="1480" cy="632860"/>
          </a:xfrm>
          <a:prstGeom prst="straightConnector1">
            <a:avLst/>
          </a:prstGeom>
          <a:noFill/>
          <a:ln w="25400" cap="flat" cmpd="sng" algn="ctr">
            <a:solidFill>
              <a:srgbClr val="5B9BD5"/>
            </a:solidFill>
            <a:prstDash val="solid"/>
            <a:miter lim="800000"/>
            <a:tailEnd type="arrow" w="lg" len="lg"/>
          </a:ln>
          <a:effectLst/>
        </p:spPr>
      </p:cxnSp>
      <p:cxnSp>
        <p:nvCxnSpPr>
          <p:cNvPr id="252" name="Straight Arrow Connector 251">
            <a:extLst>
              <a:ext uri="{FF2B5EF4-FFF2-40B4-BE49-F238E27FC236}">
                <a16:creationId xmlns:a16="http://schemas.microsoft.com/office/drawing/2014/main" id="{A0CBFD82-3F9B-496B-B719-B49415455E3C}"/>
              </a:ext>
            </a:extLst>
          </p:cNvPr>
          <p:cNvCxnSpPr/>
          <p:nvPr/>
        </p:nvCxnSpPr>
        <p:spPr>
          <a:xfrm>
            <a:off x="5730281" y="1640599"/>
            <a:ext cx="1384" cy="523965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miter lim="800000"/>
            <a:tailEnd type="arrow" w="lg" len="lg"/>
          </a:ln>
          <a:effectLst/>
        </p:spPr>
      </p:cxnSp>
      <p:sp>
        <p:nvSpPr>
          <p:cNvPr id="253" name="Oval 252">
            <a:extLst>
              <a:ext uri="{FF2B5EF4-FFF2-40B4-BE49-F238E27FC236}">
                <a16:creationId xmlns:a16="http://schemas.microsoft.com/office/drawing/2014/main" id="{B6E8E0D8-5CC0-4F49-BC28-842694B543D9}"/>
              </a:ext>
            </a:extLst>
          </p:cNvPr>
          <p:cNvSpPr/>
          <p:nvPr/>
        </p:nvSpPr>
        <p:spPr>
          <a:xfrm>
            <a:off x="5547165" y="1731862"/>
            <a:ext cx="313709" cy="279779"/>
          </a:xfrm>
          <a:prstGeom prst="ellipse">
            <a:avLst/>
          </a:prstGeom>
          <a:solidFill>
            <a:srgbClr val="FFD1D1"/>
          </a:solidFill>
          <a:ln w="12700" cap="flat" cmpd="sng" algn="ctr">
            <a:solidFill>
              <a:srgbClr val="FF8B8B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4a</a:t>
            </a:r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3E41356E-EE90-4BAD-A008-15E5E2E36A41}"/>
              </a:ext>
            </a:extLst>
          </p:cNvPr>
          <p:cNvSpPr/>
          <p:nvPr/>
        </p:nvSpPr>
        <p:spPr>
          <a:xfrm>
            <a:off x="5060431" y="2873003"/>
            <a:ext cx="795258" cy="425478"/>
          </a:xfrm>
          <a:prstGeom prst="rect">
            <a:avLst/>
          </a:prstGeom>
          <a:solidFill>
            <a:srgbClr val="FF9900"/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ConfigDB</a:t>
            </a:r>
          </a:p>
        </p:txBody>
      </p:sp>
      <p:sp>
        <p:nvSpPr>
          <p:cNvPr id="255" name="Oval 254">
            <a:extLst>
              <a:ext uri="{FF2B5EF4-FFF2-40B4-BE49-F238E27FC236}">
                <a16:creationId xmlns:a16="http://schemas.microsoft.com/office/drawing/2014/main" id="{961E8377-E675-43C9-B109-FE46C303F095}"/>
              </a:ext>
            </a:extLst>
          </p:cNvPr>
          <p:cNvSpPr/>
          <p:nvPr/>
        </p:nvSpPr>
        <p:spPr>
          <a:xfrm>
            <a:off x="5615408" y="3043884"/>
            <a:ext cx="262848" cy="280239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1f</a:t>
            </a:r>
          </a:p>
        </p:txBody>
      </p:sp>
      <p:sp>
        <p:nvSpPr>
          <p:cNvPr id="256" name="TextBox 255">
            <a:extLst>
              <a:ext uri="{FF2B5EF4-FFF2-40B4-BE49-F238E27FC236}">
                <a16:creationId xmlns:a16="http://schemas.microsoft.com/office/drawing/2014/main" id="{1AD9897A-1F85-4007-8BC9-F9E7E870BAF2}"/>
              </a:ext>
            </a:extLst>
          </p:cNvPr>
          <p:cNvSpPr txBox="1"/>
          <p:nvPr/>
        </p:nvSpPr>
        <p:spPr>
          <a:xfrm>
            <a:off x="7055252" y="3473500"/>
            <a:ext cx="265780" cy="22981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1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CM</a:t>
            </a:r>
          </a:p>
        </p:txBody>
      </p:sp>
      <p:sp>
        <p:nvSpPr>
          <p:cNvPr id="257" name="Oval 256">
            <a:extLst>
              <a:ext uri="{FF2B5EF4-FFF2-40B4-BE49-F238E27FC236}">
                <a16:creationId xmlns:a16="http://schemas.microsoft.com/office/drawing/2014/main" id="{F952BF8A-6ADC-4341-BB5D-6B81585A60DC}"/>
              </a:ext>
            </a:extLst>
          </p:cNvPr>
          <p:cNvSpPr/>
          <p:nvPr/>
        </p:nvSpPr>
        <p:spPr>
          <a:xfrm>
            <a:off x="199617" y="4417179"/>
            <a:ext cx="220550" cy="236462"/>
          </a:xfrm>
          <a:prstGeom prst="ellipse">
            <a:avLst/>
          </a:prstGeom>
          <a:solidFill>
            <a:srgbClr val="FFD1D1"/>
          </a:solidFill>
          <a:ln w="12700" cap="flat" cmpd="sng" algn="ctr">
            <a:solidFill>
              <a:srgbClr val="FF8B8B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n</a:t>
            </a:r>
          </a:p>
        </p:txBody>
      </p:sp>
      <p:sp>
        <p:nvSpPr>
          <p:cNvPr id="258" name="Oval 257">
            <a:extLst>
              <a:ext uri="{FF2B5EF4-FFF2-40B4-BE49-F238E27FC236}">
                <a16:creationId xmlns:a16="http://schemas.microsoft.com/office/drawing/2014/main" id="{1495E900-3202-4DFD-A092-257AAD5D232F}"/>
              </a:ext>
            </a:extLst>
          </p:cNvPr>
          <p:cNvSpPr/>
          <p:nvPr/>
        </p:nvSpPr>
        <p:spPr>
          <a:xfrm>
            <a:off x="4448301" y="1813035"/>
            <a:ext cx="250973" cy="244439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10</a:t>
            </a:r>
          </a:p>
        </p:txBody>
      </p:sp>
      <p:sp>
        <p:nvSpPr>
          <p:cNvPr id="259" name="Oval 258">
            <a:extLst>
              <a:ext uri="{FF2B5EF4-FFF2-40B4-BE49-F238E27FC236}">
                <a16:creationId xmlns:a16="http://schemas.microsoft.com/office/drawing/2014/main" id="{9CE61BD4-D0F8-4411-BA99-FE473DB5DF28}"/>
              </a:ext>
            </a:extLst>
          </p:cNvPr>
          <p:cNvSpPr/>
          <p:nvPr/>
        </p:nvSpPr>
        <p:spPr>
          <a:xfrm>
            <a:off x="4868737" y="1922591"/>
            <a:ext cx="254489" cy="224808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13</a:t>
            </a:r>
          </a:p>
        </p:txBody>
      </p:sp>
      <p:sp>
        <p:nvSpPr>
          <p:cNvPr id="260" name="Oval 259">
            <a:extLst>
              <a:ext uri="{FF2B5EF4-FFF2-40B4-BE49-F238E27FC236}">
                <a16:creationId xmlns:a16="http://schemas.microsoft.com/office/drawing/2014/main" id="{993B19CB-84BA-4E65-8606-57727413A416}"/>
              </a:ext>
            </a:extLst>
          </p:cNvPr>
          <p:cNvSpPr/>
          <p:nvPr/>
        </p:nvSpPr>
        <p:spPr>
          <a:xfrm>
            <a:off x="2562987" y="1759649"/>
            <a:ext cx="333299" cy="279779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13</a:t>
            </a:r>
          </a:p>
        </p:txBody>
      </p:sp>
      <p:cxnSp>
        <p:nvCxnSpPr>
          <p:cNvPr id="261" name="Straight Arrow Connector 260">
            <a:extLst>
              <a:ext uri="{FF2B5EF4-FFF2-40B4-BE49-F238E27FC236}">
                <a16:creationId xmlns:a16="http://schemas.microsoft.com/office/drawing/2014/main" id="{FE59C3BC-D7AD-40D5-80E3-4BCAC6F4D287}"/>
              </a:ext>
            </a:extLst>
          </p:cNvPr>
          <p:cNvCxnSpPr>
            <a:cxnSpLocks/>
          </p:cNvCxnSpPr>
          <p:nvPr/>
        </p:nvCxnSpPr>
        <p:spPr>
          <a:xfrm flipH="1">
            <a:off x="5599539" y="2591040"/>
            <a:ext cx="147943" cy="297557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sp>
        <p:nvSpPr>
          <p:cNvPr id="262" name="TextBox 261">
            <a:extLst>
              <a:ext uri="{FF2B5EF4-FFF2-40B4-BE49-F238E27FC236}">
                <a16:creationId xmlns:a16="http://schemas.microsoft.com/office/drawing/2014/main" id="{0748C077-06EF-4F4F-930C-A2A8AAD3E77E}"/>
              </a:ext>
            </a:extLst>
          </p:cNvPr>
          <p:cNvSpPr txBox="1"/>
          <p:nvPr/>
        </p:nvSpPr>
        <p:spPr>
          <a:xfrm>
            <a:off x="6514490" y="3857209"/>
            <a:ext cx="1162931" cy="20169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O-RAN O1 interface</a:t>
            </a:r>
          </a:p>
        </p:txBody>
      </p:sp>
      <p:cxnSp>
        <p:nvCxnSpPr>
          <p:cNvPr id="263" name="Straight Arrow Connector 262">
            <a:extLst>
              <a:ext uri="{FF2B5EF4-FFF2-40B4-BE49-F238E27FC236}">
                <a16:creationId xmlns:a16="http://schemas.microsoft.com/office/drawing/2014/main" id="{E092E46E-24F2-4EAE-B52A-11454A8F5B00}"/>
              </a:ext>
            </a:extLst>
          </p:cNvPr>
          <p:cNvCxnSpPr>
            <a:cxnSpLocks/>
            <a:stCxn id="254" idx="1"/>
          </p:cNvCxnSpPr>
          <p:nvPr/>
        </p:nvCxnSpPr>
        <p:spPr>
          <a:xfrm flipH="1" flipV="1">
            <a:off x="1212610" y="3069980"/>
            <a:ext cx="3847821" cy="15763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cxnSp>
        <p:nvCxnSpPr>
          <p:cNvPr id="264" name="Straight Arrow Connector 263">
            <a:extLst>
              <a:ext uri="{FF2B5EF4-FFF2-40B4-BE49-F238E27FC236}">
                <a16:creationId xmlns:a16="http://schemas.microsoft.com/office/drawing/2014/main" id="{11DDCFD9-1C5D-41A2-82A4-42DC521E2F0D}"/>
              </a:ext>
            </a:extLst>
          </p:cNvPr>
          <p:cNvCxnSpPr/>
          <p:nvPr/>
        </p:nvCxnSpPr>
        <p:spPr>
          <a:xfrm flipH="1" flipV="1">
            <a:off x="3090590" y="2739088"/>
            <a:ext cx="1235744" cy="9024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sp>
        <p:nvSpPr>
          <p:cNvPr id="265" name="Oval 264">
            <a:extLst>
              <a:ext uri="{FF2B5EF4-FFF2-40B4-BE49-F238E27FC236}">
                <a16:creationId xmlns:a16="http://schemas.microsoft.com/office/drawing/2014/main" id="{374CB62D-5383-4FAC-9EC3-CAFF3F25C032}"/>
              </a:ext>
            </a:extLst>
          </p:cNvPr>
          <p:cNvSpPr/>
          <p:nvPr/>
        </p:nvSpPr>
        <p:spPr>
          <a:xfrm>
            <a:off x="3907431" y="2644028"/>
            <a:ext cx="240470" cy="236462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5</a:t>
            </a:r>
          </a:p>
        </p:txBody>
      </p:sp>
      <p:sp>
        <p:nvSpPr>
          <p:cNvPr id="266" name="Oval 265">
            <a:extLst>
              <a:ext uri="{FF2B5EF4-FFF2-40B4-BE49-F238E27FC236}">
                <a16:creationId xmlns:a16="http://schemas.microsoft.com/office/drawing/2014/main" id="{B089298D-B9E3-4FEB-A275-1A33725A944A}"/>
              </a:ext>
            </a:extLst>
          </p:cNvPr>
          <p:cNvSpPr/>
          <p:nvPr/>
        </p:nvSpPr>
        <p:spPr>
          <a:xfrm>
            <a:off x="1755331" y="2939217"/>
            <a:ext cx="274517" cy="255548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7a</a:t>
            </a:r>
          </a:p>
        </p:txBody>
      </p:sp>
      <p:sp>
        <p:nvSpPr>
          <p:cNvPr id="267" name="Oval 266">
            <a:extLst>
              <a:ext uri="{FF2B5EF4-FFF2-40B4-BE49-F238E27FC236}">
                <a16:creationId xmlns:a16="http://schemas.microsoft.com/office/drawing/2014/main" id="{DFFB85D4-B071-4F4C-9FAB-3B47177815C3}"/>
              </a:ext>
            </a:extLst>
          </p:cNvPr>
          <p:cNvSpPr/>
          <p:nvPr/>
        </p:nvSpPr>
        <p:spPr>
          <a:xfrm>
            <a:off x="5821812" y="1803891"/>
            <a:ext cx="278588" cy="279779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4c</a:t>
            </a:r>
          </a:p>
        </p:txBody>
      </p:sp>
      <p:cxnSp>
        <p:nvCxnSpPr>
          <p:cNvPr id="268" name="Straight Arrow Connector 267">
            <a:extLst>
              <a:ext uri="{FF2B5EF4-FFF2-40B4-BE49-F238E27FC236}">
                <a16:creationId xmlns:a16="http://schemas.microsoft.com/office/drawing/2014/main" id="{7A5212E4-9499-497B-B815-AD191D640ABF}"/>
              </a:ext>
            </a:extLst>
          </p:cNvPr>
          <p:cNvCxnSpPr/>
          <p:nvPr/>
        </p:nvCxnSpPr>
        <p:spPr>
          <a:xfrm>
            <a:off x="3043821" y="1658595"/>
            <a:ext cx="1480" cy="632860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miter lim="800000"/>
            <a:tailEnd type="arrow" w="lg" len="lg"/>
          </a:ln>
          <a:effectLst/>
        </p:spPr>
      </p:cxnSp>
      <p:cxnSp>
        <p:nvCxnSpPr>
          <p:cNvPr id="269" name="Straight Arrow Connector 268">
            <a:extLst>
              <a:ext uri="{FF2B5EF4-FFF2-40B4-BE49-F238E27FC236}">
                <a16:creationId xmlns:a16="http://schemas.microsoft.com/office/drawing/2014/main" id="{CEB3B216-6F60-454B-948F-93060D9A79D8}"/>
              </a:ext>
            </a:extLst>
          </p:cNvPr>
          <p:cNvCxnSpPr/>
          <p:nvPr/>
        </p:nvCxnSpPr>
        <p:spPr>
          <a:xfrm flipV="1">
            <a:off x="5874312" y="1674288"/>
            <a:ext cx="9101" cy="473537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miter lim="800000"/>
            <a:tailEnd type="arrow" w="lg" len="lg"/>
          </a:ln>
          <a:effectLst/>
        </p:spPr>
      </p:cxnSp>
      <p:sp>
        <p:nvSpPr>
          <p:cNvPr id="270" name="Oval 269">
            <a:extLst>
              <a:ext uri="{FF2B5EF4-FFF2-40B4-BE49-F238E27FC236}">
                <a16:creationId xmlns:a16="http://schemas.microsoft.com/office/drawing/2014/main" id="{ADC10264-F076-461C-AB6C-59F5935BD960}"/>
              </a:ext>
            </a:extLst>
          </p:cNvPr>
          <p:cNvSpPr/>
          <p:nvPr/>
        </p:nvSpPr>
        <p:spPr>
          <a:xfrm>
            <a:off x="2822688" y="1535937"/>
            <a:ext cx="333299" cy="279779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4d</a:t>
            </a:r>
          </a:p>
        </p:txBody>
      </p:sp>
      <p:sp>
        <p:nvSpPr>
          <p:cNvPr id="271" name="Oval 270">
            <a:extLst>
              <a:ext uri="{FF2B5EF4-FFF2-40B4-BE49-F238E27FC236}">
                <a16:creationId xmlns:a16="http://schemas.microsoft.com/office/drawing/2014/main" id="{A711B18D-B91A-4316-862F-3A6F3485A002}"/>
              </a:ext>
            </a:extLst>
          </p:cNvPr>
          <p:cNvSpPr/>
          <p:nvPr/>
        </p:nvSpPr>
        <p:spPr>
          <a:xfrm>
            <a:off x="5280579" y="2553788"/>
            <a:ext cx="313709" cy="279779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FF8B8B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4b</a:t>
            </a:r>
          </a:p>
        </p:txBody>
      </p:sp>
      <p:sp>
        <p:nvSpPr>
          <p:cNvPr id="272" name="Oval 271">
            <a:extLst>
              <a:ext uri="{FF2B5EF4-FFF2-40B4-BE49-F238E27FC236}">
                <a16:creationId xmlns:a16="http://schemas.microsoft.com/office/drawing/2014/main" id="{2690F7BA-E20B-4C9F-9C61-302F358A0714}"/>
              </a:ext>
            </a:extLst>
          </p:cNvPr>
          <p:cNvSpPr/>
          <p:nvPr/>
        </p:nvSpPr>
        <p:spPr>
          <a:xfrm>
            <a:off x="3009965" y="1829685"/>
            <a:ext cx="333299" cy="279779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4c</a:t>
            </a:r>
          </a:p>
        </p:txBody>
      </p:sp>
      <p:sp>
        <p:nvSpPr>
          <p:cNvPr id="273" name="Oval 272">
            <a:extLst>
              <a:ext uri="{FF2B5EF4-FFF2-40B4-BE49-F238E27FC236}">
                <a16:creationId xmlns:a16="http://schemas.microsoft.com/office/drawing/2014/main" id="{91201467-52F2-4537-8E5E-BB9F588CD15E}"/>
              </a:ext>
            </a:extLst>
          </p:cNvPr>
          <p:cNvSpPr/>
          <p:nvPr/>
        </p:nvSpPr>
        <p:spPr>
          <a:xfrm>
            <a:off x="4366237" y="2814745"/>
            <a:ext cx="259975" cy="258666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4e</a:t>
            </a:r>
          </a:p>
        </p:txBody>
      </p:sp>
      <p:cxnSp>
        <p:nvCxnSpPr>
          <p:cNvPr id="274" name="Straight Arrow Connector 273">
            <a:extLst>
              <a:ext uri="{FF2B5EF4-FFF2-40B4-BE49-F238E27FC236}">
                <a16:creationId xmlns:a16="http://schemas.microsoft.com/office/drawing/2014/main" id="{E544558F-17EF-4F69-8B3E-497D67729817}"/>
              </a:ext>
            </a:extLst>
          </p:cNvPr>
          <p:cNvCxnSpPr>
            <a:cxnSpLocks/>
          </p:cNvCxnSpPr>
          <p:nvPr/>
        </p:nvCxnSpPr>
        <p:spPr>
          <a:xfrm>
            <a:off x="3783262" y="1671368"/>
            <a:ext cx="11940" cy="1980135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miter lim="800000"/>
            <a:headEnd type="arrow" w="lg" len="lg"/>
            <a:tailEnd type="none" w="lg" len="lg"/>
          </a:ln>
          <a:effectLst/>
        </p:spPr>
      </p:cxnSp>
      <p:sp>
        <p:nvSpPr>
          <p:cNvPr id="275" name="Oval 274">
            <a:extLst>
              <a:ext uri="{FF2B5EF4-FFF2-40B4-BE49-F238E27FC236}">
                <a16:creationId xmlns:a16="http://schemas.microsoft.com/office/drawing/2014/main" id="{0E57A1D8-E128-4392-B306-3DC73D89DFFE}"/>
              </a:ext>
            </a:extLst>
          </p:cNvPr>
          <p:cNvSpPr/>
          <p:nvPr/>
        </p:nvSpPr>
        <p:spPr>
          <a:xfrm>
            <a:off x="3555043" y="3121623"/>
            <a:ext cx="333299" cy="279779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4d</a:t>
            </a:r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7B1185C7-DEC3-4721-85E1-93079E8B4190}"/>
              </a:ext>
            </a:extLst>
          </p:cNvPr>
          <p:cNvSpPr/>
          <p:nvPr/>
        </p:nvSpPr>
        <p:spPr>
          <a:xfrm>
            <a:off x="7555610" y="1367176"/>
            <a:ext cx="1390726" cy="2878592"/>
          </a:xfrm>
          <a:prstGeom prst="rect">
            <a:avLst/>
          </a:prstGeom>
          <a:solidFill>
            <a:srgbClr val="ED7D31">
              <a:lumMod val="60000"/>
              <a:lumOff val="40000"/>
            </a:srgbClr>
          </a:solidFill>
          <a:ln w="12700" cap="flat" cmpd="sng" algn="ctr">
            <a:solidFill>
              <a:srgbClr val="ED7D31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Simulated RAN</a:t>
            </a:r>
          </a:p>
          <a:p>
            <a:pPr marL="127397" marR="0" lvl="0" indent="-127397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~2000 Cells</a:t>
            </a:r>
          </a:p>
          <a:p>
            <a:pPr marL="127397" marR="0" lvl="0" indent="-127397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Nbrlist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, PCI</a:t>
            </a:r>
          </a:p>
        </p:txBody>
      </p:sp>
      <p:sp>
        <p:nvSpPr>
          <p:cNvPr id="277" name="Rectangle 276">
            <a:extLst>
              <a:ext uri="{FF2B5EF4-FFF2-40B4-BE49-F238E27FC236}">
                <a16:creationId xmlns:a16="http://schemas.microsoft.com/office/drawing/2014/main" id="{FDA543E1-D06A-46CC-962D-E74EA88E27DB}"/>
              </a:ext>
            </a:extLst>
          </p:cNvPr>
          <p:cNvSpPr/>
          <p:nvPr/>
        </p:nvSpPr>
        <p:spPr>
          <a:xfrm>
            <a:off x="7729593" y="2804974"/>
            <a:ext cx="1146634" cy="626579"/>
          </a:xfrm>
          <a:prstGeom prst="rect">
            <a:avLst/>
          </a:prstGeom>
          <a:solidFill>
            <a:srgbClr val="FF99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88106" marR="0" lvl="0" indent="-88106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Cells/GNBs</a:t>
            </a:r>
          </a:p>
          <a:p>
            <a:pPr marL="88106" marR="0" lvl="0" indent="-88106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RIC</a:t>
            </a:r>
          </a:p>
          <a:p>
            <a:pPr marL="88106" marR="0" lvl="0" indent="-88106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Yang model</a:t>
            </a:r>
          </a:p>
        </p:txBody>
      </p:sp>
      <p:sp>
        <p:nvSpPr>
          <p:cNvPr id="278" name="Rectangle 277">
            <a:extLst>
              <a:ext uri="{FF2B5EF4-FFF2-40B4-BE49-F238E27FC236}">
                <a16:creationId xmlns:a16="http://schemas.microsoft.com/office/drawing/2014/main" id="{B7BD7EDC-0AEC-419F-A14E-2F5316465C48}"/>
              </a:ext>
            </a:extLst>
          </p:cNvPr>
          <p:cNvSpPr/>
          <p:nvPr/>
        </p:nvSpPr>
        <p:spPr>
          <a:xfrm>
            <a:off x="7571614" y="2155175"/>
            <a:ext cx="1030398" cy="548620"/>
          </a:xfrm>
          <a:prstGeom prst="rect">
            <a:avLst/>
          </a:prstGeom>
          <a:solidFill>
            <a:srgbClr val="FF99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O1 - Netconf interface</a:t>
            </a:r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id="{ABC5C0B8-5AE5-4DF5-9F25-66C17347694D}"/>
              </a:ext>
            </a:extLst>
          </p:cNvPr>
          <p:cNvSpPr/>
          <p:nvPr/>
        </p:nvSpPr>
        <p:spPr>
          <a:xfrm>
            <a:off x="7562922" y="3590774"/>
            <a:ext cx="741449" cy="548620"/>
          </a:xfrm>
          <a:prstGeom prst="rect">
            <a:avLst/>
          </a:prstGeom>
          <a:solidFill>
            <a:srgbClr val="FF99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O1 - VES</a:t>
            </a:r>
          </a:p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outputs</a:t>
            </a:r>
          </a:p>
        </p:txBody>
      </p:sp>
      <p:sp>
        <p:nvSpPr>
          <p:cNvPr id="280" name="TextBox 279">
            <a:extLst>
              <a:ext uri="{FF2B5EF4-FFF2-40B4-BE49-F238E27FC236}">
                <a16:creationId xmlns:a16="http://schemas.microsoft.com/office/drawing/2014/main" id="{6D987F65-7269-4EF5-95BF-B08E9F004160}"/>
              </a:ext>
            </a:extLst>
          </p:cNvPr>
          <p:cNvSpPr txBox="1"/>
          <p:nvPr/>
        </p:nvSpPr>
        <p:spPr>
          <a:xfrm>
            <a:off x="6249632" y="4426326"/>
            <a:ext cx="2855578" cy="20169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sng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Note</a:t>
            </a: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: DES MS is a new MS introduced in Release 7.</a:t>
            </a:r>
          </a:p>
        </p:txBody>
      </p:sp>
      <p:sp>
        <p:nvSpPr>
          <p:cNvPr id="281" name="TextBox 280">
            <a:extLst>
              <a:ext uri="{FF2B5EF4-FFF2-40B4-BE49-F238E27FC236}">
                <a16:creationId xmlns:a16="http://schemas.microsoft.com/office/drawing/2014/main" id="{E945EDBA-C799-4A09-89D8-A4D7BECF2AD0}"/>
              </a:ext>
            </a:extLst>
          </p:cNvPr>
          <p:cNvSpPr txBox="1"/>
          <p:nvPr/>
        </p:nvSpPr>
        <p:spPr>
          <a:xfrm>
            <a:off x="462410" y="834246"/>
            <a:ext cx="643353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9779" marR="0" lvl="0" indent="-129779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Network yang model update based on 3GPP/O-RAN (to prepare for Rel. 8)</a:t>
            </a:r>
          </a:p>
          <a:p>
            <a:pPr marL="129779" marR="0" lvl="0" indent="-129779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CM notification msg – Rel 6 “pre-standard” msg ,Config DB (RCDB) Rel 6</a:t>
            </a:r>
          </a:p>
        </p:txBody>
      </p:sp>
      <p:cxnSp>
        <p:nvCxnSpPr>
          <p:cNvPr id="282" name="Straight Arrow Connector 281">
            <a:extLst>
              <a:ext uri="{FF2B5EF4-FFF2-40B4-BE49-F238E27FC236}">
                <a16:creationId xmlns:a16="http://schemas.microsoft.com/office/drawing/2014/main" id="{B15CD824-E100-4645-8D3D-3F53E157B4D7}"/>
              </a:ext>
            </a:extLst>
          </p:cNvPr>
          <p:cNvCxnSpPr/>
          <p:nvPr/>
        </p:nvCxnSpPr>
        <p:spPr>
          <a:xfrm flipH="1" flipV="1">
            <a:off x="7131590" y="3015787"/>
            <a:ext cx="378886" cy="797166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dash"/>
            <a:miter lim="800000"/>
            <a:headEnd type="none" w="lg" len="lg"/>
            <a:tailEnd type="arrow" w="lg" len="lg"/>
          </a:ln>
          <a:effectLst/>
        </p:spPr>
      </p:cxnSp>
      <p:cxnSp>
        <p:nvCxnSpPr>
          <p:cNvPr id="283" name="Straight Arrow Connector 282">
            <a:extLst>
              <a:ext uri="{FF2B5EF4-FFF2-40B4-BE49-F238E27FC236}">
                <a16:creationId xmlns:a16="http://schemas.microsoft.com/office/drawing/2014/main" id="{29387693-A16B-4E5B-AB77-234D22CC3789}"/>
              </a:ext>
            </a:extLst>
          </p:cNvPr>
          <p:cNvCxnSpPr>
            <a:cxnSpLocks/>
          </p:cNvCxnSpPr>
          <p:nvPr/>
        </p:nvCxnSpPr>
        <p:spPr>
          <a:xfrm flipH="1">
            <a:off x="1796134" y="4754236"/>
            <a:ext cx="288805" cy="0"/>
          </a:xfrm>
          <a:prstGeom prst="straightConnector1">
            <a:avLst/>
          </a:prstGeom>
          <a:noFill/>
          <a:ln w="25400" cap="flat" cmpd="sng" algn="ctr">
            <a:solidFill>
              <a:srgbClr val="5B9BD5"/>
            </a:solidFill>
            <a:prstDash val="solid"/>
            <a:miter lim="800000"/>
            <a:headEnd type="arrow" w="lg" len="lg"/>
            <a:tailEnd type="none" w="lg" len="lg"/>
          </a:ln>
          <a:effectLst/>
        </p:spPr>
      </p:cxnSp>
      <p:cxnSp>
        <p:nvCxnSpPr>
          <p:cNvPr id="284" name="Straight Arrow Connector 283">
            <a:extLst>
              <a:ext uri="{FF2B5EF4-FFF2-40B4-BE49-F238E27FC236}">
                <a16:creationId xmlns:a16="http://schemas.microsoft.com/office/drawing/2014/main" id="{46C30D14-ED1E-4FD8-B53C-514855BDB5A0}"/>
              </a:ext>
            </a:extLst>
          </p:cNvPr>
          <p:cNvCxnSpPr>
            <a:cxnSpLocks/>
          </p:cNvCxnSpPr>
          <p:nvPr/>
        </p:nvCxnSpPr>
        <p:spPr>
          <a:xfrm flipH="1">
            <a:off x="4156205" y="4769323"/>
            <a:ext cx="288805" cy="0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miter lim="800000"/>
            <a:headEnd type="arrow" w="lg" len="lg"/>
            <a:tailEnd type="none" w="lg" len="lg"/>
          </a:ln>
          <a:effectLst/>
        </p:spPr>
      </p:cxnSp>
      <p:cxnSp>
        <p:nvCxnSpPr>
          <p:cNvPr id="285" name="Straight Arrow Connector 284">
            <a:extLst>
              <a:ext uri="{FF2B5EF4-FFF2-40B4-BE49-F238E27FC236}">
                <a16:creationId xmlns:a16="http://schemas.microsoft.com/office/drawing/2014/main" id="{4918027B-61BE-43EC-BA6D-BBD04CE04DB5}"/>
              </a:ext>
            </a:extLst>
          </p:cNvPr>
          <p:cNvCxnSpPr>
            <a:cxnSpLocks/>
          </p:cNvCxnSpPr>
          <p:nvPr/>
        </p:nvCxnSpPr>
        <p:spPr>
          <a:xfrm flipH="1">
            <a:off x="695531" y="4751305"/>
            <a:ext cx="288805" cy="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>
                <a:lumMod val="95000"/>
                <a:lumOff val="5000"/>
              </a:sysClr>
            </a:solidFill>
            <a:prstDash val="solid"/>
            <a:miter lim="800000"/>
            <a:headEnd type="arrow" w="lg" len="lg"/>
            <a:tailEnd type="none" w="lg" len="lg"/>
          </a:ln>
          <a:effectLst/>
        </p:spPr>
      </p:cxnSp>
      <p:sp>
        <p:nvSpPr>
          <p:cNvPr id="286" name="TextBox 285">
            <a:extLst>
              <a:ext uri="{FF2B5EF4-FFF2-40B4-BE49-F238E27FC236}">
                <a16:creationId xmlns:a16="http://schemas.microsoft.com/office/drawing/2014/main" id="{EBA8A3BE-08E3-4AFF-A1CA-9E34DE585C98}"/>
              </a:ext>
            </a:extLst>
          </p:cNvPr>
          <p:cNvSpPr txBox="1"/>
          <p:nvPr/>
        </p:nvSpPr>
        <p:spPr>
          <a:xfrm>
            <a:off x="942643" y="4612806"/>
            <a:ext cx="7328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REST API</a:t>
            </a:r>
          </a:p>
        </p:txBody>
      </p:sp>
      <p:sp>
        <p:nvSpPr>
          <p:cNvPr id="287" name="TextBox 286">
            <a:extLst>
              <a:ext uri="{FF2B5EF4-FFF2-40B4-BE49-F238E27FC236}">
                <a16:creationId xmlns:a16="http://schemas.microsoft.com/office/drawing/2014/main" id="{CA584FEB-C579-4138-AB56-9D72C901B260}"/>
              </a:ext>
            </a:extLst>
          </p:cNvPr>
          <p:cNvSpPr txBox="1"/>
          <p:nvPr/>
        </p:nvSpPr>
        <p:spPr>
          <a:xfrm>
            <a:off x="2037734" y="4622357"/>
            <a:ext cx="21226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DMaaP Control Loop messages</a:t>
            </a:r>
          </a:p>
        </p:txBody>
      </p:sp>
      <p:sp>
        <p:nvSpPr>
          <p:cNvPr id="288" name="TextBox 287">
            <a:extLst>
              <a:ext uri="{FF2B5EF4-FFF2-40B4-BE49-F238E27FC236}">
                <a16:creationId xmlns:a16="http://schemas.microsoft.com/office/drawing/2014/main" id="{71D8442B-47C7-46EE-8364-CE065CEC3E7D}"/>
              </a:ext>
            </a:extLst>
          </p:cNvPr>
          <p:cNvSpPr txBox="1"/>
          <p:nvPr/>
        </p:nvSpPr>
        <p:spPr>
          <a:xfrm>
            <a:off x="4395217" y="4637444"/>
            <a:ext cx="21932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CM-FM-PM messages from RAN</a:t>
            </a:r>
          </a:p>
        </p:txBody>
      </p:sp>
      <p:cxnSp>
        <p:nvCxnSpPr>
          <p:cNvPr id="289" name="Straight Arrow Connector 288">
            <a:extLst>
              <a:ext uri="{FF2B5EF4-FFF2-40B4-BE49-F238E27FC236}">
                <a16:creationId xmlns:a16="http://schemas.microsoft.com/office/drawing/2014/main" id="{E7D38AB4-FD44-421E-8FEA-B8C58C7ED158}"/>
              </a:ext>
            </a:extLst>
          </p:cNvPr>
          <p:cNvCxnSpPr>
            <a:cxnSpLocks/>
          </p:cNvCxnSpPr>
          <p:nvPr/>
        </p:nvCxnSpPr>
        <p:spPr>
          <a:xfrm flipH="1">
            <a:off x="6596388" y="4769323"/>
            <a:ext cx="288805" cy="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miter lim="800000"/>
            <a:headEnd type="arrow" w="lg" len="lg"/>
            <a:tailEnd type="none" w="lg" len="lg"/>
          </a:ln>
          <a:effectLst/>
        </p:spPr>
      </p:cxnSp>
      <p:sp>
        <p:nvSpPr>
          <p:cNvPr id="290" name="TextBox 289">
            <a:extLst>
              <a:ext uri="{FF2B5EF4-FFF2-40B4-BE49-F238E27FC236}">
                <a16:creationId xmlns:a16="http://schemas.microsoft.com/office/drawing/2014/main" id="{5A9A8875-6415-49F4-9EAA-D20F78454D27}"/>
              </a:ext>
            </a:extLst>
          </p:cNvPr>
          <p:cNvSpPr txBox="1"/>
          <p:nvPr/>
        </p:nvSpPr>
        <p:spPr>
          <a:xfrm>
            <a:off x="6866183" y="4628952"/>
            <a:ext cx="2226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Config updated to RAN (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netconf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)</a:t>
            </a:r>
          </a:p>
        </p:txBody>
      </p:sp>
      <p:sp>
        <p:nvSpPr>
          <p:cNvPr id="291" name="TextBox 290">
            <a:extLst>
              <a:ext uri="{FF2B5EF4-FFF2-40B4-BE49-F238E27FC236}">
                <a16:creationId xmlns:a16="http://schemas.microsoft.com/office/drawing/2014/main" id="{22E0D546-0597-422E-AE99-E955D79EAA9F}"/>
              </a:ext>
            </a:extLst>
          </p:cNvPr>
          <p:cNvSpPr txBox="1"/>
          <p:nvPr/>
        </p:nvSpPr>
        <p:spPr>
          <a:xfrm>
            <a:off x="404345" y="4398944"/>
            <a:ext cx="2067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Interface enhancements</a:t>
            </a:r>
          </a:p>
        </p:txBody>
      </p:sp>
      <p:sp>
        <p:nvSpPr>
          <p:cNvPr id="292" name="Oval 291">
            <a:extLst>
              <a:ext uri="{FF2B5EF4-FFF2-40B4-BE49-F238E27FC236}">
                <a16:creationId xmlns:a16="http://schemas.microsoft.com/office/drawing/2014/main" id="{C4F96211-F33C-4A82-B541-D90819A2979D}"/>
              </a:ext>
            </a:extLst>
          </p:cNvPr>
          <p:cNvSpPr/>
          <p:nvPr/>
        </p:nvSpPr>
        <p:spPr>
          <a:xfrm>
            <a:off x="1724385" y="2483814"/>
            <a:ext cx="220550" cy="236462"/>
          </a:xfrm>
          <a:prstGeom prst="ellipse">
            <a:avLst/>
          </a:prstGeom>
          <a:solidFill>
            <a:srgbClr val="FFD1D1"/>
          </a:solidFill>
          <a:ln w="12700" cap="flat" cmpd="sng" algn="ctr">
            <a:solidFill>
              <a:srgbClr val="FF8B8B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6</a:t>
            </a:r>
          </a:p>
        </p:txBody>
      </p:sp>
      <p:sp>
        <p:nvSpPr>
          <p:cNvPr id="293" name="Rectangle 292">
            <a:extLst>
              <a:ext uri="{FF2B5EF4-FFF2-40B4-BE49-F238E27FC236}">
                <a16:creationId xmlns:a16="http://schemas.microsoft.com/office/drawing/2014/main" id="{5D83FE71-0084-4548-AE40-7EBF211098C3}"/>
              </a:ext>
            </a:extLst>
          </p:cNvPr>
          <p:cNvSpPr/>
          <p:nvPr/>
        </p:nvSpPr>
        <p:spPr>
          <a:xfrm>
            <a:off x="1402780" y="3402157"/>
            <a:ext cx="690137" cy="311232"/>
          </a:xfrm>
          <a:prstGeom prst="rect">
            <a:avLst/>
          </a:prstGeom>
          <a:solidFill>
            <a:srgbClr val="ED7D31"/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DES MS</a:t>
            </a:r>
          </a:p>
        </p:txBody>
      </p:sp>
      <p:sp>
        <p:nvSpPr>
          <p:cNvPr id="294" name="Flowchart: Magnetic Disk 293">
            <a:extLst>
              <a:ext uri="{FF2B5EF4-FFF2-40B4-BE49-F238E27FC236}">
                <a16:creationId xmlns:a16="http://schemas.microsoft.com/office/drawing/2014/main" id="{45693CDD-174A-44AA-9334-FFAB74253F8E}"/>
              </a:ext>
            </a:extLst>
          </p:cNvPr>
          <p:cNvSpPr/>
          <p:nvPr/>
        </p:nvSpPr>
        <p:spPr>
          <a:xfrm>
            <a:off x="1858367" y="3656176"/>
            <a:ext cx="253093" cy="236462"/>
          </a:xfrm>
          <a:prstGeom prst="flowChartMagneticDisk">
            <a:avLst/>
          </a:prstGeom>
          <a:solidFill>
            <a:srgbClr val="FFFF99"/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cxnSp>
        <p:nvCxnSpPr>
          <p:cNvPr id="295" name="Straight Arrow Connector 294">
            <a:extLst>
              <a:ext uri="{FF2B5EF4-FFF2-40B4-BE49-F238E27FC236}">
                <a16:creationId xmlns:a16="http://schemas.microsoft.com/office/drawing/2014/main" id="{55FB2F38-108C-4C0D-A08C-8188D515B7EF}"/>
              </a:ext>
            </a:extLst>
          </p:cNvPr>
          <p:cNvCxnSpPr>
            <a:cxnSpLocks/>
            <a:stCxn id="293" idx="1"/>
            <a:endCxn id="209" idx="2"/>
          </p:cNvCxnSpPr>
          <p:nvPr/>
        </p:nvCxnSpPr>
        <p:spPr>
          <a:xfrm flipH="1" flipV="1">
            <a:off x="808478" y="3137773"/>
            <a:ext cx="594302" cy="420001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sp>
        <p:nvSpPr>
          <p:cNvPr id="296" name="Oval 295">
            <a:extLst>
              <a:ext uri="{FF2B5EF4-FFF2-40B4-BE49-F238E27FC236}">
                <a16:creationId xmlns:a16="http://schemas.microsoft.com/office/drawing/2014/main" id="{C66A407C-65EC-48C8-99FC-1B029F1B0487}"/>
              </a:ext>
            </a:extLst>
          </p:cNvPr>
          <p:cNvSpPr/>
          <p:nvPr/>
        </p:nvSpPr>
        <p:spPr>
          <a:xfrm>
            <a:off x="959595" y="3222410"/>
            <a:ext cx="274517" cy="255548"/>
          </a:xfrm>
          <a:prstGeom prst="ellipse">
            <a:avLst/>
          </a:prstGeom>
          <a:solidFill>
            <a:srgbClr val="66FFFF"/>
          </a:solidFill>
          <a:ln w="12700" cap="flat" cmpd="sng" algn="ctr">
            <a:solidFill>
              <a:srgbClr val="E7E6E6">
                <a:lumMod val="1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</a:rPr>
              <a:t>7b</a:t>
            </a:r>
          </a:p>
        </p:txBody>
      </p:sp>
      <p:sp>
        <p:nvSpPr>
          <p:cNvPr id="297" name="TextBox 296">
            <a:extLst>
              <a:ext uri="{FF2B5EF4-FFF2-40B4-BE49-F238E27FC236}">
                <a16:creationId xmlns:a16="http://schemas.microsoft.com/office/drawing/2014/main" id="{BACBAED4-29A3-4959-B580-92D82247C590}"/>
              </a:ext>
            </a:extLst>
          </p:cNvPr>
          <p:cNvSpPr txBox="1"/>
          <p:nvPr/>
        </p:nvSpPr>
        <p:spPr>
          <a:xfrm>
            <a:off x="80560" y="3649194"/>
            <a:ext cx="992169" cy="738664"/>
          </a:xfrm>
          <a:prstGeom prst="rect">
            <a:avLst/>
          </a:prstGeom>
          <a:noFill/>
          <a:ln>
            <a:solidFill>
              <a:sysClr val="windowText" lastClr="000000">
                <a:lumMod val="85000"/>
                <a:lumOff val="15000"/>
              </a:sysClr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</a:rPr>
              <a:t>Offline-training</a:t>
            </a: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</a:rPr>
              <a:t>for ML-based</a:t>
            </a:r>
            <a:b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</a:rPr>
            </a:b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</a:rPr>
              <a:t>SON function</a:t>
            </a:r>
          </a:p>
        </p:txBody>
      </p:sp>
      <p:cxnSp>
        <p:nvCxnSpPr>
          <p:cNvPr id="298" name="Straight Arrow Connector 297">
            <a:extLst>
              <a:ext uri="{FF2B5EF4-FFF2-40B4-BE49-F238E27FC236}">
                <a16:creationId xmlns:a16="http://schemas.microsoft.com/office/drawing/2014/main" id="{AD69952D-F605-42CC-9515-9A6F24759BFE}"/>
              </a:ext>
            </a:extLst>
          </p:cNvPr>
          <p:cNvCxnSpPr/>
          <p:nvPr/>
        </p:nvCxnSpPr>
        <p:spPr>
          <a:xfrm flipV="1">
            <a:off x="576645" y="3210583"/>
            <a:ext cx="0" cy="347191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99" name="Rectangle 298">
            <a:extLst>
              <a:ext uri="{FF2B5EF4-FFF2-40B4-BE49-F238E27FC236}">
                <a16:creationId xmlns:a16="http://schemas.microsoft.com/office/drawing/2014/main" id="{49F4E549-A87D-47CA-B3A2-BC3504E24F16}"/>
              </a:ext>
            </a:extLst>
          </p:cNvPr>
          <p:cNvSpPr/>
          <p:nvPr/>
        </p:nvSpPr>
        <p:spPr>
          <a:xfrm>
            <a:off x="1201392" y="2061112"/>
            <a:ext cx="87716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ML-based</a:t>
            </a:r>
          </a:p>
        </p:txBody>
      </p:sp>
      <p:sp>
        <p:nvSpPr>
          <p:cNvPr id="300" name="Oval 299">
            <a:extLst>
              <a:ext uri="{FF2B5EF4-FFF2-40B4-BE49-F238E27FC236}">
                <a16:creationId xmlns:a16="http://schemas.microsoft.com/office/drawing/2014/main" id="{C5EB7077-19C7-48A1-ACBE-2BA890EDC5C3}"/>
              </a:ext>
            </a:extLst>
          </p:cNvPr>
          <p:cNvSpPr/>
          <p:nvPr/>
        </p:nvSpPr>
        <p:spPr>
          <a:xfrm>
            <a:off x="2297775" y="4428246"/>
            <a:ext cx="220550" cy="225395"/>
          </a:xfrm>
          <a:prstGeom prst="ellipse">
            <a:avLst/>
          </a:prstGeom>
          <a:solidFill>
            <a:srgbClr val="66FFFF"/>
          </a:solidFill>
          <a:ln w="12700" cap="flat" cmpd="sng" algn="ctr">
            <a:solidFill>
              <a:srgbClr val="E7E6E6">
                <a:lumMod val="1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</a:rPr>
              <a:t>m</a:t>
            </a:r>
          </a:p>
        </p:txBody>
      </p:sp>
      <p:sp>
        <p:nvSpPr>
          <p:cNvPr id="301" name="TextBox 300">
            <a:extLst>
              <a:ext uri="{FF2B5EF4-FFF2-40B4-BE49-F238E27FC236}">
                <a16:creationId xmlns:a16="http://schemas.microsoft.com/office/drawing/2014/main" id="{A8FE52B2-5BE4-4E63-87A0-161B67BBB632}"/>
              </a:ext>
            </a:extLst>
          </p:cNvPr>
          <p:cNvSpPr txBox="1"/>
          <p:nvPr/>
        </p:nvSpPr>
        <p:spPr>
          <a:xfrm>
            <a:off x="2505069" y="4413026"/>
            <a:ext cx="2067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New interface</a:t>
            </a:r>
          </a:p>
        </p:txBody>
      </p:sp>
      <p:sp>
        <p:nvSpPr>
          <p:cNvPr id="302" name="Oval 301">
            <a:extLst>
              <a:ext uri="{FF2B5EF4-FFF2-40B4-BE49-F238E27FC236}">
                <a16:creationId xmlns:a16="http://schemas.microsoft.com/office/drawing/2014/main" id="{0FB9112A-3118-45C0-B103-3E7A18D7535C}"/>
              </a:ext>
            </a:extLst>
          </p:cNvPr>
          <p:cNvSpPr/>
          <p:nvPr/>
        </p:nvSpPr>
        <p:spPr>
          <a:xfrm>
            <a:off x="5739072" y="2612984"/>
            <a:ext cx="416545" cy="271917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11a</a:t>
            </a:r>
          </a:p>
        </p:txBody>
      </p:sp>
    </p:spTree>
    <p:extLst>
      <p:ext uri="{BB962C8B-B14F-4D97-AF65-F5344CB8AC3E}">
        <p14:creationId xmlns:p14="http://schemas.microsoft.com/office/powerpoint/2010/main" val="143092617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6CE456-76AD-4BCE-8819-C7D2B895C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ONAP SON aligning with O-RAN:</a:t>
            </a:r>
            <a:br>
              <a:rPr lang="en-US" sz="2800" dirty="0"/>
            </a:br>
            <a:r>
              <a:rPr lang="en-US" sz="2800" dirty="0"/>
              <a:t>Release 8 target</a:t>
            </a:r>
            <a:endParaRPr lang="en-IN" sz="28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5AC85BB-375C-4495-8A94-BC4CCAB70847}"/>
              </a:ext>
            </a:extLst>
          </p:cNvPr>
          <p:cNvSpPr/>
          <p:nvPr/>
        </p:nvSpPr>
        <p:spPr>
          <a:xfrm>
            <a:off x="3260106" y="2945116"/>
            <a:ext cx="1679633" cy="1147646"/>
          </a:xfrm>
          <a:prstGeom prst="rect">
            <a:avLst/>
          </a:prstGeom>
          <a:solidFill>
            <a:srgbClr val="4472C4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C5FF9A5-3B9C-48BE-B18B-B4FA5242DD51}"/>
              </a:ext>
            </a:extLst>
          </p:cNvPr>
          <p:cNvSpPr/>
          <p:nvPr/>
        </p:nvSpPr>
        <p:spPr>
          <a:xfrm>
            <a:off x="4602437" y="3251780"/>
            <a:ext cx="809405" cy="268760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 setup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1800517-3CC2-4D62-B235-FB791C866B1C}"/>
              </a:ext>
            </a:extLst>
          </p:cNvPr>
          <p:cNvSpPr/>
          <p:nvPr/>
        </p:nvSpPr>
        <p:spPr>
          <a:xfrm>
            <a:off x="4263917" y="2056943"/>
            <a:ext cx="683949" cy="638835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Policy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4EE4C78-0C47-4FC6-8217-D624E95FA0F4}"/>
              </a:ext>
            </a:extLst>
          </p:cNvPr>
          <p:cNvSpPr/>
          <p:nvPr/>
        </p:nvSpPr>
        <p:spPr>
          <a:xfrm>
            <a:off x="720497" y="1256746"/>
            <a:ext cx="6061736" cy="308461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DMaaP</a:t>
            </a: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2A1D9A4-9FCC-4F0D-849B-8292E57A2C99}"/>
              </a:ext>
            </a:extLst>
          </p:cNvPr>
          <p:cNvSpPr/>
          <p:nvPr/>
        </p:nvSpPr>
        <p:spPr>
          <a:xfrm>
            <a:off x="4855573" y="2656154"/>
            <a:ext cx="1091558" cy="596405"/>
          </a:xfrm>
          <a:prstGeom prst="rect">
            <a:avLst/>
          </a:prstGeom>
          <a:solidFill>
            <a:sysClr val="window" lastClr="FFFFFF"/>
          </a:solidFill>
          <a:ln w="28575" cap="flat" cmpd="sng" algn="ctr">
            <a:solidFill>
              <a:srgbClr val="C00000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8EDED196-B51B-43F6-9E32-0387CD349D1C}"/>
              </a:ext>
            </a:extLst>
          </p:cNvPr>
          <p:cNvSpPr txBox="1">
            <a:spLocks/>
          </p:cNvSpPr>
          <p:nvPr/>
        </p:nvSpPr>
        <p:spPr>
          <a:xfrm>
            <a:off x="8593176" y="4906792"/>
            <a:ext cx="455519" cy="273844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900" b="0" i="0" kern="120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CB907E-C602-C34B-93F7-CA9E40714286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alpha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50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E0BE351-31CF-4ADE-86A8-BE890A1EB150}"/>
              </a:ext>
            </a:extLst>
          </p:cNvPr>
          <p:cNvSpPr/>
          <p:nvPr/>
        </p:nvSpPr>
        <p:spPr>
          <a:xfrm>
            <a:off x="1776877" y="2021701"/>
            <a:ext cx="1483229" cy="2071061"/>
          </a:xfrm>
          <a:prstGeom prst="rect">
            <a:avLst/>
          </a:prstGeom>
          <a:solidFill>
            <a:srgbClr val="4472C4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DCAE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0DD1800-4D36-4542-B26E-2A59960BDE96}"/>
              </a:ext>
            </a:extLst>
          </p:cNvPr>
          <p:cNvSpPr/>
          <p:nvPr/>
        </p:nvSpPr>
        <p:spPr>
          <a:xfrm>
            <a:off x="2035482" y="2167688"/>
            <a:ext cx="992692" cy="70178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highlight>
                  <a:srgbClr val="00FFFF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SON Handler MS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0ADD604-5A32-48A3-90D1-F35B85629F15}"/>
              </a:ext>
            </a:extLst>
          </p:cNvPr>
          <p:cNvSpPr/>
          <p:nvPr/>
        </p:nvSpPr>
        <p:spPr>
          <a:xfrm>
            <a:off x="700276" y="2002140"/>
            <a:ext cx="808265" cy="1025203"/>
          </a:xfrm>
          <a:prstGeom prst="rect">
            <a:avLst/>
          </a:prstGeom>
          <a:noFill/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OOF</a:t>
            </a: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F0F08D3-7CFB-41A6-B57A-869EC623259E}"/>
              </a:ext>
            </a:extLst>
          </p:cNvPr>
          <p:cNvSpPr/>
          <p:nvPr/>
        </p:nvSpPr>
        <p:spPr>
          <a:xfrm>
            <a:off x="5520415" y="2039206"/>
            <a:ext cx="1085850" cy="441404"/>
          </a:xfrm>
          <a:prstGeom prst="rect">
            <a:avLst/>
          </a:prstGeom>
          <a:solidFill>
            <a:srgbClr val="FF9900"/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highlight>
                  <a:srgbClr val="00FFFF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SDN-R</a:t>
            </a:r>
            <a:b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highlight>
                  <a:srgbClr val="00FFFF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highlight>
                  <a:srgbClr val="00FFFF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(SDN-C)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A48884A-DC58-4345-966F-5E586341BA04}"/>
              </a:ext>
            </a:extLst>
          </p:cNvPr>
          <p:cNvCxnSpPr/>
          <p:nvPr/>
        </p:nvCxnSpPr>
        <p:spPr>
          <a:xfrm flipH="1" flipV="1">
            <a:off x="3028174" y="2498652"/>
            <a:ext cx="1235744" cy="9024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none" w="lg" len="lg"/>
            <a:tailEnd type="arrow" w="lg" len="lg"/>
          </a:ln>
          <a:effectLst/>
        </p:spPr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25A0D89-27D3-43BB-846D-6F3447711F1F}"/>
              </a:ext>
            </a:extLst>
          </p:cNvPr>
          <p:cNvCxnSpPr>
            <a:cxnSpLocks/>
          </p:cNvCxnSpPr>
          <p:nvPr/>
        </p:nvCxnSpPr>
        <p:spPr>
          <a:xfrm flipV="1">
            <a:off x="2336537" y="1530170"/>
            <a:ext cx="0" cy="626552"/>
          </a:xfrm>
          <a:prstGeom prst="straightConnector1">
            <a:avLst/>
          </a:prstGeom>
          <a:noFill/>
          <a:ln w="25400" cap="flat" cmpd="sng" algn="ctr">
            <a:solidFill>
              <a:srgbClr val="5B9BD5"/>
            </a:solidFill>
            <a:prstDash val="solid"/>
            <a:miter lim="800000"/>
            <a:tailEnd type="arrow" w="lg" len="lg"/>
          </a:ln>
          <a:effectLst/>
        </p:spPr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8FE32D39-6B61-4AA8-8DC9-413C3237B0BF}"/>
              </a:ext>
            </a:extLst>
          </p:cNvPr>
          <p:cNvSpPr/>
          <p:nvPr/>
        </p:nvSpPr>
        <p:spPr>
          <a:xfrm>
            <a:off x="3960244" y="2337908"/>
            <a:ext cx="220550" cy="236462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D4A9795-53C4-406B-A2EF-0122BF7AB259}"/>
              </a:ext>
            </a:extLst>
          </p:cNvPr>
          <p:cNvSpPr/>
          <p:nvPr/>
        </p:nvSpPr>
        <p:spPr>
          <a:xfrm>
            <a:off x="2652844" y="2353097"/>
            <a:ext cx="261962" cy="236462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1b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B618D58-FAE4-4E7D-9BE2-2C8AF523E170}"/>
              </a:ext>
            </a:extLst>
          </p:cNvPr>
          <p:cNvSpPr/>
          <p:nvPr/>
        </p:nvSpPr>
        <p:spPr>
          <a:xfrm>
            <a:off x="1170121" y="2140525"/>
            <a:ext cx="253644" cy="224487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1c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5733C75-3F2B-4A75-8F09-6AA94438FD75}"/>
              </a:ext>
            </a:extLst>
          </p:cNvPr>
          <p:cNvCxnSpPr/>
          <p:nvPr/>
        </p:nvCxnSpPr>
        <p:spPr>
          <a:xfrm flipV="1">
            <a:off x="1567033" y="2289907"/>
            <a:ext cx="451526" cy="3155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tailEnd type="arrow" w="lg" len="lg"/>
          </a:ln>
          <a:effectLst/>
        </p:spPr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3FFFFE2-6543-413B-B27A-1DDE6F64E5F7}"/>
              </a:ext>
            </a:extLst>
          </p:cNvPr>
          <p:cNvCxnSpPr/>
          <p:nvPr/>
        </p:nvCxnSpPr>
        <p:spPr>
          <a:xfrm flipH="1">
            <a:off x="1525463" y="2443358"/>
            <a:ext cx="510018" cy="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tailEnd type="arrow" w="lg" len="lg"/>
          </a:ln>
          <a:effectLst/>
        </p:spPr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5B7B6BD6-1451-4A8B-8907-C6DF1ACD195F}"/>
              </a:ext>
            </a:extLst>
          </p:cNvPr>
          <p:cNvSpPr txBox="1"/>
          <p:nvPr/>
        </p:nvSpPr>
        <p:spPr>
          <a:xfrm>
            <a:off x="6655493" y="2057038"/>
            <a:ext cx="828305" cy="28087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Config Change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7729BC3-4493-473C-A5F7-FFCA4C1BB473}"/>
              </a:ext>
            </a:extLst>
          </p:cNvPr>
          <p:cNvSpPr/>
          <p:nvPr/>
        </p:nvSpPr>
        <p:spPr>
          <a:xfrm>
            <a:off x="2236889" y="1779702"/>
            <a:ext cx="250973" cy="271917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5E75656-C5E6-4581-8D3C-9816E2A457B5}"/>
              </a:ext>
            </a:extLst>
          </p:cNvPr>
          <p:cNvSpPr/>
          <p:nvPr/>
        </p:nvSpPr>
        <p:spPr>
          <a:xfrm>
            <a:off x="6274607" y="2116635"/>
            <a:ext cx="261962" cy="236462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1d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FCDD0F95-C097-453D-A715-C43B03994CE9}"/>
              </a:ext>
            </a:extLst>
          </p:cNvPr>
          <p:cNvSpPr/>
          <p:nvPr/>
        </p:nvSpPr>
        <p:spPr>
          <a:xfrm>
            <a:off x="4333252" y="2300913"/>
            <a:ext cx="291531" cy="248874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1a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94833326-7F19-4743-B6B4-7B6F512EF83F}"/>
              </a:ext>
            </a:extLst>
          </p:cNvPr>
          <p:cNvCxnSpPr/>
          <p:nvPr/>
        </p:nvCxnSpPr>
        <p:spPr>
          <a:xfrm flipH="1" flipV="1">
            <a:off x="3028173" y="2832933"/>
            <a:ext cx="1953134" cy="26865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none" w="lg" len="lg"/>
            <a:tailEnd type="arrow" w="lg" len="lg"/>
          </a:ln>
          <a:effectLst/>
        </p:spPr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C57EFABC-2DDA-4128-8039-24BA125105B1}"/>
              </a:ext>
            </a:extLst>
          </p:cNvPr>
          <p:cNvSpPr/>
          <p:nvPr/>
        </p:nvSpPr>
        <p:spPr>
          <a:xfrm>
            <a:off x="1631753" y="2139415"/>
            <a:ext cx="220550" cy="236462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F4CE27FE-1224-4E99-B0CF-B336CC74730D}"/>
              </a:ext>
            </a:extLst>
          </p:cNvPr>
          <p:cNvCxnSpPr/>
          <p:nvPr/>
        </p:nvCxnSpPr>
        <p:spPr>
          <a:xfrm flipH="1" flipV="1">
            <a:off x="6617484" y="2349962"/>
            <a:ext cx="866315" cy="3135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miter lim="800000"/>
            <a:headEnd type="arrow" w="lg" len="lg"/>
            <a:tailEnd type="none" w="lg" len="lg"/>
          </a:ln>
          <a:effectLst/>
        </p:spPr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4ED8E52C-CD6D-4510-B235-19F36ED74870}"/>
              </a:ext>
            </a:extLst>
          </p:cNvPr>
          <p:cNvSpPr/>
          <p:nvPr/>
        </p:nvSpPr>
        <p:spPr>
          <a:xfrm>
            <a:off x="6946202" y="2208693"/>
            <a:ext cx="357237" cy="271917"/>
          </a:xfrm>
          <a:prstGeom prst="ellipse">
            <a:avLst/>
          </a:prstGeom>
          <a:solidFill>
            <a:srgbClr val="FFD1D1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11b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AD8EF29-987A-4232-A735-21159B423586}"/>
              </a:ext>
            </a:extLst>
          </p:cNvPr>
          <p:cNvSpPr txBox="1"/>
          <p:nvPr/>
        </p:nvSpPr>
        <p:spPr>
          <a:xfrm>
            <a:off x="5991205" y="3902356"/>
            <a:ext cx="681538" cy="23709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1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FM/PM KPIs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8152E04F-D0AC-4684-9F8A-F2C25C52CA8A}"/>
              </a:ext>
            </a:extLst>
          </p:cNvPr>
          <p:cNvCxnSpPr>
            <a:cxnSpLocks/>
          </p:cNvCxnSpPr>
          <p:nvPr/>
        </p:nvCxnSpPr>
        <p:spPr>
          <a:xfrm>
            <a:off x="2817161" y="2853694"/>
            <a:ext cx="0" cy="546799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CBE211C8-3393-4E2D-8E58-3DCF582ED0BC}"/>
              </a:ext>
            </a:extLst>
          </p:cNvPr>
          <p:cNvSpPr/>
          <p:nvPr/>
        </p:nvSpPr>
        <p:spPr>
          <a:xfrm>
            <a:off x="3468151" y="3552475"/>
            <a:ext cx="994611" cy="449986"/>
          </a:xfrm>
          <a:prstGeom prst="rect">
            <a:avLst/>
          </a:prstGeom>
          <a:solidFill>
            <a:srgbClr val="ED7D31"/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 Collector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944E21D-B456-432A-BAB2-8CD5256BCF18}"/>
              </a:ext>
            </a:extLst>
          </p:cNvPr>
          <p:cNvSpPr/>
          <p:nvPr/>
        </p:nvSpPr>
        <p:spPr>
          <a:xfrm>
            <a:off x="2620519" y="3368633"/>
            <a:ext cx="654170" cy="49714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FM/PM DB</a:t>
            </a:r>
          </a:p>
        </p:txBody>
      </p:sp>
      <p:sp>
        <p:nvSpPr>
          <p:cNvPr id="33" name="Flowchart: Magnetic Disk 32">
            <a:extLst>
              <a:ext uri="{FF2B5EF4-FFF2-40B4-BE49-F238E27FC236}">
                <a16:creationId xmlns:a16="http://schemas.microsoft.com/office/drawing/2014/main" id="{7EEC4969-A7D8-4401-B22B-08BB72256CB2}"/>
              </a:ext>
            </a:extLst>
          </p:cNvPr>
          <p:cNvSpPr/>
          <p:nvPr/>
        </p:nvSpPr>
        <p:spPr>
          <a:xfrm>
            <a:off x="3016488" y="3645674"/>
            <a:ext cx="253093" cy="236462"/>
          </a:xfrm>
          <a:prstGeom prst="flowChartMagneticDisk">
            <a:avLst/>
          </a:prstGeom>
          <a:solidFill>
            <a:srgbClr val="FFFF99"/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B933178-8899-4F2A-9F24-EF2295CDB619}"/>
              </a:ext>
            </a:extLst>
          </p:cNvPr>
          <p:cNvSpPr/>
          <p:nvPr/>
        </p:nvSpPr>
        <p:spPr>
          <a:xfrm>
            <a:off x="3601607" y="3802575"/>
            <a:ext cx="262848" cy="280239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1e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E51606AB-F5A0-4B72-873B-F4D71EF37D8C}"/>
              </a:ext>
            </a:extLst>
          </p:cNvPr>
          <p:cNvSpPr/>
          <p:nvPr/>
        </p:nvSpPr>
        <p:spPr>
          <a:xfrm>
            <a:off x="2821264" y="3029629"/>
            <a:ext cx="333299" cy="279779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4f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99F0177-1BCC-4B13-B9CA-6AFFDEC461C5}"/>
              </a:ext>
            </a:extLst>
          </p:cNvPr>
          <p:cNvSpPr txBox="1"/>
          <p:nvPr/>
        </p:nvSpPr>
        <p:spPr>
          <a:xfrm>
            <a:off x="2408318" y="3957683"/>
            <a:ext cx="12507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9779" marR="0" lvl="0" indent="-129779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FM/PM Collector &amp; DB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F15818DA-AFE4-4D57-9BE2-0DA6AB71F0A7}"/>
              </a:ext>
            </a:extLst>
          </p:cNvPr>
          <p:cNvCxnSpPr>
            <a:endCxn id="31" idx="3"/>
          </p:cNvCxnSpPr>
          <p:nvPr/>
        </p:nvCxnSpPr>
        <p:spPr>
          <a:xfrm flipH="1">
            <a:off x="4462762" y="3771034"/>
            <a:ext cx="2968586" cy="6434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miter lim="800000"/>
            <a:headEnd type="none" w="lg" len="lg"/>
            <a:tailEnd type="arrow" w="lg" len="lg"/>
          </a:ln>
          <a:effectLst/>
        </p:spPr>
      </p:cxnSp>
      <p:sp>
        <p:nvSpPr>
          <p:cNvPr id="38" name="Oval 37">
            <a:extLst>
              <a:ext uri="{FF2B5EF4-FFF2-40B4-BE49-F238E27FC236}">
                <a16:creationId xmlns:a16="http://schemas.microsoft.com/office/drawing/2014/main" id="{257E1929-79CE-4040-84F1-33BDBB533633}"/>
              </a:ext>
            </a:extLst>
          </p:cNvPr>
          <p:cNvSpPr/>
          <p:nvPr/>
        </p:nvSpPr>
        <p:spPr>
          <a:xfrm>
            <a:off x="5701105" y="3812289"/>
            <a:ext cx="268448" cy="274763"/>
          </a:xfrm>
          <a:prstGeom prst="ellipse">
            <a:avLst/>
          </a:prstGeom>
          <a:solidFill>
            <a:srgbClr val="FFD1D1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3d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F61A08F8-97C1-4743-BA9C-588D6C5337F6}"/>
              </a:ext>
            </a:extLst>
          </p:cNvPr>
          <p:cNvSpPr/>
          <p:nvPr/>
        </p:nvSpPr>
        <p:spPr>
          <a:xfrm>
            <a:off x="5660495" y="3430868"/>
            <a:ext cx="254951" cy="279779"/>
          </a:xfrm>
          <a:prstGeom prst="ellipse">
            <a:avLst/>
          </a:prstGeom>
          <a:solidFill>
            <a:srgbClr val="FFD1D1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3a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C1C451A1-BC4C-4F4E-A866-249770535902}"/>
              </a:ext>
            </a:extLst>
          </p:cNvPr>
          <p:cNvCxnSpPr>
            <a:cxnSpLocks/>
          </p:cNvCxnSpPr>
          <p:nvPr/>
        </p:nvCxnSpPr>
        <p:spPr>
          <a:xfrm flipH="1">
            <a:off x="6428912" y="1527306"/>
            <a:ext cx="8485" cy="515533"/>
          </a:xfrm>
          <a:prstGeom prst="straightConnector1">
            <a:avLst/>
          </a:prstGeom>
          <a:noFill/>
          <a:ln w="25400" cap="flat" cmpd="sng" algn="ctr">
            <a:solidFill>
              <a:srgbClr val="5B9BD5"/>
            </a:solidFill>
            <a:prstDash val="solid"/>
            <a:miter lim="800000"/>
            <a:headEnd type="arrow" w="lg" len="lg"/>
            <a:tailEnd type="none" w="lg" len="lg"/>
          </a:ln>
          <a:effectLst/>
        </p:spPr>
      </p:cxnSp>
      <p:sp>
        <p:nvSpPr>
          <p:cNvPr id="41" name="Oval 40">
            <a:extLst>
              <a:ext uri="{FF2B5EF4-FFF2-40B4-BE49-F238E27FC236}">
                <a16:creationId xmlns:a16="http://schemas.microsoft.com/office/drawing/2014/main" id="{7742A9E2-AA1F-442B-A028-662603996E64}"/>
              </a:ext>
            </a:extLst>
          </p:cNvPr>
          <p:cNvSpPr/>
          <p:nvPr/>
        </p:nvSpPr>
        <p:spPr>
          <a:xfrm>
            <a:off x="6440131" y="1702605"/>
            <a:ext cx="250973" cy="271917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12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A373A63-C908-4FFE-85A7-B49F6EE656A7}"/>
              </a:ext>
            </a:extLst>
          </p:cNvPr>
          <p:cNvSpPr txBox="1"/>
          <p:nvPr/>
        </p:nvSpPr>
        <p:spPr>
          <a:xfrm>
            <a:off x="6672183" y="2525483"/>
            <a:ext cx="681538" cy="334316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O-RAN O1</a:t>
            </a: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interface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491FCC2A-B71B-40BB-9718-BB6DCEDE2478}"/>
              </a:ext>
            </a:extLst>
          </p:cNvPr>
          <p:cNvCxnSpPr/>
          <p:nvPr/>
        </p:nvCxnSpPr>
        <p:spPr>
          <a:xfrm>
            <a:off x="4352680" y="1542266"/>
            <a:ext cx="0" cy="516719"/>
          </a:xfrm>
          <a:prstGeom prst="straightConnector1">
            <a:avLst/>
          </a:prstGeom>
          <a:noFill/>
          <a:ln w="25400" cap="flat" cmpd="sng" algn="ctr">
            <a:solidFill>
              <a:srgbClr val="5B9BD5"/>
            </a:solidFill>
            <a:prstDash val="solid"/>
            <a:miter lim="800000"/>
            <a:tailEnd type="arrow" w="lg" len="lg"/>
          </a:ln>
          <a:effectLst/>
        </p:spPr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C0FE9FD8-1ADA-46E9-A029-746DD5D5B764}"/>
              </a:ext>
            </a:extLst>
          </p:cNvPr>
          <p:cNvCxnSpPr/>
          <p:nvPr/>
        </p:nvCxnSpPr>
        <p:spPr>
          <a:xfrm flipV="1">
            <a:off x="4489934" y="1539558"/>
            <a:ext cx="0" cy="505187"/>
          </a:xfrm>
          <a:prstGeom prst="straightConnector1">
            <a:avLst/>
          </a:prstGeom>
          <a:noFill/>
          <a:ln w="25400" cap="flat" cmpd="sng" algn="ctr">
            <a:solidFill>
              <a:srgbClr val="5B9BD5"/>
            </a:solidFill>
            <a:prstDash val="solid"/>
            <a:miter lim="800000"/>
            <a:tailEnd type="arrow" w="lg" len="lg"/>
          </a:ln>
          <a:effectLst/>
        </p:spPr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66ADC1CC-C446-48FB-9881-AB5904AAEB2E}"/>
              </a:ext>
            </a:extLst>
          </p:cNvPr>
          <p:cNvCxnSpPr/>
          <p:nvPr/>
        </p:nvCxnSpPr>
        <p:spPr>
          <a:xfrm>
            <a:off x="6189158" y="1558815"/>
            <a:ext cx="0" cy="492805"/>
          </a:xfrm>
          <a:prstGeom prst="straightConnector1">
            <a:avLst/>
          </a:prstGeom>
          <a:noFill/>
          <a:ln w="25400" cap="flat" cmpd="sng" algn="ctr">
            <a:solidFill>
              <a:srgbClr val="5B9BD5"/>
            </a:solidFill>
            <a:prstDash val="solid"/>
            <a:miter lim="800000"/>
            <a:tailEnd type="arrow" w="lg" len="lg"/>
          </a:ln>
          <a:effectLst/>
        </p:spPr>
      </p:cxnSp>
      <p:sp>
        <p:nvSpPr>
          <p:cNvPr id="46" name="Oval 45">
            <a:extLst>
              <a:ext uri="{FF2B5EF4-FFF2-40B4-BE49-F238E27FC236}">
                <a16:creationId xmlns:a16="http://schemas.microsoft.com/office/drawing/2014/main" id="{7BF7268A-F13F-48DF-BFBE-53406B520AB8}"/>
              </a:ext>
            </a:extLst>
          </p:cNvPr>
          <p:cNvSpPr/>
          <p:nvPr/>
        </p:nvSpPr>
        <p:spPr>
          <a:xfrm>
            <a:off x="4142694" y="1668541"/>
            <a:ext cx="223763" cy="215376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7A27913A-4F43-4C97-953F-CD7EACF936B3}"/>
              </a:ext>
            </a:extLst>
          </p:cNvPr>
          <p:cNvSpPr/>
          <p:nvPr/>
        </p:nvSpPr>
        <p:spPr>
          <a:xfrm>
            <a:off x="6065070" y="1598955"/>
            <a:ext cx="250973" cy="271917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8CD0118B-068E-4BA9-9417-8FC5C573396D}"/>
              </a:ext>
            </a:extLst>
          </p:cNvPr>
          <p:cNvCxnSpPr>
            <a:cxnSpLocks/>
          </p:cNvCxnSpPr>
          <p:nvPr/>
        </p:nvCxnSpPr>
        <p:spPr>
          <a:xfrm>
            <a:off x="4698437" y="1567018"/>
            <a:ext cx="0" cy="489925"/>
          </a:xfrm>
          <a:prstGeom prst="straightConnector1">
            <a:avLst/>
          </a:prstGeom>
          <a:noFill/>
          <a:ln w="25400" cap="flat" cmpd="sng" algn="ctr">
            <a:solidFill>
              <a:srgbClr val="5B9BD5"/>
            </a:solidFill>
            <a:prstDash val="solid"/>
            <a:miter lim="800000"/>
            <a:tailEnd type="arrow" w="lg" len="lg"/>
          </a:ln>
          <a:effectLst/>
        </p:spPr>
      </p:cxnSp>
      <p:sp>
        <p:nvSpPr>
          <p:cNvPr id="49" name="Oval 48">
            <a:extLst>
              <a:ext uri="{FF2B5EF4-FFF2-40B4-BE49-F238E27FC236}">
                <a16:creationId xmlns:a16="http://schemas.microsoft.com/office/drawing/2014/main" id="{94925545-DA91-4EA5-96BA-243760B8BAEB}"/>
              </a:ext>
            </a:extLst>
          </p:cNvPr>
          <p:cNvSpPr/>
          <p:nvPr/>
        </p:nvSpPr>
        <p:spPr>
          <a:xfrm>
            <a:off x="4592434" y="1614677"/>
            <a:ext cx="263139" cy="252011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12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2EA1AE32-FCD4-4A71-8A43-B65437645E8B}"/>
              </a:ext>
            </a:extLst>
          </p:cNvPr>
          <p:cNvCxnSpPr/>
          <p:nvPr/>
        </p:nvCxnSpPr>
        <p:spPr>
          <a:xfrm>
            <a:off x="2849512" y="1558815"/>
            <a:ext cx="1480" cy="632860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miter lim="800000"/>
            <a:tailEnd type="arrow" w="lg" len="lg"/>
          </a:ln>
          <a:effectLst/>
        </p:spPr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1943B5F8-DAB7-4AA6-939D-9F9A4F26F01C}"/>
              </a:ext>
            </a:extLst>
          </p:cNvPr>
          <p:cNvCxnSpPr/>
          <p:nvPr/>
        </p:nvCxnSpPr>
        <p:spPr>
          <a:xfrm flipV="1">
            <a:off x="4916858" y="1572230"/>
            <a:ext cx="0" cy="505187"/>
          </a:xfrm>
          <a:prstGeom prst="straightConnector1">
            <a:avLst/>
          </a:prstGeom>
          <a:noFill/>
          <a:ln w="25400" cap="flat" cmpd="sng" algn="ctr">
            <a:solidFill>
              <a:srgbClr val="5B9BD5"/>
            </a:solidFill>
            <a:prstDash val="solid"/>
            <a:miter lim="800000"/>
            <a:tailEnd type="arrow" w="lg" len="lg"/>
          </a:ln>
          <a:effectLst/>
        </p:spPr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AF9FDFEC-32CD-46FC-B1D4-4DA4D76AF7B5}"/>
              </a:ext>
            </a:extLst>
          </p:cNvPr>
          <p:cNvCxnSpPr>
            <a:cxnSpLocks/>
          </p:cNvCxnSpPr>
          <p:nvPr/>
        </p:nvCxnSpPr>
        <p:spPr>
          <a:xfrm>
            <a:off x="2662900" y="1576173"/>
            <a:ext cx="16145" cy="571163"/>
          </a:xfrm>
          <a:prstGeom prst="straightConnector1">
            <a:avLst/>
          </a:prstGeom>
          <a:noFill/>
          <a:ln w="25400" cap="flat" cmpd="sng" algn="ctr">
            <a:solidFill>
              <a:srgbClr val="5B9BD5"/>
            </a:solidFill>
            <a:prstDash val="solid"/>
            <a:miter lim="800000"/>
            <a:tailEnd type="arrow" w="lg" len="lg"/>
          </a:ln>
          <a:effectLst/>
        </p:spPr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C3E0D2D2-5AF9-4EBC-9478-2B702D4E8ABB}"/>
              </a:ext>
            </a:extLst>
          </p:cNvPr>
          <p:cNvCxnSpPr>
            <a:cxnSpLocks/>
          </p:cNvCxnSpPr>
          <p:nvPr/>
        </p:nvCxnSpPr>
        <p:spPr>
          <a:xfrm>
            <a:off x="5652540" y="1567018"/>
            <a:ext cx="0" cy="487116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miter lim="800000"/>
            <a:tailEnd type="arrow" w="lg" len="lg"/>
          </a:ln>
          <a:effectLst/>
        </p:spPr>
      </p:cxnSp>
      <p:sp>
        <p:nvSpPr>
          <p:cNvPr id="54" name="Oval 53">
            <a:extLst>
              <a:ext uri="{FF2B5EF4-FFF2-40B4-BE49-F238E27FC236}">
                <a16:creationId xmlns:a16="http://schemas.microsoft.com/office/drawing/2014/main" id="{789D88DF-10AF-4D7B-BDEB-FE3188933DFF}"/>
              </a:ext>
            </a:extLst>
          </p:cNvPr>
          <p:cNvSpPr/>
          <p:nvPr/>
        </p:nvSpPr>
        <p:spPr>
          <a:xfrm>
            <a:off x="5468041" y="1621432"/>
            <a:ext cx="313709" cy="279779"/>
          </a:xfrm>
          <a:prstGeom prst="ellipse">
            <a:avLst/>
          </a:prstGeom>
          <a:solidFill>
            <a:srgbClr val="FFD1D1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4a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1D108763-3317-422F-B54B-A40DDD60C2EA}"/>
              </a:ext>
            </a:extLst>
          </p:cNvPr>
          <p:cNvSpPr/>
          <p:nvPr/>
        </p:nvSpPr>
        <p:spPr>
          <a:xfrm>
            <a:off x="4981307" y="2762573"/>
            <a:ext cx="795258" cy="419732"/>
          </a:xfrm>
          <a:prstGeom prst="rect">
            <a:avLst/>
          </a:prstGeom>
          <a:solidFill>
            <a:srgbClr val="FF9900"/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highlight>
                <a:srgbClr val="00FFFF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211745EB-F129-4F7E-80B4-800EC3DB4BB4}"/>
              </a:ext>
            </a:extLst>
          </p:cNvPr>
          <p:cNvSpPr/>
          <p:nvPr/>
        </p:nvSpPr>
        <p:spPr>
          <a:xfrm>
            <a:off x="5520415" y="2907069"/>
            <a:ext cx="262848" cy="280239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1f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95F55FF-A776-4840-96FB-7919B42F5EA8}"/>
              </a:ext>
            </a:extLst>
          </p:cNvPr>
          <p:cNvSpPr txBox="1"/>
          <p:nvPr/>
        </p:nvSpPr>
        <p:spPr>
          <a:xfrm>
            <a:off x="5934397" y="3426166"/>
            <a:ext cx="265780" cy="22981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1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CM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EB0AA5A4-C06B-4D21-8F30-B872F70E05E2}"/>
              </a:ext>
            </a:extLst>
          </p:cNvPr>
          <p:cNvSpPr/>
          <p:nvPr/>
        </p:nvSpPr>
        <p:spPr>
          <a:xfrm>
            <a:off x="1656031" y="2459316"/>
            <a:ext cx="220550" cy="236462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1CAD8CBD-07FB-44A1-9F2F-0D4715157F82}"/>
              </a:ext>
            </a:extLst>
          </p:cNvPr>
          <p:cNvSpPr/>
          <p:nvPr/>
        </p:nvSpPr>
        <p:spPr>
          <a:xfrm>
            <a:off x="4369177" y="1702605"/>
            <a:ext cx="250973" cy="244439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E0C5D9DA-A018-4E50-8108-E3DBDC4F06B0}"/>
              </a:ext>
            </a:extLst>
          </p:cNvPr>
          <p:cNvSpPr/>
          <p:nvPr/>
        </p:nvSpPr>
        <p:spPr>
          <a:xfrm>
            <a:off x="4789613" y="1812161"/>
            <a:ext cx="254489" cy="224808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13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89D08BBE-B6BC-4300-922B-61B130C86E0A}"/>
              </a:ext>
            </a:extLst>
          </p:cNvPr>
          <p:cNvSpPr/>
          <p:nvPr/>
        </p:nvSpPr>
        <p:spPr>
          <a:xfrm>
            <a:off x="2483863" y="1649219"/>
            <a:ext cx="333299" cy="279779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13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39CC6FC-43F6-40CA-A1ED-FC80581BA892}"/>
              </a:ext>
            </a:extLst>
          </p:cNvPr>
          <p:cNvSpPr txBox="1"/>
          <p:nvPr/>
        </p:nvSpPr>
        <p:spPr>
          <a:xfrm>
            <a:off x="6357687" y="3550385"/>
            <a:ext cx="681538" cy="23709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O-RAN O1 interface</a:t>
            </a: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1AB62948-7DB9-481F-BE8A-B42F59A3C5D0}"/>
              </a:ext>
            </a:extLst>
          </p:cNvPr>
          <p:cNvCxnSpPr>
            <a:cxnSpLocks/>
            <a:stCxn id="55" idx="1"/>
          </p:cNvCxnSpPr>
          <p:nvPr/>
        </p:nvCxnSpPr>
        <p:spPr>
          <a:xfrm flipH="1" flipV="1">
            <a:off x="1508541" y="2950636"/>
            <a:ext cx="3472766" cy="21803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none" w="lg" len="lg"/>
            <a:tailEnd type="arrow" w="lg" len="lg"/>
          </a:ln>
          <a:effectLst/>
        </p:spPr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AB8259CA-9862-47E8-9C10-566A69EDFD7C}"/>
              </a:ext>
            </a:extLst>
          </p:cNvPr>
          <p:cNvCxnSpPr/>
          <p:nvPr/>
        </p:nvCxnSpPr>
        <p:spPr>
          <a:xfrm flipH="1" flipV="1">
            <a:off x="3011466" y="2628657"/>
            <a:ext cx="1235744" cy="9024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none" w="lg" len="lg"/>
            <a:tailEnd type="arrow" w="lg" len="lg"/>
          </a:ln>
          <a:effectLst/>
        </p:spPr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0E17D26E-532A-4A41-B83E-FE4B1E888379}"/>
              </a:ext>
            </a:extLst>
          </p:cNvPr>
          <p:cNvCxnSpPr>
            <a:cxnSpLocks/>
          </p:cNvCxnSpPr>
          <p:nvPr/>
        </p:nvCxnSpPr>
        <p:spPr>
          <a:xfrm>
            <a:off x="3803248" y="1554662"/>
            <a:ext cx="11940" cy="1980135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miter lim="800000"/>
            <a:headEnd type="arrow" w="lg" len="lg"/>
            <a:tailEnd type="none" w="lg" len="lg"/>
          </a:ln>
          <a:effectLst/>
        </p:spPr>
      </p:cxnSp>
      <p:sp>
        <p:nvSpPr>
          <p:cNvPr id="66" name="Oval 65">
            <a:extLst>
              <a:ext uri="{FF2B5EF4-FFF2-40B4-BE49-F238E27FC236}">
                <a16:creationId xmlns:a16="http://schemas.microsoft.com/office/drawing/2014/main" id="{CB3D640C-1C2C-46B7-9EF7-BFB5F66650AB}"/>
              </a:ext>
            </a:extLst>
          </p:cNvPr>
          <p:cNvSpPr/>
          <p:nvPr/>
        </p:nvSpPr>
        <p:spPr>
          <a:xfrm>
            <a:off x="3828307" y="2533598"/>
            <a:ext cx="240470" cy="236462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68CD810E-69F1-44E3-8246-D7E7FC38A088}"/>
              </a:ext>
            </a:extLst>
          </p:cNvPr>
          <p:cNvSpPr/>
          <p:nvPr/>
        </p:nvSpPr>
        <p:spPr>
          <a:xfrm>
            <a:off x="1667054" y="2889592"/>
            <a:ext cx="274517" cy="255548"/>
          </a:xfrm>
          <a:prstGeom prst="ellipse">
            <a:avLst/>
          </a:prstGeom>
          <a:solidFill>
            <a:srgbClr val="FFD1D1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7</a:t>
            </a: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A4B76BED-F289-473F-89F4-4A1C4A8300CD}"/>
              </a:ext>
            </a:extLst>
          </p:cNvPr>
          <p:cNvCxnSpPr/>
          <p:nvPr/>
        </p:nvCxnSpPr>
        <p:spPr>
          <a:xfrm>
            <a:off x="2999861" y="1558815"/>
            <a:ext cx="1480" cy="632860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miter lim="800000"/>
            <a:tailEnd type="arrow" w="lg" len="lg"/>
          </a:ln>
          <a:effectLst/>
        </p:spPr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D5644F2A-51A6-4DDE-81F5-647D92FFC1C8}"/>
              </a:ext>
            </a:extLst>
          </p:cNvPr>
          <p:cNvCxnSpPr/>
          <p:nvPr/>
        </p:nvCxnSpPr>
        <p:spPr>
          <a:xfrm flipV="1">
            <a:off x="5896201" y="1563857"/>
            <a:ext cx="9101" cy="473537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miter lim="800000"/>
            <a:tailEnd type="arrow" w="lg" len="lg"/>
          </a:ln>
          <a:effectLst/>
        </p:spPr>
      </p:cxnSp>
      <p:sp>
        <p:nvSpPr>
          <p:cNvPr id="70" name="Oval 69">
            <a:extLst>
              <a:ext uri="{FF2B5EF4-FFF2-40B4-BE49-F238E27FC236}">
                <a16:creationId xmlns:a16="http://schemas.microsoft.com/office/drawing/2014/main" id="{BC95E949-341F-4184-A93F-6A04DAE588CC}"/>
              </a:ext>
            </a:extLst>
          </p:cNvPr>
          <p:cNvSpPr/>
          <p:nvPr/>
        </p:nvSpPr>
        <p:spPr>
          <a:xfrm>
            <a:off x="2665050" y="1380572"/>
            <a:ext cx="333299" cy="279779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4d</a:t>
            </a: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BEFA350D-551E-4E0C-9316-750788B44E7B}"/>
              </a:ext>
            </a:extLst>
          </p:cNvPr>
          <p:cNvSpPr/>
          <p:nvPr/>
        </p:nvSpPr>
        <p:spPr>
          <a:xfrm>
            <a:off x="5164441" y="2434480"/>
            <a:ext cx="313709" cy="279779"/>
          </a:xfrm>
          <a:prstGeom prst="ellipse">
            <a:avLst/>
          </a:prstGeom>
          <a:solidFill>
            <a:srgbClr val="FFD1D1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4b</a:t>
            </a: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085B6BC3-773E-47E0-932A-3749851B6D50}"/>
              </a:ext>
            </a:extLst>
          </p:cNvPr>
          <p:cNvSpPr/>
          <p:nvPr/>
        </p:nvSpPr>
        <p:spPr>
          <a:xfrm>
            <a:off x="2930841" y="1719254"/>
            <a:ext cx="333299" cy="279779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4c</a:t>
            </a: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73174FA0-47C6-42CD-9AF6-73BDD8E148A9}"/>
              </a:ext>
            </a:extLst>
          </p:cNvPr>
          <p:cNvSpPr/>
          <p:nvPr/>
        </p:nvSpPr>
        <p:spPr>
          <a:xfrm>
            <a:off x="4310595" y="2645040"/>
            <a:ext cx="259975" cy="258666"/>
          </a:xfrm>
          <a:prstGeom prst="ellipse">
            <a:avLst/>
          </a:prstGeom>
          <a:solidFill>
            <a:srgbClr val="FFD1D1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4e</a:t>
            </a: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8454B634-F26D-4E7B-ACEF-2D91FB745EA3}"/>
              </a:ext>
            </a:extLst>
          </p:cNvPr>
          <p:cNvCxnSpPr>
            <a:cxnSpLocks/>
          </p:cNvCxnSpPr>
          <p:nvPr/>
        </p:nvCxnSpPr>
        <p:spPr>
          <a:xfrm>
            <a:off x="3704138" y="1560938"/>
            <a:ext cx="11940" cy="1980135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miter lim="800000"/>
            <a:headEnd type="arrow" w="lg" len="lg"/>
            <a:tailEnd type="none" w="lg" len="lg"/>
          </a:ln>
          <a:effectLst/>
        </p:spPr>
      </p:cxnSp>
      <p:sp>
        <p:nvSpPr>
          <p:cNvPr id="75" name="Oval 74">
            <a:extLst>
              <a:ext uri="{FF2B5EF4-FFF2-40B4-BE49-F238E27FC236}">
                <a16:creationId xmlns:a16="http://schemas.microsoft.com/office/drawing/2014/main" id="{1375E065-ED6C-44AE-BCC3-070517C75B88}"/>
              </a:ext>
            </a:extLst>
          </p:cNvPr>
          <p:cNvSpPr/>
          <p:nvPr/>
        </p:nvSpPr>
        <p:spPr>
          <a:xfrm>
            <a:off x="3475919" y="3011193"/>
            <a:ext cx="333299" cy="279779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4d</a:t>
            </a: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FAEF94EA-11E5-44AF-92E5-5A89326F2BB6}"/>
              </a:ext>
            </a:extLst>
          </p:cNvPr>
          <p:cNvSpPr/>
          <p:nvPr/>
        </p:nvSpPr>
        <p:spPr>
          <a:xfrm>
            <a:off x="3768530" y="3206075"/>
            <a:ext cx="333299" cy="279779"/>
          </a:xfrm>
          <a:prstGeom prst="ellipse">
            <a:avLst/>
          </a:prstGeom>
          <a:solidFill>
            <a:srgbClr val="FFD1D1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4a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416EE40D-80CF-4CE1-BD12-8C0FEC4736D0}"/>
              </a:ext>
            </a:extLst>
          </p:cNvPr>
          <p:cNvSpPr/>
          <p:nvPr/>
        </p:nvSpPr>
        <p:spPr>
          <a:xfrm>
            <a:off x="7476486" y="1256746"/>
            <a:ext cx="1390726" cy="2878592"/>
          </a:xfrm>
          <a:prstGeom prst="rect">
            <a:avLst/>
          </a:prstGeom>
          <a:solidFill>
            <a:srgbClr val="ED7D31">
              <a:lumMod val="60000"/>
              <a:lumOff val="40000"/>
            </a:srgbClr>
          </a:solidFill>
          <a:ln w="12700" cap="flat" cmpd="sng" algn="ctr">
            <a:solidFill>
              <a:srgbClr val="ED7D31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Simulated RAN</a:t>
            </a:r>
          </a:p>
          <a:p>
            <a:pPr marL="127397" marR="0" lvl="0" indent="-127397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~2000 Cells</a:t>
            </a:r>
          </a:p>
          <a:p>
            <a:pPr marL="127397" marR="0" lvl="0" indent="-127397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Nbrlist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PCI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9F9490C-FD13-4A64-AC93-A41F8AEB6636}"/>
              </a:ext>
            </a:extLst>
          </p:cNvPr>
          <p:cNvSpPr/>
          <p:nvPr/>
        </p:nvSpPr>
        <p:spPr>
          <a:xfrm>
            <a:off x="7650469" y="2694544"/>
            <a:ext cx="1146634" cy="626579"/>
          </a:xfrm>
          <a:prstGeom prst="rect">
            <a:avLst/>
          </a:prstGeom>
          <a:solidFill>
            <a:srgbClr val="FF99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88106" marR="0" lvl="0" indent="-88106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Cells/GNBs</a:t>
            </a:r>
          </a:p>
          <a:p>
            <a:pPr marL="88106" marR="0" lvl="0" indent="-88106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RIC</a:t>
            </a:r>
          </a:p>
          <a:p>
            <a:pPr marL="88106" marR="0" lvl="0" indent="-88106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Yang model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790052AF-343F-4DA4-B481-8A68859ED707}"/>
              </a:ext>
            </a:extLst>
          </p:cNvPr>
          <p:cNvSpPr/>
          <p:nvPr/>
        </p:nvSpPr>
        <p:spPr>
          <a:xfrm>
            <a:off x="7492490" y="2044744"/>
            <a:ext cx="1030398" cy="548620"/>
          </a:xfrm>
          <a:prstGeom prst="rect">
            <a:avLst/>
          </a:prstGeom>
          <a:solidFill>
            <a:srgbClr val="FF99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FF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O1 - Netconf interface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E22E5B67-3F40-4D7C-A978-7B817D04F39E}"/>
              </a:ext>
            </a:extLst>
          </p:cNvPr>
          <p:cNvSpPr/>
          <p:nvPr/>
        </p:nvSpPr>
        <p:spPr>
          <a:xfrm>
            <a:off x="7483798" y="3480344"/>
            <a:ext cx="741449" cy="548620"/>
          </a:xfrm>
          <a:prstGeom prst="rect">
            <a:avLst/>
          </a:prstGeom>
          <a:solidFill>
            <a:srgbClr val="FF99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FF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O1 - VES</a:t>
            </a:r>
          </a:p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FF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outputs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94A4FF3-7524-4B11-A72E-3421D1F72381}"/>
              </a:ext>
            </a:extLst>
          </p:cNvPr>
          <p:cNvSpPr txBox="1"/>
          <p:nvPr/>
        </p:nvSpPr>
        <p:spPr>
          <a:xfrm>
            <a:off x="5818666" y="4336656"/>
            <a:ext cx="681538" cy="23709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BF2A7098-8C80-4847-AAEE-6C44FBD0BC7D}"/>
              </a:ext>
            </a:extLst>
          </p:cNvPr>
          <p:cNvSpPr txBox="1"/>
          <p:nvPr/>
        </p:nvSpPr>
        <p:spPr>
          <a:xfrm>
            <a:off x="136565" y="777419"/>
            <a:ext cx="413339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9779" marR="0" lvl="0" indent="-129779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CM via </a:t>
            </a:r>
            <a:r>
              <a:rPr kumimoji="0" lang="en-US" sz="135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VES</a:t>
            </a: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collector</a:t>
            </a:r>
          </a:p>
          <a:p>
            <a:pPr marL="129779" marR="0" lvl="0" indent="-129779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CPS DB model based on O-RAN network yang model</a:t>
            </a:r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D0BE98AC-768C-4B31-81DD-A9F1A6B50D17}"/>
              </a:ext>
            </a:extLst>
          </p:cNvPr>
          <p:cNvCxnSpPr/>
          <p:nvPr/>
        </p:nvCxnSpPr>
        <p:spPr>
          <a:xfrm flipH="1">
            <a:off x="4462762" y="3696085"/>
            <a:ext cx="2968586" cy="6434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miter lim="800000"/>
            <a:headEnd type="none" w="lg" len="lg"/>
            <a:tailEnd type="arrow" w="lg" len="lg"/>
          </a:ln>
          <a:effectLst/>
        </p:spPr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408510E5-298D-4896-B8AC-22F19A9CC45F}"/>
              </a:ext>
            </a:extLst>
          </p:cNvPr>
          <p:cNvSpPr txBox="1"/>
          <p:nvPr/>
        </p:nvSpPr>
        <p:spPr>
          <a:xfrm>
            <a:off x="155210" y="3320772"/>
            <a:ext cx="1258293" cy="715581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Offline-training</a:t>
            </a: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for ML-based</a:t>
            </a:r>
            <a:b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SON function</a:t>
            </a:r>
          </a:p>
        </p:txBody>
      </p: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6A1C1229-9BA2-4234-8DBF-305454F648DD}"/>
              </a:ext>
            </a:extLst>
          </p:cNvPr>
          <p:cNvCxnSpPr/>
          <p:nvPr/>
        </p:nvCxnSpPr>
        <p:spPr>
          <a:xfrm flipH="1" flipV="1">
            <a:off x="1119271" y="3048066"/>
            <a:ext cx="1441" cy="242906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2E4E3168-1D56-43FE-9805-2F8630AF733B}"/>
              </a:ext>
            </a:extLst>
          </p:cNvPr>
          <p:cNvCxnSpPr>
            <a:cxnSpLocks/>
          </p:cNvCxnSpPr>
          <p:nvPr/>
        </p:nvCxnSpPr>
        <p:spPr>
          <a:xfrm flipH="1">
            <a:off x="5551315" y="2459316"/>
            <a:ext cx="101225" cy="303257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miter lim="800000"/>
            <a:headEnd type="arrow" w="lg" len="med"/>
            <a:tailEnd type="arrow" w="lg" len="lg"/>
          </a:ln>
          <a:effectLst/>
        </p:spPr>
      </p:cxnSp>
      <p:sp>
        <p:nvSpPr>
          <p:cNvPr id="87" name="Rectangle 86">
            <a:extLst>
              <a:ext uri="{FF2B5EF4-FFF2-40B4-BE49-F238E27FC236}">
                <a16:creationId xmlns:a16="http://schemas.microsoft.com/office/drawing/2014/main" id="{0C3DC232-69CF-4AD1-88C3-D72A743EA163}"/>
              </a:ext>
            </a:extLst>
          </p:cNvPr>
          <p:cNvSpPr/>
          <p:nvPr/>
        </p:nvSpPr>
        <p:spPr>
          <a:xfrm>
            <a:off x="1460482" y="1936004"/>
            <a:ext cx="87716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ML-based</a:t>
            </a:r>
          </a:p>
        </p:txBody>
      </p: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8604B4DD-099F-4A97-A875-C522823A27E0}"/>
              </a:ext>
            </a:extLst>
          </p:cNvPr>
          <p:cNvCxnSpPr>
            <a:cxnSpLocks/>
          </p:cNvCxnSpPr>
          <p:nvPr/>
        </p:nvCxnSpPr>
        <p:spPr>
          <a:xfrm flipH="1">
            <a:off x="4236339" y="4715696"/>
            <a:ext cx="288805" cy="0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miter lim="800000"/>
            <a:headEnd type="arrow" w="lg" len="lg"/>
            <a:tailEnd type="none" w="lg" len="lg"/>
          </a:ln>
          <a:effectLst/>
        </p:spPr>
      </p:cxnSp>
      <p:sp>
        <p:nvSpPr>
          <p:cNvPr id="89" name="TextBox 88">
            <a:extLst>
              <a:ext uri="{FF2B5EF4-FFF2-40B4-BE49-F238E27FC236}">
                <a16:creationId xmlns:a16="http://schemas.microsoft.com/office/drawing/2014/main" id="{5FDD2969-DE6C-4998-962B-9ED0326E3C1A}"/>
              </a:ext>
            </a:extLst>
          </p:cNvPr>
          <p:cNvSpPr txBox="1"/>
          <p:nvPr/>
        </p:nvSpPr>
        <p:spPr>
          <a:xfrm>
            <a:off x="4475350" y="4583817"/>
            <a:ext cx="21894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CM-FM-PM messages from RAN</a:t>
            </a:r>
          </a:p>
        </p:txBody>
      </p: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A5312EF7-E817-4E86-AC06-903B251495A3}"/>
              </a:ext>
            </a:extLst>
          </p:cNvPr>
          <p:cNvCxnSpPr>
            <a:cxnSpLocks/>
          </p:cNvCxnSpPr>
          <p:nvPr/>
        </p:nvCxnSpPr>
        <p:spPr>
          <a:xfrm flipH="1">
            <a:off x="6715783" y="4723072"/>
            <a:ext cx="288805" cy="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miter lim="800000"/>
            <a:headEnd type="arrow" w="lg" len="lg"/>
            <a:tailEnd type="none" w="lg" len="lg"/>
          </a:ln>
          <a:effectLst/>
        </p:spPr>
      </p:cxnSp>
      <p:sp>
        <p:nvSpPr>
          <p:cNvPr id="91" name="TextBox 90">
            <a:extLst>
              <a:ext uri="{FF2B5EF4-FFF2-40B4-BE49-F238E27FC236}">
                <a16:creationId xmlns:a16="http://schemas.microsoft.com/office/drawing/2014/main" id="{01A6D85F-925F-48B4-B6B7-4FB1444A2322}"/>
              </a:ext>
            </a:extLst>
          </p:cNvPr>
          <p:cNvSpPr txBox="1"/>
          <p:nvPr/>
        </p:nvSpPr>
        <p:spPr>
          <a:xfrm>
            <a:off x="6946317" y="4575325"/>
            <a:ext cx="221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Config updated to RAN (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netconf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)</a:t>
            </a:r>
          </a:p>
        </p:txBody>
      </p: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C7DDB517-6951-420A-B3F3-BA75A970ADD6}"/>
              </a:ext>
            </a:extLst>
          </p:cNvPr>
          <p:cNvCxnSpPr>
            <a:cxnSpLocks/>
          </p:cNvCxnSpPr>
          <p:nvPr/>
        </p:nvCxnSpPr>
        <p:spPr>
          <a:xfrm flipH="1">
            <a:off x="1693317" y="4702282"/>
            <a:ext cx="288805" cy="0"/>
          </a:xfrm>
          <a:prstGeom prst="straightConnector1">
            <a:avLst/>
          </a:prstGeom>
          <a:noFill/>
          <a:ln w="25400" cap="flat" cmpd="sng" algn="ctr">
            <a:solidFill>
              <a:srgbClr val="5B9BD5"/>
            </a:solidFill>
            <a:prstDash val="solid"/>
            <a:miter lim="800000"/>
            <a:headEnd type="arrow" w="lg" len="lg"/>
            <a:tailEnd type="none" w="lg" len="lg"/>
          </a:ln>
          <a:effectLst/>
        </p:spPr>
      </p:cxn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906AB3F6-7B54-44D3-9D57-C1BE60372982}"/>
              </a:ext>
            </a:extLst>
          </p:cNvPr>
          <p:cNvCxnSpPr>
            <a:cxnSpLocks/>
          </p:cNvCxnSpPr>
          <p:nvPr/>
        </p:nvCxnSpPr>
        <p:spPr>
          <a:xfrm flipH="1">
            <a:off x="563870" y="4675701"/>
            <a:ext cx="288805" cy="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>
                <a:lumMod val="95000"/>
                <a:lumOff val="5000"/>
              </a:sysClr>
            </a:solidFill>
            <a:prstDash val="solid"/>
            <a:miter lim="800000"/>
            <a:headEnd type="arrow" w="lg" len="lg"/>
            <a:tailEnd type="none" w="lg" len="lg"/>
          </a:ln>
          <a:effectLst/>
        </p:spPr>
      </p:cxnSp>
      <p:sp>
        <p:nvSpPr>
          <p:cNvPr id="94" name="TextBox 93">
            <a:extLst>
              <a:ext uri="{FF2B5EF4-FFF2-40B4-BE49-F238E27FC236}">
                <a16:creationId xmlns:a16="http://schemas.microsoft.com/office/drawing/2014/main" id="{841A3F6B-3DC1-4185-A680-BD71A1470A7F}"/>
              </a:ext>
            </a:extLst>
          </p:cNvPr>
          <p:cNvSpPr txBox="1"/>
          <p:nvPr/>
        </p:nvSpPr>
        <p:spPr>
          <a:xfrm>
            <a:off x="810981" y="4537202"/>
            <a:ext cx="7303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REST API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BF6F45FC-5C25-4D7C-BC3D-06BDF4497A50}"/>
              </a:ext>
            </a:extLst>
          </p:cNvPr>
          <p:cNvSpPr txBox="1"/>
          <p:nvPr/>
        </p:nvSpPr>
        <p:spPr>
          <a:xfrm>
            <a:off x="1926988" y="4581076"/>
            <a:ext cx="2117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DMaaP Control Loop messages</a:t>
            </a:r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676A4D2C-01F0-4C1F-B478-E309E0552A8A}"/>
              </a:ext>
            </a:extLst>
          </p:cNvPr>
          <p:cNvSpPr/>
          <p:nvPr/>
        </p:nvSpPr>
        <p:spPr>
          <a:xfrm>
            <a:off x="5035279" y="4287062"/>
            <a:ext cx="220550" cy="236462"/>
          </a:xfrm>
          <a:prstGeom prst="ellipse">
            <a:avLst/>
          </a:prstGeom>
          <a:solidFill>
            <a:srgbClr val="FFD1D1"/>
          </a:solidFill>
          <a:ln w="12700" cap="flat" cmpd="sng" algn="ctr">
            <a:solidFill>
              <a:srgbClr val="FF8B8B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79F81B67-5445-4164-84DA-AACB78BEE777}"/>
              </a:ext>
            </a:extLst>
          </p:cNvPr>
          <p:cNvSpPr txBox="1"/>
          <p:nvPr/>
        </p:nvSpPr>
        <p:spPr>
          <a:xfrm>
            <a:off x="5256029" y="4291248"/>
            <a:ext cx="1690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Interface enhancement</a:t>
            </a:r>
          </a:p>
        </p:txBody>
      </p:sp>
      <p:sp>
        <p:nvSpPr>
          <p:cNvPr id="98" name="Speech Bubble: Rectangle with Corners Rounded 6">
            <a:extLst>
              <a:ext uri="{FF2B5EF4-FFF2-40B4-BE49-F238E27FC236}">
                <a16:creationId xmlns:a16="http://schemas.microsoft.com/office/drawing/2014/main" id="{7BE7CF78-BCAE-431F-BCE4-D808146C5416}"/>
              </a:ext>
            </a:extLst>
          </p:cNvPr>
          <p:cNvSpPr/>
          <p:nvPr/>
        </p:nvSpPr>
        <p:spPr>
          <a:xfrm>
            <a:off x="4260473" y="812088"/>
            <a:ext cx="4081971" cy="1926692"/>
          </a:xfrm>
          <a:custGeom>
            <a:avLst/>
            <a:gdLst>
              <a:gd name="connsiteX0" fmla="*/ 0 w 5442628"/>
              <a:gd name="connsiteY0" fmla="*/ 113808 h 682834"/>
              <a:gd name="connsiteX1" fmla="*/ 113808 w 5442628"/>
              <a:gd name="connsiteY1" fmla="*/ 0 h 682834"/>
              <a:gd name="connsiteX2" fmla="*/ 907105 w 5442628"/>
              <a:gd name="connsiteY2" fmla="*/ 0 h 682834"/>
              <a:gd name="connsiteX3" fmla="*/ 907105 w 5442628"/>
              <a:gd name="connsiteY3" fmla="*/ 0 h 682834"/>
              <a:gd name="connsiteX4" fmla="*/ 2267762 w 5442628"/>
              <a:gd name="connsiteY4" fmla="*/ 0 h 682834"/>
              <a:gd name="connsiteX5" fmla="*/ 5328820 w 5442628"/>
              <a:gd name="connsiteY5" fmla="*/ 0 h 682834"/>
              <a:gd name="connsiteX6" fmla="*/ 5442628 w 5442628"/>
              <a:gd name="connsiteY6" fmla="*/ 113808 h 682834"/>
              <a:gd name="connsiteX7" fmla="*/ 5442628 w 5442628"/>
              <a:gd name="connsiteY7" fmla="*/ 398320 h 682834"/>
              <a:gd name="connsiteX8" fmla="*/ 5442628 w 5442628"/>
              <a:gd name="connsiteY8" fmla="*/ 398320 h 682834"/>
              <a:gd name="connsiteX9" fmla="*/ 5442628 w 5442628"/>
              <a:gd name="connsiteY9" fmla="*/ 569028 h 682834"/>
              <a:gd name="connsiteX10" fmla="*/ 5442628 w 5442628"/>
              <a:gd name="connsiteY10" fmla="*/ 569026 h 682834"/>
              <a:gd name="connsiteX11" fmla="*/ 5328820 w 5442628"/>
              <a:gd name="connsiteY11" fmla="*/ 682834 h 682834"/>
              <a:gd name="connsiteX12" fmla="*/ 2267762 w 5442628"/>
              <a:gd name="connsiteY12" fmla="*/ 682834 h 682834"/>
              <a:gd name="connsiteX13" fmla="*/ 987075 w 5442628"/>
              <a:gd name="connsiteY13" fmla="*/ 2885247 h 682834"/>
              <a:gd name="connsiteX14" fmla="*/ 907105 w 5442628"/>
              <a:gd name="connsiteY14" fmla="*/ 682834 h 682834"/>
              <a:gd name="connsiteX15" fmla="*/ 113808 w 5442628"/>
              <a:gd name="connsiteY15" fmla="*/ 682834 h 682834"/>
              <a:gd name="connsiteX16" fmla="*/ 0 w 5442628"/>
              <a:gd name="connsiteY16" fmla="*/ 569026 h 682834"/>
              <a:gd name="connsiteX17" fmla="*/ 0 w 5442628"/>
              <a:gd name="connsiteY17" fmla="*/ 569028 h 682834"/>
              <a:gd name="connsiteX18" fmla="*/ 0 w 5442628"/>
              <a:gd name="connsiteY18" fmla="*/ 398320 h 682834"/>
              <a:gd name="connsiteX19" fmla="*/ 0 w 5442628"/>
              <a:gd name="connsiteY19" fmla="*/ 398320 h 682834"/>
              <a:gd name="connsiteX20" fmla="*/ 0 w 5442628"/>
              <a:gd name="connsiteY20" fmla="*/ 113808 h 682834"/>
              <a:gd name="connsiteX0" fmla="*/ 0 w 5442628"/>
              <a:gd name="connsiteY0" fmla="*/ 113808 h 2885247"/>
              <a:gd name="connsiteX1" fmla="*/ 113808 w 5442628"/>
              <a:gd name="connsiteY1" fmla="*/ 0 h 2885247"/>
              <a:gd name="connsiteX2" fmla="*/ 907105 w 5442628"/>
              <a:gd name="connsiteY2" fmla="*/ 0 h 2885247"/>
              <a:gd name="connsiteX3" fmla="*/ 907105 w 5442628"/>
              <a:gd name="connsiteY3" fmla="*/ 0 h 2885247"/>
              <a:gd name="connsiteX4" fmla="*/ 2267762 w 5442628"/>
              <a:gd name="connsiteY4" fmla="*/ 0 h 2885247"/>
              <a:gd name="connsiteX5" fmla="*/ 5328820 w 5442628"/>
              <a:gd name="connsiteY5" fmla="*/ 0 h 2885247"/>
              <a:gd name="connsiteX6" fmla="*/ 5442628 w 5442628"/>
              <a:gd name="connsiteY6" fmla="*/ 113808 h 2885247"/>
              <a:gd name="connsiteX7" fmla="*/ 5442628 w 5442628"/>
              <a:gd name="connsiteY7" fmla="*/ 398320 h 2885247"/>
              <a:gd name="connsiteX8" fmla="*/ 5442628 w 5442628"/>
              <a:gd name="connsiteY8" fmla="*/ 398320 h 2885247"/>
              <a:gd name="connsiteX9" fmla="*/ 5442628 w 5442628"/>
              <a:gd name="connsiteY9" fmla="*/ 569028 h 2885247"/>
              <a:gd name="connsiteX10" fmla="*/ 5442628 w 5442628"/>
              <a:gd name="connsiteY10" fmla="*/ 569026 h 2885247"/>
              <a:gd name="connsiteX11" fmla="*/ 5328820 w 5442628"/>
              <a:gd name="connsiteY11" fmla="*/ 682834 h 2885247"/>
              <a:gd name="connsiteX12" fmla="*/ 2267762 w 5442628"/>
              <a:gd name="connsiteY12" fmla="*/ 682834 h 2885247"/>
              <a:gd name="connsiteX13" fmla="*/ 987075 w 5442628"/>
              <a:gd name="connsiteY13" fmla="*/ 2885247 h 2885247"/>
              <a:gd name="connsiteX14" fmla="*/ 1356810 w 5442628"/>
              <a:gd name="connsiteY14" fmla="*/ 667844 h 2885247"/>
              <a:gd name="connsiteX15" fmla="*/ 113808 w 5442628"/>
              <a:gd name="connsiteY15" fmla="*/ 682834 h 2885247"/>
              <a:gd name="connsiteX16" fmla="*/ 0 w 5442628"/>
              <a:gd name="connsiteY16" fmla="*/ 569026 h 2885247"/>
              <a:gd name="connsiteX17" fmla="*/ 0 w 5442628"/>
              <a:gd name="connsiteY17" fmla="*/ 569028 h 2885247"/>
              <a:gd name="connsiteX18" fmla="*/ 0 w 5442628"/>
              <a:gd name="connsiteY18" fmla="*/ 398320 h 2885247"/>
              <a:gd name="connsiteX19" fmla="*/ 0 w 5442628"/>
              <a:gd name="connsiteY19" fmla="*/ 398320 h 2885247"/>
              <a:gd name="connsiteX20" fmla="*/ 0 w 5442628"/>
              <a:gd name="connsiteY20" fmla="*/ 113808 h 2885247"/>
              <a:gd name="connsiteX0" fmla="*/ 0 w 5442628"/>
              <a:gd name="connsiteY0" fmla="*/ 113808 h 2885247"/>
              <a:gd name="connsiteX1" fmla="*/ 113808 w 5442628"/>
              <a:gd name="connsiteY1" fmla="*/ 0 h 2885247"/>
              <a:gd name="connsiteX2" fmla="*/ 907105 w 5442628"/>
              <a:gd name="connsiteY2" fmla="*/ 0 h 2885247"/>
              <a:gd name="connsiteX3" fmla="*/ 907105 w 5442628"/>
              <a:gd name="connsiteY3" fmla="*/ 0 h 2885247"/>
              <a:gd name="connsiteX4" fmla="*/ 2267762 w 5442628"/>
              <a:gd name="connsiteY4" fmla="*/ 0 h 2885247"/>
              <a:gd name="connsiteX5" fmla="*/ 5328820 w 5442628"/>
              <a:gd name="connsiteY5" fmla="*/ 0 h 2885247"/>
              <a:gd name="connsiteX6" fmla="*/ 5442628 w 5442628"/>
              <a:gd name="connsiteY6" fmla="*/ 113808 h 2885247"/>
              <a:gd name="connsiteX7" fmla="*/ 5442628 w 5442628"/>
              <a:gd name="connsiteY7" fmla="*/ 398320 h 2885247"/>
              <a:gd name="connsiteX8" fmla="*/ 5442628 w 5442628"/>
              <a:gd name="connsiteY8" fmla="*/ 398320 h 2885247"/>
              <a:gd name="connsiteX9" fmla="*/ 5442628 w 5442628"/>
              <a:gd name="connsiteY9" fmla="*/ 569028 h 2885247"/>
              <a:gd name="connsiteX10" fmla="*/ 5442628 w 5442628"/>
              <a:gd name="connsiteY10" fmla="*/ 569026 h 2885247"/>
              <a:gd name="connsiteX11" fmla="*/ 5328820 w 5442628"/>
              <a:gd name="connsiteY11" fmla="*/ 682834 h 2885247"/>
              <a:gd name="connsiteX12" fmla="*/ 1833047 w 5442628"/>
              <a:gd name="connsiteY12" fmla="*/ 682834 h 2885247"/>
              <a:gd name="connsiteX13" fmla="*/ 987075 w 5442628"/>
              <a:gd name="connsiteY13" fmla="*/ 2885247 h 2885247"/>
              <a:gd name="connsiteX14" fmla="*/ 1356810 w 5442628"/>
              <a:gd name="connsiteY14" fmla="*/ 667844 h 2885247"/>
              <a:gd name="connsiteX15" fmla="*/ 113808 w 5442628"/>
              <a:gd name="connsiteY15" fmla="*/ 682834 h 2885247"/>
              <a:gd name="connsiteX16" fmla="*/ 0 w 5442628"/>
              <a:gd name="connsiteY16" fmla="*/ 569026 h 2885247"/>
              <a:gd name="connsiteX17" fmla="*/ 0 w 5442628"/>
              <a:gd name="connsiteY17" fmla="*/ 569028 h 2885247"/>
              <a:gd name="connsiteX18" fmla="*/ 0 w 5442628"/>
              <a:gd name="connsiteY18" fmla="*/ 398320 h 2885247"/>
              <a:gd name="connsiteX19" fmla="*/ 0 w 5442628"/>
              <a:gd name="connsiteY19" fmla="*/ 398320 h 2885247"/>
              <a:gd name="connsiteX20" fmla="*/ 0 w 5442628"/>
              <a:gd name="connsiteY20" fmla="*/ 113808 h 2885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442628" h="2885247">
                <a:moveTo>
                  <a:pt x="0" y="113808"/>
                </a:moveTo>
                <a:cubicBezTo>
                  <a:pt x="0" y="50954"/>
                  <a:pt x="50954" y="0"/>
                  <a:pt x="113808" y="0"/>
                </a:cubicBezTo>
                <a:lnTo>
                  <a:pt x="907105" y="0"/>
                </a:lnTo>
                <a:lnTo>
                  <a:pt x="907105" y="0"/>
                </a:lnTo>
                <a:lnTo>
                  <a:pt x="2267762" y="0"/>
                </a:lnTo>
                <a:lnTo>
                  <a:pt x="5328820" y="0"/>
                </a:lnTo>
                <a:cubicBezTo>
                  <a:pt x="5391674" y="0"/>
                  <a:pt x="5442628" y="50954"/>
                  <a:pt x="5442628" y="113808"/>
                </a:cubicBezTo>
                <a:lnTo>
                  <a:pt x="5442628" y="398320"/>
                </a:lnTo>
                <a:lnTo>
                  <a:pt x="5442628" y="398320"/>
                </a:lnTo>
                <a:lnTo>
                  <a:pt x="5442628" y="569028"/>
                </a:lnTo>
                <a:lnTo>
                  <a:pt x="5442628" y="569026"/>
                </a:lnTo>
                <a:cubicBezTo>
                  <a:pt x="5442628" y="631880"/>
                  <a:pt x="5391674" y="682834"/>
                  <a:pt x="5328820" y="682834"/>
                </a:cubicBezTo>
                <a:lnTo>
                  <a:pt x="1833047" y="682834"/>
                </a:lnTo>
                <a:lnTo>
                  <a:pt x="987075" y="2885247"/>
                </a:lnTo>
                <a:lnTo>
                  <a:pt x="1356810" y="667844"/>
                </a:lnTo>
                <a:cubicBezTo>
                  <a:pt x="1092378" y="667844"/>
                  <a:pt x="378240" y="682834"/>
                  <a:pt x="113808" y="682834"/>
                </a:cubicBezTo>
                <a:cubicBezTo>
                  <a:pt x="50954" y="682834"/>
                  <a:pt x="0" y="631880"/>
                  <a:pt x="0" y="569026"/>
                </a:cubicBezTo>
                <a:lnTo>
                  <a:pt x="0" y="569028"/>
                </a:lnTo>
                <a:lnTo>
                  <a:pt x="0" y="398320"/>
                </a:lnTo>
                <a:lnTo>
                  <a:pt x="0" y="398320"/>
                </a:lnTo>
                <a:lnTo>
                  <a:pt x="0" y="113808"/>
                </a:lnTo>
                <a:close/>
              </a:path>
            </a:pathLst>
          </a:custGeom>
          <a:solidFill>
            <a:srgbClr val="4472C4">
              <a:lumMod val="5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1FD519DB-BF57-407E-B197-245353EEA4AD}"/>
              </a:ext>
            </a:extLst>
          </p:cNvPr>
          <p:cNvSpPr/>
          <p:nvPr/>
        </p:nvSpPr>
        <p:spPr>
          <a:xfrm>
            <a:off x="1851081" y="3290604"/>
            <a:ext cx="690137" cy="311232"/>
          </a:xfrm>
          <a:prstGeom prst="rect">
            <a:avLst/>
          </a:prstGeom>
          <a:solidFill>
            <a:srgbClr val="ED7D31"/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DES MS</a:t>
            </a:r>
          </a:p>
        </p:txBody>
      </p:sp>
      <p:sp>
        <p:nvSpPr>
          <p:cNvPr id="100" name="Flowchart: Magnetic Disk 99">
            <a:extLst>
              <a:ext uri="{FF2B5EF4-FFF2-40B4-BE49-F238E27FC236}">
                <a16:creationId xmlns:a16="http://schemas.microsoft.com/office/drawing/2014/main" id="{7BE491CE-8D3E-493B-9CAA-35E2AEB2BF26}"/>
              </a:ext>
            </a:extLst>
          </p:cNvPr>
          <p:cNvSpPr/>
          <p:nvPr/>
        </p:nvSpPr>
        <p:spPr>
          <a:xfrm>
            <a:off x="1866819" y="3556484"/>
            <a:ext cx="253093" cy="236462"/>
          </a:xfrm>
          <a:prstGeom prst="flowChartMagneticDisk">
            <a:avLst/>
          </a:prstGeom>
          <a:solidFill>
            <a:srgbClr val="FFFF99"/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37E23A6D-9213-40A3-80B6-8DF9E95B231A}"/>
              </a:ext>
            </a:extLst>
          </p:cNvPr>
          <p:cNvCxnSpPr>
            <a:cxnSpLocks/>
            <a:stCxn id="99" idx="1"/>
          </p:cNvCxnSpPr>
          <p:nvPr/>
        </p:nvCxnSpPr>
        <p:spPr>
          <a:xfrm flipH="1" flipV="1">
            <a:off x="1256779" y="3026220"/>
            <a:ext cx="594302" cy="420001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sp>
        <p:nvSpPr>
          <p:cNvPr id="102" name="Oval 101">
            <a:extLst>
              <a:ext uri="{FF2B5EF4-FFF2-40B4-BE49-F238E27FC236}">
                <a16:creationId xmlns:a16="http://schemas.microsoft.com/office/drawing/2014/main" id="{B3FD26E6-6068-4A1F-AA74-923C53D1035A}"/>
              </a:ext>
            </a:extLst>
          </p:cNvPr>
          <p:cNvSpPr/>
          <p:nvPr/>
        </p:nvSpPr>
        <p:spPr>
          <a:xfrm>
            <a:off x="1407896" y="3110857"/>
            <a:ext cx="274517" cy="255548"/>
          </a:xfrm>
          <a:prstGeom prst="ellipse">
            <a:avLst/>
          </a:prstGeom>
          <a:solidFill>
            <a:srgbClr val="66FFFF"/>
          </a:solidFill>
          <a:ln w="12700" cap="flat" cmpd="sng" algn="ctr">
            <a:solidFill>
              <a:srgbClr val="E7E6E6">
                <a:lumMod val="1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</a:rPr>
              <a:t>7b</a:t>
            </a: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858E520E-046B-412E-BC69-C2250DF44AB3}"/>
              </a:ext>
            </a:extLst>
          </p:cNvPr>
          <p:cNvSpPr/>
          <p:nvPr/>
        </p:nvSpPr>
        <p:spPr>
          <a:xfrm>
            <a:off x="5687727" y="2492427"/>
            <a:ext cx="357237" cy="271917"/>
          </a:xfrm>
          <a:prstGeom prst="ellipse">
            <a:avLst/>
          </a:prstGeom>
          <a:solidFill>
            <a:srgbClr val="FFD1D1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11a</a:t>
            </a: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85C72F3A-FA23-4D8A-8FC8-A1766DB33384}"/>
              </a:ext>
            </a:extLst>
          </p:cNvPr>
          <p:cNvSpPr/>
          <p:nvPr/>
        </p:nvSpPr>
        <p:spPr>
          <a:xfrm>
            <a:off x="4269963" y="802492"/>
            <a:ext cx="41333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5G use case for CPS, intention is to have an API mapper that maps existing APIs to appropriate 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Xpath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queries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E53AC5A9-3137-4D15-8C0A-0CA29860DAC2}"/>
              </a:ext>
            </a:extLst>
          </p:cNvPr>
          <p:cNvSpPr/>
          <p:nvPr/>
        </p:nvSpPr>
        <p:spPr>
          <a:xfrm>
            <a:off x="7080424" y="4284632"/>
            <a:ext cx="17381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FF"/>
                </a:highlight>
                <a:uLnTx/>
                <a:uFillTx/>
              </a:rPr>
              <a:t>Functional enhancement</a:t>
            </a:r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BC9471A0-5843-4EDD-BE14-67A2CA3FBFEB}"/>
              </a:ext>
            </a:extLst>
          </p:cNvPr>
          <p:cNvSpPr/>
          <p:nvPr/>
        </p:nvSpPr>
        <p:spPr>
          <a:xfrm>
            <a:off x="5787391" y="1704159"/>
            <a:ext cx="278588" cy="279779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4c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646A497F-55A5-4A01-B7FC-1E75EA3F2D68}"/>
              </a:ext>
            </a:extLst>
          </p:cNvPr>
          <p:cNvSpPr/>
          <p:nvPr/>
        </p:nvSpPr>
        <p:spPr>
          <a:xfrm>
            <a:off x="4984338" y="2763259"/>
            <a:ext cx="774301" cy="132869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TDMT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CE94E33-58A1-453C-ACBD-1DA1691B3DA0}"/>
              </a:ext>
            </a:extLst>
          </p:cNvPr>
          <p:cNvSpPr txBox="1"/>
          <p:nvPr/>
        </p:nvSpPr>
        <p:spPr>
          <a:xfrm>
            <a:off x="-23548" y="4326415"/>
            <a:ext cx="290977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0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TDMT = Template-based Data Model Transformer</a:t>
            </a: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8C8BAF1F-53D7-9D40-8F1A-97881A4F3016}"/>
              </a:ext>
            </a:extLst>
          </p:cNvPr>
          <p:cNvSpPr/>
          <p:nvPr/>
        </p:nvSpPr>
        <p:spPr>
          <a:xfrm>
            <a:off x="5046053" y="2947664"/>
            <a:ext cx="485564" cy="203418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35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CPS</a:t>
            </a:r>
          </a:p>
        </p:txBody>
      </p:sp>
    </p:spTree>
    <p:extLst>
      <p:ext uri="{BB962C8B-B14F-4D97-AF65-F5344CB8AC3E}">
        <p14:creationId xmlns:p14="http://schemas.microsoft.com/office/powerpoint/2010/main" val="282844537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61EB05-45D0-47C6-AC18-A90301A8E9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Rel 8 OOF-SON dependency on</a:t>
            </a:r>
            <a:br>
              <a:rPr lang="en-US" sz="2800" dirty="0"/>
            </a:br>
            <a:r>
              <a:rPr lang="en-US" sz="2800" dirty="0"/>
              <a:t>ONAP CPS and O-RAN</a:t>
            </a:r>
            <a:endParaRPr lang="en-IN" sz="28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2E81D3-9B93-489F-9D5A-FB34EF999D94}"/>
              </a:ext>
            </a:extLst>
          </p:cNvPr>
          <p:cNvSpPr txBox="1">
            <a:spLocks/>
          </p:cNvSpPr>
          <p:nvPr/>
        </p:nvSpPr>
        <p:spPr>
          <a:xfrm>
            <a:off x="235744" y="946104"/>
            <a:ext cx="8629650" cy="3877865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OOF-SON use case created </a:t>
            </a:r>
            <a:r>
              <a:rPr kumimoji="0" lang="en-US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ConfigDB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in Rel 5/Rel6/Rel7 which was the seed for CPS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OOF-SON has a 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strong dependency 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on, and is an early adopter of, working instance of CPS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REQ: Identify/support RAN yang model aligned with O-RAN/3GPP – can be a very small sub-graph for Rel.8. SON use case with </a:t>
            </a:r>
            <a:r>
              <a:rPr kumimoji="0" lang="en-US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cellid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en-US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pci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neighbor cell relation – (mostly DONE)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REQ: Support database API similar to existing Rel.7 </a:t>
            </a:r>
            <a:r>
              <a:rPr kumimoji="0" lang="en-US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ConfigDB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API</a:t>
            </a:r>
          </a:p>
          <a:p>
            <a:pPr marL="514350" marR="0" lvl="1" indent="-17145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.AppleSystemUIFont" charset="-120"/>
              <a:buChar char="-"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Use a </a:t>
            </a: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mapper service (TDMT) </a:t>
            </a: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which maps the existing APIs to </a:t>
            </a:r>
            <a:r>
              <a:rPr kumimoji="0" lang="en-US" sz="135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Xpath</a:t>
            </a: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queries to CPS</a:t>
            </a:r>
          </a:p>
        </p:txBody>
      </p:sp>
      <p:graphicFrame>
        <p:nvGraphicFramePr>
          <p:cNvPr id="5" name="Table 6">
            <a:extLst>
              <a:ext uri="{FF2B5EF4-FFF2-40B4-BE49-F238E27FC236}">
                <a16:creationId xmlns:a16="http://schemas.microsoft.com/office/drawing/2014/main" id="{9E5D7CB7-F81C-493E-A00B-8D8E85C7D936}"/>
              </a:ext>
            </a:extLst>
          </p:cNvPr>
          <p:cNvGraphicFramePr>
            <a:graphicFrameLocks noGrp="1"/>
          </p:cNvGraphicFramePr>
          <p:nvPr/>
        </p:nvGraphicFramePr>
        <p:xfrm>
          <a:off x="334497" y="2693912"/>
          <a:ext cx="8342032" cy="1703324"/>
        </p:xfrm>
        <a:graphic>
          <a:graphicData uri="http://schemas.openxmlformats.org/drawingml/2006/table">
            <a:tbl>
              <a:tblPr firstRow="1" bandRow="1"/>
              <a:tblGrid>
                <a:gridCol w="3857956">
                  <a:extLst>
                    <a:ext uri="{9D8B030D-6E8A-4147-A177-3AD203B41FA5}">
                      <a16:colId xmlns:a16="http://schemas.microsoft.com/office/drawing/2014/main" val="1305452519"/>
                    </a:ext>
                  </a:extLst>
                </a:gridCol>
                <a:gridCol w="4484076">
                  <a:extLst>
                    <a:ext uri="{9D8B030D-6E8A-4147-A177-3AD203B41FA5}">
                      <a16:colId xmlns:a16="http://schemas.microsoft.com/office/drawing/2014/main" val="1867626538"/>
                    </a:ext>
                  </a:extLst>
                </a:gridCol>
              </a:tblGrid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b="1" i="0" kern="1200" dirty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Dependency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254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b="1" i="0" kern="1200" dirty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Mitigation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254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80264718"/>
                  </a:ext>
                </a:extLst>
              </a:tr>
              <a:tr h="56235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ClrTx/>
                        <a:buSzTx/>
                        <a:buFont typeface=".AppleSystemUIFont" charset="-120"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rgbClr val="394759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Availability of O-RAN yang models.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254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ClrTx/>
                        <a:buSzTx/>
                        <a:buFont typeface=".AppleSystemUIFont" charset="-120"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rgbClr val="394759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Use 3GPP TS 28.541 NRM based attribute definitions and yang from </a:t>
                      </a:r>
                      <a:r>
                        <a:rPr lang="en-US" sz="1200" b="0" i="0" kern="1200" dirty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https://forge.etsi.org/rep/3GPP/SA5/data-models/tree/master/yang-models</a:t>
                      </a:r>
                      <a:r>
                        <a:rPr lang="en-US" sz="1200" b="0" i="0" kern="1200" dirty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254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8076292"/>
                  </a:ext>
                </a:extLst>
              </a:tr>
              <a:tr h="3977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ClrTx/>
                        <a:buSzTx/>
                        <a:buFont typeface=".AppleSystemUIFont" charset="-120"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rgbClr val="394759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Availability of </a:t>
                      </a:r>
                      <a:r>
                        <a:rPr lang="en-US" sz="1200" b="0" i="0" kern="1200" dirty="0" err="1">
                          <a:solidFill>
                            <a:srgbClr val="394759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CM_Notify</a:t>
                      </a:r>
                      <a:r>
                        <a:rPr lang="en-US" sz="1200" b="0" i="0" kern="1200" dirty="0">
                          <a:solidFill>
                            <a:srgbClr val="394759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VES Spec, and confirmation that VES Collector will be updated to receive this.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lvl="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.AppleSystemUIFont" charset="-120"/>
                        <a:buNone/>
                      </a:pPr>
                      <a:r>
                        <a:rPr lang="en-US" sz="1200" b="0" i="0" kern="1200" dirty="0">
                          <a:solidFill>
                            <a:srgbClr val="394759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Continue to use custom-defined </a:t>
                      </a:r>
                      <a:r>
                        <a:rPr lang="en-US" sz="1200" b="0" i="0" kern="1200" dirty="0" err="1">
                          <a:solidFill>
                            <a:srgbClr val="394759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CM_Notify</a:t>
                      </a:r>
                      <a:r>
                        <a:rPr lang="en-US" sz="1200" b="0" i="0" kern="1200" dirty="0">
                          <a:solidFill>
                            <a:srgbClr val="394759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however, there will be no additional value for Honolulu release.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7651451"/>
                  </a:ext>
                </a:extLst>
              </a:tr>
              <a:tr h="4453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ClrTx/>
                        <a:buSzTx/>
                        <a:buFont typeface=".AppleSystemUIFont" charset="-120"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rgbClr val="394759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CPS readiness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rgbClr val="394759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Continue to use </a:t>
                      </a:r>
                      <a:r>
                        <a:rPr lang="en-US" sz="1200" b="0" i="0" kern="1200" dirty="0" err="1">
                          <a:solidFill>
                            <a:srgbClr val="394759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ConfigDB</a:t>
                      </a:r>
                      <a:r>
                        <a:rPr lang="en-US" sz="1200" b="0" i="0" kern="1200" dirty="0">
                          <a:solidFill>
                            <a:srgbClr val="394759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APIs if CPS is not ready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rgbClr val="394759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Use </a:t>
                      </a:r>
                      <a:r>
                        <a:rPr lang="en-US" sz="1200" b="0" i="0" kern="1200" dirty="0" err="1">
                          <a:solidFill>
                            <a:srgbClr val="394759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Xpath</a:t>
                      </a:r>
                      <a:r>
                        <a:rPr lang="en-US" sz="1200" b="0" i="0" kern="1200" dirty="0">
                          <a:solidFill>
                            <a:srgbClr val="394759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queries of CPS if the mapper service is not ready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5095812"/>
                  </a:ext>
                </a:extLst>
              </a:tr>
            </a:tbl>
          </a:graphicData>
        </a:graphic>
      </p:graphicFrame>
      <p:sp>
        <p:nvSpPr>
          <p:cNvPr id="6" name="Speech Bubble: Rectangle with Corners Rounded 5">
            <a:extLst>
              <a:ext uri="{FF2B5EF4-FFF2-40B4-BE49-F238E27FC236}">
                <a16:creationId xmlns:a16="http://schemas.microsoft.com/office/drawing/2014/main" id="{E3941732-F691-4FA9-9822-2F842D947FA9}"/>
              </a:ext>
            </a:extLst>
          </p:cNvPr>
          <p:cNvSpPr/>
          <p:nvPr/>
        </p:nvSpPr>
        <p:spPr>
          <a:xfrm>
            <a:off x="1292902" y="4307907"/>
            <a:ext cx="2585804" cy="459486"/>
          </a:xfrm>
          <a:prstGeom prst="wedgeRoundRectCallout">
            <a:avLst>
              <a:gd name="adj1" fmla="val 16495"/>
              <a:gd name="adj2" fmla="val -143030"/>
              <a:gd name="adj3" fmla="val 16667"/>
            </a:avLst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Our understanding is this will be available for H-release.</a:t>
            </a:r>
          </a:p>
        </p:txBody>
      </p:sp>
    </p:spTree>
    <p:extLst>
      <p:ext uri="{BB962C8B-B14F-4D97-AF65-F5344CB8AC3E}">
        <p14:creationId xmlns:p14="http://schemas.microsoft.com/office/powerpoint/2010/main" val="30082032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D811DC-21FF-4837-B298-03E482A151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Yang model for R8</a:t>
            </a: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4C98656F-930A-472A-B86B-59CFBDBFB35D}"/>
              </a:ext>
            </a:extLst>
          </p:cNvPr>
          <p:cNvSpPr txBox="1">
            <a:spLocks/>
          </p:cNvSpPr>
          <p:nvPr/>
        </p:nvSpPr>
        <p:spPr>
          <a:xfrm>
            <a:off x="8670225" y="5024744"/>
            <a:ext cx="455519" cy="273844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900" b="0" i="0" kern="120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9CD605-947A-3C4E-98CB-B055F943FEBA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50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77F2DB7A-4387-4A5D-8E80-E0EEBBB1C172}"/>
              </a:ext>
            </a:extLst>
          </p:cNvPr>
          <p:cNvSpPr txBox="1">
            <a:spLocks/>
          </p:cNvSpPr>
          <p:nvPr/>
        </p:nvSpPr>
        <p:spPr>
          <a:xfrm>
            <a:off x="229441" y="1000279"/>
            <a:ext cx="8629650" cy="38778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charset="0"/>
              <a:buChar char="•"/>
              <a:defRPr sz="21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.AppleSystemUIFont" charset="-120"/>
              <a:buChar char="-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 sz="15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 sz="135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 sz="135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marR="0" lvl="0" indent="-171450" algn="l" defTabSz="685800" rtl="0" eaLnBrk="1" fontAlgn="auto" latinLnBrk="0" hangingPunct="1">
              <a:lnSpc>
                <a:spcPct val="12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For Rel 5/6/7, OOF-SON used a sub-tree from Broadband Forum RAN model based on 3GPP</a:t>
            </a:r>
          </a:p>
          <a:p>
            <a:pPr marL="171450" marR="0" lvl="0" indent="-171450" algn="l" defTabSz="685800" rtl="0" eaLnBrk="1" fontAlgn="auto" latinLnBrk="0" hangingPunct="1">
              <a:lnSpc>
                <a:spcPct val="12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For Rel 8 of OOF-SON, we have identified a yang model based on the ORAN/3GPP (TS 28.541 Rel. 16) model for SON and Network Slicing</a:t>
            </a:r>
            <a:endParaRPr lang="en-US" sz="2000" dirty="0">
              <a:solidFill>
                <a:srgbClr val="44546A"/>
              </a:solidFill>
            </a:endParaRPr>
          </a:p>
          <a:p>
            <a:pPr marL="514350" lvl="0" indent="-295275">
              <a:defRPr/>
            </a:pPr>
            <a:r>
              <a:rPr lang="en-US" sz="1200" dirty="0">
                <a:solidFill>
                  <a:srgbClr val="44546A"/>
                </a:solidFill>
              </a:rPr>
              <a:t>Basic ids for GNB and cell: </a:t>
            </a:r>
            <a:r>
              <a:rPr lang="en-US" sz="1200" dirty="0" err="1">
                <a:solidFill>
                  <a:srgbClr val="44546A"/>
                </a:solidFill>
              </a:rPr>
              <a:t>gNBDUId</a:t>
            </a:r>
            <a:r>
              <a:rPr lang="en-US" sz="1200" dirty="0">
                <a:solidFill>
                  <a:srgbClr val="44546A"/>
                </a:solidFill>
              </a:rPr>
              <a:t>, </a:t>
            </a:r>
            <a:r>
              <a:rPr lang="en-US" sz="1200" dirty="0" err="1">
                <a:solidFill>
                  <a:srgbClr val="44546A"/>
                </a:solidFill>
              </a:rPr>
              <a:t>nCI</a:t>
            </a:r>
            <a:r>
              <a:rPr lang="en-US" sz="1200" dirty="0">
                <a:solidFill>
                  <a:srgbClr val="44546A"/>
                </a:solidFill>
              </a:rPr>
              <a:t> </a:t>
            </a:r>
            <a:r>
              <a:rPr lang="en-US" sz="1200" dirty="0" err="1">
                <a:solidFill>
                  <a:srgbClr val="44546A"/>
                </a:solidFill>
              </a:rPr>
              <a:t>etc</a:t>
            </a:r>
            <a:endParaRPr lang="en-US" sz="1200" dirty="0">
              <a:solidFill>
                <a:srgbClr val="44546A"/>
              </a:solidFill>
            </a:endParaRPr>
          </a:p>
          <a:p>
            <a:pPr marL="514350" lvl="0" indent="-295275">
              <a:defRPr/>
            </a:pPr>
            <a:r>
              <a:rPr lang="en-US" sz="1200" dirty="0">
                <a:solidFill>
                  <a:srgbClr val="44546A"/>
                </a:solidFill>
              </a:rPr>
              <a:t>PCI property: </a:t>
            </a:r>
            <a:r>
              <a:rPr lang="en-US" sz="1200" dirty="0" err="1">
                <a:solidFill>
                  <a:srgbClr val="44546A"/>
                </a:solidFill>
              </a:rPr>
              <a:t>nRPCI</a:t>
            </a:r>
            <a:endParaRPr lang="en-US" sz="1200" dirty="0">
              <a:solidFill>
                <a:srgbClr val="44546A"/>
              </a:solidFill>
            </a:endParaRPr>
          </a:p>
          <a:p>
            <a:pPr marL="514350" lvl="0" indent="-295275">
              <a:defRPr/>
            </a:pPr>
            <a:r>
              <a:rPr lang="en-US" sz="1200" dirty="0">
                <a:solidFill>
                  <a:srgbClr val="44546A"/>
                </a:solidFill>
              </a:rPr>
              <a:t>Neighbor Relations – for PCI and ANR functions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defRPr/>
            </a:pPr>
            <a:r>
              <a:rPr lang="en-US" sz="1600" dirty="0">
                <a:solidFill>
                  <a:srgbClr val="44546A"/>
                </a:solidFill>
              </a:rPr>
              <a:t>SON use case has prior work (MS, OOF, SDNR, RAN-Sim) using Rel 6 APIs and model. Non-trivial effort to map the existing API/model to the CPS-DB based on New Yang model</a:t>
            </a:r>
          </a:p>
          <a:p>
            <a:pPr>
              <a:lnSpc>
                <a:spcPct val="120000"/>
              </a:lnSpc>
              <a:defRPr/>
            </a:pPr>
            <a:r>
              <a:rPr lang="en-US" sz="1600" dirty="0">
                <a:solidFill>
                  <a:srgbClr val="44546A"/>
                </a:solidFill>
              </a:rPr>
              <a:t>Consensus is to rely on model/</a:t>
            </a:r>
            <a:r>
              <a:rPr lang="en-US" sz="1600" dirty="0" err="1">
                <a:solidFill>
                  <a:srgbClr val="44546A"/>
                </a:solidFill>
              </a:rPr>
              <a:t>api</a:t>
            </a:r>
            <a:r>
              <a:rPr lang="en-US" sz="1600" dirty="0">
                <a:solidFill>
                  <a:srgbClr val="44546A"/>
                </a:solidFill>
              </a:rPr>
              <a:t> mapping (TDMT)</a:t>
            </a:r>
          </a:p>
          <a:p>
            <a:pPr>
              <a:lnSpc>
                <a:spcPct val="120000"/>
              </a:lnSpc>
              <a:defRPr/>
            </a:pPr>
            <a:r>
              <a:rPr lang="en-US" sz="1600" dirty="0">
                <a:solidFill>
                  <a:srgbClr val="44546A"/>
                </a:solidFill>
              </a:rPr>
              <a:t>RAN-Sim will also need to be modified to support new Yang model</a:t>
            </a:r>
          </a:p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peech Bubble: Rectangle with Corners Rounded 5">
            <a:extLst>
              <a:ext uri="{FF2B5EF4-FFF2-40B4-BE49-F238E27FC236}">
                <a16:creationId xmlns:a16="http://schemas.microsoft.com/office/drawing/2014/main" id="{E7124B93-37AD-4CC3-9976-5985DA23659F}"/>
              </a:ext>
            </a:extLst>
          </p:cNvPr>
          <p:cNvSpPr/>
          <p:nvPr/>
        </p:nvSpPr>
        <p:spPr>
          <a:xfrm>
            <a:off x="5421746" y="2571749"/>
            <a:ext cx="3248480" cy="675241"/>
          </a:xfrm>
          <a:prstGeom prst="wedgeRoundRectCallout">
            <a:avLst>
              <a:gd name="adj1" fmla="val -40231"/>
              <a:gd name="adj2" fmla="val -8220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dirty="0"/>
              <a:t>Yang model update has impacts in SDN-R and RAN-Sim, and this work may take I-release to be completed.</a:t>
            </a:r>
          </a:p>
        </p:txBody>
      </p:sp>
    </p:spTree>
    <p:extLst>
      <p:ext uri="{BB962C8B-B14F-4D97-AF65-F5344CB8AC3E}">
        <p14:creationId xmlns:p14="http://schemas.microsoft.com/office/powerpoint/2010/main" val="20007907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328769" y="1954195"/>
            <a:ext cx="3450751" cy="1008462"/>
          </a:xfrm>
          <a:solidFill>
            <a:schemeClr val="bg1"/>
          </a:solidFill>
        </p:spPr>
        <p:txBody>
          <a:bodyPr lIns="360000" anchor="ctr">
            <a:noAutofit/>
          </a:bodyPr>
          <a:lstStyle>
            <a:lvl1pPr marL="0" indent="0" algn="l">
              <a:buNone/>
              <a:defRPr sz="4800" b="1" baseline="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2pPr>
            <a:lvl3pPr marL="9144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3pPr>
            <a:lvl4pPr marL="13716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4pPr>
            <a:lvl5pPr marL="18288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5pPr>
          </a:lstStyle>
          <a:p>
            <a:pPr lvl="0"/>
            <a:r>
              <a:rPr lang="en-US" sz="3200" dirty="0"/>
              <a:t>Guilin recap</a:t>
            </a:r>
          </a:p>
        </p:txBody>
      </p:sp>
    </p:spTree>
    <p:extLst>
      <p:ext uri="{BB962C8B-B14F-4D97-AF65-F5344CB8AC3E}">
        <p14:creationId xmlns:p14="http://schemas.microsoft.com/office/powerpoint/2010/main" val="243914998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D811DC-21FF-4837-B298-03E482A151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15" y="0"/>
            <a:ext cx="8389903" cy="800739"/>
          </a:xfrm>
        </p:spPr>
        <p:txBody>
          <a:bodyPr>
            <a:normAutofit/>
          </a:bodyPr>
          <a:lstStyle/>
          <a:p>
            <a:r>
              <a:rPr lang="en-IN" sz="3600" dirty="0"/>
              <a:t>FM (alarms) support in </a:t>
            </a:r>
            <a:r>
              <a:rPr lang="en-IN" sz="3200" dirty="0"/>
              <a:t>ONAP-SON</a:t>
            </a:r>
            <a:endParaRPr lang="en-IN" sz="3600" dirty="0"/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4C98656F-930A-472A-B86B-59CFBDBFB35D}"/>
              </a:ext>
            </a:extLst>
          </p:cNvPr>
          <p:cNvSpPr txBox="1">
            <a:spLocks/>
          </p:cNvSpPr>
          <p:nvPr/>
        </p:nvSpPr>
        <p:spPr>
          <a:xfrm>
            <a:off x="8670225" y="5024744"/>
            <a:ext cx="455519" cy="273844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900" b="0" i="0" kern="120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9CD605-947A-3C4E-98CB-B055F943FEBA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50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77F2DB7A-4387-4A5D-8E80-E0EEBBB1C172}"/>
              </a:ext>
            </a:extLst>
          </p:cNvPr>
          <p:cNvSpPr txBox="1">
            <a:spLocks/>
          </p:cNvSpPr>
          <p:nvPr/>
        </p:nvSpPr>
        <p:spPr>
          <a:xfrm>
            <a:off x="229441" y="1000279"/>
            <a:ext cx="8629650" cy="38778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charset="0"/>
              <a:buChar char="•"/>
              <a:defRPr sz="21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.AppleSystemUIFont" charset="-120"/>
              <a:buChar char="-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 sz="15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 sz="135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 sz="135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marR="0" lvl="0" indent="-171450" algn="l" defTabSz="685800" rtl="0" eaLnBrk="1" fontAlgn="auto" latinLnBrk="0" hangingPunct="1">
              <a:lnSpc>
                <a:spcPct val="12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RAN-SIM sends single FM alarm message, e.g., PCI-Conflict (step 3d)</a:t>
            </a:r>
          </a:p>
          <a:p>
            <a:pPr marL="171450" marR="0" lvl="0" indent="-171450" algn="l" defTabSz="685800" rtl="0" eaLnBrk="1" fontAlgn="auto" latinLnBrk="0" hangingPunct="1">
              <a:lnSpc>
                <a:spcPct val="12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DCAE Collector places FM message on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DMaaP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(step 4d)</a:t>
            </a:r>
          </a:p>
          <a:p>
            <a:pPr marL="171450" marR="0" lvl="0" indent="-171450" algn="l" defTabSz="685800" rtl="0" eaLnBrk="1" fontAlgn="auto" latinLnBrk="0" hangingPunct="1">
              <a:lnSpc>
                <a:spcPct val="12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SON-Handler MS processes FM message and stores in FM/PM DB – (step 4f)</a:t>
            </a:r>
          </a:p>
          <a:p>
            <a:pPr marL="171450" marR="0" lvl="0" indent="-171450" algn="l" defTabSz="685800" rtl="0" eaLnBrk="1" fontAlgn="auto" latinLnBrk="0" hangingPunct="1">
              <a:lnSpc>
                <a:spcPct val="12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Goal: Release 8/9: ONAP-SON should align with ORAN model for FM</a:t>
            </a:r>
          </a:p>
          <a:p>
            <a:pPr>
              <a:lnSpc>
                <a:spcPct val="120000"/>
              </a:lnSpc>
              <a:defRPr/>
            </a:pPr>
            <a:r>
              <a:rPr lang="en-US" sz="1600" dirty="0">
                <a:solidFill>
                  <a:srgbClr val="44546A"/>
                </a:solidFill>
              </a:rPr>
              <a:t>What is appropriate scope in ONAP to handle alarms?</a:t>
            </a:r>
          </a:p>
          <a:p>
            <a:pPr lvl="1">
              <a:lnSpc>
                <a:spcPct val="120000"/>
              </a:lnSpc>
              <a:defRPr/>
            </a:pPr>
            <a:r>
              <a:rPr lang="en-US" sz="1500" dirty="0">
                <a:solidFill>
                  <a:srgbClr val="44546A"/>
                </a:solidFill>
              </a:rPr>
              <a:t>What are the FM message formats / types as per ORAN</a:t>
            </a:r>
          </a:p>
          <a:p>
            <a:pPr lvl="1">
              <a:lnSpc>
                <a:spcPct val="120000"/>
              </a:lnSpc>
              <a:defRPr/>
            </a:pPr>
            <a:r>
              <a:rPr lang="en-US" sz="1500" dirty="0">
                <a:solidFill>
                  <a:srgbClr val="44546A"/>
                </a:solidFill>
              </a:rPr>
              <a:t>What are the assumptions for single v. repeated alarms</a:t>
            </a:r>
          </a:p>
          <a:p>
            <a:pPr lvl="1">
              <a:lnSpc>
                <a:spcPct val="120000"/>
              </a:lnSpc>
              <a:defRPr/>
            </a:pPr>
            <a:r>
              <a:rPr lang="en-US" sz="1500" dirty="0">
                <a:solidFill>
                  <a:srgbClr val="44546A"/>
                </a:solidFill>
              </a:rPr>
              <a:t>How does the SON loop determine that an alarm has been addressed?</a:t>
            </a:r>
            <a:br>
              <a:rPr lang="en-US" sz="1500" dirty="0">
                <a:solidFill>
                  <a:srgbClr val="44546A"/>
                </a:solidFill>
              </a:rPr>
            </a:br>
            <a:b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979243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A02F60-A9E9-4424-8332-956694EE2C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4701" y="-18526"/>
            <a:ext cx="8389903" cy="800739"/>
          </a:xfrm>
        </p:spPr>
        <p:txBody>
          <a:bodyPr>
            <a:noAutofit/>
          </a:bodyPr>
          <a:lstStyle/>
          <a:p>
            <a:r>
              <a:rPr lang="en-US" sz="2800" dirty="0"/>
              <a:t>YANG Model Tree Used for Rel. 5/6/7 OOF PCI/ANR POC</a:t>
            </a:r>
            <a:r>
              <a:rPr lang="en-US" sz="2800" baseline="30000" dirty="0"/>
              <a:t>1</a:t>
            </a:r>
            <a:endParaRPr lang="en-IN" sz="2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B7CD30C-EC2F-4D56-AB66-7EB1ED3920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6627" y="1065900"/>
            <a:ext cx="4072640" cy="3624517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0096D55-78C0-48D9-9393-A89FFDBEDB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1" y="1065900"/>
            <a:ext cx="4203432" cy="3624517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68AFC50D-FE97-4297-9553-52A58DFA8C20}"/>
              </a:ext>
            </a:extLst>
          </p:cNvPr>
          <p:cNvSpPr txBox="1">
            <a:spLocks/>
          </p:cNvSpPr>
          <p:nvPr/>
        </p:nvSpPr>
        <p:spPr>
          <a:xfrm>
            <a:off x="229441" y="727538"/>
            <a:ext cx="8789826" cy="307777"/>
          </a:xfrm>
          <a:prstGeom prst="rect">
            <a:avLst/>
          </a:prstGeom>
          <a:solidFill>
            <a:srgbClr val="5B9BD5">
              <a:lumMod val="40000"/>
              <a:lumOff val="60000"/>
            </a:srgbClr>
          </a:solidFill>
        </p:spPr>
        <p:txBody>
          <a:bodyPr wrap="square" lIns="68580" r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>
                <a:tab pos="4114800" algn="l"/>
              </a:tabLst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platform ready to support any YANG Model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57948ED8-7845-4F0B-8611-2AF4D5325441}"/>
              </a:ext>
            </a:extLst>
          </p:cNvPr>
          <p:cNvSpPr txBox="1">
            <a:spLocks/>
          </p:cNvSpPr>
          <p:nvPr/>
        </p:nvSpPr>
        <p:spPr>
          <a:xfrm>
            <a:off x="27073" y="4705614"/>
            <a:ext cx="8076197" cy="230832"/>
          </a:xfrm>
          <a:prstGeom prst="rect">
            <a:avLst/>
          </a:prstGeom>
          <a:noFill/>
        </p:spPr>
        <p:txBody>
          <a:bodyPr wrap="square" lIns="68580" r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>
                <a:tab pos="4114800" algn="l"/>
              </a:tabLst>
              <a:defRPr/>
            </a:pPr>
            <a:r>
              <a:rPr kumimoji="0" lang="en-US" sz="900" b="0" i="0" u="none" strike="noStrike" kern="1200" cap="none" spc="0" normalizeH="0" baseline="3000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4"/>
              </a:rPr>
              <a:t>1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4"/>
              </a:rPr>
              <a:t> </a:t>
            </a: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4"/>
              </a:rPr>
              <a:t>https://gerrit.onap.org/r/gitweb?p=ccsdk/features.git;a=tree;f=sdnr/northbound/oofpcipoc/model/src/main/yang;h=5b3ef2c03cf516ba716f69076a780a95e96fadc2;hb=refs/heads/dublin</a:t>
            </a: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D4BCAFC5-C398-40F3-9574-E368D4CE797B}"/>
              </a:ext>
            </a:extLst>
          </p:cNvPr>
          <p:cNvSpPr/>
          <p:nvPr/>
        </p:nvSpPr>
        <p:spPr>
          <a:xfrm flipH="1" flipV="1">
            <a:off x="8202528" y="1976343"/>
            <a:ext cx="302950" cy="1221778"/>
          </a:xfrm>
          <a:prstGeom prst="leftBrace">
            <a:avLst>
              <a:gd name="adj1" fmla="val 26562"/>
              <a:gd name="adj2" fmla="val 48547"/>
            </a:avLst>
          </a:prstGeom>
          <a:noFill/>
          <a:ln w="12700" cap="flat" cmpd="sng" algn="ctr">
            <a:solidFill>
              <a:srgbClr val="00206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Left Brace 8">
            <a:extLst>
              <a:ext uri="{FF2B5EF4-FFF2-40B4-BE49-F238E27FC236}">
                <a16:creationId xmlns:a16="http://schemas.microsoft.com/office/drawing/2014/main" id="{D1849D62-EA8B-4E01-9D24-25FC8C7CB8C2}"/>
              </a:ext>
            </a:extLst>
          </p:cNvPr>
          <p:cNvSpPr/>
          <p:nvPr/>
        </p:nvSpPr>
        <p:spPr>
          <a:xfrm flipH="1" flipV="1">
            <a:off x="8722908" y="3119378"/>
            <a:ext cx="302950" cy="1571038"/>
          </a:xfrm>
          <a:prstGeom prst="leftBrace">
            <a:avLst>
              <a:gd name="adj1" fmla="val 26562"/>
              <a:gd name="adj2" fmla="val 48547"/>
            </a:avLst>
          </a:prstGeom>
          <a:noFill/>
          <a:ln w="12700" cap="flat" cmpd="sng" algn="ctr">
            <a:solidFill>
              <a:srgbClr val="00206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ED6290-D27B-42F4-8EA8-C9436013E3A1}"/>
              </a:ext>
            </a:extLst>
          </p:cNvPr>
          <p:cNvSpPr/>
          <p:nvPr/>
        </p:nvSpPr>
        <p:spPr>
          <a:xfrm>
            <a:off x="8565897" y="2494702"/>
            <a:ext cx="439021" cy="185057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RPC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F1A579A-E951-42BE-B7D6-F930EC09FD43}"/>
              </a:ext>
            </a:extLst>
          </p:cNvPr>
          <p:cNvSpPr/>
          <p:nvPr/>
        </p:nvSpPr>
        <p:spPr>
          <a:xfrm>
            <a:off x="8544837" y="2924842"/>
            <a:ext cx="439021" cy="185057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RPC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1F65C09-A56B-4A43-9168-D52F9A6EF232}"/>
              </a:ext>
            </a:extLst>
          </p:cNvPr>
          <p:cNvSpPr/>
          <p:nvPr/>
        </p:nvSpPr>
        <p:spPr>
          <a:xfrm>
            <a:off x="478256" y="1267052"/>
            <a:ext cx="2625892" cy="22559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F2758E9-751B-4A6D-8A89-AFFBF616EB96}"/>
              </a:ext>
            </a:extLst>
          </p:cNvPr>
          <p:cNvSpPr/>
          <p:nvPr/>
        </p:nvSpPr>
        <p:spPr>
          <a:xfrm>
            <a:off x="3130621" y="1262471"/>
            <a:ext cx="1660955" cy="185057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Number &amp; List of Cells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82C3B9F-8895-480B-BF51-C4E616D5B40D}"/>
              </a:ext>
            </a:extLst>
          </p:cNvPr>
          <p:cNvSpPr/>
          <p:nvPr/>
        </p:nvSpPr>
        <p:spPr>
          <a:xfrm>
            <a:off x="800108" y="1661096"/>
            <a:ext cx="2060401" cy="22859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3C45630-5DBD-4F22-939D-946FEEC06A2E}"/>
              </a:ext>
            </a:extLst>
          </p:cNvPr>
          <p:cNvSpPr/>
          <p:nvPr/>
        </p:nvSpPr>
        <p:spPr>
          <a:xfrm>
            <a:off x="2802745" y="1692611"/>
            <a:ext cx="1952735" cy="197077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PCI and PNF-NAME for a Cell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E99FBB7-3D8B-4D0D-B85E-8D460CA13055}"/>
              </a:ext>
            </a:extLst>
          </p:cNvPr>
          <p:cNvSpPr/>
          <p:nvPr/>
        </p:nvSpPr>
        <p:spPr>
          <a:xfrm>
            <a:off x="1130984" y="2670735"/>
            <a:ext cx="3477260" cy="95149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2F5F814-470E-4E6C-ADE8-3D72A456D3F4}"/>
              </a:ext>
            </a:extLst>
          </p:cNvPr>
          <p:cNvSpPr/>
          <p:nvPr/>
        </p:nvSpPr>
        <p:spPr>
          <a:xfrm>
            <a:off x="2917045" y="2465663"/>
            <a:ext cx="1952735" cy="197077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List of Neighbors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9437472-6CD3-420C-948D-007A356F7AB6}"/>
              </a:ext>
            </a:extLst>
          </p:cNvPr>
          <p:cNvSpPr/>
          <p:nvPr/>
        </p:nvSpPr>
        <p:spPr>
          <a:xfrm>
            <a:off x="333860" y="3687435"/>
            <a:ext cx="3907272" cy="1080808"/>
          </a:xfrm>
          <a:prstGeom prst="rect">
            <a:avLst/>
          </a:prstGeom>
          <a:noFill/>
          <a:ln w="1270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23443BD-1CE0-4AA7-8C87-CE06536B64C9}"/>
              </a:ext>
            </a:extLst>
          </p:cNvPr>
          <p:cNvSpPr/>
          <p:nvPr/>
        </p:nvSpPr>
        <p:spPr>
          <a:xfrm>
            <a:off x="2616241" y="3698939"/>
            <a:ext cx="1952735" cy="197077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Netconf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Notification</a:t>
            </a:r>
          </a:p>
        </p:txBody>
      </p:sp>
    </p:spTree>
    <p:extLst>
      <p:ext uri="{BB962C8B-B14F-4D97-AF65-F5344CB8AC3E}">
        <p14:creationId xmlns:p14="http://schemas.microsoft.com/office/powerpoint/2010/main" val="231023545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1B0F79-0D5E-450D-9A1B-2E91A9CBD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Network Resource Models (NRM):</a:t>
            </a:r>
            <a:br>
              <a:rPr lang="en-US" sz="2800" dirty="0"/>
            </a:br>
            <a:r>
              <a:rPr lang="en-US" sz="2800" dirty="0"/>
              <a:t>3GPP 28.541 Rel 15 </a:t>
            </a:r>
            <a:endParaRPr lang="en-IN" sz="2800" dirty="0"/>
          </a:p>
        </p:txBody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3F4CE756-6252-48F4-B485-91E830CC30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177" y="879277"/>
            <a:ext cx="4589860" cy="130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101D8F8-FA2F-4A95-9237-B3A155C862E9}"/>
              </a:ext>
            </a:extLst>
          </p:cNvPr>
          <p:cNvSpPr/>
          <p:nvPr/>
        </p:nvSpPr>
        <p:spPr>
          <a:xfrm>
            <a:off x="422220" y="2191584"/>
            <a:ext cx="295465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85800" hangingPunct="0">
              <a:spcAft>
                <a:spcPts val="900"/>
              </a:spcAft>
            </a:pPr>
            <a:r>
              <a:rPr lang="en-GB" sz="900" b="1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4.2.1.1-1: NRM for all deployment scenarios</a:t>
            </a:r>
            <a:endParaRPr lang="en-US" sz="900" b="1" dirty="0">
              <a:solidFill>
                <a:prstClr val="black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1">
            <a:extLst>
              <a:ext uri="{FF2B5EF4-FFF2-40B4-BE49-F238E27FC236}">
                <a16:creationId xmlns:a16="http://schemas.microsoft.com/office/drawing/2014/main" id="{E297076E-F361-4992-BE92-34B3592232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036"/>
          <a:stretch>
            <a:fillRect/>
          </a:stretch>
        </p:blipFill>
        <p:spPr bwMode="auto">
          <a:xfrm>
            <a:off x="4309666" y="1206835"/>
            <a:ext cx="4594622" cy="1097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2DBB611-C824-4842-B254-C87CA52B54BF}"/>
              </a:ext>
            </a:extLst>
          </p:cNvPr>
          <p:cNvSpPr/>
          <p:nvPr/>
        </p:nvSpPr>
        <p:spPr>
          <a:xfrm>
            <a:off x="4450983" y="226943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685800" hangingPunct="0">
              <a:spcAft>
                <a:spcPts val="900"/>
              </a:spcAft>
            </a:pPr>
            <a:r>
              <a:rPr lang="en-GB" sz="900" b="1" dirty="0">
                <a:solidFill>
                  <a:prstClr val="black"/>
                </a:solidFill>
                <a:latin typeface="Arial" panose="020B060402020202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Figure 4.2.1.1-3: NRM for &lt;&lt;IOC&gt;&gt;</a:t>
            </a:r>
            <a:r>
              <a:rPr lang="en-GB" sz="900" b="1" dirty="0" err="1">
                <a:solidFill>
                  <a:prstClr val="black"/>
                </a:solidFill>
                <a:latin typeface="Courier New" panose="02070309020205020404" pitchFamily="49" charset="0"/>
                <a:ea typeface="SimSun" panose="02010600030101010101" pitchFamily="2" charset="-122"/>
                <a:cs typeface="Times New Roman" panose="02020603050405020304" pitchFamily="18" charset="0"/>
              </a:rPr>
              <a:t>NRSectorCarrier</a:t>
            </a:r>
            <a:r>
              <a:rPr lang="en-GB" sz="900" b="1" dirty="0">
                <a:solidFill>
                  <a:prstClr val="black"/>
                </a:solidFill>
                <a:latin typeface="Arial" panose="020B060402020202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 and &lt;&lt;IOC&gt;&gt;</a:t>
            </a:r>
            <a:r>
              <a:rPr lang="en-GB" sz="900" b="1" dirty="0">
                <a:solidFill>
                  <a:prstClr val="black"/>
                </a:solidFill>
                <a:latin typeface="Courier New" panose="02070309020205020404" pitchFamily="49" charset="0"/>
                <a:ea typeface="SimSun" panose="02010600030101010101" pitchFamily="2" charset="-122"/>
                <a:cs typeface="Times New Roman" panose="02020603050405020304" pitchFamily="18" charset="0"/>
              </a:rPr>
              <a:t>BWP</a:t>
            </a:r>
            <a:r>
              <a:rPr lang="en-GB" sz="900" b="1" dirty="0">
                <a:solidFill>
                  <a:prstClr val="black"/>
                </a:solidFill>
                <a:latin typeface="Arial" panose="020B060402020202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 for all deployment scenarios</a:t>
            </a:r>
            <a:endParaRPr lang="en-US" sz="900" b="1" dirty="0">
              <a:solidFill>
                <a:prstClr val="black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4" descr="1">
            <a:extLst>
              <a:ext uri="{FF2B5EF4-FFF2-40B4-BE49-F238E27FC236}">
                <a16:creationId xmlns:a16="http://schemas.microsoft.com/office/drawing/2014/main" id="{150CAE34-4576-4CFD-AF0D-DBCCCD0161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909" y="2575592"/>
            <a:ext cx="4586288" cy="1720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5A91EC0-6E0A-4FCC-B9A3-BCF32DDCB812}"/>
              </a:ext>
            </a:extLst>
          </p:cNvPr>
          <p:cNvSpPr/>
          <p:nvPr/>
        </p:nvSpPr>
        <p:spPr>
          <a:xfrm>
            <a:off x="1224329" y="4344455"/>
            <a:ext cx="4572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685800" hangingPunct="0">
              <a:spcAft>
                <a:spcPts val="900"/>
              </a:spcAft>
            </a:pPr>
            <a:r>
              <a:rPr lang="en-GB" sz="900" b="1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4.2.1.1-4: Cell Relation view for all deployment scenarios</a:t>
            </a:r>
            <a:endParaRPr lang="en-US" sz="900" b="1" dirty="0">
              <a:solidFill>
                <a:prstClr val="black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552552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80A93B-FFB7-4CA3-B0C2-EFA8B22F6B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441" y="31519"/>
            <a:ext cx="8439071" cy="800739"/>
          </a:xfrm>
        </p:spPr>
        <p:txBody>
          <a:bodyPr>
            <a:noAutofit/>
          </a:bodyPr>
          <a:lstStyle/>
          <a:p>
            <a:r>
              <a:rPr lang="en-US" sz="2800" dirty="0"/>
              <a:t>Network yang models &amp; ONAP DB</a:t>
            </a:r>
            <a:br>
              <a:rPr lang="en-US" sz="2800" dirty="0"/>
            </a:br>
            <a:r>
              <a:rPr lang="en-US" sz="2800" dirty="0"/>
              <a:t>models/API – Rel 6 &amp; 7</a:t>
            </a:r>
            <a:endParaRPr lang="en-IN" sz="28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A1404E0-BC44-420D-B1A6-26F61CE1BE75}"/>
              </a:ext>
            </a:extLst>
          </p:cNvPr>
          <p:cNvSpPr/>
          <p:nvPr/>
        </p:nvSpPr>
        <p:spPr>
          <a:xfrm>
            <a:off x="1595178" y="1343235"/>
            <a:ext cx="2777507" cy="308461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DMaaP</a:t>
            </a: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F2F532-3798-44A0-8A11-365AB7E69CEC}"/>
              </a:ext>
            </a:extLst>
          </p:cNvPr>
          <p:cNvSpPr txBox="1"/>
          <p:nvPr/>
        </p:nvSpPr>
        <p:spPr>
          <a:xfrm>
            <a:off x="4842314" y="2143527"/>
            <a:ext cx="828305" cy="28087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Config Change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D39AD26-5A92-4DAB-9C37-21B65F6E0FAE}"/>
              </a:ext>
            </a:extLst>
          </p:cNvPr>
          <p:cNvCxnSpPr/>
          <p:nvPr/>
        </p:nvCxnSpPr>
        <p:spPr>
          <a:xfrm flipH="1" flipV="1">
            <a:off x="909251" y="2424396"/>
            <a:ext cx="635768" cy="9150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miter lim="800000"/>
            <a:headEnd type="none" w="lg" len="lg"/>
            <a:tailEnd type="arrow" w="lg" len="lg"/>
          </a:ln>
          <a:effectLst/>
        </p:spPr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34B7415-9314-4CC7-B0BD-251E0D5B58CF}"/>
              </a:ext>
            </a:extLst>
          </p:cNvPr>
          <p:cNvCxnSpPr>
            <a:stCxn id="24" idx="1"/>
          </p:cNvCxnSpPr>
          <p:nvPr/>
        </p:nvCxnSpPr>
        <p:spPr>
          <a:xfrm flipH="1">
            <a:off x="4471596" y="2412017"/>
            <a:ext cx="1207715" cy="10741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miter lim="800000"/>
            <a:headEnd type="arrow" w="lg" len="lg"/>
            <a:tailEnd type="none" w="lg" len="lg"/>
          </a:ln>
          <a:effectLst/>
        </p:spPr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24E6E5B9-BF06-498D-8A29-13600ED1B120}"/>
              </a:ext>
            </a:extLst>
          </p:cNvPr>
          <p:cNvSpPr/>
          <p:nvPr/>
        </p:nvSpPr>
        <p:spPr>
          <a:xfrm>
            <a:off x="4864495" y="2302450"/>
            <a:ext cx="250973" cy="271917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ADAA018-DBFB-4C14-BADE-7E125797C31D}"/>
              </a:ext>
            </a:extLst>
          </p:cNvPr>
          <p:cNvSpPr/>
          <p:nvPr/>
        </p:nvSpPr>
        <p:spPr>
          <a:xfrm>
            <a:off x="2777133" y="3649483"/>
            <a:ext cx="861155" cy="449986"/>
          </a:xfrm>
          <a:prstGeom prst="rect">
            <a:avLst/>
          </a:prstGeom>
          <a:solidFill>
            <a:srgbClr val="A5A5A5">
              <a:lumMod val="40000"/>
              <a:lumOff val="60000"/>
            </a:srgbClr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 Collector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04E5368-DB1A-4432-BB9F-07E67C1DFBEE}"/>
              </a:ext>
            </a:extLst>
          </p:cNvPr>
          <p:cNvSpPr/>
          <p:nvPr/>
        </p:nvSpPr>
        <p:spPr>
          <a:xfrm>
            <a:off x="3313284" y="3606093"/>
            <a:ext cx="262848" cy="280239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1A79FB0-03ED-4BBB-A544-635281EB003A}"/>
              </a:ext>
            </a:extLst>
          </p:cNvPr>
          <p:cNvSpPr/>
          <p:nvPr/>
        </p:nvSpPr>
        <p:spPr>
          <a:xfrm>
            <a:off x="4964969" y="3317872"/>
            <a:ext cx="257495" cy="279779"/>
          </a:xfrm>
          <a:prstGeom prst="ellipse">
            <a:avLst/>
          </a:prstGeom>
          <a:solidFill>
            <a:srgbClr val="FFD1D1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3a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458964F-1457-48A6-8DEE-333E4BE3360C}"/>
              </a:ext>
            </a:extLst>
          </p:cNvPr>
          <p:cNvCxnSpPr>
            <a:cxnSpLocks/>
          </p:cNvCxnSpPr>
          <p:nvPr/>
        </p:nvCxnSpPr>
        <p:spPr>
          <a:xfrm>
            <a:off x="4203819" y="1643997"/>
            <a:ext cx="8692" cy="55805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miter lim="800000"/>
            <a:headEnd type="arrow" w="lg" len="lg"/>
            <a:tailEnd type="none" w="lg" len="lg"/>
          </a:ln>
          <a:effectLst/>
        </p:spPr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18D85FE5-4336-4B71-8D10-F667F2FBAC2C}"/>
              </a:ext>
            </a:extLst>
          </p:cNvPr>
          <p:cNvSpPr/>
          <p:nvPr/>
        </p:nvSpPr>
        <p:spPr>
          <a:xfrm>
            <a:off x="4206553" y="1819296"/>
            <a:ext cx="250973" cy="271917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9328EA3-06DF-4887-B798-9A9E74193485}"/>
              </a:ext>
            </a:extLst>
          </p:cNvPr>
          <p:cNvSpPr txBox="1"/>
          <p:nvPr/>
        </p:nvSpPr>
        <p:spPr>
          <a:xfrm>
            <a:off x="4674963" y="2611971"/>
            <a:ext cx="681538" cy="334316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ORAN O1 CM</a:t>
            </a: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interface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7569A06-233F-4BEC-9D6B-035DD87B3059}"/>
              </a:ext>
            </a:extLst>
          </p:cNvPr>
          <p:cNvCxnSpPr/>
          <p:nvPr/>
        </p:nvCxnSpPr>
        <p:spPr>
          <a:xfrm>
            <a:off x="3997028" y="1651695"/>
            <a:ext cx="9618" cy="550360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miter lim="800000"/>
            <a:tailEnd type="arrow" w="lg" len="lg"/>
          </a:ln>
          <a:effectLst/>
        </p:spPr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F9BDED45-D333-49BC-BB2A-9976F10D3612}"/>
              </a:ext>
            </a:extLst>
          </p:cNvPr>
          <p:cNvSpPr/>
          <p:nvPr/>
        </p:nvSpPr>
        <p:spPr>
          <a:xfrm>
            <a:off x="3881160" y="1749335"/>
            <a:ext cx="250973" cy="271917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1515ACB-2634-40F4-ABB8-8A94062E879B}"/>
              </a:ext>
            </a:extLst>
          </p:cNvPr>
          <p:cNvSpPr txBox="1"/>
          <p:nvPr/>
        </p:nvSpPr>
        <p:spPr>
          <a:xfrm>
            <a:off x="3940997" y="3911873"/>
            <a:ext cx="1241353" cy="507831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prstClr val="black"/>
                </a:solidFill>
              </a:defRPr>
            </a:lvl1pPr>
          </a:lstStyle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1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CM Notification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700A55A-5C13-4744-96ED-80D226982B32}"/>
              </a:ext>
            </a:extLst>
          </p:cNvPr>
          <p:cNvSpPr txBox="1"/>
          <p:nvPr/>
        </p:nvSpPr>
        <p:spPr>
          <a:xfrm>
            <a:off x="4473562" y="3597445"/>
            <a:ext cx="1032840" cy="19969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ORAN O1 interface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DAB0974-3C15-40E2-BD4C-DF4AD595C03F}"/>
              </a:ext>
            </a:extLst>
          </p:cNvPr>
          <p:cNvCxnSpPr>
            <a:cxnSpLocks/>
            <a:endCxn id="9" idx="0"/>
          </p:cNvCxnSpPr>
          <p:nvPr/>
        </p:nvCxnSpPr>
        <p:spPr>
          <a:xfrm>
            <a:off x="3189865" y="1675506"/>
            <a:ext cx="17846" cy="1973977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miter lim="800000"/>
            <a:headEnd type="arrow" w="lg" len="lg"/>
            <a:tailEnd type="none" w="lg" len="lg"/>
          </a:ln>
          <a:effectLst/>
        </p:spPr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CA52169B-0C32-45C1-AAED-BC67D4BBA907}"/>
              </a:ext>
            </a:extLst>
          </p:cNvPr>
          <p:cNvSpPr/>
          <p:nvPr/>
        </p:nvSpPr>
        <p:spPr>
          <a:xfrm>
            <a:off x="1122856" y="2289075"/>
            <a:ext cx="259975" cy="258666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4e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ACE0995-7796-4244-8F40-BA6AF6C7083A}"/>
              </a:ext>
            </a:extLst>
          </p:cNvPr>
          <p:cNvSpPr/>
          <p:nvPr/>
        </p:nvSpPr>
        <p:spPr>
          <a:xfrm>
            <a:off x="3015903" y="3152881"/>
            <a:ext cx="333299" cy="279779"/>
          </a:xfrm>
          <a:prstGeom prst="ellipse">
            <a:avLst/>
          </a:prstGeom>
          <a:solidFill>
            <a:srgbClr val="FFD1D1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4a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EF5E7C9-0D9F-42AD-8138-9A82B14AEEAD}"/>
              </a:ext>
            </a:extLst>
          </p:cNvPr>
          <p:cNvSpPr/>
          <p:nvPr/>
        </p:nvSpPr>
        <p:spPr>
          <a:xfrm>
            <a:off x="5663306" y="1343234"/>
            <a:ext cx="1390726" cy="2878592"/>
          </a:xfrm>
          <a:prstGeom prst="rect">
            <a:avLst/>
          </a:prstGeom>
          <a:solidFill>
            <a:srgbClr val="ED7D31">
              <a:lumMod val="60000"/>
              <a:lumOff val="40000"/>
            </a:srgbClr>
          </a:solidFill>
          <a:ln w="12700" cap="flat" cmpd="sng" algn="ctr">
            <a:solidFill>
              <a:srgbClr val="ED7D31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Simulated RAN</a:t>
            </a:r>
          </a:p>
          <a:p>
            <a:pPr marL="127397" marR="0" lvl="0" indent="-127397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~2000 Cells</a:t>
            </a:r>
          </a:p>
          <a:p>
            <a:pPr marL="127397" marR="0" lvl="0" indent="-127397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Nbrlist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PCI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5ABA403-8720-4263-BA47-401EFDC2D875}"/>
              </a:ext>
            </a:extLst>
          </p:cNvPr>
          <p:cNvSpPr/>
          <p:nvPr/>
        </p:nvSpPr>
        <p:spPr>
          <a:xfrm>
            <a:off x="5837290" y="2781032"/>
            <a:ext cx="1146634" cy="626579"/>
          </a:xfrm>
          <a:prstGeom prst="rect">
            <a:avLst/>
          </a:prstGeom>
          <a:solidFill>
            <a:srgbClr val="A5A5A5">
              <a:lumMod val="40000"/>
              <a:lumOff val="6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88106" marR="0" lvl="0" indent="-88106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Cells/GNBs</a:t>
            </a:r>
          </a:p>
          <a:p>
            <a:pPr marL="88106" marR="0" lvl="0" indent="-88106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RIC</a:t>
            </a:r>
          </a:p>
          <a:p>
            <a:pPr marL="88106" marR="0" lvl="0" indent="-88106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Yang model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3FC80C4-8D7F-4561-AE48-A19C5F5E5F15}"/>
              </a:ext>
            </a:extLst>
          </p:cNvPr>
          <p:cNvSpPr/>
          <p:nvPr/>
        </p:nvSpPr>
        <p:spPr>
          <a:xfrm>
            <a:off x="5679311" y="2137707"/>
            <a:ext cx="1030398" cy="548620"/>
          </a:xfrm>
          <a:prstGeom prst="rect">
            <a:avLst/>
          </a:prstGeom>
          <a:solidFill>
            <a:srgbClr val="A5A5A5">
              <a:lumMod val="40000"/>
              <a:lumOff val="6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O1 - Netconf interface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B6C00DF-31DB-40CF-B5D3-E2B1EE091DC3}"/>
              </a:ext>
            </a:extLst>
          </p:cNvPr>
          <p:cNvSpPr/>
          <p:nvPr/>
        </p:nvSpPr>
        <p:spPr>
          <a:xfrm>
            <a:off x="5670619" y="3566832"/>
            <a:ext cx="741449" cy="548620"/>
          </a:xfrm>
          <a:prstGeom prst="rect">
            <a:avLst/>
          </a:prstGeom>
          <a:solidFill>
            <a:srgbClr val="A5A5A5">
              <a:lumMod val="40000"/>
              <a:lumOff val="6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O1 - VES</a:t>
            </a:r>
          </a:p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outputs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025E84B-81AC-4396-B211-A29F35FF2F82}"/>
              </a:ext>
            </a:extLst>
          </p:cNvPr>
          <p:cNvSpPr txBox="1"/>
          <p:nvPr/>
        </p:nvSpPr>
        <p:spPr>
          <a:xfrm>
            <a:off x="6983924" y="2368578"/>
            <a:ext cx="822794" cy="715581"/>
          </a:xfrm>
          <a:prstGeom prst="rect">
            <a:avLst/>
          </a:prstGeom>
          <a:solidFill>
            <a:srgbClr val="5B9BD5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Network</a:t>
            </a: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Yang</a:t>
            </a: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Model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BB274BAC-7804-4BA3-A852-CDE211F4315B}"/>
              </a:ext>
            </a:extLst>
          </p:cNvPr>
          <p:cNvCxnSpPr>
            <a:stCxn id="25" idx="1"/>
            <a:endCxn id="9" idx="3"/>
          </p:cNvCxnSpPr>
          <p:nvPr/>
        </p:nvCxnSpPr>
        <p:spPr>
          <a:xfrm flipH="1">
            <a:off x="3638288" y="3841143"/>
            <a:ext cx="2032331" cy="33334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miter lim="800000"/>
            <a:headEnd type="none" w="lg" len="lg"/>
            <a:tailEnd type="arrow" w="lg" len="lg"/>
          </a:ln>
          <a:effectLst/>
        </p:spPr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0F600D71-34DC-4EB3-832A-F1973BED2D94}"/>
              </a:ext>
            </a:extLst>
          </p:cNvPr>
          <p:cNvSpPr txBox="1"/>
          <p:nvPr/>
        </p:nvSpPr>
        <p:spPr>
          <a:xfrm>
            <a:off x="4561673" y="1652055"/>
            <a:ext cx="1098850" cy="715581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1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Netconf</a:t>
            </a: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1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Configuration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9D8C6C9-68FB-42DC-B7D1-C9BE0796EE48}"/>
              </a:ext>
            </a:extLst>
          </p:cNvPr>
          <p:cNvSpPr txBox="1"/>
          <p:nvPr/>
        </p:nvSpPr>
        <p:spPr>
          <a:xfrm>
            <a:off x="1432608" y="2723397"/>
            <a:ext cx="996377" cy="715581"/>
          </a:xfrm>
          <a:prstGeom prst="rect">
            <a:avLst/>
          </a:prstGeom>
          <a:solidFill>
            <a:srgbClr val="5B9BD5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Database</a:t>
            </a:r>
          </a:p>
          <a:p>
            <a:pPr marL="132160" marR="0" lvl="0" indent="-13216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Schema</a:t>
            </a:r>
          </a:p>
          <a:p>
            <a:pPr marL="132160" marR="0" lvl="0" indent="-13216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API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E6FAC25-AE19-4B15-9C30-316566468F08}"/>
              </a:ext>
            </a:extLst>
          </p:cNvPr>
          <p:cNvSpPr txBox="1"/>
          <p:nvPr/>
        </p:nvSpPr>
        <p:spPr>
          <a:xfrm>
            <a:off x="1968022" y="1815347"/>
            <a:ext cx="1004766" cy="300082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prstClr val="black"/>
                </a:solidFill>
              </a:defRPr>
            </a:lvl1pPr>
          </a:lstStyle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1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DB-Update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6193AA5-AD76-4323-A3D5-F67C5255A746}"/>
              </a:ext>
            </a:extLst>
          </p:cNvPr>
          <p:cNvSpPr txBox="1"/>
          <p:nvPr/>
        </p:nvSpPr>
        <p:spPr>
          <a:xfrm>
            <a:off x="107912" y="1806107"/>
            <a:ext cx="1316618" cy="507831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prstClr val="black"/>
                </a:solidFill>
              </a:defRPr>
            </a:lvl1pPr>
          </a:lstStyle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1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Read network</a:t>
            </a: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1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configuration</a:t>
            </a:r>
          </a:p>
        </p:txBody>
      </p:sp>
      <p:sp>
        <p:nvSpPr>
          <p:cNvPr id="32" name="5-Point Star 71">
            <a:extLst>
              <a:ext uri="{FF2B5EF4-FFF2-40B4-BE49-F238E27FC236}">
                <a16:creationId xmlns:a16="http://schemas.microsoft.com/office/drawing/2014/main" id="{C18303E6-C3CF-4F08-8F96-4AA287F56E56}"/>
              </a:ext>
            </a:extLst>
          </p:cNvPr>
          <p:cNvSpPr/>
          <p:nvPr/>
        </p:nvSpPr>
        <p:spPr>
          <a:xfrm>
            <a:off x="7441073" y="2611971"/>
            <a:ext cx="191233" cy="194561"/>
          </a:xfrm>
          <a:prstGeom prst="star5">
            <a:avLst/>
          </a:prstGeom>
          <a:solidFill>
            <a:srgbClr val="FF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5-Point Star 114">
            <a:extLst>
              <a:ext uri="{FF2B5EF4-FFF2-40B4-BE49-F238E27FC236}">
                <a16:creationId xmlns:a16="http://schemas.microsoft.com/office/drawing/2014/main" id="{6D3E5358-A915-47F5-82A0-4A49D0ED5E42}"/>
              </a:ext>
            </a:extLst>
          </p:cNvPr>
          <p:cNvSpPr/>
          <p:nvPr/>
        </p:nvSpPr>
        <p:spPr>
          <a:xfrm>
            <a:off x="2421248" y="2155312"/>
            <a:ext cx="191233" cy="194561"/>
          </a:xfrm>
          <a:prstGeom prst="star5">
            <a:avLst/>
          </a:prstGeom>
          <a:solidFill>
            <a:srgbClr val="00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5-Point Star 116">
            <a:extLst>
              <a:ext uri="{FF2B5EF4-FFF2-40B4-BE49-F238E27FC236}">
                <a16:creationId xmlns:a16="http://schemas.microsoft.com/office/drawing/2014/main" id="{763DF558-1219-4DB6-BB62-5073D40C7668}"/>
              </a:ext>
            </a:extLst>
          </p:cNvPr>
          <p:cNvSpPr/>
          <p:nvPr/>
        </p:nvSpPr>
        <p:spPr>
          <a:xfrm>
            <a:off x="2214845" y="2823118"/>
            <a:ext cx="191233" cy="194561"/>
          </a:xfrm>
          <a:prstGeom prst="star5">
            <a:avLst/>
          </a:prstGeom>
          <a:solidFill>
            <a:srgbClr val="00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5-Point Star 117">
            <a:extLst>
              <a:ext uri="{FF2B5EF4-FFF2-40B4-BE49-F238E27FC236}">
                <a16:creationId xmlns:a16="http://schemas.microsoft.com/office/drawing/2014/main" id="{ACE7F63A-34C1-4E08-8A92-5C1BAB3885D9}"/>
              </a:ext>
            </a:extLst>
          </p:cNvPr>
          <p:cNvSpPr/>
          <p:nvPr/>
        </p:nvSpPr>
        <p:spPr>
          <a:xfrm>
            <a:off x="1278606" y="2083168"/>
            <a:ext cx="191233" cy="194561"/>
          </a:xfrm>
          <a:prstGeom prst="star5">
            <a:avLst/>
          </a:prstGeom>
          <a:solidFill>
            <a:srgbClr val="00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" name="5-Point Star 119">
            <a:extLst>
              <a:ext uri="{FF2B5EF4-FFF2-40B4-BE49-F238E27FC236}">
                <a16:creationId xmlns:a16="http://schemas.microsoft.com/office/drawing/2014/main" id="{6EDC8534-9EE7-4AD0-ABE7-A4AC70E1BB53}"/>
              </a:ext>
            </a:extLst>
          </p:cNvPr>
          <p:cNvSpPr/>
          <p:nvPr/>
        </p:nvSpPr>
        <p:spPr>
          <a:xfrm>
            <a:off x="5256596" y="3378383"/>
            <a:ext cx="191233" cy="194561"/>
          </a:xfrm>
          <a:prstGeom prst="star5">
            <a:avLst/>
          </a:prstGeom>
          <a:solidFill>
            <a:srgbClr val="FF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" name="5-Point Star 121">
            <a:extLst>
              <a:ext uri="{FF2B5EF4-FFF2-40B4-BE49-F238E27FC236}">
                <a16:creationId xmlns:a16="http://schemas.microsoft.com/office/drawing/2014/main" id="{4F3C9A38-783F-438F-9E44-27A812E350E6}"/>
              </a:ext>
            </a:extLst>
          </p:cNvPr>
          <p:cNvSpPr/>
          <p:nvPr/>
        </p:nvSpPr>
        <p:spPr>
          <a:xfrm>
            <a:off x="4641323" y="2202055"/>
            <a:ext cx="191233" cy="194561"/>
          </a:xfrm>
          <a:prstGeom prst="star5">
            <a:avLst/>
          </a:prstGeom>
          <a:solidFill>
            <a:srgbClr val="FF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5-Point Star 125">
            <a:extLst>
              <a:ext uri="{FF2B5EF4-FFF2-40B4-BE49-F238E27FC236}">
                <a16:creationId xmlns:a16="http://schemas.microsoft.com/office/drawing/2014/main" id="{6DEC98E4-76CF-4940-919C-50B7F84FAD28}"/>
              </a:ext>
            </a:extLst>
          </p:cNvPr>
          <p:cNvSpPr/>
          <p:nvPr/>
        </p:nvSpPr>
        <p:spPr>
          <a:xfrm>
            <a:off x="3976743" y="1525193"/>
            <a:ext cx="191233" cy="194561"/>
          </a:xfrm>
          <a:prstGeom prst="star5">
            <a:avLst/>
          </a:prstGeom>
          <a:solidFill>
            <a:srgbClr val="00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700FA2A-F5DC-445E-BF4A-944B979CA39D}"/>
              </a:ext>
            </a:extLst>
          </p:cNvPr>
          <p:cNvSpPr txBox="1"/>
          <p:nvPr/>
        </p:nvSpPr>
        <p:spPr>
          <a:xfrm>
            <a:off x="7138549" y="3152881"/>
            <a:ext cx="1634504" cy="1015663"/>
          </a:xfrm>
          <a:prstGeom prst="rect">
            <a:avLst/>
          </a:prstGeom>
          <a:solidFill>
            <a:srgbClr val="5B9BD5">
              <a:lumMod val="20000"/>
              <a:lumOff val="8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“PCI” value:</a:t>
            </a:r>
            <a:b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en-US" sz="15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BBF</a:t>
            </a: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Yang model</a:t>
            </a:r>
            <a:b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en-US" sz="15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lte</a:t>
            </a: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-ran-</a:t>
            </a:r>
            <a:r>
              <a:rPr kumimoji="0" lang="en-US" sz="15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rf</a:t>
            </a: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-g/</a:t>
            </a:r>
            <a:b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</a:br>
            <a:r>
              <a:rPr kumimoji="0" lang="en-US" sz="15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phy</a:t>
            </a: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-cell-id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8F89092-8781-4943-AC76-E297D3262E82}"/>
              </a:ext>
            </a:extLst>
          </p:cNvPr>
          <p:cNvSpPr txBox="1"/>
          <p:nvPr/>
        </p:nvSpPr>
        <p:spPr>
          <a:xfrm>
            <a:off x="1235112" y="3463708"/>
            <a:ext cx="15299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“PCI” value:</a:t>
            </a:r>
            <a:b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en-US" sz="135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ONAP</a:t>
            </a: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sz="135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Rel</a:t>
            </a: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4 implementation</a:t>
            </a:r>
            <a:b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en-US" sz="1350" b="0" i="0" u="none" strike="noStrike" kern="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</a:rPr>
              <a:t>Cell.pciValue</a:t>
            </a: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</a:endParaRPr>
          </a:p>
        </p:txBody>
      </p:sp>
      <p:sp>
        <p:nvSpPr>
          <p:cNvPr id="41" name="5-Point Star 52">
            <a:extLst>
              <a:ext uri="{FF2B5EF4-FFF2-40B4-BE49-F238E27FC236}">
                <a16:creationId xmlns:a16="http://schemas.microsoft.com/office/drawing/2014/main" id="{51E51851-84CB-47A6-ACE7-BF148B4D85C3}"/>
              </a:ext>
            </a:extLst>
          </p:cNvPr>
          <p:cNvSpPr/>
          <p:nvPr/>
        </p:nvSpPr>
        <p:spPr>
          <a:xfrm>
            <a:off x="3328200" y="3296535"/>
            <a:ext cx="191233" cy="194561"/>
          </a:xfrm>
          <a:prstGeom prst="star5">
            <a:avLst/>
          </a:prstGeom>
          <a:solidFill>
            <a:srgbClr val="FF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101C8954-6578-498A-A5CA-6D7B1D5B744C}"/>
              </a:ext>
            </a:extLst>
          </p:cNvPr>
          <p:cNvSpPr/>
          <p:nvPr/>
        </p:nvSpPr>
        <p:spPr>
          <a:xfrm>
            <a:off x="2628153" y="2175619"/>
            <a:ext cx="313709" cy="279779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4b</a:t>
            </a:r>
          </a:p>
        </p:txBody>
      </p:sp>
      <p:sp>
        <p:nvSpPr>
          <p:cNvPr id="43" name="5-Point Star 61">
            <a:extLst>
              <a:ext uri="{FF2B5EF4-FFF2-40B4-BE49-F238E27FC236}">
                <a16:creationId xmlns:a16="http://schemas.microsoft.com/office/drawing/2014/main" id="{FD701A18-067D-43C3-8A1A-4ABAAF13227F}"/>
              </a:ext>
            </a:extLst>
          </p:cNvPr>
          <p:cNvSpPr/>
          <p:nvPr/>
        </p:nvSpPr>
        <p:spPr>
          <a:xfrm>
            <a:off x="4240883" y="1573114"/>
            <a:ext cx="191233" cy="194561"/>
          </a:xfrm>
          <a:prstGeom prst="star5">
            <a:avLst/>
          </a:prstGeom>
          <a:solidFill>
            <a:srgbClr val="00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B3BEBC2-C28B-474C-A2B9-65258385BDC2}"/>
              </a:ext>
            </a:extLst>
          </p:cNvPr>
          <p:cNvSpPr txBox="1"/>
          <p:nvPr/>
        </p:nvSpPr>
        <p:spPr>
          <a:xfrm>
            <a:off x="7269510" y="983217"/>
            <a:ext cx="15035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“Data model” </a:t>
            </a:r>
            <a:br>
              <a:rPr kumimoji="0" lang="en-US" sz="135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en-US" sz="135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used at interfaces</a:t>
            </a: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:</a:t>
            </a:r>
          </a:p>
          <a:p>
            <a:pPr marL="211931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ConfigDB</a:t>
            </a:r>
          </a:p>
          <a:p>
            <a:pPr marL="211931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RAN</a:t>
            </a:r>
          </a:p>
        </p:txBody>
      </p:sp>
      <p:sp>
        <p:nvSpPr>
          <p:cNvPr id="45" name="5-Point Star 58">
            <a:extLst>
              <a:ext uri="{FF2B5EF4-FFF2-40B4-BE49-F238E27FC236}">
                <a16:creationId xmlns:a16="http://schemas.microsoft.com/office/drawing/2014/main" id="{26AC343F-4CFF-4014-82B7-9AFE4B309F17}"/>
              </a:ext>
            </a:extLst>
          </p:cNvPr>
          <p:cNvSpPr/>
          <p:nvPr/>
        </p:nvSpPr>
        <p:spPr>
          <a:xfrm>
            <a:off x="7328941" y="1652055"/>
            <a:ext cx="174289" cy="167242"/>
          </a:xfrm>
          <a:prstGeom prst="star5">
            <a:avLst/>
          </a:prstGeom>
          <a:solidFill>
            <a:srgbClr val="FF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5-Point Star 59">
            <a:extLst>
              <a:ext uri="{FF2B5EF4-FFF2-40B4-BE49-F238E27FC236}">
                <a16:creationId xmlns:a16="http://schemas.microsoft.com/office/drawing/2014/main" id="{AAAF91EE-E1C3-450B-BEF3-7D54471B61A2}"/>
              </a:ext>
            </a:extLst>
          </p:cNvPr>
          <p:cNvSpPr/>
          <p:nvPr/>
        </p:nvSpPr>
        <p:spPr>
          <a:xfrm>
            <a:off x="7328941" y="1449129"/>
            <a:ext cx="174289" cy="173345"/>
          </a:xfrm>
          <a:prstGeom prst="star5">
            <a:avLst/>
          </a:prstGeom>
          <a:solidFill>
            <a:srgbClr val="00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6F56459-ACAE-48EF-B912-D04A35AA872D}"/>
              </a:ext>
            </a:extLst>
          </p:cNvPr>
          <p:cNvSpPr txBox="1"/>
          <p:nvPr/>
        </p:nvSpPr>
        <p:spPr>
          <a:xfrm>
            <a:off x="-36926" y="2289076"/>
            <a:ext cx="963576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3344" marR="0" lvl="0" indent="-83344" algn="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SON-H MS</a:t>
            </a:r>
          </a:p>
          <a:p>
            <a:pPr marL="83344" marR="0" lvl="0" indent="-83344" algn="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35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OOF</a:t>
            </a: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</a:endParaRP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9CB3C23D-8EA7-4384-BED5-A78B260C33D1}"/>
              </a:ext>
            </a:extLst>
          </p:cNvPr>
          <p:cNvCxnSpPr/>
          <p:nvPr/>
        </p:nvCxnSpPr>
        <p:spPr>
          <a:xfrm flipH="1" flipV="1">
            <a:off x="901754" y="2575583"/>
            <a:ext cx="635768" cy="9150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miter lim="800000"/>
            <a:headEnd type="none" w="lg" len="lg"/>
            <a:tailEnd type="arrow" w="lg" len="lg"/>
          </a:ln>
          <a:effectLst/>
        </p:spPr>
      </p:cxnSp>
      <p:sp>
        <p:nvSpPr>
          <p:cNvPr id="49" name="Oval 48">
            <a:extLst>
              <a:ext uri="{FF2B5EF4-FFF2-40B4-BE49-F238E27FC236}">
                <a16:creationId xmlns:a16="http://schemas.microsoft.com/office/drawing/2014/main" id="{EB5B0516-F73A-4715-9932-226ACE509BA6}"/>
              </a:ext>
            </a:extLst>
          </p:cNvPr>
          <p:cNvSpPr/>
          <p:nvPr/>
        </p:nvSpPr>
        <p:spPr>
          <a:xfrm>
            <a:off x="1106475" y="2545702"/>
            <a:ext cx="259975" cy="258666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7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47D830B8-123C-4536-AD35-3A609461C6E8}"/>
              </a:ext>
            </a:extLst>
          </p:cNvPr>
          <p:cNvSpPr/>
          <p:nvPr/>
        </p:nvSpPr>
        <p:spPr>
          <a:xfrm>
            <a:off x="3286622" y="1780156"/>
            <a:ext cx="313709" cy="279779"/>
          </a:xfrm>
          <a:prstGeom prst="ellipse">
            <a:avLst/>
          </a:prstGeom>
          <a:solidFill>
            <a:srgbClr val="FFD1D1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4a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3A03AEE1-400D-4746-B06E-C50F037D0890}"/>
              </a:ext>
            </a:extLst>
          </p:cNvPr>
          <p:cNvCxnSpPr/>
          <p:nvPr/>
        </p:nvCxnSpPr>
        <p:spPr>
          <a:xfrm>
            <a:off x="3533105" y="1658707"/>
            <a:ext cx="0" cy="559457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miter lim="800000"/>
            <a:headEnd type="none" w="lg" len="lg"/>
            <a:tailEnd type="arrow" w="lg" len="lg"/>
          </a:ln>
          <a:effectLst/>
        </p:spPr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63E91142-B873-4D09-B0FE-0AEF5C2B8F04}"/>
              </a:ext>
            </a:extLst>
          </p:cNvPr>
          <p:cNvCxnSpPr/>
          <p:nvPr/>
        </p:nvCxnSpPr>
        <p:spPr>
          <a:xfrm flipH="1">
            <a:off x="2340277" y="2422758"/>
            <a:ext cx="1045470" cy="10789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miter lim="800000"/>
            <a:headEnd type="none" w="lg" len="lg"/>
            <a:tailEnd type="arrow" w="lg" len="lg"/>
          </a:ln>
          <a:effectLst/>
        </p:spPr>
      </p:cxnSp>
      <p:sp>
        <p:nvSpPr>
          <p:cNvPr id="53" name="5-Point Star 74">
            <a:extLst>
              <a:ext uri="{FF2B5EF4-FFF2-40B4-BE49-F238E27FC236}">
                <a16:creationId xmlns:a16="http://schemas.microsoft.com/office/drawing/2014/main" id="{28854EB6-E637-4C4A-A1DD-E811BC9B2DD9}"/>
              </a:ext>
            </a:extLst>
          </p:cNvPr>
          <p:cNvSpPr/>
          <p:nvPr/>
        </p:nvSpPr>
        <p:spPr>
          <a:xfrm>
            <a:off x="3320392" y="1575083"/>
            <a:ext cx="191233" cy="194561"/>
          </a:xfrm>
          <a:prstGeom prst="star5">
            <a:avLst/>
          </a:prstGeom>
          <a:solidFill>
            <a:srgbClr val="FF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8D0C7689-8665-43D7-A870-CA436359C638}"/>
              </a:ext>
            </a:extLst>
          </p:cNvPr>
          <p:cNvSpPr/>
          <p:nvPr/>
        </p:nvSpPr>
        <p:spPr>
          <a:xfrm>
            <a:off x="3385747" y="2202055"/>
            <a:ext cx="1085850" cy="441404"/>
          </a:xfrm>
          <a:prstGeom prst="rect">
            <a:avLst/>
          </a:prstGeom>
          <a:gradFill flip="none" rotWithShape="1">
            <a:gsLst>
              <a:gs pos="0">
                <a:srgbClr val="99FF66"/>
              </a:gs>
              <a:gs pos="100000">
                <a:srgbClr val="FF0000"/>
              </a:gs>
            </a:gsLst>
            <a:lin ang="0" scaled="1"/>
            <a:tileRect/>
          </a:gra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SDN-R</a:t>
            </a:r>
            <a:b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(SDN-C)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1BAF731D-4410-458C-9AAA-7DE3BF6B6D54}"/>
              </a:ext>
            </a:extLst>
          </p:cNvPr>
          <p:cNvSpPr/>
          <p:nvPr/>
        </p:nvSpPr>
        <p:spPr>
          <a:xfrm>
            <a:off x="1545019" y="2207143"/>
            <a:ext cx="795258" cy="452807"/>
          </a:xfrm>
          <a:prstGeom prst="rect">
            <a:avLst/>
          </a:prstGeom>
          <a:solidFill>
            <a:srgbClr val="99FF66"/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Config</a:t>
            </a:r>
            <a:b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DB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878B84F2-56CE-4B5E-B59C-7037E9ED26B7}"/>
              </a:ext>
            </a:extLst>
          </p:cNvPr>
          <p:cNvSpPr/>
          <p:nvPr/>
        </p:nvSpPr>
        <p:spPr>
          <a:xfrm>
            <a:off x="2015797" y="2322176"/>
            <a:ext cx="262848" cy="280239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1f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42DBE324-BE81-49C3-AEBD-EFD450C29A54}"/>
              </a:ext>
            </a:extLst>
          </p:cNvPr>
          <p:cNvSpPr/>
          <p:nvPr/>
        </p:nvSpPr>
        <p:spPr>
          <a:xfrm>
            <a:off x="4139939" y="2279485"/>
            <a:ext cx="261962" cy="236462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1d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033A746-A22C-4EFE-A592-41EEBA1976C6}"/>
              </a:ext>
            </a:extLst>
          </p:cNvPr>
          <p:cNvSpPr txBox="1"/>
          <p:nvPr/>
        </p:nvSpPr>
        <p:spPr>
          <a:xfrm>
            <a:off x="3337293" y="2656801"/>
            <a:ext cx="1191035" cy="276999"/>
          </a:xfrm>
          <a:prstGeom prst="rect">
            <a:avLst/>
          </a:prstGeom>
          <a:solidFill>
            <a:srgbClr val="FFD1D1"/>
          </a:solidFill>
        </p:spPr>
        <p:txBody>
          <a:bodyPr wrap="squar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Model Mapping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A9BE3A3B-44A6-4C22-9D70-BBF67D1D4E90}"/>
              </a:ext>
            </a:extLst>
          </p:cNvPr>
          <p:cNvCxnSpPr/>
          <p:nvPr/>
        </p:nvCxnSpPr>
        <p:spPr>
          <a:xfrm flipV="1">
            <a:off x="3810615" y="1656669"/>
            <a:ext cx="0" cy="510561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miter lim="800000"/>
            <a:headEnd type="none" w="lg" len="lg"/>
            <a:tailEnd type="arrow" w="lg" len="lg"/>
          </a:ln>
          <a:effectLst/>
        </p:spPr>
      </p:cxnSp>
      <p:sp>
        <p:nvSpPr>
          <p:cNvPr id="60" name="Oval 59">
            <a:extLst>
              <a:ext uri="{FF2B5EF4-FFF2-40B4-BE49-F238E27FC236}">
                <a16:creationId xmlns:a16="http://schemas.microsoft.com/office/drawing/2014/main" id="{205178E0-F4E2-4671-AEE2-3C0233D2A535}"/>
              </a:ext>
            </a:extLst>
          </p:cNvPr>
          <p:cNvSpPr/>
          <p:nvPr/>
        </p:nvSpPr>
        <p:spPr>
          <a:xfrm>
            <a:off x="3589794" y="1890997"/>
            <a:ext cx="313709" cy="279779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4c</a:t>
            </a: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1" name="5-Point Star 78">
            <a:extLst>
              <a:ext uri="{FF2B5EF4-FFF2-40B4-BE49-F238E27FC236}">
                <a16:creationId xmlns:a16="http://schemas.microsoft.com/office/drawing/2014/main" id="{24C75CE4-F7E8-483A-BB6F-1317F11EDA52}"/>
              </a:ext>
            </a:extLst>
          </p:cNvPr>
          <p:cNvSpPr/>
          <p:nvPr/>
        </p:nvSpPr>
        <p:spPr>
          <a:xfrm>
            <a:off x="3618921" y="1515326"/>
            <a:ext cx="191233" cy="194561"/>
          </a:xfrm>
          <a:prstGeom prst="star5">
            <a:avLst/>
          </a:prstGeom>
          <a:solidFill>
            <a:srgbClr val="00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2461690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607D72-65A7-47C0-ABA7-F2C06BA866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Network yang model &amp; CPS DB</a:t>
            </a:r>
            <a:br>
              <a:rPr lang="en-US" sz="2800" dirty="0"/>
            </a:br>
            <a:r>
              <a:rPr lang="en-US" sz="2800" dirty="0"/>
              <a:t>models/API – Rel 8/9</a:t>
            </a:r>
            <a:endParaRPr lang="en-IN" sz="2800" dirty="0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5273FF70-D94D-44E7-B901-4649A5B933DD}"/>
              </a:ext>
            </a:extLst>
          </p:cNvPr>
          <p:cNvCxnSpPr/>
          <p:nvPr/>
        </p:nvCxnSpPr>
        <p:spPr>
          <a:xfrm>
            <a:off x="3997281" y="1669887"/>
            <a:ext cx="0" cy="559457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miter lim="800000"/>
            <a:headEnd type="none" w="lg" len="lg"/>
            <a:tailEnd type="arrow" w="lg" len="lg"/>
          </a:ln>
          <a:effectLst/>
        </p:spPr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5BA9414C-9ABE-4512-92EB-65AF154C528C}"/>
              </a:ext>
            </a:extLst>
          </p:cNvPr>
          <p:cNvSpPr/>
          <p:nvPr/>
        </p:nvSpPr>
        <p:spPr>
          <a:xfrm>
            <a:off x="2938005" y="1343235"/>
            <a:ext cx="1793673" cy="308461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DMaaP</a:t>
            </a: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50F6DC97-A039-49A7-BC44-97D9677CFAF5}"/>
              </a:ext>
            </a:extLst>
          </p:cNvPr>
          <p:cNvSpPr txBox="1">
            <a:spLocks/>
          </p:cNvSpPr>
          <p:nvPr/>
        </p:nvSpPr>
        <p:spPr>
          <a:xfrm>
            <a:off x="8676528" y="4878144"/>
            <a:ext cx="455519" cy="273844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900" b="0" i="0" kern="120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CB907E-C602-C34B-93F7-CA9E40714286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alpha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50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BBD689C-D0A7-47D8-A845-406ABBAB8E3B}"/>
              </a:ext>
            </a:extLst>
          </p:cNvPr>
          <p:cNvSpPr txBox="1"/>
          <p:nvPr/>
        </p:nvSpPr>
        <p:spPr>
          <a:xfrm>
            <a:off x="5201307" y="2143527"/>
            <a:ext cx="828305" cy="28087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Config Change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332196A-30CA-443C-99A4-5C6FCF9E3C12}"/>
              </a:ext>
            </a:extLst>
          </p:cNvPr>
          <p:cNvCxnSpPr>
            <a:cxnSpLocks/>
          </p:cNvCxnSpPr>
          <p:nvPr/>
        </p:nvCxnSpPr>
        <p:spPr>
          <a:xfrm flipH="1">
            <a:off x="1268244" y="2422757"/>
            <a:ext cx="621080" cy="1640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miter lim="800000"/>
            <a:headEnd type="none" w="lg" len="lg"/>
            <a:tailEnd type="arrow" w="lg" len="lg"/>
          </a:ln>
          <a:effectLst/>
        </p:spPr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F2E18BF-50CB-4E29-BA2D-35C7A39F72F1}"/>
              </a:ext>
            </a:extLst>
          </p:cNvPr>
          <p:cNvCxnSpPr>
            <a:stCxn id="27" idx="1"/>
          </p:cNvCxnSpPr>
          <p:nvPr/>
        </p:nvCxnSpPr>
        <p:spPr>
          <a:xfrm flipH="1">
            <a:off x="4830589" y="2412017"/>
            <a:ext cx="1207715" cy="10741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miter lim="800000"/>
            <a:headEnd type="arrow" w="lg" len="lg"/>
            <a:tailEnd type="none" w="lg" len="lg"/>
          </a:ln>
          <a:effectLst/>
        </p:spPr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8D9D7CD0-6C38-464E-8FBE-A5F99CA76337}"/>
              </a:ext>
            </a:extLst>
          </p:cNvPr>
          <p:cNvSpPr/>
          <p:nvPr/>
        </p:nvSpPr>
        <p:spPr>
          <a:xfrm>
            <a:off x="5223487" y="2302450"/>
            <a:ext cx="392102" cy="271917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11b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62FE40E-BCD1-4C63-9ADF-0809730D58F9}"/>
              </a:ext>
            </a:extLst>
          </p:cNvPr>
          <p:cNvSpPr/>
          <p:nvPr/>
        </p:nvSpPr>
        <p:spPr>
          <a:xfrm>
            <a:off x="3136126" y="3649483"/>
            <a:ext cx="861155" cy="449986"/>
          </a:xfrm>
          <a:prstGeom prst="rect">
            <a:avLst/>
          </a:prstGeom>
          <a:solidFill>
            <a:srgbClr val="A5A5A5">
              <a:lumMod val="40000"/>
              <a:lumOff val="60000"/>
            </a:srgbClr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 Collector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4DE7F93-A224-44D1-A2CE-DE1CDC146AD4}"/>
              </a:ext>
            </a:extLst>
          </p:cNvPr>
          <p:cNvSpPr/>
          <p:nvPr/>
        </p:nvSpPr>
        <p:spPr>
          <a:xfrm>
            <a:off x="3672277" y="3606093"/>
            <a:ext cx="262848" cy="280239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1e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48AE3548-3DB1-4AD2-A67E-B9F29C16DD1C}"/>
              </a:ext>
            </a:extLst>
          </p:cNvPr>
          <p:cNvSpPr/>
          <p:nvPr/>
        </p:nvSpPr>
        <p:spPr>
          <a:xfrm>
            <a:off x="5323962" y="3317872"/>
            <a:ext cx="257495" cy="279779"/>
          </a:xfrm>
          <a:prstGeom prst="ellipse">
            <a:avLst/>
          </a:prstGeom>
          <a:solidFill>
            <a:srgbClr val="FFD1D1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3a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635EEC6-F0A9-401F-95B8-9BB5ECD3E932}"/>
              </a:ext>
            </a:extLst>
          </p:cNvPr>
          <p:cNvCxnSpPr>
            <a:cxnSpLocks/>
          </p:cNvCxnSpPr>
          <p:nvPr/>
        </p:nvCxnSpPr>
        <p:spPr>
          <a:xfrm>
            <a:off x="4562812" y="1643997"/>
            <a:ext cx="8692" cy="55805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miter lim="800000"/>
            <a:headEnd type="arrow" w="lg" len="lg"/>
            <a:tailEnd type="none" w="lg" len="lg"/>
          </a:ln>
          <a:effectLst/>
        </p:spPr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8BD3A74D-D9F2-427B-A4B9-87F1970DC456}"/>
              </a:ext>
            </a:extLst>
          </p:cNvPr>
          <p:cNvSpPr/>
          <p:nvPr/>
        </p:nvSpPr>
        <p:spPr>
          <a:xfrm>
            <a:off x="4565546" y="1819296"/>
            <a:ext cx="250973" cy="271917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9EE6FE8-F53F-4242-9EC0-17E41C177E5A}"/>
              </a:ext>
            </a:extLst>
          </p:cNvPr>
          <p:cNvSpPr txBox="1"/>
          <p:nvPr/>
        </p:nvSpPr>
        <p:spPr>
          <a:xfrm>
            <a:off x="5033956" y="2611971"/>
            <a:ext cx="681538" cy="334316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ORAN O1 CM</a:t>
            </a: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interface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13B62DA-3FD4-4097-840C-703589561767}"/>
              </a:ext>
            </a:extLst>
          </p:cNvPr>
          <p:cNvCxnSpPr/>
          <p:nvPr/>
        </p:nvCxnSpPr>
        <p:spPr>
          <a:xfrm>
            <a:off x="4340256" y="1651695"/>
            <a:ext cx="9618" cy="550360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miter lim="800000"/>
            <a:tailEnd type="arrow" w="lg" len="lg"/>
          </a:ln>
          <a:effectLst/>
        </p:spPr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0D9A80F7-C9CE-453B-93F0-B8C7024950D1}"/>
              </a:ext>
            </a:extLst>
          </p:cNvPr>
          <p:cNvSpPr/>
          <p:nvPr/>
        </p:nvSpPr>
        <p:spPr>
          <a:xfrm>
            <a:off x="4224388" y="1749335"/>
            <a:ext cx="250973" cy="271917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2B5C393-6D47-4255-8945-56A4F148AFB1}"/>
              </a:ext>
            </a:extLst>
          </p:cNvPr>
          <p:cNvSpPr/>
          <p:nvPr/>
        </p:nvSpPr>
        <p:spPr>
          <a:xfrm>
            <a:off x="1912691" y="2113104"/>
            <a:ext cx="795258" cy="934235"/>
          </a:xfrm>
          <a:prstGeom prst="rect">
            <a:avLst/>
          </a:prstGeom>
          <a:gradFill flip="none" rotWithShape="1">
            <a:gsLst>
              <a:gs pos="0">
                <a:srgbClr val="99FF66"/>
              </a:gs>
              <a:gs pos="100000">
                <a:srgbClr val="FF0000"/>
              </a:gs>
            </a:gsLst>
            <a:lin ang="5400000" scaled="1"/>
            <a:tileRect/>
          </a:gra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50" kern="0" dirty="0">
                <a:solidFill>
                  <a:prstClr val="black"/>
                </a:solidFill>
                <a:latin typeface="Calibri" panose="020F0502020204030204"/>
              </a:rPr>
              <a:t>TDMT</a:t>
            </a: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CPS</a:t>
            </a:r>
            <a:r>
              <a:rPr lang="en-US" sz="1350" kern="0" dirty="0">
                <a:solidFill>
                  <a:prstClr val="black"/>
                </a:solidFill>
                <a:latin typeface="Calibri" panose="020F0502020204030204"/>
              </a:rPr>
              <a:t>-</a:t>
            </a: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DB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A6210B7-90F2-4C2A-A499-081B41C8804B}"/>
              </a:ext>
            </a:extLst>
          </p:cNvPr>
          <p:cNvSpPr txBox="1"/>
          <p:nvPr/>
        </p:nvSpPr>
        <p:spPr>
          <a:xfrm>
            <a:off x="4627544" y="3891247"/>
            <a:ext cx="1241353" cy="507831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prstClr val="black"/>
                </a:solidFill>
              </a:defRPr>
            </a:lvl1pPr>
          </a:lstStyle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1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CM Notification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7184609-AC38-454C-9DD7-782FC94E800B}"/>
              </a:ext>
            </a:extLst>
          </p:cNvPr>
          <p:cNvSpPr txBox="1"/>
          <p:nvPr/>
        </p:nvSpPr>
        <p:spPr>
          <a:xfrm>
            <a:off x="4832555" y="3597445"/>
            <a:ext cx="1032840" cy="19969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ORAN O1 interface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8D73E5FA-B4B3-4951-AB33-58A3972C1BDF}"/>
              </a:ext>
            </a:extLst>
          </p:cNvPr>
          <p:cNvCxnSpPr>
            <a:cxnSpLocks/>
            <a:endCxn id="11" idx="0"/>
          </p:cNvCxnSpPr>
          <p:nvPr/>
        </p:nvCxnSpPr>
        <p:spPr>
          <a:xfrm>
            <a:off x="3548858" y="1675506"/>
            <a:ext cx="17846" cy="1973977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miter lim="800000"/>
            <a:headEnd type="arrow" w="lg" len="lg"/>
            <a:tailEnd type="none" w="lg" len="lg"/>
          </a:ln>
          <a:effectLst/>
        </p:spPr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7706F9C6-F1A6-4E49-88D3-178B26F62E8F}"/>
              </a:ext>
            </a:extLst>
          </p:cNvPr>
          <p:cNvSpPr/>
          <p:nvPr/>
        </p:nvSpPr>
        <p:spPr>
          <a:xfrm>
            <a:off x="1481849" y="2289075"/>
            <a:ext cx="259975" cy="258666"/>
          </a:xfrm>
          <a:prstGeom prst="ellipse">
            <a:avLst/>
          </a:prstGeom>
          <a:solidFill>
            <a:srgbClr val="FFD1D1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4e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84AA301-F974-4788-9D00-003C93D4AFAB}"/>
              </a:ext>
            </a:extLst>
          </p:cNvPr>
          <p:cNvSpPr/>
          <p:nvPr/>
        </p:nvSpPr>
        <p:spPr>
          <a:xfrm>
            <a:off x="3374896" y="3152881"/>
            <a:ext cx="333299" cy="279779"/>
          </a:xfrm>
          <a:prstGeom prst="ellipse">
            <a:avLst/>
          </a:prstGeom>
          <a:solidFill>
            <a:srgbClr val="FFD1D1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4a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4DF0922-4EF0-4E07-B4EF-A4EE844B437C}"/>
              </a:ext>
            </a:extLst>
          </p:cNvPr>
          <p:cNvSpPr/>
          <p:nvPr/>
        </p:nvSpPr>
        <p:spPr>
          <a:xfrm>
            <a:off x="6022299" y="1343234"/>
            <a:ext cx="1390726" cy="2878592"/>
          </a:xfrm>
          <a:prstGeom prst="rect">
            <a:avLst/>
          </a:prstGeom>
          <a:solidFill>
            <a:srgbClr val="ED7D31">
              <a:lumMod val="60000"/>
              <a:lumOff val="40000"/>
            </a:srgbClr>
          </a:solidFill>
          <a:ln w="12700" cap="flat" cmpd="sng" algn="ctr">
            <a:solidFill>
              <a:srgbClr val="ED7D31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Simulated RAN</a:t>
            </a:r>
          </a:p>
          <a:p>
            <a:pPr marL="127397" marR="0" lvl="0" indent="-127397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~2000 Cells</a:t>
            </a:r>
          </a:p>
          <a:p>
            <a:pPr marL="127397" marR="0" lvl="0" indent="-127397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Nbrlist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PCI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7149C82-C97E-45CA-AEB0-F6E501B8D60B}"/>
              </a:ext>
            </a:extLst>
          </p:cNvPr>
          <p:cNvSpPr/>
          <p:nvPr/>
        </p:nvSpPr>
        <p:spPr>
          <a:xfrm>
            <a:off x="6196283" y="2781032"/>
            <a:ext cx="1146634" cy="626579"/>
          </a:xfrm>
          <a:prstGeom prst="rect">
            <a:avLst/>
          </a:prstGeom>
          <a:solidFill>
            <a:srgbClr val="A5A5A5">
              <a:lumMod val="40000"/>
              <a:lumOff val="6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88106" marR="0" lvl="0" indent="-88106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Cells/GNBs</a:t>
            </a:r>
          </a:p>
          <a:p>
            <a:pPr marL="88106" marR="0" lvl="0" indent="-88106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RIC</a:t>
            </a:r>
          </a:p>
          <a:p>
            <a:pPr marL="88106" marR="0" lvl="0" indent="-88106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Yang model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0D5F6B5-DAD0-42D4-A0F6-41A9FF13E6AD}"/>
              </a:ext>
            </a:extLst>
          </p:cNvPr>
          <p:cNvSpPr/>
          <p:nvPr/>
        </p:nvSpPr>
        <p:spPr>
          <a:xfrm>
            <a:off x="6038304" y="2137707"/>
            <a:ext cx="1030398" cy="548620"/>
          </a:xfrm>
          <a:prstGeom prst="rect">
            <a:avLst/>
          </a:prstGeom>
          <a:solidFill>
            <a:srgbClr val="A5A5A5">
              <a:lumMod val="40000"/>
              <a:lumOff val="6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O1 - Netconf interface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FAC63E8-C49F-4F25-9B99-1BE1671EDF4A}"/>
              </a:ext>
            </a:extLst>
          </p:cNvPr>
          <p:cNvSpPr/>
          <p:nvPr/>
        </p:nvSpPr>
        <p:spPr>
          <a:xfrm>
            <a:off x="6029612" y="3566832"/>
            <a:ext cx="741449" cy="548620"/>
          </a:xfrm>
          <a:prstGeom prst="rect">
            <a:avLst/>
          </a:prstGeom>
          <a:solidFill>
            <a:srgbClr val="A5A5A5">
              <a:lumMod val="40000"/>
              <a:lumOff val="6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O1 - VES</a:t>
            </a:r>
          </a:p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outputs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9031719-6712-478E-A6E2-0352BF1BFE65}"/>
              </a:ext>
            </a:extLst>
          </p:cNvPr>
          <p:cNvSpPr txBox="1"/>
          <p:nvPr/>
        </p:nvSpPr>
        <p:spPr>
          <a:xfrm>
            <a:off x="7342917" y="2368578"/>
            <a:ext cx="822794" cy="715581"/>
          </a:xfrm>
          <a:prstGeom prst="rect">
            <a:avLst/>
          </a:prstGeom>
          <a:solidFill>
            <a:srgbClr val="5B9BD5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Network</a:t>
            </a: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Yang</a:t>
            </a: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Model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38604A6A-D2C7-49DF-B09D-9D7C03E50054}"/>
              </a:ext>
            </a:extLst>
          </p:cNvPr>
          <p:cNvCxnSpPr>
            <a:stCxn id="28" idx="1"/>
            <a:endCxn id="11" idx="3"/>
          </p:cNvCxnSpPr>
          <p:nvPr/>
        </p:nvCxnSpPr>
        <p:spPr>
          <a:xfrm flipH="1">
            <a:off x="3997281" y="3841143"/>
            <a:ext cx="2032331" cy="33334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miter lim="800000"/>
            <a:headEnd type="none" w="lg" len="lg"/>
            <a:tailEnd type="arrow" w="lg" len="lg"/>
          </a:ln>
          <a:effectLst/>
        </p:spPr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909B454D-9D74-48F3-BAFF-24D4D5C5D9CC}"/>
              </a:ext>
            </a:extLst>
          </p:cNvPr>
          <p:cNvSpPr txBox="1"/>
          <p:nvPr/>
        </p:nvSpPr>
        <p:spPr>
          <a:xfrm>
            <a:off x="4920666" y="1652055"/>
            <a:ext cx="1098850" cy="715581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1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Netconf</a:t>
            </a: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1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Configuration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34D146F-C6B5-4B2D-86C5-77EA0E144EC1}"/>
              </a:ext>
            </a:extLst>
          </p:cNvPr>
          <p:cNvSpPr txBox="1"/>
          <p:nvPr/>
        </p:nvSpPr>
        <p:spPr>
          <a:xfrm>
            <a:off x="1714891" y="3236356"/>
            <a:ext cx="996377" cy="715581"/>
          </a:xfrm>
          <a:prstGeom prst="rect">
            <a:avLst/>
          </a:prstGeom>
          <a:solidFill>
            <a:srgbClr val="5B9BD5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Database</a:t>
            </a:r>
          </a:p>
          <a:p>
            <a:pPr marL="132160" marR="0" lvl="0" indent="-13216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Schema</a:t>
            </a:r>
          </a:p>
          <a:p>
            <a:pPr marL="132160" marR="0" lvl="0" indent="-13216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35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Xpath</a:t>
            </a: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API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4E1B73-64EC-4415-A80D-1CC4ADA5498A}"/>
              </a:ext>
            </a:extLst>
          </p:cNvPr>
          <p:cNvSpPr txBox="1"/>
          <p:nvPr/>
        </p:nvSpPr>
        <p:spPr>
          <a:xfrm>
            <a:off x="2432278" y="1891927"/>
            <a:ext cx="1069884" cy="300082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prstClr val="black"/>
                </a:solidFill>
              </a:defRPr>
            </a:lvl1pPr>
          </a:lstStyle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1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DB-Update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CA3313F0-5C2E-4550-98EF-3EAE2CE6AA03}"/>
              </a:ext>
            </a:extLst>
          </p:cNvPr>
          <p:cNvSpPr/>
          <p:nvPr/>
        </p:nvSpPr>
        <p:spPr>
          <a:xfrm>
            <a:off x="2116996" y="2008836"/>
            <a:ext cx="262848" cy="280239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1f</a:t>
            </a:r>
          </a:p>
        </p:txBody>
      </p:sp>
      <p:sp>
        <p:nvSpPr>
          <p:cNvPr id="36" name="5-Point Star 71">
            <a:extLst>
              <a:ext uri="{FF2B5EF4-FFF2-40B4-BE49-F238E27FC236}">
                <a16:creationId xmlns:a16="http://schemas.microsoft.com/office/drawing/2014/main" id="{62A32EB1-3302-46B4-B7BD-6E971287654C}"/>
              </a:ext>
            </a:extLst>
          </p:cNvPr>
          <p:cNvSpPr/>
          <p:nvPr/>
        </p:nvSpPr>
        <p:spPr>
          <a:xfrm>
            <a:off x="7800066" y="2611971"/>
            <a:ext cx="191233" cy="194561"/>
          </a:xfrm>
          <a:prstGeom prst="star5">
            <a:avLst/>
          </a:prstGeom>
          <a:solidFill>
            <a:srgbClr val="FF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" name="5-Point Star 116">
            <a:extLst>
              <a:ext uri="{FF2B5EF4-FFF2-40B4-BE49-F238E27FC236}">
                <a16:creationId xmlns:a16="http://schemas.microsoft.com/office/drawing/2014/main" id="{21B2337A-752A-4130-A463-687F02ED6F04}"/>
              </a:ext>
            </a:extLst>
          </p:cNvPr>
          <p:cNvSpPr/>
          <p:nvPr/>
        </p:nvSpPr>
        <p:spPr>
          <a:xfrm>
            <a:off x="2587808" y="3324946"/>
            <a:ext cx="191233" cy="194561"/>
          </a:xfrm>
          <a:prstGeom prst="star5">
            <a:avLst/>
          </a:prstGeom>
          <a:solidFill>
            <a:srgbClr val="FF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5-Point Star 117">
            <a:extLst>
              <a:ext uri="{FF2B5EF4-FFF2-40B4-BE49-F238E27FC236}">
                <a16:creationId xmlns:a16="http://schemas.microsoft.com/office/drawing/2014/main" id="{41FEC6E6-6083-4CFF-95C1-80DE60F2E47E}"/>
              </a:ext>
            </a:extLst>
          </p:cNvPr>
          <p:cNvSpPr/>
          <p:nvPr/>
        </p:nvSpPr>
        <p:spPr>
          <a:xfrm>
            <a:off x="1637599" y="2083168"/>
            <a:ext cx="191233" cy="194561"/>
          </a:xfrm>
          <a:prstGeom prst="star5">
            <a:avLst/>
          </a:prstGeom>
          <a:solidFill>
            <a:srgbClr val="00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5-Point Star 119">
            <a:extLst>
              <a:ext uri="{FF2B5EF4-FFF2-40B4-BE49-F238E27FC236}">
                <a16:creationId xmlns:a16="http://schemas.microsoft.com/office/drawing/2014/main" id="{B0C3827C-6611-45E5-B019-D9FF407BE173}"/>
              </a:ext>
            </a:extLst>
          </p:cNvPr>
          <p:cNvSpPr/>
          <p:nvPr/>
        </p:nvSpPr>
        <p:spPr>
          <a:xfrm>
            <a:off x="5615589" y="3378383"/>
            <a:ext cx="191233" cy="194561"/>
          </a:xfrm>
          <a:prstGeom prst="star5">
            <a:avLst/>
          </a:prstGeom>
          <a:solidFill>
            <a:srgbClr val="FF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5-Point Star 121">
            <a:extLst>
              <a:ext uri="{FF2B5EF4-FFF2-40B4-BE49-F238E27FC236}">
                <a16:creationId xmlns:a16="http://schemas.microsoft.com/office/drawing/2014/main" id="{FC858A74-5A3E-461F-BA18-6A877A3CD1E6}"/>
              </a:ext>
            </a:extLst>
          </p:cNvPr>
          <p:cNvSpPr/>
          <p:nvPr/>
        </p:nvSpPr>
        <p:spPr>
          <a:xfrm>
            <a:off x="5000316" y="2202055"/>
            <a:ext cx="191233" cy="194561"/>
          </a:xfrm>
          <a:prstGeom prst="star5">
            <a:avLst/>
          </a:prstGeom>
          <a:solidFill>
            <a:srgbClr val="FF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5-Point Star 125">
            <a:extLst>
              <a:ext uri="{FF2B5EF4-FFF2-40B4-BE49-F238E27FC236}">
                <a16:creationId xmlns:a16="http://schemas.microsoft.com/office/drawing/2014/main" id="{C0606D6C-32B0-4C91-8F0B-073BA0806D0A}"/>
              </a:ext>
            </a:extLst>
          </p:cNvPr>
          <p:cNvSpPr/>
          <p:nvPr/>
        </p:nvSpPr>
        <p:spPr>
          <a:xfrm>
            <a:off x="4344792" y="1580556"/>
            <a:ext cx="191233" cy="194561"/>
          </a:xfrm>
          <a:prstGeom prst="star5">
            <a:avLst/>
          </a:prstGeom>
          <a:solidFill>
            <a:srgbClr val="00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ECEEB11-826D-4152-8FAC-F49205D1DC68}"/>
              </a:ext>
            </a:extLst>
          </p:cNvPr>
          <p:cNvSpPr txBox="1"/>
          <p:nvPr/>
        </p:nvSpPr>
        <p:spPr>
          <a:xfrm>
            <a:off x="7497542" y="3153193"/>
            <a:ext cx="1634504" cy="1015663"/>
          </a:xfrm>
          <a:prstGeom prst="rect">
            <a:avLst/>
          </a:prstGeom>
          <a:solidFill>
            <a:srgbClr val="FFD1D1"/>
          </a:solidFill>
        </p:spPr>
        <p:txBody>
          <a:bodyPr wrap="squar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“PCI” value:</a:t>
            </a:r>
            <a:b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(ORAN or </a:t>
            </a:r>
            <a:r>
              <a:rPr kumimoji="0" lang="en-US" sz="15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3GPP</a:t>
            </a: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Yang model) </a:t>
            </a:r>
            <a:r>
              <a:rPr kumimoji="0" lang="en-US" sz="15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NRCellDU</a:t>
            </a: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/</a:t>
            </a:r>
            <a:r>
              <a:rPr kumimoji="0" lang="en-US" sz="15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nRPCI</a:t>
            </a:r>
            <a:endParaRPr kumimoji="0" lang="en-US" sz="15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889A466-7603-490C-B5EA-89DFE69599D7}"/>
              </a:ext>
            </a:extLst>
          </p:cNvPr>
          <p:cNvSpPr txBox="1"/>
          <p:nvPr/>
        </p:nvSpPr>
        <p:spPr>
          <a:xfrm>
            <a:off x="1611067" y="3907512"/>
            <a:ext cx="15299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“PCI” value:</a:t>
            </a:r>
            <a:b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en-US" sz="135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ONAP</a:t>
            </a: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sz="135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Rel</a:t>
            </a: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8 implementation</a:t>
            </a:r>
            <a:b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en-US" sz="135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NRCellDU</a:t>
            </a: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/</a:t>
            </a:r>
            <a:r>
              <a:rPr kumimoji="0" lang="en-US" sz="135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nRPCI</a:t>
            </a: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44" name="5-Point Star 52">
            <a:extLst>
              <a:ext uri="{FF2B5EF4-FFF2-40B4-BE49-F238E27FC236}">
                <a16:creationId xmlns:a16="http://schemas.microsoft.com/office/drawing/2014/main" id="{02ADDD64-939A-4434-B4BF-C75560DC2886}"/>
              </a:ext>
            </a:extLst>
          </p:cNvPr>
          <p:cNvSpPr/>
          <p:nvPr/>
        </p:nvSpPr>
        <p:spPr>
          <a:xfrm>
            <a:off x="3687193" y="3296535"/>
            <a:ext cx="191233" cy="194561"/>
          </a:xfrm>
          <a:prstGeom prst="star5">
            <a:avLst/>
          </a:prstGeom>
          <a:solidFill>
            <a:srgbClr val="FF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D88185C3-E688-4705-862A-0CB81AFB6D2B}"/>
              </a:ext>
            </a:extLst>
          </p:cNvPr>
          <p:cNvCxnSpPr>
            <a:cxnSpLocks/>
          </p:cNvCxnSpPr>
          <p:nvPr/>
        </p:nvCxnSpPr>
        <p:spPr>
          <a:xfrm flipV="1">
            <a:off x="2739441" y="2516720"/>
            <a:ext cx="1023637" cy="40553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sp>
        <p:nvSpPr>
          <p:cNvPr id="46" name="Oval 45">
            <a:extLst>
              <a:ext uri="{FF2B5EF4-FFF2-40B4-BE49-F238E27FC236}">
                <a16:creationId xmlns:a16="http://schemas.microsoft.com/office/drawing/2014/main" id="{C7C11071-2EAE-47C8-BD05-67C6551343F7}"/>
              </a:ext>
            </a:extLst>
          </p:cNvPr>
          <p:cNvSpPr/>
          <p:nvPr/>
        </p:nvSpPr>
        <p:spPr>
          <a:xfrm>
            <a:off x="3758906" y="1725241"/>
            <a:ext cx="383175" cy="279779"/>
          </a:xfrm>
          <a:prstGeom prst="ellipse">
            <a:avLst/>
          </a:prstGeom>
          <a:solidFill>
            <a:srgbClr val="FFD1D1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4b</a:t>
            </a: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5-Point Star 61">
            <a:extLst>
              <a:ext uri="{FF2B5EF4-FFF2-40B4-BE49-F238E27FC236}">
                <a16:creationId xmlns:a16="http://schemas.microsoft.com/office/drawing/2014/main" id="{C0BB2784-E63E-468F-826E-A15D171B997D}"/>
              </a:ext>
            </a:extLst>
          </p:cNvPr>
          <p:cNvSpPr/>
          <p:nvPr/>
        </p:nvSpPr>
        <p:spPr>
          <a:xfrm>
            <a:off x="4599876" y="1573114"/>
            <a:ext cx="191233" cy="194561"/>
          </a:xfrm>
          <a:prstGeom prst="star5">
            <a:avLst/>
          </a:prstGeom>
          <a:solidFill>
            <a:srgbClr val="00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75364D5-EBEE-43CD-B79B-802A91F0ED4D}"/>
              </a:ext>
            </a:extLst>
          </p:cNvPr>
          <p:cNvSpPr txBox="1"/>
          <p:nvPr/>
        </p:nvSpPr>
        <p:spPr>
          <a:xfrm>
            <a:off x="7628503" y="983217"/>
            <a:ext cx="15035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“Data model” </a:t>
            </a:r>
            <a:br>
              <a:rPr kumimoji="0" lang="en-US" sz="135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en-US" sz="135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used at interfaces</a:t>
            </a: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:</a:t>
            </a:r>
          </a:p>
          <a:p>
            <a:pPr marL="211931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CPS DB</a:t>
            </a:r>
          </a:p>
          <a:p>
            <a:pPr marL="211931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RAN</a:t>
            </a:r>
          </a:p>
        </p:txBody>
      </p:sp>
      <p:sp>
        <p:nvSpPr>
          <p:cNvPr id="49" name="5-Point Star 58">
            <a:extLst>
              <a:ext uri="{FF2B5EF4-FFF2-40B4-BE49-F238E27FC236}">
                <a16:creationId xmlns:a16="http://schemas.microsoft.com/office/drawing/2014/main" id="{D50731CD-9AF0-4BEA-AA88-0EDE2FD38A30}"/>
              </a:ext>
            </a:extLst>
          </p:cNvPr>
          <p:cNvSpPr/>
          <p:nvPr/>
        </p:nvSpPr>
        <p:spPr>
          <a:xfrm>
            <a:off x="7687934" y="1652055"/>
            <a:ext cx="174289" cy="167242"/>
          </a:xfrm>
          <a:prstGeom prst="star5">
            <a:avLst/>
          </a:prstGeom>
          <a:solidFill>
            <a:srgbClr val="FF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0" name="5-Point Star 59">
            <a:extLst>
              <a:ext uri="{FF2B5EF4-FFF2-40B4-BE49-F238E27FC236}">
                <a16:creationId xmlns:a16="http://schemas.microsoft.com/office/drawing/2014/main" id="{C7386996-23ED-41CE-958F-EB188E69DFCB}"/>
              </a:ext>
            </a:extLst>
          </p:cNvPr>
          <p:cNvSpPr/>
          <p:nvPr/>
        </p:nvSpPr>
        <p:spPr>
          <a:xfrm>
            <a:off x="7687934" y="1449129"/>
            <a:ext cx="174289" cy="173345"/>
          </a:xfrm>
          <a:prstGeom prst="star5">
            <a:avLst/>
          </a:prstGeom>
          <a:solidFill>
            <a:srgbClr val="00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C588A57-D9A6-4A18-843F-1DC9D661979C}"/>
              </a:ext>
            </a:extLst>
          </p:cNvPr>
          <p:cNvSpPr txBox="1"/>
          <p:nvPr/>
        </p:nvSpPr>
        <p:spPr>
          <a:xfrm>
            <a:off x="259680" y="2289076"/>
            <a:ext cx="102596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3344" marR="0" lvl="0" indent="-83344" algn="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SON-H MS</a:t>
            </a:r>
          </a:p>
          <a:p>
            <a:pPr marL="83344" marR="0" lvl="0" indent="-83344" algn="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35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OOF</a:t>
            </a: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</a:endParaRP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A01E89D0-22B2-4F20-A074-C4C6A54C128D}"/>
              </a:ext>
            </a:extLst>
          </p:cNvPr>
          <p:cNvCxnSpPr/>
          <p:nvPr/>
        </p:nvCxnSpPr>
        <p:spPr>
          <a:xfrm flipH="1" flipV="1">
            <a:off x="1260747" y="2575583"/>
            <a:ext cx="635768" cy="9150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miter lim="800000"/>
            <a:headEnd type="none" w="lg" len="lg"/>
            <a:tailEnd type="arrow" w="lg" len="lg"/>
          </a:ln>
          <a:effectLst/>
        </p:spPr>
      </p:cxnSp>
      <p:sp>
        <p:nvSpPr>
          <p:cNvPr id="53" name="Oval 52">
            <a:extLst>
              <a:ext uri="{FF2B5EF4-FFF2-40B4-BE49-F238E27FC236}">
                <a16:creationId xmlns:a16="http://schemas.microsoft.com/office/drawing/2014/main" id="{D21E6320-C0D7-4634-9976-1B05DD224123}"/>
              </a:ext>
            </a:extLst>
          </p:cNvPr>
          <p:cNvSpPr/>
          <p:nvPr/>
        </p:nvSpPr>
        <p:spPr>
          <a:xfrm>
            <a:off x="1465468" y="2545702"/>
            <a:ext cx="259975" cy="258666"/>
          </a:xfrm>
          <a:prstGeom prst="ellipse">
            <a:avLst/>
          </a:prstGeom>
          <a:solidFill>
            <a:srgbClr val="FFD1D1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7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CA0221BE-27E6-4B05-8219-2E64D98892F1}"/>
              </a:ext>
            </a:extLst>
          </p:cNvPr>
          <p:cNvCxnSpPr>
            <a:cxnSpLocks/>
            <a:endCxn id="55" idx="1"/>
          </p:cNvCxnSpPr>
          <p:nvPr/>
        </p:nvCxnSpPr>
        <p:spPr>
          <a:xfrm flipV="1">
            <a:off x="2715275" y="2422757"/>
            <a:ext cx="1029465" cy="3953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miter lim="800000"/>
            <a:headEnd type="arrow" w="lg" len="lg"/>
            <a:tailEnd type="none" w="lg" len="lg"/>
          </a:ln>
          <a:effectLst/>
        </p:spPr>
      </p:cxnSp>
      <p:sp>
        <p:nvSpPr>
          <p:cNvPr id="55" name="Rectangle 54">
            <a:extLst>
              <a:ext uri="{FF2B5EF4-FFF2-40B4-BE49-F238E27FC236}">
                <a16:creationId xmlns:a16="http://schemas.microsoft.com/office/drawing/2014/main" id="{62A503B7-F7C4-47FB-A6CF-019AD794B9C5}"/>
              </a:ext>
            </a:extLst>
          </p:cNvPr>
          <p:cNvSpPr/>
          <p:nvPr/>
        </p:nvSpPr>
        <p:spPr>
          <a:xfrm>
            <a:off x="3744740" y="2202055"/>
            <a:ext cx="1085850" cy="441404"/>
          </a:xfrm>
          <a:prstGeom prst="rect">
            <a:avLst/>
          </a:prstGeom>
          <a:gradFill flip="none" rotWithShape="1">
            <a:gsLst>
              <a:gs pos="0">
                <a:srgbClr val="99FF66"/>
              </a:gs>
              <a:gs pos="100000">
                <a:srgbClr val="FF0000"/>
              </a:gs>
            </a:gsLst>
            <a:lin ang="5400000" scaled="1"/>
            <a:tileRect/>
          </a:gra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SDN-R</a:t>
            </a:r>
            <a:b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(SDN-C)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0D3E20E1-55FE-4A77-82D9-83FEFB426270}"/>
              </a:ext>
            </a:extLst>
          </p:cNvPr>
          <p:cNvSpPr/>
          <p:nvPr/>
        </p:nvSpPr>
        <p:spPr>
          <a:xfrm>
            <a:off x="4498932" y="2279485"/>
            <a:ext cx="261962" cy="236462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1d</a:t>
            </a:r>
          </a:p>
        </p:txBody>
      </p:sp>
      <p:sp>
        <p:nvSpPr>
          <p:cNvPr id="57" name="5-Point Star 75">
            <a:extLst>
              <a:ext uri="{FF2B5EF4-FFF2-40B4-BE49-F238E27FC236}">
                <a16:creationId xmlns:a16="http://schemas.microsoft.com/office/drawing/2014/main" id="{FEFDCBB1-682D-4E4F-AD14-D27AC57EAD85}"/>
              </a:ext>
            </a:extLst>
          </p:cNvPr>
          <p:cNvSpPr/>
          <p:nvPr/>
        </p:nvSpPr>
        <p:spPr>
          <a:xfrm>
            <a:off x="3022461" y="2653521"/>
            <a:ext cx="191233" cy="194561"/>
          </a:xfrm>
          <a:prstGeom prst="star5">
            <a:avLst/>
          </a:prstGeom>
          <a:solidFill>
            <a:srgbClr val="FF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6FC0E1E0-1CF5-4472-82A7-8BC8F4DC1CEB}"/>
              </a:ext>
            </a:extLst>
          </p:cNvPr>
          <p:cNvSpPr/>
          <p:nvPr/>
        </p:nvSpPr>
        <p:spPr>
          <a:xfrm>
            <a:off x="3222318" y="2300653"/>
            <a:ext cx="385315" cy="279779"/>
          </a:xfrm>
          <a:prstGeom prst="ellipse">
            <a:avLst/>
          </a:prstGeom>
          <a:solidFill>
            <a:srgbClr val="FFD1D1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11a</a:t>
            </a: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C095F5C1-AD93-4884-8E57-E9B9E5F03E34}"/>
              </a:ext>
            </a:extLst>
          </p:cNvPr>
          <p:cNvSpPr/>
          <p:nvPr/>
        </p:nvSpPr>
        <p:spPr>
          <a:xfrm>
            <a:off x="2951811" y="2101392"/>
            <a:ext cx="313709" cy="279779"/>
          </a:xfrm>
          <a:prstGeom prst="ellipse">
            <a:avLst/>
          </a:prstGeom>
          <a:solidFill>
            <a:srgbClr val="FFD1D1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4c</a:t>
            </a: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1" name="5-Point Star 116">
            <a:extLst>
              <a:ext uri="{FF2B5EF4-FFF2-40B4-BE49-F238E27FC236}">
                <a16:creationId xmlns:a16="http://schemas.microsoft.com/office/drawing/2014/main" id="{E0391E3C-9C65-4878-8165-AF6AF29415D1}"/>
              </a:ext>
            </a:extLst>
          </p:cNvPr>
          <p:cNvSpPr/>
          <p:nvPr/>
        </p:nvSpPr>
        <p:spPr>
          <a:xfrm>
            <a:off x="2739441" y="2110113"/>
            <a:ext cx="191233" cy="194561"/>
          </a:xfrm>
          <a:prstGeom prst="star5">
            <a:avLst/>
          </a:prstGeom>
          <a:solidFill>
            <a:srgbClr val="00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3" name="Speech Bubble: Rectangle with Corners Rounded 62">
            <a:extLst>
              <a:ext uri="{FF2B5EF4-FFF2-40B4-BE49-F238E27FC236}">
                <a16:creationId xmlns:a16="http://schemas.microsoft.com/office/drawing/2014/main" id="{2AD758C0-82E5-4295-95D7-79CEC5381D2A}"/>
              </a:ext>
            </a:extLst>
          </p:cNvPr>
          <p:cNvSpPr/>
          <p:nvPr/>
        </p:nvSpPr>
        <p:spPr>
          <a:xfrm>
            <a:off x="140197" y="1059266"/>
            <a:ext cx="1244858" cy="857252"/>
          </a:xfrm>
          <a:prstGeom prst="wedgeRoundRectCallout">
            <a:avLst>
              <a:gd name="adj1" fmla="val 79994"/>
              <a:gd name="adj2" fmla="val 49954"/>
              <a:gd name="adj3" fmla="val 16667"/>
            </a:avLst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Maps DB API calls to suitable yang-based 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Xpath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queries</a:t>
            </a:r>
          </a:p>
        </p:txBody>
      </p:sp>
    </p:spTree>
    <p:extLst>
      <p:ext uri="{BB962C8B-B14F-4D97-AF65-F5344CB8AC3E}">
        <p14:creationId xmlns:p14="http://schemas.microsoft.com/office/powerpoint/2010/main" val="388223308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D77903-87D0-4D81-8900-E7B3EDF13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CPS overview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35CE6FCF-87C2-450F-9B21-7C282AF3500A}"/>
              </a:ext>
            </a:extLst>
          </p:cNvPr>
          <p:cNvSpPr/>
          <p:nvPr/>
        </p:nvSpPr>
        <p:spPr bwMode="auto">
          <a:xfrm>
            <a:off x="6123158" y="3323345"/>
            <a:ext cx="814649" cy="685800"/>
          </a:xfrm>
          <a:prstGeom prst="ellipse">
            <a:avLst/>
          </a:prstGeom>
          <a:solidFill>
            <a:srgbClr val="7030A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54000" tIns="27000" rIns="54864" bIns="2743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>
              <a:spcBef>
                <a:spcPts val="600"/>
              </a:spcBef>
            </a:pPr>
            <a:r>
              <a:rPr lang="en-US" sz="825">
                <a:solidFill>
                  <a:prstClr val="white"/>
                </a:solidFill>
                <a:latin typeface="Calibri" panose="020F0502020204030204"/>
              </a:rPr>
              <a:t>DCAE VES collector</a:t>
            </a:r>
          </a:p>
        </p:txBody>
      </p:sp>
      <p:sp>
        <p:nvSpPr>
          <p:cNvPr id="5" name="Content Placeholder 53">
            <a:extLst>
              <a:ext uri="{FF2B5EF4-FFF2-40B4-BE49-F238E27FC236}">
                <a16:creationId xmlns:a16="http://schemas.microsoft.com/office/drawing/2014/main" id="{9404CD87-DC67-4782-A21E-03CA41D66402}"/>
              </a:ext>
            </a:extLst>
          </p:cNvPr>
          <p:cNvSpPr txBox="1">
            <a:spLocks/>
          </p:cNvSpPr>
          <p:nvPr/>
        </p:nvSpPr>
        <p:spPr>
          <a:xfrm>
            <a:off x="359569" y="1454211"/>
            <a:ext cx="2698559" cy="329446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/>
              <a:t>Data/API normalization (if needed) happens in the Application space</a:t>
            </a:r>
          </a:p>
          <a:p>
            <a:r>
              <a:rPr lang="en-US" sz="1500"/>
              <a:t>xNF proxy is the owner and single point of entry for native xNF data</a:t>
            </a:r>
          </a:p>
          <a:p>
            <a:r>
              <a:rPr lang="en-US" sz="1500"/>
              <a:t>xNF proxy interacts with mediation/controllers and keeps the CPS data up-to-date</a:t>
            </a:r>
            <a:endParaRPr lang="en-US" sz="1500" dirty="0"/>
          </a:p>
        </p:txBody>
      </p:sp>
      <p:sp>
        <p:nvSpPr>
          <p:cNvPr id="6" name="Flowchart: Magnetic Disk 5">
            <a:extLst>
              <a:ext uri="{FF2B5EF4-FFF2-40B4-BE49-F238E27FC236}">
                <a16:creationId xmlns:a16="http://schemas.microsoft.com/office/drawing/2014/main" id="{CC5F4FF6-19FF-4DC0-A9CF-AF35B1B15F49}"/>
              </a:ext>
            </a:extLst>
          </p:cNvPr>
          <p:cNvSpPr/>
          <p:nvPr/>
        </p:nvSpPr>
        <p:spPr bwMode="auto">
          <a:xfrm>
            <a:off x="7889154" y="2408411"/>
            <a:ext cx="685800" cy="459486"/>
          </a:xfrm>
          <a:prstGeom prst="flowChartMagneticDisk">
            <a:avLst/>
          </a:prstGeom>
          <a:solidFill>
            <a:schemeClr val="accent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54000" tIns="27000" rIns="54864" bIns="2743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>
              <a:spcBef>
                <a:spcPts val="600"/>
              </a:spcBef>
            </a:pPr>
            <a:r>
              <a:rPr lang="en-US" sz="1350">
                <a:solidFill>
                  <a:prstClr val="white"/>
                </a:solidFill>
                <a:latin typeface="Calibri" panose="020F0502020204030204"/>
              </a:rPr>
              <a:t>DB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1681D36-DD6A-4348-8438-704168FDD5E7}"/>
              </a:ext>
            </a:extLst>
          </p:cNvPr>
          <p:cNvSpPr/>
          <p:nvPr/>
        </p:nvSpPr>
        <p:spPr bwMode="auto">
          <a:xfrm>
            <a:off x="6636011" y="2295254"/>
            <a:ext cx="685800" cy="685800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54000" tIns="27000" rIns="54864" bIns="2743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>
              <a:spcBef>
                <a:spcPts val="600"/>
              </a:spcBef>
            </a:pPr>
            <a:r>
              <a:rPr lang="en-US" sz="1350">
                <a:solidFill>
                  <a:prstClr val="white"/>
                </a:solidFill>
                <a:latin typeface="Calibri" panose="020F0502020204030204"/>
              </a:rPr>
              <a:t>CPS</a:t>
            </a:r>
          </a:p>
          <a:p>
            <a:pPr algn="ctr" defTabSz="685800"/>
            <a:r>
              <a:rPr lang="en-US" sz="788">
                <a:solidFill>
                  <a:prstClr val="white"/>
                </a:solidFill>
                <a:latin typeface="Calibri" panose="020F0502020204030204"/>
              </a:rPr>
              <a:t>&lt;core&gt;</a:t>
            </a:r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F6DC168-5E81-4FB5-A10C-CF8BFE8F9D93}"/>
              </a:ext>
            </a:extLst>
          </p:cNvPr>
          <p:cNvCxnSpPr>
            <a:cxnSpLocks/>
            <a:stCxn id="7" idx="6"/>
            <a:endCxn id="6" idx="2"/>
          </p:cNvCxnSpPr>
          <p:nvPr/>
        </p:nvCxnSpPr>
        <p:spPr bwMode="auto">
          <a:xfrm>
            <a:off x="7321810" y="2638154"/>
            <a:ext cx="567344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3370EE56-0561-4CBD-B04D-E5090871F244}"/>
              </a:ext>
            </a:extLst>
          </p:cNvPr>
          <p:cNvSpPr/>
          <p:nvPr/>
        </p:nvSpPr>
        <p:spPr bwMode="auto">
          <a:xfrm>
            <a:off x="5100412" y="2295254"/>
            <a:ext cx="814649" cy="685800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54000" tIns="27000" rIns="54864" bIns="2743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>
              <a:spcBef>
                <a:spcPts val="600"/>
              </a:spcBef>
            </a:pPr>
            <a:r>
              <a:rPr lang="en-US" sz="1350" err="1">
                <a:solidFill>
                  <a:prstClr val="white"/>
                </a:solidFill>
                <a:latin typeface="Calibri" panose="020F0502020204030204"/>
              </a:rPr>
              <a:t>xNF</a:t>
            </a:r>
            <a:r>
              <a:rPr lang="en-US" sz="1350">
                <a:solidFill>
                  <a:prstClr val="white"/>
                </a:solidFill>
                <a:latin typeface="Calibri" panose="020F0502020204030204"/>
              </a:rPr>
              <a:t> Proxy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DC8C99E-BD44-497A-8F96-AD476BAA06C3}"/>
              </a:ext>
            </a:extLst>
          </p:cNvPr>
          <p:cNvSpPr/>
          <p:nvPr/>
        </p:nvSpPr>
        <p:spPr bwMode="auto">
          <a:xfrm>
            <a:off x="5632087" y="1439063"/>
            <a:ext cx="814649" cy="685800"/>
          </a:xfrm>
          <a:prstGeom prst="ellipse">
            <a:avLst/>
          </a:prstGeom>
          <a:solidFill>
            <a:srgbClr val="7030A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54000" tIns="27000" rIns="54864" bIns="2743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>
              <a:spcBef>
                <a:spcPts val="600"/>
              </a:spcBef>
            </a:pPr>
            <a:r>
              <a:rPr lang="en-US" sz="788" dirty="0">
                <a:solidFill>
                  <a:prstClr val="white"/>
                </a:solidFill>
                <a:latin typeface="Calibri" panose="020F0502020204030204"/>
              </a:rPr>
              <a:t>SON normalizer</a:t>
            </a:r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7F29662E-B734-427D-B61A-B0F07C2F248C}"/>
              </a:ext>
            </a:extLst>
          </p:cNvPr>
          <p:cNvSpPr/>
          <p:nvPr/>
        </p:nvSpPr>
        <p:spPr bwMode="auto">
          <a:xfrm>
            <a:off x="5119533" y="4186499"/>
            <a:ext cx="795528" cy="685800"/>
          </a:xfrm>
          <a:prstGeom prst="triangle">
            <a:avLst/>
          </a:prstGeom>
          <a:solidFill>
            <a:schemeClr val="accent6">
              <a:lumMod val="7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54000" tIns="27000" rIns="54864" bIns="2743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>
              <a:spcBef>
                <a:spcPts val="600"/>
              </a:spcBef>
            </a:pPr>
            <a:r>
              <a:rPr lang="en-US" sz="1200" err="1">
                <a:solidFill>
                  <a:prstClr val="white"/>
                </a:solidFill>
                <a:latin typeface="Calibri" panose="020F0502020204030204"/>
              </a:rPr>
              <a:t>xNF</a:t>
            </a:r>
            <a:endParaRPr lang="en-US" sz="120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5F871B3-1BAF-471F-A6AB-1C97ACB808B8}"/>
              </a:ext>
            </a:extLst>
          </p:cNvPr>
          <p:cNvCxnSpPr>
            <a:stCxn id="9" idx="6"/>
            <a:endCxn id="7" idx="2"/>
          </p:cNvCxnSpPr>
          <p:nvPr/>
        </p:nvCxnSpPr>
        <p:spPr bwMode="auto">
          <a:xfrm>
            <a:off x="5915061" y="2638154"/>
            <a:ext cx="72095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7AA260E7-CC1A-4A56-8D70-666EE3810C42}"/>
              </a:ext>
            </a:extLst>
          </p:cNvPr>
          <p:cNvSpPr/>
          <p:nvPr/>
        </p:nvSpPr>
        <p:spPr bwMode="auto">
          <a:xfrm>
            <a:off x="5100412" y="3307159"/>
            <a:ext cx="814649" cy="685800"/>
          </a:xfrm>
          <a:prstGeom prst="ellipse">
            <a:avLst/>
          </a:prstGeom>
          <a:solidFill>
            <a:srgbClr val="7030A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54000" tIns="27000" rIns="54864" bIns="2743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>
              <a:spcBef>
                <a:spcPts val="600"/>
              </a:spcBef>
            </a:pPr>
            <a:r>
              <a:rPr lang="en-US" sz="825" dirty="0">
                <a:solidFill>
                  <a:prstClr val="white"/>
                </a:solidFill>
                <a:latin typeface="Calibri" panose="020F0502020204030204"/>
              </a:rPr>
              <a:t>SDN Controller</a:t>
            </a:r>
          </a:p>
        </p:txBody>
      </p:sp>
      <p:sp>
        <p:nvSpPr>
          <p:cNvPr id="14" name="Flowchart: Connector 13">
            <a:extLst>
              <a:ext uri="{FF2B5EF4-FFF2-40B4-BE49-F238E27FC236}">
                <a16:creationId xmlns:a16="http://schemas.microsoft.com/office/drawing/2014/main" id="{CF3CE73A-A4DD-45C1-AAD9-179FBC205AED}"/>
              </a:ext>
            </a:extLst>
          </p:cNvPr>
          <p:cNvSpPr/>
          <p:nvPr/>
        </p:nvSpPr>
        <p:spPr bwMode="auto">
          <a:xfrm>
            <a:off x="5198939" y="3770510"/>
            <a:ext cx="130829" cy="131119"/>
          </a:xfrm>
          <a:prstGeom prst="flowChartConnector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54000" tIns="27000" rIns="54864" bIns="2743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>
              <a:spcBef>
                <a:spcPts val="600"/>
              </a:spcBef>
            </a:pPr>
            <a:r>
              <a:rPr lang="en-US" sz="825">
                <a:solidFill>
                  <a:prstClr val="black"/>
                </a:solidFill>
                <a:latin typeface="Calibri" panose="020F0502020204030204"/>
              </a:rPr>
              <a:t>1</a:t>
            </a:r>
          </a:p>
        </p:txBody>
      </p:sp>
      <p:sp>
        <p:nvSpPr>
          <p:cNvPr id="15" name="Flowchart: Connector 14">
            <a:extLst>
              <a:ext uri="{FF2B5EF4-FFF2-40B4-BE49-F238E27FC236}">
                <a16:creationId xmlns:a16="http://schemas.microsoft.com/office/drawing/2014/main" id="{11EE0635-6E29-4E86-8C0F-3515F97EAC28}"/>
              </a:ext>
            </a:extLst>
          </p:cNvPr>
          <p:cNvSpPr/>
          <p:nvPr/>
        </p:nvSpPr>
        <p:spPr bwMode="auto">
          <a:xfrm>
            <a:off x="6399653" y="3859711"/>
            <a:ext cx="130829" cy="131119"/>
          </a:xfrm>
          <a:prstGeom prst="flowChartConnector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54000" tIns="27000" rIns="54864" bIns="2743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>
              <a:spcBef>
                <a:spcPts val="600"/>
              </a:spcBef>
            </a:pPr>
            <a:r>
              <a:rPr lang="en-US" sz="825">
                <a:solidFill>
                  <a:prstClr val="black"/>
                </a:solidFill>
                <a:latin typeface="Calibri" panose="020F0502020204030204"/>
              </a:rPr>
              <a:t>2</a:t>
            </a:r>
          </a:p>
        </p:txBody>
      </p:sp>
      <p:sp>
        <p:nvSpPr>
          <p:cNvPr id="16" name="Flowchart: Connector 15">
            <a:extLst>
              <a:ext uri="{FF2B5EF4-FFF2-40B4-BE49-F238E27FC236}">
                <a16:creationId xmlns:a16="http://schemas.microsoft.com/office/drawing/2014/main" id="{2E0CE7DB-248E-4874-8174-43012B6E0D09}"/>
              </a:ext>
            </a:extLst>
          </p:cNvPr>
          <p:cNvSpPr/>
          <p:nvPr/>
        </p:nvSpPr>
        <p:spPr bwMode="auto">
          <a:xfrm>
            <a:off x="5442322" y="3861840"/>
            <a:ext cx="130829" cy="131119"/>
          </a:xfrm>
          <a:prstGeom prst="flowChartConnector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54000" tIns="27000" rIns="54864" bIns="2743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>
              <a:spcBef>
                <a:spcPts val="600"/>
              </a:spcBef>
            </a:pPr>
            <a:r>
              <a:rPr lang="en-US" sz="825">
                <a:solidFill>
                  <a:prstClr val="black"/>
                </a:solidFill>
                <a:latin typeface="Calibri" panose="020F0502020204030204"/>
              </a:rPr>
              <a:t>3</a:t>
            </a:r>
          </a:p>
        </p:txBody>
      </p:sp>
      <p:cxnSp>
        <p:nvCxnSpPr>
          <p:cNvPr id="17" name="Connector: Curved 16">
            <a:extLst>
              <a:ext uri="{FF2B5EF4-FFF2-40B4-BE49-F238E27FC236}">
                <a16:creationId xmlns:a16="http://schemas.microsoft.com/office/drawing/2014/main" id="{89CA7485-0FF5-49C3-809D-43DEC491930B}"/>
              </a:ext>
            </a:extLst>
          </p:cNvPr>
          <p:cNvCxnSpPr>
            <a:cxnSpLocks/>
            <a:stCxn id="11" idx="1"/>
            <a:endCxn id="14" idx="2"/>
          </p:cNvCxnSpPr>
          <p:nvPr/>
        </p:nvCxnSpPr>
        <p:spPr bwMode="auto">
          <a:xfrm rot="10800000">
            <a:off x="5198938" y="3836069"/>
            <a:ext cx="119477" cy="693330"/>
          </a:xfrm>
          <a:prstGeom prst="curvedConnector3">
            <a:avLst>
              <a:gd name="adj1" fmla="val 309962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8" name="Connector: Curved 17">
            <a:extLst>
              <a:ext uri="{FF2B5EF4-FFF2-40B4-BE49-F238E27FC236}">
                <a16:creationId xmlns:a16="http://schemas.microsoft.com/office/drawing/2014/main" id="{21144D78-DF92-417D-B248-350AC0B092E9}"/>
              </a:ext>
            </a:extLst>
          </p:cNvPr>
          <p:cNvCxnSpPr>
            <a:cxnSpLocks/>
            <a:stCxn id="16" idx="4"/>
            <a:endCxn id="11" idx="1"/>
          </p:cNvCxnSpPr>
          <p:nvPr/>
        </p:nvCxnSpPr>
        <p:spPr bwMode="auto">
          <a:xfrm rot="5400000">
            <a:off x="5144856" y="4166519"/>
            <a:ext cx="536441" cy="189322"/>
          </a:xfrm>
          <a:prstGeom prst="curvedConnector4">
            <a:avLst>
              <a:gd name="adj1" fmla="val 18039"/>
              <a:gd name="adj2" fmla="val 190560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9" name="Connector: Curved 18">
            <a:extLst>
              <a:ext uri="{FF2B5EF4-FFF2-40B4-BE49-F238E27FC236}">
                <a16:creationId xmlns:a16="http://schemas.microsoft.com/office/drawing/2014/main" id="{C432450B-56B9-47DD-8605-CCD289D3955B}"/>
              </a:ext>
            </a:extLst>
          </p:cNvPr>
          <p:cNvCxnSpPr>
            <a:cxnSpLocks/>
            <a:stCxn id="11" idx="5"/>
            <a:endCxn id="15" idx="4"/>
          </p:cNvCxnSpPr>
          <p:nvPr/>
        </p:nvCxnSpPr>
        <p:spPr bwMode="auto">
          <a:xfrm flipV="1">
            <a:off x="5716179" y="3990830"/>
            <a:ext cx="748889" cy="538570"/>
          </a:xfrm>
          <a:prstGeom prst="curvedConnector2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6AC2593-CF5E-4831-BA61-D07890B12550}"/>
              </a:ext>
            </a:extLst>
          </p:cNvPr>
          <p:cNvCxnSpPr>
            <a:cxnSpLocks/>
            <a:stCxn id="9" idx="4"/>
            <a:endCxn id="13" idx="0"/>
          </p:cNvCxnSpPr>
          <p:nvPr/>
        </p:nvCxnSpPr>
        <p:spPr bwMode="auto">
          <a:xfrm>
            <a:off x="5507737" y="2981054"/>
            <a:ext cx="0" cy="32610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2A860EF-818A-4E89-A39D-808937232CBB}"/>
              </a:ext>
            </a:extLst>
          </p:cNvPr>
          <p:cNvCxnSpPr>
            <a:stCxn id="10" idx="3"/>
            <a:endCxn id="9" idx="0"/>
          </p:cNvCxnSpPr>
          <p:nvPr/>
        </p:nvCxnSpPr>
        <p:spPr bwMode="auto">
          <a:xfrm flipH="1">
            <a:off x="5507737" y="2024429"/>
            <a:ext cx="243653" cy="27082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3BBE2C54-92F3-42C6-8C4F-22F1E6589FCA}"/>
              </a:ext>
            </a:extLst>
          </p:cNvPr>
          <p:cNvSpPr/>
          <p:nvPr/>
        </p:nvSpPr>
        <p:spPr bwMode="auto">
          <a:xfrm>
            <a:off x="6766160" y="839115"/>
            <a:ext cx="814649" cy="685800"/>
          </a:xfrm>
          <a:prstGeom prst="ellipse">
            <a:avLst/>
          </a:prstGeom>
          <a:solidFill>
            <a:srgbClr val="7030A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54000" tIns="27000" rIns="54864" bIns="2743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>
              <a:spcBef>
                <a:spcPts val="600"/>
              </a:spcBef>
            </a:pPr>
            <a:r>
              <a:rPr lang="en-US" sz="1350" dirty="0">
                <a:solidFill>
                  <a:prstClr val="white"/>
                </a:solidFill>
                <a:latin typeface="Calibri" panose="020F0502020204030204"/>
              </a:rPr>
              <a:t>SON-Handler MS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82A8D202-825F-4104-8DA8-5FB3F5239FBD}"/>
              </a:ext>
            </a:extLst>
          </p:cNvPr>
          <p:cNvCxnSpPr>
            <a:stCxn id="22" idx="2"/>
            <a:endCxn id="10" idx="7"/>
          </p:cNvCxnSpPr>
          <p:nvPr/>
        </p:nvCxnSpPr>
        <p:spPr bwMode="auto">
          <a:xfrm flipH="1">
            <a:off x="6327434" y="1182015"/>
            <a:ext cx="438727" cy="35748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24" name="Left Brace 23">
            <a:extLst>
              <a:ext uri="{FF2B5EF4-FFF2-40B4-BE49-F238E27FC236}">
                <a16:creationId xmlns:a16="http://schemas.microsoft.com/office/drawing/2014/main" id="{CEBA557A-33E2-4EB6-BCFB-8A266294C511}"/>
              </a:ext>
            </a:extLst>
          </p:cNvPr>
          <p:cNvSpPr/>
          <p:nvPr/>
        </p:nvSpPr>
        <p:spPr bwMode="auto">
          <a:xfrm>
            <a:off x="4576502" y="1304197"/>
            <a:ext cx="116586" cy="685800"/>
          </a:xfrm>
          <a:prstGeom prst="leftBrac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  <p:txBody>
          <a:bodyPr rtlCol="0" anchor="ctr"/>
          <a:lstStyle/>
          <a:p>
            <a:pPr algn="ctr" defTabSz="685800"/>
            <a:endParaRPr lang="en-US" sz="135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7F900DC-B7B1-475A-B14C-30384F7CC283}"/>
              </a:ext>
            </a:extLst>
          </p:cNvPr>
          <p:cNvSpPr txBox="1"/>
          <p:nvPr/>
        </p:nvSpPr>
        <p:spPr>
          <a:xfrm>
            <a:off x="3354185" y="1390050"/>
            <a:ext cx="1342263" cy="187907"/>
          </a:xfrm>
          <a:prstGeom prst="rect">
            <a:avLst/>
          </a:prstGeom>
        </p:spPr>
        <p:txBody>
          <a:bodyPr vert="horz" wrap="none" lIns="54000" tIns="27000" rIns="54000" bIns="27000" rtlCol="0" anchor="t">
            <a:noAutofit/>
          </a:bodyPr>
          <a:lstStyle/>
          <a:p>
            <a:pPr algn="r" defTabSz="685800" fontAlgn="base">
              <a:spcBef>
                <a:spcPts val="600"/>
              </a:spcBef>
              <a:spcAft>
                <a:spcPct val="0"/>
              </a:spcAft>
            </a:pPr>
            <a:r>
              <a:rPr lang="en-US" sz="900" kern="1000" spc="-23" dirty="0">
                <a:solidFill>
                  <a:srgbClr val="181818"/>
                </a:solidFill>
                <a:latin typeface="Ericsson Hilda"/>
              </a:rPr>
              <a:t>Data model/API normalization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23C43DC-1640-423C-A637-7EC731A44161}"/>
              </a:ext>
            </a:extLst>
          </p:cNvPr>
          <p:cNvCxnSpPr>
            <a:cxnSpLocks/>
            <a:stCxn id="9" idx="4"/>
            <a:endCxn id="4" idx="1"/>
          </p:cNvCxnSpPr>
          <p:nvPr/>
        </p:nvCxnSpPr>
        <p:spPr bwMode="auto">
          <a:xfrm>
            <a:off x="5507737" y="2981054"/>
            <a:ext cx="734724" cy="44272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27" name="Oval 26">
            <a:extLst>
              <a:ext uri="{FF2B5EF4-FFF2-40B4-BE49-F238E27FC236}">
                <a16:creationId xmlns:a16="http://schemas.microsoft.com/office/drawing/2014/main" id="{36EA449F-9C9E-4E04-8B5D-8A386F2A99F7}"/>
              </a:ext>
            </a:extLst>
          </p:cNvPr>
          <p:cNvSpPr/>
          <p:nvPr/>
        </p:nvSpPr>
        <p:spPr bwMode="auto">
          <a:xfrm>
            <a:off x="6838381" y="1627735"/>
            <a:ext cx="814649" cy="685800"/>
          </a:xfrm>
          <a:prstGeom prst="ellipse">
            <a:avLst/>
          </a:prstGeom>
          <a:solidFill>
            <a:srgbClr val="7030A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54000" tIns="27000" rIns="54864" bIns="2743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>
              <a:spcBef>
                <a:spcPts val="600"/>
              </a:spcBef>
            </a:pPr>
            <a:r>
              <a:rPr lang="en-US" sz="1350" dirty="0">
                <a:solidFill>
                  <a:prstClr val="white"/>
                </a:solidFill>
                <a:latin typeface="Calibri" panose="020F0502020204030204"/>
              </a:rPr>
              <a:t>OOF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84A3A57B-A50A-4686-9F82-E32D6AF311FE}"/>
              </a:ext>
            </a:extLst>
          </p:cNvPr>
          <p:cNvCxnSpPr>
            <a:cxnSpLocks/>
            <a:stCxn id="27" idx="2"/>
            <a:endCxn id="10" idx="6"/>
          </p:cNvCxnSpPr>
          <p:nvPr/>
        </p:nvCxnSpPr>
        <p:spPr bwMode="auto">
          <a:xfrm flipH="1" flipV="1">
            <a:off x="6446736" y="1781963"/>
            <a:ext cx="391646" cy="18867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29" name="Speech Bubble: Rectangle with Corners Rounded 28">
            <a:extLst>
              <a:ext uri="{FF2B5EF4-FFF2-40B4-BE49-F238E27FC236}">
                <a16:creationId xmlns:a16="http://schemas.microsoft.com/office/drawing/2014/main" id="{6F26883C-CCBA-442D-9FCF-77A4626350E8}"/>
              </a:ext>
            </a:extLst>
          </p:cNvPr>
          <p:cNvSpPr/>
          <p:nvPr/>
        </p:nvSpPr>
        <p:spPr>
          <a:xfrm>
            <a:off x="3266225" y="2638154"/>
            <a:ext cx="1426859" cy="669006"/>
          </a:xfrm>
          <a:prstGeom prst="wedgeRoundRectCallout">
            <a:avLst>
              <a:gd name="adj1" fmla="val 108622"/>
              <a:gd name="adj2" fmla="val -163403"/>
              <a:gd name="adj3" fmla="val 16667"/>
            </a:avLst>
          </a:prstGeom>
          <a:gradFill flip="none" rotWithShape="1">
            <a:gsLst>
              <a:gs pos="0">
                <a:schemeClr val="accent5">
                  <a:lumMod val="89000"/>
                </a:schemeClr>
              </a:gs>
              <a:gs pos="23000">
                <a:schemeClr val="accent5">
                  <a:lumMod val="89000"/>
                </a:schemeClr>
              </a:gs>
              <a:gs pos="69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400"/>
              <a:t>Template-based Data Model Transformer</a:t>
            </a:r>
          </a:p>
        </p:txBody>
      </p:sp>
    </p:spTree>
    <p:extLst>
      <p:ext uri="{BB962C8B-B14F-4D97-AF65-F5344CB8AC3E}">
        <p14:creationId xmlns:p14="http://schemas.microsoft.com/office/powerpoint/2010/main" val="345479664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04633A-2B86-4221-B2C5-68E9D91C7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2800" dirty="0"/>
              <a:t>SON co-ordination: Stretch Goal</a:t>
            </a: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38D320B9-7980-4B90-997F-71C5376BE310}"/>
              </a:ext>
            </a:extLst>
          </p:cNvPr>
          <p:cNvSpPr txBox="1">
            <a:spLocks/>
          </p:cNvSpPr>
          <p:nvPr/>
        </p:nvSpPr>
        <p:spPr>
          <a:xfrm>
            <a:off x="8676528" y="4878144"/>
            <a:ext cx="455519" cy="273844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900" b="0" i="0" kern="120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9CD605-947A-3C4E-98CB-B055F943FEBA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50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FD1173C6-B841-41B1-960C-B2C34D6BCBC6}"/>
              </a:ext>
            </a:extLst>
          </p:cNvPr>
          <p:cNvSpPr txBox="1">
            <a:spLocks/>
          </p:cNvSpPr>
          <p:nvPr/>
        </p:nvSpPr>
        <p:spPr>
          <a:xfrm>
            <a:off x="235744" y="853679"/>
            <a:ext cx="8629650" cy="38778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charset="0"/>
              <a:buChar char="•"/>
              <a:defRPr sz="21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.AppleSystemUIFont" charset="-120"/>
              <a:buChar char="-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 sz="15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 sz="135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 sz="135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1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CLC in Policy is currently designed to co-ordinate actions AFTER individual micro-services (components) have decided to take an action and trigger Policy.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1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SON co-ordination involves the impact of one SON function on another before or during the determination of action (e.g., optimization)</a:t>
            </a:r>
          </a:p>
          <a:p>
            <a:pPr marL="514350" marR="0" lvl="1" indent="-17145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.AppleSystemUIFont" charset="-120"/>
              <a:buChar char="-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For example, when a cell outage is being compensated, coverage and capacity optimization should be deferred or should take cell outage into consideration.</a:t>
            </a:r>
          </a:p>
          <a:p>
            <a:pPr marL="171450" marR="0" lvl="1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1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SON co-ordination could be viewed as a platform enhancement =&gt; Policy and/or SO shall do the co-ordination.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77AFEB-DABB-4870-A19A-2BE1B04FCFF4}"/>
              </a:ext>
            </a:extLst>
          </p:cNvPr>
          <p:cNvSpPr txBox="1"/>
          <p:nvPr/>
        </p:nvSpPr>
        <p:spPr>
          <a:xfrm>
            <a:off x="278606" y="4454545"/>
            <a:ext cx="849162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 b="1" u="sng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</a:t>
            </a:r>
            <a:r>
              <a:rPr lang="en-US" sz="1350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We will start with initial steps w.r.to SON co-ordination, actual implementation may happen beyond R8.</a:t>
            </a:r>
          </a:p>
        </p:txBody>
      </p:sp>
    </p:spTree>
    <p:extLst>
      <p:ext uri="{BB962C8B-B14F-4D97-AF65-F5344CB8AC3E}">
        <p14:creationId xmlns:p14="http://schemas.microsoft.com/office/powerpoint/2010/main" val="101024792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0BE39B-037A-4A42-82B7-762DDCF578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2800" dirty="0"/>
              <a:t>Control Loop Co-ordination: Stretch Goal</a:t>
            </a:r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4CCC744A-83DF-410F-BF25-CE970C63298D}"/>
              </a:ext>
            </a:extLst>
          </p:cNvPr>
          <p:cNvSpPr txBox="1">
            <a:spLocks/>
          </p:cNvSpPr>
          <p:nvPr/>
        </p:nvSpPr>
        <p:spPr>
          <a:xfrm>
            <a:off x="8676528" y="4878144"/>
            <a:ext cx="455519" cy="273844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900" b="0" i="0" kern="120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9CD605-947A-3C4E-98CB-B055F943FEBA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50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79EC9915-CB41-4934-A12F-15D3936652C6}"/>
              </a:ext>
            </a:extLst>
          </p:cNvPr>
          <p:cNvSpPr txBox="1">
            <a:spLocks/>
          </p:cNvSpPr>
          <p:nvPr/>
        </p:nvSpPr>
        <p:spPr>
          <a:xfrm>
            <a:off x="235744" y="988291"/>
            <a:ext cx="8629650" cy="37432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charset="0"/>
              <a:buChar char="•"/>
              <a:defRPr sz="21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.AppleSystemUIFont" charset="-120"/>
              <a:buChar char="-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 sz="15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 sz="135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 sz="135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Interaction between Target lock and CLC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Definition of target – PNF, VNF, cell, service, NSI, etc.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Queueing/de-queuing of CL messages by CLC logic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Separate </a:t>
            </a:r>
            <a:r>
              <a:rPr kumimoji="0" lang="en-US" sz="21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DMaaP</a:t>
            </a:r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topic for each CL response (e.g., DCAE-CL-RSP)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21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21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We are working with Policy Team to address these enhancements. </a:t>
            </a:r>
            <a:b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All consequent updates in SON-Handler MS and SDN-C will be handled by our SON use case team.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21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013402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02592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9ED940-A0AD-4A0C-A80D-F84681DC2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ONAP SON aligning with O-RAN:</a:t>
            </a:r>
            <a:br>
              <a:rPr lang="en-US" sz="2800" dirty="0"/>
            </a:br>
            <a:r>
              <a:rPr lang="en-US" sz="2800" dirty="0"/>
              <a:t>Release 7 POC </a:t>
            </a:r>
            <a:endParaRPr lang="en-IN" sz="28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3358098-AECA-47C3-AD72-814B7D6B7B7F}"/>
              </a:ext>
            </a:extLst>
          </p:cNvPr>
          <p:cNvSpPr/>
          <p:nvPr/>
        </p:nvSpPr>
        <p:spPr>
          <a:xfrm>
            <a:off x="1371503" y="2129558"/>
            <a:ext cx="1989367" cy="2071061"/>
          </a:xfrm>
          <a:prstGeom prst="rect">
            <a:avLst/>
          </a:prstGeom>
          <a:solidFill>
            <a:srgbClr val="4472C4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</a:endParaRP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</a:endParaRP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</a:endParaRP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</a:endParaRP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</a:endParaRP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</a:endParaRP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</a:endParaRP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</a:endParaRP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</a:endParaRP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DCAE</a:t>
            </a: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937BF4F-1E08-469F-B275-35E7E2972678}"/>
              </a:ext>
            </a:extLst>
          </p:cNvPr>
          <p:cNvSpPr/>
          <p:nvPr/>
        </p:nvSpPr>
        <p:spPr>
          <a:xfrm>
            <a:off x="42204" y="1888588"/>
            <a:ext cx="2066110" cy="2447779"/>
          </a:xfrm>
          <a:prstGeom prst="rect">
            <a:avLst/>
          </a:prstGeom>
          <a:solidFill>
            <a:srgbClr val="CCFFFF"/>
          </a:solidFill>
          <a:ln w="38100" cap="flat" cmpd="sng" algn="ctr">
            <a:solidFill>
              <a:srgbClr val="0000FF"/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C5267DB-32B2-42EC-AD46-0AC61D4F6B64}"/>
              </a:ext>
            </a:extLst>
          </p:cNvPr>
          <p:cNvCxnSpPr/>
          <p:nvPr/>
        </p:nvCxnSpPr>
        <p:spPr>
          <a:xfrm flipH="1" flipV="1">
            <a:off x="6791869" y="1671717"/>
            <a:ext cx="361361" cy="1341497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dash"/>
            <a:miter lim="800000"/>
            <a:headEnd type="none" w="lg" len="lg"/>
            <a:tailEnd type="arrow" w="lg" len="lg"/>
          </a:ln>
          <a:effectLst/>
        </p:spPr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DD69601E-28DD-4FAA-BDBF-E57E9C837B1E}"/>
              </a:ext>
            </a:extLst>
          </p:cNvPr>
          <p:cNvSpPr/>
          <p:nvPr/>
        </p:nvSpPr>
        <p:spPr>
          <a:xfrm>
            <a:off x="430128" y="1364604"/>
            <a:ext cx="6452869" cy="308461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DMaaP</a:t>
            </a: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4D34A1D-DC48-489C-B3ED-81425299C05B}"/>
              </a:ext>
            </a:extLst>
          </p:cNvPr>
          <p:cNvSpPr/>
          <p:nvPr/>
        </p:nvSpPr>
        <p:spPr>
          <a:xfrm>
            <a:off x="2136246" y="2275546"/>
            <a:ext cx="992692" cy="70178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SON Handler MS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91B6272-6E6A-40B8-87AA-BE0BC376CED5}"/>
              </a:ext>
            </a:extLst>
          </p:cNvPr>
          <p:cNvSpPr/>
          <p:nvPr/>
        </p:nvSpPr>
        <p:spPr>
          <a:xfrm>
            <a:off x="3360870" y="3052973"/>
            <a:ext cx="1679633" cy="1147646"/>
          </a:xfrm>
          <a:prstGeom prst="rect">
            <a:avLst/>
          </a:prstGeom>
          <a:solidFill>
            <a:srgbClr val="4472C4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A786E53-E12F-4217-9532-E1B2B2880465}"/>
              </a:ext>
            </a:extLst>
          </p:cNvPr>
          <p:cNvSpPr/>
          <p:nvPr/>
        </p:nvSpPr>
        <p:spPr>
          <a:xfrm>
            <a:off x="425985" y="2109997"/>
            <a:ext cx="808265" cy="1025203"/>
          </a:xfrm>
          <a:prstGeom prst="rect">
            <a:avLst/>
          </a:prstGeom>
          <a:noFill/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OOF</a:t>
            </a: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0182E5B-C68C-4923-B73D-12E769B2059C}"/>
              </a:ext>
            </a:extLst>
          </p:cNvPr>
          <p:cNvSpPr/>
          <p:nvPr/>
        </p:nvSpPr>
        <p:spPr>
          <a:xfrm>
            <a:off x="5621179" y="2147063"/>
            <a:ext cx="1085850" cy="441404"/>
          </a:xfrm>
          <a:prstGeom prst="rect">
            <a:avLst/>
          </a:prstGeom>
          <a:solidFill>
            <a:srgbClr val="FF9900"/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SDN-R</a:t>
            </a:r>
            <a:b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</a:b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(SDN-C)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687B8A3-8CA2-4531-A186-908D61F906A9}"/>
              </a:ext>
            </a:extLst>
          </p:cNvPr>
          <p:cNvSpPr/>
          <p:nvPr/>
        </p:nvSpPr>
        <p:spPr>
          <a:xfrm>
            <a:off x="4364681" y="2164800"/>
            <a:ext cx="683949" cy="638835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Policy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285CFE6-1453-40B4-BDAB-0C572E90F53C}"/>
              </a:ext>
            </a:extLst>
          </p:cNvPr>
          <p:cNvCxnSpPr/>
          <p:nvPr/>
        </p:nvCxnSpPr>
        <p:spPr>
          <a:xfrm flipH="1" flipV="1">
            <a:off x="3128938" y="2606509"/>
            <a:ext cx="1235744" cy="9024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6A77C7D-04B9-490D-9BF4-529D09983A1D}"/>
              </a:ext>
            </a:extLst>
          </p:cNvPr>
          <p:cNvCxnSpPr/>
          <p:nvPr/>
        </p:nvCxnSpPr>
        <p:spPr>
          <a:xfrm flipV="1">
            <a:off x="2437301" y="1579320"/>
            <a:ext cx="0" cy="685258"/>
          </a:xfrm>
          <a:prstGeom prst="straightConnector1">
            <a:avLst/>
          </a:prstGeom>
          <a:noFill/>
          <a:ln w="25400" cap="flat" cmpd="sng" algn="ctr">
            <a:solidFill>
              <a:srgbClr val="5B9BD5"/>
            </a:solidFill>
            <a:prstDash val="solid"/>
            <a:miter lim="800000"/>
            <a:tailEnd type="arrow" w="lg" len="lg"/>
          </a:ln>
          <a:effectLst/>
        </p:spPr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7D22CC08-DE2E-43BD-8228-03A8C5951720}"/>
              </a:ext>
            </a:extLst>
          </p:cNvPr>
          <p:cNvSpPr/>
          <p:nvPr/>
        </p:nvSpPr>
        <p:spPr>
          <a:xfrm>
            <a:off x="3971085" y="2414201"/>
            <a:ext cx="220550" cy="236462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2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B29684F2-E452-4504-9D76-2C208D67F1FF}"/>
              </a:ext>
            </a:extLst>
          </p:cNvPr>
          <p:cNvSpPr/>
          <p:nvPr/>
        </p:nvSpPr>
        <p:spPr>
          <a:xfrm>
            <a:off x="2753608" y="2460954"/>
            <a:ext cx="261962" cy="236462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1b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D160A2C-0C59-46FF-81E4-E8355D446AB1}"/>
              </a:ext>
            </a:extLst>
          </p:cNvPr>
          <p:cNvSpPr/>
          <p:nvPr/>
        </p:nvSpPr>
        <p:spPr>
          <a:xfrm>
            <a:off x="876341" y="2257004"/>
            <a:ext cx="253644" cy="224487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1c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EBF0C6C-4329-46C0-8E5D-9B5F54A1349E}"/>
              </a:ext>
            </a:extLst>
          </p:cNvPr>
          <p:cNvCxnSpPr>
            <a:cxnSpLocks/>
          </p:cNvCxnSpPr>
          <p:nvPr/>
        </p:nvCxnSpPr>
        <p:spPr>
          <a:xfrm>
            <a:off x="1234250" y="2395393"/>
            <a:ext cx="885073" cy="2372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tailEnd type="arrow" w="lg" len="lg"/>
          </a:ln>
          <a:effectLst/>
        </p:spPr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96662DB-4606-4951-A392-7D59E4F7DC9F}"/>
              </a:ext>
            </a:extLst>
          </p:cNvPr>
          <p:cNvCxnSpPr>
            <a:cxnSpLocks/>
          </p:cNvCxnSpPr>
          <p:nvPr/>
        </p:nvCxnSpPr>
        <p:spPr>
          <a:xfrm flipH="1" flipV="1">
            <a:off x="1243890" y="2550982"/>
            <a:ext cx="892357" cy="234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tailEnd type="arrow" w="lg" len="lg"/>
          </a:ln>
          <a:effectLst/>
        </p:spPr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4711D778-37EA-4A30-9441-0D1BEF3172EE}"/>
              </a:ext>
            </a:extLst>
          </p:cNvPr>
          <p:cNvSpPr txBox="1"/>
          <p:nvPr/>
        </p:nvSpPr>
        <p:spPr>
          <a:xfrm>
            <a:off x="6756257" y="2164896"/>
            <a:ext cx="828305" cy="28087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Config Change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5B1A6401-3E3A-4B11-A811-A831DE0E4FE6}"/>
              </a:ext>
            </a:extLst>
          </p:cNvPr>
          <p:cNvSpPr/>
          <p:nvPr/>
        </p:nvSpPr>
        <p:spPr>
          <a:xfrm>
            <a:off x="2337653" y="1887560"/>
            <a:ext cx="250973" cy="271917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9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35ADFF20-6DDD-4CA5-8E53-572E6217FDAB}"/>
              </a:ext>
            </a:extLst>
          </p:cNvPr>
          <p:cNvSpPr/>
          <p:nvPr/>
        </p:nvSpPr>
        <p:spPr>
          <a:xfrm>
            <a:off x="6375371" y="2224492"/>
            <a:ext cx="261962" cy="236462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1d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11498BD-48A3-432E-8E1E-E1A865B6F581}"/>
              </a:ext>
            </a:extLst>
          </p:cNvPr>
          <p:cNvSpPr/>
          <p:nvPr/>
        </p:nvSpPr>
        <p:spPr>
          <a:xfrm>
            <a:off x="4434016" y="2408770"/>
            <a:ext cx="291531" cy="248874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1a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6F54F3B-B5B3-4560-B6C7-2479506ADAEC}"/>
              </a:ext>
            </a:extLst>
          </p:cNvPr>
          <p:cNvCxnSpPr/>
          <p:nvPr/>
        </p:nvCxnSpPr>
        <p:spPr>
          <a:xfrm flipH="1" flipV="1">
            <a:off x="3128937" y="2940791"/>
            <a:ext cx="1953134" cy="26865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C4C637A6-7F59-4E26-B416-39B5206F56B7}"/>
              </a:ext>
            </a:extLst>
          </p:cNvPr>
          <p:cNvSpPr/>
          <p:nvPr/>
        </p:nvSpPr>
        <p:spPr>
          <a:xfrm>
            <a:off x="1732517" y="2247272"/>
            <a:ext cx="220550" cy="236462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8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A5B9063-8726-4939-83D3-EBFDFC232BBF}"/>
              </a:ext>
            </a:extLst>
          </p:cNvPr>
          <p:cNvCxnSpPr/>
          <p:nvPr/>
        </p:nvCxnSpPr>
        <p:spPr>
          <a:xfrm flipH="1" flipV="1">
            <a:off x="6718248" y="2457819"/>
            <a:ext cx="866315" cy="3135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miter lim="800000"/>
            <a:headEnd type="arrow" w="lg" len="lg"/>
            <a:tailEnd type="none" w="lg" len="lg"/>
          </a:ln>
          <a:effectLst/>
        </p:spPr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3BD6F537-1E17-400D-8267-AC9215F4DE1F}"/>
              </a:ext>
            </a:extLst>
          </p:cNvPr>
          <p:cNvSpPr/>
          <p:nvPr/>
        </p:nvSpPr>
        <p:spPr>
          <a:xfrm>
            <a:off x="7029942" y="2327217"/>
            <a:ext cx="416545" cy="271917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11b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F24A2B7-8796-41B8-A71B-9E779F9DB3D6}"/>
              </a:ext>
            </a:extLst>
          </p:cNvPr>
          <p:cNvSpPr txBox="1"/>
          <p:nvPr/>
        </p:nvSpPr>
        <p:spPr>
          <a:xfrm>
            <a:off x="6083031" y="4015329"/>
            <a:ext cx="681538" cy="23709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1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FM/PM KPIs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E5D88BA5-3C2A-4C23-9049-27AFE3F5FC0B}"/>
              </a:ext>
            </a:extLst>
          </p:cNvPr>
          <p:cNvCxnSpPr>
            <a:cxnSpLocks/>
          </p:cNvCxnSpPr>
          <p:nvPr/>
        </p:nvCxnSpPr>
        <p:spPr>
          <a:xfrm>
            <a:off x="2600788" y="2967656"/>
            <a:ext cx="0" cy="546799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9F509C72-C07D-42EE-A4D2-EE360245D73C}"/>
              </a:ext>
            </a:extLst>
          </p:cNvPr>
          <p:cNvSpPr/>
          <p:nvPr/>
        </p:nvSpPr>
        <p:spPr>
          <a:xfrm>
            <a:off x="3568915" y="3660332"/>
            <a:ext cx="994611" cy="449986"/>
          </a:xfrm>
          <a:prstGeom prst="rect">
            <a:avLst/>
          </a:prstGeom>
          <a:solidFill>
            <a:srgbClr val="ED7D31"/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VES Collector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FCF6E7A-B61A-4609-9BCF-E884E677FC8F}"/>
              </a:ext>
            </a:extLst>
          </p:cNvPr>
          <p:cNvSpPr/>
          <p:nvPr/>
        </p:nvSpPr>
        <p:spPr>
          <a:xfrm>
            <a:off x="2304520" y="3521665"/>
            <a:ext cx="654170" cy="49714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FM/PM DB</a:t>
            </a:r>
          </a:p>
        </p:txBody>
      </p:sp>
      <p:sp>
        <p:nvSpPr>
          <p:cNvPr id="33" name="Flowchart: Magnetic Disk 32">
            <a:extLst>
              <a:ext uri="{FF2B5EF4-FFF2-40B4-BE49-F238E27FC236}">
                <a16:creationId xmlns:a16="http://schemas.microsoft.com/office/drawing/2014/main" id="{D2624D6A-7360-4515-831F-F67608B5193C}"/>
              </a:ext>
            </a:extLst>
          </p:cNvPr>
          <p:cNvSpPr/>
          <p:nvPr/>
        </p:nvSpPr>
        <p:spPr>
          <a:xfrm>
            <a:off x="2711012" y="3798706"/>
            <a:ext cx="253093" cy="236462"/>
          </a:xfrm>
          <a:prstGeom prst="flowChartMagneticDisk">
            <a:avLst/>
          </a:prstGeom>
          <a:solidFill>
            <a:srgbClr val="FFFF99"/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DC39C6A0-2BBE-4F8F-A47F-A9FA33C9F9BC}"/>
              </a:ext>
            </a:extLst>
          </p:cNvPr>
          <p:cNvSpPr/>
          <p:nvPr/>
        </p:nvSpPr>
        <p:spPr>
          <a:xfrm>
            <a:off x="3702371" y="3910433"/>
            <a:ext cx="262848" cy="280239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1e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A5E92615-6400-4275-B9E6-84B68D4BF839}"/>
              </a:ext>
            </a:extLst>
          </p:cNvPr>
          <p:cNvSpPr/>
          <p:nvPr/>
        </p:nvSpPr>
        <p:spPr>
          <a:xfrm>
            <a:off x="2296489" y="3171699"/>
            <a:ext cx="333299" cy="279779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4f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A404C1A-079D-4B68-A04D-81D0476C9C29}"/>
              </a:ext>
            </a:extLst>
          </p:cNvPr>
          <p:cNvSpPr txBox="1"/>
          <p:nvPr/>
        </p:nvSpPr>
        <p:spPr>
          <a:xfrm>
            <a:off x="2505789" y="3998220"/>
            <a:ext cx="1425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FM/PM Collector and Database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03C2B608-2B9A-4DC0-BB4A-D162ECD6B55D}"/>
              </a:ext>
            </a:extLst>
          </p:cNvPr>
          <p:cNvCxnSpPr>
            <a:endCxn id="31" idx="3"/>
          </p:cNvCxnSpPr>
          <p:nvPr/>
        </p:nvCxnSpPr>
        <p:spPr>
          <a:xfrm flipH="1">
            <a:off x="4563526" y="3878891"/>
            <a:ext cx="2968586" cy="6434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miter lim="800000"/>
            <a:headEnd type="none" w="lg" len="lg"/>
            <a:tailEnd type="arrow" w="lg" len="lg"/>
          </a:ln>
          <a:effectLst/>
        </p:spPr>
      </p:cxnSp>
      <p:sp>
        <p:nvSpPr>
          <p:cNvPr id="39" name="Oval 38">
            <a:extLst>
              <a:ext uri="{FF2B5EF4-FFF2-40B4-BE49-F238E27FC236}">
                <a16:creationId xmlns:a16="http://schemas.microsoft.com/office/drawing/2014/main" id="{1253C781-B5AC-4AFD-AAD7-68F4DE7AECD1}"/>
              </a:ext>
            </a:extLst>
          </p:cNvPr>
          <p:cNvSpPr/>
          <p:nvPr/>
        </p:nvSpPr>
        <p:spPr>
          <a:xfrm>
            <a:off x="5801869" y="3920146"/>
            <a:ext cx="268448" cy="274763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3d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61C2F988-E435-4A14-A9B6-3D976C155638}"/>
              </a:ext>
            </a:extLst>
          </p:cNvPr>
          <p:cNvSpPr/>
          <p:nvPr/>
        </p:nvSpPr>
        <p:spPr>
          <a:xfrm>
            <a:off x="6637333" y="3208009"/>
            <a:ext cx="705339" cy="279203"/>
          </a:xfrm>
          <a:prstGeom prst="ellipse">
            <a:avLst/>
          </a:prstGeom>
          <a:solidFill>
            <a:srgbClr val="FFD1D1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[3a] 4a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4C47F753-43D2-495C-869F-2E733065614F}"/>
              </a:ext>
            </a:extLst>
          </p:cNvPr>
          <p:cNvCxnSpPr>
            <a:cxnSpLocks/>
          </p:cNvCxnSpPr>
          <p:nvPr/>
        </p:nvCxnSpPr>
        <p:spPr>
          <a:xfrm flipH="1">
            <a:off x="6529676" y="1635163"/>
            <a:ext cx="8485" cy="515533"/>
          </a:xfrm>
          <a:prstGeom prst="straightConnector1">
            <a:avLst/>
          </a:prstGeom>
          <a:noFill/>
          <a:ln w="25400" cap="flat" cmpd="sng" algn="ctr">
            <a:solidFill>
              <a:srgbClr val="5B9BD5"/>
            </a:solidFill>
            <a:prstDash val="solid"/>
            <a:miter lim="800000"/>
            <a:headEnd type="arrow" w="lg" len="lg"/>
            <a:tailEnd type="none" w="lg" len="lg"/>
          </a:ln>
          <a:effectLst/>
        </p:spPr>
      </p:cxnSp>
      <p:sp>
        <p:nvSpPr>
          <p:cNvPr id="42" name="Oval 41">
            <a:extLst>
              <a:ext uri="{FF2B5EF4-FFF2-40B4-BE49-F238E27FC236}">
                <a16:creationId xmlns:a16="http://schemas.microsoft.com/office/drawing/2014/main" id="{7512A41E-CB27-44BA-947A-B5CF46770B01}"/>
              </a:ext>
            </a:extLst>
          </p:cNvPr>
          <p:cNvSpPr/>
          <p:nvPr/>
        </p:nvSpPr>
        <p:spPr>
          <a:xfrm>
            <a:off x="6540895" y="1810462"/>
            <a:ext cx="250973" cy="271917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12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489CD3D-0EAA-4F2C-8450-1099BB7F66A3}"/>
              </a:ext>
            </a:extLst>
          </p:cNvPr>
          <p:cNvSpPr txBox="1"/>
          <p:nvPr/>
        </p:nvSpPr>
        <p:spPr>
          <a:xfrm>
            <a:off x="6756257" y="2580911"/>
            <a:ext cx="681538" cy="334316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O-RAN O1</a:t>
            </a: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interface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B0E12861-1BC4-4043-9662-69E684FC34CD}"/>
              </a:ext>
            </a:extLst>
          </p:cNvPr>
          <p:cNvCxnSpPr/>
          <p:nvPr/>
        </p:nvCxnSpPr>
        <p:spPr>
          <a:xfrm>
            <a:off x="4453444" y="1650124"/>
            <a:ext cx="0" cy="516719"/>
          </a:xfrm>
          <a:prstGeom prst="straightConnector1">
            <a:avLst/>
          </a:prstGeom>
          <a:noFill/>
          <a:ln w="25400" cap="flat" cmpd="sng" algn="ctr">
            <a:solidFill>
              <a:srgbClr val="5B9BD5"/>
            </a:solidFill>
            <a:prstDash val="solid"/>
            <a:miter lim="800000"/>
            <a:tailEnd type="arrow" w="lg" len="lg"/>
          </a:ln>
          <a:effectLst/>
        </p:spPr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7DF810E5-7606-4B4D-93DD-6290EEE0E8B9}"/>
              </a:ext>
            </a:extLst>
          </p:cNvPr>
          <p:cNvCxnSpPr/>
          <p:nvPr/>
        </p:nvCxnSpPr>
        <p:spPr>
          <a:xfrm flipV="1">
            <a:off x="4590698" y="1647415"/>
            <a:ext cx="0" cy="505187"/>
          </a:xfrm>
          <a:prstGeom prst="straightConnector1">
            <a:avLst/>
          </a:prstGeom>
          <a:noFill/>
          <a:ln w="25400" cap="flat" cmpd="sng" algn="ctr">
            <a:solidFill>
              <a:srgbClr val="5B9BD5"/>
            </a:solidFill>
            <a:prstDash val="solid"/>
            <a:miter lim="800000"/>
            <a:tailEnd type="arrow" w="lg" len="lg"/>
          </a:ln>
          <a:effectLst/>
        </p:spPr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7F38F950-10A6-4055-8C3D-0E17CE11990C}"/>
              </a:ext>
            </a:extLst>
          </p:cNvPr>
          <p:cNvCxnSpPr/>
          <p:nvPr/>
        </p:nvCxnSpPr>
        <p:spPr>
          <a:xfrm>
            <a:off x="6289922" y="1666672"/>
            <a:ext cx="0" cy="492805"/>
          </a:xfrm>
          <a:prstGeom prst="straightConnector1">
            <a:avLst/>
          </a:prstGeom>
          <a:noFill/>
          <a:ln w="25400" cap="flat" cmpd="sng" algn="ctr">
            <a:solidFill>
              <a:srgbClr val="5B9BD5"/>
            </a:solidFill>
            <a:prstDash val="solid"/>
            <a:miter lim="800000"/>
            <a:tailEnd type="arrow" w="lg" len="lg"/>
          </a:ln>
          <a:effectLst/>
        </p:spPr>
      </p:cxnSp>
      <p:sp>
        <p:nvSpPr>
          <p:cNvPr id="47" name="Oval 46">
            <a:extLst>
              <a:ext uri="{FF2B5EF4-FFF2-40B4-BE49-F238E27FC236}">
                <a16:creationId xmlns:a16="http://schemas.microsoft.com/office/drawing/2014/main" id="{103C8A96-074D-4B0C-87C2-F353B37FA496}"/>
              </a:ext>
            </a:extLst>
          </p:cNvPr>
          <p:cNvSpPr/>
          <p:nvPr/>
        </p:nvSpPr>
        <p:spPr>
          <a:xfrm>
            <a:off x="4243458" y="1776398"/>
            <a:ext cx="223763" cy="215376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9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5272388B-61A1-4115-93E0-74EA57CCEB55}"/>
              </a:ext>
            </a:extLst>
          </p:cNvPr>
          <p:cNvSpPr/>
          <p:nvPr/>
        </p:nvSpPr>
        <p:spPr>
          <a:xfrm>
            <a:off x="6199738" y="1740501"/>
            <a:ext cx="250973" cy="271917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10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F5529673-CB75-497F-A163-0C225CE2DD31}"/>
              </a:ext>
            </a:extLst>
          </p:cNvPr>
          <p:cNvCxnSpPr/>
          <p:nvPr/>
        </p:nvCxnSpPr>
        <p:spPr>
          <a:xfrm>
            <a:off x="4799201" y="1648081"/>
            <a:ext cx="0" cy="516719"/>
          </a:xfrm>
          <a:prstGeom prst="straightConnector1">
            <a:avLst/>
          </a:prstGeom>
          <a:noFill/>
          <a:ln w="25400" cap="flat" cmpd="sng" algn="ctr">
            <a:solidFill>
              <a:srgbClr val="5B9BD5"/>
            </a:solidFill>
            <a:prstDash val="solid"/>
            <a:miter lim="800000"/>
            <a:tailEnd type="arrow" w="lg" len="lg"/>
          </a:ln>
          <a:effectLst/>
        </p:spPr>
      </p:cxnSp>
      <p:sp>
        <p:nvSpPr>
          <p:cNvPr id="50" name="Oval 49">
            <a:extLst>
              <a:ext uri="{FF2B5EF4-FFF2-40B4-BE49-F238E27FC236}">
                <a16:creationId xmlns:a16="http://schemas.microsoft.com/office/drawing/2014/main" id="{787B59CF-D8F1-4112-9362-3392D4830343}"/>
              </a:ext>
            </a:extLst>
          </p:cNvPr>
          <p:cNvSpPr/>
          <p:nvPr/>
        </p:nvSpPr>
        <p:spPr>
          <a:xfrm>
            <a:off x="4693198" y="1722535"/>
            <a:ext cx="263139" cy="252011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12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3CA59A64-F88D-4B3B-B509-E9A927105BAF}"/>
              </a:ext>
            </a:extLst>
          </p:cNvPr>
          <p:cNvCxnSpPr/>
          <p:nvPr/>
        </p:nvCxnSpPr>
        <p:spPr>
          <a:xfrm>
            <a:off x="3006357" y="1656022"/>
            <a:ext cx="1480" cy="632860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miter lim="800000"/>
            <a:tailEnd type="arrow" w="lg" len="lg"/>
          </a:ln>
          <a:effectLst/>
        </p:spPr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CF970653-C201-4016-A785-DD4AD9ED339A}"/>
              </a:ext>
            </a:extLst>
          </p:cNvPr>
          <p:cNvCxnSpPr/>
          <p:nvPr/>
        </p:nvCxnSpPr>
        <p:spPr>
          <a:xfrm flipV="1">
            <a:off x="4919423" y="1645509"/>
            <a:ext cx="0" cy="505187"/>
          </a:xfrm>
          <a:prstGeom prst="straightConnector1">
            <a:avLst/>
          </a:prstGeom>
          <a:noFill/>
          <a:ln w="25400" cap="flat" cmpd="sng" algn="ctr">
            <a:solidFill>
              <a:srgbClr val="5B9BD5"/>
            </a:solidFill>
            <a:prstDash val="solid"/>
            <a:miter lim="800000"/>
            <a:tailEnd type="arrow" w="lg" len="lg"/>
          </a:ln>
          <a:effectLst/>
        </p:spPr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07FB1517-D6E4-4371-8C3E-FB9DAA550B60}"/>
              </a:ext>
            </a:extLst>
          </p:cNvPr>
          <p:cNvCxnSpPr/>
          <p:nvPr/>
        </p:nvCxnSpPr>
        <p:spPr>
          <a:xfrm>
            <a:off x="2778329" y="1622334"/>
            <a:ext cx="1480" cy="632860"/>
          </a:xfrm>
          <a:prstGeom prst="straightConnector1">
            <a:avLst/>
          </a:prstGeom>
          <a:noFill/>
          <a:ln w="25400" cap="flat" cmpd="sng" algn="ctr">
            <a:solidFill>
              <a:srgbClr val="5B9BD5"/>
            </a:solidFill>
            <a:prstDash val="solid"/>
            <a:miter lim="800000"/>
            <a:tailEnd type="arrow" w="lg" len="lg"/>
          </a:ln>
          <a:effectLst/>
        </p:spPr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3E8B5C8C-95C0-4F22-AC43-7E62AE5E96E7}"/>
              </a:ext>
            </a:extLst>
          </p:cNvPr>
          <p:cNvCxnSpPr/>
          <p:nvPr/>
        </p:nvCxnSpPr>
        <p:spPr>
          <a:xfrm>
            <a:off x="5751921" y="1638026"/>
            <a:ext cx="1384" cy="523965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miter lim="800000"/>
            <a:tailEnd type="arrow" w="lg" len="lg"/>
          </a:ln>
          <a:effectLst/>
        </p:spPr>
      </p:cxnSp>
      <p:sp>
        <p:nvSpPr>
          <p:cNvPr id="55" name="Oval 54">
            <a:extLst>
              <a:ext uri="{FF2B5EF4-FFF2-40B4-BE49-F238E27FC236}">
                <a16:creationId xmlns:a16="http://schemas.microsoft.com/office/drawing/2014/main" id="{96F6BF7C-78FF-4F5B-ACE1-181F18D68DB4}"/>
              </a:ext>
            </a:extLst>
          </p:cNvPr>
          <p:cNvSpPr/>
          <p:nvPr/>
        </p:nvSpPr>
        <p:spPr>
          <a:xfrm>
            <a:off x="5568805" y="1729289"/>
            <a:ext cx="313709" cy="279779"/>
          </a:xfrm>
          <a:prstGeom prst="ellipse">
            <a:avLst/>
          </a:prstGeom>
          <a:solidFill>
            <a:srgbClr val="FFD1D1"/>
          </a:solidFill>
          <a:ln w="12700" cap="flat" cmpd="sng" algn="ctr">
            <a:solidFill>
              <a:srgbClr val="FF8B8B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4a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1610E32D-F8C2-4781-BADC-A015AC1D2928}"/>
              </a:ext>
            </a:extLst>
          </p:cNvPr>
          <p:cNvSpPr/>
          <p:nvPr/>
        </p:nvSpPr>
        <p:spPr>
          <a:xfrm>
            <a:off x="5082071" y="2870430"/>
            <a:ext cx="795258" cy="425478"/>
          </a:xfrm>
          <a:prstGeom prst="rect">
            <a:avLst/>
          </a:prstGeom>
          <a:solidFill>
            <a:srgbClr val="FF9900"/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ConfigDB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FEE43479-486C-4A3D-95E6-D060509727AC}"/>
              </a:ext>
            </a:extLst>
          </p:cNvPr>
          <p:cNvSpPr/>
          <p:nvPr/>
        </p:nvSpPr>
        <p:spPr>
          <a:xfrm>
            <a:off x="5637048" y="3041311"/>
            <a:ext cx="262848" cy="280239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1f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54DD620-8589-4301-B82D-69B064AA0E67}"/>
              </a:ext>
            </a:extLst>
          </p:cNvPr>
          <p:cNvSpPr txBox="1"/>
          <p:nvPr/>
        </p:nvSpPr>
        <p:spPr>
          <a:xfrm>
            <a:off x="7076892" y="3470927"/>
            <a:ext cx="265780" cy="22981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1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CM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983203C5-2ED9-445B-A2F6-A67E0EABB629}"/>
              </a:ext>
            </a:extLst>
          </p:cNvPr>
          <p:cNvSpPr/>
          <p:nvPr/>
        </p:nvSpPr>
        <p:spPr>
          <a:xfrm>
            <a:off x="221257" y="4414606"/>
            <a:ext cx="220550" cy="236462"/>
          </a:xfrm>
          <a:prstGeom prst="ellipse">
            <a:avLst/>
          </a:prstGeom>
          <a:solidFill>
            <a:srgbClr val="FFD1D1"/>
          </a:solidFill>
          <a:ln w="12700" cap="flat" cmpd="sng" algn="ctr">
            <a:solidFill>
              <a:srgbClr val="FF8B8B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n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02FFB325-0926-4AC0-B1E9-DA5B4EE7B038}"/>
              </a:ext>
            </a:extLst>
          </p:cNvPr>
          <p:cNvSpPr/>
          <p:nvPr/>
        </p:nvSpPr>
        <p:spPr>
          <a:xfrm>
            <a:off x="4469941" y="1810462"/>
            <a:ext cx="250973" cy="244439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10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9E504126-1BE4-4F40-BBFA-9D4121D2E9AB}"/>
              </a:ext>
            </a:extLst>
          </p:cNvPr>
          <p:cNvSpPr/>
          <p:nvPr/>
        </p:nvSpPr>
        <p:spPr>
          <a:xfrm>
            <a:off x="4890377" y="1920018"/>
            <a:ext cx="254489" cy="224808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13</a:t>
            </a: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C8E0DD82-DB53-4725-A3FF-6C28B8FF39C4}"/>
              </a:ext>
            </a:extLst>
          </p:cNvPr>
          <p:cNvSpPr/>
          <p:nvPr/>
        </p:nvSpPr>
        <p:spPr>
          <a:xfrm>
            <a:off x="2584627" y="1757076"/>
            <a:ext cx="333299" cy="279779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13</a:t>
            </a: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45859AE0-AF10-44D1-B7FA-0E60C38FD122}"/>
              </a:ext>
            </a:extLst>
          </p:cNvPr>
          <p:cNvCxnSpPr>
            <a:cxnSpLocks/>
          </p:cNvCxnSpPr>
          <p:nvPr/>
        </p:nvCxnSpPr>
        <p:spPr>
          <a:xfrm flipH="1">
            <a:off x="5621179" y="2588467"/>
            <a:ext cx="147943" cy="297557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9FD4E955-2975-4D5F-9A77-9BADBCE03800}"/>
              </a:ext>
            </a:extLst>
          </p:cNvPr>
          <p:cNvSpPr txBox="1"/>
          <p:nvPr/>
        </p:nvSpPr>
        <p:spPr>
          <a:xfrm>
            <a:off x="6536130" y="3854636"/>
            <a:ext cx="1162931" cy="20169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O-RAN O1 interface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47193212-6CA0-4608-9D8B-A87FC0DC048B}"/>
              </a:ext>
            </a:extLst>
          </p:cNvPr>
          <p:cNvCxnSpPr>
            <a:cxnSpLocks/>
            <a:stCxn id="56" idx="1"/>
          </p:cNvCxnSpPr>
          <p:nvPr/>
        </p:nvCxnSpPr>
        <p:spPr>
          <a:xfrm flipH="1" flipV="1">
            <a:off x="1234250" y="3067407"/>
            <a:ext cx="3847821" cy="15763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DFFBE319-BD9C-4CBC-8E4D-55C8144B4FDE}"/>
              </a:ext>
            </a:extLst>
          </p:cNvPr>
          <p:cNvCxnSpPr/>
          <p:nvPr/>
        </p:nvCxnSpPr>
        <p:spPr>
          <a:xfrm flipH="1" flipV="1">
            <a:off x="3112230" y="2736515"/>
            <a:ext cx="1235744" cy="9024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sp>
        <p:nvSpPr>
          <p:cNvPr id="67" name="Oval 66">
            <a:extLst>
              <a:ext uri="{FF2B5EF4-FFF2-40B4-BE49-F238E27FC236}">
                <a16:creationId xmlns:a16="http://schemas.microsoft.com/office/drawing/2014/main" id="{FC9578B3-6C15-4B76-A31A-67FEADBDE47B}"/>
              </a:ext>
            </a:extLst>
          </p:cNvPr>
          <p:cNvSpPr/>
          <p:nvPr/>
        </p:nvSpPr>
        <p:spPr>
          <a:xfrm>
            <a:off x="3929071" y="2641455"/>
            <a:ext cx="240470" cy="236462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5</a:t>
            </a: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EBE15BFE-3245-4B1C-8BAA-32E9915902DB}"/>
              </a:ext>
            </a:extLst>
          </p:cNvPr>
          <p:cNvSpPr/>
          <p:nvPr/>
        </p:nvSpPr>
        <p:spPr>
          <a:xfrm>
            <a:off x="1776971" y="2936644"/>
            <a:ext cx="274517" cy="255548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7a</a:t>
            </a: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070B2913-6753-4C97-9BB7-101EFE78BF93}"/>
              </a:ext>
            </a:extLst>
          </p:cNvPr>
          <p:cNvSpPr/>
          <p:nvPr/>
        </p:nvSpPr>
        <p:spPr>
          <a:xfrm>
            <a:off x="5843452" y="1801318"/>
            <a:ext cx="278588" cy="279779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4c</a:t>
            </a:r>
          </a:p>
        </p:txBody>
      </p: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B8923149-60CD-41CA-962B-A8C614001644}"/>
              </a:ext>
            </a:extLst>
          </p:cNvPr>
          <p:cNvCxnSpPr/>
          <p:nvPr/>
        </p:nvCxnSpPr>
        <p:spPr>
          <a:xfrm>
            <a:off x="3065461" y="1656022"/>
            <a:ext cx="1480" cy="632860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miter lim="800000"/>
            <a:tailEnd type="arrow" w="lg" len="lg"/>
          </a:ln>
          <a:effectLst/>
        </p:spPr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C6317B3E-8387-4594-ADE5-6941DA9F4FCB}"/>
              </a:ext>
            </a:extLst>
          </p:cNvPr>
          <p:cNvCxnSpPr/>
          <p:nvPr/>
        </p:nvCxnSpPr>
        <p:spPr>
          <a:xfrm flipV="1">
            <a:off x="5895952" y="1671715"/>
            <a:ext cx="9101" cy="473537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miter lim="800000"/>
            <a:tailEnd type="arrow" w="lg" len="lg"/>
          </a:ln>
          <a:effectLst/>
        </p:spPr>
      </p:cxnSp>
      <p:sp>
        <p:nvSpPr>
          <p:cNvPr id="72" name="Oval 71">
            <a:extLst>
              <a:ext uri="{FF2B5EF4-FFF2-40B4-BE49-F238E27FC236}">
                <a16:creationId xmlns:a16="http://schemas.microsoft.com/office/drawing/2014/main" id="{2DA66181-98CC-471F-90E2-B1794C1B2BFE}"/>
              </a:ext>
            </a:extLst>
          </p:cNvPr>
          <p:cNvSpPr/>
          <p:nvPr/>
        </p:nvSpPr>
        <p:spPr>
          <a:xfrm>
            <a:off x="2844328" y="1533364"/>
            <a:ext cx="333299" cy="279779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4d</a:t>
            </a: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6D1C1DC5-0AED-4A62-BC74-BBA9675442F0}"/>
              </a:ext>
            </a:extLst>
          </p:cNvPr>
          <p:cNvSpPr/>
          <p:nvPr/>
        </p:nvSpPr>
        <p:spPr>
          <a:xfrm>
            <a:off x="5302219" y="2551215"/>
            <a:ext cx="313709" cy="279779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FF8B8B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4b</a:t>
            </a: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0DA3A542-9C22-4F4C-B583-8532B48274B7}"/>
              </a:ext>
            </a:extLst>
          </p:cNvPr>
          <p:cNvSpPr/>
          <p:nvPr/>
        </p:nvSpPr>
        <p:spPr>
          <a:xfrm>
            <a:off x="3031605" y="1827112"/>
            <a:ext cx="333299" cy="279779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4c</a:t>
            </a:r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DE7FE14F-ECAE-439E-BA07-680AA81F7557}"/>
              </a:ext>
            </a:extLst>
          </p:cNvPr>
          <p:cNvSpPr/>
          <p:nvPr/>
        </p:nvSpPr>
        <p:spPr>
          <a:xfrm>
            <a:off x="4387877" y="2812172"/>
            <a:ext cx="259975" cy="258666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4e</a:t>
            </a:r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7E8C81B3-C740-47AC-8F8C-ACF2565CD2B6}"/>
              </a:ext>
            </a:extLst>
          </p:cNvPr>
          <p:cNvCxnSpPr>
            <a:cxnSpLocks/>
          </p:cNvCxnSpPr>
          <p:nvPr/>
        </p:nvCxnSpPr>
        <p:spPr>
          <a:xfrm>
            <a:off x="3804902" y="1668795"/>
            <a:ext cx="11940" cy="1980135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miter lim="800000"/>
            <a:headEnd type="arrow" w="lg" len="lg"/>
            <a:tailEnd type="none" w="lg" len="lg"/>
          </a:ln>
          <a:effectLst/>
        </p:spPr>
      </p:cxnSp>
      <p:sp>
        <p:nvSpPr>
          <p:cNvPr id="77" name="Oval 76">
            <a:extLst>
              <a:ext uri="{FF2B5EF4-FFF2-40B4-BE49-F238E27FC236}">
                <a16:creationId xmlns:a16="http://schemas.microsoft.com/office/drawing/2014/main" id="{B84E6ECD-9712-48B5-B4E8-56205F3FCBDA}"/>
              </a:ext>
            </a:extLst>
          </p:cNvPr>
          <p:cNvSpPr/>
          <p:nvPr/>
        </p:nvSpPr>
        <p:spPr>
          <a:xfrm>
            <a:off x="3576683" y="3119050"/>
            <a:ext cx="333299" cy="279779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4d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7D72F0F0-A506-4DA8-8B0B-4799650B9005}"/>
              </a:ext>
            </a:extLst>
          </p:cNvPr>
          <p:cNvSpPr/>
          <p:nvPr/>
        </p:nvSpPr>
        <p:spPr>
          <a:xfrm>
            <a:off x="7577250" y="1364603"/>
            <a:ext cx="1390726" cy="2878592"/>
          </a:xfrm>
          <a:prstGeom prst="rect">
            <a:avLst/>
          </a:prstGeom>
          <a:solidFill>
            <a:srgbClr val="ED7D31">
              <a:lumMod val="60000"/>
              <a:lumOff val="40000"/>
            </a:srgbClr>
          </a:solidFill>
          <a:ln w="12700" cap="flat" cmpd="sng" algn="ctr">
            <a:solidFill>
              <a:srgbClr val="ED7D31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Simulated RAN</a:t>
            </a:r>
          </a:p>
          <a:p>
            <a:pPr marL="127397" marR="0" lvl="0" indent="-127397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~2000 Cells</a:t>
            </a:r>
          </a:p>
          <a:p>
            <a:pPr marL="127397" marR="0" lvl="0" indent="-127397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Nbrlist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, PCI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0F469588-97F5-452F-95B8-998770BD4B02}"/>
              </a:ext>
            </a:extLst>
          </p:cNvPr>
          <p:cNvSpPr/>
          <p:nvPr/>
        </p:nvSpPr>
        <p:spPr>
          <a:xfrm>
            <a:off x="7751233" y="2802401"/>
            <a:ext cx="1146634" cy="626579"/>
          </a:xfrm>
          <a:prstGeom prst="rect">
            <a:avLst/>
          </a:prstGeom>
          <a:solidFill>
            <a:srgbClr val="FF99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88106" marR="0" lvl="0" indent="-88106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Cells/GNBs</a:t>
            </a:r>
          </a:p>
          <a:p>
            <a:pPr marL="88106" marR="0" lvl="0" indent="-88106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RIC</a:t>
            </a:r>
          </a:p>
          <a:p>
            <a:pPr marL="88106" marR="0" lvl="0" indent="-88106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Yang model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4FED620D-6D7E-4A9E-82F6-02841944DCE5}"/>
              </a:ext>
            </a:extLst>
          </p:cNvPr>
          <p:cNvSpPr/>
          <p:nvPr/>
        </p:nvSpPr>
        <p:spPr>
          <a:xfrm>
            <a:off x="7593254" y="2152602"/>
            <a:ext cx="1030398" cy="548620"/>
          </a:xfrm>
          <a:prstGeom prst="rect">
            <a:avLst/>
          </a:prstGeom>
          <a:solidFill>
            <a:srgbClr val="FF99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O1 - Netconf interface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4E685988-CF32-4997-8598-F45FF7CA0481}"/>
              </a:ext>
            </a:extLst>
          </p:cNvPr>
          <p:cNvSpPr/>
          <p:nvPr/>
        </p:nvSpPr>
        <p:spPr>
          <a:xfrm>
            <a:off x="7584562" y="3588201"/>
            <a:ext cx="741449" cy="548620"/>
          </a:xfrm>
          <a:prstGeom prst="rect">
            <a:avLst/>
          </a:prstGeom>
          <a:solidFill>
            <a:srgbClr val="FF99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O1 - VES</a:t>
            </a:r>
          </a:p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outputs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590FDC8B-9DC1-496E-9689-2B4E7F8F767A}"/>
              </a:ext>
            </a:extLst>
          </p:cNvPr>
          <p:cNvSpPr txBox="1"/>
          <p:nvPr/>
        </p:nvSpPr>
        <p:spPr>
          <a:xfrm>
            <a:off x="6271272" y="4423753"/>
            <a:ext cx="2855578" cy="20169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sng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Note</a:t>
            </a: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: DES MS is a new MS introduced in Release 7.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C588A39-5CFD-415A-804E-EDEB14C4C6A9}"/>
              </a:ext>
            </a:extLst>
          </p:cNvPr>
          <p:cNvSpPr txBox="1"/>
          <p:nvPr/>
        </p:nvSpPr>
        <p:spPr>
          <a:xfrm>
            <a:off x="425985" y="795048"/>
            <a:ext cx="643353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9779" marR="0" lvl="0" indent="-129779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Network yang model update based on 3GPP/O-RAN (to prepare for Rel. 8)</a:t>
            </a:r>
          </a:p>
          <a:p>
            <a:pPr marL="129779" marR="0" lvl="0" indent="-129779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Config DB (RCDB) Rel 6</a:t>
            </a:r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DB2010E0-3CBB-4335-A928-161F55A474F0}"/>
              </a:ext>
            </a:extLst>
          </p:cNvPr>
          <p:cNvCxnSpPr/>
          <p:nvPr/>
        </p:nvCxnSpPr>
        <p:spPr>
          <a:xfrm flipH="1" flipV="1">
            <a:off x="7153230" y="3013214"/>
            <a:ext cx="378886" cy="797166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dash"/>
            <a:miter lim="800000"/>
            <a:headEnd type="none" w="lg" len="lg"/>
            <a:tailEnd type="arrow" w="lg" len="lg"/>
          </a:ln>
          <a:effectLst/>
        </p:spPr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E9C4C7CC-1A15-4347-ADEB-48C140F31B77}"/>
              </a:ext>
            </a:extLst>
          </p:cNvPr>
          <p:cNvCxnSpPr>
            <a:cxnSpLocks/>
          </p:cNvCxnSpPr>
          <p:nvPr/>
        </p:nvCxnSpPr>
        <p:spPr>
          <a:xfrm flipH="1">
            <a:off x="1817774" y="4751663"/>
            <a:ext cx="288805" cy="0"/>
          </a:xfrm>
          <a:prstGeom prst="straightConnector1">
            <a:avLst/>
          </a:prstGeom>
          <a:noFill/>
          <a:ln w="25400" cap="flat" cmpd="sng" algn="ctr">
            <a:solidFill>
              <a:srgbClr val="5B9BD5"/>
            </a:solidFill>
            <a:prstDash val="solid"/>
            <a:miter lim="800000"/>
            <a:headEnd type="arrow" w="lg" len="lg"/>
            <a:tailEnd type="none" w="lg" len="lg"/>
          </a:ln>
          <a:effectLst/>
        </p:spPr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3F4EC174-BA36-44F2-9BF1-7A1109B1F965}"/>
              </a:ext>
            </a:extLst>
          </p:cNvPr>
          <p:cNvCxnSpPr>
            <a:cxnSpLocks/>
          </p:cNvCxnSpPr>
          <p:nvPr/>
        </p:nvCxnSpPr>
        <p:spPr>
          <a:xfrm flipH="1">
            <a:off x="4177845" y="4766750"/>
            <a:ext cx="288805" cy="0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miter lim="800000"/>
            <a:headEnd type="arrow" w="lg" len="lg"/>
            <a:tailEnd type="none" w="lg" len="lg"/>
          </a:ln>
          <a:effectLst/>
        </p:spPr>
      </p:cxn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CE46D958-A488-4A60-A3A5-2651375E8318}"/>
              </a:ext>
            </a:extLst>
          </p:cNvPr>
          <p:cNvCxnSpPr>
            <a:cxnSpLocks/>
          </p:cNvCxnSpPr>
          <p:nvPr/>
        </p:nvCxnSpPr>
        <p:spPr>
          <a:xfrm flipH="1">
            <a:off x="717171" y="4748732"/>
            <a:ext cx="288805" cy="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>
                <a:lumMod val="95000"/>
                <a:lumOff val="5000"/>
              </a:sysClr>
            </a:solidFill>
            <a:prstDash val="solid"/>
            <a:miter lim="800000"/>
            <a:headEnd type="arrow" w="lg" len="lg"/>
            <a:tailEnd type="none" w="lg" len="lg"/>
          </a:ln>
          <a:effectLst/>
        </p:spPr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64080C48-B40D-46F2-B167-7F4A8C843AE7}"/>
              </a:ext>
            </a:extLst>
          </p:cNvPr>
          <p:cNvSpPr txBox="1"/>
          <p:nvPr/>
        </p:nvSpPr>
        <p:spPr>
          <a:xfrm>
            <a:off x="964283" y="4610233"/>
            <a:ext cx="7328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REST API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A81548E8-0EC0-44C7-9D07-40EF1E8218F1}"/>
              </a:ext>
            </a:extLst>
          </p:cNvPr>
          <p:cNvSpPr txBox="1"/>
          <p:nvPr/>
        </p:nvSpPr>
        <p:spPr>
          <a:xfrm>
            <a:off x="2059374" y="4619784"/>
            <a:ext cx="21226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DMaaP Control Loop messages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88803BBF-30DC-4B51-9A4E-1740D20D3CC5}"/>
              </a:ext>
            </a:extLst>
          </p:cNvPr>
          <p:cNvSpPr txBox="1"/>
          <p:nvPr/>
        </p:nvSpPr>
        <p:spPr>
          <a:xfrm>
            <a:off x="4416857" y="4634871"/>
            <a:ext cx="21932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CM-FM-PM messages from RAN</a:t>
            </a:r>
          </a:p>
        </p:txBody>
      </p: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74CEA86F-BE5A-4532-A3C7-503FAE5725C0}"/>
              </a:ext>
            </a:extLst>
          </p:cNvPr>
          <p:cNvCxnSpPr>
            <a:cxnSpLocks/>
          </p:cNvCxnSpPr>
          <p:nvPr/>
        </p:nvCxnSpPr>
        <p:spPr>
          <a:xfrm flipH="1">
            <a:off x="6618028" y="4766750"/>
            <a:ext cx="288805" cy="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miter lim="800000"/>
            <a:headEnd type="arrow" w="lg" len="lg"/>
            <a:tailEnd type="none" w="lg" len="lg"/>
          </a:ln>
          <a:effectLst/>
        </p:spPr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E6906939-5145-42F5-8DAA-6FF65E47FDFA}"/>
              </a:ext>
            </a:extLst>
          </p:cNvPr>
          <p:cNvSpPr txBox="1"/>
          <p:nvPr/>
        </p:nvSpPr>
        <p:spPr>
          <a:xfrm>
            <a:off x="6887823" y="4626379"/>
            <a:ext cx="2226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Config updated to RAN (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netconf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)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FFD48453-D55A-4B24-B627-09FF9916B5E5}"/>
              </a:ext>
            </a:extLst>
          </p:cNvPr>
          <p:cNvSpPr txBox="1"/>
          <p:nvPr/>
        </p:nvSpPr>
        <p:spPr>
          <a:xfrm>
            <a:off x="425985" y="4396371"/>
            <a:ext cx="2067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Interface enhancements</a:t>
            </a:r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965FA9C2-0F0B-4827-A6F8-9EAFDA649B24}"/>
              </a:ext>
            </a:extLst>
          </p:cNvPr>
          <p:cNvSpPr/>
          <p:nvPr/>
        </p:nvSpPr>
        <p:spPr>
          <a:xfrm>
            <a:off x="1746025" y="2481241"/>
            <a:ext cx="220550" cy="236462"/>
          </a:xfrm>
          <a:prstGeom prst="ellipse">
            <a:avLst/>
          </a:prstGeom>
          <a:solidFill>
            <a:srgbClr val="FFD1D1"/>
          </a:solidFill>
          <a:ln w="12700" cap="flat" cmpd="sng" algn="ctr">
            <a:solidFill>
              <a:srgbClr val="FF8B8B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6</a:t>
            </a: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BC442AE2-B65E-4790-96C9-2D995856E4D6}"/>
              </a:ext>
            </a:extLst>
          </p:cNvPr>
          <p:cNvSpPr/>
          <p:nvPr/>
        </p:nvSpPr>
        <p:spPr>
          <a:xfrm>
            <a:off x="1307449" y="3419748"/>
            <a:ext cx="690137" cy="311232"/>
          </a:xfrm>
          <a:prstGeom prst="rect">
            <a:avLst/>
          </a:prstGeom>
          <a:solidFill>
            <a:srgbClr val="ED7D31"/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DES MS</a:t>
            </a:r>
          </a:p>
        </p:txBody>
      </p:sp>
      <p:sp>
        <p:nvSpPr>
          <p:cNvPr id="96" name="Flowchart: Magnetic Disk 95">
            <a:extLst>
              <a:ext uri="{FF2B5EF4-FFF2-40B4-BE49-F238E27FC236}">
                <a16:creationId xmlns:a16="http://schemas.microsoft.com/office/drawing/2014/main" id="{2035D7AC-CC03-4540-AA67-16521A5DAD65}"/>
              </a:ext>
            </a:extLst>
          </p:cNvPr>
          <p:cNvSpPr/>
          <p:nvPr/>
        </p:nvSpPr>
        <p:spPr>
          <a:xfrm>
            <a:off x="1742385" y="3632686"/>
            <a:ext cx="253093" cy="236462"/>
          </a:xfrm>
          <a:prstGeom prst="flowChartMagneticDisk">
            <a:avLst/>
          </a:prstGeom>
          <a:solidFill>
            <a:srgbClr val="FFFF99"/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42176A89-6E66-455F-AC34-0076303A5773}"/>
              </a:ext>
            </a:extLst>
          </p:cNvPr>
          <p:cNvCxnSpPr>
            <a:cxnSpLocks/>
            <a:stCxn id="95" idx="1"/>
            <a:endCxn id="11" idx="2"/>
          </p:cNvCxnSpPr>
          <p:nvPr/>
        </p:nvCxnSpPr>
        <p:spPr>
          <a:xfrm flipH="1" flipV="1">
            <a:off x="830118" y="3135199"/>
            <a:ext cx="477331" cy="440165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sp>
        <p:nvSpPr>
          <p:cNvPr id="98" name="Oval 97">
            <a:extLst>
              <a:ext uri="{FF2B5EF4-FFF2-40B4-BE49-F238E27FC236}">
                <a16:creationId xmlns:a16="http://schemas.microsoft.com/office/drawing/2014/main" id="{FE2F9A33-C741-4AF3-B5C4-30DEDF82DE84}"/>
              </a:ext>
            </a:extLst>
          </p:cNvPr>
          <p:cNvSpPr/>
          <p:nvPr/>
        </p:nvSpPr>
        <p:spPr>
          <a:xfrm>
            <a:off x="981235" y="3219837"/>
            <a:ext cx="274517" cy="255548"/>
          </a:xfrm>
          <a:prstGeom prst="ellipse">
            <a:avLst/>
          </a:prstGeom>
          <a:solidFill>
            <a:srgbClr val="66FFFF"/>
          </a:solidFill>
          <a:ln w="12700" cap="flat" cmpd="sng" algn="ctr">
            <a:solidFill>
              <a:srgbClr val="E7E6E6">
                <a:lumMod val="1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</a:rPr>
              <a:t>7b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7A9408AC-997E-45F8-AECD-964CADF89501}"/>
              </a:ext>
            </a:extLst>
          </p:cNvPr>
          <p:cNvSpPr txBox="1"/>
          <p:nvPr/>
        </p:nvSpPr>
        <p:spPr>
          <a:xfrm>
            <a:off x="102200" y="3720909"/>
            <a:ext cx="1141690" cy="577081"/>
          </a:xfrm>
          <a:prstGeom prst="rect">
            <a:avLst/>
          </a:prstGeom>
          <a:noFill/>
          <a:ln>
            <a:solidFill>
              <a:sysClr val="windowText" lastClr="000000">
                <a:lumMod val="85000"/>
                <a:lumOff val="15000"/>
              </a:sysClr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</a:rPr>
              <a:t>Offline-training</a:t>
            </a: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</a:rPr>
              <a:t>for ML-based</a:t>
            </a:r>
            <a:b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</a:rPr>
            </a:b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</a:rPr>
              <a:t>SON function</a:t>
            </a:r>
          </a:p>
        </p:txBody>
      </p: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33A40657-CA03-4561-AE82-893998AD13A2}"/>
              </a:ext>
            </a:extLst>
          </p:cNvPr>
          <p:cNvCxnSpPr>
            <a:cxnSpLocks/>
          </p:cNvCxnSpPr>
          <p:nvPr/>
        </p:nvCxnSpPr>
        <p:spPr>
          <a:xfrm flipV="1">
            <a:off x="598285" y="3208011"/>
            <a:ext cx="0" cy="440919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01" name="Rectangle 100">
            <a:extLst>
              <a:ext uri="{FF2B5EF4-FFF2-40B4-BE49-F238E27FC236}">
                <a16:creationId xmlns:a16="http://schemas.microsoft.com/office/drawing/2014/main" id="{142D1057-90DF-493F-BABC-DDFE07A713AF}"/>
              </a:ext>
            </a:extLst>
          </p:cNvPr>
          <p:cNvSpPr/>
          <p:nvPr/>
        </p:nvSpPr>
        <p:spPr>
          <a:xfrm>
            <a:off x="1223032" y="2058539"/>
            <a:ext cx="87716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ML-based</a:t>
            </a:r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89FE5F13-C16B-4186-B7A2-625F062D8A48}"/>
              </a:ext>
            </a:extLst>
          </p:cNvPr>
          <p:cNvSpPr/>
          <p:nvPr/>
        </p:nvSpPr>
        <p:spPr>
          <a:xfrm>
            <a:off x="2319415" y="4425673"/>
            <a:ext cx="220550" cy="225395"/>
          </a:xfrm>
          <a:prstGeom prst="ellipse">
            <a:avLst/>
          </a:prstGeom>
          <a:solidFill>
            <a:srgbClr val="66FFFF"/>
          </a:solidFill>
          <a:ln w="12700" cap="flat" cmpd="sng" algn="ctr">
            <a:solidFill>
              <a:srgbClr val="E7E6E6">
                <a:lumMod val="1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</a:rPr>
              <a:t>m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D65D28F0-A268-454A-B2C0-C5E07254F5E0}"/>
              </a:ext>
            </a:extLst>
          </p:cNvPr>
          <p:cNvSpPr txBox="1"/>
          <p:nvPr/>
        </p:nvSpPr>
        <p:spPr>
          <a:xfrm>
            <a:off x="2526709" y="4410453"/>
            <a:ext cx="2067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New interface</a:t>
            </a:r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3D5F5816-93C5-42F8-8BAD-A05697F48320}"/>
              </a:ext>
            </a:extLst>
          </p:cNvPr>
          <p:cNvSpPr/>
          <p:nvPr/>
        </p:nvSpPr>
        <p:spPr>
          <a:xfrm>
            <a:off x="5760712" y="2610411"/>
            <a:ext cx="416545" cy="271917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11a</a:t>
            </a:r>
          </a:p>
        </p:txBody>
      </p:sp>
      <p:sp>
        <p:nvSpPr>
          <p:cNvPr id="105" name="Speech Bubble: Rectangle with Corners Rounded 104">
            <a:extLst>
              <a:ext uri="{FF2B5EF4-FFF2-40B4-BE49-F238E27FC236}">
                <a16:creationId xmlns:a16="http://schemas.microsoft.com/office/drawing/2014/main" id="{D96F5480-C9D1-4745-BF84-09851CCFF248}"/>
              </a:ext>
            </a:extLst>
          </p:cNvPr>
          <p:cNvSpPr/>
          <p:nvPr/>
        </p:nvSpPr>
        <p:spPr>
          <a:xfrm>
            <a:off x="6325224" y="859901"/>
            <a:ext cx="1747901" cy="452280"/>
          </a:xfrm>
          <a:prstGeom prst="wedgeRoundRectCallout">
            <a:avLst>
              <a:gd name="adj1" fmla="val -372631"/>
              <a:gd name="adj2" fmla="val 166541"/>
              <a:gd name="adj3" fmla="val 16667"/>
            </a:avLst>
          </a:prstGeom>
          <a:solidFill>
            <a:srgbClr val="4472C4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Key enhancements done in Guilin release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41FFB8B-8084-4748-B3B4-C6CA033BB1BB}"/>
              </a:ext>
            </a:extLst>
          </p:cNvPr>
          <p:cNvSpPr txBox="1"/>
          <p:nvPr/>
        </p:nvSpPr>
        <p:spPr>
          <a:xfrm>
            <a:off x="4374897" y="3223220"/>
            <a:ext cx="6479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600" b="1" dirty="0"/>
              <a:t>DCAE</a:t>
            </a:r>
          </a:p>
        </p:txBody>
      </p:sp>
    </p:spTree>
    <p:extLst>
      <p:ext uri="{BB962C8B-B14F-4D97-AF65-F5344CB8AC3E}">
        <p14:creationId xmlns:p14="http://schemas.microsoft.com/office/powerpoint/2010/main" val="21941662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5D78A6-2F1C-4D37-81C7-87F59B71FD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ML-based SON: Approach</a:t>
            </a: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BD83DBAC-D30E-41B4-A171-ADA7BCF8A6DD}"/>
              </a:ext>
            </a:extLst>
          </p:cNvPr>
          <p:cNvSpPr txBox="1">
            <a:spLocks/>
          </p:cNvSpPr>
          <p:nvPr/>
        </p:nvSpPr>
        <p:spPr>
          <a:xfrm>
            <a:off x="8676528" y="4971849"/>
            <a:ext cx="455519" cy="273844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900" b="0" i="0" kern="120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9CD605-947A-3C4E-98CB-B055F943FEBA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50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CA08BE24-25D3-404B-BEA2-8B469A025C8A}"/>
              </a:ext>
            </a:extLst>
          </p:cNvPr>
          <p:cNvSpPr txBox="1">
            <a:spLocks/>
          </p:cNvSpPr>
          <p:nvPr/>
        </p:nvSpPr>
        <p:spPr>
          <a:xfrm>
            <a:off x="235743" y="832258"/>
            <a:ext cx="8764063" cy="4139591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charset="0"/>
              <a:buChar char="•"/>
              <a:defRPr sz="21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.AppleSystemUIFont" charset="-120"/>
              <a:buChar char="-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 sz="15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 sz="135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 sz="135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marR="0" lvl="0" indent="-171450" algn="l" defTabSz="685800" rtl="0" eaLnBrk="1" fontAlgn="auto" latinLnBrk="0" hangingPunct="1">
              <a:lnSpc>
                <a:spcPct val="14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ML training should be done </a:t>
            </a:r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highlight>
                  <a:srgbClr val="00FFFF"/>
                </a:highligh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outside ONAP </a:t>
            </a:r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– use “</a:t>
            </a:r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highlight>
                  <a:srgbClr val="00FFFF"/>
                </a:highligh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offline training</a:t>
            </a:r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”, and then onboard the ML models on to ONAP.</a:t>
            </a:r>
          </a:p>
          <a:p>
            <a:pPr marL="514350" marR="0" lvl="1" indent="-171450" algn="l" defTabSz="685800" rtl="0" eaLnBrk="1" fontAlgn="auto" latinLnBrk="0" hangingPunct="1">
              <a:lnSpc>
                <a:spcPct val="14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.AppleSystemUIFont" charset="-120"/>
              <a:buChar char="-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Future enhancement can include updating the model after it is onboarded to ONAP (interface, mechanism, etc. to be worked out)</a:t>
            </a:r>
          </a:p>
          <a:p>
            <a:pPr marL="171450" marR="0" lvl="0" indent="-171450" algn="l" defTabSz="685800" rtl="0" eaLnBrk="1" fontAlgn="auto" latinLnBrk="0" hangingPunct="1">
              <a:lnSpc>
                <a:spcPct val="14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SON function applying an ML model can be incorporated in OOF or DCAE. Since it is a SON use case, possible scenarios include:</a:t>
            </a:r>
          </a:p>
          <a:p>
            <a:pPr marL="514350" marR="0" lvl="1" indent="-171450" algn="l" defTabSz="685800" rtl="0" eaLnBrk="1" fontAlgn="auto" latinLnBrk="0" hangingPunct="1">
              <a:lnSpc>
                <a:spcPct val="14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highlight>
                  <a:srgbClr val="00FFFF"/>
                </a:highligh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ML providing additional ‘inputs’ to the SON optimization algorithm in OOF</a:t>
            </a:r>
          </a:p>
          <a:p>
            <a:pPr marL="514350" marR="0" lvl="1" indent="-171450" algn="l" defTabSz="685800" rtl="0" eaLnBrk="1" fontAlgn="auto" latinLnBrk="0" hangingPunct="1">
              <a:lnSpc>
                <a:spcPct val="14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ML techniques can be employed for the optimization, and consider Policy-based decision to pick from multiple ML models</a:t>
            </a:r>
          </a:p>
          <a:p>
            <a:pPr marL="514350" marR="0" lvl="1" indent="-171450" algn="l" defTabSz="685800" rtl="0" eaLnBrk="1" fontAlgn="auto" latinLnBrk="0" hangingPunct="1">
              <a:lnSpc>
                <a:spcPct val="14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Detection of need for optimization (e.g., hidden neighbors)</a:t>
            </a:r>
          </a:p>
          <a:p>
            <a:pPr marL="514350" marR="0" lvl="1" indent="-171450" algn="l" defTabSz="685800" rtl="0" eaLnBrk="1" fontAlgn="auto" latinLnBrk="0" hangingPunct="1">
              <a:lnSpc>
                <a:spcPct val="14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Multi-step optimization, with one or more steps involving ML</a:t>
            </a:r>
          </a:p>
          <a:p>
            <a:pPr marL="514350" marR="0" lvl="1" indent="-171450" algn="l" defTabSz="685800" rtl="0" eaLnBrk="1" fontAlgn="auto" latinLnBrk="0" hangingPunct="1">
              <a:lnSpc>
                <a:spcPct val="14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Etc.</a:t>
            </a:r>
          </a:p>
          <a:p>
            <a:pPr marL="342900" marR="0" lvl="1" indent="0" algn="l" defTabSz="685800" rtl="0" eaLnBrk="1" fontAlgn="auto" latinLnBrk="0" hangingPunct="1">
              <a:lnSpc>
                <a:spcPct val="14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.AppleSystemUIFont" charset="-120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highlight>
                  <a:srgbClr val="00FFFF"/>
                </a:highligh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So, we considered it is more appropriate to have an offline-trained SON model hosted in OOF.</a:t>
            </a:r>
          </a:p>
          <a:p>
            <a:pPr marL="171450" marR="0" lvl="0" indent="-171450" algn="l" defTabSz="685800" rtl="0" eaLnBrk="1" fontAlgn="auto" latinLnBrk="0" hangingPunct="1">
              <a:lnSpc>
                <a:spcPct val="14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21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514350" marR="0" lvl="1" indent="-171450" algn="l" defTabSz="685800" rtl="0" eaLnBrk="1" fontAlgn="auto" latinLnBrk="0" hangingPunct="1">
              <a:lnSpc>
                <a:spcPct val="14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.AppleSystemUIFont" charset="-120"/>
              <a:buChar char="-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Speech Bubble: Rectangle with Corners Rounded 2">
            <a:extLst>
              <a:ext uri="{FF2B5EF4-FFF2-40B4-BE49-F238E27FC236}">
                <a16:creationId xmlns:a16="http://schemas.microsoft.com/office/drawing/2014/main" id="{4372017D-0D75-4A28-858D-67AD54F2AD17}"/>
              </a:ext>
            </a:extLst>
          </p:cNvPr>
          <p:cNvSpPr/>
          <p:nvPr/>
        </p:nvSpPr>
        <p:spPr>
          <a:xfrm>
            <a:off x="7309293" y="3667748"/>
            <a:ext cx="1731503" cy="612648"/>
          </a:xfrm>
          <a:prstGeom prst="wedgeRoundRectCallout">
            <a:avLst>
              <a:gd name="adj1" fmla="val -66271"/>
              <a:gd name="adj2" fmla="val -156406"/>
              <a:gd name="adj3" fmla="val 16667"/>
            </a:avLst>
          </a:prstGeom>
          <a:solidFill>
            <a:schemeClr val="accent1">
              <a:lumMod val="7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/>
              <a:t>Approach chosen in Guilin</a:t>
            </a:r>
          </a:p>
        </p:txBody>
      </p:sp>
    </p:spTree>
    <p:extLst>
      <p:ext uri="{BB962C8B-B14F-4D97-AF65-F5344CB8AC3E}">
        <p14:creationId xmlns:p14="http://schemas.microsoft.com/office/powerpoint/2010/main" val="29436106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DD57FC-C796-4949-A429-5A1044E19C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Remarks</a:t>
            </a: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D19A5FEE-0098-4334-86B2-F6F03D442D4E}"/>
              </a:ext>
            </a:extLst>
          </p:cNvPr>
          <p:cNvSpPr txBox="1">
            <a:spLocks/>
          </p:cNvSpPr>
          <p:nvPr/>
        </p:nvSpPr>
        <p:spPr>
          <a:xfrm>
            <a:off x="8676528" y="4930898"/>
            <a:ext cx="455519" cy="273844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900" b="0" i="0" kern="120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9CD605-947A-3C4E-98CB-B055F943FEBA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50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2F0B546E-B898-42E0-A3A7-642D42531482}"/>
              </a:ext>
            </a:extLst>
          </p:cNvPr>
          <p:cNvSpPr txBox="1">
            <a:spLocks/>
          </p:cNvSpPr>
          <p:nvPr/>
        </p:nvSpPr>
        <p:spPr>
          <a:xfrm>
            <a:off x="204092" y="853678"/>
            <a:ext cx="8629650" cy="402446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charset="0"/>
              <a:buChar char="•"/>
              <a:defRPr sz="21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.AppleSystemUIFont" charset="-120"/>
              <a:buChar char="-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 sz="15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 sz="135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 sz="135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marR="0" lvl="0" indent="-171450" algn="l" defTabSz="685800" rtl="0" eaLnBrk="1" fontAlgn="auto" latinLnBrk="0" hangingPunct="1">
              <a:lnSpc>
                <a:spcPct val="11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ML model will get invoked when OOF is invoked for PCI optimization by SON-Handler.</a:t>
            </a:r>
          </a:p>
          <a:p>
            <a:pPr marL="171450" marR="0" lvl="0" indent="-171450" algn="l" defTabSz="685800" rtl="0" eaLnBrk="1" fontAlgn="auto" latinLnBrk="0" hangingPunct="1">
              <a:lnSpc>
                <a:spcPct val="11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ML sub-component will invoke DES APIs to fetch last ‘n’ PM samples (HO).</a:t>
            </a:r>
          </a:p>
          <a:p>
            <a:pPr marL="171450" marR="0" lvl="0" indent="-171450" algn="l" defTabSz="685800" rtl="0" eaLnBrk="1" fontAlgn="auto" latinLnBrk="0" hangingPunct="1">
              <a:lnSpc>
                <a:spcPct val="11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It is assumed that the historical PM samples are stored in the MongoDB by DL Feeder.</a:t>
            </a:r>
          </a:p>
          <a:p>
            <a:pPr marL="171450" marR="0" lvl="0" indent="-171450" algn="l" defTabSz="685800" rtl="0" eaLnBrk="1" fontAlgn="auto" latinLnBrk="0" hangingPunct="1">
              <a:lnSpc>
                <a:spcPct val="11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 Guilin, the ML model will be very simple (just illustrative).</a:t>
            </a:r>
          </a:p>
          <a:p>
            <a:pPr marL="171450" marR="0" lvl="0" indent="-171450" algn="l" defTabSz="685800" rtl="0" eaLnBrk="1" fontAlgn="auto" latinLnBrk="0" hangingPunct="1">
              <a:lnSpc>
                <a:spcPct val="11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Beyond Guilin, we will also consider aspects such as the </a:t>
            </a:r>
            <a:r>
              <a:rPr kumimoji="0" lang="en-US" sz="21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foll</a:t>
            </a:r>
            <a:r>
              <a:rPr lang="en-US" dirty="0">
                <a:solidFill>
                  <a:srgbClr val="44546A"/>
                </a:solidFill>
              </a:rPr>
              <a:t>owing</a:t>
            </a:r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</a:t>
            </a:r>
          </a:p>
          <a:p>
            <a:pPr marL="514350" marR="0" lvl="1" indent="-171450" algn="l" defTabSz="685800" rtl="0" eaLnBrk="1" fontAlgn="auto" latinLnBrk="0" hangingPunct="1">
              <a:lnSpc>
                <a:spcPct val="11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.AppleSystemUIFont" charset="-120"/>
              <a:buChar char="-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 way to “update” the model later?</a:t>
            </a:r>
          </a:p>
          <a:p>
            <a:pPr marL="514350" marR="0" lvl="1" indent="-171450" algn="l" defTabSz="685800" rtl="0" eaLnBrk="1" fontAlgn="auto" latinLnBrk="0" hangingPunct="1">
              <a:lnSpc>
                <a:spcPct val="11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.AppleSystemUIFont" charset="-120"/>
              <a:buChar char="-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Should we consider training/re-training also to happen inside ONAP?</a:t>
            </a:r>
          </a:p>
          <a:p>
            <a:pPr marL="514350" marR="0" lvl="1" indent="-171450" algn="l" defTabSz="685800" rtl="0" eaLnBrk="1" fontAlgn="auto" latinLnBrk="0" hangingPunct="1">
              <a:lnSpc>
                <a:spcPct val="11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.AppleSystemUIFont" charset="-120"/>
              <a:buChar char="-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ML used in detection of hidden neighbors, PCI collision, etc.</a:t>
            </a:r>
          </a:p>
          <a:p>
            <a:pPr marL="514350" marR="0" lvl="1" indent="-171450" algn="l" defTabSz="685800" rtl="0" eaLnBrk="1" fontAlgn="auto" latinLnBrk="0" hangingPunct="1">
              <a:lnSpc>
                <a:spcPct val="11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.AppleSystemUIFont" charset="-120"/>
              <a:buChar char="-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ML-based optimization</a:t>
            </a:r>
          </a:p>
          <a:p>
            <a:pPr marL="514350" marR="0" lvl="1" indent="-171450" algn="l" defTabSz="685800" rtl="0" eaLnBrk="1" fontAlgn="auto" latinLnBrk="0" hangingPunct="1">
              <a:lnSpc>
                <a:spcPct val="11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.AppleSystemUIFont" charset="-120"/>
              <a:buChar char="-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Other SON use cases</a:t>
            </a:r>
          </a:p>
          <a:p>
            <a:pPr marL="514350" marR="0" lvl="1" indent="-171450" algn="l" defTabSz="685800" rtl="0" eaLnBrk="1" fontAlgn="auto" latinLnBrk="0" hangingPunct="1">
              <a:lnSpc>
                <a:spcPct val="11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.AppleSystemUIFont" charset="-120"/>
              <a:buChar char="-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21864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E1284F-77A1-433C-AD30-0B565AB41E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OOF Architecture: Guilin</a:t>
            </a:r>
          </a:p>
        </p:txBody>
      </p:sp>
      <p:sp>
        <p:nvSpPr>
          <p:cNvPr id="180" name="Slide Number Placeholder 1">
            <a:extLst>
              <a:ext uri="{FF2B5EF4-FFF2-40B4-BE49-F238E27FC236}">
                <a16:creationId xmlns:a16="http://schemas.microsoft.com/office/drawing/2014/main" id="{2D128B69-6229-4842-A786-6EA07CC3050E}"/>
              </a:ext>
            </a:extLst>
          </p:cNvPr>
          <p:cNvSpPr txBox="1">
            <a:spLocks/>
          </p:cNvSpPr>
          <p:nvPr/>
        </p:nvSpPr>
        <p:spPr>
          <a:xfrm>
            <a:off x="8676528" y="5000064"/>
            <a:ext cx="455519" cy="273844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900" b="0" i="0" kern="120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9CD605-947A-3C4E-98CB-B055F943FEBA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50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81" name="Straight Arrow Connector 180">
            <a:extLst>
              <a:ext uri="{FF2B5EF4-FFF2-40B4-BE49-F238E27FC236}">
                <a16:creationId xmlns:a16="http://schemas.microsoft.com/office/drawing/2014/main" id="{85B13C0A-F6E3-498E-9133-5176D3BDA761}"/>
              </a:ext>
            </a:extLst>
          </p:cNvPr>
          <p:cNvCxnSpPr>
            <a:cxnSpLocks/>
            <a:stCxn id="221" idx="3"/>
            <a:endCxn id="183" idx="1"/>
          </p:cNvCxnSpPr>
          <p:nvPr/>
        </p:nvCxnSpPr>
        <p:spPr>
          <a:xfrm>
            <a:off x="4241940" y="1613017"/>
            <a:ext cx="3400484" cy="149860"/>
          </a:xfrm>
          <a:prstGeom prst="straightConnector1">
            <a:avLst/>
          </a:prstGeom>
          <a:noFill/>
          <a:ln w="38100" cap="flat" cmpd="sng" algn="ctr">
            <a:solidFill>
              <a:srgbClr val="44546A"/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sp>
        <p:nvSpPr>
          <p:cNvPr id="182" name="Rounded Rectangle 5">
            <a:extLst>
              <a:ext uri="{FF2B5EF4-FFF2-40B4-BE49-F238E27FC236}">
                <a16:creationId xmlns:a16="http://schemas.microsoft.com/office/drawing/2014/main" id="{684B9ED7-8825-4C0B-AA6B-27F7F71FF52D}"/>
              </a:ext>
            </a:extLst>
          </p:cNvPr>
          <p:cNvSpPr/>
          <p:nvPr/>
        </p:nvSpPr>
        <p:spPr>
          <a:xfrm>
            <a:off x="3601713" y="2494079"/>
            <a:ext cx="1217159" cy="1275975"/>
          </a:xfrm>
          <a:custGeom>
            <a:avLst/>
            <a:gdLst>
              <a:gd name="connsiteX0" fmla="*/ 0 w 1217159"/>
              <a:gd name="connsiteY0" fmla="*/ 202864 h 1275975"/>
              <a:gd name="connsiteX1" fmla="*/ 202864 w 1217159"/>
              <a:gd name="connsiteY1" fmla="*/ 0 h 1275975"/>
              <a:gd name="connsiteX2" fmla="*/ 616694 w 1217159"/>
              <a:gd name="connsiteY2" fmla="*/ 0 h 1275975"/>
              <a:gd name="connsiteX3" fmla="*/ 1014295 w 1217159"/>
              <a:gd name="connsiteY3" fmla="*/ 0 h 1275975"/>
              <a:gd name="connsiteX4" fmla="*/ 1217159 w 1217159"/>
              <a:gd name="connsiteY4" fmla="*/ 202864 h 1275975"/>
              <a:gd name="connsiteX5" fmla="*/ 1217159 w 1217159"/>
              <a:gd name="connsiteY5" fmla="*/ 620583 h 1275975"/>
              <a:gd name="connsiteX6" fmla="*/ 1217159 w 1217159"/>
              <a:gd name="connsiteY6" fmla="*/ 1073111 h 1275975"/>
              <a:gd name="connsiteX7" fmla="*/ 1014295 w 1217159"/>
              <a:gd name="connsiteY7" fmla="*/ 1275975 h 1275975"/>
              <a:gd name="connsiteX8" fmla="*/ 600465 w 1217159"/>
              <a:gd name="connsiteY8" fmla="*/ 1275975 h 1275975"/>
              <a:gd name="connsiteX9" fmla="*/ 202864 w 1217159"/>
              <a:gd name="connsiteY9" fmla="*/ 1275975 h 1275975"/>
              <a:gd name="connsiteX10" fmla="*/ 0 w 1217159"/>
              <a:gd name="connsiteY10" fmla="*/ 1073111 h 1275975"/>
              <a:gd name="connsiteX11" fmla="*/ 0 w 1217159"/>
              <a:gd name="connsiteY11" fmla="*/ 629285 h 1275975"/>
              <a:gd name="connsiteX12" fmla="*/ 0 w 1217159"/>
              <a:gd name="connsiteY12" fmla="*/ 202864 h 1275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17159" h="1275975" fill="none" extrusionOk="0">
                <a:moveTo>
                  <a:pt x="0" y="202864"/>
                </a:moveTo>
                <a:cubicBezTo>
                  <a:pt x="-26907" y="95243"/>
                  <a:pt x="80173" y="-7350"/>
                  <a:pt x="202864" y="0"/>
                </a:cubicBezTo>
                <a:cubicBezTo>
                  <a:pt x="382483" y="-37062"/>
                  <a:pt x="489859" y="36666"/>
                  <a:pt x="616694" y="0"/>
                </a:cubicBezTo>
                <a:cubicBezTo>
                  <a:pt x="743529" y="-36666"/>
                  <a:pt x="855436" y="14552"/>
                  <a:pt x="1014295" y="0"/>
                </a:cubicBezTo>
                <a:cubicBezTo>
                  <a:pt x="1121127" y="9311"/>
                  <a:pt x="1240526" y="108188"/>
                  <a:pt x="1217159" y="202864"/>
                </a:cubicBezTo>
                <a:cubicBezTo>
                  <a:pt x="1258229" y="329656"/>
                  <a:pt x="1188889" y="518590"/>
                  <a:pt x="1217159" y="620583"/>
                </a:cubicBezTo>
                <a:cubicBezTo>
                  <a:pt x="1245429" y="722576"/>
                  <a:pt x="1190742" y="883160"/>
                  <a:pt x="1217159" y="1073111"/>
                </a:cubicBezTo>
                <a:cubicBezTo>
                  <a:pt x="1226850" y="1204339"/>
                  <a:pt x="1118638" y="1280033"/>
                  <a:pt x="1014295" y="1275975"/>
                </a:cubicBezTo>
                <a:cubicBezTo>
                  <a:pt x="848065" y="1282670"/>
                  <a:pt x="784333" y="1242122"/>
                  <a:pt x="600465" y="1275975"/>
                </a:cubicBezTo>
                <a:cubicBezTo>
                  <a:pt x="416597" y="1309828"/>
                  <a:pt x="388806" y="1238617"/>
                  <a:pt x="202864" y="1275975"/>
                </a:cubicBezTo>
                <a:cubicBezTo>
                  <a:pt x="80991" y="1295716"/>
                  <a:pt x="-19824" y="1158846"/>
                  <a:pt x="0" y="1073111"/>
                </a:cubicBezTo>
                <a:cubicBezTo>
                  <a:pt x="-3941" y="918694"/>
                  <a:pt x="29885" y="797976"/>
                  <a:pt x="0" y="629285"/>
                </a:cubicBezTo>
                <a:cubicBezTo>
                  <a:pt x="-29885" y="460594"/>
                  <a:pt x="1377" y="304404"/>
                  <a:pt x="0" y="202864"/>
                </a:cubicBezTo>
                <a:close/>
              </a:path>
              <a:path w="1217159" h="1275975" stroke="0" extrusionOk="0">
                <a:moveTo>
                  <a:pt x="0" y="202864"/>
                </a:moveTo>
                <a:cubicBezTo>
                  <a:pt x="-7599" y="86138"/>
                  <a:pt x="60490" y="11385"/>
                  <a:pt x="202864" y="0"/>
                </a:cubicBezTo>
                <a:cubicBezTo>
                  <a:pt x="359039" y="-20519"/>
                  <a:pt x="485406" y="9745"/>
                  <a:pt x="624808" y="0"/>
                </a:cubicBezTo>
                <a:cubicBezTo>
                  <a:pt x="764210" y="-9745"/>
                  <a:pt x="904329" y="45314"/>
                  <a:pt x="1014295" y="0"/>
                </a:cubicBezTo>
                <a:cubicBezTo>
                  <a:pt x="1112285" y="-7686"/>
                  <a:pt x="1241217" y="102320"/>
                  <a:pt x="1217159" y="202864"/>
                </a:cubicBezTo>
                <a:cubicBezTo>
                  <a:pt x="1217865" y="385750"/>
                  <a:pt x="1194699" y="443486"/>
                  <a:pt x="1217159" y="620583"/>
                </a:cubicBezTo>
                <a:cubicBezTo>
                  <a:pt x="1239619" y="797680"/>
                  <a:pt x="1171444" y="981571"/>
                  <a:pt x="1217159" y="1073111"/>
                </a:cubicBezTo>
                <a:cubicBezTo>
                  <a:pt x="1215115" y="1165658"/>
                  <a:pt x="1113097" y="1294371"/>
                  <a:pt x="1014295" y="1275975"/>
                </a:cubicBezTo>
                <a:cubicBezTo>
                  <a:pt x="884109" y="1283689"/>
                  <a:pt x="816631" y="1251200"/>
                  <a:pt x="624808" y="1275975"/>
                </a:cubicBezTo>
                <a:cubicBezTo>
                  <a:pt x="432985" y="1300750"/>
                  <a:pt x="322440" y="1268287"/>
                  <a:pt x="202864" y="1275975"/>
                </a:cubicBezTo>
                <a:cubicBezTo>
                  <a:pt x="102610" y="1293518"/>
                  <a:pt x="2459" y="1210618"/>
                  <a:pt x="0" y="1073111"/>
                </a:cubicBezTo>
                <a:cubicBezTo>
                  <a:pt x="-31747" y="898695"/>
                  <a:pt x="38182" y="771211"/>
                  <a:pt x="0" y="664095"/>
                </a:cubicBezTo>
                <a:cubicBezTo>
                  <a:pt x="-38182" y="556979"/>
                  <a:pt x="16754" y="420886"/>
                  <a:pt x="0" y="202864"/>
                </a:cubicBezTo>
                <a:close/>
              </a:path>
            </a:pathLst>
          </a:custGeom>
          <a:solidFill>
            <a:srgbClr val="FFC000">
              <a:lumMod val="40000"/>
              <a:lumOff val="60000"/>
            </a:srgbClr>
          </a:solidFill>
          <a:ln w="12700" cap="flat" cmpd="sng" algn="ctr">
            <a:solidFill>
              <a:srgbClr val="ED7D31">
                <a:lumMod val="50000"/>
              </a:srgbClr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sd="1219033472">
                  <a:prstGeom prst="round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  <a:effectLst/>
        </p:spPr>
        <p:txBody>
          <a:bodyPr rtlCol="0" anchor="b" anchorCtr="1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Container/POD</a:t>
            </a:r>
          </a:p>
        </p:txBody>
      </p:sp>
      <p:sp>
        <p:nvSpPr>
          <p:cNvPr id="183" name="Rounded Rectangle 6">
            <a:extLst>
              <a:ext uri="{FF2B5EF4-FFF2-40B4-BE49-F238E27FC236}">
                <a16:creationId xmlns:a16="http://schemas.microsoft.com/office/drawing/2014/main" id="{7EFEEBDD-4FFB-495A-B063-0BC4C2E8EA01}"/>
              </a:ext>
            </a:extLst>
          </p:cNvPr>
          <p:cNvSpPr/>
          <p:nvPr/>
        </p:nvSpPr>
        <p:spPr>
          <a:xfrm>
            <a:off x="7642424" y="1610809"/>
            <a:ext cx="682344" cy="304136"/>
          </a:xfrm>
          <a:prstGeom prst="roundRect">
            <a:avLst/>
          </a:prstGeom>
          <a:gradFill rotWithShape="1">
            <a:gsLst>
              <a:gs pos="0">
                <a:srgbClr val="5B9BD5">
                  <a:satMod val="103000"/>
                  <a:lumMod val="102000"/>
                  <a:tint val="94000"/>
                </a:srgbClr>
              </a:gs>
              <a:gs pos="50000">
                <a:srgbClr val="5B9BD5">
                  <a:satMod val="110000"/>
                  <a:lumMod val="100000"/>
                  <a:shade val="100000"/>
                </a:srgbClr>
              </a:gs>
              <a:gs pos="100000">
                <a:srgbClr val="5B9BD5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49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Policy</a:t>
            </a: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C3018AAD-41F7-4FC2-91C4-CF4F6B4B7BDA}"/>
              </a:ext>
            </a:extLst>
          </p:cNvPr>
          <p:cNvSpPr/>
          <p:nvPr/>
        </p:nvSpPr>
        <p:spPr>
          <a:xfrm>
            <a:off x="6208078" y="2580276"/>
            <a:ext cx="866573" cy="457969"/>
          </a:xfrm>
          <a:custGeom>
            <a:avLst/>
            <a:gdLst>
              <a:gd name="connsiteX0" fmla="*/ 0 w 866573"/>
              <a:gd name="connsiteY0" fmla="*/ 0 h 457969"/>
              <a:gd name="connsiteX1" fmla="*/ 415955 w 866573"/>
              <a:gd name="connsiteY1" fmla="*/ 0 h 457969"/>
              <a:gd name="connsiteX2" fmla="*/ 866573 w 866573"/>
              <a:gd name="connsiteY2" fmla="*/ 0 h 457969"/>
              <a:gd name="connsiteX3" fmla="*/ 866573 w 866573"/>
              <a:gd name="connsiteY3" fmla="*/ 457969 h 457969"/>
              <a:gd name="connsiteX4" fmla="*/ 433287 w 866573"/>
              <a:gd name="connsiteY4" fmla="*/ 457969 h 457969"/>
              <a:gd name="connsiteX5" fmla="*/ 0 w 866573"/>
              <a:gd name="connsiteY5" fmla="*/ 457969 h 457969"/>
              <a:gd name="connsiteX6" fmla="*/ 0 w 866573"/>
              <a:gd name="connsiteY6" fmla="*/ 0 h 457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66573" h="457969" extrusionOk="0">
                <a:moveTo>
                  <a:pt x="0" y="0"/>
                </a:moveTo>
                <a:cubicBezTo>
                  <a:pt x="196516" y="-37360"/>
                  <a:pt x="236558" y="31106"/>
                  <a:pt x="415955" y="0"/>
                </a:cubicBezTo>
                <a:cubicBezTo>
                  <a:pt x="595352" y="-31106"/>
                  <a:pt x="771815" y="45497"/>
                  <a:pt x="866573" y="0"/>
                </a:cubicBezTo>
                <a:cubicBezTo>
                  <a:pt x="870822" y="131407"/>
                  <a:pt x="866435" y="248970"/>
                  <a:pt x="866573" y="457969"/>
                </a:cubicBezTo>
                <a:cubicBezTo>
                  <a:pt x="750187" y="474647"/>
                  <a:pt x="562538" y="407919"/>
                  <a:pt x="433287" y="457969"/>
                </a:cubicBezTo>
                <a:cubicBezTo>
                  <a:pt x="304036" y="508019"/>
                  <a:pt x="132015" y="424426"/>
                  <a:pt x="0" y="457969"/>
                </a:cubicBezTo>
                <a:cubicBezTo>
                  <a:pt x="-33683" y="307424"/>
                  <a:pt x="13684" y="198140"/>
                  <a:pt x="0" y="0"/>
                </a:cubicBezTo>
                <a:close/>
              </a:path>
            </a:pathLst>
          </a:custGeom>
          <a:noFill/>
          <a:ln w="12700" cap="flat" cmpd="sng" algn="ctr">
            <a:solidFill>
              <a:srgbClr val="ED7D31">
                <a:lumMod val="50000"/>
              </a:srgbClr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sd="1661685737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Placement Solver</a:t>
            </a:r>
          </a:p>
        </p:txBody>
      </p:sp>
      <p:cxnSp>
        <p:nvCxnSpPr>
          <p:cNvPr id="185" name="Straight Arrow Connector 184">
            <a:extLst>
              <a:ext uri="{FF2B5EF4-FFF2-40B4-BE49-F238E27FC236}">
                <a16:creationId xmlns:a16="http://schemas.microsoft.com/office/drawing/2014/main" id="{0A5F5510-5E68-4AA8-B076-EA5C690114E5}"/>
              </a:ext>
            </a:extLst>
          </p:cNvPr>
          <p:cNvCxnSpPr>
            <a:cxnSpLocks/>
            <a:stCxn id="183" idx="0"/>
            <a:endCxn id="193" idx="2"/>
          </p:cNvCxnSpPr>
          <p:nvPr/>
        </p:nvCxnSpPr>
        <p:spPr>
          <a:xfrm flipV="1">
            <a:off x="7983596" y="1436988"/>
            <a:ext cx="218958" cy="173821"/>
          </a:xfrm>
          <a:prstGeom prst="straightConnector1">
            <a:avLst/>
          </a:prstGeom>
          <a:noFill/>
          <a:ln w="38100" cap="flat" cmpd="sng" algn="ctr">
            <a:solidFill>
              <a:srgbClr val="44546A"/>
            </a:solidFill>
            <a:prstDash val="solid"/>
            <a:miter lim="800000"/>
            <a:headEnd type="triangle"/>
            <a:tailEnd type="none"/>
          </a:ln>
          <a:effectLst/>
        </p:spPr>
      </p:cxn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C572C657-1814-4937-8F50-139E2AA857B4}"/>
              </a:ext>
            </a:extLst>
          </p:cNvPr>
          <p:cNvGrpSpPr/>
          <p:nvPr/>
        </p:nvGrpSpPr>
        <p:grpSpPr>
          <a:xfrm>
            <a:off x="7513192" y="661293"/>
            <a:ext cx="1378724" cy="775695"/>
            <a:chOff x="9514187" y="377127"/>
            <a:chExt cx="1838299" cy="1034260"/>
          </a:xfrm>
        </p:grpSpPr>
        <p:grpSp>
          <p:nvGrpSpPr>
            <p:cNvPr id="187" name="Group 186">
              <a:extLst>
                <a:ext uri="{FF2B5EF4-FFF2-40B4-BE49-F238E27FC236}">
                  <a16:creationId xmlns:a16="http://schemas.microsoft.com/office/drawing/2014/main" id="{86972EE6-615B-4758-8E75-47370615B78E}"/>
                </a:ext>
              </a:extLst>
            </p:cNvPr>
            <p:cNvGrpSpPr/>
            <p:nvPr/>
          </p:nvGrpSpPr>
          <p:grpSpPr>
            <a:xfrm>
              <a:off x="9514187" y="377127"/>
              <a:ext cx="1838299" cy="1034260"/>
              <a:chOff x="5828667" y="3313468"/>
              <a:chExt cx="1838299" cy="1034260"/>
            </a:xfrm>
          </p:grpSpPr>
          <p:sp>
            <p:nvSpPr>
              <p:cNvPr id="190" name="TextBox 189">
                <a:extLst>
                  <a:ext uri="{FF2B5EF4-FFF2-40B4-BE49-F238E27FC236}">
                    <a16:creationId xmlns:a16="http://schemas.microsoft.com/office/drawing/2014/main" id="{DC152C58-791C-49AC-B2F6-5D337870A76F}"/>
                  </a:ext>
                </a:extLst>
              </p:cNvPr>
              <p:cNvSpPr txBox="1"/>
              <p:nvPr/>
            </p:nvSpPr>
            <p:spPr>
              <a:xfrm>
                <a:off x="5840630" y="3313468"/>
                <a:ext cx="1695612" cy="400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5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  <a:t>Policy Models</a:t>
                </a:r>
              </a:p>
            </p:txBody>
          </p:sp>
          <p:grpSp>
            <p:nvGrpSpPr>
              <p:cNvPr id="191" name="Group 190">
                <a:extLst>
                  <a:ext uri="{FF2B5EF4-FFF2-40B4-BE49-F238E27FC236}">
                    <a16:creationId xmlns:a16="http://schemas.microsoft.com/office/drawing/2014/main" id="{73C2B8EE-2F43-4414-9E5B-3338F3D6F2D4}"/>
                  </a:ext>
                </a:extLst>
              </p:cNvPr>
              <p:cNvGrpSpPr/>
              <p:nvPr/>
            </p:nvGrpSpPr>
            <p:grpSpPr>
              <a:xfrm>
                <a:off x="5828667" y="3319296"/>
                <a:ext cx="1838299" cy="1028432"/>
                <a:chOff x="5620414" y="3341902"/>
                <a:chExt cx="1838299" cy="1028432"/>
              </a:xfrm>
            </p:grpSpPr>
            <p:sp>
              <p:nvSpPr>
                <p:cNvPr id="192" name="Rectangle 191">
                  <a:extLst>
                    <a:ext uri="{FF2B5EF4-FFF2-40B4-BE49-F238E27FC236}">
                      <a16:creationId xmlns:a16="http://schemas.microsoft.com/office/drawing/2014/main" id="{8342F3D0-235A-4B77-8ECC-8A179F805438}"/>
                    </a:ext>
                  </a:extLst>
                </p:cNvPr>
                <p:cNvSpPr/>
                <p:nvPr/>
              </p:nvSpPr>
              <p:spPr>
                <a:xfrm>
                  <a:off x="5775677" y="4015357"/>
                  <a:ext cx="787258" cy="235143"/>
                </a:xfrm>
                <a:prstGeom prst="rect">
                  <a:avLst/>
                </a:prstGeom>
                <a:solidFill>
                  <a:srgbClr val="70AD47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6858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44546A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93" name="Rectangle 192">
                  <a:extLst>
                    <a:ext uri="{FF2B5EF4-FFF2-40B4-BE49-F238E27FC236}">
                      <a16:creationId xmlns:a16="http://schemas.microsoft.com/office/drawing/2014/main" id="{4124EBB8-FE06-4271-8CF3-F6715D5361E5}"/>
                    </a:ext>
                  </a:extLst>
                </p:cNvPr>
                <p:cNvSpPr/>
                <p:nvPr/>
              </p:nvSpPr>
              <p:spPr>
                <a:xfrm>
                  <a:off x="5620414" y="3341902"/>
                  <a:ext cx="1838299" cy="1028432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6858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0" b="0" i="0" u="none" strike="noStrike" kern="0" cap="none" spc="0" normalizeH="0" baseline="0" noProof="0">
                    <a:ln>
                      <a:noFill/>
                    </a:ln>
                    <a:solidFill>
                      <a:srgbClr val="44546A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94" name="Rectangle 193">
                  <a:extLst>
                    <a:ext uri="{FF2B5EF4-FFF2-40B4-BE49-F238E27FC236}">
                      <a16:creationId xmlns:a16="http://schemas.microsoft.com/office/drawing/2014/main" id="{E95148DF-6890-4847-A112-AD23FA4B3074}"/>
                    </a:ext>
                  </a:extLst>
                </p:cNvPr>
                <p:cNvSpPr/>
                <p:nvPr/>
              </p:nvSpPr>
              <p:spPr>
                <a:xfrm>
                  <a:off x="5775857" y="3699578"/>
                  <a:ext cx="787078" cy="259382"/>
                </a:xfrm>
                <a:prstGeom prst="rect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6858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44546A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188" name="Rectangle 187">
              <a:extLst>
                <a:ext uri="{FF2B5EF4-FFF2-40B4-BE49-F238E27FC236}">
                  <a16:creationId xmlns:a16="http://schemas.microsoft.com/office/drawing/2014/main" id="{91B83A07-D2FB-44A4-B7FB-6E5FD6493C60}"/>
                </a:ext>
              </a:extLst>
            </p:cNvPr>
            <p:cNvSpPr/>
            <p:nvPr/>
          </p:nvSpPr>
          <p:spPr>
            <a:xfrm>
              <a:off x="10545872" y="752750"/>
              <a:ext cx="673689" cy="235143"/>
            </a:xfrm>
            <a:prstGeom prst="rect">
              <a:avLst/>
            </a:prstGeom>
            <a:solidFill>
              <a:srgbClr val="4472C4">
                <a:lumMod val="60000"/>
                <a:lumOff val="40000"/>
              </a:srgbClr>
            </a:solidFill>
            <a:ln w="12700" cap="flat" cmpd="sng" algn="ctr">
              <a:noFill/>
              <a:prstDash val="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9" name="Rectangle 188">
              <a:extLst>
                <a:ext uri="{FF2B5EF4-FFF2-40B4-BE49-F238E27FC236}">
                  <a16:creationId xmlns:a16="http://schemas.microsoft.com/office/drawing/2014/main" id="{D7FFE20B-1047-4908-9B5C-CCECBA94EDB1}"/>
                </a:ext>
              </a:extLst>
            </p:cNvPr>
            <p:cNvSpPr/>
            <p:nvPr/>
          </p:nvSpPr>
          <p:spPr>
            <a:xfrm>
              <a:off x="10545872" y="1060084"/>
              <a:ext cx="673689" cy="231469"/>
            </a:xfrm>
            <a:prstGeom prst="rect">
              <a:avLst/>
            </a:pr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noFill/>
              <a:prstDash val="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95" name="Rounded Rectangle 19">
            <a:extLst>
              <a:ext uri="{FF2B5EF4-FFF2-40B4-BE49-F238E27FC236}">
                <a16:creationId xmlns:a16="http://schemas.microsoft.com/office/drawing/2014/main" id="{DEF0A124-E866-445E-8F3F-32A7B5CDDA54}"/>
              </a:ext>
            </a:extLst>
          </p:cNvPr>
          <p:cNvSpPr/>
          <p:nvPr/>
        </p:nvSpPr>
        <p:spPr>
          <a:xfrm>
            <a:off x="1154453" y="2284970"/>
            <a:ext cx="2012987" cy="1463840"/>
          </a:xfrm>
          <a:custGeom>
            <a:avLst/>
            <a:gdLst>
              <a:gd name="connsiteX0" fmla="*/ 0 w 2012987"/>
              <a:gd name="connsiteY0" fmla="*/ 243978 h 1463840"/>
              <a:gd name="connsiteX1" fmla="*/ 243978 w 2012987"/>
              <a:gd name="connsiteY1" fmla="*/ 0 h 1463840"/>
              <a:gd name="connsiteX2" fmla="*/ 767572 w 2012987"/>
              <a:gd name="connsiteY2" fmla="*/ 0 h 1463840"/>
              <a:gd name="connsiteX3" fmla="*/ 1245415 w 2012987"/>
              <a:gd name="connsiteY3" fmla="*/ 0 h 1463840"/>
              <a:gd name="connsiteX4" fmla="*/ 1769009 w 2012987"/>
              <a:gd name="connsiteY4" fmla="*/ 0 h 1463840"/>
              <a:gd name="connsiteX5" fmla="*/ 2012987 w 2012987"/>
              <a:gd name="connsiteY5" fmla="*/ 243978 h 1463840"/>
              <a:gd name="connsiteX6" fmla="*/ 2012987 w 2012987"/>
              <a:gd name="connsiteY6" fmla="*/ 712402 h 1463840"/>
              <a:gd name="connsiteX7" fmla="*/ 2012987 w 2012987"/>
              <a:gd name="connsiteY7" fmla="*/ 1219862 h 1463840"/>
              <a:gd name="connsiteX8" fmla="*/ 1769009 w 2012987"/>
              <a:gd name="connsiteY8" fmla="*/ 1463840 h 1463840"/>
              <a:gd name="connsiteX9" fmla="*/ 1230165 w 2012987"/>
              <a:gd name="connsiteY9" fmla="*/ 1463840 h 1463840"/>
              <a:gd name="connsiteX10" fmla="*/ 706571 w 2012987"/>
              <a:gd name="connsiteY10" fmla="*/ 1463840 h 1463840"/>
              <a:gd name="connsiteX11" fmla="*/ 243978 w 2012987"/>
              <a:gd name="connsiteY11" fmla="*/ 1463840 h 1463840"/>
              <a:gd name="connsiteX12" fmla="*/ 0 w 2012987"/>
              <a:gd name="connsiteY12" fmla="*/ 1219862 h 1463840"/>
              <a:gd name="connsiteX13" fmla="*/ 0 w 2012987"/>
              <a:gd name="connsiteY13" fmla="*/ 731920 h 1463840"/>
              <a:gd name="connsiteX14" fmla="*/ 0 w 2012987"/>
              <a:gd name="connsiteY14" fmla="*/ 243978 h 1463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012987" h="1463840" fill="none" extrusionOk="0">
                <a:moveTo>
                  <a:pt x="0" y="243978"/>
                </a:moveTo>
                <a:cubicBezTo>
                  <a:pt x="-7296" y="94360"/>
                  <a:pt x="111234" y="-27066"/>
                  <a:pt x="243978" y="0"/>
                </a:cubicBezTo>
                <a:cubicBezTo>
                  <a:pt x="363827" y="-25301"/>
                  <a:pt x="572172" y="40528"/>
                  <a:pt x="767572" y="0"/>
                </a:cubicBezTo>
                <a:cubicBezTo>
                  <a:pt x="962972" y="-40528"/>
                  <a:pt x="1048831" y="31026"/>
                  <a:pt x="1245415" y="0"/>
                </a:cubicBezTo>
                <a:cubicBezTo>
                  <a:pt x="1441999" y="-31026"/>
                  <a:pt x="1634516" y="17111"/>
                  <a:pt x="1769009" y="0"/>
                </a:cubicBezTo>
                <a:cubicBezTo>
                  <a:pt x="1925193" y="-4536"/>
                  <a:pt x="2015438" y="132507"/>
                  <a:pt x="2012987" y="243978"/>
                </a:cubicBezTo>
                <a:cubicBezTo>
                  <a:pt x="2065429" y="420222"/>
                  <a:pt x="2005234" y="593113"/>
                  <a:pt x="2012987" y="712402"/>
                </a:cubicBezTo>
                <a:cubicBezTo>
                  <a:pt x="2020740" y="831691"/>
                  <a:pt x="2006457" y="1055763"/>
                  <a:pt x="2012987" y="1219862"/>
                </a:cubicBezTo>
                <a:cubicBezTo>
                  <a:pt x="2021460" y="1328546"/>
                  <a:pt x="1929958" y="1492173"/>
                  <a:pt x="1769009" y="1463840"/>
                </a:cubicBezTo>
                <a:cubicBezTo>
                  <a:pt x="1605372" y="1526034"/>
                  <a:pt x="1427960" y="1403888"/>
                  <a:pt x="1230165" y="1463840"/>
                </a:cubicBezTo>
                <a:cubicBezTo>
                  <a:pt x="1032370" y="1523792"/>
                  <a:pt x="817097" y="1401584"/>
                  <a:pt x="706571" y="1463840"/>
                </a:cubicBezTo>
                <a:cubicBezTo>
                  <a:pt x="596045" y="1526096"/>
                  <a:pt x="357948" y="1422471"/>
                  <a:pt x="243978" y="1463840"/>
                </a:cubicBezTo>
                <a:cubicBezTo>
                  <a:pt x="102827" y="1483812"/>
                  <a:pt x="-9281" y="1325381"/>
                  <a:pt x="0" y="1219862"/>
                </a:cubicBezTo>
                <a:cubicBezTo>
                  <a:pt x="-11001" y="995166"/>
                  <a:pt x="20669" y="946545"/>
                  <a:pt x="0" y="731920"/>
                </a:cubicBezTo>
                <a:cubicBezTo>
                  <a:pt x="-20669" y="517295"/>
                  <a:pt x="50882" y="465480"/>
                  <a:pt x="0" y="243978"/>
                </a:cubicBezTo>
                <a:close/>
              </a:path>
              <a:path w="2012987" h="1463840" stroke="0" extrusionOk="0">
                <a:moveTo>
                  <a:pt x="0" y="243978"/>
                </a:moveTo>
                <a:cubicBezTo>
                  <a:pt x="-8952" y="103711"/>
                  <a:pt x="103654" y="2094"/>
                  <a:pt x="243978" y="0"/>
                </a:cubicBezTo>
                <a:cubicBezTo>
                  <a:pt x="512092" y="-63801"/>
                  <a:pt x="520896" y="10409"/>
                  <a:pt x="782822" y="0"/>
                </a:cubicBezTo>
                <a:cubicBezTo>
                  <a:pt x="1044748" y="-10409"/>
                  <a:pt x="1162579" y="27427"/>
                  <a:pt x="1275916" y="0"/>
                </a:cubicBezTo>
                <a:cubicBezTo>
                  <a:pt x="1389253" y="-27427"/>
                  <a:pt x="1561395" y="38055"/>
                  <a:pt x="1769009" y="0"/>
                </a:cubicBezTo>
                <a:cubicBezTo>
                  <a:pt x="1902203" y="-4996"/>
                  <a:pt x="2018469" y="88948"/>
                  <a:pt x="2012987" y="243978"/>
                </a:cubicBezTo>
                <a:cubicBezTo>
                  <a:pt x="2020836" y="344794"/>
                  <a:pt x="1959630" y="570332"/>
                  <a:pt x="2012987" y="712402"/>
                </a:cubicBezTo>
                <a:cubicBezTo>
                  <a:pt x="2066344" y="854472"/>
                  <a:pt x="1989869" y="1098047"/>
                  <a:pt x="2012987" y="1219862"/>
                </a:cubicBezTo>
                <a:cubicBezTo>
                  <a:pt x="1996610" y="1381700"/>
                  <a:pt x="1877650" y="1433563"/>
                  <a:pt x="1769009" y="1463840"/>
                </a:cubicBezTo>
                <a:cubicBezTo>
                  <a:pt x="1595241" y="1463935"/>
                  <a:pt x="1485745" y="1436564"/>
                  <a:pt x="1291166" y="1463840"/>
                </a:cubicBezTo>
                <a:cubicBezTo>
                  <a:pt x="1096587" y="1491116"/>
                  <a:pt x="1011563" y="1413145"/>
                  <a:pt x="782822" y="1463840"/>
                </a:cubicBezTo>
                <a:cubicBezTo>
                  <a:pt x="554081" y="1514535"/>
                  <a:pt x="483711" y="1453629"/>
                  <a:pt x="243978" y="1463840"/>
                </a:cubicBezTo>
                <a:cubicBezTo>
                  <a:pt x="132420" y="1492242"/>
                  <a:pt x="2717" y="1352228"/>
                  <a:pt x="0" y="1219862"/>
                </a:cubicBezTo>
                <a:cubicBezTo>
                  <a:pt x="-53174" y="1017209"/>
                  <a:pt x="23414" y="947258"/>
                  <a:pt x="0" y="731920"/>
                </a:cubicBezTo>
                <a:cubicBezTo>
                  <a:pt x="-23414" y="516582"/>
                  <a:pt x="48029" y="456705"/>
                  <a:pt x="0" y="243978"/>
                </a:cubicBezTo>
                <a:close/>
              </a:path>
            </a:pathLst>
          </a:custGeom>
          <a:solidFill>
            <a:srgbClr val="FFC000">
              <a:lumMod val="40000"/>
              <a:lumOff val="60000"/>
            </a:srgbClr>
          </a:solidFill>
          <a:ln w="12700" cap="flat" cmpd="sng" algn="ctr">
            <a:solidFill>
              <a:srgbClr val="ED7D31">
                <a:lumMod val="50000"/>
              </a:srgbClr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sd="1219033472">
                  <a:prstGeom prst="round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  <a:effectLst/>
        </p:spPr>
        <p:txBody>
          <a:bodyPr rtlCol="0" anchor="b" anchorCtr="1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Container/POD</a:t>
            </a: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60D48F82-5EB9-47DB-BE9A-3775317B75ED}"/>
              </a:ext>
            </a:extLst>
          </p:cNvPr>
          <p:cNvSpPr txBox="1"/>
          <p:nvPr/>
        </p:nvSpPr>
        <p:spPr>
          <a:xfrm>
            <a:off x="1283952" y="3094823"/>
            <a:ext cx="1634669" cy="300082"/>
          </a:xfrm>
          <a:prstGeom prst="rect">
            <a:avLst/>
          </a:prstGeom>
          <a:solidFill>
            <a:srgbClr val="E7E6E6">
              <a:lumMod val="90000"/>
            </a:srgbClr>
          </a:solidFill>
          <a:ln>
            <a:solidFill>
              <a:sysClr val="windowText" lastClr="000000"/>
            </a:solidFill>
            <a:prstDash val="sysDash"/>
          </a:ln>
        </p:spPr>
        <p:txBody>
          <a:bodyPr wrap="square" rtlCol="0" anchor="ctr" anchorCtr="1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Mini zinc</a:t>
            </a:r>
          </a:p>
        </p:txBody>
      </p:sp>
      <p:sp>
        <p:nvSpPr>
          <p:cNvPr id="197" name="Can 21">
            <a:extLst>
              <a:ext uri="{FF2B5EF4-FFF2-40B4-BE49-F238E27FC236}">
                <a16:creationId xmlns:a16="http://schemas.microsoft.com/office/drawing/2014/main" id="{97E3B3C0-2BA3-4A24-AB7F-D5C973508686}"/>
              </a:ext>
            </a:extLst>
          </p:cNvPr>
          <p:cNvSpPr/>
          <p:nvPr/>
        </p:nvSpPr>
        <p:spPr>
          <a:xfrm>
            <a:off x="3768437" y="2656970"/>
            <a:ext cx="835821" cy="371488"/>
          </a:xfrm>
          <a:prstGeom prst="can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Mini Zinc</a:t>
            </a:r>
          </a:p>
        </p:txBody>
      </p:sp>
      <p:sp>
        <p:nvSpPr>
          <p:cNvPr id="198" name="Rectangle 197">
            <a:extLst>
              <a:ext uri="{FF2B5EF4-FFF2-40B4-BE49-F238E27FC236}">
                <a16:creationId xmlns:a16="http://schemas.microsoft.com/office/drawing/2014/main" id="{136FA5D6-BC08-47CA-BC02-9305F448AD9B}"/>
              </a:ext>
            </a:extLst>
          </p:cNvPr>
          <p:cNvSpPr/>
          <p:nvPr/>
        </p:nvSpPr>
        <p:spPr>
          <a:xfrm>
            <a:off x="1283950" y="2379294"/>
            <a:ext cx="1301402" cy="276999"/>
          </a:xfrm>
          <a:prstGeom prst="rect">
            <a:avLst/>
          </a:prstGeom>
          <a:solidFill>
            <a:srgbClr val="E7E6E6">
              <a:lumMod val="90000"/>
            </a:srgbClr>
          </a:solidFill>
          <a:ln w="127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Generic Solver API</a:t>
            </a:r>
          </a:p>
        </p:txBody>
      </p:sp>
      <p:cxnSp>
        <p:nvCxnSpPr>
          <p:cNvPr id="199" name="Straight Arrow Connector 198">
            <a:extLst>
              <a:ext uri="{FF2B5EF4-FFF2-40B4-BE49-F238E27FC236}">
                <a16:creationId xmlns:a16="http://schemas.microsoft.com/office/drawing/2014/main" id="{647E7E9A-72A8-4B49-B65E-D48E77886A71}"/>
              </a:ext>
            </a:extLst>
          </p:cNvPr>
          <p:cNvCxnSpPr>
            <a:cxnSpLocks/>
            <a:stCxn id="213" idx="2"/>
            <a:endCxn id="198" idx="0"/>
          </p:cNvCxnSpPr>
          <p:nvPr/>
        </p:nvCxnSpPr>
        <p:spPr>
          <a:xfrm>
            <a:off x="1501576" y="1899486"/>
            <a:ext cx="433076" cy="479809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200" name="Straight Arrow Connector 199">
            <a:extLst>
              <a:ext uri="{FF2B5EF4-FFF2-40B4-BE49-F238E27FC236}">
                <a16:creationId xmlns:a16="http://schemas.microsoft.com/office/drawing/2014/main" id="{B4045AB6-6153-4974-AE70-287BF8879D7F}"/>
              </a:ext>
            </a:extLst>
          </p:cNvPr>
          <p:cNvCxnSpPr>
            <a:cxnSpLocks/>
            <a:stCxn id="197" idx="2"/>
            <a:endCxn id="263" idx="3"/>
          </p:cNvCxnSpPr>
          <p:nvPr/>
        </p:nvCxnSpPr>
        <p:spPr>
          <a:xfrm flipH="1" flipV="1">
            <a:off x="3130114" y="2576424"/>
            <a:ext cx="638324" cy="26629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sp>
        <p:nvSpPr>
          <p:cNvPr id="201" name="TextBox 200">
            <a:extLst>
              <a:ext uri="{FF2B5EF4-FFF2-40B4-BE49-F238E27FC236}">
                <a16:creationId xmlns:a16="http://schemas.microsoft.com/office/drawing/2014/main" id="{C60DCE08-19B1-431C-B50B-E2CC0765F09D}"/>
              </a:ext>
            </a:extLst>
          </p:cNvPr>
          <p:cNvSpPr txBox="1"/>
          <p:nvPr/>
        </p:nvSpPr>
        <p:spPr>
          <a:xfrm rot="1394882">
            <a:off x="3088138" y="2512865"/>
            <a:ext cx="80502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900" dirty="0">
                <a:solidFill>
                  <a:srgbClr val="44546A"/>
                </a:solidFill>
                <a:latin typeface="Lucida Console" panose="020B0609040504020204" pitchFamily="49" charset="0"/>
              </a:rPr>
              <a:t>CRUD(</a:t>
            </a:r>
            <a:r>
              <a:rPr lang="en-US" sz="900" dirty="0" err="1">
                <a:solidFill>
                  <a:srgbClr val="44546A"/>
                </a:solidFill>
                <a:latin typeface="Lucida Console" panose="020B0609040504020204" pitchFamily="49" charset="0"/>
              </a:rPr>
              <a:t>mzn</a:t>
            </a:r>
            <a:r>
              <a:rPr lang="en-US" sz="900" dirty="0">
                <a:solidFill>
                  <a:srgbClr val="44546A"/>
                </a:solidFill>
                <a:latin typeface="Lucida Console" panose="020B0609040504020204" pitchFamily="49" charset="0"/>
              </a:rPr>
              <a:t>)</a:t>
            </a: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E41235CB-FA08-4E71-8AAF-1D276E475EA3}"/>
              </a:ext>
            </a:extLst>
          </p:cNvPr>
          <p:cNvSpPr txBox="1"/>
          <p:nvPr/>
        </p:nvSpPr>
        <p:spPr>
          <a:xfrm>
            <a:off x="346596" y="1941631"/>
            <a:ext cx="1711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sz="900" dirty="0">
                <a:solidFill>
                  <a:srgbClr val="44546A"/>
                </a:solidFill>
                <a:latin typeface="Lucida Console" panose="020B0609040504020204" pitchFamily="49" charset="0"/>
              </a:rPr>
              <a:t>solve</a:t>
            </a:r>
          </a:p>
          <a:p>
            <a:pPr defTabSz="685800"/>
            <a:r>
              <a:rPr lang="en-US" sz="900" dirty="0">
                <a:solidFill>
                  <a:srgbClr val="44546A"/>
                </a:solidFill>
                <a:latin typeface="Lucida Console" panose="020B0609040504020204" pitchFamily="49" charset="0"/>
              </a:rPr>
              <a:t>(model-id, data-json)</a:t>
            </a:r>
          </a:p>
        </p:txBody>
      </p:sp>
      <p:cxnSp>
        <p:nvCxnSpPr>
          <p:cNvPr id="203" name="Straight Arrow Connector 202">
            <a:extLst>
              <a:ext uri="{FF2B5EF4-FFF2-40B4-BE49-F238E27FC236}">
                <a16:creationId xmlns:a16="http://schemas.microsoft.com/office/drawing/2014/main" id="{CBEB2C37-8950-45DF-8BD1-8416044933F9}"/>
              </a:ext>
            </a:extLst>
          </p:cNvPr>
          <p:cNvCxnSpPr>
            <a:cxnSpLocks/>
            <a:stCxn id="198" idx="2"/>
            <a:endCxn id="196" idx="0"/>
          </p:cNvCxnSpPr>
          <p:nvPr/>
        </p:nvCxnSpPr>
        <p:spPr>
          <a:xfrm>
            <a:off x="1934651" y="2656293"/>
            <a:ext cx="166636" cy="43853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sp>
        <p:nvSpPr>
          <p:cNvPr id="204" name="TextBox 203">
            <a:extLst>
              <a:ext uri="{FF2B5EF4-FFF2-40B4-BE49-F238E27FC236}">
                <a16:creationId xmlns:a16="http://schemas.microsoft.com/office/drawing/2014/main" id="{180DA5A7-F252-435B-82AF-A7B01852F459}"/>
              </a:ext>
            </a:extLst>
          </p:cNvPr>
          <p:cNvSpPr txBox="1"/>
          <p:nvPr/>
        </p:nvSpPr>
        <p:spPr>
          <a:xfrm>
            <a:off x="1145431" y="2733206"/>
            <a:ext cx="22763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sz="900" dirty="0" err="1">
                <a:solidFill>
                  <a:srgbClr val="44546A"/>
                </a:solidFill>
                <a:latin typeface="Lucida Console" panose="020B0609040504020204" pitchFamily="49" charset="0"/>
              </a:rPr>
              <a:t>InvokeSolver</a:t>
            </a:r>
            <a:endParaRPr lang="en-US" sz="900" dirty="0">
              <a:solidFill>
                <a:srgbClr val="44546A"/>
              </a:solidFill>
              <a:latin typeface="Lucida Console" panose="020B0609040504020204" pitchFamily="49" charset="0"/>
            </a:endParaRPr>
          </a:p>
          <a:p>
            <a:pPr defTabSz="685800"/>
            <a:r>
              <a:rPr lang="en-US" sz="900" dirty="0">
                <a:solidFill>
                  <a:srgbClr val="44546A"/>
                </a:solidFill>
                <a:latin typeface="Lucida Console" panose="020B0609040504020204" pitchFamily="49" charset="0"/>
              </a:rPr>
              <a:t>(model, data, </a:t>
            </a:r>
            <a:r>
              <a:rPr lang="en-US" sz="900" dirty="0" err="1">
                <a:solidFill>
                  <a:srgbClr val="44546A"/>
                </a:solidFill>
                <a:latin typeface="Lucida Console" panose="020B0609040504020204" pitchFamily="49" charset="0"/>
              </a:rPr>
              <a:t>solver_params</a:t>
            </a:r>
            <a:r>
              <a:rPr lang="en-US" sz="900" dirty="0">
                <a:solidFill>
                  <a:srgbClr val="44546A"/>
                </a:solidFill>
                <a:latin typeface="Lucida Console" panose="020B0609040504020204" pitchFamily="49" charset="0"/>
              </a:rPr>
              <a:t>, timeout)</a:t>
            </a:r>
          </a:p>
        </p:txBody>
      </p:sp>
      <p:grpSp>
        <p:nvGrpSpPr>
          <p:cNvPr id="205" name="Group 204">
            <a:extLst>
              <a:ext uri="{FF2B5EF4-FFF2-40B4-BE49-F238E27FC236}">
                <a16:creationId xmlns:a16="http://schemas.microsoft.com/office/drawing/2014/main" id="{B2644F86-5B71-4B2B-820D-E14F96069CEA}"/>
              </a:ext>
            </a:extLst>
          </p:cNvPr>
          <p:cNvGrpSpPr/>
          <p:nvPr/>
        </p:nvGrpSpPr>
        <p:grpSpPr>
          <a:xfrm>
            <a:off x="2267106" y="691390"/>
            <a:ext cx="1127231" cy="1197935"/>
            <a:chOff x="3596759" y="1309006"/>
            <a:chExt cx="1502975" cy="1597247"/>
          </a:xfrm>
        </p:grpSpPr>
        <p:sp>
          <p:nvSpPr>
            <p:cNvPr id="206" name="Rounded Rectangle 30">
              <a:extLst>
                <a:ext uri="{FF2B5EF4-FFF2-40B4-BE49-F238E27FC236}">
                  <a16:creationId xmlns:a16="http://schemas.microsoft.com/office/drawing/2014/main" id="{A66910DA-59FF-4407-9944-8F7A20A829C5}"/>
                </a:ext>
              </a:extLst>
            </p:cNvPr>
            <p:cNvSpPr/>
            <p:nvPr/>
          </p:nvSpPr>
          <p:spPr>
            <a:xfrm>
              <a:off x="3596759" y="1309006"/>
              <a:ext cx="1502975" cy="1597247"/>
            </a:xfrm>
            <a:prstGeom prst="roundRect">
              <a:avLst/>
            </a:pr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solidFill>
                <a:srgbClr val="FFC000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t" anchorCtr="1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50" b="0" i="0" u="none" strike="noStrike" kern="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Container/POD</a:t>
              </a:r>
            </a:p>
          </p:txBody>
        </p:sp>
        <p:sp>
          <p:nvSpPr>
            <p:cNvPr id="207" name="Rounded Rectangle 31">
              <a:extLst>
                <a:ext uri="{FF2B5EF4-FFF2-40B4-BE49-F238E27FC236}">
                  <a16:creationId xmlns:a16="http://schemas.microsoft.com/office/drawing/2014/main" id="{1E042BBF-B005-4D12-8253-58C5B1ACA658}"/>
                </a:ext>
              </a:extLst>
            </p:cNvPr>
            <p:cNvSpPr/>
            <p:nvPr/>
          </p:nvSpPr>
          <p:spPr>
            <a:xfrm>
              <a:off x="3659176" y="2306157"/>
              <a:ext cx="835267" cy="533785"/>
            </a:xfrm>
            <a:custGeom>
              <a:avLst/>
              <a:gdLst>
                <a:gd name="connsiteX0" fmla="*/ 0 w 626450"/>
                <a:gd name="connsiteY0" fmla="*/ 66725 h 400339"/>
                <a:gd name="connsiteX1" fmla="*/ 66725 w 626450"/>
                <a:gd name="connsiteY1" fmla="*/ 0 h 400339"/>
                <a:gd name="connsiteX2" fmla="*/ 559725 w 626450"/>
                <a:gd name="connsiteY2" fmla="*/ 0 h 400339"/>
                <a:gd name="connsiteX3" fmla="*/ 626450 w 626450"/>
                <a:gd name="connsiteY3" fmla="*/ 66725 h 400339"/>
                <a:gd name="connsiteX4" fmla="*/ 626450 w 626450"/>
                <a:gd name="connsiteY4" fmla="*/ 333614 h 400339"/>
                <a:gd name="connsiteX5" fmla="*/ 559725 w 626450"/>
                <a:gd name="connsiteY5" fmla="*/ 400339 h 400339"/>
                <a:gd name="connsiteX6" fmla="*/ 66725 w 626450"/>
                <a:gd name="connsiteY6" fmla="*/ 400339 h 400339"/>
                <a:gd name="connsiteX7" fmla="*/ 0 w 626450"/>
                <a:gd name="connsiteY7" fmla="*/ 333614 h 400339"/>
                <a:gd name="connsiteX8" fmla="*/ 0 w 626450"/>
                <a:gd name="connsiteY8" fmla="*/ 66725 h 400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6450" h="400339" extrusionOk="0">
                  <a:moveTo>
                    <a:pt x="0" y="66725"/>
                  </a:moveTo>
                  <a:cubicBezTo>
                    <a:pt x="-1299" y="29073"/>
                    <a:pt x="20813" y="3401"/>
                    <a:pt x="66725" y="0"/>
                  </a:cubicBezTo>
                  <a:cubicBezTo>
                    <a:pt x="224648" y="-47417"/>
                    <a:pt x="419426" y="6269"/>
                    <a:pt x="559725" y="0"/>
                  </a:cubicBezTo>
                  <a:cubicBezTo>
                    <a:pt x="595020" y="-1183"/>
                    <a:pt x="625472" y="31881"/>
                    <a:pt x="626450" y="66725"/>
                  </a:cubicBezTo>
                  <a:cubicBezTo>
                    <a:pt x="643809" y="187752"/>
                    <a:pt x="599506" y="256360"/>
                    <a:pt x="626450" y="333614"/>
                  </a:cubicBezTo>
                  <a:cubicBezTo>
                    <a:pt x="627990" y="367296"/>
                    <a:pt x="595034" y="400103"/>
                    <a:pt x="559725" y="400339"/>
                  </a:cubicBezTo>
                  <a:cubicBezTo>
                    <a:pt x="369317" y="439530"/>
                    <a:pt x="306046" y="368204"/>
                    <a:pt x="66725" y="400339"/>
                  </a:cubicBezTo>
                  <a:cubicBezTo>
                    <a:pt x="24170" y="409775"/>
                    <a:pt x="-4728" y="364981"/>
                    <a:pt x="0" y="333614"/>
                  </a:cubicBezTo>
                  <a:cubicBezTo>
                    <a:pt x="-11800" y="224599"/>
                    <a:pt x="12739" y="161471"/>
                    <a:pt x="0" y="66725"/>
                  </a:cubicBezTo>
                  <a:close/>
                </a:path>
              </a:pathLst>
            </a:custGeom>
            <a:noFill/>
            <a:ln w="12700" cap="flat" cmpd="sng" algn="ctr">
              <a:solidFill>
                <a:srgbClr val="ED7D31">
                  <a:lumMod val="50000"/>
                </a:srgbClr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1219033472">
                    <a:prstGeom prst="round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  <a:effectLst/>
          </p:spPr>
          <p:txBody>
            <a:bodyPr rtlCol="0" anchor="b" anchorCtr="1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OSDF lib base</a:t>
              </a:r>
            </a:p>
          </p:txBody>
        </p:sp>
        <p:sp>
          <p:nvSpPr>
            <p:cNvPr id="208" name="Rectangle 207">
              <a:extLst>
                <a:ext uri="{FF2B5EF4-FFF2-40B4-BE49-F238E27FC236}">
                  <a16:creationId xmlns:a16="http://schemas.microsoft.com/office/drawing/2014/main" id="{8EEA0FD0-0577-479B-A5B9-2D77877658B6}"/>
                </a:ext>
              </a:extLst>
            </p:cNvPr>
            <p:cNvSpPr/>
            <p:nvPr/>
          </p:nvSpPr>
          <p:spPr>
            <a:xfrm>
              <a:off x="3659175" y="1604101"/>
              <a:ext cx="1370700" cy="623181"/>
            </a:xfrm>
            <a:prstGeom prst="rect">
              <a:avLst/>
            </a:prstGeom>
            <a:solidFill>
              <a:srgbClr val="4472C4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dash"/>
              <a:miter lim="800000"/>
            </a:ln>
            <a:effectLst/>
          </p:spPr>
          <p:txBody>
            <a:bodyPr rtlCol="0" anchor="t" anchorCtr="1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PCI APP</a:t>
              </a:r>
            </a:p>
          </p:txBody>
        </p:sp>
        <p:sp>
          <p:nvSpPr>
            <p:cNvPr id="209" name="Rectangle 208">
              <a:extLst>
                <a:ext uri="{FF2B5EF4-FFF2-40B4-BE49-F238E27FC236}">
                  <a16:creationId xmlns:a16="http://schemas.microsoft.com/office/drawing/2014/main" id="{C1980CF4-33C5-4D86-8CB3-623E5E33C09D}"/>
                </a:ext>
              </a:extLst>
            </p:cNvPr>
            <p:cNvSpPr/>
            <p:nvPr/>
          </p:nvSpPr>
          <p:spPr>
            <a:xfrm>
              <a:off x="3781918" y="1914737"/>
              <a:ext cx="1139580" cy="246375"/>
            </a:xfrm>
            <a:prstGeom prst="rect">
              <a:avLst/>
            </a:prstGeom>
            <a:solidFill>
              <a:srgbClr val="4472C4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Data transform</a:t>
              </a:r>
            </a:p>
          </p:txBody>
        </p:sp>
      </p:grpSp>
      <p:cxnSp>
        <p:nvCxnSpPr>
          <p:cNvPr id="210" name="Straight Arrow Connector 209">
            <a:extLst>
              <a:ext uri="{FF2B5EF4-FFF2-40B4-BE49-F238E27FC236}">
                <a16:creationId xmlns:a16="http://schemas.microsoft.com/office/drawing/2014/main" id="{19A5FB2B-57A6-41D9-BE52-A1E9C5A846C6}"/>
              </a:ext>
            </a:extLst>
          </p:cNvPr>
          <p:cNvCxnSpPr>
            <a:cxnSpLocks/>
            <a:stCxn id="226" idx="2"/>
            <a:endCxn id="184" idx="0"/>
          </p:cNvCxnSpPr>
          <p:nvPr/>
        </p:nvCxnSpPr>
        <p:spPr>
          <a:xfrm>
            <a:off x="6638962" y="1813185"/>
            <a:ext cx="2404" cy="76709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sp>
        <p:nvSpPr>
          <p:cNvPr id="211" name="Rectangle 210">
            <a:extLst>
              <a:ext uri="{FF2B5EF4-FFF2-40B4-BE49-F238E27FC236}">
                <a16:creationId xmlns:a16="http://schemas.microsoft.com/office/drawing/2014/main" id="{F71BA656-2CAC-40BD-BE27-FB4C027CE84C}"/>
              </a:ext>
            </a:extLst>
          </p:cNvPr>
          <p:cNvSpPr/>
          <p:nvPr/>
        </p:nvSpPr>
        <p:spPr>
          <a:xfrm>
            <a:off x="6680782" y="1995201"/>
            <a:ext cx="142539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/>
            <a:r>
              <a:rPr lang="en-US" sz="900" dirty="0" err="1">
                <a:solidFill>
                  <a:srgbClr val="44546A"/>
                </a:solidFill>
                <a:latin typeface="Lucida Console" panose="020B0609040504020204" pitchFamily="49" charset="0"/>
              </a:rPr>
              <a:t>placementAPI</a:t>
            </a:r>
            <a:r>
              <a:rPr lang="en-US" sz="900" dirty="0">
                <a:solidFill>
                  <a:srgbClr val="44546A"/>
                </a:solidFill>
                <a:latin typeface="Lucida Console" panose="020B0609040504020204" pitchFamily="49" charset="0"/>
              </a:rPr>
              <a:t>(json)</a:t>
            </a:r>
          </a:p>
        </p:txBody>
      </p:sp>
      <p:grpSp>
        <p:nvGrpSpPr>
          <p:cNvPr id="212" name="Group 211">
            <a:extLst>
              <a:ext uri="{FF2B5EF4-FFF2-40B4-BE49-F238E27FC236}">
                <a16:creationId xmlns:a16="http://schemas.microsoft.com/office/drawing/2014/main" id="{9434CA0C-87FF-458C-A30B-510E191AAD07}"/>
              </a:ext>
            </a:extLst>
          </p:cNvPr>
          <p:cNvGrpSpPr/>
          <p:nvPr/>
        </p:nvGrpSpPr>
        <p:grpSpPr>
          <a:xfrm>
            <a:off x="937960" y="701551"/>
            <a:ext cx="1127231" cy="1197935"/>
            <a:chOff x="1357562" y="1322554"/>
            <a:chExt cx="1502975" cy="1597247"/>
          </a:xfrm>
        </p:grpSpPr>
        <p:sp>
          <p:nvSpPr>
            <p:cNvPr id="213" name="Rounded Rectangle 37">
              <a:extLst>
                <a:ext uri="{FF2B5EF4-FFF2-40B4-BE49-F238E27FC236}">
                  <a16:creationId xmlns:a16="http://schemas.microsoft.com/office/drawing/2014/main" id="{A25127E1-788B-4EE1-BFC0-9DC746166BCB}"/>
                </a:ext>
              </a:extLst>
            </p:cNvPr>
            <p:cNvSpPr/>
            <p:nvPr/>
          </p:nvSpPr>
          <p:spPr>
            <a:xfrm>
              <a:off x="1357562" y="1322554"/>
              <a:ext cx="1502975" cy="1597247"/>
            </a:xfrm>
            <a:prstGeom prst="roundRect">
              <a:avLst/>
            </a:pr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solidFill>
                <a:srgbClr val="FFC000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t" anchorCtr="1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50" b="0" i="0" u="none" strike="noStrike" kern="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Container/POD</a:t>
              </a:r>
            </a:p>
          </p:txBody>
        </p:sp>
        <p:sp>
          <p:nvSpPr>
            <p:cNvPr id="214" name="Rectangle 213">
              <a:extLst>
                <a:ext uri="{FF2B5EF4-FFF2-40B4-BE49-F238E27FC236}">
                  <a16:creationId xmlns:a16="http://schemas.microsoft.com/office/drawing/2014/main" id="{3F0592C7-581F-4695-B7FA-B63212509EF6}"/>
                </a:ext>
              </a:extLst>
            </p:cNvPr>
            <p:cNvSpPr/>
            <p:nvPr/>
          </p:nvSpPr>
          <p:spPr>
            <a:xfrm>
              <a:off x="1442156" y="1648227"/>
              <a:ext cx="1339797" cy="1220649"/>
            </a:xfrm>
            <a:prstGeom prst="rect">
              <a:avLst/>
            </a:prstGeom>
            <a:solidFill>
              <a:srgbClr val="ED7D31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dash"/>
              <a:miter lim="800000"/>
            </a:ln>
            <a:effectLst/>
          </p:spPr>
          <p:txBody>
            <a:bodyPr rtlCol="0" anchor="t" anchorCtr="1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APP-X APP</a:t>
              </a:r>
            </a:p>
          </p:txBody>
        </p:sp>
        <p:sp>
          <p:nvSpPr>
            <p:cNvPr id="215" name="Rectangle 214">
              <a:extLst>
                <a:ext uri="{FF2B5EF4-FFF2-40B4-BE49-F238E27FC236}">
                  <a16:creationId xmlns:a16="http://schemas.microsoft.com/office/drawing/2014/main" id="{5F4B2240-70E5-4502-B0D1-0C0D53F45FB1}"/>
                </a:ext>
              </a:extLst>
            </p:cNvPr>
            <p:cNvSpPr/>
            <p:nvPr/>
          </p:nvSpPr>
          <p:spPr>
            <a:xfrm>
              <a:off x="1506649" y="1942159"/>
              <a:ext cx="1185331" cy="198371"/>
            </a:xfrm>
            <a:prstGeom prst="rect">
              <a:avLst/>
            </a:prstGeom>
            <a:solidFill>
              <a:srgbClr val="ED7D31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Data Transform</a:t>
              </a:r>
            </a:p>
          </p:txBody>
        </p:sp>
        <p:sp>
          <p:nvSpPr>
            <p:cNvPr id="216" name="Rounded Rectangle 40">
              <a:extLst>
                <a:ext uri="{FF2B5EF4-FFF2-40B4-BE49-F238E27FC236}">
                  <a16:creationId xmlns:a16="http://schemas.microsoft.com/office/drawing/2014/main" id="{089817D7-A252-4D5F-A85A-4EFAA9322E55}"/>
                </a:ext>
              </a:extLst>
            </p:cNvPr>
            <p:cNvSpPr/>
            <p:nvPr/>
          </p:nvSpPr>
          <p:spPr>
            <a:xfrm>
              <a:off x="1408621" y="2287100"/>
              <a:ext cx="858849" cy="557492"/>
            </a:xfrm>
            <a:custGeom>
              <a:avLst/>
              <a:gdLst>
                <a:gd name="connsiteX0" fmla="*/ 0 w 858849"/>
                <a:gd name="connsiteY0" fmla="*/ 92917 h 557492"/>
                <a:gd name="connsiteX1" fmla="*/ 92917 w 858849"/>
                <a:gd name="connsiteY1" fmla="*/ 0 h 557492"/>
                <a:gd name="connsiteX2" fmla="*/ 442885 w 858849"/>
                <a:gd name="connsiteY2" fmla="*/ 0 h 557492"/>
                <a:gd name="connsiteX3" fmla="*/ 765932 w 858849"/>
                <a:gd name="connsiteY3" fmla="*/ 0 h 557492"/>
                <a:gd name="connsiteX4" fmla="*/ 858849 w 858849"/>
                <a:gd name="connsiteY4" fmla="*/ 92917 h 557492"/>
                <a:gd name="connsiteX5" fmla="*/ 858849 w 858849"/>
                <a:gd name="connsiteY5" fmla="*/ 464575 h 557492"/>
                <a:gd name="connsiteX6" fmla="*/ 765932 w 858849"/>
                <a:gd name="connsiteY6" fmla="*/ 557492 h 557492"/>
                <a:gd name="connsiteX7" fmla="*/ 429425 w 858849"/>
                <a:gd name="connsiteY7" fmla="*/ 557492 h 557492"/>
                <a:gd name="connsiteX8" fmla="*/ 92917 w 858849"/>
                <a:gd name="connsiteY8" fmla="*/ 557492 h 557492"/>
                <a:gd name="connsiteX9" fmla="*/ 0 w 858849"/>
                <a:gd name="connsiteY9" fmla="*/ 464575 h 557492"/>
                <a:gd name="connsiteX10" fmla="*/ 0 w 858849"/>
                <a:gd name="connsiteY10" fmla="*/ 92917 h 557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8849" h="557492" extrusionOk="0">
                  <a:moveTo>
                    <a:pt x="0" y="92917"/>
                  </a:moveTo>
                  <a:cubicBezTo>
                    <a:pt x="-5501" y="38207"/>
                    <a:pt x="30901" y="4016"/>
                    <a:pt x="92917" y="0"/>
                  </a:cubicBezTo>
                  <a:cubicBezTo>
                    <a:pt x="267301" y="-41776"/>
                    <a:pt x="275989" y="26285"/>
                    <a:pt x="442885" y="0"/>
                  </a:cubicBezTo>
                  <a:cubicBezTo>
                    <a:pt x="609781" y="-26285"/>
                    <a:pt x="628876" y="4844"/>
                    <a:pt x="765932" y="0"/>
                  </a:cubicBezTo>
                  <a:cubicBezTo>
                    <a:pt x="808955" y="-4538"/>
                    <a:pt x="863933" y="44029"/>
                    <a:pt x="858849" y="92917"/>
                  </a:cubicBezTo>
                  <a:cubicBezTo>
                    <a:pt x="867156" y="200952"/>
                    <a:pt x="844253" y="331947"/>
                    <a:pt x="858849" y="464575"/>
                  </a:cubicBezTo>
                  <a:cubicBezTo>
                    <a:pt x="861082" y="512259"/>
                    <a:pt x="805983" y="567393"/>
                    <a:pt x="765932" y="557492"/>
                  </a:cubicBezTo>
                  <a:cubicBezTo>
                    <a:pt x="615291" y="579333"/>
                    <a:pt x="551996" y="550147"/>
                    <a:pt x="429425" y="557492"/>
                  </a:cubicBezTo>
                  <a:cubicBezTo>
                    <a:pt x="306854" y="564837"/>
                    <a:pt x="217346" y="533685"/>
                    <a:pt x="92917" y="557492"/>
                  </a:cubicBezTo>
                  <a:cubicBezTo>
                    <a:pt x="30894" y="556880"/>
                    <a:pt x="4234" y="504280"/>
                    <a:pt x="0" y="464575"/>
                  </a:cubicBezTo>
                  <a:cubicBezTo>
                    <a:pt x="-30265" y="286400"/>
                    <a:pt x="2614" y="233738"/>
                    <a:pt x="0" y="92917"/>
                  </a:cubicBezTo>
                  <a:close/>
                </a:path>
              </a:pathLst>
            </a:custGeom>
            <a:noFill/>
            <a:ln w="12700" cap="flat" cmpd="sng" algn="ctr">
              <a:solidFill>
                <a:srgbClr val="ED7D31">
                  <a:lumMod val="50000"/>
                </a:srgbClr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1219033472">
                    <a:prstGeom prst="round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  <a:effectLst/>
          </p:spPr>
          <p:txBody>
            <a:bodyPr lIns="0" rIns="0" rtlCol="0" anchor="b" anchorCtr="1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OSDF lib SDK</a:t>
              </a:r>
            </a:p>
          </p:txBody>
        </p:sp>
      </p:grpSp>
      <p:sp>
        <p:nvSpPr>
          <p:cNvPr id="217" name="TextBox 216">
            <a:extLst>
              <a:ext uri="{FF2B5EF4-FFF2-40B4-BE49-F238E27FC236}">
                <a16:creationId xmlns:a16="http://schemas.microsoft.com/office/drawing/2014/main" id="{5B2100D5-F84D-4CC8-90FD-6EF858A984F2}"/>
              </a:ext>
            </a:extLst>
          </p:cNvPr>
          <p:cNvSpPr txBox="1"/>
          <p:nvPr/>
        </p:nvSpPr>
        <p:spPr>
          <a:xfrm>
            <a:off x="139870" y="3881800"/>
            <a:ext cx="4299895" cy="900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Provides App users direct access to model repo:</a:t>
            </a:r>
          </a:p>
          <a:p>
            <a:pPr marL="214313" marR="0" lvl="0" indent="-214313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No development needed for model changes that do not change data </a:t>
            </a:r>
            <a:r>
              <a:rPr kumimoji="0" lang="en-US" sz="1050" b="0" i="0" u="none" strike="noStrike" kern="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i</a:t>
            </a: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/f</a:t>
            </a:r>
          </a:p>
          <a:p>
            <a:pPr marL="214313" marR="0" lvl="0" indent="-214313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Tighter access control to model DB – better security</a:t>
            </a:r>
          </a:p>
          <a:p>
            <a:pPr marL="214313" marR="0" lvl="0" indent="-214313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Triggers for validation when models get inserted into DB</a:t>
            </a:r>
          </a:p>
          <a:p>
            <a:pPr marL="214313" marR="0" lvl="0" indent="-214313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Version control for models</a:t>
            </a:r>
          </a:p>
        </p:txBody>
      </p:sp>
      <p:sp>
        <p:nvSpPr>
          <p:cNvPr id="218" name="TextBox 217">
            <a:extLst>
              <a:ext uri="{FF2B5EF4-FFF2-40B4-BE49-F238E27FC236}">
                <a16:creationId xmlns:a16="http://schemas.microsoft.com/office/drawing/2014/main" id="{A37FBCE1-48F9-4F01-9D2C-45B51B48CEB1}"/>
              </a:ext>
            </a:extLst>
          </p:cNvPr>
          <p:cNvSpPr txBox="1"/>
          <p:nvPr/>
        </p:nvSpPr>
        <p:spPr>
          <a:xfrm>
            <a:off x="4955625" y="3053007"/>
            <a:ext cx="4089449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Layered container images: </a:t>
            </a:r>
          </a:p>
          <a:p>
            <a:pPr marL="214313" marR="0" lvl="0" indent="-214313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Allows use of base image from ONAP </a:t>
            </a:r>
          </a:p>
          <a:p>
            <a:pPr marL="557213" marR="0" lvl="1" indent="-214313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Push common data interfaces/transforms into common base</a:t>
            </a:r>
          </a:p>
          <a:p>
            <a:pPr marL="214313" marR="0" lvl="0" indent="-214313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Build secret sauce as </a:t>
            </a:r>
          </a:p>
          <a:p>
            <a:pPr marL="557213" marR="0" lvl="1" indent="-214313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Models going into model repo</a:t>
            </a:r>
          </a:p>
          <a:p>
            <a:pPr marL="557213" marR="0" lvl="1" indent="-214313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API/data enhancements built on top of base image</a:t>
            </a:r>
          </a:p>
        </p:txBody>
      </p:sp>
      <p:grpSp>
        <p:nvGrpSpPr>
          <p:cNvPr id="219" name="Group 218">
            <a:extLst>
              <a:ext uri="{FF2B5EF4-FFF2-40B4-BE49-F238E27FC236}">
                <a16:creationId xmlns:a16="http://schemas.microsoft.com/office/drawing/2014/main" id="{F2E97DDB-B5FF-4154-B28F-E375774CD544}"/>
              </a:ext>
            </a:extLst>
          </p:cNvPr>
          <p:cNvGrpSpPr/>
          <p:nvPr/>
        </p:nvGrpSpPr>
        <p:grpSpPr>
          <a:xfrm>
            <a:off x="3560350" y="664984"/>
            <a:ext cx="1127231" cy="1197935"/>
            <a:chOff x="4854083" y="1273799"/>
            <a:chExt cx="1502975" cy="1597247"/>
          </a:xfrm>
        </p:grpSpPr>
        <p:grpSp>
          <p:nvGrpSpPr>
            <p:cNvPr id="220" name="Group 219">
              <a:extLst>
                <a:ext uri="{FF2B5EF4-FFF2-40B4-BE49-F238E27FC236}">
                  <a16:creationId xmlns:a16="http://schemas.microsoft.com/office/drawing/2014/main" id="{48CE6474-252D-4D6E-BCF0-89D4BCFA24EC}"/>
                </a:ext>
              </a:extLst>
            </p:cNvPr>
            <p:cNvGrpSpPr/>
            <p:nvPr/>
          </p:nvGrpSpPr>
          <p:grpSpPr>
            <a:xfrm>
              <a:off x="4854083" y="1273799"/>
              <a:ext cx="1502975" cy="1597247"/>
              <a:chOff x="4854083" y="1273799"/>
              <a:chExt cx="1502975" cy="1597247"/>
            </a:xfrm>
          </p:grpSpPr>
          <p:sp>
            <p:nvSpPr>
              <p:cNvPr id="222" name="Rounded Rectangle 46">
                <a:extLst>
                  <a:ext uri="{FF2B5EF4-FFF2-40B4-BE49-F238E27FC236}">
                    <a16:creationId xmlns:a16="http://schemas.microsoft.com/office/drawing/2014/main" id="{15C03A0E-18CC-4975-AA53-5B97C36A9184}"/>
                  </a:ext>
                </a:extLst>
              </p:cNvPr>
              <p:cNvSpPr/>
              <p:nvPr/>
            </p:nvSpPr>
            <p:spPr>
              <a:xfrm>
                <a:off x="4854083" y="1273799"/>
                <a:ext cx="1502975" cy="1597247"/>
              </a:xfrm>
              <a:prstGeom prst="roundRect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rgbClr val="FFC000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t" anchorCtr="1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5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44546A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Container/POD</a:t>
                </a:r>
              </a:p>
            </p:txBody>
          </p:sp>
          <p:sp>
            <p:nvSpPr>
              <p:cNvPr id="223" name="Rectangle 222">
                <a:extLst>
                  <a:ext uri="{FF2B5EF4-FFF2-40B4-BE49-F238E27FC236}">
                    <a16:creationId xmlns:a16="http://schemas.microsoft.com/office/drawing/2014/main" id="{E5C94CAB-8181-44DD-9C5C-030B3AE147C1}"/>
                  </a:ext>
                </a:extLst>
              </p:cNvPr>
              <p:cNvSpPr/>
              <p:nvPr/>
            </p:nvSpPr>
            <p:spPr>
              <a:xfrm>
                <a:off x="4916499" y="1586931"/>
                <a:ext cx="1370700" cy="605143"/>
              </a:xfrm>
              <a:prstGeom prst="rect">
                <a:avLst/>
              </a:prstGeom>
              <a:solidFill>
                <a:srgbClr val="70AD47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dash"/>
                <a:miter lim="800000"/>
              </a:ln>
              <a:effectLst/>
            </p:spPr>
            <p:txBody>
              <a:bodyPr rtlCol="0" anchor="t" anchorCtr="1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44546A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APP-Y APP</a:t>
                </a:r>
              </a:p>
            </p:txBody>
          </p:sp>
          <p:sp>
            <p:nvSpPr>
              <p:cNvPr id="224" name="Rectangle 223">
                <a:extLst>
                  <a:ext uri="{FF2B5EF4-FFF2-40B4-BE49-F238E27FC236}">
                    <a16:creationId xmlns:a16="http://schemas.microsoft.com/office/drawing/2014/main" id="{E395D4F6-5E8E-4299-B028-4413EE1BA826}"/>
                  </a:ext>
                </a:extLst>
              </p:cNvPr>
              <p:cNvSpPr/>
              <p:nvPr/>
            </p:nvSpPr>
            <p:spPr>
              <a:xfrm>
                <a:off x="4995291" y="1885384"/>
                <a:ext cx="1142999" cy="219286"/>
              </a:xfrm>
              <a:prstGeom prst="rect">
                <a:avLst/>
              </a:prstGeom>
              <a:solidFill>
                <a:srgbClr val="70AD47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dash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44546A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Data transform</a:t>
                </a:r>
              </a:p>
            </p:txBody>
          </p:sp>
        </p:grpSp>
        <p:sp>
          <p:nvSpPr>
            <p:cNvPr id="221" name="Rounded Rectangle 45">
              <a:extLst>
                <a:ext uri="{FF2B5EF4-FFF2-40B4-BE49-F238E27FC236}">
                  <a16:creationId xmlns:a16="http://schemas.microsoft.com/office/drawing/2014/main" id="{C48A5453-7C06-4CFB-A383-9C6558FA4D58}"/>
                </a:ext>
              </a:extLst>
            </p:cNvPr>
            <p:cNvSpPr/>
            <p:nvPr/>
          </p:nvSpPr>
          <p:spPr>
            <a:xfrm>
              <a:off x="4938677" y="2270950"/>
              <a:ext cx="824194" cy="533785"/>
            </a:xfrm>
            <a:custGeom>
              <a:avLst/>
              <a:gdLst>
                <a:gd name="connsiteX0" fmla="*/ 0 w 824194"/>
                <a:gd name="connsiteY0" fmla="*/ 88966 h 533785"/>
                <a:gd name="connsiteX1" fmla="*/ 88966 w 824194"/>
                <a:gd name="connsiteY1" fmla="*/ 0 h 533785"/>
                <a:gd name="connsiteX2" fmla="*/ 399172 w 824194"/>
                <a:gd name="connsiteY2" fmla="*/ 0 h 533785"/>
                <a:gd name="connsiteX3" fmla="*/ 735228 w 824194"/>
                <a:gd name="connsiteY3" fmla="*/ 0 h 533785"/>
                <a:gd name="connsiteX4" fmla="*/ 824194 w 824194"/>
                <a:gd name="connsiteY4" fmla="*/ 88966 h 533785"/>
                <a:gd name="connsiteX5" fmla="*/ 824194 w 824194"/>
                <a:gd name="connsiteY5" fmla="*/ 444819 h 533785"/>
                <a:gd name="connsiteX6" fmla="*/ 735228 w 824194"/>
                <a:gd name="connsiteY6" fmla="*/ 533785 h 533785"/>
                <a:gd name="connsiteX7" fmla="*/ 412097 w 824194"/>
                <a:gd name="connsiteY7" fmla="*/ 533785 h 533785"/>
                <a:gd name="connsiteX8" fmla="*/ 88966 w 824194"/>
                <a:gd name="connsiteY8" fmla="*/ 533785 h 533785"/>
                <a:gd name="connsiteX9" fmla="*/ 0 w 824194"/>
                <a:gd name="connsiteY9" fmla="*/ 444819 h 533785"/>
                <a:gd name="connsiteX10" fmla="*/ 0 w 824194"/>
                <a:gd name="connsiteY10" fmla="*/ 88966 h 533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4194" h="533785" extrusionOk="0">
                  <a:moveTo>
                    <a:pt x="0" y="88966"/>
                  </a:moveTo>
                  <a:cubicBezTo>
                    <a:pt x="-10232" y="46224"/>
                    <a:pt x="26720" y="875"/>
                    <a:pt x="88966" y="0"/>
                  </a:cubicBezTo>
                  <a:cubicBezTo>
                    <a:pt x="173699" y="-14231"/>
                    <a:pt x="268877" y="1727"/>
                    <a:pt x="399172" y="0"/>
                  </a:cubicBezTo>
                  <a:cubicBezTo>
                    <a:pt x="529467" y="-1727"/>
                    <a:pt x="574493" y="16267"/>
                    <a:pt x="735228" y="0"/>
                  </a:cubicBezTo>
                  <a:cubicBezTo>
                    <a:pt x="782842" y="-4410"/>
                    <a:pt x="832989" y="51254"/>
                    <a:pt x="824194" y="88966"/>
                  </a:cubicBezTo>
                  <a:cubicBezTo>
                    <a:pt x="860646" y="211176"/>
                    <a:pt x="813678" y="360205"/>
                    <a:pt x="824194" y="444819"/>
                  </a:cubicBezTo>
                  <a:cubicBezTo>
                    <a:pt x="828126" y="503839"/>
                    <a:pt x="781216" y="533334"/>
                    <a:pt x="735228" y="533785"/>
                  </a:cubicBezTo>
                  <a:cubicBezTo>
                    <a:pt x="633650" y="555261"/>
                    <a:pt x="559717" y="498970"/>
                    <a:pt x="412097" y="533785"/>
                  </a:cubicBezTo>
                  <a:cubicBezTo>
                    <a:pt x="264477" y="568600"/>
                    <a:pt x="170089" y="514818"/>
                    <a:pt x="88966" y="533785"/>
                  </a:cubicBezTo>
                  <a:cubicBezTo>
                    <a:pt x="52943" y="532239"/>
                    <a:pt x="-9636" y="490774"/>
                    <a:pt x="0" y="444819"/>
                  </a:cubicBezTo>
                  <a:cubicBezTo>
                    <a:pt x="-192" y="319182"/>
                    <a:pt x="33773" y="224751"/>
                    <a:pt x="0" y="88966"/>
                  </a:cubicBezTo>
                  <a:close/>
                </a:path>
              </a:pathLst>
            </a:custGeom>
            <a:noFill/>
            <a:ln w="12700" cap="flat" cmpd="sng" algn="ctr">
              <a:solidFill>
                <a:srgbClr val="ED7D31">
                  <a:lumMod val="50000"/>
                </a:srgbClr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1661685737">
                    <a:prstGeom prst="round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  <a:effectLst/>
          </p:spPr>
          <p:txBody>
            <a:bodyPr rtlCol="0" anchor="b" anchorCtr="1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OSDF lib base</a:t>
              </a:r>
            </a:p>
          </p:txBody>
        </p:sp>
      </p:grpSp>
      <p:grpSp>
        <p:nvGrpSpPr>
          <p:cNvPr id="225" name="Group 224">
            <a:extLst>
              <a:ext uri="{FF2B5EF4-FFF2-40B4-BE49-F238E27FC236}">
                <a16:creationId xmlns:a16="http://schemas.microsoft.com/office/drawing/2014/main" id="{D6B4EEF4-469E-49C3-A8F3-A8B7C6C490E5}"/>
              </a:ext>
            </a:extLst>
          </p:cNvPr>
          <p:cNvGrpSpPr/>
          <p:nvPr/>
        </p:nvGrpSpPr>
        <p:grpSpPr>
          <a:xfrm>
            <a:off x="6075346" y="615251"/>
            <a:ext cx="1127231" cy="1197935"/>
            <a:chOff x="6663278" y="1205666"/>
            <a:chExt cx="1502975" cy="1597247"/>
          </a:xfrm>
        </p:grpSpPr>
        <p:sp>
          <p:nvSpPr>
            <p:cNvPr id="226" name="Rounded Rectangle 50">
              <a:extLst>
                <a:ext uri="{FF2B5EF4-FFF2-40B4-BE49-F238E27FC236}">
                  <a16:creationId xmlns:a16="http://schemas.microsoft.com/office/drawing/2014/main" id="{FEE350CF-28D9-44BE-BF5D-B2DD1CD2C57E}"/>
                </a:ext>
              </a:extLst>
            </p:cNvPr>
            <p:cNvSpPr/>
            <p:nvPr/>
          </p:nvSpPr>
          <p:spPr>
            <a:xfrm>
              <a:off x="6663278" y="1205666"/>
              <a:ext cx="1502975" cy="1597247"/>
            </a:xfrm>
            <a:prstGeom prst="roundRect">
              <a:avLst/>
            </a:pr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solidFill>
                <a:srgbClr val="FFC000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t" anchorCtr="1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50" b="0" i="0" u="none" strike="noStrike" kern="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Container/POD</a:t>
              </a:r>
            </a:p>
          </p:txBody>
        </p:sp>
        <p:sp>
          <p:nvSpPr>
            <p:cNvPr id="227" name="Rectangle 226">
              <a:extLst>
                <a:ext uri="{FF2B5EF4-FFF2-40B4-BE49-F238E27FC236}">
                  <a16:creationId xmlns:a16="http://schemas.microsoft.com/office/drawing/2014/main" id="{BB7A873E-20ED-44C3-BD54-4D41FC810EF3}"/>
                </a:ext>
              </a:extLst>
            </p:cNvPr>
            <p:cNvSpPr/>
            <p:nvPr/>
          </p:nvSpPr>
          <p:spPr>
            <a:xfrm>
              <a:off x="6721722" y="1622050"/>
              <a:ext cx="1391389" cy="236378"/>
            </a:xfrm>
            <a:prstGeom prst="rect">
              <a:avLst/>
            </a:pr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Placement API</a:t>
              </a:r>
            </a:p>
          </p:txBody>
        </p:sp>
        <p:sp>
          <p:nvSpPr>
            <p:cNvPr id="228" name="Rounded Rectangle 52">
              <a:extLst>
                <a:ext uri="{FF2B5EF4-FFF2-40B4-BE49-F238E27FC236}">
                  <a16:creationId xmlns:a16="http://schemas.microsoft.com/office/drawing/2014/main" id="{88CBE9DE-A59C-403D-B82F-E61F615EA6CD}"/>
                </a:ext>
              </a:extLst>
            </p:cNvPr>
            <p:cNvSpPr/>
            <p:nvPr/>
          </p:nvSpPr>
          <p:spPr>
            <a:xfrm>
              <a:off x="6747872" y="2202817"/>
              <a:ext cx="869228" cy="533785"/>
            </a:xfrm>
            <a:custGeom>
              <a:avLst/>
              <a:gdLst>
                <a:gd name="connsiteX0" fmla="*/ 0 w 869228"/>
                <a:gd name="connsiteY0" fmla="*/ 88966 h 533785"/>
                <a:gd name="connsiteX1" fmla="*/ 88966 w 869228"/>
                <a:gd name="connsiteY1" fmla="*/ 0 h 533785"/>
                <a:gd name="connsiteX2" fmla="*/ 448440 w 869228"/>
                <a:gd name="connsiteY2" fmla="*/ 0 h 533785"/>
                <a:gd name="connsiteX3" fmla="*/ 780262 w 869228"/>
                <a:gd name="connsiteY3" fmla="*/ 0 h 533785"/>
                <a:gd name="connsiteX4" fmla="*/ 869228 w 869228"/>
                <a:gd name="connsiteY4" fmla="*/ 88966 h 533785"/>
                <a:gd name="connsiteX5" fmla="*/ 869228 w 869228"/>
                <a:gd name="connsiteY5" fmla="*/ 444819 h 533785"/>
                <a:gd name="connsiteX6" fmla="*/ 780262 w 869228"/>
                <a:gd name="connsiteY6" fmla="*/ 533785 h 533785"/>
                <a:gd name="connsiteX7" fmla="*/ 434614 w 869228"/>
                <a:gd name="connsiteY7" fmla="*/ 533785 h 533785"/>
                <a:gd name="connsiteX8" fmla="*/ 88966 w 869228"/>
                <a:gd name="connsiteY8" fmla="*/ 533785 h 533785"/>
                <a:gd name="connsiteX9" fmla="*/ 0 w 869228"/>
                <a:gd name="connsiteY9" fmla="*/ 444819 h 533785"/>
                <a:gd name="connsiteX10" fmla="*/ 0 w 869228"/>
                <a:gd name="connsiteY10" fmla="*/ 88966 h 533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69228" h="533785" extrusionOk="0">
                  <a:moveTo>
                    <a:pt x="0" y="88966"/>
                  </a:moveTo>
                  <a:cubicBezTo>
                    <a:pt x="-7996" y="34899"/>
                    <a:pt x="37494" y="877"/>
                    <a:pt x="88966" y="0"/>
                  </a:cubicBezTo>
                  <a:cubicBezTo>
                    <a:pt x="226162" y="-22364"/>
                    <a:pt x="283042" y="35458"/>
                    <a:pt x="448440" y="0"/>
                  </a:cubicBezTo>
                  <a:cubicBezTo>
                    <a:pt x="613838" y="-35458"/>
                    <a:pt x="702969" y="1246"/>
                    <a:pt x="780262" y="0"/>
                  </a:cubicBezTo>
                  <a:cubicBezTo>
                    <a:pt x="828050" y="-737"/>
                    <a:pt x="876425" y="43270"/>
                    <a:pt x="869228" y="88966"/>
                  </a:cubicBezTo>
                  <a:cubicBezTo>
                    <a:pt x="871218" y="173727"/>
                    <a:pt x="837193" y="334372"/>
                    <a:pt x="869228" y="444819"/>
                  </a:cubicBezTo>
                  <a:cubicBezTo>
                    <a:pt x="876260" y="482511"/>
                    <a:pt x="822478" y="539865"/>
                    <a:pt x="780262" y="533785"/>
                  </a:cubicBezTo>
                  <a:cubicBezTo>
                    <a:pt x="620874" y="538354"/>
                    <a:pt x="527006" y="513679"/>
                    <a:pt x="434614" y="533785"/>
                  </a:cubicBezTo>
                  <a:cubicBezTo>
                    <a:pt x="342222" y="553891"/>
                    <a:pt x="161713" y="505179"/>
                    <a:pt x="88966" y="533785"/>
                  </a:cubicBezTo>
                  <a:cubicBezTo>
                    <a:pt x="26545" y="533025"/>
                    <a:pt x="4271" y="482242"/>
                    <a:pt x="0" y="444819"/>
                  </a:cubicBezTo>
                  <a:cubicBezTo>
                    <a:pt x="-17384" y="347806"/>
                    <a:pt x="94" y="182812"/>
                    <a:pt x="0" y="88966"/>
                  </a:cubicBezTo>
                  <a:close/>
                </a:path>
              </a:pathLst>
            </a:custGeom>
            <a:noFill/>
            <a:ln w="12700" cap="flat" cmpd="sng" algn="ctr">
              <a:solidFill>
                <a:srgbClr val="ED7D31">
                  <a:lumMod val="50000"/>
                </a:srgbClr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1219033472">
                    <a:prstGeom prst="round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  <a:effectLst/>
          </p:spPr>
          <p:txBody>
            <a:bodyPr rtlCol="0" anchor="b" anchorCtr="1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OSDF lib base</a:t>
              </a:r>
            </a:p>
          </p:txBody>
        </p:sp>
      </p:grpSp>
      <p:cxnSp>
        <p:nvCxnSpPr>
          <p:cNvPr id="229" name="Straight Arrow Connector 228">
            <a:extLst>
              <a:ext uri="{FF2B5EF4-FFF2-40B4-BE49-F238E27FC236}">
                <a16:creationId xmlns:a16="http://schemas.microsoft.com/office/drawing/2014/main" id="{9F2A7D06-D78F-47CC-B584-51ECFDF023BF}"/>
              </a:ext>
            </a:extLst>
          </p:cNvPr>
          <p:cNvCxnSpPr>
            <a:cxnSpLocks/>
            <a:stCxn id="206" idx="2"/>
            <a:endCxn id="198" idx="0"/>
          </p:cNvCxnSpPr>
          <p:nvPr/>
        </p:nvCxnSpPr>
        <p:spPr>
          <a:xfrm flipH="1">
            <a:off x="1934651" y="1889325"/>
            <a:ext cx="896070" cy="48997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230" name="Straight Arrow Connector 229">
            <a:extLst>
              <a:ext uri="{FF2B5EF4-FFF2-40B4-BE49-F238E27FC236}">
                <a16:creationId xmlns:a16="http://schemas.microsoft.com/office/drawing/2014/main" id="{7ABAA512-4BB1-43FB-A5E6-340616D71BF5}"/>
              </a:ext>
            </a:extLst>
          </p:cNvPr>
          <p:cNvCxnSpPr>
            <a:cxnSpLocks/>
            <a:stCxn id="222" idx="2"/>
            <a:endCxn id="198" idx="0"/>
          </p:cNvCxnSpPr>
          <p:nvPr/>
        </p:nvCxnSpPr>
        <p:spPr>
          <a:xfrm flipH="1">
            <a:off x="1934651" y="1862919"/>
            <a:ext cx="2189315" cy="516375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231" name="Straight Arrow Connector 230">
            <a:extLst>
              <a:ext uri="{FF2B5EF4-FFF2-40B4-BE49-F238E27FC236}">
                <a16:creationId xmlns:a16="http://schemas.microsoft.com/office/drawing/2014/main" id="{66747C52-7A00-4184-8D68-86BAFC3E34FE}"/>
              </a:ext>
            </a:extLst>
          </p:cNvPr>
          <p:cNvCxnSpPr>
            <a:cxnSpLocks/>
            <a:endCxn id="183" idx="1"/>
          </p:cNvCxnSpPr>
          <p:nvPr/>
        </p:nvCxnSpPr>
        <p:spPr>
          <a:xfrm>
            <a:off x="7134195" y="1632139"/>
            <a:ext cx="508229" cy="130738"/>
          </a:xfrm>
          <a:prstGeom prst="straightConnector1">
            <a:avLst/>
          </a:prstGeom>
          <a:noFill/>
          <a:ln w="38100" cap="flat" cmpd="sng" algn="ctr">
            <a:solidFill>
              <a:srgbClr val="44546A"/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sp>
        <p:nvSpPr>
          <p:cNvPr id="232" name="TextBox 231">
            <a:extLst>
              <a:ext uri="{FF2B5EF4-FFF2-40B4-BE49-F238E27FC236}">
                <a16:creationId xmlns:a16="http://schemas.microsoft.com/office/drawing/2014/main" id="{49B0A061-E029-4A6D-8BA5-F0AE14D2AF09}"/>
              </a:ext>
            </a:extLst>
          </p:cNvPr>
          <p:cNvSpPr txBox="1"/>
          <p:nvPr/>
        </p:nvSpPr>
        <p:spPr>
          <a:xfrm>
            <a:off x="411213" y="2325524"/>
            <a:ext cx="80502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900" dirty="0">
                <a:solidFill>
                  <a:srgbClr val="44546A"/>
                </a:solidFill>
                <a:latin typeface="Lucida Console" panose="020B0609040504020204" pitchFamily="49" charset="0"/>
              </a:rPr>
              <a:t>CRUD(</a:t>
            </a:r>
            <a:r>
              <a:rPr lang="en-US" sz="900" dirty="0" err="1">
                <a:solidFill>
                  <a:srgbClr val="44546A"/>
                </a:solidFill>
                <a:latin typeface="Lucida Console" panose="020B0609040504020204" pitchFamily="49" charset="0"/>
              </a:rPr>
              <a:t>mzn</a:t>
            </a:r>
            <a:r>
              <a:rPr lang="en-US" sz="900" dirty="0">
                <a:solidFill>
                  <a:srgbClr val="44546A"/>
                </a:solidFill>
                <a:latin typeface="Lucida Console" panose="020B0609040504020204" pitchFamily="49" charset="0"/>
              </a:rPr>
              <a:t>)</a:t>
            </a:r>
          </a:p>
        </p:txBody>
      </p:sp>
      <p:pic>
        <p:nvPicPr>
          <p:cNvPr id="233" name="Picture 232">
            <a:extLst>
              <a:ext uri="{FF2B5EF4-FFF2-40B4-BE49-F238E27FC236}">
                <a16:creationId xmlns:a16="http://schemas.microsoft.com/office/drawing/2014/main" id="{39F98F4C-391B-44B7-98FB-BA6ABE4482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-12132" y="2266731"/>
            <a:ext cx="343223" cy="326393"/>
          </a:xfrm>
          <a:prstGeom prst="rect">
            <a:avLst/>
          </a:prstGeom>
        </p:spPr>
      </p:pic>
      <p:cxnSp>
        <p:nvCxnSpPr>
          <p:cNvPr id="234" name="Straight Arrow Connector 233">
            <a:extLst>
              <a:ext uri="{FF2B5EF4-FFF2-40B4-BE49-F238E27FC236}">
                <a16:creationId xmlns:a16="http://schemas.microsoft.com/office/drawing/2014/main" id="{19E3A6E5-EB90-4B3F-ACDA-4D10D1A4C299}"/>
              </a:ext>
            </a:extLst>
          </p:cNvPr>
          <p:cNvCxnSpPr>
            <a:cxnSpLocks/>
            <a:endCxn id="198" idx="1"/>
          </p:cNvCxnSpPr>
          <p:nvPr/>
        </p:nvCxnSpPr>
        <p:spPr>
          <a:xfrm flipV="1">
            <a:off x="356580" y="2517793"/>
            <a:ext cx="927371" cy="2474"/>
          </a:xfrm>
          <a:prstGeom prst="straightConnector1">
            <a:avLst/>
          </a:prstGeom>
          <a:noFill/>
          <a:ln w="38100" cap="flat" cmpd="sng" algn="ctr">
            <a:solidFill>
              <a:srgbClr val="44546A"/>
            </a:solidFill>
            <a:prstDash val="solid"/>
            <a:miter lim="800000"/>
            <a:headEnd type="none" w="med" len="med"/>
            <a:tailEnd type="triangle" w="med" len="med"/>
          </a:ln>
          <a:effectLst/>
        </p:spPr>
      </p:cxnSp>
      <p:sp>
        <p:nvSpPr>
          <p:cNvPr id="235" name="TextBox 234">
            <a:extLst>
              <a:ext uri="{FF2B5EF4-FFF2-40B4-BE49-F238E27FC236}">
                <a16:creationId xmlns:a16="http://schemas.microsoft.com/office/drawing/2014/main" id="{22AC0BD0-F93C-45FC-8E0F-4D84F958C23F}"/>
              </a:ext>
            </a:extLst>
          </p:cNvPr>
          <p:cNvSpPr txBox="1"/>
          <p:nvPr/>
        </p:nvSpPr>
        <p:spPr>
          <a:xfrm>
            <a:off x="-14247" y="2571466"/>
            <a:ext cx="52050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App user</a:t>
            </a:r>
          </a:p>
        </p:txBody>
      </p:sp>
      <p:sp>
        <p:nvSpPr>
          <p:cNvPr id="236" name="TextBox 235">
            <a:extLst>
              <a:ext uri="{FF2B5EF4-FFF2-40B4-BE49-F238E27FC236}">
                <a16:creationId xmlns:a16="http://schemas.microsoft.com/office/drawing/2014/main" id="{8C1CE34F-3541-4100-82FF-E43C78F7D67B}"/>
              </a:ext>
            </a:extLst>
          </p:cNvPr>
          <p:cNvSpPr txBox="1"/>
          <p:nvPr/>
        </p:nvSpPr>
        <p:spPr>
          <a:xfrm>
            <a:off x="4350013" y="4154821"/>
            <a:ext cx="4695061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Compile time (API/Data) separated from the runtime (Gen-solver):</a:t>
            </a: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 </a:t>
            </a:r>
          </a:p>
          <a:p>
            <a:pPr marL="214313" marR="0" lvl="0" indent="-214313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Enables common interface to generic &amp; custom solvers</a:t>
            </a:r>
          </a:p>
          <a:p>
            <a:pPr marL="214313" marR="0" lvl="0" indent="-214313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Allows Generic solver to scale independently (vs for each optimization)</a:t>
            </a:r>
          </a:p>
          <a:p>
            <a:pPr marL="214313" marR="0" lvl="0" indent="-214313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Allows user to on-board models during runtime (provided data APIs remain same)</a:t>
            </a:r>
          </a:p>
        </p:txBody>
      </p:sp>
      <p:sp>
        <p:nvSpPr>
          <p:cNvPr id="237" name="Rounded Rectangle 61">
            <a:extLst>
              <a:ext uri="{FF2B5EF4-FFF2-40B4-BE49-F238E27FC236}">
                <a16:creationId xmlns:a16="http://schemas.microsoft.com/office/drawing/2014/main" id="{6406D46E-3173-43E8-BBE5-40C1A7CC858E}"/>
              </a:ext>
            </a:extLst>
          </p:cNvPr>
          <p:cNvSpPr/>
          <p:nvPr/>
        </p:nvSpPr>
        <p:spPr>
          <a:xfrm>
            <a:off x="7515962" y="2400172"/>
            <a:ext cx="241056" cy="188300"/>
          </a:xfrm>
          <a:custGeom>
            <a:avLst/>
            <a:gdLst>
              <a:gd name="connsiteX0" fmla="*/ 0 w 241056"/>
              <a:gd name="connsiteY0" fmla="*/ 31384 h 188300"/>
              <a:gd name="connsiteX1" fmla="*/ 31384 w 241056"/>
              <a:gd name="connsiteY1" fmla="*/ 0 h 188300"/>
              <a:gd name="connsiteX2" fmla="*/ 209672 w 241056"/>
              <a:gd name="connsiteY2" fmla="*/ 0 h 188300"/>
              <a:gd name="connsiteX3" fmla="*/ 241056 w 241056"/>
              <a:gd name="connsiteY3" fmla="*/ 31384 h 188300"/>
              <a:gd name="connsiteX4" fmla="*/ 241056 w 241056"/>
              <a:gd name="connsiteY4" fmla="*/ 156916 h 188300"/>
              <a:gd name="connsiteX5" fmla="*/ 209672 w 241056"/>
              <a:gd name="connsiteY5" fmla="*/ 188300 h 188300"/>
              <a:gd name="connsiteX6" fmla="*/ 31384 w 241056"/>
              <a:gd name="connsiteY6" fmla="*/ 188300 h 188300"/>
              <a:gd name="connsiteX7" fmla="*/ 0 w 241056"/>
              <a:gd name="connsiteY7" fmla="*/ 156916 h 188300"/>
              <a:gd name="connsiteX8" fmla="*/ 0 w 241056"/>
              <a:gd name="connsiteY8" fmla="*/ 31384 h 18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1056" h="188300" extrusionOk="0">
                <a:moveTo>
                  <a:pt x="0" y="31384"/>
                </a:moveTo>
                <a:cubicBezTo>
                  <a:pt x="-745" y="13591"/>
                  <a:pt x="12364" y="633"/>
                  <a:pt x="31384" y="0"/>
                </a:cubicBezTo>
                <a:cubicBezTo>
                  <a:pt x="118714" y="-19368"/>
                  <a:pt x="161648" y="4745"/>
                  <a:pt x="209672" y="0"/>
                </a:cubicBezTo>
                <a:cubicBezTo>
                  <a:pt x="225446" y="-1186"/>
                  <a:pt x="238801" y="18679"/>
                  <a:pt x="241056" y="31384"/>
                </a:cubicBezTo>
                <a:cubicBezTo>
                  <a:pt x="252143" y="68161"/>
                  <a:pt x="238013" y="97060"/>
                  <a:pt x="241056" y="156916"/>
                </a:cubicBezTo>
                <a:cubicBezTo>
                  <a:pt x="241642" y="173043"/>
                  <a:pt x="224269" y="187881"/>
                  <a:pt x="209672" y="188300"/>
                </a:cubicBezTo>
                <a:cubicBezTo>
                  <a:pt x="139513" y="206829"/>
                  <a:pt x="69527" y="184629"/>
                  <a:pt x="31384" y="188300"/>
                </a:cubicBezTo>
                <a:cubicBezTo>
                  <a:pt x="12171" y="191410"/>
                  <a:pt x="-3010" y="170758"/>
                  <a:pt x="0" y="156916"/>
                </a:cubicBezTo>
                <a:cubicBezTo>
                  <a:pt x="-1853" y="102623"/>
                  <a:pt x="7236" y="81072"/>
                  <a:pt x="0" y="31384"/>
                </a:cubicBezTo>
                <a:close/>
              </a:path>
            </a:pathLst>
          </a:custGeom>
          <a:noFill/>
          <a:ln w="12700" cap="flat" cmpd="sng" algn="ctr">
            <a:solidFill>
              <a:srgbClr val="ED7D31">
                <a:lumMod val="50000"/>
              </a:srgbClr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sd="1219033472">
                  <a:prstGeom prst="round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  <a:effectLst/>
        </p:spPr>
        <p:txBody>
          <a:bodyPr rtlCol="0" anchor="b" anchorCtr="1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8" name="TextBox 237">
            <a:extLst>
              <a:ext uri="{FF2B5EF4-FFF2-40B4-BE49-F238E27FC236}">
                <a16:creationId xmlns:a16="http://schemas.microsoft.com/office/drawing/2014/main" id="{2412AC4B-5E97-49C9-8FB4-8DBA948AF494}"/>
              </a:ext>
            </a:extLst>
          </p:cNvPr>
          <p:cNvSpPr txBox="1"/>
          <p:nvPr/>
        </p:nvSpPr>
        <p:spPr>
          <a:xfrm>
            <a:off x="7780935" y="2313077"/>
            <a:ext cx="114268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Platform component </a:t>
            </a:r>
          </a:p>
        </p:txBody>
      </p:sp>
      <p:pic>
        <p:nvPicPr>
          <p:cNvPr id="239" name="Picture 238">
            <a:extLst>
              <a:ext uri="{FF2B5EF4-FFF2-40B4-BE49-F238E27FC236}">
                <a16:creationId xmlns:a16="http://schemas.microsoft.com/office/drawing/2014/main" id="{E2EFCA78-F338-48B8-92EF-DC618B85BC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-16386" y="961744"/>
            <a:ext cx="343223" cy="326393"/>
          </a:xfrm>
          <a:prstGeom prst="rect">
            <a:avLst/>
          </a:prstGeom>
        </p:spPr>
      </p:pic>
      <p:cxnSp>
        <p:nvCxnSpPr>
          <p:cNvPr id="240" name="Straight Arrow Connector 239">
            <a:extLst>
              <a:ext uri="{FF2B5EF4-FFF2-40B4-BE49-F238E27FC236}">
                <a16:creationId xmlns:a16="http://schemas.microsoft.com/office/drawing/2014/main" id="{7B61D87C-DFE3-4585-A3D8-95480B7D8A0E}"/>
              </a:ext>
            </a:extLst>
          </p:cNvPr>
          <p:cNvCxnSpPr>
            <a:cxnSpLocks/>
          </p:cNvCxnSpPr>
          <p:nvPr/>
        </p:nvCxnSpPr>
        <p:spPr>
          <a:xfrm flipV="1">
            <a:off x="352325" y="1210588"/>
            <a:ext cx="499124" cy="4691"/>
          </a:xfrm>
          <a:prstGeom prst="straightConnector1">
            <a:avLst/>
          </a:prstGeom>
          <a:noFill/>
          <a:ln w="38100" cap="flat" cmpd="sng" algn="ctr">
            <a:solidFill>
              <a:srgbClr val="44546A"/>
            </a:solidFill>
            <a:prstDash val="solid"/>
            <a:miter lim="800000"/>
            <a:headEnd type="none" w="med" len="med"/>
            <a:tailEnd type="triangle" w="med" len="med"/>
          </a:ln>
          <a:effectLst/>
        </p:spPr>
      </p:cxnSp>
      <p:sp>
        <p:nvSpPr>
          <p:cNvPr id="241" name="TextBox 240">
            <a:extLst>
              <a:ext uri="{FF2B5EF4-FFF2-40B4-BE49-F238E27FC236}">
                <a16:creationId xmlns:a16="http://schemas.microsoft.com/office/drawing/2014/main" id="{57398C3F-A0E8-4787-91C7-8A14AA63F7E8}"/>
              </a:ext>
            </a:extLst>
          </p:cNvPr>
          <p:cNvSpPr txBox="1"/>
          <p:nvPr/>
        </p:nvSpPr>
        <p:spPr>
          <a:xfrm>
            <a:off x="-18503" y="1266480"/>
            <a:ext cx="60131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App user</a:t>
            </a:r>
          </a:p>
        </p:txBody>
      </p:sp>
      <p:grpSp>
        <p:nvGrpSpPr>
          <p:cNvPr id="242" name="Group 241">
            <a:extLst>
              <a:ext uri="{FF2B5EF4-FFF2-40B4-BE49-F238E27FC236}">
                <a16:creationId xmlns:a16="http://schemas.microsoft.com/office/drawing/2014/main" id="{875A3429-687C-401D-9157-FC364B4A1F13}"/>
              </a:ext>
            </a:extLst>
          </p:cNvPr>
          <p:cNvGrpSpPr/>
          <p:nvPr/>
        </p:nvGrpSpPr>
        <p:grpSpPr>
          <a:xfrm>
            <a:off x="4776564" y="649887"/>
            <a:ext cx="1127231" cy="1197935"/>
            <a:chOff x="4854083" y="1273799"/>
            <a:chExt cx="1502975" cy="1597247"/>
          </a:xfrm>
        </p:grpSpPr>
        <p:grpSp>
          <p:nvGrpSpPr>
            <p:cNvPr id="243" name="Group 242">
              <a:extLst>
                <a:ext uri="{FF2B5EF4-FFF2-40B4-BE49-F238E27FC236}">
                  <a16:creationId xmlns:a16="http://schemas.microsoft.com/office/drawing/2014/main" id="{0DEC498A-8BB3-45C9-8C56-3522E22EDF87}"/>
                </a:ext>
              </a:extLst>
            </p:cNvPr>
            <p:cNvGrpSpPr/>
            <p:nvPr/>
          </p:nvGrpSpPr>
          <p:grpSpPr>
            <a:xfrm>
              <a:off x="4854083" y="1273799"/>
              <a:ext cx="1502975" cy="1597247"/>
              <a:chOff x="4854083" y="1273799"/>
              <a:chExt cx="1502975" cy="1597247"/>
            </a:xfrm>
          </p:grpSpPr>
          <p:sp>
            <p:nvSpPr>
              <p:cNvPr id="245" name="Rounded Rectangle 69">
                <a:extLst>
                  <a:ext uri="{FF2B5EF4-FFF2-40B4-BE49-F238E27FC236}">
                    <a16:creationId xmlns:a16="http://schemas.microsoft.com/office/drawing/2014/main" id="{8E1FDB25-C051-458E-A65B-AB592231822A}"/>
                  </a:ext>
                </a:extLst>
              </p:cNvPr>
              <p:cNvSpPr/>
              <p:nvPr/>
            </p:nvSpPr>
            <p:spPr>
              <a:xfrm>
                <a:off x="4854083" y="1273799"/>
                <a:ext cx="1502975" cy="1597247"/>
              </a:xfrm>
              <a:prstGeom prst="roundRect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rgbClr val="FFC000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t" anchorCtr="1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5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44546A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Container/POD</a:t>
                </a:r>
              </a:p>
            </p:txBody>
          </p:sp>
          <p:sp>
            <p:nvSpPr>
              <p:cNvPr id="246" name="Rectangle 245">
                <a:extLst>
                  <a:ext uri="{FF2B5EF4-FFF2-40B4-BE49-F238E27FC236}">
                    <a16:creationId xmlns:a16="http://schemas.microsoft.com/office/drawing/2014/main" id="{C36B8DB1-59E9-48C5-BB6C-A516D377E54A}"/>
                  </a:ext>
                </a:extLst>
              </p:cNvPr>
              <p:cNvSpPr/>
              <p:nvPr/>
            </p:nvSpPr>
            <p:spPr>
              <a:xfrm>
                <a:off x="4916499" y="1586931"/>
                <a:ext cx="1370700" cy="605143"/>
              </a:xfrm>
              <a:prstGeom prst="rect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dash"/>
                <a:miter lim="800000"/>
              </a:ln>
              <a:effectLst/>
            </p:spPr>
            <p:txBody>
              <a:bodyPr rtlCol="0" anchor="t" anchorCtr="1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44546A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CM APP</a:t>
                </a:r>
              </a:p>
            </p:txBody>
          </p:sp>
          <p:sp>
            <p:nvSpPr>
              <p:cNvPr id="247" name="Rectangle 246">
                <a:extLst>
                  <a:ext uri="{FF2B5EF4-FFF2-40B4-BE49-F238E27FC236}">
                    <a16:creationId xmlns:a16="http://schemas.microsoft.com/office/drawing/2014/main" id="{C683B82E-0A79-4464-A506-83999CB5FB70}"/>
                  </a:ext>
                </a:extLst>
              </p:cNvPr>
              <p:cNvSpPr/>
              <p:nvPr/>
            </p:nvSpPr>
            <p:spPr>
              <a:xfrm>
                <a:off x="4995291" y="1885384"/>
                <a:ext cx="1142999" cy="219286"/>
              </a:xfrm>
              <a:prstGeom prst="rect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dash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44546A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Data transform</a:t>
                </a:r>
              </a:p>
            </p:txBody>
          </p:sp>
        </p:grpSp>
        <p:sp>
          <p:nvSpPr>
            <p:cNvPr id="244" name="Rounded Rectangle 68">
              <a:extLst>
                <a:ext uri="{FF2B5EF4-FFF2-40B4-BE49-F238E27FC236}">
                  <a16:creationId xmlns:a16="http://schemas.microsoft.com/office/drawing/2014/main" id="{03CAB2B0-DB87-4968-B11D-73888A653972}"/>
                </a:ext>
              </a:extLst>
            </p:cNvPr>
            <p:cNvSpPr/>
            <p:nvPr/>
          </p:nvSpPr>
          <p:spPr>
            <a:xfrm>
              <a:off x="4901523" y="2291079"/>
              <a:ext cx="834556" cy="513656"/>
            </a:xfrm>
            <a:custGeom>
              <a:avLst/>
              <a:gdLst>
                <a:gd name="connsiteX0" fmla="*/ 0 w 625917"/>
                <a:gd name="connsiteY0" fmla="*/ 64208 h 385242"/>
                <a:gd name="connsiteX1" fmla="*/ 64208 w 625917"/>
                <a:gd name="connsiteY1" fmla="*/ 0 h 385242"/>
                <a:gd name="connsiteX2" fmla="*/ 561709 w 625917"/>
                <a:gd name="connsiteY2" fmla="*/ 0 h 385242"/>
                <a:gd name="connsiteX3" fmla="*/ 625917 w 625917"/>
                <a:gd name="connsiteY3" fmla="*/ 64208 h 385242"/>
                <a:gd name="connsiteX4" fmla="*/ 625917 w 625917"/>
                <a:gd name="connsiteY4" fmla="*/ 321034 h 385242"/>
                <a:gd name="connsiteX5" fmla="*/ 561709 w 625917"/>
                <a:gd name="connsiteY5" fmla="*/ 385242 h 385242"/>
                <a:gd name="connsiteX6" fmla="*/ 64208 w 625917"/>
                <a:gd name="connsiteY6" fmla="*/ 385242 h 385242"/>
                <a:gd name="connsiteX7" fmla="*/ 0 w 625917"/>
                <a:gd name="connsiteY7" fmla="*/ 321034 h 385242"/>
                <a:gd name="connsiteX8" fmla="*/ 0 w 625917"/>
                <a:gd name="connsiteY8" fmla="*/ 64208 h 385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5917" h="385242" extrusionOk="0">
                  <a:moveTo>
                    <a:pt x="0" y="64208"/>
                  </a:moveTo>
                  <a:cubicBezTo>
                    <a:pt x="-5685" y="32299"/>
                    <a:pt x="19629" y="608"/>
                    <a:pt x="64208" y="0"/>
                  </a:cubicBezTo>
                  <a:cubicBezTo>
                    <a:pt x="271304" y="-31940"/>
                    <a:pt x="397402" y="46196"/>
                    <a:pt x="561709" y="0"/>
                  </a:cubicBezTo>
                  <a:cubicBezTo>
                    <a:pt x="604399" y="-6376"/>
                    <a:pt x="625859" y="36285"/>
                    <a:pt x="625917" y="64208"/>
                  </a:cubicBezTo>
                  <a:cubicBezTo>
                    <a:pt x="649205" y="116746"/>
                    <a:pt x="614265" y="238017"/>
                    <a:pt x="625917" y="321034"/>
                  </a:cubicBezTo>
                  <a:cubicBezTo>
                    <a:pt x="622938" y="359685"/>
                    <a:pt x="589182" y="380519"/>
                    <a:pt x="561709" y="385242"/>
                  </a:cubicBezTo>
                  <a:cubicBezTo>
                    <a:pt x="351224" y="442257"/>
                    <a:pt x="292093" y="375136"/>
                    <a:pt x="64208" y="385242"/>
                  </a:cubicBezTo>
                  <a:cubicBezTo>
                    <a:pt x="33057" y="393942"/>
                    <a:pt x="-1660" y="352329"/>
                    <a:pt x="0" y="321034"/>
                  </a:cubicBezTo>
                  <a:cubicBezTo>
                    <a:pt x="-2021" y="240120"/>
                    <a:pt x="1396" y="149767"/>
                    <a:pt x="0" y="64208"/>
                  </a:cubicBezTo>
                  <a:close/>
                </a:path>
              </a:pathLst>
            </a:custGeom>
            <a:noFill/>
            <a:ln w="12700" cap="flat" cmpd="sng" algn="ctr">
              <a:solidFill>
                <a:srgbClr val="ED7D31">
                  <a:lumMod val="50000"/>
                </a:srgbClr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1661685737">
                    <a:prstGeom prst="round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  <a:effectLst/>
          </p:spPr>
          <p:txBody>
            <a:bodyPr rtlCol="0" anchor="b" anchorCtr="1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OSDF</a:t>
              </a:r>
              <a:r>
                <a:rPr lang="en-US" sz="1000" kern="0" dirty="0">
                  <a:solidFill>
                    <a:srgbClr val="44546A"/>
                  </a:solidFill>
                  <a:latin typeface="Calibri" panose="020F0502020204030204"/>
                </a:rPr>
                <a:t> </a:t>
              </a: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lib base</a:t>
              </a:r>
            </a:p>
          </p:txBody>
        </p:sp>
      </p:grpSp>
      <p:cxnSp>
        <p:nvCxnSpPr>
          <p:cNvPr id="248" name="Straight Arrow Connector 247">
            <a:extLst>
              <a:ext uri="{FF2B5EF4-FFF2-40B4-BE49-F238E27FC236}">
                <a16:creationId xmlns:a16="http://schemas.microsoft.com/office/drawing/2014/main" id="{8A4F4D67-348B-41D3-8B81-02D8D0C3DD31}"/>
              </a:ext>
            </a:extLst>
          </p:cNvPr>
          <p:cNvCxnSpPr>
            <a:cxnSpLocks/>
            <a:stCxn id="244" idx="2"/>
          </p:cNvCxnSpPr>
          <p:nvPr/>
        </p:nvCxnSpPr>
        <p:spPr>
          <a:xfrm flipH="1">
            <a:off x="2110193" y="1798089"/>
            <a:ext cx="3014910" cy="574058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sp>
        <p:nvSpPr>
          <p:cNvPr id="249" name="TextBox 248">
            <a:extLst>
              <a:ext uri="{FF2B5EF4-FFF2-40B4-BE49-F238E27FC236}">
                <a16:creationId xmlns:a16="http://schemas.microsoft.com/office/drawing/2014/main" id="{4432073B-4708-4CB0-BEAE-D2DC54430BE7}"/>
              </a:ext>
            </a:extLst>
          </p:cNvPr>
          <p:cNvSpPr txBox="1"/>
          <p:nvPr/>
        </p:nvSpPr>
        <p:spPr>
          <a:xfrm>
            <a:off x="5474853" y="2036036"/>
            <a:ext cx="1327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Allows interfacing with custom optimizers</a:t>
            </a:r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14209BFE-AA5B-4252-8850-8F9D611DD9E5}"/>
              </a:ext>
            </a:extLst>
          </p:cNvPr>
          <p:cNvSpPr/>
          <p:nvPr/>
        </p:nvSpPr>
        <p:spPr>
          <a:xfrm>
            <a:off x="7514238" y="2901112"/>
            <a:ext cx="270362" cy="127346"/>
          </a:xfrm>
          <a:prstGeom prst="rect">
            <a:avLst/>
          </a:prstGeom>
          <a:solidFill>
            <a:srgbClr val="ED7D31">
              <a:lumMod val="20000"/>
              <a:lumOff val="80000"/>
            </a:srgbClr>
          </a:solidFill>
          <a:ln w="127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  <p:txBody>
          <a:bodyPr rtlCol="0" anchor="t" anchorCtr="1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1" name="TextBox 250">
            <a:extLst>
              <a:ext uri="{FF2B5EF4-FFF2-40B4-BE49-F238E27FC236}">
                <a16:creationId xmlns:a16="http://schemas.microsoft.com/office/drawing/2014/main" id="{45E83334-D257-4FAF-952C-72A007957BEC}"/>
              </a:ext>
            </a:extLst>
          </p:cNvPr>
          <p:cNvSpPr txBox="1"/>
          <p:nvPr/>
        </p:nvSpPr>
        <p:spPr>
          <a:xfrm>
            <a:off x="7815914" y="2846582"/>
            <a:ext cx="114268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App component</a:t>
            </a:r>
          </a:p>
        </p:txBody>
      </p:sp>
      <p:sp>
        <p:nvSpPr>
          <p:cNvPr id="252" name="TextBox 251">
            <a:extLst>
              <a:ext uri="{FF2B5EF4-FFF2-40B4-BE49-F238E27FC236}">
                <a16:creationId xmlns:a16="http://schemas.microsoft.com/office/drawing/2014/main" id="{8EF772CE-5413-4395-A78F-6649DB6720A0}"/>
              </a:ext>
            </a:extLst>
          </p:cNvPr>
          <p:cNvSpPr txBox="1"/>
          <p:nvPr/>
        </p:nvSpPr>
        <p:spPr>
          <a:xfrm>
            <a:off x="263876" y="1036565"/>
            <a:ext cx="72681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sz="900" dirty="0">
                <a:solidFill>
                  <a:srgbClr val="44546A"/>
                </a:solidFill>
                <a:latin typeface="Lucida Console" panose="020B0609040504020204" pitchFamily="49" charset="0"/>
              </a:rPr>
              <a:t>App data plugins</a:t>
            </a:r>
          </a:p>
        </p:txBody>
      </p:sp>
      <p:sp>
        <p:nvSpPr>
          <p:cNvPr id="253" name="Rectangle 252">
            <a:extLst>
              <a:ext uri="{FF2B5EF4-FFF2-40B4-BE49-F238E27FC236}">
                <a16:creationId xmlns:a16="http://schemas.microsoft.com/office/drawing/2014/main" id="{C6B20F23-F965-4CF3-9EC4-C439BDBAFDBC}"/>
              </a:ext>
            </a:extLst>
          </p:cNvPr>
          <p:cNvSpPr/>
          <p:nvPr/>
        </p:nvSpPr>
        <p:spPr>
          <a:xfrm>
            <a:off x="7524327" y="2695248"/>
            <a:ext cx="198301" cy="133137"/>
          </a:xfrm>
          <a:custGeom>
            <a:avLst/>
            <a:gdLst>
              <a:gd name="connsiteX0" fmla="*/ 0 w 198301"/>
              <a:gd name="connsiteY0" fmla="*/ 0 h 133137"/>
              <a:gd name="connsiteX1" fmla="*/ 198301 w 198301"/>
              <a:gd name="connsiteY1" fmla="*/ 0 h 133137"/>
              <a:gd name="connsiteX2" fmla="*/ 198301 w 198301"/>
              <a:gd name="connsiteY2" fmla="*/ 133137 h 133137"/>
              <a:gd name="connsiteX3" fmla="*/ 0 w 198301"/>
              <a:gd name="connsiteY3" fmla="*/ 133137 h 133137"/>
              <a:gd name="connsiteX4" fmla="*/ 0 w 198301"/>
              <a:gd name="connsiteY4" fmla="*/ 0 h 133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8301" h="133137" extrusionOk="0">
                <a:moveTo>
                  <a:pt x="0" y="0"/>
                </a:moveTo>
                <a:cubicBezTo>
                  <a:pt x="77270" y="-12079"/>
                  <a:pt x="103329" y="18542"/>
                  <a:pt x="198301" y="0"/>
                </a:cubicBezTo>
                <a:cubicBezTo>
                  <a:pt x="199759" y="50103"/>
                  <a:pt x="185617" y="87554"/>
                  <a:pt x="198301" y="133137"/>
                </a:cubicBezTo>
                <a:cubicBezTo>
                  <a:pt x="137011" y="141444"/>
                  <a:pt x="58280" y="111920"/>
                  <a:pt x="0" y="133137"/>
                </a:cubicBezTo>
                <a:cubicBezTo>
                  <a:pt x="-2375" y="87794"/>
                  <a:pt x="373" y="27149"/>
                  <a:pt x="0" y="0"/>
                </a:cubicBezTo>
                <a:close/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254" name="TextBox 253">
            <a:extLst>
              <a:ext uri="{FF2B5EF4-FFF2-40B4-BE49-F238E27FC236}">
                <a16:creationId xmlns:a16="http://schemas.microsoft.com/office/drawing/2014/main" id="{47FFDDF4-FD04-4C03-8049-475D9DCE4781}"/>
              </a:ext>
            </a:extLst>
          </p:cNvPr>
          <p:cNvSpPr txBox="1"/>
          <p:nvPr/>
        </p:nvSpPr>
        <p:spPr>
          <a:xfrm>
            <a:off x="7780935" y="2637179"/>
            <a:ext cx="123300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Platform Data APIs</a:t>
            </a:r>
          </a:p>
        </p:txBody>
      </p:sp>
      <p:sp>
        <p:nvSpPr>
          <p:cNvPr id="258" name="Rectangle 257">
            <a:extLst>
              <a:ext uri="{FF2B5EF4-FFF2-40B4-BE49-F238E27FC236}">
                <a16:creationId xmlns:a16="http://schemas.microsoft.com/office/drawing/2014/main" id="{862DCD2C-47F3-4645-81D7-54ECE34221A3}"/>
              </a:ext>
            </a:extLst>
          </p:cNvPr>
          <p:cNvSpPr/>
          <p:nvPr/>
        </p:nvSpPr>
        <p:spPr>
          <a:xfrm>
            <a:off x="5501506" y="1442774"/>
            <a:ext cx="370480" cy="229829"/>
          </a:xfrm>
          <a:custGeom>
            <a:avLst/>
            <a:gdLst>
              <a:gd name="connsiteX0" fmla="*/ 0 w 370480"/>
              <a:gd name="connsiteY0" fmla="*/ 0 h 229829"/>
              <a:gd name="connsiteX1" fmla="*/ 370480 w 370480"/>
              <a:gd name="connsiteY1" fmla="*/ 0 h 229829"/>
              <a:gd name="connsiteX2" fmla="*/ 370480 w 370480"/>
              <a:gd name="connsiteY2" fmla="*/ 229829 h 229829"/>
              <a:gd name="connsiteX3" fmla="*/ 0 w 370480"/>
              <a:gd name="connsiteY3" fmla="*/ 229829 h 229829"/>
              <a:gd name="connsiteX4" fmla="*/ 0 w 370480"/>
              <a:gd name="connsiteY4" fmla="*/ 0 h 229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0480" h="229829" extrusionOk="0">
                <a:moveTo>
                  <a:pt x="0" y="0"/>
                </a:moveTo>
                <a:cubicBezTo>
                  <a:pt x="108971" y="-12877"/>
                  <a:pt x="260052" y="39913"/>
                  <a:pt x="370480" y="0"/>
                </a:cubicBezTo>
                <a:cubicBezTo>
                  <a:pt x="382818" y="57586"/>
                  <a:pt x="343799" y="129773"/>
                  <a:pt x="370480" y="229829"/>
                </a:cubicBezTo>
                <a:cubicBezTo>
                  <a:pt x="289153" y="260562"/>
                  <a:pt x="165347" y="228050"/>
                  <a:pt x="0" y="229829"/>
                </a:cubicBezTo>
                <a:cubicBezTo>
                  <a:pt x="-22396" y="117539"/>
                  <a:pt x="20968" y="101521"/>
                  <a:pt x="0" y="0"/>
                </a:cubicBezTo>
                <a:close/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data APIs</a:t>
            </a:r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6B404504-D5C7-4D9E-8996-915B55A39C0A}"/>
              </a:ext>
            </a:extLst>
          </p:cNvPr>
          <p:cNvSpPr/>
          <p:nvPr/>
        </p:nvSpPr>
        <p:spPr>
          <a:xfrm>
            <a:off x="4980232" y="2693670"/>
            <a:ext cx="973166" cy="383745"/>
          </a:xfrm>
          <a:custGeom>
            <a:avLst/>
            <a:gdLst>
              <a:gd name="connsiteX0" fmla="*/ 0 w 973166"/>
              <a:gd name="connsiteY0" fmla="*/ 0 h 383745"/>
              <a:gd name="connsiteX1" fmla="*/ 467120 w 973166"/>
              <a:gd name="connsiteY1" fmla="*/ 0 h 383745"/>
              <a:gd name="connsiteX2" fmla="*/ 973166 w 973166"/>
              <a:gd name="connsiteY2" fmla="*/ 0 h 383745"/>
              <a:gd name="connsiteX3" fmla="*/ 973166 w 973166"/>
              <a:gd name="connsiteY3" fmla="*/ 383745 h 383745"/>
              <a:gd name="connsiteX4" fmla="*/ 486583 w 973166"/>
              <a:gd name="connsiteY4" fmla="*/ 383745 h 383745"/>
              <a:gd name="connsiteX5" fmla="*/ 0 w 973166"/>
              <a:gd name="connsiteY5" fmla="*/ 383745 h 383745"/>
              <a:gd name="connsiteX6" fmla="*/ 0 w 973166"/>
              <a:gd name="connsiteY6" fmla="*/ 0 h 383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73166" h="383745" extrusionOk="0">
                <a:moveTo>
                  <a:pt x="0" y="0"/>
                </a:moveTo>
                <a:cubicBezTo>
                  <a:pt x="141110" y="-46670"/>
                  <a:pt x="295996" y="16723"/>
                  <a:pt x="467120" y="0"/>
                </a:cubicBezTo>
                <a:cubicBezTo>
                  <a:pt x="638244" y="-16723"/>
                  <a:pt x="826002" y="58099"/>
                  <a:pt x="973166" y="0"/>
                </a:cubicBezTo>
                <a:cubicBezTo>
                  <a:pt x="974424" y="107559"/>
                  <a:pt x="942623" y="284152"/>
                  <a:pt x="973166" y="383745"/>
                </a:cubicBezTo>
                <a:cubicBezTo>
                  <a:pt x="790776" y="417016"/>
                  <a:pt x="636817" y="372589"/>
                  <a:pt x="486583" y="383745"/>
                </a:cubicBezTo>
                <a:cubicBezTo>
                  <a:pt x="336349" y="394901"/>
                  <a:pt x="233309" y="338553"/>
                  <a:pt x="0" y="383745"/>
                </a:cubicBezTo>
                <a:cubicBezTo>
                  <a:pt x="-43966" y="216165"/>
                  <a:pt x="37850" y="111597"/>
                  <a:pt x="0" y="0"/>
                </a:cubicBezTo>
                <a:close/>
              </a:path>
            </a:pathLst>
          </a:custGeom>
          <a:noFill/>
          <a:ln w="12700" cap="flat" cmpd="sng" algn="ctr">
            <a:solidFill>
              <a:srgbClr val="ED7D31">
                <a:lumMod val="50000"/>
              </a:srgbClr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sd="1661685737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PCI heuristic Solver</a:t>
            </a:r>
          </a:p>
        </p:txBody>
      </p:sp>
      <p:cxnSp>
        <p:nvCxnSpPr>
          <p:cNvPr id="261" name="Straight Arrow Connector 260">
            <a:extLst>
              <a:ext uri="{FF2B5EF4-FFF2-40B4-BE49-F238E27FC236}">
                <a16:creationId xmlns:a16="http://schemas.microsoft.com/office/drawing/2014/main" id="{92A7A2E0-4B6A-4248-9953-C144F572C015}"/>
              </a:ext>
            </a:extLst>
          </p:cNvPr>
          <p:cNvCxnSpPr>
            <a:cxnSpLocks/>
            <a:stCxn id="206" idx="2"/>
            <a:endCxn id="260" idx="0"/>
          </p:cNvCxnSpPr>
          <p:nvPr/>
        </p:nvCxnSpPr>
        <p:spPr>
          <a:xfrm>
            <a:off x="2830721" y="1889325"/>
            <a:ext cx="2636094" cy="804346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sp>
        <p:nvSpPr>
          <p:cNvPr id="262" name="Rectangle 261">
            <a:extLst>
              <a:ext uri="{FF2B5EF4-FFF2-40B4-BE49-F238E27FC236}">
                <a16:creationId xmlns:a16="http://schemas.microsoft.com/office/drawing/2014/main" id="{C14BC75C-2D5A-4EFC-843D-9A993FE54E95}"/>
              </a:ext>
            </a:extLst>
          </p:cNvPr>
          <p:cNvSpPr/>
          <p:nvPr/>
        </p:nvSpPr>
        <p:spPr>
          <a:xfrm>
            <a:off x="4373494" y="2101154"/>
            <a:ext cx="101181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/>
            <a:r>
              <a:rPr lang="en-US" sz="900" dirty="0" err="1">
                <a:solidFill>
                  <a:srgbClr val="44546A"/>
                </a:solidFill>
                <a:latin typeface="Lucida Console" panose="020B0609040504020204" pitchFamily="49" charset="0"/>
              </a:rPr>
              <a:t>pciAPI</a:t>
            </a:r>
            <a:r>
              <a:rPr lang="en-US" sz="900" dirty="0">
                <a:solidFill>
                  <a:srgbClr val="44546A"/>
                </a:solidFill>
                <a:latin typeface="Lucida Console" panose="020B0609040504020204" pitchFamily="49" charset="0"/>
              </a:rPr>
              <a:t>(json)</a:t>
            </a:r>
          </a:p>
        </p:txBody>
      </p:sp>
      <p:sp>
        <p:nvSpPr>
          <p:cNvPr id="263" name="Rounded Rectangle 86">
            <a:extLst>
              <a:ext uri="{FF2B5EF4-FFF2-40B4-BE49-F238E27FC236}">
                <a16:creationId xmlns:a16="http://schemas.microsoft.com/office/drawing/2014/main" id="{38E315E0-BE73-440E-A378-9A9C4159838A}"/>
              </a:ext>
            </a:extLst>
          </p:cNvPr>
          <p:cNvSpPr/>
          <p:nvPr/>
        </p:nvSpPr>
        <p:spPr>
          <a:xfrm>
            <a:off x="2520297" y="2376255"/>
            <a:ext cx="609817" cy="400339"/>
          </a:xfrm>
          <a:custGeom>
            <a:avLst/>
            <a:gdLst>
              <a:gd name="connsiteX0" fmla="*/ 0 w 609817"/>
              <a:gd name="connsiteY0" fmla="*/ 66725 h 400339"/>
              <a:gd name="connsiteX1" fmla="*/ 66725 w 609817"/>
              <a:gd name="connsiteY1" fmla="*/ 0 h 400339"/>
              <a:gd name="connsiteX2" fmla="*/ 543092 w 609817"/>
              <a:gd name="connsiteY2" fmla="*/ 0 h 400339"/>
              <a:gd name="connsiteX3" fmla="*/ 609817 w 609817"/>
              <a:gd name="connsiteY3" fmla="*/ 66725 h 400339"/>
              <a:gd name="connsiteX4" fmla="*/ 609817 w 609817"/>
              <a:gd name="connsiteY4" fmla="*/ 333614 h 400339"/>
              <a:gd name="connsiteX5" fmla="*/ 543092 w 609817"/>
              <a:gd name="connsiteY5" fmla="*/ 400339 h 400339"/>
              <a:gd name="connsiteX6" fmla="*/ 66725 w 609817"/>
              <a:gd name="connsiteY6" fmla="*/ 400339 h 400339"/>
              <a:gd name="connsiteX7" fmla="*/ 0 w 609817"/>
              <a:gd name="connsiteY7" fmla="*/ 333614 h 400339"/>
              <a:gd name="connsiteX8" fmla="*/ 0 w 609817"/>
              <a:gd name="connsiteY8" fmla="*/ 66725 h 400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09817" h="400339" extrusionOk="0">
                <a:moveTo>
                  <a:pt x="0" y="66725"/>
                </a:moveTo>
                <a:cubicBezTo>
                  <a:pt x="-1299" y="29073"/>
                  <a:pt x="20813" y="3401"/>
                  <a:pt x="66725" y="0"/>
                </a:cubicBezTo>
                <a:cubicBezTo>
                  <a:pt x="164215" y="-36877"/>
                  <a:pt x="415650" y="19840"/>
                  <a:pt x="543092" y="0"/>
                </a:cubicBezTo>
                <a:cubicBezTo>
                  <a:pt x="578387" y="-1183"/>
                  <a:pt x="608839" y="31881"/>
                  <a:pt x="609817" y="66725"/>
                </a:cubicBezTo>
                <a:cubicBezTo>
                  <a:pt x="627176" y="187752"/>
                  <a:pt x="582873" y="256360"/>
                  <a:pt x="609817" y="333614"/>
                </a:cubicBezTo>
                <a:cubicBezTo>
                  <a:pt x="611357" y="367296"/>
                  <a:pt x="578401" y="400103"/>
                  <a:pt x="543092" y="400339"/>
                </a:cubicBezTo>
                <a:cubicBezTo>
                  <a:pt x="311754" y="446529"/>
                  <a:pt x="183563" y="372204"/>
                  <a:pt x="66725" y="400339"/>
                </a:cubicBezTo>
                <a:cubicBezTo>
                  <a:pt x="24170" y="409775"/>
                  <a:pt x="-4728" y="364981"/>
                  <a:pt x="0" y="333614"/>
                </a:cubicBezTo>
                <a:cubicBezTo>
                  <a:pt x="-11800" y="224599"/>
                  <a:pt x="12739" y="161471"/>
                  <a:pt x="0" y="66725"/>
                </a:cubicBezTo>
                <a:close/>
              </a:path>
            </a:pathLst>
          </a:custGeom>
          <a:noFill/>
          <a:ln w="12700" cap="flat" cmpd="sng" algn="ctr">
            <a:solidFill>
              <a:srgbClr val="ED7D31">
                <a:lumMod val="50000"/>
              </a:srgbClr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sd="1219033472">
                  <a:prstGeom prst="round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  <a:effectLst/>
        </p:spPr>
        <p:txBody>
          <a:bodyPr rtlCol="0" anchor="b" anchorCtr="1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OSDF lib base</a:t>
            </a:r>
          </a:p>
        </p:txBody>
      </p:sp>
      <p:sp>
        <p:nvSpPr>
          <p:cNvPr id="264" name="Can 21">
            <a:extLst>
              <a:ext uri="{FF2B5EF4-FFF2-40B4-BE49-F238E27FC236}">
                <a16:creationId xmlns:a16="http://schemas.microsoft.com/office/drawing/2014/main" id="{64D5DA80-8F77-4715-A75F-00E7D375A5F9}"/>
              </a:ext>
            </a:extLst>
          </p:cNvPr>
          <p:cNvSpPr/>
          <p:nvPr/>
        </p:nvSpPr>
        <p:spPr>
          <a:xfrm>
            <a:off x="3768437" y="3075249"/>
            <a:ext cx="835821" cy="371488"/>
          </a:xfrm>
          <a:prstGeom prst="can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highlight>
                  <a:srgbClr val="00FFFF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ML model    (SON)</a:t>
            </a:r>
          </a:p>
        </p:txBody>
      </p:sp>
      <p:sp>
        <p:nvSpPr>
          <p:cNvPr id="265" name="Rectangle 264">
            <a:extLst>
              <a:ext uri="{FF2B5EF4-FFF2-40B4-BE49-F238E27FC236}">
                <a16:creationId xmlns:a16="http://schemas.microsoft.com/office/drawing/2014/main" id="{94E4608B-7D3B-4005-9713-01293DD19931}"/>
              </a:ext>
            </a:extLst>
          </p:cNvPr>
          <p:cNvSpPr/>
          <p:nvPr/>
        </p:nvSpPr>
        <p:spPr>
          <a:xfrm rot="16200000">
            <a:off x="4204181" y="2927186"/>
            <a:ext cx="97610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Model repos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cxnSp>
        <p:nvCxnSpPr>
          <p:cNvPr id="266" name="Straight Arrow Connector 265">
            <a:extLst>
              <a:ext uri="{FF2B5EF4-FFF2-40B4-BE49-F238E27FC236}">
                <a16:creationId xmlns:a16="http://schemas.microsoft.com/office/drawing/2014/main" id="{86F43157-0759-4F07-AADA-B9CFAB1F4C28}"/>
              </a:ext>
            </a:extLst>
          </p:cNvPr>
          <p:cNvCxnSpPr>
            <a:cxnSpLocks/>
            <a:endCxn id="182" idx="0"/>
          </p:cNvCxnSpPr>
          <p:nvPr/>
        </p:nvCxnSpPr>
        <p:spPr>
          <a:xfrm>
            <a:off x="2806804" y="1909525"/>
            <a:ext cx="1403489" cy="584554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sp>
        <p:nvSpPr>
          <p:cNvPr id="267" name="Rectangle 266">
            <a:extLst>
              <a:ext uri="{FF2B5EF4-FFF2-40B4-BE49-F238E27FC236}">
                <a16:creationId xmlns:a16="http://schemas.microsoft.com/office/drawing/2014/main" id="{101D0E25-3159-414B-8101-BD1E70C1F92D}"/>
              </a:ext>
            </a:extLst>
          </p:cNvPr>
          <p:cNvSpPr/>
          <p:nvPr/>
        </p:nvSpPr>
        <p:spPr>
          <a:xfrm>
            <a:off x="59746" y="4730371"/>
            <a:ext cx="159710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highlight>
                  <a:srgbClr val="00FFFF"/>
                </a:highlight>
                <a:uLnTx/>
                <a:uFillTx/>
              </a:rPr>
              <a:t>Enhancement in Guilin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39BF07D0-4AA0-48DF-B45B-83CF25A46FC3}"/>
              </a:ext>
            </a:extLst>
          </p:cNvPr>
          <p:cNvSpPr/>
          <p:nvPr/>
        </p:nvSpPr>
        <p:spPr>
          <a:xfrm>
            <a:off x="6811724" y="1387548"/>
            <a:ext cx="370480" cy="229829"/>
          </a:xfrm>
          <a:custGeom>
            <a:avLst/>
            <a:gdLst>
              <a:gd name="connsiteX0" fmla="*/ 0 w 370480"/>
              <a:gd name="connsiteY0" fmla="*/ 0 h 229829"/>
              <a:gd name="connsiteX1" fmla="*/ 370480 w 370480"/>
              <a:gd name="connsiteY1" fmla="*/ 0 h 229829"/>
              <a:gd name="connsiteX2" fmla="*/ 370480 w 370480"/>
              <a:gd name="connsiteY2" fmla="*/ 229829 h 229829"/>
              <a:gd name="connsiteX3" fmla="*/ 0 w 370480"/>
              <a:gd name="connsiteY3" fmla="*/ 229829 h 229829"/>
              <a:gd name="connsiteX4" fmla="*/ 0 w 370480"/>
              <a:gd name="connsiteY4" fmla="*/ 0 h 229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0480" h="229829" extrusionOk="0">
                <a:moveTo>
                  <a:pt x="0" y="0"/>
                </a:moveTo>
                <a:cubicBezTo>
                  <a:pt x="108971" y="-12877"/>
                  <a:pt x="260052" y="39913"/>
                  <a:pt x="370480" y="0"/>
                </a:cubicBezTo>
                <a:cubicBezTo>
                  <a:pt x="382818" y="57586"/>
                  <a:pt x="343799" y="129773"/>
                  <a:pt x="370480" y="229829"/>
                </a:cubicBezTo>
                <a:cubicBezTo>
                  <a:pt x="289153" y="260562"/>
                  <a:pt x="165347" y="228050"/>
                  <a:pt x="0" y="229829"/>
                </a:cubicBezTo>
                <a:cubicBezTo>
                  <a:pt x="-22396" y="117539"/>
                  <a:pt x="20968" y="101521"/>
                  <a:pt x="0" y="0"/>
                </a:cubicBezTo>
                <a:close/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data APIs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E9A53846-56B4-427D-A12B-2A3311941BE4}"/>
              </a:ext>
            </a:extLst>
          </p:cNvPr>
          <p:cNvSpPr/>
          <p:nvPr/>
        </p:nvSpPr>
        <p:spPr>
          <a:xfrm>
            <a:off x="2971463" y="1472557"/>
            <a:ext cx="370480" cy="229829"/>
          </a:xfrm>
          <a:custGeom>
            <a:avLst/>
            <a:gdLst>
              <a:gd name="connsiteX0" fmla="*/ 0 w 370480"/>
              <a:gd name="connsiteY0" fmla="*/ 0 h 229829"/>
              <a:gd name="connsiteX1" fmla="*/ 370480 w 370480"/>
              <a:gd name="connsiteY1" fmla="*/ 0 h 229829"/>
              <a:gd name="connsiteX2" fmla="*/ 370480 w 370480"/>
              <a:gd name="connsiteY2" fmla="*/ 229829 h 229829"/>
              <a:gd name="connsiteX3" fmla="*/ 0 w 370480"/>
              <a:gd name="connsiteY3" fmla="*/ 229829 h 229829"/>
              <a:gd name="connsiteX4" fmla="*/ 0 w 370480"/>
              <a:gd name="connsiteY4" fmla="*/ 0 h 229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0480" h="229829" extrusionOk="0">
                <a:moveTo>
                  <a:pt x="0" y="0"/>
                </a:moveTo>
                <a:cubicBezTo>
                  <a:pt x="108971" y="-12877"/>
                  <a:pt x="260052" y="39913"/>
                  <a:pt x="370480" y="0"/>
                </a:cubicBezTo>
                <a:cubicBezTo>
                  <a:pt x="382818" y="57586"/>
                  <a:pt x="343799" y="129773"/>
                  <a:pt x="370480" y="229829"/>
                </a:cubicBezTo>
                <a:cubicBezTo>
                  <a:pt x="289153" y="260562"/>
                  <a:pt x="165347" y="228050"/>
                  <a:pt x="0" y="229829"/>
                </a:cubicBezTo>
                <a:cubicBezTo>
                  <a:pt x="-22396" y="117539"/>
                  <a:pt x="20968" y="101521"/>
                  <a:pt x="0" y="0"/>
                </a:cubicBezTo>
                <a:close/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data APIs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84E023CB-8ADB-491C-B84A-51A3133835E9}"/>
              </a:ext>
            </a:extLst>
          </p:cNvPr>
          <p:cNvSpPr/>
          <p:nvPr/>
        </p:nvSpPr>
        <p:spPr>
          <a:xfrm>
            <a:off x="4289567" y="1462344"/>
            <a:ext cx="370480" cy="229829"/>
          </a:xfrm>
          <a:custGeom>
            <a:avLst/>
            <a:gdLst>
              <a:gd name="connsiteX0" fmla="*/ 0 w 370480"/>
              <a:gd name="connsiteY0" fmla="*/ 0 h 229829"/>
              <a:gd name="connsiteX1" fmla="*/ 370480 w 370480"/>
              <a:gd name="connsiteY1" fmla="*/ 0 h 229829"/>
              <a:gd name="connsiteX2" fmla="*/ 370480 w 370480"/>
              <a:gd name="connsiteY2" fmla="*/ 229829 h 229829"/>
              <a:gd name="connsiteX3" fmla="*/ 0 w 370480"/>
              <a:gd name="connsiteY3" fmla="*/ 229829 h 229829"/>
              <a:gd name="connsiteX4" fmla="*/ 0 w 370480"/>
              <a:gd name="connsiteY4" fmla="*/ 0 h 229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0480" h="229829" extrusionOk="0">
                <a:moveTo>
                  <a:pt x="0" y="0"/>
                </a:moveTo>
                <a:cubicBezTo>
                  <a:pt x="108971" y="-12877"/>
                  <a:pt x="260052" y="39913"/>
                  <a:pt x="370480" y="0"/>
                </a:cubicBezTo>
                <a:cubicBezTo>
                  <a:pt x="382818" y="57586"/>
                  <a:pt x="343799" y="129773"/>
                  <a:pt x="370480" y="229829"/>
                </a:cubicBezTo>
                <a:cubicBezTo>
                  <a:pt x="289153" y="260562"/>
                  <a:pt x="165347" y="228050"/>
                  <a:pt x="0" y="229829"/>
                </a:cubicBezTo>
                <a:cubicBezTo>
                  <a:pt x="-22396" y="117539"/>
                  <a:pt x="20968" y="101521"/>
                  <a:pt x="0" y="0"/>
                </a:cubicBezTo>
                <a:close/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data APIs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497D759E-BAE2-40FE-9709-BCFD7B305071}"/>
              </a:ext>
            </a:extLst>
          </p:cNvPr>
          <p:cNvSpPr/>
          <p:nvPr/>
        </p:nvSpPr>
        <p:spPr>
          <a:xfrm>
            <a:off x="1679298" y="1448932"/>
            <a:ext cx="370480" cy="229829"/>
          </a:xfrm>
          <a:custGeom>
            <a:avLst/>
            <a:gdLst>
              <a:gd name="connsiteX0" fmla="*/ 0 w 370480"/>
              <a:gd name="connsiteY0" fmla="*/ 0 h 229829"/>
              <a:gd name="connsiteX1" fmla="*/ 370480 w 370480"/>
              <a:gd name="connsiteY1" fmla="*/ 0 h 229829"/>
              <a:gd name="connsiteX2" fmla="*/ 370480 w 370480"/>
              <a:gd name="connsiteY2" fmla="*/ 229829 h 229829"/>
              <a:gd name="connsiteX3" fmla="*/ 0 w 370480"/>
              <a:gd name="connsiteY3" fmla="*/ 229829 h 229829"/>
              <a:gd name="connsiteX4" fmla="*/ 0 w 370480"/>
              <a:gd name="connsiteY4" fmla="*/ 0 h 229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0480" h="229829" extrusionOk="0">
                <a:moveTo>
                  <a:pt x="0" y="0"/>
                </a:moveTo>
                <a:cubicBezTo>
                  <a:pt x="108971" y="-12877"/>
                  <a:pt x="260052" y="39913"/>
                  <a:pt x="370480" y="0"/>
                </a:cubicBezTo>
                <a:cubicBezTo>
                  <a:pt x="382818" y="57586"/>
                  <a:pt x="343799" y="129773"/>
                  <a:pt x="370480" y="229829"/>
                </a:cubicBezTo>
                <a:cubicBezTo>
                  <a:pt x="289153" y="260562"/>
                  <a:pt x="165347" y="228050"/>
                  <a:pt x="0" y="229829"/>
                </a:cubicBezTo>
                <a:cubicBezTo>
                  <a:pt x="-22396" y="117539"/>
                  <a:pt x="20968" y="101521"/>
                  <a:pt x="0" y="0"/>
                </a:cubicBezTo>
                <a:close/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data APIs</a:t>
            </a:r>
          </a:p>
        </p:txBody>
      </p:sp>
    </p:spTree>
    <p:extLst>
      <p:ext uri="{BB962C8B-B14F-4D97-AF65-F5344CB8AC3E}">
        <p14:creationId xmlns:p14="http://schemas.microsoft.com/office/powerpoint/2010/main" val="11198773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37608F-D642-440A-9C35-82AE497F4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ML-based SON: Flows</a:t>
            </a:r>
            <a:endParaRPr lang="en-IN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01B3823-2D3B-43F8-A832-743B267CE26B}"/>
              </a:ext>
            </a:extLst>
          </p:cNvPr>
          <p:cNvSpPr/>
          <p:nvPr/>
        </p:nvSpPr>
        <p:spPr>
          <a:xfrm>
            <a:off x="72932" y="2525146"/>
            <a:ext cx="4484082" cy="1880460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DCAE</a:t>
            </a:r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4E8F7D91-2977-4DFE-9D4F-1E15E572D5CC}"/>
              </a:ext>
            </a:extLst>
          </p:cNvPr>
          <p:cNvSpPr txBox="1">
            <a:spLocks/>
          </p:cNvSpPr>
          <p:nvPr/>
        </p:nvSpPr>
        <p:spPr>
          <a:xfrm>
            <a:off x="8549001" y="5010689"/>
            <a:ext cx="455519" cy="273844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900" b="0" i="0" kern="120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9CD605-947A-3C4E-98CB-B055F943FEBA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50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8F6B124-587F-456B-A911-FE60A4ECDE22}"/>
              </a:ext>
            </a:extLst>
          </p:cNvPr>
          <p:cNvSpPr/>
          <p:nvPr/>
        </p:nvSpPr>
        <p:spPr>
          <a:xfrm>
            <a:off x="229441" y="923194"/>
            <a:ext cx="4327573" cy="1213998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OOF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34BDA94-EFA1-4048-8CCB-C6B612D0484E}"/>
              </a:ext>
            </a:extLst>
          </p:cNvPr>
          <p:cNvSpPr/>
          <p:nvPr/>
        </p:nvSpPr>
        <p:spPr>
          <a:xfrm>
            <a:off x="1658595" y="1447715"/>
            <a:ext cx="2202475" cy="527539"/>
          </a:xfrm>
          <a:prstGeom prst="rect">
            <a:avLst/>
          </a:prstGeom>
          <a:solidFill>
            <a:srgbClr val="5B9BD5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   OSDF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CCE517F-4C92-4778-B32A-EE042DBDED24}"/>
              </a:ext>
            </a:extLst>
          </p:cNvPr>
          <p:cNvSpPr/>
          <p:nvPr/>
        </p:nvSpPr>
        <p:spPr>
          <a:xfrm>
            <a:off x="2077066" y="1048069"/>
            <a:ext cx="886265" cy="282233"/>
          </a:xfrm>
          <a:prstGeom prst="rect">
            <a:avLst/>
          </a:prstGeom>
          <a:solidFill>
            <a:srgbClr val="5B9BD5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Minizinc</a:t>
            </a: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1D42057-026B-4616-A12F-BBCE25074511}"/>
              </a:ext>
            </a:extLst>
          </p:cNvPr>
          <p:cNvSpPr/>
          <p:nvPr/>
        </p:nvSpPr>
        <p:spPr>
          <a:xfrm>
            <a:off x="3082958" y="2636277"/>
            <a:ext cx="1125270" cy="698989"/>
          </a:xfrm>
          <a:prstGeom prst="rect">
            <a:avLst/>
          </a:prstGeom>
          <a:solidFill>
            <a:srgbClr val="5B9BD5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SON-Handler MS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70E6E19-3C35-4C80-BA5A-B47F57A1E14D}"/>
              </a:ext>
            </a:extLst>
          </p:cNvPr>
          <p:cNvSpPr/>
          <p:nvPr/>
        </p:nvSpPr>
        <p:spPr>
          <a:xfrm>
            <a:off x="2864131" y="3617644"/>
            <a:ext cx="1239353" cy="481380"/>
          </a:xfrm>
          <a:prstGeom prst="rect">
            <a:avLst/>
          </a:prstGeom>
          <a:solidFill>
            <a:srgbClr val="5B9BD5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 Collector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8D1C03C-1152-4423-BE69-E16C99C0B36F}"/>
              </a:ext>
            </a:extLst>
          </p:cNvPr>
          <p:cNvSpPr/>
          <p:nvPr/>
        </p:nvSpPr>
        <p:spPr>
          <a:xfrm>
            <a:off x="1606154" y="2636278"/>
            <a:ext cx="1011114" cy="698989"/>
          </a:xfrm>
          <a:prstGeom prst="rect">
            <a:avLst/>
          </a:prstGeom>
          <a:solidFill>
            <a:srgbClr val="5B9BD5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DL-Feeder</a:t>
            </a:r>
          </a:p>
        </p:txBody>
      </p:sp>
      <p:sp>
        <p:nvSpPr>
          <p:cNvPr id="12" name="Cylinder 11">
            <a:extLst>
              <a:ext uri="{FF2B5EF4-FFF2-40B4-BE49-F238E27FC236}">
                <a16:creationId xmlns:a16="http://schemas.microsoft.com/office/drawing/2014/main" id="{FC5E39F2-A3A5-4448-A7E9-7E57DF6B9B06}"/>
              </a:ext>
            </a:extLst>
          </p:cNvPr>
          <p:cNvSpPr/>
          <p:nvPr/>
        </p:nvSpPr>
        <p:spPr>
          <a:xfrm>
            <a:off x="223069" y="3617643"/>
            <a:ext cx="2163787" cy="481381"/>
          </a:xfrm>
          <a:prstGeom prst="can">
            <a:avLst/>
          </a:prstGeom>
          <a:solidFill>
            <a:srgbClr val="5B9BD5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Mongo DB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D7D7998-98DA-411B-9353-E0D587763EC6}"/>
              </a:ext>
            </a:extLst>
          </p:cNvPr>
          <p:cNvSpPr/>
          <p:nvPr/>
        </p:nvSpPr>
        <p:spPr>
          <a:xfrm>
            <a:off x="183055" y="2636278"/>
            <a:ext cx="1011114" cy="698989"/>
          </a:xfrm>
          <a:prstGeom prst="rect">
            <a:avLst/>
          </a:prstGeom>
          <a:solidFill>
            <a:srgbClr val="5B9BD5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0543EC6-A61F-4C66-AB45-CC980450131A}"/>
              </a:ext>
            </a:extLst>
          </p:cNvPr>
          <p:cNvSpPr/>
          <p:nvPr/>
        </p:nvSpPr>
        <p:spPr>
          <a:xfrm>
            <a:off x="4916146" y="3715891"/>
            <a:ext cx="1011114" cy="481380"/>
          </a:xfrm>
          <a:prstGeom prst="rect">
            <a:avLst/>
          </a:prstGeom>
          <a:solidFill>
            <a:srgbClr val="5B9BD5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SDN-R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53AAA7D-F9C6-43EB-A480-4EEFD352045B}"/>
              </a:ext>
            </a:extLst>
          </p:cNvPr>
          <p:cNvSpPr/>
          <p:nvPr/>
        </p:nvSpPr>
        <p:spPr>
          <a:xfrm>
            <a:off x="6807396" y="2212652"/>
            <a:ext cx="1897061" cy="1806083"/>
          </a:xfrm>
          <a:prstGeom prst="rect">
            <a:avLst/>
          </a:prstGeom>
          <a:solidFill>
            <a:srgbClr val="ED7D31">
              <a:lumMod val="60000"/>
              <a:lumOff val="40000"/>
            </a:srgbClr>
          </a:solidFill>
          <a:ln w="12700" cap="flat" cmpd="sng" algn="ctr">
            <a:solidFill>
              <a:srgbClr val="ED7D31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Simulated RAN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F7816AF-9BBC-4033-9085-41BCAC15F7AA}"/>
              </a:ext>
            </a:extLst>
          </p:cNvPr>
          <p:cNvSpPr/>
          <p:nvPr/>
        </p:nvSpPr>
        <p:spPr>
          <a:xfrm>
            <a:off x="4926852" y="2632608"/>
            <a:ext cx="1011114" cy="688436"/>
          </a:xfrm>
          <a:prstGeom prst="rect">
            <a:avLst/>
          </a:prstGeom>
          <a:solidFill>
            <a:srgbClr val="5B9BD5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Policy</a:t>
            </a:r>
          </a:p>
        </p:txBody>
      </p:sp>
      <p:cxnSp>
        <p:nvCxnSpPr>
          <p:cNvPr id="17" name="Connector: Elbow 16">
            <a:extLst>
              <a:ext uri="{FF2B5EF4-FFF2-40B4-BE49-F238E27FC236}">
                <a16:creationId xmlns:a16="http://schemas.microsoft.com/office/drawing/2014/main" id="{C5D68E6F-4C2C-4410-A1AA-C2791BA6CC77}"/>
              </a:ext>
            </a:extLst>
          </p:cNvPr>
          <p:cNvCxnSpPr>
            <a:cxnSpLocks/>
            <a:stCxn id="15" idx="2"/>
            <a:endCxn id="10" idx="2"/>
          </p:cNvCxnSpPr>
          <p:nvPr/>
        </p:nvCxnSpPr>
        <p:spPr>
          <a:xfrm rot="5400000">
            <a:off x="5579723" y="1922820"/>
            <a:ext cx="80289" cy="4272119"/>
          </a:xfrm>
          <a:prstGeom prst="bentConnector3">
            <a:avLst>
              <a:gd name="adj1" fmla="val 313541"/>
            </a:avLst>
          </a:prstGeom>
          <a:noFill/>
          <a:ln w="25400" cap="flat" cmpd="sng" algn="ctr">
            <a:solidFill>
              <a:srgbClr val="7030A0"/>
            </a:solidFill>
            <a:prstDash val="solid"/>
            <a:miter lim="800000"/>
            <a:headEnd type="none" w="lg" len="lg"/>
            <a:tailEnd type="arrow" w="lg" len="lg"/>
          </a:ln>
          <a:effectLst/>
        </p:spPr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1D54230-97FA-413A-B3B0-286BEBCCF903}"/>
              </a:ext>
            </a:extLst>
          </p:cNvPr>
          <p:cNvCxnSpPr>
            <a:cxnSpLocks/>
            <a:stCxn id="10" idx="0"/>
            <a:endCxn id="11" idx="2"/>
          </p:cNvCxnSpPr>
          <p:nvPr/>
        </p:nvCxnSpPr>
        <p:spPr>
          <a:xfrm flipH="1" flipV="1">
            <a:off x="2111711" y="3335267"/>
            <a:ext cx="1372097" cy="282377"/>
          </a:xfrm>
          <a:prstGeom prst="straightConnector1">
            <a:avLst/>
          </a:prstGeom>
          <a:noFill/>
          <a:ln w="25400" cap="flat" cmpd="sng" algn="ctr">
            <a:solidFill>
              <a:srgbClr val="ED7D31">
                <a:lumMod val="50000"/>
              </a:srgbClr>
            </a:solidFill>
            <a:prstDash val="solid"/>
            <a:miter lim="800000"/>
            <a:headEnd type="none" w="lg" len="lg"/>
            <a:tailEnd type="arrow" w="lg" len="lg"/>
          </a:ln>
          <a:effectLst/>
        </p:spPr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BC926FC-50C6-4368-A6AB-4C1B4B570CEF}"/>
              </a:ext>
            </a:extLst>
          </p:cNvPr>
          <p:cNvCxnSpPr>
            <a:cxnSpLocks/>
            <a:stCxn id="11" idx="1"/>
            <a:endCxn id="12" idx="0"/>
          </p:cNvCxnSpPr>
          <p:nvPr/>
        </p:nvCxnSpPr>
        <p:spPr>
          <a:xfrm flipH="1">
            <a:off x="1304963" y="2985772"/>
            <a:ext cx="301192" cy="752216"/>
          </a:xfrm>
          <a:prstGeom prst="straightConnector1">
            <a:avLst/>
          </a:prstGeom>
          <a:noFill/>
          <a:ln w="25400" cap="flat" cmpd="sng" algn="ctr">
            <a:solidFill>
              <a:srgbClr val="008000"/>
            </a:solidFill>
            <a:prstDash val="solid"/>
            <a:miter lim="800000"/>
            <a:headEnd type="none" w="lg" len="lg"/>
            <a:tailEnd type="arrow" w="lg" len="lg"/>
          </a:ln>
          <a:effectLst/>
        </p:spPr>
      </p:cxnSp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A4DF4231-53F8-458E-A2B3-5E564C53B12D}"/>
              </a:ext>
            </a:extLst>
          </p:cNvPr>
          <p:cNvCxnSpPr>
            <a:cxnSpLocks/>
            <a:stCxn id="15" idx="2"/>
            <a:endCxn id="10" idx="2"/>
          </p:cNvCxnSpPr>
          <p:nvPr/>
        </p:nvCxnSpPr>
        <p:spPr>
          <a:xfrm rot="5400000">
            <a:off x="5579723" y="1922820"/>
            <a:ext cx="80289" cy="4272119"/>
          </a:xfrm>
          <a:prstGeom prst="bentConnector3">
            <a:avLst>
              <a:gd name="adj1" fmla="val 579592"/>
            </a:avLst>
          </a:prstGeom>
          <a:noFill/>
          <a:ln w="25400" cap="flat" cmpd="sng" algn="ctr">
            <a:solidFill>
              <a:srgbClr val="7030A0"/>
            </a:solidFill>
            <a:prstDash val="solid"/>
            <a:miter lim="800000"/>
            <a:headEnd type="none" w="lg" len="lg"/>
            <a:tailEnd type="arrow" w="lg" len="lg"/>
          </a:ln>
          <a:effectLst/>
        </p:spPr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16D377C-7CD3-403A-8BF9-1391C13894E1}"/>
              </a:ext>
            </a:extLst>
          </p:cNvPr>
          <p:cNvCxnSpPr>
            <a:stCxn id="10" idx="0"/>
            <a:endCxn id="9" idx="2"/>
          </p:cNvCxnSpPr>
          <p:nvPr/>
        </p:nvCxnSpPr>
        <p:spPr>
          <a:xfrm flipV="1">
            <a:off x="3483808" y="3335266"/>
            <a:ext cx="161785" cy="282378"/>
          </a:xfrm>
          <a:prstGeom prst="straightConnector1">
            <a:avLst/>
          </a:prstGeom>
          <a:noFill/>
          <a:ln w="25400" cap="flat" cmpd="sng" algn="ctr">
            <a:solidFill>
              <a:srgbClr val="ED7D31">
                <a:lumMod val="50000"/>
              </a:srgbClr>
            </a:solidFill>
            <a:prstDash val="solid"/>
            <a:miter lim="800000"/>
            <a:headEnd type="none" w="lg" len="lg"/>
            <a:tailEnd type="arrow" w="lg" len="lg"/>
          </a:ln>
          <a:effectLst/>
        </p:spPr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A72DE5F-AFD7-4961-87C3-7BBD49C75E50}"/>
              </a:ext>
            </a:extLst>
          </p:cNvPr>
          <p:cNvCxnSpPr>
            <a:cxnSpLocks/>
            <a:stCxn id="9" idx="0"/>
          </p:cNvCxnSpPr>
          <p:nvPr/>
        </p:nvCxnSpPr>
        <p:spPr>
          <a:xfrm flipH="1" flipV="1">
            <a:off x="3186074" y="1923150"/>
            <a:ext cx="459519" cy="713127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>
                <a:lumMod val="95000"/>
                <a:lumOff val="5000"/>
              </a:sysClr>
            </a:solidFill>
            <a:prstDash val="solid"/>
            <a:miter lim="800000"/>
            <a:headEnd type="none" w="lg" len="lg"/>
            <a:tailEnd type="arrow" w="lg" len="lg"/>
          </a:ln>
          <a:effectLst/>
        </p:spPr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9960B57-5975-47AF-B408-5FF08C4233CB}"/>
              </a:ext>
            </a:extLst>
          </p:cNvPr>
          <p:cNvCxnSpPr>
            <a:cxnSpLocks/>
          </p:cNvCxnSpPr>
          <p:nvPr/>
        </p:nvCxnSpPr>
        <p:spPr>
          <a:xfrm flipH="1">
            <a:off x="1085267" y="1969821"/>
            <a:ext cx="1363838" cy="676073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>
                <a:lumMod val="95000"/>
                <a:lumOff val="5000"/>
              </a:sysClr>
            </a:solidFill>
            <a:prstDash val="solid"/>
            <a:miter lim="800000"/>
            <a:headEnd type="arrow" w="lg" len="lg"/>
            <a:tailEnd type="none" w="lg" len="lg"/>
          </a:ln>
          <a:effectLst/>
        </p:spPr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4E9B270-EA02-45AA-8DC6-6DC8E0483D7C}"/>
              </a:ext>
            </a:extLst>
          </p:cNvPr>
          <p:cNvCxnSpPr>
            <a:stCxn id="13" idx="2"/>
            <a:endCxn id="12" idx="0"/>
          </p:cNvCxnSpPr>
          <p:nvPr/>
        </p:nvCxnSpPr>
        <p:spPr>
          <a:xfrm>
            <a:off x="688612" y="3335266"/>
            <a:ext cx="616351" cy="402722"/>
          </a:xfrm>
          <a:prstGeom prst="straightConnector1">
            <a:avLst/>
          </a:prstGeom>
          <a:noFill/>
          <a:ln w="25400" cap="flat" cmpd="sng" algn="ctr">
            <a:solidFill>
              <a:srgbClr val="008000"/>
            </a:solidFill>
            <a:prstDash val="solid"/>
            <a:miter lim="800000"/>
            <a:headEnd type="none" w="lg" len="lg"/>
            <a:tailEnd type="arrow" w="lg" len="lg"/>
          </a:ln>
          <a:effectLst/>
        </p:spPr>
      </p:cxnSp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006BB460-30CE-47DF-B516-DFC19FC0E51E}"/>
              </a:ext>
            </a:extLst>
          </p:cNvPr>
          <p:cNvCxnSpPr>
            <a:cxnSpLocks/>
            <a:stCxn id="7" idx="0"/>
            <a:endCxn id="8" idx="3"/>
          </p:cNvCxnSpPr>
          <p:nvPr/>
        </p:nvCxnSpPr>
        <p:spPr>
          <a:xfrm rot="5400000" flipH="1" flipV="1">
            <a:off x="2732317" y="1216701"/>
            <a:ext cx="258530" cy="203498"/>
          </a:xfrm>
          <a:prstGeom prst="bentConnector4">
            <a:avLst>
              <a:gd name="adj1" fmla="val 22708"/>
              <a:gd name="adj2" fmla="val 184252"/>
            </a:avLst>
          </a:prstGeom>
          <a:noFill/>
          <a:ln w="6350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D6441663-4D2A-40FA-BE40-76780E85549F}"/>
              </a:ext>
            </a:extLst>
          </p:cNvPr>
          <p:cNvCxnSpPr>
            <a:cxnSpLocks/>
            <a:stCxn id="7" idx="3"/>
          </p:cNvCxnSpPr>
          <p:nvPr/>
        </p:nvCxnSpPr>
        <p:spPr>
          <a:xfrm>
            <a:off x="3861070" y="1711485"/>
            <a:ext cx="83296" cy="921123"/>
          </a:xfrm>
          <a:prstGeom prst="bentConnector2">
            <a:avLst/>
          </a:prstGeom>
          <a:noFill/>
          <a:ln w="25400" cap="flat" cmpd="sng" algn="ctr">
            <a:solidFill>
              <a:sysClr val="windowText" lastClr="000000">
                <a:lumMod val="95000"/>
                <a:lumOff val="5000"/>
              </a:sysClr>
            </a:solidFill>
            <a:prstDash val="solid"/>
            <a:miter lim="800000"/>
            <a:headEnd type="none" w="lg" len="lg"/>
            <a:tailEnd type="arrow" w="lg" len="lg"/>
          </a:ln>
          <a:effectLst/>
        </p:spPr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A4E3B9B-8160-4DA6-AA85-216D41231BF8}"/>
              </a:ext>
            </a:extLst>
          </p:cNvPr>
          <p:cNvCxnSpPr>
            <a:stCxn id="9" idx="3"/>
            <a:endCxn id="16" idx="1"/>
          </p:cNvCxnSpPr>
          <p:nvPr/>
        </p:nvCxnSpPr>
        <p:spPr>
          <a:xfrm flipV="1">
            <a:off x="4208227" y="2976827"/>
            <a:ext cx="718625" cy="8945"/>
          </a:xfrm>
          <a:prstGeom prst="straightConnector1">
            <a:avLst/>
          </a:prstGeom>
          <a:noFill/>
          <a:ln w="25400" cap="flat" cmpd="sng" algn="ctr">
            <a:solidFill>
              <a:srgbClr val="ED7D31">
                <a:lumMod val="50000"/>
              </a:srgbClr>
            </a:solidFill>
            <a:prstDash val="solid"/>
            <a:miter lim="800000"/>
            <a:headEnd type="none" w="lg" len="lg"/>
            <a:tailEnd type="arrow" w="lg" len="lg"/>
          </a:ln>
          <a:effectLst/>
        </p:spPr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E4AB4A4-DAE8-4C0A-B956-86F00D1240D1}"/>
              </a:ext>
            </a:extLst>
          </p:cNvPr>
          <p:cNvCxnSpPr>
            <a:stCxn id="16" idx="2"/>
            <a:endCxn id="14" idx="0"/>
          </p:cNvCxnSpPr>
          <p:nvPr/>
        </p:nvCxnSpPr>
        <p:spPr>
          <a:xfrm flipH="1">
            <a:off x="5421703" y="3321045"/>
            <a:ext cx="10706" cy="394847"/>
          </a:xfrm>
          <a:prstGeom prst="straightConnector1">
            <a:avLst/>
          </a:prstGeom>
          <a:noFill/>
          <a:ln w="25400" cap="flat" cmpd="sng" algn="ctr">
            <a:solidFill>
              <a:srgbClr val="ED7D31">
                <a:lumMod val="50000"/>
              </a:srgbClr>
            </a:solidFill>
            <a:prstDash val="solid"/>
            <a:miter lim="800000"/>
            <a:headEnd type="none" w="lg" len="lg"/>
            <a:tailEnd type="arrow" w="lg" len="lg"/>
          </a:ln>
          <a:effectLst/>
        </p:spPr>
      </p:cxnSp>
      <p:cxnSp>
        <p:nvCxnSpPr>
          <p:cNvPr id="29" name="Connector: Elbow 28">
            <a:extLst>
              <a:ext uri="{FF2B5EF4-FFF2-40B4-BE49-F238E27FC236}">
                <a16:creationId xmlns:a16="http://schemas.microsoft.com/office/drawing/2014/main" id="{64EF1403-2F79-4CB2-A122-1A6AC884C6CD}"/>
              </a:ext>
            </a:extLst>
          </p:cNvPr>
          <p:cNvCxnSpPr>
            <a:cxnSpLocks/>
            <a:stCxn id="14" idx="3"/>
            <a:endCxn id="15" idx="1"/>
          </p:cNvCxnSpPr>
          <p:nvPr/>
        </p:nvCxnSpPr>
        <p:spPr>
          <a:xfrm flipV="1">
            <a:off x="5927260" y="3115693"/>
            <a:ext cx="880136" cy="840888"/>
          </a:xfrm>
          <a:prstGeom prst="bentConnector3">
            <a:avLst/>
          </a:prstGeom>
          <a:noFill/>
          <a:ln w="25400" cap="flat" cmpd="sng" algn="ctr">
            <a:solidFill>
              <a:srgbClr val="FF0000"/>
            </a:solidFill>
            <a:prstDash val="solid"/>
            <a:miter lim="800000"/>
            <a:headEnd type="none" w="lg" len="lg"/>
            <a:tailEnd type="arrow" w="lg" len="lg"/>
          </a:ln>
          <a:effectLst/>
        </p:spPr>
      </p:cxnSp>
      <p:sp>
        <p:nvSpPr>
          <p:cNvPr id="30" name="Cylinder 29">
            <a:extLst>
              <a:ext uri="{FF2B5EF4-FFF2-40B4-BE49-F238E27FC236}">
                <a16:creationId xmlns:a16="http://schemas.microsoft.com/office/drawing/2014/main" id="{FEDC8379-1160-4F6A-907B-8D5D3FDE2D56}"/>
              </a:ext>
            </a:extLst>
          </p:cNvPr>
          <p:cNvSpPr/>
          <p:nvPr/>
        </p:nvSpPr>
        <p:spPr>
          <a:xfrm>
            <a:off x="4831334" y="1211252"/>
            <a:ext cx="712253" cy="782842"/>
          </a:xfrm>
          <a:prstGeom prst="can">
            <a:avLst/>
          </a:prstGeom>
          <a:solidFill>
            <a:srgbClr val="5B9BD5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Config DB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ECD576A-5849-4E4B-9260-FF4C6398A1B5}"/>
              </a:ext>
            </a:extLst>
          </p:cNvPr>
          <p:cNvCxnSpPr>
            <a:cxnSpLocks/>
            <a:endCxn id="30" idx="2"/>
          </p:cNvCxnSpPr>
          <p:nvPr/>
        </p:nvCxnSpPr>
        <p:spPr>
          <a:xfrm>
            <a:off x="3873314" y="1602098"/>
            <a:ext cx="958021" cy="575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32" name="Oval 31">
            <a:extLst>
              <a:ext uri="{FF2B5EF4-FFF2-40B4-BE49-F238E27FC236}">
                <a16:creationId xmlns:a16="http://schemas.microsoft.com/office/drawing/2014/main" id="{6C52A740-5EED-4CDA-9A5A-B95CEF728213}"/>
              </a:ext>
            </a:extLst>
          </p:cNvPr>
          <p:cNvSpPr/>
          <p:nvPr/>
        </p:nvSpPr>
        <p:spPr>
          <a:xfrm>
            <a:off x="6267983" y="4373196"/>
            <a:ext cx="179363" cy="194945"/>
          </a:xfrm>
          <a:prstGeom prst="ellipse">
            <a:avLst/>
          </a:prstGeom>
          <a:solidFill>
            <a:srgbClr val="CC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39305228-1B2B-4AE0-A71C-40DEAF729DE5}"/>
              </a:ext>
            </a:extLst>
          </p:cNvPr>
          <p:cNvSpPr/>
          <p:nvPr/>
        </p:nvSpPr>
        <p:spPr>
          <a:xfrm>
            <a:off x="3612286" y="3390618"/>
            <a:ext cx="179363" cy="194945"/>
          </a:xfrm>
          <a:prstGeom prst="ellipse">
            <a:avLst/>
          </a:prstGeom>
          <a:solidFill>
            <a:srgbClr val="CC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EDA3E83-1245-452E-B93A-6170190287FC}"/>
              </a:ext>
            </a:extLst>
          </p:cNvPr>
          <p:cNvSpPr txBox="1"/>
          <p:nvPr/>
        </p:nvSpPr>
        <p:spPr>
          <a:xfrm>
            <a:off x="6365006" y="4091162"/>
            <a:ext cx="110799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PM data over O1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7EF6826-8E72-4E9D-AD90-5194336F3BD1}"/>
              </a:ext>
            </a:extLst>
          </p:cNvPr>
          <p:cNvSpPr txBox="1"/>
          <p:nvPr/>
        </p:nvSpPr>
        <p:spPr>
          <a:xfrm>
            <a:off x="6405309" y="4305671"/>
            <a:ext cx="110158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FM data over O1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9D8CC318-ABF5-480E-A06F-E03FC8E799EB}"/>
              </a:ext>
            </a:extLst>
          </p:cNvPr>
          <p:cNvSpPr/>
          <p:nvPr/>
        </p:nvSpPr>
        <p:spPr>
          <a:xfrm>
            <a:off x="4312492" y="1480954"/>
            <a:ext cx="179363" cy="194945"/>
          </a:xfrm>
          <a:prstGeom prst="ellipse">
            <a:avLst/>
          </a:prstGeom>
          <a:solidFill>
            <a:srgbClr val="CC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58E83135-1C38-4DCD-B200-BF6B55BE1C8D}"/>
              </a:ext>
            </a:extLst>
          </p:cNvPr>
          <p:cNvSpPr/>
          <p:nvPr/>
        </p:nvSpPr>
        <p:spPr>
          <a:xfrm>
            <a:off x="768628" y="3375011"/>
            <a:ext cx="179363" cy="194945"/>
          </a:xfrm>
          <a:prstGeom prst="ellipse">
            <a:avLst/>
          </a:prstGeom>
          <a:solidFill>
            <a:srgbClr val="FFFF99"/>
          </a:solidFill>
          <a:ln w="12700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7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D426F032-97B7-40B7-B588-35D4AA6F4A9B}"/>
              </a:ext>
            </a:extLst>
          </p:cNvPr>
          <p:cNvGrpSpPr/>
          <p:nvPr/>
        </p:nvGrpSpPr>
        <p:grpSpPr>
          <a:xfrm>
            <a:off x="3934567" y="2177915"/>
            <a:ext cx="438554" cy="461665"/>
            <a:chOff x="5416125" y="2727159"/>
            <a:chExt cx="393056" cy="615553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FE4B966D-BB6D-42F7-8E16-FCB43BC8EAEA}"/>
                </a:ext>
              </a:extLst>
            </p:cNvPr>
            <p:cNvSpPr/>
            <p:nvPr/>
          </p:nvSpPr>
          <p:spPr>
            <a:xfrm>
              <a:off x="5462460" y="2757041"/>
              <a:ext cx="300386" cy="278790"/>
            </a:xfrm>
            <a:prstGeom prst="ellipse">
              <a:avLst/>
            </a:prstGeom>
            <a:solidFill>
              <a:srgbClr val="CCFFFF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288EA3C9-1358-4C74-9F38-6C179D618623}"/>
                </a:ext>
              </a:extLst>
            </p:cNvPr>
            <p:cNvSpPr txBox="1"/>
            <p:nvPr/>
          </p:nvSpPr>
          <p:spPr>
            <a:xfrm>
              <a:off x="5416125" y="2727159"/>
              <a:ext cx="393056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11</a:t>
              </a:r>
              <a:endPara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1" name="Oval 40">
            <a:extLst>
              <a:ext uri="{FF2B5EF4-FFF2-40B4-BE49-F238E27FC236}">
                <a16:creationId xmlns:a16="http://schemas.microsoft.com/office/drawing/2014/main" id="{C3207259-86E9-40B1-A9D2-3A45777C1054}"/>
              </a:ext>
            </a:extLst>
          </p:cNvPr>
          <p:cNvSpPr/>
          <p:nvPr/>
        </p:nvSpPr>
        <p:spPr>
          <a:xfrm>
            <a:off x="3313133" y="2226970"/>
            <a:ext cx="179363" cy="194945"/>
          </a:xfrm>
          <a:prstGeom prst="ellipse">
            <a:avLst/>
          </a:prstGeom>
          <a:solidFill>
            <a:srgbClr val="CC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677DB0D-7522-4B0D-8D76-31FD983E6274}"/>
              </a:ext>
            </a:extLst>
          </p:cNvPr>
          <p:cNvSpPr/>
          <p:nvPr/>
        </p:nvSpPr>
        <p:spPr>
          <a:xfrm>
            <a:off x="4373121" y="2881225"/>
            <a:ext cx="225290" cy="209093"/>
          </a:xfrm>
          <a:prstGeom prst="ellipse">
            <a:avLst/>
          </a:prstGeom>
          <a:solidFill>
            <a:srgbClr val="CC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691EFBC-8AE3-4DE7-B39B-507205EC20B6}"/>
              </a:ext>
            </a:extLst>
          </p:cNvPr>
          <p:cNvSpPr txBox="1"/>
          <p:nvPr/>
        </p:nvSpPr>
        <p:spPr>
          <a:xfrm>
            <a:off x="4338370" y="2858814"/>
            <a:ext cx="3612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12</a:t>
            </a:r>
            <a:endParaRPr kumimoji="0" lang="en-US" sz="135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AE8D8D54-B3C7-48EC-B591-48C54486FF3D}"/>
              </a:ext>
            </a:extLst>
          </p:cNvPr>
          <p:cNvSpPr/>
          <p:nvPr/>
        </p:nvSpPr>
        <p:spPr>
          <a:xfrm>
            <a:off x="5326655" y="3335781"/>
            <a:ext cx="225290" cy="209093"/>
          </a:xfrm>
          <a:prstGeom prst="ellipse">
            <a:avLst/>
          </a:prstGeom>
          <a:solidFill>
            <a:srgbClr val="CC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8073FFA-3E21-4699-B7A7-CBA2CCC24D93}"/>
              </a:ext>
            </a:extLst>
          </p:cNvPr>
          <p:cNvSpPr txBox="1"/>
          <p:nvPr/>
        </p:nvSpPr>
        <p:spPr>
          <a:xfrm>
            <a:off x="5291904" y="3313370"/>
            <a:ext cx="4422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13</a:t>
            </a:r>
            <a:endParaRPr kumimoji="0" lang="en-US" sz="135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E40F68FC-12DE-401B-BAC6-AB5284FF35D9}"/>
              </a:ext>
            </a:extLst>
          </p:cNvPr>
          <p:cNvSpPr/>
          <p:nvPr/>
        </p:nvSpPr>
        <p:spPr>
          <a:xfrm>
            <a:off x="6258023" y="3549033"/>
            <a:ext cx="225290" cy="209093"/>
          </a:xfrm>
          <a:prstGeom prst="ellipse">
            <a:avLst/>
          </a:prstGeom>
          <a:solidFill>
            <a:srgbClr val="CC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E45099B-386B-438D-BD51-C8A977D4A85D}"/>
              </a:ext>
            </a:extLst>
          </p:cNvPr>
          <p:cNvSpPr txBox="1"/>
          <p:nvPr/>
        </p:nvSpPr>
        <p:spPr>
          <a:xfrm>
            <a:off x="6223272" y="3526622"/>
            <a:ext cx="4388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14</a:t>
            </a:r>
            <a:endParaRPr kumimoji="0" lang="en-US" sz="135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DC1A838-B4F7-4DD9-9E6E-B0BC8F0D61BA}"/>
              </a:ext>
            </a:extLst>
          </p:cNvPr>
          <p:cNvSpPr txBox="1"/>
          <p:nvPr/>
        </p:nvSpPr>
        <p:spPr>
          <a:xfrm>
            <a:off x="7202971" y="1116513"/>
            <a:ext cx="127047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Existing CL flow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58EB0BD-1A17-44E4-A106-E126B402E738}"/>
              </a:ext>
            </a:extLst>
          </p:cNvPr>
          <p:cNvSpPr txBox="1"/>
          <p:nvPr/>
        </p:nvSpPr>
        <p:spPr>
          <a:xfrm>
            <a:off x="7233418" y="1359120"/>
            <a:ext cx="155696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New CL flow/action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7D7B9D7-CBF2-4B03-ABE7-EDA8A95131C7}"/>
              </a:ext>
            </a:extLst>
          </p:cNvPr>
          <p:cNvSpPr txBox="1"/>
          <p:nvPr/>
        </p:nvSpPr>
        <p:spPr>
          <a:xfrm>
            <a:off x="7221174" y="1608620"/>
            <a:ext cx="18427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New flow for use case, but</a:t>
            </a: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Implemented in ONAP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4FD04A5-2B72-4640-9C0C-2D8E72110F19}"/>
              </a:ext>
            </a:extLst>
          </p:cNvPr>
          <p:cNvSpPr txBox="1"/>
          <p:nvPr/>
        </p:nvSpPr>
        <p:spPr>
          <a:xfrm>
            <a:off x="7168227" y="872821"/>
            <a:ext cx="194694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PM data flow (collection)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46CAA68D-57F3-4C8B-9518-55A4A51693CC}"/>
              </a:ext>
            </a:extLst>
          </p:cNvPr>
          <p:cNvSpPr/>
          <p:nvPr/>
        </p:nvSpPr>
        <p:spPr>
          <a:xfrm>
            <a:off x="6239962" y="4132303"/>
            <a:ext cx="179363" cy="194945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7EAD0746-F090-45B3-A9CA-2073C7785F20}"/>
              </a:ext>
            </a:extLst>
          </p:cNvPr>
          <p:cNvSpPr/>
          <p:nvPr/>
        </p:nvSpPr>
        <p:spPr>
          <a:xfrm>
            <a:off x="2710340" y="3383544"/>
            <a:ext cx="179363" cy="194945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1EFD6ECF-6204-4DB4-88DD-FA4E0937DCDC}"/>
              </a:ext>
            </a:extLst>
          </p:cNvPr>
          <p:cNvSpPr/>
          <p:nvPr/>
        </p:nvSpPr>
        <p:spPr>
          <a:xfrm>
            <a:off x="1339929" y="3292141"/>
            <a:ext cx="179363" cy="194945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</a:t>
            </a:r>
          </a:p>
        </p:txBody>
      </p:sp>
      <p:sp>
        <p:nvSpPr>
          <p:cNvPr id="55" name="Left Brace 54">
            <a:extLst>
              <a:ext uri="{FF2B5EF4-FFF2-40B4-BE49-F238E27FC236}">
                <a16:creationId xmlns:a16="http://schemas.microsoft.com/office/drawing/2014/main" id="{15342434-8382-4519-BBF2-9CBEFDB7DABE}"/>
              </a:ext>
            </a:extLst>
          </p:cNvPr>
          <p:cNvSpPr/>
          <p:nvPr/>
        </p:nvSpPr>
        <p:spPr>
          <a:xfrm>
            <a:off x="6890278" y="1686304"/>
            <a:ext cx="193952" cy="326374"/>
          </a:xfrm>
          <a:prstGeom prst="leftBrace">
            <a:avLst/>
          </a:prstGeom>
          <a:noFill/>
          <a:ln w="635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Cylinder 55">
            <a:extLst>
              <a:ext uri="{FF2B5EF4-FFF2-40B4-BE49-F238E27FC236}">
                <a16:creationId xmlns:a16="http://schemas.microsoft.com/office/drawing/2014/main" id="{4F0861BC-E8F0-479B-8B55-867BD0142921}"/>
              </a:ext>
            </a:extLst>
          </p:cNvPr>
          <p:cNvSpPr/>
          <p:nvPr/>
        </p:nvSpPr>
        <p:spPr>
          <a:xfrm>
            <a:off x="3975184" y="3116500"/>
            <a:ext cx="233044" cy="342105"/>
          </a:xfrm>
          <a:prstGeom prst="can">
            <a:avLst/>
          </a:prstGeom>
          <a:solidFill>
            <a:srgbClr val="5B9BD5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PG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03F23F33-4E54-47D5-8730-3BE019C0439D}"/>
              </a:ext>
            </a:extLst>
          </p:cNvPr>
          <p:cNvSpPr/>
          <p:nvPr/>
        </p:nvSpPr>
        <p:spPr>
          <a:xfrm>
            <a:off x="1701724" y="1679100"/>
            <a:ext cx="957914" cy="278318"/>
          </a:xfrm>
          <a:prstGeom prst="rect">
            <a:avLst/>
          </a:prstGeom>
          <a:solidFill>
            <a:srgbClr val="5B9BD5">
              <a:lumMod val="20000"/>
              <a:lumOff val="8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Offline Trained SON ML model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A0B1D972-13E9-4A7F-8E10-35323F140605}"/>
              </a:ext>
            </a:extLst>
          </p:cNvPr>
          <p:cNvSpPr/>
          <p:nvPr/>
        </p:nvSpPr>
        <p:spPr>
          <a:xfrm>
            <a:off x="2529469" y="1588831"/>
            <a:ext cx="179363" cy="194945"/>
          </a:xfrm>
          <a:prstGeom prst="ellipse">
            <a:avLst/>
          </a:prstGeom>
          <a:solidFill>
            <a:srgbClr val="FFD1D1"/>
          </a:solidFill>
          <a:ln w="12700" cap="flat" cmpd="sng" algn="ctr">
            <a:solidFill>
              <a:srgbClr val="FF8B8B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CCD1B647-18E1-40C2-82E3-0C955340353C}"/>
              </a:ext>
            </a:extLst>
          </p:cNvPr>
          <p:cNvCxnSpPr>
            <a:cxnSpLocks/>
            <a:stCxn id="13" idx="0"/>
          </p:cNvCxnSpPr>
          <p:nvPr/>
        </p:nvCxnSpPr>
        <p:spPr>
          <a:xfrm flipV="1">
            <a:off x="688612" y="1998718"/>
            <a:ext cx="1186652" cy="63756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>
                <a:lumMod val="95000"/>
                <a:lumOff val="5000"/>
              </a:sysClr>
            </a:solidFill>
            <a:prstDash val="solid"/>
            <a:miter lim="800000"/>
            <a:headEnd type="arrow" w="lg" len="lg"/>
            <a:tailEnd type="none" w="lg" len="lg"/>
          </a:ln>
          <a:effectLst/>
        </p:spPr>
      </p:cxnSp>
      <p:sp>
        <p:nvSpPr>
          <p:cNvPr id="60" name="Oval 59">
            <a:extLst>
              <a:ext uri="{FF2B5EF4-FFF2-40B4-BE49-F238E27FC236}">
                <a16:creationId xmlns:a16="http://schemas.microsoft.com/office/drawing/2014/main" id="{7910849B-9C82-42C1-8749-1B8951893C94}"/>
              </a:ext>
            </a:extLst>
          </p:cNvPr>
          <p:cNvSpPr/>
          <p:nvPr/>
        </p:nvSpPr>
        <p:spPr>
          <a:xfrm>
            <a:off x="1751076" y="2183978"/>
            <a:ext cx="179363" cy="194945"/>
          </a:xfrm>
          <a:prstGeom prst="ellipse">
            <a:avLst/>
          </a:prstGeom>
          <a:solidFill>
            <a:srgbClr val="FFD1D1"/>
          </a:solidFill>
          <a:ln w="12700" cap="flat" cmpd="sng" algn="ctr">
            <a:solidFill>
              <a:srgbClr val="FF8B8B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5ADF6ED6-E92A-40DC-866B-F552D224F5C1}"/>
              </a:ext>
            </a:extLst>
          </p:cNvPr>
          <p:cNvGrpSpPr/>
          <p:nvPr/>
        </p:nvGrpSpPr>
        <p:grpSpPr>
          <a:xfrm>
            <a:off x="3041161" y="1033327"/>
            <a:ext cx="459519" cy="461665"/>
            <a:chOff x="5416125" y="2727159"/>
            <a:chExt cx="393056" cy="615553"/>
          </a:xfrm>
        </p:grpSpPr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297F2C46-E50A-4A38-B8E6-B855FF019E89}"/>
                </a:ext>
              </a:extLst>
            </p:cNvPr>
            <p:cNvSpPr/>
            <p:nvPr/>
          </p:nvSpPr>
          <p:spPr>
            <a:xfrm>
              <a:off x="5462460" y="2757041"/>
              <a:ext cx="300386" cy="278790"/>
            </a:xfrm>
            <a:prstGeom prst="ellipse">
              <a:avLst/>
            </a:prstGeom>
            <a:solidFill>
              <a:srgbClr val="CCFFFF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A48CF29C-4C83-4A2A-BBDF-50B94B46B693}"/>
                </a:ext>
              </a:extLst>
            </p:cNvPr>
            <p:cNvSpPr txBox="1"/>
            <p:nvPr/>
          </p:nvSpPr>
          <p:spPr>
            <a:xfrm>
              <a:off x="5416125" y="2727159"/>
              <a:ext cx="393056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10</a:t>
              </a:r>
              <a:endPara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4" name="Oval 63">
            <a:extLst>
              <a:ext uri="{FF2B5EF4-FFF2-40B4-BE49-F238E27FC236}">
                <a16:creationId xmlns:a16="http://schemas.microsoft.com/office/drawing/2014/main" id="{820F7630-467F-420A-93CF-1576F2908FF9}"/>
              </a:ext>
            </a:extLst>
          </p:cNvPr>
          <p:cNvSpPr/>
          <p:nvPr/>
        </p:nvSpPr>
        <p:spPr>
          <a:xfrm>
            <a:off x="2542692" y="1818283"/>
            <a:ext cx="225290" cy="209093"/>
          </a:xfrm>
          <a:prstGeom prst="ellipse">
            <a:avLst/>
          </a:prstGeom>
          <a:solidFill>
            <a:srgbClr val="FFD1D1"/>
          </a:solidFill>
          <a:ln w="12700" cap="flat" cmpd="sng" algn="ctr">
            <a:solidFill>
              <a:srgbClr val="FF8B8B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</a:t>
            </a: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090F4ADF-C7E9-4034-BA7B-FEA387694463}"/>
              </a:ext>
            </a:extLst>
          </p:cNvPr>
          <p:cNvSpPr/>
          <p:nvPr/>
        </p:nvSpPr>
        <p:spPr>
          <a:xfrm>
            <a:off x="6549791" y="913848"/>
            <a:ext cx="179363" cy="194945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</a:t>
            </a: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67537FFB-7207-481F-B51A-5C7B93E0B000}"/>
              </a:ext>
            </a:extLst>
          </p:cNvPr>
          <p:cNvSpPr/>
          <p:nvPr/>
        </p:nvSpPr>
        <p:spPr>
          <a:xfrm>
            <a:off x="6790323" y="921568"/>
            <a:ext cx="179363" cy="194945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AA0E0A45-0CA2-495B-B60E-EB6C8352CC25}"/>
              </a:ext>
            </a:extLst>
          </p:cNvPr>
          <p:cNvSpPr/>
          <p:nvPr/>
        </p:nvSpPr>
        <p:spPr>
          <a:xfrm>
            <a:off x="7019742" y="921568"/>
            <a:ext cx="179363" cy="194945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98A87141-C4E8-4595-9BC1-114AC7576268}"/>
              </a:ext>
            </a:extLst>
          </p:cNvPr>
          <p:cNvSpPr/>
          <p:nvPr/>
        </p:nvSpPr>
        <p:spPr>
          <a:xfrm>
            <a:off x="7012233" y="2860224"/>
            <a:ext cx="1521197" cy="626579"/>
          </a:xfrm>
          <a:prstGeom prst="rect">
            <a:avLst/>
          </a:prstGeom>
          <a:solidFill>
            <a:srgbClr val="FF99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88106" marR="0" lvl="0" indent="-88106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Cells/GNBs</a:t>
            </a:r>
          </a:p>
          <a:p>
            <a:pPr marL="88106" marR="0" lvl="0" indent="-88106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RIC</a:t>
            </a:r>
          </a:p>
          <a:p>
            <a:pPr marL="88106" marR="0" lvl="0" indent="-88106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Yang model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2611375A-E411-4F14-9139-F835810982DA}"/>
              </a:ext>
            </a:extLst>
          </p:cNvPr>
          <p:cNvSpPr/>
          <p:nvPr/>
        </p:nvSpPr>
        <p:spPr>
          <a:xfrm>
            <a:off x="7012233" y="2410005"/>
            <a:ext cx="1521197" cy="394598"/>
          </a:xfrm>
          <a:prstGeom prst="rect">
            <a:avLst/>
          </a:prstGeom>
          <a:solidFill>
            <a:srgbClr val="FF99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O1 - Netconf interface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7FF1A055-4393-4F53-A136-F5CCA8BD7D81}"/>
              </a:ext>
            </a:extLst>
          </p:cNvPr>
          <p:cNvSpPr/>
          <p:nvPr/>
        </p:nvSpPr>
        <p:spPr>
          <a:xfrm>
            <a:off x="7012233" y="3540500"/>
            <a:ext cx="1523953" cy="383359"/>
          </a:xfrm>
          <a:prstGeom prst="rect">
            <a:avLst/>
          </a:prstGeom>
          <a:solidFill>
            <a:srgbClr val="FF99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O1 – VES outputs</a:t>
            </a: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3F6EFDB6-1C20-4BBA-BA1E-0733A1013D30}"/>
              </a:ext>
            </a:extLst>
          </p:cNvPr>
          <p:cNvSpPr/>
          <p:nvPr/>
        </p:nvSpPr>
        <p:spPr>
          <a:xfrm>
            <a:off x="1211293" y="2201211"/>
            <a:ext cx="179363" cy="194945"/>
          </a:xfrm>
          <a:prstGeom prst="ellipse">
            <a:avLst/>
          </a:prstGeom>
          <a:solidFill>
            <a:srgbClr val="FFD1D1"/>
          </a:solidFill>
          <a:ln w="12700" cap="flat" cmpd="sng" algn="ctr">
            <a:solidFill>
              <a:srgbClr val="FF8B8B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B22DC25A-1EF5-4595-A723-D473427BE617}"/>
              </a:ext>
            </a:extLst>
          </p:cNvPr>
          <p:cNvCxnSpPr>
            <a:cxnSpLocks/>
          </p:cNvCxnSpPr>
          <p:nvPr/>
        </p:nvCxnSpPr>
        <p:spPr>
          <a:xfrm flipH="1">
            <a:off x="1022283" y="4793261"/>
            <a:ext cx="288805" cy="0"/>
          </a:xfrm>
          <a:prstGeom prst="straightConnector1">
            <a:avLst/>
          </a:prstGeom>
          <a:noFill/>
          <a:ln w="25400" cap="flat" cmpd="sng" algn="ctr">
            <a:solidFill>
              <a:srgbClr val="5B9BD5"/>
            </a:solidFill>
            <a:prstDash val="solid"/>
            <a:miter lim="800000"/>
            <a:headEnd type="arrow" w="lg" len="lg"/>
            <a:tailEnd type="none" w="lg" len="lg"/>
          </a:ln>
          <a:effectLst/>
        </p:spPr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4CF2A685-420E-4221-92BE-FA56A77DE7D3}"/>
              </a:ext>
            </a:extLst>
          </p:cNvPr>
          <p:cNvCxnSpPr>
            <a:cxnSpLocks/>
          </p:cNvCxnSpPr>
          <p:nvPr/>
        </p:nvCxnSpPr>
        <p:spPr>
          <a:xfrm flipH="1">
            <a:off x="3369649" y="4808348"/>
            <a:ext cx="288805" cy="0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miter lim="800000"/>
            <a:headEnd type="arrow" w="lg" len="lg"/>
            <a:tailEnd type="none" w="lg" len="lg"/>
          </a:ln>
          <a:effectLst/>
        </p:spPr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36FA8015-C7E2-4135-8F2C-02A08F0E18BD}"/>
              </a:ext>
            </a:extLst>
          </p:cNvPr>
          <p:cNvCxnSpPr>
            <a:cxnSpLocks/>
          </p:cNvCxnSpPr>
          <p:nvPr/>
        </p:nvCxnSpPr>
        <p:spPr>
          <a:xfrm flipH="1">
            <a:off x="23087" y="4802622"/>
            <a:ext cx="288805" cy="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>
                <a:lumMod val="95000"/>
                <a:lumOff val="5000"/>
              </a:sysClr>
            </a:solidFill>
            <a:prstDash val="solid"/>
            <a:miter lim="800000"/>
            <a:headEnd type="arrow" w="lg" len="lg"/>
            <a:tailEnd type="none" w="lg" len="lg"/>
          </a:ln>
          <a:effectLst/>
        </p:spPr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ADE8A7C2-3C0D-4DB9-B921-019043CFE7FA}"/>
              </a:ext>
            </a:extLst>
          </p:cNvPr>
          <p:cNvSpPr txBox="1"/>
          <p:nvPr/>
        </p:nvSpPr>
        <p:spPr>
          <a:xfrm>
            <a:off x="270198" y="4664123"/>
            <a:ext cx="7303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REST API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FD807F6-A12C-4F7D-9386-47A6F5E46BF3}"/>
              </a:ext>
            </a:extLst>
          </p:cNvPr>
          <p:cNvSpPr txBox="1"/>
          <p:nvPr/>
        </p:nvSpPr>
        <p:spPr>
          <a:xfrm>
            <a:off x="1263883" y="4661382"/>
            <a:ext cx="2117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DMaaP Control Loop messages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52B263E5-0EFF-44ED-ACFC-8313277B2A4A}"/>
              </a:ext>
            </a:extLst>
          </p:cNvPr>
          <p:cNvSpPr txBox="1"/>
          <p:nvPr/>
        </p:nvSpPr>
        <p:spPr>
          <a:xfrm>
            <a:off x="3608661" y="4676469"/>
            <a:ext cx="19297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FM-PM messages from RAN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6C854469-D75E-45A7-9EE1-CAB63F34664F}"/>
              </a:ext>
            </a:extLst>
          </p:cNvPr>
          <p:cNvCxnSpPr>
            <a:cxnSpLocks/>
          </p:cNvCxnSpPr>
          <p:nvPr/>
        </p:nvCxnSpPr>
        <p:spPr>
          <a:xfrm flipH="1">
            <a:off x="5529910" y="4808348"/>
            <a:ext cx="288805" cy="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miter lim="800000"/>
            <a:headEnd type="arrow" w="lg" len="lg"/>
            <a:tailEnd type="none" w="lg" len="lg"/>
          </a:ln>
          <a:effectLst/>
        </p:spPr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89AF33E7-5510-481C-848A-E373D4ECDAD2}"/>
              </a:ext>
            </a:extLst>
          </p:cNvPr>
          <p:cNvSpPr txBox="1"/>
          <p:nvPr/>
        </p:nvSpPr>
        <p:spPr>
          <a:xfrm>
            <a:off x="5799705" y="4667977"/>
            <a:ext cx="221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Config updated to RAN (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netconf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)</a:t>
            </a:r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3218D7FA-0172-4D12-A6CE-B9D1101330A3}"/>
              </a:ext>
            </a:extLst>
          </p:cNvPr>
          <p:cNvCxnSpPr>
            <a:cxnSpLocks/>
          </p:cNvCxnSpPr>
          <p:nvPr/>
        </p:nvCxnSpPr>
        <p:spPr>
          <a:xfrm flipH="1">
            <a:off x="8005165" y="4802622"/>
            <a:ext cx="288805" cy="0"/>
          </a:xfrm>
          <a:prstGeom prst="straightConnector1">
            <a:avLst/>
          </a:prstGeom>
          <a:noFill/>
          <a:ln w="25400" cap="flat" cmpd="sng" algn="ctr">
            <a:solidFill>
              <a:srgbClr val="008000"/>
            </a:solidFill>
            <a:prstDash val="solid"/>
            <a:miter lim="800000"/>
            <a:headEnd type="arrow" w="lg" len="lg"/>
            <a:tailEnd type="none" w="lg" len="lg"/>
          </a:ln>
          <a:effectLst/>
        </p:spPr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B312AE11-2123-4F4F-9F68-842B3AD30C6B}"/>
              </a:ext>
            </a:extLst>
          </p:cNvPr>
          <p:cNvSpPr txBox="1"/>
          <p:nvPr/>
        </p:nvSpPr>
        <p:spPr>
          <a:xfrm>
            <a:off x="8268331" y="4667977"/>
            <a:ext cx="6767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DB R/W</a:t>
            </a:r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30816AC0-0BE4-455E-AB5B-DD9C37874E0A}"/>
              </a:ext>
            </a:extLst>
          </p:cNvPr>
          <p:cNvSpPr/>
          <p:nvPr/>
        </p:nvSpPr>
        <p:spPr>
          <a:xfrm>
            <a:off x="7025496" y="1192690"/>
            <a:ext cx="179363" cy="194945"/>
          </a:xfrm>
          <a:prstGeom prst="ellipse">
            <a:avLst/>
          </a:prstGeom>
          <a:solidFill>
            <a:srgbClr val="CC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F171355C-58D4-43E3-905E-2E7CF09A9725}"/>
              </a:ext>
            </a:extLst>
          </p:cNvPr>
          <p:cNvSpPr/>
          <p:nvPr/>
        </p:nvSpPr>
        <p:spPr>
          <a:xfrm>
            <a:off x="7021338" y="1441174"/>
            <a:ext cx="179363" cy="194945"/>
          </a:xfrm>
          <a:prstGeom prst="ellipse">
            <a:avLst/>
          </a:prstGeom>
          <a:solidFill>
            <a:srgbClr val="FFD1D1"/>
          </a:solidFill>
          <a:ln w="12700" cap="flat" cmpd="sng" algn="ctr">
            <a:solidFill>
              <a:srgbClr val="FF8B8B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26327B1E-5B80-47D6-ACFC-C4AE7731F679}"/>
              </a:ext>
            </a:extLst>
          </p:cNvPr>
          <p:cNvSpPr/>
          <p:nvPr/>
        </p:nvSpPr>
        <p:spPr>
          <a:xfrm>
            <a:off x="7033284" y="1723944"/>
            <a:ext cx="179363" cy="194945"/>
          </a:xfrm>
          <a:prstGeom prst="ellipse">
            <a:avLst/>
          </a:prstGeom>
          <a:solidFill>
            <a:srgbClr val="FFFF99"/>
          </a:solidFill>
          <a:ln w="12700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5550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5462</TotalTime>
  <Words>4264</Words>
  <Application>Microsoft Office PowerPoint</Application>
  <PresentationFormat>On-screen Show (16:9)</PresentationFormat>
  <Paragraphs>989</Paragraphs>
  <Slides>48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48</vt:i4>
      </vt:variant>
    </vt:vector>
  </HeadingPairs>
  <TitlesOfParts>
    <vt:vector size="61" baseType="lpstr">
      <vt:lpstr>微软雅黑</vt:lpstr>
      <vt:lpstr>.AppleSystemUIFont</vt:lpstr>
      <vt:lpstr>Arial</vt:lpstr>
      <vt:lpstr>ATT Aleck Sans</vt:lpstr>
      <vt:lpstr>Calibri</vt:lpstr>
      <vt:lpstr>Courier New</vt:lpstr>
      <vt:lpstr>Ericsson Hilda</vt:lpstr>
      <vt:lpstr>Helvetica Neue Light</vt:lpstr>
      <vt:lpstr>Intel Clear Light</vt:lpstr>
      <vt:lpstr>Lucida Console</vt:lpstr>
      <vt:lpstr>Wingdings</vt:lpstr>
      <vt:lpstr>Office Theme</vt:lpstr>
      <vt:lpstr>1_Office Theme</vt:lpstr>
      <vt:lpstr>PowerPoint Presentation</vt:lpstr>
      <vt:lpstr>Introduction to ONAP-based SON</vt:lpstr>
      <vt:lpstr>Release Roadmap</vt:lpstr>
      <vt:lpstr>PowerPoint Presentation</vt:lpstr>
      <vt:lpstr>ONAP SON aligning with O-RAN: Release 7 POC </vt:lpstr>
      <vt:lpstr>ML-based SON: Approach</vt:lpstr>
      <vt:lpstr>Remarks</vt:lpstr>
      <vt:lpstr>OOF Architecture: Guilin</vt:lpstr>
      <vt:lpstr>ML-based SON: Flows</vt:lpstr>
      <vt:lpstr>Flow details</vt:lpstr>
      <vt:lpstr>WINLAB at Rutgers University</vt:lpstr>
      <vt:lpstr>PowerPoint Presentation</vt:lpstr>
      <vt:lpstr>PCI Optimization: Pre-Guilin</vt:lpstr>
      <vt:lpstr>Demo Sequence: Pre-Guilin</vt:lpstr>
      <vt:lpstr>Step 1: Modify Neighbors (Chn0005)</vt:lpstr>
      <vt:lpstr>Step 1: Modify neighbors for Chn0005</vt:lpstr>
      <vt:lpstr>Step 2: SON-Handler MS -&gt; OOF trigger</vt:lpstr>
      <vt:lpstr>Step 3: Optimization Result</vt:lpstr>
      <vt:lpstr>Step 4: Policy -&gt; SDN-R (Actor)</vt:lpstr>
      <vt:lpstr>Step 5: PCI optimization completed</vt:lpstr>
      <vt:lpstr>ML-based PCI Optimization: Guilin Demo</vt:lpstr>
      <vt:lpstr>Demo Sequence: Guilin</vt:lpstr>
      <vt:lpstr>Step 1: Generate PM data</vt:lpstr>
      <vt:lpstr>Step 2: High Handovers for Chn0012</vt:lpstr>
      <vt:lpstr>Step 3: Modify Neighbors (Chn0005)</vt:lpstr>
      <vt:lpstr>Step 3: Modify neighbors for Chn0005</vt:lpstr>
      <vt:lpstr>Step 4: SON-Handler MS -&gt; OOF trigger</vt:lpstr>
      <vt:lpstr>Step 5: OOF&lt;-&gt;DES interaction for HO data</vt:lpstr>
      <vt:lpstr>Step 6: Optimization Result</vt:lpstr>
      <vt:lpstr>Step 7: Policy -&gt; SDN-R (Actor)</vt:lpstr>
      <vt:lpstr>Step 8: PCI optimization completed</vt:lpstr>
      <vt:lpstr>Recap</vt:lpstr>
      <vt:lpstr>PowerPoint Presentation</vt:lpstr>
      <vt:lpstr>Release Roadmap</vt:lpstr>
      <vt:lpstr>Summary of Requirements</vt:lpstr>
      <vt:lpstr>ONAP SON aligning with O-RAN: Release 7 POC</vt:lpstr>
      <vt:lpstr>ONAP SON aligning with O-RAN: Release 8 target</vt:lpstr>
      <vt:lpstr>Rel 8 OOF-SON dependency on ONAP CPS and O-RAN</vt:lpstr>
      <vt:lpstr>Yang model for R8</vt:lpstr>
      <vt:lpstr>FM (alarms) support in ONAP-SON</vt:lpstr>
      <vt:lpstr>YANG Model Tree Used for Rel. 5/6/7 OOF PCI/ANR POC1</vt:lpstr>
      <vt:lpstr>Network Resource Models (NRM): 3GPP 28.541 Rel 15 </vt:lpstr>
      <vt:lpstr>Network yang models &amp; ONAP DB models/API – Rel 6 &amp; 7</vt:lpstr>
      <vt:lpstr>Network yang model &amp; CPS DB models/API – Rel 8/9</vt:lpstr>
      <vt:lpstr>CPS overview</vt:lpstr>
      <vt:lpstr>SON co-ordination: Stretch Goal</vt:lpstr>
      <vt:lpstr>Control Loop Co-ordination: Stretch Goal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Amanda Cohen</dc:creator>
  <cp:lastModifiedBy>Swaminathan S (iDEAS-D&amp;C)</cp:lastModifiedBy>
  <cp:revision>108</cp:revision>
  <dcterms:created xsi:type="dcterms:W3CDTF">2015-04-06T18:30:18Z</dcterms:created>
  <dcterms:modified xsi:type="dcterms:W3CDTF">2021-02-05T07:13:50Z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b9a70571-31c6-4603-80c1-ef2fb871a62a_Enabled">
    <vt:lpwstr>True</vt:lpwstr>
  </property>
  <property fmtid="{D5CDD505-2E9C-101B-9397-08002B2CF9AE}" pid="3" name="MSIP_Label_b9a70571-31c6-4603-80c1-ef2fb871a62a_SiteId">
    <vt:lpwstr>258ac4e4-146a-411e-9dc8-79a9e12fd6da</vt:lpwstr>
  </property>
  <property fmtid="{D5CDD505-2E9C-101B-9397-08002B2CF9AE}" pid="4" name="MSIP_Label_b9a70571-31c6-4603-80c1-ef2fb871a62a_Owner">
    <vt:lpwstr>seswam@wipro.com</vt:lpwstr>
  </property>
  <property fmtid="{D5CDD505-2E9C-101B-9397-08002B2CF9AE}" pid="5" name="MSIP_Label_b9a70571-31c6-4603-80c1-ef2fb871a62a_SetDate">
    <vt:lpwstr>2021-02-01T10:59:52.7003396Z</vt:lpwstr>
  </property>
  <property fmtid="{D5CDD505-2E9C-101B-9397-08002B2CF9AE}" pid="6" name="MSIP_Label_b9a70571-31c6-4603-80c1-ef2fb871a62a_Name">
    <vt:lpwstr>Internal and Restricted</vt:lpwstr>
  </property>
  <property fmtid="{D5CDD505-2E9C-101B-9397-08002B2CF9AE}" pid="7" name="MSIP_Label_b9a70571-31c6-4603-80c1-ef2fb871a62a_Application">
    <vt:lpwstr>Microsoft Azure Information Protection</vt:lpwstr>
  </property>
  <property fmtid="{D5CDD505-2E9C-101B-9397-08002B2CF9AE}" pid="8" name="MSIP_Label_b9a70571-31c6-4603-80c1-ef2fb871a62a_ActionId">
    <vt:lpwstr>0215c653-ad6d-4068-b151-60192ee2a790</vt:lpwstr>
  </property>
  <property fmtid="{D5CDD505-2E9C-101B-9397-08002B2CF9AE}" pid="9" name="MSIP_Label_b9a70571-31c6-4603-80c1-ef2fb871a62a_Extended_MSFT_Method">
    <vt:lpwstr>Automatic</vt:lpwstr>
  </property>
  <property fmtid="{D5CDD505-2E9C-101B-9397-08002B2CF9AE}" pid="10" name="Sensitivity">
    <vt:lpwstr>Internal and Restricted</vt:lpwstr>
  </property>
</Properties>
</file>