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39"/>
  </p:notesMasterIdLst>
  <p:sldIdLst>
    <p:sldId id="321" r:id="rId2"/>
    <p:sldId id="474" r:id="rId3"/>
    <p:sldId id="438" r:id="rId4"/>
    <p:sldId id="601" r:id="rId5"/>
    <p:sldId id="1556" r:id="rId6"/>
    <p:sldId id="604" r:id="rId7"/>
    <p:sldId id="1557" r:id="rId8"/>
    <p:sldId id="1587" r:id="rId9"/>
    <p:sldId id="1558" r:id="rId10"/>
    <p:sldId id="1559" r:id="rId11"/>
    <p:sldId id="1560" r:id="rId12"/>
    <p:sldId id="1569" r:id="rId13"/>
    <p:sldId id="1585" r:id="rId14"/>
    <p:sldId id="1582" r:id="rId15"/>
    <p:sldId id="1583" r:id="rId16"/>
    <p:sldId id="1584" r:id="rId17"/>
    <p:sldId id="1561" r:id="rId18"/>
    <p:sldId id="1570" r:id="rId19"/>
    <p:sldId id="1562" r:id="rId20"/>
    <p:sldId id="1563" r:id="rId21"/>
    <p:sldId id="1565" r:id="rId22"/>
    <p:sldId id="1571" r:id="rId23"/>
    <p:sldId id="1566" r:id="rId24"/>
    <p:sldId id="1567" r:id="rId25"/>
    <p:sldId id="1568" r:id="rId26"/>
    <p:sldId id="1572" r:id="rId27"/>
    <p:sldId id="1573" r:id="rId28"/>
    <p:sldId id="1574" r:id="rId29"/>
    <p:sldId id="1575" r:id="rId30"/>
    <p:sldId id="1576" r:id="rId31"/>
    <p:sldId id="1577" r:id="rId32"/>
    <p:sldId id="1578" r:id="rId33"/>
    <p:sldId id="1580" r:id="rId34"/>
    <p:sldId id="1581" r:id="rId35"/>
    <p:sldId id="1579" r:id="rId36"/>
    <p:sldId id="1586" r:id="rId37"/>
    <p:sldId id="305" r:id="rId3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2D3847"/>
    <a:srgbClr val="66FFFF"/>
    <a:srgbClr val="242D38"/>
    <a:srgbClr val="44546A"/>
    <a:srgbClr val="050607"/>
    <a:srgbClr val="0000FF"/>
    <a:srgbClr val="009900"/>
    <a:srgbClr val="CCFF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26" autoAdjust="0"/>
    <p:restoredTop sz="93910" autoAdjust="0"/>
  </p:normalViewPr>
  <p:slideViewPr>
    <p:cSldViewPr snapToGrid="0" snapToObjects="1">
      <p:cViewPr varScale="1">
        <p:scale>
          <a:sx n="64" d="100"/>
          <a:sy n="64" d="100"/>
        </p:scale>
        <p:origin x="81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11/12/2020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4</a:t>
            </a:fld>
            <a:endParaRPr lang="en-US" dirty="0"/>
          </a:p>
        </p:txBody>
      </p:sp>
    </p:spTree>
    <p:extLst>
      <p:ext uri="{BB962C8B-B14F-4D97-AF65-F5344CB8AC3E}">
        <p14:creationId xmlns:p14="http://schemas.microsoft.com/office/powerpoint/2010/main" val="38675416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11/12/2020</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MSIPCMContentMarking" descr="{&quot;HashCode&quot;:-867948802,&quot;Placement&quot;:&quot;Footer&quot;}">
            <a:extLst>
              <a:ext uri="{FF2B5EF4-FFF2-40B4-BE49-F238E27FC236}">
                <a16:creationId xmlns:a16="http://schemas.microsoft.com/office/drawing/2014/main" id="{1711F364-3939-482C-A67E-9E244D43AD54}"/>
              </a:ext>
            </a:extLst>
          </p:cNvPr>
          <p:cNvSpPr txBox="1"/>
          <p:nvPr userDrawn="1"/>
        </p:nvSpPr>
        <p:spPr>
          <a:xfrm>
            <a:off x="0" y="6595656"/>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iki.onap.org/display/DW/5GC+Instantiation+and+Modify+Config+flow+through+CD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iki.onap.org/display/DW/Use+case+flows" TargetMode="External"/><Relationship Id="rId2" Type="http://schemas.openxmlformats.org/officeDocument/2006/relationships/hyperlink" Target="https://wiki.onap.org/display/DW/E2E+Network+Slicing+Use+Case+in+R7+Guilin" TargetMode="External"/><Relationship Id="rId1" Type="http://schemas.openxmlformats.org/officeDocument/2006/relationships/slideLayout" Target="../slideLayouts/slideLayout2.xml"/><Relationship Id="rId5" Type="http://schemas.openxmlformats.org/officeDocument/2006/relationships/hyperlink" Target="https://wiki.onap.org/display/DW/R8+E2E+Network+Slicing+use+case" TargetMode="External"/><Relationship Id="rId4" Type="http://schemas.openxmlformats.org/officeDocument/2006/relationships/hyperlink" Target="https://wiki.onap.org/display/DW/Assumptions+for+Guilin+release"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b="1" dirty="0"/>
              <a:t>E2E Network Slicing</a:t>
            </a:r>
            <a:r>
              <a:rPr lang="zh-CN" altLang="en-US" b="1" dirty="0"/>
              <a:t> </a:t>
            </a:r>
            <a:r>
              <a:rPr lang="en-US" altLang="zh-CN" b="1" dirty="0"/>
              <a:t>use case:</a:t>
            </a:r>
            <a:br>
              <a:rPr lang="en-US" altLang="zh-CN" b="1" dirty="0"/>
            </a:br>
            <a:r>
              <a:rPr lang="en-US" altLang="zh-CN" b="1" dirty="0"/>
              <a:t>Guilin status and outlook for Honolulu</a:t>
            </a:r>
            <a:endParaRPr lang="ru-RU" b="1" dirty="0"/>
          </a:p>
        </p:txBody>
      </p:sp>
      <p:sp>
        <p:nvSpPr>
          <p:cNvPr id="7" name="Подзаголовок 2">
            <a:extLst>
              <a:ext uri="{FF2B5EF4-FFF2-40B4-BE49-F238E27FC236}">
                <a16:creationId xmlns:a16="http://schemas.microsoft.com/office/drawing/2014/main" id="{2420335D-C1D9-4566-A643-D44E282CBC21}"/>
              </a:ext>
            </a:extLst>
          </p:cNvPr>
          <p:cNvSpPr txBox="1">
            <a:spLocks/>
          </p:cNvSpPr>
          <p:nvPr/>
        </p:nvSpPr>
        <p:spPr>
          <a:xfrm>
            <a:off x="1618374" y="3551011"/>
            <a:ext cx="8955251"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600" dirty="0"/>
          </a:p>
          <a:p>
            <a:r>
              <a:rPr lang="en-US" altLang="zh-CN" b="1" dirty="0"/>
              <a:t>Participants:</a:t>
            </a:r>
            <a:r>
              <a:rPr lang="zh-CN" altLang="en-US" b="1" dirty="0"/>
              <a:t> </a:t>
            </a:r>
            <a:r>
              <a:rPr lang="en-US" altLang="zh-CN" sz="1600" dirty="0"/>
              <a:t>CMCC,</a:t>
            </a:r>
            <a:r>
              <a:rPr lang="zh-CN" altLang="en-US" sz="1600" dirty="0"/>
              <a:t> </a:t>
            </a:r>
            <a:r>
              <a:rPr lang="en-US" altLang="zh-CN" sz="1600" dirty="0"/>
              <a:t>Wipro,</a:t>
            </a:r>
            <a:r>
              <a:rPr lang="zh-CN" altLang="en-US" sz="1600" dirty="0"/>
              <a:t> </a:t>
            </a:r>
            <a:r>
              <a:rPr lang="en-US" altLang="zh-CN" sz="1600" dirty="0"/>
              <a:t>Huawei,</a:t>
            </a:r>
            <a:r>
              <a:rPr lang="zh-CN" altLang="en-US" sz="1600" dirty="0"/>
              <a:t> </a:t>
            </a:r>
            <a:r>
              <a:rPr lang="en-US" altLang="zh-CN" sz="1600" dirty="0"/>
              <a:t>AT&amp;T,</a:t>
            </a:r>
            <a:r>
              <a:rPr lang="zh-CN" altLang="en-US" sz="1600" dirty="0"/>
              <a:t> </a:t>
            </a:r>
            <a:r>
              <a:rPr lang="en-US" altLang="zh-CN" sz="1600" dirty="0"/>
              <a:t>IBM, LTTS, DT, TIM, QCT,</a:t>
            </a:r>
            <a:r>
              <a:rPr lang="zh-CN" altLang="en-US" sz="1600" dirty="0"/>
              <a:t> </a:t>
            </a:r>
            <a:r>
              <a:rPr lang="en-US" altLang="zh-CN" sz="1600" dirty="0"/>
              <a:t>Amdocs, Tech Mahindra,</a:t>
            </a:r>
            <a:r>
              <a:rPr lang="zh-CN" altLang="en-US" sz="1600" dirty="0"/>
              <a:t> </a:t>
            </a:r>
            <a:r>
              <a:rPr lang="en-US" altLang="zh-CN" sz="1600" dirty="0"/>
              <a:t>Reliance</a:t>
            </a:r>
            <a:r>
              <a:rPr lang="zh-CN" altLang="en-US" sz="1600" dirty="0"/>
              <a:t> </a:t>
            </a:r>
            <a:r>
              <a:rPr lang="en-US" altLang="zh-CN" sz="1600" dirty="0" err="1"/>
              <a:t>Jio</a:t>
            </a:r>
            <a:r>
              <a:rPr lang="en-US" altLang="zh-CN" sz="1600" dirty="0"/>
              <a:t>,</a:t>
            </a:r>
            <a:r>
              <a:rPr lang="zh-CN" altLang="en-US" sz="1600" dirty="0"/>
              <a:t> </a:t>
            </a:r>
            <a:r>
              <a:rPr lang="en-US" altLang="zh-CN" sz="1600" dirty="0"/>
              <a:t>Tencent,</a:t>
            </a:r>
            <a:r>
              <a:rPr lang="zh-CN" altLang="en-US" sz="1600" dirty="0"/>
              <a:t> </a:t>
            </a:r>
            <a:r>
              <a:rPr lang="en-US" altLang="zh-CN" sz="1600" dirty="0"/>
              <a:t>China</a:t>
            </a:r>
            <a:r>
              <a:rPr lang="zh-CN" altLang="en-US" sz="1600" dirty="0"/>
              <a:t> </a:t>
            </a:r>
            <a:r>
              <a:rPr lang="en-US" altLang="zh-CN" sz="1600" dirty="0"/>
              <a:t>Telecom</a:t>
            </a:r>
            <a:endParaRPr lang="ru-RU" sz="1600" dirty="0"/>
          </a:p>
        </p:txBody>
      </p:sp>
      <p:sp>
        <p:nvSpPr>
          <p:cNvPr id="8" name="Подзаголовок 2">
            <a:extLst>
              <a:ext uri="{FF2B5EF4-FFF2-40B4-BE49-F238E27FC236}">
                <a16:creationId xmlns:a16="http://schemas.microsoft.com/office/drawing/2014/main" id="{BB309E3E-8D0B-4660-9CDF-F9C694855352}"/>
              </a:ext>
            </a:extLst>
          </p:cNvPr>
          <p:cNvSpPr txBox="1">
            <a:spLocks/>
          </p:cNvSpPr>
          <p:nvPr/>
        </p:nvSpPr>
        <p:spPr>
          <a:xfrm>
            <a:off x="4802224" y="4522847"/>
            <a:ext cx="7023253" cy="88531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pPr>
              <a:lnSpc>
                <a:spcPct val="120000"/>
              </a:lnSpc>
            </a:pPr>
            <a:endParaRPr lang="en-US" sz="1350" dirty="0"/>
          </a:p>
          <a:p>
            <a:pPr>
              <a:lnSpc>
                <a:spcPct val="120000"/>
              </a:lnSpc>
            </a:pPr>
            <a:r>
              <a:rPr lang="en-US" altLang="zh-CN" sz="1350" b="1" dirty="0"/>
              <a:t>Authors: Lin</a:t>
            </a:r>
            <a:r>
              <a:rPr lang="zh-CN" altLang="en-US" sz="1350" b="1" dirty="0"/>
              <a:t> </a:t>
            </a:r>
            <a:r>
              <a:rPr lang="en-US" altLang="zh-CN" sz="1350" b="1" dirty="0"/>
              <a:t>Meng (CMCC),</a:t>
            </a:r>
            <a:r>
              <a:rPr lang="zh-CN" altLang="en-US" sz="1350" b="1" dirty="0"/>
              <a:t> </a:t>
            </a:r>
            <a:r>
              <a:rPr lang="en-US" altLang="zh-CN" sz="1350" b="1" dirty="0"/>
              <a:t>Swaminathan S (Wipro), Henry Yu (Huawei),</a:t>
            </a:r>
            <a:r>
              <a:rPr lang="zh-CN" altLang="en-US" sz="1350" b="1" dirty="0"/>
              <a:t> </a:t>
            </a:r>
            <a:r>
              <a:rPr lang="en-US" altLang="zh-CN" sz="1350" b="1" dirty="0"/>
              <a:t>Shankar P N (AT&amp;T), Lu</a:t>
            </a:r>
            <a:r>
              <a:rPr lang="zh-CN" altLang="en-US" sz="1350" b="1" dirty="0"/>
              <a:t> </a:t>
            </a:r>
            <a:r>
              <a:rPr lang="en-US" altLang="zh-CN" sz="1350" b="1" dirty="0"/>
              <a:t>Kai</a:t>
            </a:r>
            <a:r>
              <a:rPr lang="zh-CN" altLang="en-US" sz="1350" b="1" dirty="0"/>
              <a:t> </a:t>
            </a:r>
            <a:r>
              <a:rPr lang="en-US" altLang="zh-CN" sz="1350" b="1" dirty="0"/>
              <a:t>(CMCC), </a:t>
            </a:r>
            <a:r>
              <a:rPr lang="en-US" altLang="zh-CN" sz="1350" b="1" dirty="0" err="1"/>
              <a:t>Yaoguang</a:t>
            </a:r>
            <a:r>
              <a:rPr lang="en-US" altLang="zh-CN" sz="1350" b="1" dirty="0"/>
              <a:t> Wang (Huawei),</a:t>
            </a:r>
            <a:r>
              <a:rPr lang="zh-CN" altLang="en-US" sz="1350" b="1" dirty="0"/>
              <a:t> </a:t>
            </a:r>
            <a:r>
              <a:rPr lang="en-IN" altLang="zh-CN" sz="1350" b="1" dirty="0"/>
              <a:t>Milind </a:t>
            </a:r>
            <a:r>
              <a:rPr lang="en-IN" altLang="zh-CN" sz="1350" b="1" dirty="0" err="1"/>
              <a:t>Jalwadi</a:t>
            </a:r>
            <a:r>
              <a:rPr lang="en-IN" altLang="zh-CN" sz="1350" b="1" dirty="0"/>
              <a:t> (Tech Mahindra)</a:t>
            </a:r>
            <a:endParaRPr lang="ru-RU" sz="1350" b="1" dirty="0"/>
          </a:p>
        </p:txBody>
      </p:sp>
      <p:sp>
        <p:nvSpPr>
          <p:cNvPr id="9" name="TextBox 8">
            <a:extLst>
              <a:ext uri="{FF2B5EF4-FFF2-40B4-BE49-F238E27FC236}">
                <a16:creationId xmlns:a16="http://schemas.microsoft.com/office/drawing/2014/main" id="{34497AF2-BBD2-4770-B42C-390EB6E9C2F0}"/>
              </a:ext>
            </a:extLst>
          </p:cNvPr>
          <p:cNvSpPr txBox="1"/>
          <p:nvPr/>
        </p:nvSpPr>
        <p:spPr>
          <a:xfrm>
            <a:off x="10219934" y="6477142"/>
            <a:ext cx="1755609"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November 12, 2020</a:t>
            </a:r>
          </a:p>
        </p:txBody>
      </p:sp>
      <p:sp>
        <p:nvSpPr>
          <p:cNvPr id="10" name="Подзаголовок 2">
            <a:extLst>
              <a:ext uri="{FF2B5EF4-FFF2-40B4-BE49-F238E27FC236}">
                <a16:creationId xmlns:a16="http://schemas.microsoft.com/office/drawing/2014/main" id="{E76FB1C5-3458-4A1B-AFEA-FF0B5B48131C}"/>
              </a:ext>
            </a:extLst>
          </p:cNvPr>
          <p:cNvSpPr txBox="1">
            <a:spLocks/>
          </p:cNvSpPr>
          <p:nvPr/>
        </p:nvSpPr>
        <p:spPr>
          <a:xfrm>
            <a:off x="4802224" y="5656064"/>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500" dirty="0"/>
          </a:p>
          <a:p>
            <a:r>
              <a:rPr lang="en-US" altLang="zh-CN" sz="1500" b="1" dirty="0"/>
              <a:t>Reporters:</a:t>
            </a:r>
            <a:r>
              <a:rPr lang="en-US" altLang="zh-CN" sz="1500" dirty="0"/>
              <a:t> Lin</a:t>
            </a:r>
            <a:r>
              <a:rPr lang="zh-CN" altLang="en-US" sz="1500" dirty="0"/>
              <a:t> </a:t>
            </a:r>
            <a:r>
              <a:rPr lang="en-US" altLang="zh-CN" sz="1500" dirty="0"/>
              <a:t>Meng (CMCC),</a:t>
            </a:r>
            <a:r>
              <a:rPr lang="zh-CN" altLang="en-US" sz="1500" dirty="0"/>
              <a:t> </a:t>
            </a:r>
            <a:r>
              <a:rPr lang="en-US" altLang="zh-CN" sz="1500" dirty="0"/>
              <a:t>Swaminathan S (Wipro)</a:t>
            </a:r>
            <a:endParaRPr lang="ru-RU" sz="1500" dirty="0"/>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C642C9-3DDD-4ADD-A5F2-DD0A82EE42D2}"/>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id="{7CD28DC5-9B60-42A0-9DCB-C34802843FCB}"/>
              </a:ext>
            </a:extLst>
          </p:cNvPr>
          <p:cNvSpPr>
            <a:spLocks noGrp="1"/>
          </p:cNvSpPr>
          <p:nvPr>
            <p:ph type="title"/>
          </p:nvPr>
        </p:nvSpPr>
        <p:spPr/>
        <p:txBody>
          <a:bodyPr>
            <a:normAutofit fontScale="90000"/>
          </a:bodyPr>
          <a:lstStyle/>
          <a:p>
            <a:r>
              <a:rPr lang="en-US" dirty="0"/>
              <a:t>Components impacted in Guilin: Status</a:t>
            </a:r>
          </a:p>
        </p:txBody>
      </p:sp>
      <p:sp>
        <p:nvSpPr>
          <p:cNvPr id="5" name="圆角矩形 17">
            <a:extLst>
              <a:ext uri="{FF2B5EF4-FFF2-40B4-BE49-F238E27FC236}">
                <a16:creationId xmlns:a16="http://schemas.microsoft.com/office/drawing/2014/main" id="{A987D9C8-76A7-42AF-9BDD-7A6C1686C194}"/>
              </a:ext>
            </a:extLst>
          </p:cNvPr>
          <p:cNvSpPr/>
          <p:nvPr/>
        </p:nvSpPr>
        <p:spPr>
          <a:xfrm>
            <a:off x="2307385" y="2152764"/>
            <a:ext cx="2483442" cy="196068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6" name="圆角矩形 12">
            <a:extLst>
              <a:ext uri="{FF2B5EF4-FFF2-40B4-BE49-F238E27FC236}">
                <a16:creationId xmlns:a16="http://schemas.microsoft.com/office/drawing/2014/main" id="{5A0209FC-0420-4B25-89DC-0B552A77A1F6}"/>
              </a:ext>
            </a:extLst>
          </p:cNvPr>
          <p:cNvSpPr/>
          <p:nvPr/>
        </p:nvSpPr>
        <p:spPr>
          <a:xfrm>
            <a:off x="2734952" y="1192189"/>
            <a:ext cx="4963214" cy="36627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7" name="矩形 7">
            <a:extLst>
              <a:ext uri="{FF2B5EF4-FFF2-40B4-BE49-F238E27FC236}">
                <a16:creationId xmlns:a16="http://schemas.microsoft.com/office/drawing/2014/main" id="{0C4C0DE9-0929-4F7C-81F4-009310E5F075}"/>
              </a:ext>
            </a:extLst>
          </p:cNvPr>
          <p:cNvSpPr/>
          <p:nvPr/>
        </p:nvSpPr>
        <p:spPr>
          <a:xfrm>
            <a:off x="370562" y="1013150"/>
            <a:ext cx="11541758" cy="4368368"/>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a:ln>
                <a:noFill/>
              </a:ln>
              <a:solidFill>
                <a:prstClr val="white"/>
              </a:solidFill>
              <a:effectLst/>
              <a:uLnTx/>
              <a:uFillTx/>
            </a:endParaRPr>
          </a:p>
        </p:txBody>
      </p:sp>
      <p:sp>
        <p:nvSpPr>
          <p:cNvPr id="8" name="圆角矩形 8">
            <a:extLst>
              <a:ext uri="{FF2B5EF4-FFF2-40B4-BE49-F238E27FC236}">
                <a16:creationId xmlns:a16="http://schemas.microsoft.com/office/drawing/2014/main" id="{0E786C7E-FDD7-4E6C-AF54-5888A83ADEDA}"/>
              </a:ext>
            </a:extLst>
          </p:cNvPr>
          <p:cNvSpPr/>
          <p:nvPr/>
        </p:nvSpPr>
        <p:spPr>
          <a:xfrm>
            <a:off x="3562829" y="1243764"/>
            <a:ext cx="1199899" cy="254977"/>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white"/>
                </a:solidFill>
                <a:effectLst/>
                <a:uLnTx/>
                <a:uFillTx/>
              </a:rPr>
              <a:t>CSMF Portal</a:t>
            </a:r>
          </a:p>
        </p:txBody>
      </p:sp>
      <p:sp>
        <p:nvSpPr>
          <p:cNvPr id="9" name="圆角矩形 9">
            <a:extLst>
              <a:ext uri="{FF2B5EF4-FFF2-40B4-BE49-F238E27FC236}">
                <a16:creationId xmlns:a16="http://schemas.microsoft.com/office/drawing/2014/main" id="{8BF98E4A-A1A8-419F-BC6A-6A91A50A065C}"/>
              </a:ext>
            </a:extLst>
          </p:cNvPr>
          <p:cNvSpPr/>
          <p:nvPr/>
        </p:nvSpPr>
        <p:spPr>
          <a:xfrm>
            <a:off x="4867101" y="1235949"/>
            <a:ext cx="1199899" cy="263821"/>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NSMF Portal</a:t>
            </a:r>
          </a:p>
        </p:txBody>
      </p:sp>
      <p:sp>
        <p:nvSpPr>
          <p:cNvPr id="10" name="圆角矩形 10">
            <a:extLst>
              <a:ext uri="{FF2B5EF4-FFF2-40B4-BE49-F238E27FC236}">
                <a16:creationId xmlns:a16="http://schemas.microsoft.com/office/drawing/2014/main" id="{D123941C-F646-4E07-B26C-F002C359E9F0}"/>
              </a:ext>
            </a:extLst>
          </p:cNvPr>
          <p:cNvSpPr/>
          <p:nvPr/>
        </p:nvSpPr>
        <p:spPr>
          <a:xfrm>
            <a:off x="520049" y="2152764"/>
            <a:ext cx="1641750" cy="3160312"/>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11" name="文本框 11">
            <a:extLst>
              <a:ext uri="{FF2B5EF4-FFF2-40B4-BE49-F238E27FC236}">
                <a16:creationId xmlns:a16="http://schemas.microsoft.com/office/drawing/2014/main" id="{2C4D0A7D-94C3-4AEC-91EF-B6D1D7A9DF3F}"/>
              </a:ext>
            </a:extLst>
          </p:cNvPr>
          <p:cNvSpPr txBox="1"/>
          <p:nvPr/>
        </p:nvSpPr>
        <p:spPr>
          <a:xfrm>
            <a:off x="1045833" y="2271413"/>
            <a:ext cx="561372"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SDC</a:t>
            </a:r>
          </a:p>
        </p:txBody>
      </p:sp>
      <p:sp>
        <p:nvSpPr>
          <p:cNvPr id="12" name="文本框 13">
            <a:extLst>
              <a:ext uri="{FF2B5EF4-FFF2-40B4-BE49-F238E27FC236}">
                <a16:creationId xmlns:a16="http://schemas.microsoft.com/office/drawing/2014/main" id="{DC9BC210-BB06-4221-8F16-245A917221E6}"/>
              </a:ext>
            </a:extLst>
          </p:cNvPr>
          <p:cNvSpPr txBox="1"/>
          <p:nvPr/>
        </p:nvSpPr>
        <p:spPr>
          <a:xfrm>
            <a:off x="2734952" y="1192190"/>
            <a:ext cx="61747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U-UI</a:t>
            </a:r>
            <a:endParaRPr kumimoji="1" lang="zh-CN" altLang="en-US" sz="1800" b="1" i="0" u="none" strike="noStrike" kern="0" cap="none" spc="0" normalizeH="0" baseline="0" noProof="0" dirty="0">
              <a:ln>
                <a:noFill/>
              </a:ln>
              <a:solidFill>
                <a:srgbClr val="0000FF"/>
              </a:solidFill>
              <a:effectLst/>
              <a:uLnTx/>
              <a:uFillTx/>
            </a:endParaRPr>
          </a:p>
        </p:txBody>
      </p:sp>
      <p:sp>
        <p:nvSpPr>
          <p:cNvPr id="13" name="圆角矩形 14">
            <a:extLst>
              <a:ext uri="{FF2B5EF4-FFF2-40B4-BE49-F238E27FC236}">
                <a16:creationId xmlns:a16="http://schemas.microsoft.com/office/drawing/2014/main" id="{8E641134-BBB5-4265-804B-0457C3ECD039}"/>
              </a:ext>
            </a:extLst>
          </p:cNvPr>
          <p:cNvSpPr/>
          <p:nvPr/>
        </p:nvSpPr>
        <p:spPr>
          <a:xfrm>
            <a:off x="573883" y="3689010"/>
            <a:ext cx="1528223" cy="418629"/>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a:ln>
                  <a:noFill/>
                </a:ln>
                <a:solidFill>
                  <a:prstClr val="black"/>
                </a:solidFill>
                <a:effectLst/>
                <a:uLnTx/>
                <a:uFillTx/>
              </a:rPr>
              <a:t>NST</a:t>
            </a:r>
            <a:endParaRPr kumimoji="0" lang="zh-CN" altLang="en-US" sz="1800" b="0" i="0" u="none" strike="noStrike" kern="0" cap="none" spc="0" normalizeH="0" baseline="0" noProof="0" dirty="0">
              <a:ln>
                <a:noFill/>
              </a:ln>
              <a:solidFill>
                <a:prstClr val="black"/>
              </a:solidFill>
              <a:effectLst/>
              <a:uLnTx/>
              <a:uFillTx/>
            </a:endParaRPr>
          </a:p>
        </p:txBody>
      </p:sp>
      <p:sp>
        <p:nvSpPr>
          <p:cNvPr id="14" name="圆角矩形 18">
            <a:extLst>
              <a:ext uri="{FF2B5EF4-FFF2-40B4-BE49-F238E27FC236}">
                <a16:creationId xmlns:a16="http://schemas.microsoft.com/office/drawing/2014/main" id="{B9EFECE1-33A0-4AEF-BF5A-911F84C0E4B8}"/>
              </a:ext>
            </a:extLst>
          </p:cNvPr>
          <p:cNvSpPr/>
          <p:nvPr/>
        </p:nvSpPr>
        <p:spPr>
          <a:xfrm>
            <a:off x="2605763" y="2618470"/>
            <a:ext cx="1728128" cy="266886"/>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white"/>
                </a:solidFill>
                <a:effectLst/>
                <a:uLnTx/>
                <a:uFillTx/>
              </a:rPr>
              <a:t>CSMF</a:t>
            </a:r>
          </a:p>
        </p:txBody>
      </p:sp>
      <p:sp>
        <p:nvSpPr>
          <p:cNvPr id="15" name="圆角矩形 19">
            <a:extLst>
              <a:ext uri="{FF2B5EF4-FFF2-40B4-BE49-F238E27FC236}">
                <a16:creationId xmlns:a16="http://schemas.microsoft.com/office/drawing/2014/main" id="{BE7AB6CC-ADC6-4F5A-805E-3750D04BB289}"/>
              </a:ext>
            </a:extLst>
          </p:cNvPr>
          <p:cNvSpPr/>
          <p:nvPr/>
        </p:nvSpPr>
        <p:spPr>
          <a:xfrm>
            <a:off x="2605763" y="2998508"/>
            <a:ext cx="1728128" cy="238958"/>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NSMF</a:t>
            </a:r>
          </a:p>
        </p:txBody>
      </p:sp>
      <p:sp>
        <p:nvSpPr>
          <p:cNvPr id="16" name="圆角矩形 20">
            <a:extLst>
              <a:ext uri="{FF2B5EF4-FFF2-40B4-BE49-F238E27FC236}">
                <a16:creationId xmlns:a16="http://schemas.microsoft.com/office/drawing/2014/main" id="{A48B50A0-D84A-4C62-8F31-9B3012F3CFD5}"/>
              </a:ext>
            </a:extLst>
          </p:cNvPr>
          <p:cNvSpPr/>
          <p:nvPr/>
        </p:nvSpPr>
        <p:spPr>
          <a:xfrm>
            <a:off x="4950956" y="2152764"/>
            <a:ext cx="2483442" cy="196068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17" name="圆角矩形 21">
            <a:extLst>
              <a:ext uri="{FF2B5EF4-FFF2-40B4-BE49-F238E27FC236}">
                <a16:creationId xmlns:a16="http://schemas.microsoft.com/office/drawing/2014/main" id="{D55622B8-D5B6-4E06-A567-CD42BDEB0A77}"/>
              </a:ext>
            </a:extLst>
          </p:cNvPr>
          <p:cNvSpPr/>
          <p:nvPr/>
        </p:nvSpPr>
        <p:spPr>
          <a:xfrm>
            <a:off x="5542565" y="2281048"/>
            <a:ext cx="1689408" cy="649852"/>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Slice</a:t>
            </a:r>
            <a:r>
              <a:rPr kumimoji="0" lang="zh-CN" altLang="en-US" sz="1400" b="0" i="0" u="none" strike="noStrike" kern="0" cap="none" spc="0" normalizeH="0" baseline="0" noProof="0" dirty="0">
                <a:ln>
                  <a:noFill/>
                </a:ln>
                <a:solidFill>
                  <a:prstClr val="white"/>
                </a:solidFill>
                <a:effectLst/>
                <a:uLnTx/>
                <a:uFillTx/>
              </a:rPr>
              <a:t> </a:t>
            </a:r>
            <a:r>
              <a:rPr kumimoji="0" lang="en-US" altLang="zh-CN" sz="1400" b="0" i="0" u="none" strike="noStrike" kern="0" cap="none" spc="0" normalizeH="0" baseline="0" noProof="0" dirty="0">
                <a:ln>
                  <a:noFill/>
                </a:ln>
                <a:solidFill>
                  <a:prstClr val="white"/>
                </a:solidFill>
                <a:effectLst/>
                <a:uLnTx/>
                <a:uFillTx/>
              </a:rPr>
              <a:t>Profile</a:t>
            </a:r>
            <a:r>
              <a:rPr kumimoji="0" lang="zh-CN" altLang="en-US" sz="1400" b="0" i="0" u="none" strike="noStrike" kern="0" cap="none" spc="0" normalizeH="0" baseline="0" noProof="0" dirty="0">
                <a:ln>
                  <a:noFill/>
                </a:ln>
                <a:solidFill>
                  <a:prstClr val="white"/>
                </a:solidFill>
                <a:effectLst/>
                <a:uLnTx/>
                <a:uFillTx/>
              </a:rPr>
              <a:t> </a:t>
            </a:r>
            <a:r>
              <a:rPr kumimoji="0" lang="en-US" altLang="zh-CN" sz="1400" b="0" i="0" u="none" strike="noStrike" kern="0" cap="none" spc="0" normalizeH="0" baseline="0" noProof="0" dirty="0">
                <a:ln>
                  <a:noFill/>
                </a:ln>
                <a:solidFill>
                  <a:prstClr val="white"/>
                </a:solidFill>
                <a:effectLst/>
                <a:uLnTx/>
                <a:uFillTx/>
              </a:rPr>
              <a:t>determination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NST</a:t>
            </a:r>
            <a:r>
              <a:rPr kumimoji="0" lang="zh-CN" altLang="en-US" sz="1400" b="0" i="0" u="none" strike="noStrike" kern="0" cap="none" spc="0" normalizeH="0" baseline="0" noProof="0" dirty="0">
                <a:ln>
                  <a:noFill/>
                </a:ln>
                <a:solidFill>
                  <a:prstClr val="white"/>
                </a:solidFill>
                <a:effectLst/>
                <a:uLnTx/>
                <a:uFillTx/>
              </a:rPr>
              <a:t> </a:t>
            </a:r>
            <a:r>
              <a:rPr kumimoji="0" lang="en-US" altLang="zh-CN" sz="1400" b="0" i="0" u="none" strike="noStrike" kern="0" cap="none" spc="0" normalizeH="0" baseline="0" noProof="0" dirty="0">
                <a:ln>
                  <a:noFill/>
                </a:ln>
                <a:solidFill>
                  <a:prstClr val="white"/>
                </a:solidFill>
                <a:effectLst/>
                <a:uLnTx/>
                <a:uFillTx/>
              </a:rPr>
              <a:t>Selection</a:t>
            </a:r>
          </a:p>
        </p:txBody>
      </p:sp>
      <p:sp>
        <p:nvSpPr>
          <p:cNvPr id="18" name="圆角矩形 22">
            <a:extLst>
              <a:ext uri="{FF2B5EF4-FFF2-40B4-BE49-F238E27FC236}">
                <a16:creationId xmlns:a16="http://schemas.microsoft.com/office/drawing/2014/main" id="{21C7DB9E-6EE9-45D9-BFC8-F206EB1D803D}"/>
              </a:ext>
            </a:extLst>
          </p:cNvPr>
          <p:cNvSpPr/>
          <p:nvPr/>
        </p:nvSpPr>
        <p:spPr>
          <a:xfrm>
            <a:off x="5542565" y="2965926"/>
            <a:ext cx="1664134" cy="315646"/>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NSI</a:t>
            </a:r>
            <a:r>
              <a:rPr kumimoji="0" lang="zh-CN" altLang="en-US" sz="1400" b="0" i="0" u="none" strike="noStrike" kern="0" cap="none" spc="0" normalizeH="0" baseline="0" noProof="0" dirty="0">
                <a:ln>
                  <a:noFill/>
                </a:ln>
                <a:solidFill>
                  <a:prstClr val="black"/>
                </a:solidFill>
                <a:effectLst/>
                <a:uLnTx/>
                <a:uFillTx/>
              </a:rPr>
              <a:t> </a:t>
            </a:r>
            <a:r>
              <a:rPr kumimoji="0" lang="en-US" altLang="zh-CN" sz="1400" b="0" i="0" u="none" strike="noStrike" kern="0" cap="none" spc="0" normalizeH="0" baseline="0" noProof="0" dirty="0">
                <a:ln>
                  <a:noFill/>
                </a:ln>
                <a:solidFill>
                  <a:prstClr val="black"/>
                </a:solidFill>
                <a:effectLst/>
                <a:uLnTx/>
                <a:uFillTx/>
              </a:rPr>
              <a:t>Selection</a:t>
            </a:r>
          </a:p>
        </p:txBody>
      </p:sp>
      <p:sp>
        <p:nvSpPr>
          <p:cNvPr id="19" name="圆角矩形 23">
            <a:extLst>
              <a:ext uri="{FF2B5EF4-FFF2-40B4-BE49-F238E27FC236}">
                <a16:creationId xmlns:a16="http://schemas.microsoft.com/office/drawing/2014/main" id="{5D5D9DA1-8CA1-4166-9C16-619FC8F8DEEC}"/>
              </a:ext>
            </a:extLst>
          </p:cNvPr>
          <p:cNvSpPr/>
          <p:nvPr/>
        </p:nvSpPr>
        <p:spPr>
          <a:xfrm>
            <a:off x="7594527" y="2152765"/>
            <a:ext cx="1675896" cy="1926230"/>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20" name="圆角矩形 24">
            <a:extLst>
              <a:ext uri="{FF2B5EF4-FFF2-40B4-BE49-F238E27FC236}">
                <a16:creationId xmlns:a16="http://schemas.microsoft.com/office/drawing/2014/main" id="{E03AB953-AB1B-4692-B667-8205A334D88F}"/>
              </a:ext>
            </a:extLst>
          </p:cNvPr>
          <p:cNvSpPr/>
          <p:nvPr/>
        </p:nvSpPr>
        <p:spPr>
          <a:xfrm>
            <a:off x="7886037" y="2470819"/>
            <a:ext cx="1199899" cy="254977"/>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white"/>
                </a:solidFill>
                <a:effectLst/>
                <a:uLnTx/>
                <a:uFillTx/>
              </a:rPr>
              <a:t>CSMF Policy</a:t>
            </a:r>
          </a:p>
        </p:txBody>
      </p:sp>
      <p:sp>
        <p:nvSpPr>
          <p:cNvPr id="21" name="圆角矩形 26">
            <a:extLst>
              <a:ext uri="{FF2B5EF4-FFF2-40B4-BE49-F238E27FC236}">
                <a16:creationId xmlns:a16="http://schemas.microsoft.com/office/drawing/2014/main" id="{F44123E2-9AFA-4298-9C7D-936B2EFF37EE}"/>
              </a:ext>
            </a:extLst>
          </p:cNvPr>
          <p:cNvSpPr/>
          <p:nvPr/>
        </p:nvSpPr>
        <p:spPr>
          <a:xfrm>
            <a:off x="7886037" y="2785493"/>
            <a:ext cx="1199899" cy="25497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NSMF Policy</a:t>
            </a:r>
          </a:p>
        </p:txBody>
      </p:sp>
      <p:sp>
        <p:nvSpPr>
          <p:cNvPr id="22" name="圆角矩形 27">
            <a:extLst>
              <a:ext uri="{FF2B5EF4-FFF2-40B4-BE49-F238E27FC236}">
                <a16:creationId xmlns:a16="http://schemas.microsoft.com/office/drawing/2014/main" id="{8E24AF37-65DA-44D6-95AC-1007702105BA}"/>
              </a:ext>
            </a:extLst>
          </p:cNvPr>
          <p:cNvSpPr/>
          <p:nvPr/>
        </p:nvSpPr>
        <p:spPr>
          <a:xfrm>
            <a:off x="9544218" y="1236037"/>
            <a:ext cx="2281240" cy="281987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23" name="文本框 28">
            <a:extLst>
              <a:ext uri="{FF2B5EF4-FFF2-40B4-BE49-F238E27FC236}">
                <a16:creationId xmlns:a16="http://schemas.microsoft.com/office/drawing/2014/main" id="{7DDB4364-C7B6-4319-9366-BC8936F3843F}"/>
              </a:ext>
            </a:extLst>
          </p:cNvPr>
          <p:cNvSpPr txBox="1"/>
          <p:nvPr/>
        </p:nvSpPr>
        <p:spPr>
          <a:xfrm>
            <a:off x="2364793" y="2225247"/>
            <a:ext cx="44916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SO</a:t>
            </a:r>
            <a:endParaRPr kumimoji="1" lang="zh-CN" altLang="en-US" sz="1800" b="1" i="0" u="none" strike="noStrike" kern="0" cap="none" spc="0" normalizeH="0" baseline="0" noProof="0" dirty="0">
              <a:ln>
                <a:noFill/>
              </a:ln>
              <a:solidFill>
                <a:srgbClr val="0000FF"/>
              </a:solidFill>
              <a:effectLst/>
              <a:uLnTx/>
              <a:uFillTx/>
            </a:endParaRPr>
          </a:p>
        </p:txBody>
      </p:sp>
      <p:sp>
        <p:nvSpPr>
          <p:cNvPr id="24" name="文本框 29">
            <a:extLst>
              <a:ext uri="{FF2B5EF4-FFF2-40B4-BE49-F238E27FC236}">
                <a16:creationId xmlns:a16="http://schemas.microsoft.com/office/drawing/2014/main" id="{3C199E88-FBC9-4E99-BBF7-00A0D5E5D19B}"/>
              </a:ext>
            </a:extLst>
          </p:cNvPr>
          <p:cNvSpPr txBox="1"/>
          <p:nvPr/>
        </p:nvSpPr>
        <p:spPr>
          <a:xfrm>
            <a:off x="4915835" y="2086747"/>
            <a:ext cx="60144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OOF</a:t>
            </a:r>
            <a:endParaRPr kumimoji="1" lang="zh-CN" altLang="en-US" sz="1800" b="1" i="0" u="none" strike="noStrike" kern="0" cap="none" spc="0" normalizeH="0" baseline="0" noProof="0" dirty="0">
              <a:ln>
                <a:noFill/>
              </a:ln>
              <a:solidFill>
                <a:srgbClr val="0000FF"/>
              </a:solidFill>
              <a:effectLst/>
              <a:uLnTx/>
              <a:uFillTx/>
            </a:endParaRPr>
          </a:p>
        </p:txBody>
      </p:sp>
      <p:sp>
        <p:nvSpPr>
          <p:cNvPr id="25" name="文本框 30">
            <a:extLst>
              <a:ext uri="{FF2B5EF4-FFF2-40B4-BE49-F238E27FC236}">
                <a16:creationId xmlns:a16="http://schemas.microsoft.com/office/drawing/2014/main" id="{D9825D4B-5232-4ABB-875C-98089F33BCE8}"/>
              </a:ext>
            </a:extLst>
          </p:cNvPr>
          <p:cNvSpPr txBox="1"/>
          <p:nvPr/>
        </p:nvSpPr>
        <p:spPr>
          <a:xfrm>
            <a:off x="7561635" y="2105234"/>
            <a:ext cx="74520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Policy</a:t>
            </a:r>
            <a:endParaRPr kumimoji="1" lang="zh-CN" altLang="en-US" sz="1800" b="1" i="0" u="none" strike="noStrike" kern="0" cap="none" spc="0" normalizeH="0" baseline="0" noProof="0" dirty="0">
              <a:ln>
                <a:noFill/>
              </a:ln>
              <a:solidFill>
                <a:srgbClr val="0000FF"/>
              </a:solidFill>
              <a:effectLst/>
              <a:uLnTx/>
              <a:uFillTx/>
            </a:endParaRPr>
          </a:p>
        </p:txBody>
      </p:sp>
      <p:sp>
        <p:nvSpPr>
          <p:cNvPr id="26" name="圆角矩形 31">
            <a:extLst>
              <a:ext uri="{FF2B5EF4-FFF2-40B4-BE49-F238E27FC236}">
                <a16:creationId xmlns:a16="http://schemas.microsoft.com/office/drawing/2014/main" id="{B0DA6F0A-6AF3-4CD9-AB7B-13E54A1A590C}"/>
              </a:ext>
            </a:extLst>
          </p:cNvPr>
          <p:cNvSpPr/>
          <p:nvPr/>
        </p:nvSpPr>
        <p:spPr>
          <a:xfrm>
            <a:off x="9849471" y="1625413"/>
            <a:ext cx="1537101" cy="296317"/>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Service</a:t>
            </a:r>
            <a:r>
              <a:rPr kumimoji="0" lang="zh-CN" altLang="en-US" sz="1400" b="1" i="0" u="none" strike="noStrike" kern="0" cap="none" spc="0" normalizeH="0" baseline="0" noProof="0" dirty="0">
                <a:ln>
                  <a:noFill/>
                </a:ln>
                <a:solidFill>
                  <a:prstClr val="black"/>
                </a:solidFill>
                <a:effectLst/>
                <a:uLnTx/>
                <a:uFillTx/>
              </a:rPr>
              <a:t> </a:t>
            </a:r>
            <a:r>
              <a:rPr kumimoji="0" lang="en-US" altLang="zh-CN" sz="1400" b="1" i="0" u="none" strike="noStrike" kern="0" cap="none" spc="0" normalizeH="0" baseline="0" noProof="0" dirty="0">
                <a:ln>
                  <a:noFill/>
                </a:ln>
                <a:solidFill>
                  <a:prstClr val="black"/>
                </a:solidFill>
                <a:effectLst/>
                <a:uLnTx/>
                <a:uFillTx/>
              </a:rPr>
              <a:t>instance</a:t>
            </a:r>
          </a:p>
        </p:txBody>
      </p:sp>
      <p:sp>
        <p:nvSpPr>
          <p:cNvPr id="27" name="圆角矩形 32">
            <a:extLst>
              <a:ext uri="{FF2B5EF4-FFF2-40B4-BE49-F238E27FC236}">
                <a16:creationId xmlns:a16="http://schemas.microsoft.com/office/drawing/2014/main" id="{DB8EA8CC-33F8-4C2A-8A74-8358F19FC587}"/>
              </a:ext>
            </a:extLst>
          </p:cNvPr>
          <p:cNvSpPr/>
          <p:nvPr/>
        </p:nvSpPr>
        <p:spPr>
          <a:xfrm>
            <a:off x="9849472" y="2021079"/>
            <a:ext cx="1537100" cy="278354"/>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Service</a:t>
            </a:r>
            <a:r>
              <a:rPr kumimoji="0" lang="zh-CN" altLang="en-US" sz="1400" b="1" i="0" u="none" strike="noStrike" kern="0" cap="none" spc="0" normalizeH="0" baseline="0" noProof="0" dirty="0">
                <a:ln>
                  <a:noFill/>
                </a:ln>
                <a:solidFill>
                  <a:prstClr val="black"/>
                </a:solidFill>
                <a:effectLst/>
                <a:uLnTx/>
                <a:uFillTx/>
              </a:rPr>
              <a:t> </a:t>
            </a:r>
            <a:r>
              <a:rPr kumimoji="0" lang="en-US" altLang="zh-CN" sz="1400" b="1" i="0" u="none" strike="noStrike" kern="0" cap="none" spc="0" normalizeH="0" baseline="0" noProof="0" dirty="0">
                <a:ln>
                  <a:noFill/>
                </a:ln>
                <a:solidFill>
                  <a:prstClr val="black"/>
                </a:solidFill>
                <a:effectLst/>
                <a:uLnTx/>
                <a:uFillTx/>
              </a:rPr>
              <a:t>Profile</a:t>
            </a:r>
          </a:p>
        </p:txBody>
      </p:sp>
      <p:sp>
        <p:nvSpPr>
          <p:cNvPr id="28" name="圆角矩形 34">
            <a:extLst>
              <a:ext uri="{FF2B5EF4-FFF2-40B4-BE49-F238E27FC236}">
                <a16:creationId xmlns:a16="http://schemas.microsoft.com/office/drawing/2014/main" id="{419189B7-5E38-4F7D-AA66-A8A3BAEDD9B8}"/>
              </a:ext>
            </a:extLst>
          </p:cNvPr>
          <p:cNvSpPr/>
          <p:nvPr/>
        </p:nvSpPr>
        <p:spPr>
          <a:xfrm>
            <a:off x="9849473" y="2746017"/>
            <a:ext cx="1537099" cy="278354"/>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NSI</a:t>
            </a:r>
          </a:p>
        </p:txBody>
      </p:sp>
      <p:sp>
        <p:nvSpPr>
          <p:cNvPr id="29" name="圆角矩形 35">
            <a:extLst>
              <a:ext uri="{FF2B5EF4-FFF2-40B4-BE49-F238E27FC236}">
                <a16:creationId xmlns:a16="http://schemas.microsoft.com/office/drawing/2014/main" id="{6D7E394F-66DF-49EE-AA0C-F2B02EFACC9E}"/>
              </a:ext>
            </a:extLst>
          </p:cNvPr>
          <p:cNvSpPr/>
          <p:nvPr/>
        </p:nvSpPr>
        <p:spPr>
          <a:xfrm>
            <a:off x="9849473" y="2379406"/>
            <a:ext cx="1521014" cy="25996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NST</a:t>
            </a:r>
          </a:p>
        </p:txBody>
      </p:sp>
      <p:sp>
        <p:nvSpPr>
          <p:cNvPr id="30" name="圆角矩形 36">
            <a:extLst>
              <a:ext uri="{FF2B5EF4-FFF2-40B4-BE49-F238E27FC236}">
                <a16:creationId xmlns:a16="http://schemas.microsoft.com/office/drawing/2014/main" id="{A949D872-D270-4ACD-8E08-1F5933C8F8DA}"/>
              </a:ext>
            </a:extLst>
          </p:cNvPr>
          <p:cNvSpPr/>
          <p:nvPr/>
        </p:nvSpPr>
        <p:spPr>
          <a:xfrm>
            <a:off x="9883910" y="3750473"/>
            <a:ext cx="1502662" cy="215861"/>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NSSI</a:t>
            </a:r>
          </a:p>
        </p:txBody>
      </p:sp>
      <p:sp>
        <p:nvSpPr>
          <p:cNvPr id="31" name="圆角矩形 37">
            <a:extLst>
              <a:ext uri="{FF2B5EF4-FFF2-40B4-BE49-F238E27FC236}">
                <a16:creationId xmlns:a16="http://schemas.microsoft.com/office/drawing/2014/main" id="{2C16BE0E-FBC7-4BF9-8034-F805CCCB5157}"/>
              </a:ext>
            </a:extLst>
          </p:cNvPr>
          <p:cNvSpPr/>
          <p:nvPr/>
        </p:nvSpPr>
        <p:spPr>
          <a:xfrm>
            <a:off x="9868368" y="3102262"/>
            <a:ext cx="1518204" cy="22941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NSST</a:t>
            </a:r>
          </a:p>
        </p:txBody>
      </p:sp>
      <p:sp>
        <p:nvSpPr>
          <p:cNvPr id="32" name="圆角矩形 38">
            <a:extLst>
              <a:ext uri="{FF2B5EF4-FFF2-40B4-BE49-F238E27FC236}">
                <a16:creationId xmlns:a16="http://schemas.microsoft.com/office/drawing/2014/main" id="{2B17083E-963D-4EBF-8682-B68B3C0F0EFE}"/>
              </a:ext>
            </a:extLst>
          </p:cNvPr>
          <p:cNvSpPr/>
          <p:nvPr/>
        </p:nvSpPr>
        <p:spPr>
          <a:xfrm>
            <a:off x="9868368" y="3383474"/>
            <a:ext cx="1518204" cy="30553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Slice</a:t>
            </a:r>
            <a:r>
              <a:rPr kumimoji="0" lang="zh-CN" altLang="en-US" sz="1400" b="1" i="0" u="none" strike="noStrike" kern="0" cap="none" spc="0" normalizeH="0" baseline="0" noProof="0" dirty="0">
                <a:ln>
                  <a:noFill/>
                </a:ln>
                <a:solidFill>
                  <a:prstClr val="black"/>
                </a:solidFill>
                <a:effectLst/>
                <a:uLnTx/>
                <a:uFillTx/>
              </a:rPr>
              <a:t> </a:t>
            </a:r>
            <a:r>
              <a:rPr kumimoji="0" lang="en-US" altLang="zh-CN" sz="1400" b="1" i="0" u="none" strike="noStrike" kern="0" cap="none" spc="0" normalizeH="0" baseline="0" noProof="0" dirty="0">
                <a:ln>
                  <a:noFill/>
                </a:ln>
                <a:solidFill>
                  <a:prstClr val="black"/>
                </a:solidFill>
                <a:effectLst/>
                <a:uLnTx/>
                <a:uFillTx/>
              </a:rPr>
              <a:t>Profile</a:t>
            </a:r>
          </a:p>
        </p:txBody>
      </p:sp>
      <p:sp>
        <p:nvSpPr>
          <p:cNvPr id="33" name="文本框 39">
            <a:extLst>
              <a:ext uri="{FF2B5EF4-FFF2-40B4-BE49-F238E27FC236}">
                <a16:creationId xmlns:a16="http://schemas.microsoft.com/office/drawing/2014/main" id="{AFA47195-3623-4733-A99F-F4A9A3FD3EE7}"/>
              </a:ext>
            </a:extLst>
          </p:cNvPr>
          <p:cNvSpPr txBox="1"/>
          <p:nvPr/>
        </p:nvSpPr>
        <p:spPr>
          <a:xfrm>
            <a:off x="9494750" y="1243908"/>
            <a:ext cx="68640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A&amp;AI</a:t>
            </a:r>
            <a:endParaRPr kumimoji="1" lang="zh-CN" altLang="en-US" sz="1800" b="1" i="0" u="none" strike="noStrike" kern="0" cap="none" spc="0" normalizeH="0" baseline="0" noProof="0" dirty="0">
              <a:ln>
                <a:noFill/>
              </a:ln>
              <a:solidFill>
                <a:srgbClr val="0000FF"/>
              </a:solidFill>
              <a:effectLst/>
              <a:uLnTx/>
              <a:uFillTx/>
            </a:endParaRPr>
          </a:p>
        </p:txBody>
      </p:sp>
      <p:sp>
        <p:nvSpPr>
          <p:cNvPr id="34" name="TextBox 33">
            <a:extLst>
              <a:ext uri="{FF2B5EF4-FFF2-40B4-BE49-F238E27FC236}">
                <a16:creationId xmlns:a16="http://schemas.microsoft.com/office/drawing/2014/main" id="{08187825-37BE-4DF9-AB04-7548780B5426}"/>
              </a:ext>
            </a:extLst>
          </p:cNvPr>
          <p:cNvSpPr txBox="1"/>
          <p:nvPr/>
        </p:nvSpPr>
        <p:spPr>
          <a:xfrm>
            <a:off x="520049" y="1243908"/>
            <a:ext cx="107273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prstClr val="black"/>
                </a:solidFill>
                <a:effectLst/>
                <a:uLnTx/>
                <a:uFillTx/>
              </a:rPr>
              <a:t>ONAP</a:t>
            </a:r>
          </a:p>
        </p:txBody>
      </p:sp>
      <p:sp>
        <p:nvSpPr>
          <p:cNvPr id="35" name="圆角矩形 12">
            <a:extLst>
              <a:ext uri="{FF2B5EF4-FFF2-40B4-BE49-F238E27FC236}">
                <a16:creationId xmlns:a16="http://schemas.microsoft.com/office/drawing/2014/main" id="{D188F29C-1E58-45FD-8828-D085A9A2A9C4}"/>
              </a:ext>
            </a:extLst>
          </p:cNvPr>
          <p:cNvSpPr/>
          <p:nvPr/>
        </p:nvSpPr>
        <p:spPr>
          <a:xfrm>
            <a:off x="2734951" y="1645754"/>
            <a:ext cx="4963214" cy="389135"/>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srgbClr val="0000FF"/>
                </a:solidFill>
                <a:effectLst/>
                <a:uLnTx/>
                <a:uFillTx/>
              </a:rPr>
              <a:t>EXT-API</a:t>
            </a:r>
          </a:p>
        </p:txBody>
      </p:sp>
      <p:sp>
        <p:nvSpPr>
          <p:cNvPr id="36" name="圆角矩形 46">
            <a:extLst>
              <a:ext uri="{FF2B5EF4-FFF2-40B4-BE49-F238E27FC236}">
                <a16:creationId xmlns:a16="http://schemas.microsoft.com/office/drawing/2014/main" id="{5F34531E-D742-4228-9FA4-D346AF01D2B3}"/>
              </a:ext>
            </a:extLst>
          </p:cNvPr>
          <p:cNvSpPr/>
          <p:nvPr/>
        </p:nvSpPr>
        <p:spPr>
          <a:xfrm>
            <a:off x="2461257" y="5630776"/>
            <a:ext cx="1782343" cy="339806"/>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CN NSSMF (3rd party)</a:t>
            </a:r>
            <a:endParaRPr kumimoji="0" lang="en-US" sz="1400" b="1" i="0" u="none" strike="noStrike" kern="0" cap="none" spc="0" normalizeH="0" baseline="0" noProof="0" dirty="0">
              <a:ln>
                <a:noFill/>
              </a:ln>
              <a:solidFill>
                <a:prstClr val="black"/>
              </a:solidFill>
              <a:effectLst/>
              <a:uLnTx/>
              <a:uFillTx/>
            </a:endParaRPr>
          </a:p>
        </p:txBody>
      </p:sp>
      <p:sp>
        <p:nvSpPr>
          <p:cNvPr id="37" name="圆角矩形 22">
            <a:extLst>
              <a:ext uri="{FF2B5EF4-FFF2-40B4-BE49-F238E27FC236}">
                <a16:creationId xmlns:a16="http://schemas.microsoft.com/office/drawing/2014/main" id="{7EF81935-C9C0-4022-9252-AF396F97A783}"/>
              </a:ext>
            </a:extLst>
          </p:cNvPr>
          <p:cNvSpPr/>
          <p:nvPr/>
        </p:nvSpPr>
        <p:spPr>
          <a:xfrm>
            <a:off x="5520297" y="3350504"/>
            <a:ext cx="1664134" cy="315646"/>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NSSI</a:t>
            </a:r>
            <a:r>
              <a:rPr kumimoji="0" lang="zh-CN" altLang="en-US" sz="1400" b="0" i="0" u="none" strike="noStrike" kern="0" cap="none" spc="0" normalizeH="0" baseline="0" noProof="0" dirty="0">
                <a:ln>
                  <a:noFill/>
                </a:ln>
                <a:solidFill>
                  <a:prstClr val="black"/>
                </a:solidFill>
                <a:effectLst/>
                <a:uLnTx/>
                <a:uFillTx/>
              </a:rPr>
              <a:t> </a:t>
            </a:r>
            <a:r>
              <a:rPr kumimoji="0" lang="en-US" altLang="zh-CN" sz="1400" b="0" i="0" u="none" strike="noStrike" kern="0" cap="none" spc="0" normalizeH="0" baseline="0" noProof="0" dirty="0">
                <a:ln>
                  <a:noFill/>
                </a:ln>
                <a:solidFill>
                  <a:prstClr val="black"/>
                </a:solidFill>
                <a:effectLst/>
                <a:uLnTx/>
                <a:uFillTx/>
              </a:rPr>
              <a:t>Selection</a:t>
            </a:r>
          </a:p>
        </p:txBody>
      </p:sp>
      <p:sp>
        <p:nvSpPr>
          <p:cNvPr id="38" name="圆角矩形 68">
            <a:extLst>
              <a:ext uri="{FF2B5EF4-FFF2-40B4-BE49-F238E27FC236}">
                <a16:creationId xmlns:a16="http://schemas.microsoft.com/office/drawing/2014/main" id="{DC3A3744-5EF8-4DE8-9665-51C566B45588}"/>
              </a:ext>
            </a:extLst>
          </p:cNvPr>
          <p:cNvSpPr/>
          <p:nvPr/>
        </p:nvSpPr>
        <p:spPr>
          <a:xfrm>
            <a:off x="580605" y="4441552"/>
            <a:ext cx="1528223" cy="418629"/>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rPr>
              <a:t>NSST</a:t>
            </a:r>
          </a:p>
        </p:txBody>
      </p:sp>
      <p:sp>
        <p:nvSpPr>
          <p:cNvPr id="39" name="圆角矩形 70">
            <a:extLst>
              <a:ext uri="{FF2B5EF4-FFF2-40B4-BE49-F238E27FC236}">
                <a16:creationId xmlns:a16="http://schemas.microsoft.com/office/drawing/2014/main" id="{B4EE0F5B-33FD-4D90-9E8C-3BE088A1FDCA}"/>
              </a:ext>
            </a:extLst>
          </p:cNvPr>
          <p:cNvSpPr/>
          <p:nvPr/>
        </p:nvSpPr>
        <p:spPr>
          <a:xfrm>
            <a:off x="573882" y="3082660"/>
            <a:ext cx="1528223" cy="418629"/>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a:ln>
                  <a:noFill/>
                </a:ln>
                <a:solidFill>
                  <a:prstClr val="black"/>
                </a:solidFill>
                <a:effectLst/>
                <a:uLnTx/>
                <a:uFillTx/>
              </a:rPr>
              <a:t>CST</a:t>
            </a:r>
            <a:endParaRPr kumimoji="0" lang="zh-CN" altLang="en-US" sz="1800" b="0" i="0" u="none" strike="noStrike" kern="0" cap="none" spc="0" normalizeH="0" baseline="0" noProof="0" dirty="0">
              <a:ln>
                <a:noFill/>
              </a:ln>
              <a:solidFill>
                <a:prstClr val="black"/>
              </a:solidFill>
              <a:effectLst/>
              <a:uLnTx/>
              <a:uFillTx/>
            </a:endParaRPr>
          </a:p>
        </p:txBody>
      </p:sp>
      <p:sp>
        <p:nvSpPr>
          <p:cNvPr id="40" name="圆角矩形 19">
            <a:extLst>
              <a:ext uri="{FF2B5EF4-FFF2-40B4-BE49-F238E27FC236}">
                <a16:creationId xmlns:a16="http://schemas.microsoft.com/office/drawing/2014/main" id="{CDCCD3C4-93C2-4F41-BDA8-186A80402461}"/>
              </a:ext>
            </a:extLst>
          </p:cNvPr>
          <p:cNvSpPr/>
          <p:nvPr/>
        </p:nvSpPr>
        <p:spPr>
          <a:xfrm>
            <a:off x="2589374" y="3493552"/>
            <a:ext cx="1728128" cy="443011"/>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NSSMF (RAN, Transport, Core)</a:t>
            </a:r>
          </a:p>
        </p:txBody>
      </p:sp>
      <p:sp>
        <p:nvSpPr>
          <p:cNvPr id="41" name="圆角矩形 17">
            <a:extLst>
              <a:ext uri="{FF2B5EF4-FFF2-40B4-BE49-F238E27FC236}">
                <a16:creationId xmlns:a16="http://schemas.microsoft.com/office/drawing/2014/main" id="{06FC1284-229F-46F7-B038-6E9352638F9A}"/>
              </a:ext>
            </a:extLst>
          </p:cNvPr>
          <p:cNvSpPr/>
          <p:nvPr/>
        </p:nvSpPr>
        <p:spPr>
          <a:xfrm>
            <a:off x="6783976" y="4206641"/>
            <a:ext cx="2483429" cy="1106435"/>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42" name="圆角矩形 22">
            <a:extLst>
              <a:ext uri="{FF2B5EF4-FFF2-40B4-BE49-F238E27FC236}">
                <a16:creationId xmlns:a16="http://schemas.microsoft.com/office/drawing/2014/main" id="{D40F8D49-9813-456D-A440-CFEFEB4097DF}"/>
              </a:ext>
            </a:extLst>
          </p:cNvPr>
          <p:cNvSpPr/>
          <p:nvPr/>
        </p:nvSpPr>
        <p:spPr>
          <a:xfrm>
            <a:off x="6900081" y="4880035"/>
            <a:ext cx="1456021" cy="367212"/>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KPI Computation in</a:t>
            </a:r>
            <a:r>
              <a:rPr kumimoji="0" lang="zh-CN" altLang="en-US" sz="1400" b="0" i="0" u="none" strike="noStrike" kern="0" cap="none" spc="0" normalizeH="0" baseline="0" noProof="0" dirty="0">
                <a:ln>
                  <a:noFill/>
                </a:ln>
                <a:solidFill>
                  <a:prstClr val="black"/>
                </a:solidFill>
                <a:effectLst/>
                <a:uLnTx/>
                <a:uFillTx/>
              </a:rPr>
              <a:t> </a:t>
            </a:r>
            <a:r>
              <a:rPr kumimoji="0" lang="en-US" altLang="zh-CN" sz="1400" b="0" i="0" u="none" strike="noStrike" kern="0" cap="none" spc="0" normalizeH="0" baseline="0" noProof="0" dirty="0">
                <a:ln>
                  <a:noFill/>
                </a:ln>
                <a:solidFill>
                  <a:prstClr val="black"/>
                </a:solidFill>
                <a:effectLst/>
                <a:uLnTx/>
                <a:uFillTx/>
              </a:rPr>
              <a:t>PM</a:t>
            </a:r>
            <a:r>
              <a:rPr kumimoji="0" lang="zh-CN" altLang="en-US" sz="1400" b="0" i="0" u="none" strike="noStrike" kern="0" cap="none" spc="0" normalizeH="0" baseline="0" noProof="0" dirty="0">
                <a:ln>
                  <a:noFill/>
                </a:ln>
                <a:solidFill>
                  <a:prstClr val="black"/>
                </a:solidFill>
                <a:effectLst/>
                <a:uLnTx/>
                <a:uFillTx/>
              </a:rPr>
              <a:t> </a:t>
            </a:r>
            <a:r>
              <a:rPr kumimoji="0" lang="en-US" altLang="zh-CN" sz="1400" b="0" i="0" u="none" strike="noStrike" kern="0" cap="none" spc="0" normalizeH="0" baseline="0" noProof="0" dirty="0">
                <a:ln>
                  <a:noFill/>
                </a:ln>
                <a:solidFill>
                  <a:prstClr val="black"/>
                </a:solidFill>
                <a:effectLst/>
                <a:uLnTx/>
                <a:uFillTx/>
              </a:rPr>
              <a:t>Mapper</a:t>
            </a:r>
          </a:p>
        </p:txBody>
      </p:sp>
      <p:sp>
        <p:nvSpPr>
          <p:cNvPr id="43" name="圆角矩形 22">
            <a:extLst>
              <a:ext uri="{FF2B5EF4-FFF2-40B4-BE49-F238E27FC236}">
                <a16:creationId xmlns:a16="http://schemas.microsoft.com/office/drawing/2014/main" id="{F46C0690-FCE4-453D-9EAC-00AE90AC1B4C}"/>
              </a:ext>
            </a:extLst>
          </p:cNvPr>
          <p:cNvSpPr/>
          <p:nvPr/>
        </p:nvSpPr>
        <p:spPr>
          <a:xfrm>
            <a:off x="6883750" y="4550389"/>
            <a:ext cx="1473206" cy="281766"/>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Analysis MS</a:t>
            </a:r>
          </a:p>
        </p:txBody>
      </p:sp>
      <p:sp>
        <p:nvSpPr>
          <p:cNvPr id="44" name="圆角矩形 22">
            <a:extLst>
              <a:ext uri="{FF2B5EF4-FFF2-40B4-BE49-F238E27FC236}">
                <a16:creationId xmlns:a16="http://schemas.microsoft.com/office/drawing/2014/main" id="{BD4F0E4A-2BD0-4427-99B2-B3C81B77AE45}"/>
              </a:ext>
            </a:extLst>
          </p:cNvPr>
          <p:cNvSpPr/>
          <p:nvPr/>
        </p:nvSpPr>
        <p:spPr>
          <a:xfrm>
            <a:off x="6893337" y="4242155"/>
            <a:ext cx="1473206" cy="260837"/>
          </a:xfrm>
          <a:prstGeom prst="roundRect">
            <a:avLst>
              <a:gd name="adj" fmla="val 10477"/>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AI/ML MS</a:t>
            </a:r>
          </a:p>
        </p:txBody>
      </p:sp>
      <p:sp>
        <p:nvSpPr>
          <p:cNvPr id="45" name="圆角矩形 17">
            <a:extLst>
              <a:ext uri="{FF2B5EF4-FFF2-40B4-BE49-F238E27FC236}">
                <a16:creationId xmlns:a16="http://schemas.microsoft.com/office/drawing/2014/main" id="{85440549-657E-4447-B8A9-397C7F5E6575}"/>
              </a:ext>
            </a:extLst>
          </p:cNvPr>
          <p:cNvSpPr/>
          <p:nvPr/>
        </p:nvSpPr>
        <p:spPr>
          <a:xfrm>
            <a:off x="2314662" y="4250445"/>
            <a:ext cx="2483429" cy="1037949"/>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46" name="圆角矩形 22">
            <a:extLst>
              <a:ext uri="{FF2B5EF4-FFF2-40B4-BE49-F238E27FC236}">
                <a16:creationId xmlns:a16="http://schemas.microsoft.com/office/drawing/2014/main" id="{70F40CFA-0FF2-4138-B633-6F35FC021A9D}"/>
              </a:ext>
            </a:extLst>
          </p:cNvPr>
          <p:cNvSpPr/>
          <p:nvPr/>
        </p:nvSpPr>
        <p:spPr>
          <a:xfrm>
            <a:off x="2400285" y="4483337"/>
            <a:ext cx="1080424" cy="679347"/>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RAN-specific config</a:t>
            </a:r>
          </a:p>
        </p:txBody>
      </p:sp>
      <p:sp>
        <p:nvSpPr>
          <p:cNvPr id="47" name="圆角矩形 22">
            <a:extLst>
              <a:ext uri="{FF2B5EF4-FFF2-40B4-BE49-F238E27FC236}">
                <a16:creationId xmlns:a16="http://schemas.microsoft.com/office/drawing/2014/main" id="{EC056CE9-ED8B-4169-B1B5-2260AB7946D4}"/>
              </a:ext>
            </a:extLst>
          </p:cNvPr>
          <p:cNvSpPr/>
          <p:nvPr/>
        </p:nvSpPr>
        <p:spPr>
          <a:xfrm>
            <a:off x="3631587" y="4483542"/>
            <a:ext cx="1080424" cy="679347"/>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Transport specific config</a:t>
            </a:r>
          </a:p>
        </p:txBody>
      </p:sp>
      <p:sp>
        <p:nvSpPr>
          <p:cNvPr id="48" name="文本框 28">
            <a:extLst>
              <a:ext uri="{FF2B5EF4-FFF2-40B4-BE49-F238E27FC236}">
                <a16:creationId xmlns:a16="http://schemas.microsoft.com/office/drawing/2014/main" id="{20B2FEF4-376B-40CE-AF31-FCD965D9C820}"/>
              </a:ext>
            </a:extLst>
          </p:cNvPr>
          <p:cNvSpPr txBox="1"/>
          <p:nvPr/>
        </p:nvSpPr>
        <p:spPr>
          <a:xfrm>
            <a:off x="2307385" y="4161402"/>
            <a:ext cx="78418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SDN-C</a:t>
            </a:r>
            <a:endParaRPr kumimoji="1" lang="zh-CN" altLang="en-US" sz="1800" b="1" i="0" u="none" strike="noStrike" kern="0" cap="none" spc="0" normalizeH="0" baseline="0" noProof="0" dirty="0">
              <a:ln>
                <a:noFill/>
              </a:ln>
              <a:solidFill>
                <a:srgbClr val="0000FF"/>
              </a:solidFill>
              <a:effectLst/>
              <a:uLnTx/>
              <a:uFillTx/>
            </a:endParaRPr>
          </a:p>
        </p:txBody>
      </p:sp>
      <p:sp>
        <p:nvSpPr>
          <p:cNvPr id="49" name="圆角矩形 23">
            <a:extLst>
              <a:ext uri="{FF2B5EF4-FFF2-40B4-BE49-F238E27FC236}">
                <a16:creationId xmlns:a16="http://schemas.microsoft.com/office/drawing/2014/main" id="{91092CAC-6B9E-49E7-9BFF-C5A7051BF263}"/>
              </a:ext>
            </a:extLst>
          </p:cNvPr>
          <p:cNvSpPr/>
          <p:nvPr/>
        </p:nvSpPr>
        <p:spPr>
          <a:xfrm>
            <a:off x="9532868" y="4151373"/>
            <a:ext cx="2281240" cy="1137021"/>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50" name="圆角矩形 24">
            <a:extLst>
              <a:ext uri="{FF2B5EF4-FFF2-40B4-BE49-F238E27FC236}">
                <a16:creationId xmlns:a16="http://schemas.microsoft.com/office/drawing/2014/main" id="{32E15809-B24C-4111-AD5D-CD8C6B0E5A20}"/>
              </a:ext>
            </a:extLst>
          </p:cNvPr>
          <p:cNvSpPr/>
          <p:nvPr/>
        </p:nvSpPr>
        <p:spPr>
          <a:xfrm>
            <a:off x="10157059" y="4244868"/>
            <a:ext cx="1503039" cy="381640"/>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Cell Configurations</a:t>
            </a:r>
          </a:p>
        </p:txBody>
      </p:sp>
      <p:sp>
        <p:nvSpPr>
          <p:cNvPr id="51" name="圆角矩形 26">
            <a:extLst>
              <a:ext uri="{FF2B5EF4-FFF2-40B4-BE49-F238E27FC236}">
                <a16:creationId xmlns:a16="http://schemas.microsoft.com/office/drawing/2014/main" id="{52945F2A-4E97-411F-9FE9-74533A83A7A1}"/>
              </a:ext>
            </a:extLst>
          </p:cNvPr>
          <p:cNvSpPr/>
          <p:nvPr/>
        </p:nvSpPr>
        <p:spPr>
          <a:xfrm>
            <a:off x="10157059" y="4726953"/>
            <a:ext cx="1486577" cy="33668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RAN slice related configurations</a:t>
            </a:r>
          </a:p>
        </p:txBody>
      </p:sp>
      <p:sp>
        <p:nvSpPr>
          <p:cNvPr id="52" name="文本框 30">
            <a:extLst>
              <a:ext uri="{FF2B5EF4-FFF2-40B4-BE49-F238E27FC236}">
                <a16:creationId xmlns:a16="http://schemas.microsoft.com/office/drawing/2014/main" id="{E5FD38E8-BD80-4DE8-8CA5-26A4ABBD6ACC}"/>
              </a:ext>
            </a:extLst>
          </p:cNvPr>
          <p:cNvSpPr txBox="1"/>
          <p:nvPr/>
        </p:nvSpPr>
        <p:spPr>
          <a:xfrm>
            <a:off x="9499976" y="4151373"/>
            <a:ext cx="79098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Config</a:t>
            </a: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DB</a:t>
            </a:r>
            <a:endParaRPr kumimoji="1" lang="zh-CN" altLang="en-US" sz="1800" b="1" i="0" u="none" strike="noStrike" kern="0" cap="none" spc="0" normalizeH="0" baseline="0" noProof="0" dirty="0">
              <a:ln>
                <a:noFill/>
              </a:ln>
              <a:solidFill>
                <a:srgbClr val="0000FF"/>
              </a:solidFill>
              <a:effectLst/>
              <a:uLnTx/>
              <a:uFillTx/>
            </a:endParaRPr>
          </a:p>
        </p:txBody>
      </p:sp>
      <p:sp>
        <p:nvSpPr>
          <p:cNvPr id="53" name="圆角矩形 26">
            <a:extLst>
              <a:ext uri="{FF2B5EF4-FFF2-40B4-BE49-F238E27FC236}">
                <a16:creationId xmlns:a16="http://schemas.microsoft.com/office/drawing/2014/main" id="{692CB077-90BE-4DAE-9BBB-DE1DD418CA43}"/>
              </a:ext>
            </a:extLst>
          </p:cNvPr>
          <p:cNvSpPr/>
          <p:nvPr/>
        </p:nvSpPr>
        <p:spPr>
          <a:xfrm>
            <a:off x="7886037" y="3100167"/>
            <a:ext cx="1199899" cy="254977"/>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NSSMF Policy</a:t>
            </a:r>
          </a:p>
        </p:txBody>
      </p:sp>
      <p:sp>
        <p:nvSpPr>
          <p:cNvPr id="54" name="圆角矩形 26">
            <a:extLst>
              <a:ext uri="{FF2B5EF4-FFF2-40B4-BE49-F238E27FC236}">
                <a16:creationId xmlns:a16="http://schemas.microsoft.com/office/drawing/2014/main" id="{AAD21F53-9979-4A5F-A955-5AC3623A7877}"/>
              </a:ext>
            </a:extLst>
          </p:cNvPr>
          <p:cNvSpPr/>
          <p:nvPr/>
        </p:nvSpPr>
        <p:spPr>
          <a:xfrm>
            <a:off x="7903384" y="3403127"/>
            <a:ext cx="1199899" cy="25497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KPI Policies</a:t>
            </a:r>
          </a:p>
        </p:txBody>
      </p:sp>
      <p:sp>
        <p:nvSpPr>
          <p:cNvPr id="55" name="圆角矩形 26">
            <a:extLst>
              <a:ext uri="{FF2B5EF4-FFF2-40B4-BE49-F238E27FC236}">
                <a16:creationId xmlns:a16="http://schemas.microsoft.com/office/drawing/2014/main" id="{8134C362-8CB4-43A2-A113-716E973F6101}"/>
              </a:ext>
            </a:extLst>
          </p:cNvPr>
          <p:cNvSpPr/>
          <p:nvPr/>
        </p:nvSpPr>
        <p:spPr>
          <a:xfrm>
            <a:off x="7907957" y="3722692"/>
            <a:ext cx="1199899" cy="25497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CL Policies</a:t>
            </a:r>
          </a:p>
        </p:txBody>
      </p:sp>
      <p:sp>
        <p:nvSpPr>
          <p:cNvPr id="56" name="文本框 29">
            <a:extLst>
              <a:ext uri="{FF2B5EF4-FFF2-40B4-BE49-F238E27FC236}">
                <a16:creationId xmlns:a16="http://schemas.microsoft.com/office/drawing/2014/main" id="{D57206F5-0E06-4CC9-AB5D-2EB161A10806}"/>
              </a:ext>
            </a:extLst>
          </p:cNvPr>
          <p:cNvSpPr txBox="1"/>
          <p:nvPr/>
        </p:nvSpPr>
        <p:spPr>
          <a:xfrm>
            <a:off x="8591636" y="4968427"/>
            <a:ext cx="70403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DCAE</a:t>
            </a:r>
            <a:endParaRPr kumimoji="1" lang="zh-CN" altLang="en-US" sz="1800" b="1" i="0" u="none" strike="noStrike" kern="0" cap="none" spc="0" normalizeH="0" baseline="0" noProof="0" dirty="0">
              <a:ln>
                <a:noFill/>
              </a:ln>
              <a:solidFill>
                <a:srgbClr val="0000FF"/>
              </a:solidFill>
              <a:effectLst/>
              <a:uLnTx/>
              <a:uFillTx/>
            </a:endParaRPr>
          </a:p>
        </p:txBody>
      </p:sp>
      <p:sp>
        <p:nvSpPr>
          <p:cNvPr id="57" name="圆角矩形 17">
            <a:extLst>
              <a:ext uri="{FF2B5EF4-FFF2-40B4-BE49-F238E27FC236}">
                <a16:creationId xmlns:a16="http://schemas.microsoft.com/office/drawing/2014/main" id="{102D0CF4-FDDA-40C8-B053-5C81920ACBAF}"/>
              </a:ext>
            </a:extLst>
          </p:cNvPr>
          <p:cNvSpPr/>
          <p:nvPr/>
        </p:nvSpPr>
        <p:spPr>
          <a:xfrm>
            <a:off x="5030663" y="4231323"/>
            <a:ext cx="1553572" cy="108175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58" name="圆角矩形 19">
            <a:extLst>
              <a:ext uri="{FF2B5EF4-FFF2-40B4-BE49-F238E27FC236}">
                <a16:creationId xmlns:a16="http://schemas.microsoft.com/office/drawing/2014/main" id="{5A0D5F64-C6D4-4EEB-8242-FD0EADF564D2}"/>
              </a:ext>
            </a:extLst>
          </p:cNvPr>
          <p:cNvSpPr/>
          <p:nvPr/>
        </p:nvSpPr>
        <p:spPr>
          <a:xfrm>
            <a:off x="5170677" y="4650866"/>
            <a:ext cx="1308289" cy="43848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Core NFs configuration</a:t>
            </a:r>
          </a:p>
        </p:txBody>
      </p:sp>
      <p:sp>
        <p:nvSpPr>
          <p:cNvPr id="59" name="文本框 28">
            <a:extLst>
              <a:ext uri="{FF2B5EF4-FFF2-40B4-BE49-F238E27FC236}">
                <a16:creationId xmlns:a16="http://schemas.microsoft.com/office/drawing/2014/main" id="{497E52B2-DC94-4195-8BC2-9E51AD5F39CA}"/>
              </a:ext>
            </a:extLst>
          </p:cNvPr>
          <p:cNvSpPr txBox="1"/>
          <p:nvPr/>
        </p:nvSpPr>
        <p:spPr>
          <a:xfrm>
            <a:off x="4992562" y="4179364"/>
            <a:ext cx="56137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1" i="0" u="none" strike="noStrike" kern="0" cap="none" spc="0" normalizeH="0" baseline="0" noProof="0" dirty="0">
                <a:ln>
                  <a:noFill/>
                </a:ln>
                <a:solidFill>
                  <a:srgbClr val="0000FF"/>
                </a:solidFill>
                <a:effectLst/>
                <a:uLnTx/>
                <a:uFillTx/>
              </a:rPr>
              <a:t>CDS</a:t>
            </a:r>
            <a:endParaRPr kumimoji="1" lang="zh-CN" altLang="en-US" sz="1800" b="1" i="0" u="none" strike="noStrike" kern="0" cap="none" spc="0" normalizeH="0" baseline="0" noProof="0" dirty="0">
              <a:ln>
                <a:noFill/>
              </a:ln>
              <a:solidFill>
                <a:srgbClr val="0000FF"/>
              </a:solidFill>
              <a:effectLst/>
              <a:uLnTx/>
              <a:uFillTx/>
            </a:endParaRPr>
          </a:p>
        </p:txBody>
      </p:sp>
      <p:sp>
        <p:nvSpPr>
          <p:cNvPr id="60" name="圆角矩形 46">
            <a:extLst>
              <a:ext uri="{FF2B5EF4-FFF2-40B4-BE49-F238E27FC236}">
                <a16:creationId xmlns:a16="http://schemas.microsoft.com/office/drawing/2014/main" id="{D7D4A229-BD1C-4E5A-A3ED-169B9AF1DA95}"/>
              </a:ext>
            </a:extLst>
          </p:cNvPr>
          <p:cNvSpPr/>
          <p:nvPr/>
        </p:nvSpPr>
        <p:spPr>
          <a:xfrm>
            <a:off x="371437" y="5630776"/>
            <a:ext cx="1934624" cy="339806"/>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RAN NSSMF (3</a:t>
            </a:r>
            <a:r>
              <a:rPr kumimoji="0" lang="en-US" altLang="zh-CN" sz="1400" b="1" i="0" u="none" strike="noStrike" kern="0" cap="none" spc="0" normalizeH="0" baseline="30000" noProof="0" dirty="0">
                <a:ln>
                  <a:noFill/>
                </a:ln>
                <a:solidFill>
                  <a:prstClr val="black"/>
                </a:solidFill>
                <a:effectLst/>
                <a:uLnTx/>
                <a:uFillTx/>
              </a:rPr>
              <a:t>rd</a:t>
            </a:r>
            <a:r>
              <a:rPr kumimoji="0" lang="en-US" altLang="zh-CN" sz="1400" b="1" i="0" u="none" strike="noStrike" kern="0" cap="none" spc="0" normalizeH="0" baseline="0" noProof="0" dirty="0">
                <a:ln>
                  <a:noFill/>
                </a:ln>
                <a:solidFill>
                  <a:prstClr val="black"/>
                </a:solidFill>
                <a:effectLst/>
                <a:uLnTx/>
                <a:uFillTx/>
              </a:rPr>
              <a:t> party)</a:t>
            </a:r>
            <a:endParaRPr kumimoji="0" lang="en-US" sz="1400" b="1" i="0" u="none" strike="noStrike" kern="0" cap="none" spc="0" normalizeH="0" baseline="0" noProof="0" dirty="0">
              <a:ln>
                <a:noFill/>
              </a:ln>
              <a:solidFill>
                <a:prstClr val="black"/>
              </a:solidFill>
              <a:effectLst/>
              <a:uLnTx/>
              <a:uFillTx/>
            </a:endParaRPr>
          </a:p>
        </p:txBody>
      </p:sp>
      <p:sp>
        <p:nvSpPr>
          <p:cNvPr id="61" name="圆角矩形 22">
            <a:extLst>
              <a:ext uri="{FF2B5EF4-FFF2-40B4-BE49-F238E27FC236}">
                <a16:creationId xmlns:a16="http://schemas.microsoft.com/office/drawing/2014/main" id="{47C14755-E02A-4A33-9618-C97FE3D7657F}"/>
              </a:ext>
            </a:extLst>
          </p:cNvPr>
          <p:cNvSpPr/>
          <p:nvPr/>
        </p:nvSpPr>
        <p:spPr>
          <a:xfrm>
            <a:off x="5522140" y="3697479"/>
            <a:ext cx="1664134" cy="315646"/>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Res. determination</a:t>
            </a:r>
          </a:p>
        </p:txBody>
      </p:sp>
      <p:sp>
        <p:nvSpPr>
          <p:cNvPr id="62" name="圆角矩形 46">
            <a:extLst>
              <a:ext uri="{FF2B5EF4-FFF2-40B4-BE49-F238E27FC236}">
                <a16:creationId xmlns:a16="http://schemas.microsoft.com/office/drawing/2014/main" id="{83311A95-CEFB-4436-A86D-AC0EF8DBB98E}"/>
              </a:ext>
            </a:extLst>
          </p:cNvPr>
          <p:cNvSpPr/>
          <p:nvPr/>
        </p:nvSpPr>
        <p:spPr>
          <a:xfrm>
            <a:off x="4388918" y="5630776"/>
            <a:ext cx="1439812" cy="326694"/>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RAN-Simulator</a:t>
            </a:r>
            <a:endParaRPr kumimoji="0" lang="en-US" sz="1400" b="1" i="0" u="none" strike="noStrike" kern="0" cap="none" spc="0" normalizeH="0" baseline="0" noProof="0" dirty="0">
              <a:ln>
                <a:noFill/>
              </a:ln>
              <a:solidFill>
                <a:prstClr val="black"/>
              </a:solidFill>
              <a:effectLst/>
              <a:uLnTx/>
              <a:uFillTx/>
            </a:endParaRPr>
          </a:p>
        </p:txBody>
      </p:sp>
      <p:sp>
        <p:nvSpPr>
          <p:cNvPr id="63" name="圆角矩形 46">
            <a:extLst>
              <a:ext uri="{FF2B5EF4-FFF2-40B4-BE49-F238E27FC236}">
                <a16:creationId xmlns:a16="http://schemas.microsoft.com/office/drawing/2014/main" id="{D26F0AA8-3248-46C7-9717-0B21415643A7}"/>
              </a:ext>
            </a:extLst>
          </p:cNvPr>
          <p:cNvSpPr/>
          <p:nvPr/>
        </p:nvSpPr>
        <p:spPr>
          <a:xfrm>
            <a:off x="5987768" y="5630776"/>
            <a:ext cx="1721410" cy="326694"/>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Core NFs simulator</a:t>
            </a:r>
            <a:endParaRPr kumimoji="0" lang="en-US" sz="1400" b="1" i="0" u="none" strike="noStrike" kern="0" cap="none" spc="0" normalizeH="0" baseline="0" noProof="0" dirty="0">
              <a:ln>
                <a:noFill/>
              </a:ln>
              <a:solidFill>
                <a:prstClr val="black"/>
              </a:solidFill>
              <a:effectLst/>
              <a:uLnTx/>
              <a:uFillTx/>
            </a:endParaRPr>
          </a:p>
        </p:txBody>
      </p:sp>
      <p:sp>
        <p:nvSpPr>
          <p:cNvPr id="64" name="圆角矩形 22">
            <a:extLst>
              <a:ext uri="{FF2B5EF4-FFF2-40B4-BE49-F238E27FC236}">
                <a16:creationId xmlns:a16="http://schemas.microsoft.com/office/drawing/2014/main" id="{7D41EC05-020E-4155-BC06-E11E5D51ED3E}"/>
              </a:ext>
            </a:extLst>
          </p:cNvPr>
          <p:cNvSpPr/>
          <p:nvPr/>
        </p:nvSpPr>
        <p:spPr>
          <a:xfrm>
            <a:off x="8422799" y="4231322"/>
            <a:ext cx="757138" cy="600833"/>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Data Lake DES</a:t>
            </a:r>
          </a:p>
        </p:txBody>
      </p:sp>
      <p:sp>
        <p:nvSpPr>
          <p:cNvPr id="65" name="圆角矩形 19">
            <a:extLst>
              <a:ext uri="{FF2B5EF4-FFF2-40B4-BE49-F238E27FC236}">
                <a16:creationId xmlns:a16="http://schemas.microsoft.com/office/drawing/2014/main" id="{CB52BE23-5227-45CD-A008-519479B8FFBC}"/>
              </a:ext>
            </a:extLst>
          </p:cNvPr>
          <p:cNvSpPr/>
          <p:nvPr/>
        </p:nvSpPr>
        <p:spPr>
          <a:xfrm>
            <a:off x="3744299" y="1705148"/>
            <a:ext cx="1497663" cy="259119"/>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Service LCM APIs</a:t>
            </a:r>
          </a:p>
        </p:txBody>
      </p:sp>
      <p:sp>
        <p:nvSpPr>
          <p:cNvPr id="66" name="圆角矩形 19">
            <a:extLst>
              <a:ext uri="{FF2B5EF4-FFF2-40B4-BE49-F238E27FC236}">
                <a16:creationId xmlns:a16="http://schemas.microsoft.com/office/drawing/2014/main" id="{8B37FD23-A9B9-47B5-8D99-FA0D2EFF14F1}"/>
              </a:ext>
            </a:extLst>
          </p:cNvPr>
          <p:cNvSpPr/>
          <p:nvPr/>
        </p:nvSpPr>
        <p:spPr>
          <a:xfrm>
            <a:off x="5553933" y="1705148"/>
            <a:ext cx="1678039" cy="24674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KPI Monitoring APIs</a:t>
            </a:r>
          </a:p>
        </p:txBody>
      </p:sp>
      <p:pic>
        <p:nvPicPr>
          <p:cNvPr id="67" name="图形 6" descr="徽章勾号 1">
            <a:extLst>
              <a:ext uri="{FF2B5EF4-FFF2-40B4-BE49-F238E27FC236}">
                <a16:creationId xmlns:a16="http://schemas.microsoft.com/office/drawing/2014/main" id="{DFAC0375-2180-40E3-A079-C46F040B62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73018" y="5583187"/>
            <a:ext cx="450385" cy="450385"/>
          </a:xfrm>
          <a:prstGeom prst="rect">
            <a:avLst/>
          </a:prstGeom>
        </p:spPr>
      </p:pic>
      <p:pic>
        <p:nvPicPr>
          <p:cNvPr id="68" name="图形 16" descr="十字架徽章">
            <a:extLst>
              <a:ext uri="{FF2B5EF4-FFF2-40B4-BE49-F238E27FC236}">
                <a16:creationId xmlns:a16="http://schemas.microsoft.com/office/drawing/2014/main" id="{72677475-0B57-484B-8841-9B40E39EC2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073018" y="6011939"/>
            <a:ext cx="475499" cy="475499"/>
          </a:xfrm>
          <a:prstGeom prst="rect">
            <a:avLst/>
          </a:prstGeom>
        </p:spPr>
      </p:pic>
      <p:pic>
        <p:nvPicPr>
          <p:cNvPr id="69" name="图形 43" descr="徽章取消关注">
            <a:extLst>
              <a:ext uri="{FF2B5EF4-FFF2-40B4-BE49-F238E27FC236}">
                <a16:creationId xmlns:a16="http://schemas.microsoft.com/office/drawing/2014/main" id="{87367167-F3B9-4A37-8E64-ACB01C2ED2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315996" y="5583187"/>
            <a:ext cx="475499" cy="475499"/>
          </a:xfrm>
          <a:prstGeom prst="rect">
            <a:avLst/>
          </a:prstGeom>
        </p:spPr>
      </p:pic>
      <p:sp>
        <p:nvSpPr>
          <p:cNvPr id="70" name="文本框 44">
            <a:extLst>
              <a:ext uri="{FF2B5EF4-FFF2-40B4-BE49-F238E27FC236}">
                <a16:creationId xmlns:a16="http://schemas.microsoft.com/office/drawing/2014/main" id="{5BC82B08-A0DA-4E6C-A1BC-FD410A2BBC0F}"/>
              </a:ext>
            </a:extLst>
          </p:cNvPr>
          <p:cNvSpPr txBox="1"/>
          <p:nvPr/>
        </p:nvSpPr>
        <p:spPr>
          <a:xfrm>
            <a:off x="9457919" y="5621644"/>
            <a:ext cx="68640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0" i="0" u="none" strike="noStrike" kern="0" cap="none" spc="0" normalizeH="0" baseline="0" noProof="0" dirty="0">
                <a:ln>
                  <a:noFill/>
                </a:ln>
                <a:solidFill>
                  <a:srgbClr val="FF0000"/>
                </a:solidFill>
                <a:effectLst/>
                <a:uLnTx/>
                <a:uFillTx/>
              </a:rPr>
              <a:t>Done</a:t>
            </a:r>
            <a:endParaRPr kumimoji="1" lang="zh-CN" altLang="en-US" sz="1800" b="0" i="0" u="none" strike="noStrike" kern="0" cap="none" spc="0" normalizeH="0" baseline="0" noProof="0" dirty="0">
              <a:ln>
                <a:noFill/>
              </a:ln>
              <a:solidFill>
                <a:srgbClr val="FF0000"/>
              </a:solidFill>
              <a:effectLst/>
              <a:uLnTx/>
              <a:uFillTx/>
            </a:endParaRPr>
          </a:p>
        </p:txBody>
      </p:sp>
      <p:sp>
        <p:nvSpPr>
          <p:cNvPr id="71" name="文本框 45">
            <a:extLst>
              <a:ext uri="{FF2B5EF4-FFF2-40B4-BE49-F238E27FC236}">
                <a16:creationId xmlns:a16="http://schemas.microsoft.com/office/drawing/2014/main" id="{1BF4CD23-2E4E-4A83-86C3-544A5EF2BD03}"/>
              </a:ext>
            </a:extLst>
          </p:cNvPr>
          <p:cNvSpPr txBox="1"/>
          <p:nvPr/>
        </p:nvSpPr>
        <p:spPr>
          <a:xfrm>
            <a:off x="10743752" y="5611151"/>
            <a:ext cx="147335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0" i="0" u="none" strike="noStrike" kern="0" cap="none" spc="0" normalizeH="0" baseline="0" noProof="0" dirty="0">
                <a:ln>
                  <a:noFill/>
                </a:ln>
                <a:solidFill>
                  <a:srgbClr val="ED7D31"/>
                </a:solidFill>
                <a:effectLst/>
                <a:uLnTx/>
                <a:uFillTx/>
              </a:rPr>
              <a:t>Partially</a:t>
            </a:r>
            <a:r>
              <a:rPr kumimoji="1" lang="zh-CN" altLang="en-US" sz="1800" b="0" i="0" u="none" strike="noStrike" kern="0" cap="none" spc="0" normalizeH="0" baseline="0" noProof="0" dirty="0">
                <a:ln>
                  <a:noFill/>
                </a:ln>
                <a:solidFill>
                  <a:srgbClr val="ED7D31"/>
                </a:solidFill>
                <a:effectLst/>
                <a:uLnTx/>
                <a:uFillTx/>
              </a:rPr>
              <a:t> </a:t>
            </a:r>
            <a:r>
              <a:rPr kumimoji="1" lang="en-US" altLang="zh-CN" sz="1800" b="0" i="0" u="none" strike="noStrike" kern="0" cap="none" spc="0" normalizeH="0" baseline="0" noProof="0" dirty="0">
                <a:ln>
                  <a:noFill/>
                </a:ln>
                <a:solidFill>
                  <a:srgbClr val="ED7D31"/>
                </a:solidFill>
                <a:effectLst/>
                <a:uLnTx/>
                <a:uFillTx/>
              </a:rPr>
              <a:t>done</a:t>
            </a:r>
            <a:endParaRPr kumimoji="1" lang="zh-CN" altLang="en-US" sz="1800" b="0" i="0" u="none" strike="noStrike" kern="0" cap="none" spc="0" normalizeH="0" baseline="0" noProof="0" dirty="0">
              <a:ln>
                <a:noFill/>
              </a:ln>
              <a:solidFill>
                <a:srgbClr val="ED7D31"/>
              </a:solidFill>
              <a:effectLst/>
              <a:uLnTx/>
              <a:uFillTx/>
            </a:endParaRPr>
          </a:p>
        </p:txBody>
      </p:sp>
      <p:sp>
        <p:nvSpPr>
          <p:cNvPr id="72" name="文本框 46">
            <a:extLst>
              <a:ext uri="{FF2B5EF4-FFF2-40B4-BE49-F238E27FC236}">
                <a16:creationId xmlns:a16="http://schemas.microsoft.com/office/drawing/2014/main" id="{CA615C3F-507C-45C2-B792-DAEE72147BFB}"/>
              </a:ext>
            </a:extLst>
          </p:cNvPr>
          <p:cNvSpPr txBox="1"/>
          <p:nvPr/>
        </p:nvSpPr>
        <p:spPr>
          <a:xfrm>
            <a:off x="9465629" y="6042066"/>
            <a:ext cx="184858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800" b="0" i="0" u="none" strike="noStrike" kern="0" cap="none" spc="0" normalizeH="0" baseline="0" noProof="0" dirty="0">
                <a:ln>
                  <a:noFill/>
                </a:ln>
                <a:solidFill>
                  <a:prstClr val="black"/>
                </a:solidFill>
                <a:effectLst/>
                <a:uLnTx/>
                <a:uFillTx/>
              </a:rPr>
              <a:t>Not</a:t>
            </a:r>
            <a:r>
              <a:rPr kumimoji="1" lang="zh-CN" altLang="en-US" sz="1800" b="0" i="0" u="none" strike="noStrike" kern="0" cap="none" spc="0" normalizeH="0" baseline="0" noProof="0" dirty="0">
                <a:ln>
                  <a:noFill/>
                </a:ln>
                <a:solidFill>
                  <a:prstClr val="black"/>
                </a:solidFill>
                <a:effectLst/>
                <a:uLnTx/>
                <a:uFillTx/>
              </a:rPr>
              <a:t> </a:t>
            </a:r>
            <a:r>
              <a:rPr kumimoji="1" lang="en-US" altLang="zh-CN" sz="1800" b="0" i="0" u="none" strike="noStrike" kern="0" cap="none" spc="0" normalizeH="0" baseline="0" noProof="0" dirty="0">
                <a:ln>
                  <a:noFill/>
                </a:ln>
                <a:solidFill>
                  <a:prstClr val="black"/>
                </a:solidFill>
                <a:effectLst/>
                <a:uLnTx/>
                <a:uFillTx/>
              </a:rPr>
              <a:t>implemented</a:t>
            </a:r>
            <a:endParaRPr kumimoji="1" lang="zh-CN" altLang="en-US" sz="1800" b="0" i="0" u="none" strike="noStrike" kern="0" cap="none" spc="0" normalizeH="0" baseline="0" noProof="0" dirty="0">
              <a:ln>
                <a:noFill/>
              </a:ln>
              <a:solidFill>
                <a:prstClr val="black"/>
              </a:solidFill>
              <a:effectLst/>
              <a:uLnTx/>
              <a:uFillTx/>
            </a:endParaRPr>
          </a:p>
        </p:txBody>
      </p:sp>
      <p:pic>
        <p:nvPicPr>
          <p:cNvPr id="73" name="图形 95" descr="徽章勾号 1">
            <a:extLst>
              <a:ext uri="{FF2B5EF4-FFF2-40B4-BE49-F238E27FC236}">
                <a16:creationId xmlns:a16="http://schemas.microsoft.com/office/drawing/2014/main" id="{E7925E27-8135-4898-821F-BE94DC6F5AB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72329" y="3066781"/>
            <a:ext cx="450385" cy="450385"/>
          </a:xfrm>
          <a:prstGeom prst="rect">
            <a:avLst/>
          </a:prstGeom>
        </p:spPr>
      </p:pic>
      <p:pic>
        <p:nvPicPr>
          <p:cNvPr id="74" name="图形 96" descr="徽章勾号 1">
            <a:extLst>
              <a:ext uri="{FF2B5EF4-FFF2-40B4-BE49-F238E27FC236}">
                <a16:creationId xmlns:a16="http://schemas.microsoft.com/office/drawing/2014/main" id="{51472779-8920-4711-825F-A31BFB18B64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9015" y="3697479"/>
            <a:ext cx="450385" cy="450385"/>
          </a:xfrm>
          <a:prstGeom prst="rect">
            <a:avLst/>
          </a:prstGeom>
        </p:spPr>
      </p:pic>
      <p:pic>
        <p:nvPicPr>
          <p:cNvPr id="75" name="图形 97" descr="徽章勾号 1">
            <a:extLst>
              <a:ext uri="{FF2B5EF4-FFF2-40B4-BE49-F238E27FC236}">
                <a16:creationId xmlns:a16="http://schemas.microsoft.com/office/drawing/2014/main" id="{C54E2309-CEF0-4900-9F76-F912CB89B6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72329" y="4435093"/>
            <a:ext cx="450385" cy="450385"/>
          </a:xfrm>
          <a:prstGeom prst="rect">
            <a:avLst/>
          </a:prstGeom>
        </p:spPr>
      </p:pic>
      <p:pic>
        <p:nvPicPr>
          <p:cNvPr id="76" name="图形 100" descr="徽章取消关注">
            <a:extLst>
              <a:ext uri="{FF2B5EF4-FFF2-40B4-BE49-F238E27FC236}">
                <a16:creationId xmlns:a16="http://schemas.microsoft.com/office/drawing/2014/main" id="{BC4AD4BE-3D07-4FCF-A0F7-809C13004B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93111" y="4891368"/>
            <a:ext cx="475499" cy="475499"/>
          </a:xfrm>
          <a:prstGeom prst="rect">
            <a:avLst/>
          </a:prstGeom>
        </p:spPr>
      </p:pic>
      <p:pic>
        <p:nvPicPr>
          <p:cNvPr id="77" name="图形 101" descr="徽章取消关注">
            <a:extLst>
              <a:ext uri="{FF2B5EF4-FFF2-40B4-BE49-F238E27FC236}">
                <a16:creationId xmlns:a16="http://schemas.microsoft.com/office/drawing/2014/main" id="{9DF3CA20-8FE1-458D-8CD6-B7D2F38C78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041783" y="4493730"/>
            <a:ext cx="475499" cy="475499"/>
          </a:xfrm>
          <a:prstGeom prst="rect">
            <a:avLst/>
          </a:prstGeom>
        </p:spPr>
      </p:pic>
      <p:pic>
        <p:nvPicPr>
          <p:cNvPr id="78" name="图形 102" descr="徽章勾号 1">
            <a:extLst>
              <a:ext uri="{FF2B5EF4-FFF2-40B4-BE49-F238E27FC236}">
                <a16:creationId xmlns:a16="http://schemas.microsoft.com/office/drawing/2014/main" id="{3F3B1D27-FA98-4994-B278-854D15CF78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0708" y="2503951"/>
            <a:ext cx="450385" cy="450385"/>
          </a:xfrm>
          <a:prstGeom prst="rect">
            <a:avLst/>
          </a:prstGeom>
        </p:spPr>
      </p:pic>
      <p:pic>
        <p:nvPicPr>
          <p:cNvPr id="79" name="图形 103" descr="徽章勾号 1">
            <a:extLst>
              <a:ext uri="{FF2B5EF4-FFF2-40B4-BE49-F238E27FC236}">
                <a16:creationId xmlns:a16="http://schemas.microsoft.com/office/drawing/2014/main" id="{CD590A7F-E4CF-44F6-8F90-131946E3D1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0708" y="2913239"/>
            <a:ext cx="450385" cy="450385"/>
          </a:xfrm>
          <a:prstGeom prst="rect">
            <a:avLst/>
          </a:prstGeom>
        </p:spPr>
      </p:pic>
      <p:pic>
        <p:nvPicPr>
          <p:cNvPr id="80" name="图形 104" descr="徽章勾号 1">
            <a:extLst>
              <a:ext uri="{FF2B5EF4-FFF2-40B4-BE49-F238E27FC236}">
                <a16:creationId xmlns:a16="http://schemas.microsoft.com/office/drawing/2014/main" id="{4BB5EF4A-DB69-45CD-B2CD-FF42B078BC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07647" y="3517908"/>
            <a:ext cx="450385" cy="450385"/>
          </a:xfrm>
          <a:prstGeom prst="rect">
            <a:avLst/>
          </a:prstGeom>
        </p:spPr>
      </p:pic>
      <p:pic>
        <p:nvPicPr>
          <p:cNvPr id="81" name="图形 105" descr="徽章勾号 1">
            <a:extLst>
              <a:ext uri="{FF2B5EF4-FFF2-40B4-BE49-F238E27FC236}">
                <a16:creationId xmlns:a16="http://schemas.microsoft.com/office/drawing/2014/main" id="{D96F5791-7C4B-46DD-8411-A9F7E5B3DD0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06450" y="4370096"/>
            <a:ext cx="450385" cy="450385"/>
          </a:xfrm>
          <a:prstGeom prst="rect">
            <a:avLst/>
          </a:prstGeom>
        </p:spPr>
      </p:pic>
      <p:pic>
        <p:nvPicPr>
          <p:cNvPr id="82" name="图形 106" descr="徽章勾号 1">
            <a:extLst>
              <a:ext uri="{FF2B5EF4-FFF2-40B4-BE49-F238E27FC236}">
                <a16:creationId xmlns:a16="http://schemas.microsoft.com/office/drawing/2014/main" id="{C43FF102-C5F3-461F-8F19-316B21966A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91" y="4790081"/>
            <a:ext cx="450385" cy="450385"/>
          </a:xfrm>
          <a:prstGeom prst="rect">
            <a:avLst/>
          </a:prstGeom>
        </p:spPr>
      </p:pic>
      <p:pic>
        <p:nvPicPr>
          <p:cNvPr id="83" name="图形 107" descr="徽章勾号 1">
            <a:extLst>
              <a:ext uri="{FF2B5EF4-FFF2-40B4-BE49-F238E27FC236}">
                <a16:creationId xmlns:a16="http://schemas.microsoft.com/office/drawing/2014/main" id="{A8F1BF48-BED2-43DA-AD42-7B69BD93A8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267" y="5823433"/>
            <a:ext cx="450385" cy="450385"/>
          </a:xfrm>
          <a:prstGeom prst="rect">
            <a:avLst/>
          </a:prstGeom>
        </p:spPr>
      </p:pic>
      <p:pic>
        <p:nvPicPr>
          <p:cNvPr id="84" name="图形 108" descr="徽章勾号 1">
            <a:extLst>
              <a:ext uri="{FF2B5EF4-FFF2-40B4-BE49-F238E27FC236}">
                <a16:creationId xmlns:a16="http://schemas.microsoft.com/office/drawing/2014/main" id="{1E94EFDC-4C93-4091-9506-75868B1E39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27235" y="5847224"/>
            <a:ext cx="450385" cy="450385"/>
          </a:xfrm>
          <a:prstGeom prst="rect">
            <a:avLst/>
          </a:prstGeom>
        </p:spPr>
      </p:pic>
      <p:pic>
        <p:nvPicPr>
          <p:cNvPr id="85" name="图形 109" descr="徽章勾号 1">
            <a:extLst>
              <a:ext uri="{FF2B5EF4-FFF2-40B4-BE49-F238E27FC236}">
                <a16:creationId xmlns:a16="http://schemas.microsoft.com/office/drawing/2014/main" id="{3D503923-A254-4C90-B0EE-A6377BF77D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39581" y="5823433"/>
            <a:ext cx="450385" cy="450385"/>
          </a:xfrm>
          <a:prstGeom prst="rect">
            <a:avLst/>
          </a:prstGeom>
        </p:spPr>
      </p:pic>
      <p:pic>
        <p:nvPicPr>
          <p:cNvPr id="86" name="图形 111" descr="徽章勾号 1">
            <a:extLst>
              <a:ext uri="{FF2B5EF4-FFF2-40B4-BE49-F238E27FC236}">
                <a16:creationId xmlns:a16="http://schemas.microsoft.com/office/drawing/2014/main" id="{EDA3F1D6-4008-47FA-9C27-489E05704E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00110" y="1166597"/>
            <a:ext cx="450385" cy="450385"/>
          </a:xfrm>
          <a:prstGeom prst="rect">
            <a:avLst/>
          </a:prstGeom>
        </p:spPr>
      </p:pic>
      <p:pic>
        <p:nvPicPr>
          <p:cNvPr id="87" name="图形 112" descr="十字架徽章">
            <a:extLst>
              <a:ext uri="{FF2B5EF4-FFF2-40B4-BE49-F238E27FC236}">
                <a16:creationId xmlns:a16="http://schemas.microsoft.com/office/drawing/2014/main" id="{C4DE815B-E2F9-46E5-8EA1-FDA9878EDA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95927" y="1611436"/>
            <a:ext cx="475499" cy="475499"/>
          </a:xfrm>
          <a:prstGeom prst="rect">
            <a:avLst/>
          </a:prstGeom>
        </p:spPr>
      </p:pic>
      <p:pic>
        <p:nvPicPr>
          <p:cNvPr id="88" name="图形 114" descr="徽章勾号 1">
            <a:extLst>
              <a:ext uri="{FF2B5EF4-FFF2-40B4-BE49-F238E27FC236}">
                <a16:creationId xmlns:a16="http://schemas.microsoft.com/office/drawing/2014/main" id="{DA45EE84-1711-451E-AFCC-89B411B85B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898139" y="1167449"/>
            <a:ext cx="450385" cy="450385"/>
          </a:xfrm>
          <a:prstGeom prst="rect">
            <a:avLst/>
          </a:prstGeom>
        </p:spPr>
      </p:pic>
      <p:pic>
        <p:nvPicPr>
          <p:cNvPr id="89" name="图形 115" descr="徽章勾号 1">
            <a:extLst>
              <a:ext uri="{FF2B5EF4-FFF2-40B4-BE49-F238E27FC236}">
                <a16:creationId xmlns:a16="http://schemas.microsoft.com/office/drawing/2014/main" id="{8413B61F-DB4A-4BDB-9178-4F9059DDB3E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58657" y="2359170"/>
            <a:ext cx="450385" cy="450385"/>
          </a:xfrm>
          <a:prstGeom prst="rect">
            <a:avLst/>
          </a:prstGeom>
        </p:spPr>
      </p:pic>
      <p:pic>
        <p:nvPicPr>
          <p:cNvPr id="90" name="图形 116" descr="徽章勾号 1">
            <a:extLst>
              <a:ext uri="{FF2B5EF4-FFF2-40B4-BE49-F238E27FC236}">
                <a16:creationId xmlns:a16="http://schemas.microsoft.com/office/drawing/2014/main" id="{A483AE0A-63A2-4980-A6AB-20D0272622A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74436" y="2895031"/>
            <a:ext cx="450385" cy="450385"/>
          </a:xfrm>
          <a:prstGeom prst="rect">
            <a:avLst/>
          </a:prstGeom>
        </p:spPr>
      </p:pic>
      <p:pic>
        <p:nvPicPr>
          <p:cNvPr id="91" name="图形 117" descr="徽章勾号 1">
            <a:extLst>
              <a:ext uri="{FF2B5EF4-FFF2-40B4-BE49-F238E27FC236}">
                <a16:creationId xmlns:a16="http://schemas.microsoft.com/office/drawing/2014/main" id="{63FF6151-5DD6-4CE3-8B46-6CBDEBC690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75653" y="3290985"/>
            <a:ext cx="450385" cy="450385"/>
          </a:xfrm>
          <a:prstGeom prst="rect">
            <a:avLst/>
          </a:prstGeom>
        </p:spPr>
      </p:pic>
      <p:pic>
        <p:nvPicPr>
          <p:cNvPr id="92" name="图形 119" descr="徽章勾号 1">
            <a:extLst>
              <a:ext uri="{FF2B5EF4-FFF2-40B4-BE49-F238E27FC236}">
                <a16:creationId xmlns:a16="http://schemas.microsoft.com/office/drawing/2014/main" id="{D65E4DE7-6A6F-424E-8519-731D66C640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13097" y="2377019"/>
            <a:ext cx="450385" cy="450385"/>
          </a:xfrm>
          <a:prstGeom prst="rect">
            <a:avLst/>
          </a:prstGeom>
        </p:spPr>
      </p:pic>
      <p:pic>
        <p:nvPicPr>
          <p:cNvPr id="93" name="图形 120" descr="徽章勾号 1">
            <a:extLst>
              <a:ext uri="{FF2B5EF4-FFF2-40B4-BE49-F238E27FC236}">
                <a16:creationId xmlns:a16="http://schemas.microsoft.com/office/drawing/2014/main" id="{8A1A1AB8-322B-4CFC-9F28-6235FAD9F4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13332" y="2800530"/>
            <a:ext cx="450385" cy="450385"/>
          </a:xfrm>
          <a:prstGeom prst="rect">
            <a:avLst/>
          </a:prstGeom>
        </p:spPr>
      </p:pic>
      <p:pic>
        <p:nvPicPr>
          <p:cNvPr id="94" name="图形 121" descr="徽章勾号 1">
            <a:extLst>
              <a:ext uri="{FF2B5EF4-FFF2-40B4-BE49-F238E27FC236}">
                <a16:creationId xmlns:a16="http://schemas.microsoft.com/office/drawing/2014/main" id="{25CAF9DA-E9F5-4F12-BA06-B525C456BF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68639" y="4202523"/>
            <a:ext cx="450385" cy="450385"/>
          </a:xfrm>
          <a:prstGeom prst="rect">
            <a:avLst/>
          </a:prstGeom>
        </p:spPr>
      </p:pic>
      <p:pic>
        <p:nvPicPr>
          <p:cNvPr id="95" name="图形 122" descr="徽章勾号 1">
            <a:extLst>
              <a:ext uri="{FF2B5EF4-FFF2-40B4-BE49-F238E27FC236}">
                <a16:creationId xmlns:a16="http://schemas.microsoft.com/office/drawing/2014/main" id="{E4303E8B-A180-4EB1-8843-9C58F3A3161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27790" y="1476031"/>
            <a:ext cx="450385" cy="450385"/>
          </a:xfrm>
          <a:prstGeom prst="rect">
            <a:avLst/>
          </a:prstGeom>
        </p:spPr>
      </p:pic>
      <p:pic>
        <p:nvPicPr>
          <p:cNvPr id="96" name="图形 123" descr="徽章勾号 1">
            <a:extLst>
              <a:ext uri="{FF2B5EF4-FFF2-40B4-BE49-F238E27FC236}">
                <a16:creationId xmlns:a16="http://schemas.microsoft.com/office/drawing/2014/main" id="{150289D0-2F05-4BC5-A9D4-5B32AAE34D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36141" y="1869330"/>
            <a:ext cx="450385" cy="450385"/>
          </a:xfrm>
          <a:prstGeom prst="rect">
            <a:avLst/>
          </a:prstGeom>
        </p:spPr>
      </p:pic>
      <p:pic>
        <p:nvPicPr>
          <p:cNvPr id="97" name="图形 124" descr="徽章勾号 1">
            <a:extLst>
              <a:ext uri="{FF2B5EF4-FFF2-40B4-BE49-F238E27FC236}">
                <a16:creationId xmlns:a16="http://schemas.microsoft.com/office/drawing/2014/main" id="{40AFE3A3-22E8-4FE0-9B1E-59904A51BF0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8036" y="2245816"/>
            <a:ext cx="450385" cy="450385"/>
          </a:xfrm>
          <a:prstGeom prst="rect">
            <a:avLst/>
          </a:prstGeom>
        </p:spPr>
      </p:pic>
      <p:pic>
        <p:nvPicPr>
          <p:cNvPr id="98" name="图形 125" descr="徽章勾号 1">
            <a:extLst>
              <a:ext uri="{FF2B5EF4-FFF2-40B4-BE49-F238E27FC236}">
                <a16:creationId xmlns:a16="http://schemas.microsoft.com/office/drawing/2014/main" id="{67352FD3-6D61-4995-8040-D6B024E2E5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6438" y="2621146"/>
            <a:ext cx="450385" cy="450385"/>
          </a:xfrm>
          <a:prstGeom prst="rect">
            <a:avLst/>
          </a:prstGeom>
        </p:spPr>
      </p:pic>
      <p:pic>
        <p:nvPicPr>
          <p:cNvPr id="99" name="图形 126" descr="徽章勾号 1">
            <a:extLst>
              <a:ext uri="{FF2B5EF4-FFF2-40B4-BE49-F238E27FC236}">
                <a16:creationId xmlns:a16="http://schemas.microsoft.com/office/drawing/2014/main" id="{3F294439-1F25-4565-84E0-E4E81EE67A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86060" y="2978279"/>
            <a:ext cx="450385" cy="450385"/>
          </a:xfrm>
          <a:prstGeom prst="rect">
            <a:avLst/>
          </a:prstGeom>
        </p:spPr>
      </p:pic>
      <p:pic>
        <p:nvPicPr>
          <p:cNvPr id="100" name="图形 127" descr="徽章勾号 1">
            <a:extLst>
              <a:ext uri="{FF2B5EF4-FFF2-40B4-BE49-F238E27FC236}">
                <a16:creationId xmlns:a16="http://schemas.microsoft.com/office/drawing/2014/main" id="{64173EA0-2F20-4CFC-A069-78013D44F1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6438" y="3306449"/>
            <a:ext cx="450385" cy="450385"/>
          </a:xfrm>
          <a:prstGeom prst="rect">
            <a:avLst/>
          </a:prstGeom>
        </p:spPr>
      </p:pic>
      <p:pic>
        <p:nvPicPr>
          <p:cNvPr id="101" name="图形 128" descr="徽章勾号 1">
            <a:extLst>
              <a:ext uri="{FF2B5EF4-FFF2-40B4-BE49-F238E27FC236}">
                <a16:creationId xmlns:a16="http://schemas.microsoft.com/office/drawing/2014/main" id="{699AA53A-4129-45F3-BEF0-93E1F95A0E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68409" y="3650765"/>
            <a:ext cx="450385" cy="450385"/>
          </a:xfrm>
          <a:prstGeom prst="rect">
            <a:avLst/>
          </a:prstGeom>
        </p:spPr>
      </p:pic>
      <p:pic>
        <p:nvPicPr>
          <p:cNvPr id="102" name="图形 129" descr="徽章勾号 1">
            <a:extLst>
              <a:ext uri="{FF2B5EF4-FFF2-40B4-BE49-F238E27FC236}">
                <a16:creationId xmlns:a16="http://schemas.microsoft.com/office/drawing/2014/main" id="{999A9963-CE92-4EE6-B575-AB27F6F3872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34905" y="4139455"/>
            <a:ext cx="450385" cy="450385"/>
          </a:xfrm>
          <a:prstGeom prst="rect">
            <a:avLst/>
          </a:prstGeom>
        </p:spPr>
      </p:pic>
      <p:pic>
        <p:nvPicPr>
          <p:cNvPr id="103" name="图形 130" descr="徽章勾号 1">
            <a:extLst>
              <a:ext uri="{FF2B5EF4-FFF2-40B4-BE49-F238E27FC236}">
                <a16:creationId xmlns:a16="http://schemas.microsoft.com/office/drawing/2014/main" id="{F327FF26-2D59-4299-BBF1-C6E05A589D2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38616" y="4732836"/>
            <a:ext cx="450385" cy="450385"/>
          </a:xfrm>
          <a:prstGeom prst="rect">
            <a:avLst/>
          </a:prstGeom>
        </p:spPr>
      </p:pic>
      <p:pic>
        <p:nvPicPr>
          <p:cNvPr id="104" name="图形 43" descr="徽章取消关注">
            <a:extLst>
              <a:ext uri="{FF2B5EF4-FFF2-40B4-BE49-F238E27FC236}">
                <a16:creationId xmlns:a16="http://schemas.microsoft.com/office/drawing/2014/main" id="{0E82E3DD-654F-464B-932B-A059AFF42D6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58947" y="4101150"/>
            <a:ext cx="475499" cy="475499"/>
          </a:xfrm>
          <a:prstGeom prst="rect">
            <a:avLst/>
          </a:prstGeom>
        </p:spPr>
      </p:pic>
      <p:pic>
        <p:nvPicPr>
          <p:cNvPr id="105" name="图形 114" descr="徽章勾号 1">
            <a:extLst>
              <a:ext uri="{FF2B5EF4-FFF2-40B4-BE49-F238E27FC236}">
                <a16:creationId xmlns:a16="http://schemas.microsoft.com/office/drawing/2014/main" id="{F189E1F1-8DDF-4649-818E-EC2635224C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03549" y="1608809"/>
            <a:ext cx="450385" cy="450385"/>
          </a:xfrm>
          <a:prstGeom prst="rect">
            <a:avLst/>
          </a:prstGeom>
        </p:spPr>
      </p:pic>
      <p:pic>
        <p:nvPicPr>
          <p:cNvPr id="106" name="图形 43" descr="徽章取消关注">
            <a:extLst>
              <a:ext uri="{FF2B5EF4-FFF2-40B4-BE49-F238E27FC236}">
                <a16:creationId xmlns:a16="http://schemas.microsoft.com/office/drawing/2014/main" id="{F34F3784-DED7-4CFA-9C2B-93E7DEED96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73025" y="5822110"/>
            <a:ext cx="475499" cy="475499"/>
          </a:xfrm>
          <a:prstGeom prst="rect">
            <a:avLst/>
          </a:prstGeom>
        </p:spPr>
      </p:pic>
      <p:pic>
        <p:nvPicPr>
          <p:cNvPr id="107" name="图形 120" descr="徽章勾号 1">
            <a:extLst>
              <a:ext uri="{FF2B5EF4-FFF2-40B4-BE49-F238E27FC236}">
                <a16:creationId xmlns:a16="http://schemas.microsoft.com/office/drawing/2014/main" id="{AB5D2DAE-8CA0-42E1-8A59-DFACD63843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02518" y="3671709"/>
            <a:ext cx="450385" cy="450385"/>
          </a:xfrm>
          <a:prstGeom prst="rect">
            <a:avLst/>
          </a:prstGeom>
        </p:spPr>
      </p:pic>
      <p:pic>
        <p:nvPicPr>
          <p:cNvPr id="108" name="图形 16" descr="十字架徽章">
            <a:extLst>
              <a:ext uri="{FF2B5EF4-FFF2-40B4-BE49-F238E27FC236}">
                <a16:creationId xmlns:a16="http://schemas.microsoft.com/office/drawing/2014/main" id="{9B7C68CB-6C01-470F-A66C-AC25E6DF09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16780" y="3250915"/>
            <a:ext cx="475499" cy="475499"/>
          </a:xfrm>
          <a:prstGeom prst="rect">
            <a:avLst/>
          </a:prstGeom>
        </p:spPr>
      </p:pic>
      <p:pic>
        <p:nvPicPr>
          <p:cNvPr id="109" name="图形 6" descr="徽章勾号 1">
            <a:extLst>
              <a:ext uri="{FF2B5EF4-FFF2-40B4-BE49-F238E27FC236}">
                <a16:creationId xmlns:a16="http://schemas.microsoft.com/office/drawing/2014/main" id="{734EC43A-F486-4CB5-AD79-E16EA8C2D2E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87375" y="4502992"/>
            <a:ext cx="450385" cy="450385"/>
          </a:xfrm>
          <a:prstGeom prst="rect">
            <a:avLst/>
          </a:prstGeom>
        </p:spPr>
      </p:pic>
      <p:pic>
        <p:nvPicPr>
          <p:cNvPr id="110" name="图形 43" descr="徽章取消关注">
            <a:extLst>
              <a:ext uri="{FF2B5EF4-FFF2-40B4-BE49-F238E27FC236}">
                <a16:creationId xmlns:a16="http://schemas.microsoft.com/office/drawing/2014/main" id="{50A53450-29C9-479D-A80F-8A89E28CC39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05666" y="3618690"/>
            <a:ext cx="475499" cy="475499"/>
          </a:xfrm>
          <a:prstGeom prst="rect">
            <a:avLst/>
          </a:prstGeom>
        </p:spPr>
      </p:pic>
      <p:sp>
        <p:nvSpPr>
          <p:cNvPr id="111" name="Rectangle 110">
            <a:extLst>
              <a:ext uri="{FF2B5EF4-FFF2-40B4-BE49-F238E27FC236}">
                <a16:creationId xmlns:a16="http://schemas.microsoft.com/office/drawing/2014/main" id="{1CDEA00E-9167-4F32-A2BF-4892134FBB3E}"/>
              </a:ext>
            </a:extLst>
          </p:cNvPr>
          <p:cNvSpPr/>
          <p:nvPr/>
        </p:nvSpPr>
        <p:spPr>
          <a:xfrm>
            <a:off x="8979108" y="5517790"/>
            <a:ext cx="3212892" cy="94019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206318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FBEEBD-9010-42A5-BADD-DC3900978A85}"/>
              </a:ext>
            </a:extLst>
          </p:cNvPr>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a:extLst>
              <a:ext uri="{FF2B5EF4-FFF2-40B4-BE49-F238E27FC236}">
                <a16:creationId xmlns:a16="http://schemas.microsoft.com/office/drawing/2014/main" id="{2EB88CF5-845F-4985-9328-BE5D8B1A7005}"/>
              </a:ext>
            </a:extLst>
          </p:cNvPr>
          <p:cNvSpPr>
            <a:spLocks noGrp="1"/>
          </p:cNvSpPr>
          <p:nvPr>
            <p:ph type="title"/>
          </p:nvPr>
        </p:nvSpPr>
        <p:spPr/>
        <p:txBody>
          <a:bodyPr>
            <a:normAutofit fontScale="90000"/>
          </a:bodyPr>
          <a:lstStyle/>
          <a:p>
            <a:r>
              <a:rPr lang="en-US" dirty="0"/>
              <a:t>Guilin recap: Frankfurt improvements</a:t>
            </a:r>
          </a:p>
        </p:txBody>
      </p:sp>
      <p:sp>
        <p:nvSpPr>
          <p:cNvPr id="5" name="Text Placeholder 3">
            <a:extLst>
              <a:ext uri="{FF2B5EF4-FFF2-40B4-BE49-F238E27FC236}">
                <a16:creationId xmlns:a16="http://schemas.microsoft.com/office/drawing/2014/main" id="{4EF844EB-D03A-4CB2-90A8-F9ED1E2A137E}"/>
              </a:ext>
            </a:extLst>
          </p:cNvPr>
          <p:cNvSpPr>
            <a:spLocks noGrp="1"/>
          </p:cNvSpPr>
          <p:nvPr>
            <p:ph type="body" sz="quarter" idx="10"/>
          </p:nvPr>
        </p:nvSpPr>
        <p:spPr>
          <a:xfrm>
            <a:off x="314325" y="1138238"/>
            <a:ext cx="11506200" cy="5170487"/>
          </a:xfrm>
        </p:spPr>
        <p:txBody>
          <a:bodyPr>
            <a:normAutofit/>
          </a:bodyPr>
          <a:lstStyle/>
          <a:p>
            <a:r>
              <a:rPr lang="en-US" dirty="0"/>
              <a:t>Complete UUI Integration with </a:t>
            </a:r>
            <a:r>
              <a:rPr lang="en-US" dirty="0" err="1"/>
              <a:t>ExtAPI</a:t>
            </a:r>
            <a:r>
              <a:rPr lang="en-US" dirty="0"/>
              <a:t> for Network Slice instantiation</a:t>
            </a:r>
          </a:p>
          <a:p>
            <a:r>
              <a:rPr lang="en-US" dirty="0"/>
              <a:t>Extend NB interface based on TMF 641 to cover service (de)activation, termination.</a:t>
            </a:r>
          </a:p>
          <a:p>
            <a:r>
              <a:rPr lang="en-US" dirty="0"/>
              <a:t>Implement NSI termination (and also cover NSSI termination trigger)</a:t>
            </a:r>
          </a:p>
          <a:p>
            <a:r>
              <a:rPr lang="en-US" dirty="0"/>
              <a:t>Implement improvements in OOF and SO </a:t>
            </a:r>
            <a:r>
              <a:rPr lang="en-US" dirty="0">
                <a:sym typeface="Wingdings" panose="05000000000000000000" pitchFamily="2" charset="2"/>
              </a:rPr>
              <a:t> OOF interactions, for example:</a:t>
            </a:r>
          </a:p>
          <a:p>
            <a:pPr lvl="1"/>
            <a:r>
              <a:rPr lang="en-US" dirty="0">
                <a:sym typeface="Wingdings" panose="05000000000000000000" pitchFamily="2" charset="2"/>
              </a:rPr>
              <a:t>Implement call back API in SO for NST and NSI/NSSI selection</a:t>
            </a:r>
          </a:p>
          <a:p>
            <a:pPr lvl="1"/>
            <a:r>
              <a:rPr lang="en-US" dirty="0">
                <a:sym typeface="Wingdings" panose="05000000000000000000" pitchFamily="2" charset="2"/>
              </a:rPr>
              <a:t>NSI/NSSI selection improvements</a:t>
            </a:r>
          </a:p>
          <a:p>
            <a:pPr lvl="1"/>
            <a:r>
              <a:rPr lang="en-US" dirty="0">
                <a:sym typeface="Wingdings" panose="05000000000000000000" pitchFamily="2" charset="2"/>
              </a:rPr>
              <a:t>Slice Profiles generation</a:t>
            </a:r>
          </a:p>
        </p:txBody>
      </p:sp>
    </p:spTree>
    <p:extLst>
      <p:ext uri="{BB962C8B-B14F-4D97-AF65-F5344CB8AC3E}">
        <p14:creationId xmlns:p14="http://schemas.microsoft.com/office/powerpoint/2010/main" val="110454269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92F521-585F-4F59-AFA1-4AC191E8C04A}"/>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id="{6BF1FE8A-01AD-420A-B783-BCA7C9DAAE65}"/>
              </a:ext>
            </a:extLst>
          </p:cNvPr>
          <p:cNvSpPr>
            <a:spLocks noGrp="1"/>
          </p:cNvSpPr>
          <p:nvPr>
            <p:ph type="title"/>
          </p:nvPr>
        </p:nvSpPr>
        <p:spPr>
          <a:xfrm>
            <a:off x="314960" y="197831"/>
            <a:ext cx="12111885" cy="538770"/>
          </a:xfrm>
        </p:spPr>
        <p:txBody>
          <a:bodyPr>
            <a:normAutofit fontScale="90000"/>
          </a:bodyPr>
          <a:lstStyle/>
          <a:p>
            <a:r>
              <a:rPr lang="en-US" dirty="0"/>
              <a:t>Guilin recap: </a:t>
            </a:r>
            <a:r>
              <a:rPr lang="en-US" altLang="zh-CN" dirty="0"/>
              <a:t>E2E</a:t>
            </a:r>
            <a:r>
              <a:rPr lang="zh-CN" altLang="en-US" dirty="0"/>
              <a:t> </a:t>
            </a:r>
            <a:r>
              <a:rPr lang="en-US" altLang="zh-CN" dirty="0"/>
              <a:t>Slicing</a:t>
            </a:r>
            <a:r>
              <a:rPr lang="zh-CN" altLang="en-US" dirty="0"/>
              <a:t> </a:t>
            </a:r>
            <a:r>
              <a:rPr lang="en-US" altLang="zh-CN" dirty="0"/>
              <a:t>solution</a:t>
            </a:r>
            <a:r>
              <a:rPr lang="zh-CN" altLang="en-US" dirty="0"/>
              <a:t> </a:t>
            </a:r>
            <a:r>
              <a:rPr lang="en-US" altLang="zh-CN" dirty="0"/>
              <a:t>involving Core, RAN</a:t>
            </a:r>
            <a:r>
              <a:rPr lang="zh-CN" altLang="en-US" dirty="0"/>
              <a:t> </a:t>
            </a:r>
            <a:r>
              <a:rPr lang="en-US" altLang="zh-CN" dirty="0"/>
              <a:t>&amp;</a:t>
            </a:r>
            <a:r>
              <a:rPr lang="zh-CN" altLang="en-US" dirty="0"/>
              <a:t> </a:t>
            </a:r>
            <a:r>
              <a:rPr lang="en-US" altLang="zh-CN" dirty="0"/>
              <a:t>Transport</a:t>
            </a:r>
            <a:endParaRPr lang="en-US" dirty="0"/>
          </a:p>
        </p:txBody>
      </p:sp>
      <p:sp>
        <p:nvSpPr>
          <p:cNvPr id="4" name="Text Placeholder 3">
            <a:extLst>
              <a:ext uri="{FF2B5EF4-FFF2-40B4-BE49-F238E27FC236}">
                <a16:creationId xmlns:a16="http://schemas.microsoft.com/office/drawing/2014/main" id="{44D14EF1-3FAF-4E25-844C-6C50FB614DC9}"/>
              </a:ext>
            </a:extLst>
          </p:cNvPr>
          <p:cNvSpPr>
            <a:spLocks noGrp="1"/>
          </p:cNvSpPr>
          <p:nvPr>
            <p:ph type="body" sz="quarter" idx="10"/>
          </p:nvPr>
        </p:nvSpPr>
        <p:spPr/>
        <p:txBody>
          <a:bodyPr>
            <a:normAutofit lnSpcReduction="10000"/>
          </a:bodyPr>
          <a:lstStyle/>
          <a:p>
            <a:r>
              <a:rPr lang="en-US" dirty="0"/>
              <a:t>NSMF functionality to invoke RAN/Core/Transport NSSMFs for respective NSSI allocation, activation, modification, deactivation and termination</a:t>
            </a:r>
          </a:p>
          <a:p>
            <a:r>
              <a:rPr lang="en-US" dirty="0"/>
              <a:t>NSSMF adaptor to enable abstraction of interface between NSMF and internal/external NSSMFs (RAN &amp; Core)</a:t>
            </a:r>
          </a:p>
          <a:p>
            <a:pPr marL="228600" lvl="1">
              <a:spcBef>
                <a:spcPts val="1000"/>
              </a:spcBef>
              <a:buFont typeface="Arial" charset="0"/>
              <a:buChar char="•"/>
            </a:pPr>
            <a:r>
              <a:rPr lang="en-US" sz="2800" dirty="0">
                <a:sym typeface="Wingdings" panose="05000000000000000000" pitchFamily="2" charset="2"/>
              </a:rPr>
              <a:t>Modeling enhancements – Service Profile, Slice Profiles, NSST/NST updates, endpoints, support of both options for RAN &amp; Transport Slicing, etc.</a:t>
            </a:r>
          </a:p>
          <a:p>
            <a:pPr marL="228600" lvl="1">
              <a:spcBef>
                <a:spcPts val="1000"/>
              </a:spcBef>
              <a:buFont typeface="Arial" charset="0"/>
              <a:buChar char="•"/>
            </a:pPr>
            <a:r>
              <a:rPr lang="en-US" sz="2800" dirty="0">
                <a:sym typeface="Wingdings" panose="05000000000000000000" pitchFamily="2" charset="2"/>
              </a:rPr>
              <a:t>Service termination resulting in NSI/NSSI termination also</a:t>
            </a:r>
          </a:p>
          <a:p>
            <a:pPr marL="228600" lvl="1">
              <a:spcBef>
                <a:spcPts val="1000"/>
              </a:spcBef>
              <a:buFont typeface="Arial" charset="0"/>
              <a:buChar char="•"/>
            </a:pPr>
            <a:r>
              <a:rPr lang="en-US" sz="2800" dirty="0">
                <a:sym typeface="Wingdings" panose="05000000000000000000" pitchFamily="2" charset="2"/>
              </a:rPr>
              <a:t>Support of new/enhanced APIs for NSSI allocation, modification, deallocation, etc.</a:t>
            </a:r>
          </a:p>
          <a:p>
            <a:pPr marL="228600" lvl="1">
              <a:spcBef>
                <a:spcPts val="1000"/>
              </a:spcBef>
              <a:buFont typeface="Arial" charset="0"/>
              <a:buChar char="•"/>
            </a:pPr>
            <a:r>
              <a:rPr lang="en-US" sz="2800" dirty="0">
                <a:sym typeface="Wingdings" panose="05000000000000000000" pitchFamily="2" charset="2"/>
              </a:rPr>
              <a:t>Support for providing sub-net capabilities for Slice Profiles generation</a:t>
            </a:r>
          </a:p>
        </p:txBody>
      </p:sp>
    </p:spTree>
    <p:extLst>
      <p:ext uri="{BB962C8B-B14F-4D97-AF65-F5344CB8AC3E}">
        <p14:creationId xmlns:p14="http://schemas.microsoft.com/office/powerpoint/2010/main" val="49730604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239FD0-DFA4-4127-AD8D-52276FAB63F5}"/>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a16="http://schemas.microsoft.com/office/drawing/2014/main" id="{0DD95ACB-28F0-42AB-ADB3-251A93240BCF}"/>
              </a:ext>
            </a:extLst>
          </p:cNvPr>
          <p:cNvSpPr>
            <a:spLocks noGrp="1"/>
          </p:cNvSpPr>
          <p:nvPr>
            <p:ph type="title"/>
          </p:nvPr>
        </p:nvSpPr>
        <p:spPr/>
        <p:txBody>
          <a:bodyPr>
            <a:normAutofit fontScale="90000"/>
          </a:bodyPr>
          <a:lstStyle/>
          <a:p>
            <a:r>
              <a:rPr lang="en-US" dirty="0"/>
              <a:t>Honolulu proposal for </a:t>
            </a:r>
            <a:r>
              <a:rPr lang="en-US" altLang="zh-CN" dirty="0"/>
              <a:t>E2E</a:t>
            </a:r>
            <a:r>
              <a:rPr lang="zh-CN" altLang="en-US" dirty="0"/>
              <a:t> </a:t>
            </a:r>
            <a:r>
              <a:rPr lang="en-US" altLang="zh-CN" dirty="0"/>
              <a:t>Slicing</a:t>
            </a:r>
            <a:r>
              <a:rPr lang="zh-CN" altLang="en-US" dirty="0"/>
              <a:t> </a:t>
            </a:r>
            <a:r>
              <a:rPr lang="en-US" altLang="zh-CN" dirty="0"/>
              <a:t>solution</a:t>
            </a:r>
            <a:r>
              <a:rPr lang="zh-CN" altLang="en-US" dirty="0"/>
              <a:t> </a:t>
            </a:r>
            <a:r>
              <a:rPr lang="en-US" altLang="zh-CN" dirty="0"/>
              <a:t>involving Core, RAN</a:t>
            </a:r>
            <a:r>
              <a:rPr lang="zh-CN" altLang="en-US" dirty="0"/>
              <a:t> </a:t>
            </a:r>
            <a:r>
              <a:rPr lang="en-US" altLang="zh-CN" dirty="0"/>
              <a:t>&amp;</a:t>
            </a:r>
            <a:r>
              <a:rPr lang="zh-CN" altLang="en-US" dirty="0"/>
              <a:t> </a:t>
            </a:r>
            <a:r>
              <a:rPr lang="en-US" altLang="zh-CN" dirty="0"/>
              <a:t>Transport</a:t>
            </a:r>
            <a:endParaRPr lang="en-US" dirty="0"/>
          </a:p>
        </p:txBody>
      </p:sp>
      <p:sp>
        <p:nvSpPr>
          <p:cNvPr id="5" name="Content Placeholder 1">
            <a:extLst>
              <a:ext uri="{FF2B5EF4-FFF2-40B4-BE49-F238E27FC236}">
                <a16:creationId xmlns:a16="http://schemas.microsoft.com/office/drawing/2014/main" id="{9F531AFF-1C5A-48EF-BCBB-FB04755C3E10}"/>
              </a:ext>
            </a:extLst>
          </p:cNvPr>
          <p:cNvSpPr txBox="1">
            <a:spLocks/>
          </p:cNvSpPr>
          <p:nvPr/>
        </p:nvSpPr>
        <p:spPr>
          <a:xfrm>
            <a:off x="260682" y="1111357"/>
            <a:ext cx="11494169" cy="5269987"/>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altLang="zh-CN" sz="2400" b="1"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REQ-1a: Enhancements in the E2E Slice allocation &amp; stitching together all subnets</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Enhancements in CSMF and NSMF (Guilin non-critical bugs and carryover items)</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UUI (NSMF portal) showing end-point info also for manual intervention, RAN and Core endpoints to be provided to TN NSSMF</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3GPP API alignment and model enhancements related impacts</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NSMF and NSSMF interactions for capacity and resource levels</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UUI (NSSMF portal) for manual intervention (</a:t>
            </a:r>
            <a:r>
              <a:rPr kumimoji="0" lang="en-US" altLang="zh-CN" sz="2000" b="0" i="1"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stretch goal</a:t>
            </a: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 (will have major impacts in SO, UUI)</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altLang="zh-CN" sz="2400" b="1"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REQ-1b: Slice selection taking into account capacity, resource occupancy levels, etc.</a:t>
            </a:r>
          </a:p>
          <a:p>
            <a:pPr marL="465138"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Capacity definition for various sub-nets</a:t>
            </a:r>
          </a:p>
          <a:p>
            <a:pPr marL="465138"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NSI selection and NSSI selection based on capacity, resource occupancy levels</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NSMF to support monitoring and update of resource levels at NSI level</a:t>
            </a:r>
          </a:p>
          <a:p>
            <a:pPr marL="465138"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NSSMF to support monitoring and update of resource levels at NSSI level (</a:t>
            </a:r>
            <a:r>
              <a:rPr kumimoji="0" lang="en-US" altLang="zh-CN" sz="2000" b="0" i="1"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dynamic capabilities is a stretch goal</a:t>
            </a: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a:t>
            </a:r>
          </a:p>
          <a:p>
            <a:pPr marL="465138"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Coverage area to TA list mapping (and considering it for RAN NSSI selection)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altLang="zh-CN" sz="2400" b="1"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REQ-1c: TMF 641 API support for slice LCM operations (</a:t>
            </a:r>
            <a:r>
              <a:rPr kumimoji="0" lang="en-US" altLang="zh-CN" sz="2400" b="1" i="1"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stretch goal</a:t>
            </a:r>
            <a:r>
              <a:rPr kumimoji="0" lang="en-US" altLang="zh-CN" sz="2400" b="1"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rPr>
              <a:t>)</a:t>
            </a:r>
          </a:p>
          <a:p>
            <a:pPr marL="465138"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TMF 641 APIs to be supported by UUI towards </a:t>
            </a:r>
            <a:r>
              <a:rPr kumimoji="0" lang="en-US" sz="20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ExtAPI</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for service creation, (de)activation, termination</a:t>
            </a:r>
          </a:p>
        </p:txBody>
      </p:sp>
    </p:spTree>
    <p:extLst>
      <p:ext uri="{BB962C8B-B14F-4D97-AF65-F5344CB8AC3E}">
        <p14:creationId xmlns:p14="http://schemas.microsoft.com/office/powerpoint/2010/main" val="193471126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24E7AF-8CEC-4089-86FE-9BD7CD9F0E59}"/>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id="{9422135E-827D-4090-8EF0-EE298FAD65CA}"/>
              </a:ext>
            </a:extLst>
          </p:cNvPr>
          <p:cNvSpPr>
            <a:spLocks noGrp="1"/>
          </p:cNvSpPr>
          <p:nvPr>
            <p:ph type="title"/>
          </p:nvPr>
        </p:nvSpPr>
        <p:spPr/>
        <p:txBody>
          <a:bodyPr>
            <a:normAutofit fontScale="90000"/>
          </a:bodyPr>
          <a:lstStyle/>
          <a:p>
            <a:r>
              <a:rPr lang="en-US" dirty="0"/>
              <a:t>RAN &amp; Transport Slicing overview</a:t>
            </a:r>
          </a:p>
        </p:txBody>
      </p:sp>
      <p:sp>
        <p:nvSpPr>
          <p:cNvPr id="5" name="Rounded Rectangle 14">
            <a:extLst>
              <a:ext uri="{FF2B5EF4-FFF2-40B4-BE49-F238E27FC236}">
                <a16:creationId xmlns:a16="http://schemas.microsoft.com/office/drawing/2014/main" id="{94648EF1-F3C2-464E-BFD1-FD614051D876}"/>
              </a:ext>
            </a:extLst>
          </p:cNvPr>
          <p:cNvSpPr/>
          <p:nvPr/>
        </p:nvSpPr>
        <p:spPr>
          <a:xfrm>
            <a:off x="1917545" y="1063560"/>
            <a:ext cx="7604933" cy="2589521"/>
          </a:xfrm>
          <a:prstGeom prst="roundRect">
            <a:avLst/>
          </a:prstGeom>
          <a:solidFill>
            <a:sysClr val="window" lastClr="FFFFFF">
              <a:lumMod val="95000"/>
            </a:sysClr>
          </a:solidFill>
          <a:ln w="12700" cap="flat" cmpd="sng" algn="ctr">
            <a:solidFill>
              <a:srgbClr val="5B9BD5">
                <a:shade val="50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文本框 185">
            <a:extLst>
              <a:ext uri="{FF2B5EF4-FFF2-40B4-BE49-F238E27FC236}">
                <a16:creationId xmlns:a16="http://schemas.microsoft.com/office/drawing/2014/main" id="{E4757307-9154-4702-AE9E-65E87C41C02A}"/>
              </a:ext>
            </a:extLst>
          </p:cNvPr>
          <p:cNvSpPr txBox="1"/>
          <p:nvPr/>
        </p:nvSpPr>
        <p:spPr>
          <a:xfrm>
            <a:off x="10220859" y="5455786"/>
            <a:ext cx="1766694" cy="276999"/>
          </a:xfrm>
          <a:prstGeom prst="rect">
            <a:avLst/>
          </a:prstGeom>
          <a:noFill/>
        </p:spPr>
        <p:txBody>
          <a:bodyPr wrap="square" rtlCol="0">
            <a:spAutoFit/>
          </a:bodyPr>
          <a:lstStyle>
            <a:defPPr>
              <a:defRPr lang="ja-JP"/>
            </a:defPPr>
            <a:lvl1pPr>
              <a:defRPr sz="1200"/>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Core Slice Subnet</a:t>
            </a:r>
            <a:endParaRPr kumimoji="0" lang="zh-CN" altLang="en-US" sz="1200" b="0" i="0" u="none" strike="noStrike" kern="0" cap="none" spc="0" normalizeH="0" baseline="0" noProof="0" dirty="0">
              <a:ln>
                <a:noFill/>
              </a:ln>
              <a:solidFill>
                <a:prstClr val="black"/>
              </a:solidFill>
              <a:effectLst/>
              <a:uLnTx/>
              <a:uFillTx/>
            </a:endParaRPr>
          </a:p>
        </p:txBody>
      </p:sp>
      <p:cxnSp>
        <p:nvCxnSpPr>
          <p:cNvPr id="7" name="直接连接符 189">
            <a:extLst>
              <a:ext uri="{FF2B5EF4-FFF2-40B4-BE49-F238E27FC236}">
                <a16:creationId xmlns:a16="http://schemas.microsoft.com/office/drawing/2014/main" id="{9051AE17-035E-4361-B0F6-B60E30129F8F}"/>
              </a:ext>
            </a:extLst>
          </p:cNvPr>
          <p:cNvCxnSpPr>
            <a:cxnSpLocks/>
          </p:cNvCxnSpPr>
          <p:nvPr/>
        </p:nvCxnSpPr>
        <p:spPr>
          <a:xfrm>
            <a:off x="5403783" y="6216299"/>
            <a:ext cx="632459" cy="0"/>
          </a:xfrm>
          <a:prstGeom prst="line">
            <a:avLst/>
          </a:prstGeom>
          <a:noFill/>
          <a:ln w="19050" cap="flat" cmpd="sng" algn="ctr">
            <a:solidFill>
              <a:srgbClr val="FF0000"/>
            </a:solidFill>
            <a:prstDash val="solid"/>
            <a:miter lim="800000"/>
          </a:ln>
          <a:effectLst/>
        </p:spPr>
      </p:cxnSp>
      <p:sp>
        <p:nvSpPr>
          <p:cNvPr id="8" name="文本框 190">
            <a:extLst>
              <a:ext uri="{FF2B5EF4-FFF2-40B4-BE49-F238E27FC236}">
                <a16:creationId xmlns:a16="http://schemas.microsoft.com/office/drawing/2014/main" id="{1A573DF6-4D57-45A8-B340-6470BECDACF4}"/>
              </a:ext>
            </a:extLst>
          </p:cNvPr>
          <p:cNvSpPr txBox="1"/>
          <p:nvPr/>
        </p:nvSpPr>
        <p:spPr>
          <a:xfrm>
            <a:off x="6236767" y="5941235"/>
            <a:ext cx="589529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solidFill>
                <a:effectLst/>
                <a:uLnTx/>
                <a:uFillTx/>
              </a:rPr>
              <a:t>Cross Domain Links,</a:t>
            </a:r>
            <a:r>
              <a:rPr kumimoji="0" lang="zh-CN" altLang="en-US" sz="1600" b="0" i="0" u="none" strike="noStrike" kern="0" cap="none" spc="0" normalizeH="0" baseline="0" noProof="0" dirty="0">
                <a:ln>
                  <a:noFill/>
                </a:ln>
                <a:solidFill>
                  <a:prstClr val="black"/>
                </a:solidFill>
                <a:effectLst/>
                <a:uLnTx/>
                <a:uFillTx/>
              </a:rPr>
              <a:t> </a:t>
            </a:r>
            <a:r>
              <a:rPr kumimoji="0" lang="en-US" altLang="zh-CN" sz="1600" b="0" i="0" u="none" strike="noStrike" kern="0" cap="none" spc="0" normalizeH="0" baseline="0" noProof="0" dirty="0">
                <a:ln>
                  <a:noFill/>
                </a:ln>
                <a:solidFill>
                  <a:prstClr val="black"/>
                </a:solidFill>
                <a:effectLst/>
                <a:uLnTx/>
                <a:uFillTx/>
              </a:rPr>
              <a:t>Domain NSSMF do not know both ends. It is managed by NSMF. </a:t>
            </a:r>
            <a:endParaRPr kumimoji="0" lang="zh-CN" altLang="en-US" sz="1600" b="0" i="0" u="none" strike="noStrike" kern="0" cap="none" spc="0" normalizeH="0" baseline="0" noProof="0" dirty="0">
              <a:ln>
                <a:noFill/>
              </a:ln>
              <a:solidFill>
                <a:prstClr val="black"/>
              </a:solidFill>
              <a:effectLst/>
              <a:uLnTx/>
              <a:uFillTx/>
            </a:endParaRPr>
          </a:p>
        </p:txBody>
      </p:sp>
      <p:sp>
        <p:nvSpPr>
          <p:cNvPr id="9" name="任意多边形 182">
            <a:extLst>
              <a:ext uri="{FF2B5EF4-FFF2-40B4-BE49-F238E27FC236}">
                <a16:creationId xmlns:a16="http://schemas.microsoft.com/office/drawing/2014/main" id="{DD6CCDBA-FBD1-4843-BFD7-CC5C4B840D69}"/>
              </a:ext>
            </a:extLst>
          </p:cNvPr>
          <p:cNvSpPr/>
          <p:nvPr/>
        </p:nvSpPr>
        <p:spPr>
          <a:xfrm>
            <a:off x="539809" y="4243455"/>
            <a:ext cx="7470965" cy="1185863"/>
          </a:xfrm>
          <a:custGeom>
            <a:avLst/>
            <a:gdLst>
              <a:gd name="connsiteX0" fmla="*/ 1246526 w 8398993"/>
              <a:gd name="connsiteY0" fmla="*/ 864973 h 1351005"/>
              <a:gd name="connsiteX1" fmla="*/ 1221812 w 8398993"/>
              <a:gd name="connsiteY1" fmla="*/ 947351 h 1351005"/>
              <a:gd name="connsiteX2" fmla="*/ 1164147 w 8398993"/>
              <a:gd name="connsiteY2" fmla="*/ 1037968 h 1351005"/>
              <a:gd name="connsiteX3" fmla="*/ 1131196 w 8398993"/>
              <a:gd name="connsiteY3" fmla="*/ 1062681 h 1351005"/>
              <a:gd name="connsiteX4" fmla="*/ 1106483 w 8398993"/>
              <a:gd name="connsiteY4" fmla="*/ 1095632 h 1351005"/>
              <a:gd name="connsiteX5" fmla="*/ 1048818 w 8398993"/>
              <a:gd name="connsiteY5" fmla="*/ 1120346 h 1351005"/>
              <a:gd name="connsiteX6" fmla="*/ 900537 w 8398993"/>
              <a:gd name="connsiteY6" fmla="*/ 1178011 h 1351005"/>
              <a:gd name="connsiteX7" fmla="*/ 241510 w 8398993"/>
              <a:gd name="connsiteY7" fmla="*/ 1153297 h 1351005"/>
              <a:gd name="connsiteX8" fmla="*/ 208558 w 8398993"/>
              <a:gd name="connsiteY8" fmla="*/ 1128584 h 1351005"/>
              <a:gd name="connsiteX9" fmla="*/ 150893 w 8398993"/>
              <a:gd name="connsiteY9" fmla="*/ 1095632 h 1351005"/>
              <a:gd name="connsiteX10" fmla="*/ 93228 w 8398993"/>
              <a:gd name="connsiteY10" fmla="*/ 1037968 h 1351005"/>
              <a:gd name="connsiteX11" fmla="*/ 68515 w 8398993"/>
              <a:gd name="connsiteY11" fmla="*/ 1013254 h 1351005"/>
              <a:gd name="connsiteX12" fmla="*/ 35564 w 8398993"/>
              <a:gd name="connsiteY12" fmla="*/ 955589 h 1351005"/>
              <a:gd name="connsiteX13" fmla="*/ 35564 w 8398993"/>
              <a:gd name="connsiteY13" fmla="*/ 494270 h 1351005"/>
              <a:gd name="connsiteX14" fmla="*/ 93228 w 8398993"/>
              <a:gd name="connsiteY14" fmla="*/ 378940 h 1351005"/>
              <a:gd name="connsiteX15" fmla="*/ 117942 w 8398993"/>
              <a:gd name="connsiteY15" fmla="*/ 321276 h 1351005"/>
              <a:gd name="connsiteX16" fmla="*/ 175607 w 8398993"/>
              <a:gd name="connsiteY16" fmla="*/ 263611 h 1351005"/>
              <a:gd name="connsiteX17" fmla="*/ 233272 w 8398993"/>
              <a:gd name="connsiteY17" fmla="*/ 205946 h 1351005"/>
              <a:gd name="connsiteX18" fmla="*/ 266223 w 8398993"/>
              <a:gd name="connsiteY18" fmla="*/ 172995 h 1351005"/>
              <a:gd name="connsiteX19" fmla="*/ 439218 w 8398993"/>
              <a:gd name="connsiteY19" fmla="*/ 115330 h 1351005"/>
              <a:gd name="connsiteX20" fmla="*/ 669877 w 8398993"/>
              <a:gd name="connsiteY20" fmla="*/ 90616 h 1351005"/>
              <a:gd name="connsiteX21" fmla="*/ 842872 w 8398993"/>
              <a:gd name="connsiteY21" fmla="*/ 57665 h 1351005"/>
              <a:gd name="connsiteX22" fmla="*/ 1073531 w 8398993"/>
              <a:gd name="connsiteY22" fmla="*/ 32951 h 1351005"/>
              <a:gd name="connsiteX23" fmla="*/ 1765510 w 8398993"/>
              <a:gd name="connsiteY23" fmla="*/ 57665 h 1351005"/>
              <a:gd name="connsiteX24" fmla="*/ 2539866 w 8398993"/>
              <a:gd name="connsiteY24" fmla="*/ 0 h 1351005"/>
              <a:gd name="connsiteX25" fmla="*/ 5456061 w 8398993"/>
              <a:gd name="connsiteY25" fmla="*/ 24713 h 1351005"/>
              <a:gd name="connsiteX26" fmla="*/ 5917380 w 8398993"/>
              <a:gd name="connsiteY26" fmla="*/ 57665 h 1351005"/>
              <a:gd name="connsiteX27" fmla="*/ 6980061 w 8398993"/>
              <a:gd name="connsiteY27" fmla="*/ 115330 h 1351005"/>
              <a:gd name="connsiteX28" fmla="*/ 7499045 w 8398993"/>
              <a:gd name="connsiteY28" fmla="*/ 172995 h 1351005"/>
              <a:gd name="connsiteX29" fmla="*/ 7877985 w 8398993"/>
              <a:gd name="connsiteY29" fmla="*/ 197708 h 1351005"/>
              <a:gd name="connsiteX30" fmla="*/ 8050980 w 8398993"/>
              <a:gd name="connsiteY30" fmla="*/ 255373 h 1351005"/>
              <a:gd name="connsiteX31" fmla="*/ 8075693 w 8398993"/>
              <a:gd name="connsiteY31" fmla="*/ 288324 h 1351005"/>
              <a:gd name="connsiteX32" fmla="*/ 8133358 w 8398993"/>
              <a:gd name="connsiteY32" fmla="*/ 313038 h 1351005"/>
              <a:gd name="connsiteX33" fmla="*/ 8223974 w 8398993"/>
              <a:gd name="connsiteY33" fmla="*/ 370703 h 1351005"/>
              <a:gd name="connsiteX34" fmla="*/ 8248688 w 8398993"/>
              <a:gd name="connsiteY34" fmla="*/ 403654 h 1351005"/>
              <a:gd name="connsiteX35" fmla="*/ 8281639 w 8398993"/>
              <a:gd name="connsiteY35" fmla="*/ 428368 h 1351005"/>
              <a:gd name="connsiteX36" fmla="*/ 8339304 w 8398993"/>
              <a:gd name="connsiteY36" fmla="*/ 518984 h 1351005"/>
              <a:gd name="connsiteX37" fmla="*/ 8364018 w 8398993"/>
              <a:gd name="connsiteY37" fmla="*/ 543697 h 1351005"/>
              <a:gd name="connsiteX38" fmla="*/ 8372256 w 8398993"/>
              <a:gd name="connsiteY38" fmla="*/ 1005016 h 1351005"/>
              <a:gd name="connsiteX39" fmla="*/ 8314591 w 8398993"/>
              <a:gd name="connsiteY39" fmla="*/ 1095632 h 1351005"/>
              <a:gd name="connsiteX40" fmla="*/ 8223974 w 8398993"/>
              <a:gd name="connsiteY40" fmla="*/ 1210962 h 1351005"/>
              <a:gd name="connsiteX41" fmla="*/ 8141596 w 8398993"/>
              <a:gd name="connsiteY41" fmla="*/ 1268627 h 1351005"/>
              <a:gd name="connsiteX42" fmla="*/ 8083931 w 8398993"/>
              <a:gd name="connsiteY42" fmla="*/ 1293340 h 1351005"/>
              <a:gd name="connsiteX43" fmla="*/ 7820320 w 8398993"/>
              <a:gd name="connsiteY43" fmla="*/ 1351005 h 1351005"/>
              <a:gd name="connsiteX44" fmla="*/ 7507283 w 8398993"/>
              <a:gd name="connsiteY44" fmla="*/ 1301578 h 1351005"/>
              <a:gd name="connsiteX45" fmla="*/ 7416666 w 8398993"/>
              <a:gd name="connsiteY45" fmla="*/ 1268627 h 1351005"/>
              <a:gd name="connsiteX46" fmla="*/ 7301337 w 8398993"/>
              <a:gd name="connsiteY46" fmla="*/ 1210962 h 1351005"/>
              <a:gd name="connsiteX47" fmla="*/ 7243672 w 8398993"/>
              <a:gd name="connsiteY47" fmla="*/ 1153297 h 1351005"/>
              <a:gd name="connsiteX48" fmla="*/ 7161293 w 8398993"/>
              <a:gd name="connsiteY48" fmla="*/ 1070919 h 1351005"/>
              <a:gd name="connsiteX49" fmla="*/ 7103628 w 8398993"/>
              <a:gd name="connsiteY49" fmla="*/ 1013254 h 1351005"/>
              <a:gd name="connsiteX50" fmla="*/ 7070677 w 8398993"/>
              <a:gd name="connsiteY50" fmla="*/ 980303 h 1351005"/>
              <a:gd name="connsiteX51" fmla="*/ 7013012 w 8398993"/>
              <a:gd name="connsiteY51" fmla="*/ 840259 h 1351005"/>
              <a:gd name="connsiteX52" fmla="*/ 6955347 w 8398993"/>
              <a:gd name="connsiteY52" fmla="*/ 724930 h 1351005"/>
              <a:gd name="connsiteX53" fmla="*/ 6930634 w 8398993"/>
              <a:gd name="connsiteY53" fmla="*/ 691978 h 1351005"/>
              <a:gd name="connsiteX54" fmla="*/ 6897683 w 8398993"/>
              <a:gd name="connsiteY54" fmla="*/ 667265 h 1351005"/>
              <a:gd name="connsiteX55" fmla="*/ 6872969 w 8398993"/>
              <a:gd name="connsiteY55" fmla="*/ 634313 h 1351005"/>
              <a:gd name="connsiteX56" fmla="*/ 6840018 w 8398993"/>
              <a:gd name="connsiteY56" fmla="*/ 609600 h 1351005"/>
              <a:gd name="connsiteX57" fmla="*/ 6782353 w 8398993"/>
              <a:gd name="connsiteY57" fmla="*/ 551935 h 1351005"/>
              <a:gd name="connsiteX58" fmla="*/ 6699974 w 8398993"/>
              <a:gd name="connsiteY58" fmla="*/ 518984 h 1351005"/>
              <a:gd name="connsiteX59" fmla="*/ 6667023 w 8398993"/>
              <a:gd name="connsiteY59" fmla="*/ 494270 h 1351005"/>
              <a:gd name="connsiteX60" fmla="*/ 6551693 w 8398993"/>
              <a:gd name="connsiteY60" fmla="*/ 436605 h 1351005"/>
              <a:gd name="connsiteX61" fmla="*/ 6494028 w 8398993"/>
              <a:gd name="connsiteY61" fmla="*/ 403654 h 1351005"/>
              <a:gd name="connsiteX62" fmla="*/ 6238656 w 8398993"/>
              <a:gd name="connsiteY62" fmla="*/ 345989 h 1351005"/>
              <a:gd name="connsiteX63" fmla="*/ 6007996 w 8398993"/>
              <a:gd name="connsiteY63" fmla="*/ 288324 h 1351005"/>
              <a:gd name="connsiteX64" fmla="*/ 5777337 w 8398993"/>
              <a:gd name="connsiteY64" fmla="*/ 263611 h 1351005"/>
              <a:gd name="connsiteX65" fmla="*/ 5398396 w 8398993"/>
              <a:gd name="connsiteY65" fmla="*/ 313038 h 1351005"/>
              <a:gd name="connsiteX66" fmla="*/ 5373683 w 8398993"/>
              <a:gd name="connsiteY66" fmla="*/ 345989 h 1351005"/>
              <a:gd name="connsiteX67" fmla="*/ 5283066 w 8398993"/>
              <a:gd name="connsiteY67" fmla="*/ 370703 h 1351005"/>
              <a:gd name="connsiteX68" fmla="*/ 5225401 w 8398993"/>
              <a:gd name="connsiteY68" fmla="*/ 403654 h 1351005"/>
              <a:gd name="connsiteX69" fmla="*/ 5167737 w 8398993"/>
              <a:gd name="connsiteY69" fmla="*/ 461319 h 1351005"/>
              <a:gd name="connsiteX70" fmla="*/ 5143023 w 8398993"/>
              <a:gd name="connsiteY70" fmla="*/ 486032 h 1351005"/>
              <a:gd name="connsiteX71" fmla="*/ 5052407 w 8398993"/>
              <a:gd name="connsiteY71" fmla="*/ 543697 h 1351005"/>
              <a:gd name="connsiteX72" fmla="*/ 5027693 w 8398993"/>
              <a:gd name="connsiteY72" fmla="*/ 576649 h 1351005"/>
              <a:gd name="connsiteX73" fmla="*/ 4994742 w 8398993"/>
              <a:gd name="connsiteY73" fmla="*/ 601362 h 1351005"/>
              <a:gd name="connsiteX74" fmla="*/ 4970028 w 8398993"/>
              <a:gd name="connsiteY74" fmla="*/ 634313 h 1351005"/>
              <a:gd name="connsiteX75" fmla="*/ 4879412 w 8398993"/>
              <a:gd name="connsiteY75" fmla="*/ 716692 h 1351005"/>
              <a:gd name="connsiteX76" fmla="*/ 4821747 w 8398993"/>
              <a:gd name="connsiteY76" fmla="*/ 832022 h 1351005"/>
              <a:gd name="connsiteX77" fmla="*/ 4797034 w 8398993"/>
              <a:gd name="connsiteY77" fmla="*/ 889686 h 1351005"/>
              <a:gd name="connsiteX78" fmla="*/ 4739369 w 8398993"/>
              <a:gd name="connsiteY78" fmla="*/ 947351 h 1351005"/>
              <a:gd name="connsiteX79" fmla="*/ 4566374 w 8398993"/>
              <a:gd name="connsiteY79" fmla="*/ 1037968 h 1351005"/>
              <a:gd name="connsiteX80" fmla="*/ 4418093 w 8398993"/>
              <a:gd name="connsiteY80" fmla="*/ 1095632 h 1351005"/>
              <a:gd name="connsiteX81" fmla="*/ 4187434 w 8398993"/>
              <a:gd name="connsiteY81" fmla="*/ 1120346 h 1351005"/>
              <a:gd name="connsiteX82" fmla="*/ 3701401 w 8398993"/>
              <a:gd name="connsiteY82" fmla="*/ 1070919 h 1351005"/>
              <a:gd name="connsiteX83" fmla="*/ 3553120 w 8398993"/>
              <a:gd name="connsiteY83" fmla="*/ 1013254 h 1351005"/>
              <a:gd name="connsiteX84" fmla="*/ 3495456 w 8398993"/>
              <a:gd name="connsiteY84" fmla="*/ 980303 h 1351005"/>
              <a:gd name="connsiteX85" fmla="*/ 3413077 w 8398993"/>
              <a:gd name="connsiteY85" fmla="*/ 955589 h 1351005"/>
              <a:gd name="connsiteX86" fmla="*/ 3322461 w 8398993"/>
              <a:gd name="connsiteY86" fmla="*/ 897924 h 1351005"/>
              <a:gd name="connsiteX87" fmla="*/ 3297747 w 8398993"/>
              <a:gd name="connsiteY87" fmla="*/ 864973 h 1351005"/>
              <a:gd name="connsiteX88" fmla="*/ 3264796 w 8398993"/>
              <a:gd name="connsiteY88" fmla="*/ 840259 h 1351005"/>
              <a:gd name="connsiteX89" fmla="*/ 3207131 w 8398993"/>
              <a:gd name="connsiteY89" fmla="*/ 782595 h 1351005"/>
              <a:gd name="connsiteX90" fmla="*/ 3149466 w 8398993"/>
              <a:gd name="connsiteY90" fmla="*/ 691978 h 1351005"/>
              <a:gd name="connsiteX91" fmla="*/ 3091801 w 8398993"/>
              <a:gd name="connsiteY91" fmla="*/ 667265 h 1351005"/>
              <a:gd name="connsiteX92" fmla="*/ 3034137 w 8398993"/>
              <a:gd name="connsiteY92" fmla="*/ 609600 h 1351005"/>
              <a:gd name="connsiteX93" fmla="*/ 3009423 w 8398993"/>
              <a:gd name="connsiteY93" fmla="*/ 576649 h 1351005"/>
              <a:gd name="connsiteX94" fmla="*/ 2976472 w 8398993"/>
              <a:gd name="connsiteY94" fmla="*/ 551935 h 1351005"/>
              <a:gd name="connsiteX95" fmla="*/ 2951758 w 8398993"/>
              <a:gd name="connsiteY95" fmla="*/ 518984 h 1351005"/>
              <a:gd name="connsiteX96" fmla="*/ 2894093 w 8398993"/>
              <a:gd name="connsiteY96" fmla="*/ 494270 h 1351005"/>
              <a:gd name="connsiteX97" fmla="*/ 2778764 w 8398993"/>
              <a:gd name="connsiteY97" fmla="*/ 436605 h 1351005"/>
              <a:gd name="connsiteX98" fmla="*/ 2663434 w 8398993"/>
              <a:gd name="connsiteY98" fmla="*/ 378940 h 1351005"/>
              <a:gd name="connsiteX99" fmla="*/ 2605769 w 8398993"/>
              <a:gd name="connsiteY99" fmla="*/ 345989 h 1351005"/>
              <a:gd name="connsiteX100" fmla="*/ 2548104 w 8398993"/>
              <a:gd name="connsiteY100" fmla="*/ 321276 h 1351005"/>
              <a:gd name="connsiteX101" fmla="*/ 2490439 w 8398993"/>
              <a:gd name="connsiteY101" fmla="*/ 288324 h 1351005"/>
              <a:gd name="connsiteX102" fmla="*/ 2317445 w 8398993"/>
              <a:gd name="connsiteY102" fmla="*/ 263611 h 1351005"/>
              <a:gd name="connsiteX103" fmla="*/ 1856126 w 8398993"/>
              <a:gd name="connsiteY103" fmla="*/ 288324 h 1351005"/>
              <a:gd name="connsiteX104" fmla="*/ 1683131 w 8398993"/>
              <a:gd name="connsiteY104" fmla="*/ 345989 h 1351005"/>
              <a:gd name="connsiteX105" fmla="*/ 1592515 w 8398993"/>
              <a:gd name="connsiteY105" fmla="*/ 370703 h 1351005"/>
              <a:gd name="connsiteX106" fmla="*/ 1394807 w 8398993"/>
              <a:gd name="connsiteY106" fmla="*/ 461319 h 1351005"/>
              <a:gd name="connsiteX107" fmla="*/ 1337142 w 8398993"/>
              <a:gd name="connsiteY107" fmla="*/ 518984 h 1351005"/>
              <a:gd name="connsiteX108" fmla="*/ 1304191 w 8398993"/>
              <a:gd name="connsiteY108" fmla="*/ 543697 h 1351005"/>
              <a:gd name="connsiteX109" fmla="*/ 1246526 w 8398993"/>
              <a:gd name="connsiteY109" fmla="*/ 691978 h 1351005"/>
              <a:gd name="connsiteX110" fmla="*/ 1221812 w 8398993"/>
              <a:gd name="connsiteY110" fmla="*/ 774357 h 1351005"/>
              <a:gd name="connsiteX111" fmla="*/ 1246526 w 8398993"/>
              <a:gd name="connsiteY111" fmla="*/ 864973 h 1351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8398993" h="1351005">
                <a:moveTo>
                  <a:pt x="1246526" y="864973"/>
                </a:moveTo>
                <a:cubicBezTo>
                  <a:pt x="1246526" y="893805"/>
                  <a:pt x="1232728" y="920842"/>
                  <a:pt x="1221812" y="947351"/>
                </a:cubicBezTo>
                <a:cubicBezTo>
                  <a:pt x="1215231" y="963332"/>
                  <a:pt x="1181565" y="1020550"/>
                  <a:pt x="1164147" y="1037968"/>
                </a:cubicBezTo>
                <a:cubicBezTo>
                  <a:pt x="1154439" y="1047676"/>
                  <a:pt x="1140904" y="1052973"/>
                  <a:pt x="1131196" y="1062681"/>
                </a:cubicBezTo>
                <a:cubicBezTo>
                  <a:pt x="1121488" y="1072389"/>
                  <a:pt x="1117731" y="1087759"/>
                  <a:pt x="1106483" y="1095632"/>
                </a:cubicBezTo>
                <a:cubicBezTo>
                  <a:pt x="1089351" y="1107625"/>
                  <a:pt x="1068040" y="1112108"/>
                  <a:pt x="1048818" y="1120346"/>
                </a:cubicBezTo>
                <a:cubicBezTo>
                  <a:pt x="999116" y="1170047"/>
                  <a:pt x="1003085" y="1178011"/>
                  <a:pt x="900537" y="1178011"/>
                </a:cubicBezTo>
                <a:cubicBezTo>
                  <a:pt x="680707" y="1178011"/>
                  <a:pt x="461186" y="1161535"/>
                  <a:pt x="241510" y="1153297"/>
                </a:cubicBezTo>
                <a:cubicBezTo>
                  <a:pt x="230526" y="1145059"/>
                  <a:pt x="220141" y="1135955"/>
                  <a:pt x="208558" y="1128584"/>
                </a:cubicBezTo>
                <a:cubicBezTo>
                  <a:pt x="189880" y="1116698"/>
                  <a:pt x="168301" y="1109310"/>
                  <a:pt x="150893" y="1095632"/>
                </a:cubicBezTo>
                <a:cubicBezTo>
                  <a:pt x="129518" y="1078838"/>
                  <a:pt x="112450" y="1057190"/>
                  <a:pt x="93228" y="1037968"/>
                </a:cubicBezTo>
                <a:cubicBezTo>
                  <a:pt x="84990" y="1029730"/>
                  <a:pt x="74295" y="1023369"/>
                  <a:pt x="68515" y="1013254"/>
                </a:cubicBezTo>
                <a:lnTo>
                  <a:pt x="35564" y="955589"/>
                </a:lnTo>
                <a:cubicBezTo>
                  <a:pt x="-18257" y="758250"/>
                  <a:pt x="-4993" y="845760"/>
                  <a:pt x="35564" y="494270"/>
                </a:cubicBezTo>
                <a:cubicBezTo>
                  <a:pt x="38771" y="466480"/>
                  <a:pt x="81901" y="401594"/>
                  <a:pt x="93228" y="378940"/>
                </a:cubicBezTo>
                <a:cubicBezTo>
                  <a:pt x="102580" y="360236"/>
                  <a:pt x="105787" y="338293"/>
                  <a:pt x="117942" y="321276"/>
                </a:cubicBezTo>
                <a:cubicBezTo>
                  <a:pt x="133742" y="299156"/>
                  <a:pt x="156385" y="282833"/>
                  <a:pt x="175607" y="263611"/>
                </a:cubicBezTo>
                <a:lnTo>
                  <a:pt x="233272" y="205946"/>
                </a:lnTo>
                <a:cubicBezTo>
                  <a:pt x="244256" y="194962"/>
                  <a:pt x="251946" y="179114"/>
                  <a:pt x="266223" y="172995"/>
                </a:cubicBezTo>
                <a:cubicBezTo>
                  <a:pt x="328438" y="146331"/>
                  <a:pt x="365339" y="127643"/>
                  <a:pt x="439218" y="115330"/>
                </a:cubicBezTo>
                <a:cubicBezTo>
                  <a:pt x="515492" y="102618"/>
                  <a:pt x="593328" y="101552"/>
                  <a:pt x="669877" y="90616"/>
                </a:cubicBezTo>
                <a:cubicBezTo>
                  <a:pt x="727989" y="82314"/>
                  <a:pt x="784760" y="65967"/>
                  <a:pt x="842872" y="57665"/>
                </a:cubicBezTo>
                <a:cubicBezTo>
                  <a:pt x="919421" y="46729"/>
                  <a:pt x="996645" y="41189"/>
                  <a:pt x="1073531" y="32951"/>
                </a:cubicBezTo>
                <a:cubicBezTo>
                  <a:pt x="1304191" y="41189"/>
                  <a:pt x="1534703" y="57665"/>
                  <a:pt x="1765510" y="57665"/>
                </a:cubicBezTo>
                <a:cubicBezTo>
                  <a:pt x="1858154" y="57665"/>
                  <a:pt x="2462726" y="6297"/>
                  <a:pt x="2539866" y="0"/>
                </a:cubicBezTo>
                <a:lnTo>
                  <a:pt x="5456061" y="24713"/>
                </a:lnTo>
                <a:cubicBezTo>
                  <a:pt x="5610203" y="27345"/>
                  <a:pt x="5763468" y="48834"/>
                  <a:pt x="5917380" y="57665"/>
                </a:cubicBezTo>
                <a:cubicBezTo>
                  <a:pt x="6828781" y="109959"/>
                  <a:pt x="6094143" y="52050"/>
                  <a:pt x="6980061" y="115330"/>
                </a:cubicBezTo>
                <a:cubicBezTo>
                  <a:pt x="7964211" y="185627"/>
                  <a:pt x="6674941" y="95039"/>
                  <a:pt x="7499045" y="172995"/>
                </a:cubicBezTo>
                <a:cubicBezTo>
                  <a:pt x="7625064" y="184916"/>
                  <a:pt x="7751672" y="189470"/>
                  <a:pt x="7877985" y="197708"/>
                </a:cubicBezTo>
                <a:cubicBezTo>
                  <a:pt x="7895165" y="202617"/>
                  <a:pt x="8018422" y="232582"/>
                  <a:pt x="8050980" y="255373"/>
                </a:cubicBezTo>
                <a:cubicBezTo>
                  <a:pt x="8062228" y="263246"/>
                  <a:pt x="8064445" y="280451"/>
                  <a:pt x="8075693" y="288324"/>
                </a:cubicBezTo>
                <a:cubicBezTo>
                  <a:pt x="8092825" y="300317"/>
                  <a:pt x="8114136" y="304800"/>
                  <a:pt x="8133358" y="313038"/>
                </a:cubicBezTo>
                <a:cubicBezTo>
                  <a:pt x="8229450" y="409127"/>
                  <a:pt x="8086937" y="274777"/>
                  <a:pt x="8223974" y="370703"/>
                </a:cubicBezTo>
                <a:cubicBezTo>
                  <a:pt x="8235222" y="378577"/>
                  <a:pt x="8238980" y="393946"/>
                  <a:pt x="8248688" y="403654"/>
                </a:cubicBezTo>
                <a:cubicBezTo>
                  <a:pt x="8258396" y="413362"/>
                  <a:pt x="8271931" y="418660"/>
                  <a:pt x="8281639" y="428368"/>
                </a:cubicBezTo>
                <a:cubicBezTo>
                  <a:pt x="8308583" y="455312"/>
                  <a:pt x="8317364" y="487642"/>
                  <a:pt x="8339304" y="518984"/>
                </a:cubicBezTo>
                <a:cubicBezTo>
                  <a:pt x="8345985" y="528528"/>
                  <a:pt x="8355780" y="535459"/>
                  <a:pt x="8364018" y="543697"/>
                </a:cubicBezTo>
                <a:cubicBezTo>
                  <a:pt x="8399757" y="767066"/>
                  <a:pt x="8416857" y="762895"/>
                  <a:pt x="8372256" y="1005016"/>
                </a:cubicBezTo>
                <a:cubicBezTo>
                  <a:pt x="8366634" y="1035537"/>
                  <a:pt x="8331414" y="1069196"/>
                  <a:pt x="8314591" y="1095632"/>
                </a:cubicBezTo>
                <a:cubicBezTo>
                  <a:pt x="8253640" y="1191412"/>
                  <a:pt x="8315112" y="1119822"/>
                  <a:pt x="8223974" y="1210962"/>
                </a:cubicBezTo>
                <a:cubicBezTo>
                  <a:pt x="8188700" y="1246236"/>
                  <a:pt x="8199698" y="1239577"/>
                  <a:pt x="8141596" y="1268627"/>
                </a:cubicBezTo>
                <a:cubicBezTo>
                  <a:pt x="8122891" y="1277979"/>
                  <a:pt x="8104188" y="1288146"/>
                  <a:pt x="8083931" y="1293340"/>
                </a:cubicBezTo>
                <a:cubicBezTo>
                  <a:pt x="7996801" y="1315681"/>
                  <a:pt x="7820320" y="1351005"/>
                  <a:pt x="7820320" y="1351005"/>
                </a:cubicBezTo>
                <a:cubicBezTo>
                  <a:pt x="7712696" y="1337552"/>
                  <a:pt x="7611133" y="1330656"/>
                  <a:pt x="7507283" y="1301578"/>
                </a:cubicBezTo>
                <a:cubicBezTo>
                  <a:pt x="7476333" y="1292912"/>
                  <a:pt x="7446621" y="1280276"/>
                  <a:pt x="7416666" y="1268627"/>
                </a:cubicBezTo>
                <a:cubicBezTo>
                  <a:pt x="7385132" y="1256364"/>
                  <a:pt x="7327955" y="1231876"/>
                  <a:pt x="7301337" y="1210962"/>
                </a:cubicBezTo>
                <a:cubicBezTo>
                  <a:pt x="7279962" y="1194167"/>
                  <a:pt x="7262894" y="1172519"/>
                  <a:pt x="7243672" y="1153297"/>
                </a:cubicBezTo>
                <a:lnTo>
                  <a:pt x="7161293" y="1070919"/>
                </a:lnTo>
                <a:lnTo>
                  <a:pt x="7103628" y="1013254"/>
                </a:lnTo>
                <a:lnTo>
                  <a:pt x="7070677" y="980303"/>
                </a:lnTo>
                <a:cubicBezTo>
                  <a:pt x="7028149" y="838537"/>
                  <a:pt x="7069033" y="952300"/>
                  <a:pt x="7013012" y="840259"/>
                </a:cubicBezTo>
                <a:cubicBezTo>
                  <a:pt x="6970620" y="755476"/>
                  <a:pt x="7008158" y="807919"/>
                  <a:pt x="6955347" y="724930"/>
                </a:cubicBezTo>
                <a:cubicBezTo>
                  <a:pt x="6947976" y="713347"/>
                  <a:pt x="6940342" y="701687"/>
                  <a:pt x="6930634" y="691978"/>
                </a:cubicBezTo>
                <a:cubicBezTo>
                  <a:pt x="6920926" y="682270"/>
                  <a:pt x="6907391" y="676973"/>
                  <a:pt x="6897683" y="667265"/>
                </a:cubicBezTo>
                <a:cubicBezTo>
                  <a:pt x="6887974" y="657556"/>
                  <a:pt x="6882678" y="644022"/>
                  <a:pt x="6872969" y="634313"/>
                </a:cubicBezTo>
                <a:cubicBezTo>
                  <a:pt x="6863261" y="624605"/>
                  <a:pt x="6849726" y="619308"/>
                  <a:pt x="6840018" y="609600"/>
                </a:cubicBezTo>
                <a:cubicBezTo>
                  <a:pt x="6807069" y="576651"/>
                  <a:pt x="6826285" y="573901"/>
                  <a:pt x="6782353" y="551935"/>
                </a:cubicBezTo>
                <a:cubicBezTo>
                  <a:pt x="6755900" y="538709"/>
                  <a:pt x="6726427" y="532210"/>
                  <a:pt x="6699974" y="518984"/>
                </a:cubicBezTo>
                <a:cubicBezTo>
                  <a:pt x="6687694" y="512844"/>
                  <a:pt x="6678606" y="501641"/>
                  <a:pt x="6667023" y="494270"/>
                </a:cubicBezTo>
                <a:cubicBezTo>
                  <a:pt x="6584057" y="441473"/>
                  <a:pt x="6636454" y="478986"/>
                  <a:pt x="6551693" y="436605"/>
                </a:cubicBezTo>
                <a:cubicBezTo>
                  <a:pt x="6531892" y="426704"/>
                  <a:pt x="6514499" y="412083"/>
                  <a:pt x="6494028" y="403654"/>
                </a:cubicBezTo>
                <a:cubicBezTo>
                  <a:pt x="6421287" y="373702"/>
                  <a:pt x="6304952" y="360491"/>
                  <a:pt x="6238656" y="345989"/>
                </a:cubicBezTo>
                <a:cubicBezTo>
                  <a:pt x="6125345" y="321203"/>
                  <a:pt x="6142409" y="309233"/>
                  <a:pt x="6007996" y="288324"/>
                </a:cubicBezTo>
                <a:cubicBezTo>
                  <a:pt x="5931589" y="276438"/>
                  <a:pt x="5854223" y="271849"/>
                  <a:pt x="5777337" y="263611"/>
                </a:cubicBezTo>
                <a:cubicBezTo>
                  <a:pt x="5755632" y="265646"/>
                  <a:pt x="5474820" y="281569"/>
                  <a:pt x="5398396" y="313038"/>
                </a:cubicBezTo>
                <a:cubicBezTo>
                  <a:pt x="5385701" y="318266"/>
                  <a:pt x="5385963" y="339849"/>
                  <a:pt x="5373683" y="345989"/>
                </a:cubicBezTo>
                <a:cubicBezTo>
                  <a:pt x="5345679" y="359991"/>
                  <a:pt x="5313272" y="362465"/>
                  <a:pt x="5283066" y="370703"/>
                </a:cubicBezTo>
                <a:cubicBezTo>
                  <a:pt x="5263844" y="381687"/>
                  <a:pt x="5242809" y="389976"/>
                  <a:pt x="5225401" y="403654"/>
                </a:cubicBezTo>
                <a:cubicBezTo>
                  <a:pt x="5204026" y="420448"/>
                  <a:pt x="5186959" y="442097"/>
                  <a:pt x="5167737" y="461319"/>
                </a:cubicBezTo>
                <a:cubicBezTo>
                  <a:pt x="5159499" y="469557"/>
                  <a:pt x="5153138" y="480252"/>
                  <a:pt x="5143023" y="486032"/>
                </a:cubicBezTo>
                <a:cubicBezTo>
                  <a:pt x="5121094" y="498563"/>
                  <a:pt x="5073515" y="522589"/>
                  <a:pt x="5052407" y="543697"/>
                </a:cubicBezTo>
                <a:cubicBezTo>
                  <a:pt x="5042698" y="553406"/>
                  <a:pt x="5037402" y="566940"/>
                  <a:pt x="5027693" y="576649"/>
                </a:cubicBezTo>
                <a:cubicBezTo>
                  <a:pt x="5017985" y="586357"/>
                  <a:pt x="5004450" y="591654"/>
                  <a:pt x="4994742" y="601362"/>
                </a:cubicBezTo>
                <a:cubicBezTo>
                  <a:pt x="4985034" y="611070"/>
                  <a:pt x="4979264" y="624154"/>
                  <a:pt x="4970028" y="634313"/>
                </a:cubicBezTo>
                <a:cubicBezTo>
                  <a:pt x="4921902" y="687252"/>
                  <a:pt x="4924390" y="682959"/>
                  <a:pt x="4879412" y="716692"/>
                </a:cubicBezTo>
                <a:cubicBezTo>
                  <a:pt x="4815287" y="866320"/>
                  <a:pt x="4897565" y="680387"/>
                  <a:pt x="4821747" y="832022"/>
                </a:cubicBezTo>
                <a:cubicBezTo>
                  <a:pt x="4812395" y="850726"/>
                  <a:pt x="4809189" y="872669"/>
                  <a:pt x="4797034" y="889686"/>
                </a:cubicBezTo>
                <a:cubicBezTo>
                  <a:pt x="4781234" y="911806"/>
                  <a:pt x="4758591" y="928129"/>
                  <a:pt x="4739369" y="947351"/>
                </a:cubicBezTo>
                <a:cubicBezTo>
                  <a:pt x="4670320" y="1016401"/>
                  <a:pt x="4722086" y="973088"/>
                  <a:pt x="4566374" y="1037968"/>
                </a:cubicBezTo>
                <a:cubicBezTo>
                  <a:pt x="4530494" y="1052918"/>
                  <a:pt x="4449478" y="1089999"/>
                  <a:pt x="4418093" y="1095632"/>
                </a:cubicBezTo>
                <a:cubicBezTo>
                  <a:pt x="4341983" y="1109293"/>
                  <a:pt x="4264320" y="1112108"/>
                  <a:pt x="4187434" y="1120346"/>
                </a:cubicBezTo>
                <a:cubicBezTo>
                  <a:pt x="4006908" y="1108311"/>
                  <a:pt x="3864995" y="1116725"/>
                  <a:pt x="3701401" y="1070919"/>
                </a:cubicBezTo>
                <a:cubicBezTo>
                  <a:pt x="3676563" y="1063964"/>
                  <a:pt x="3584739" y="1029064"/>
                  <a:pt x="3553120" y="1013254"/>
                </a:cubicBezTo>
                <a:cubicBezTo>
                  <a:pt x="3533319" y="1003353"/>
                  <a:pt x="3515927" y="988732"/>
                  <a:pt x="3495456" y="980303"/>
                </a:cubicBezTo>
                <a:cubicBezTo>
                  <a:pt x="3468947" y="969387"/>
                  <a:pt x="3440537" y="963827"/>
                  <a:pt x="3413077" y="955589"/>
                </a:cubicBezTo>
                <a:cubicBezTo>
                  <a:pt x="3316994" y="859506"/>
                  <a:pt x="3459490" y="993844"/>
                  <a:pt x="3322461" y="897924"/>
                </a:cubicBezTo>
                <a:cubicBezTo>
                  <a:pt x="3311213" y="890051"/>
                  <a:pt x="3307455" y="874681"/>
                  <a:pt x="3297747" y="864973"/>
                </a:cubicBezTo>
                <a:cubicBezTo>
                  <a:pt x="3288039" y="855265"/>
                  <a:pt x="3274504" y="849967"/>
                  <a:pt x="3264796" y="840259"/>
                </a:cubicBezTo>
                <a:cubicBezTo>
                  <a:pt x="3187920" y="763381"/>
                  <a:pt x="3294993" y="848489"/>
                  <a:pt x="3207131" y="782595"/>
                </a:cubicBezTo>
                <a:cubicBezTo>
                  <a:pt x="3190071" y="742787"/>
                  <a:pt x="3186976" y="715848"/>
                  <a:pt x="3149466" y="691978"/>
                </a:cubicBezTo>
                <a:cubicBezTo>
                  <a:pt x="3131823" y="680751"/>
                  <a:pt x="3111023" y="675503"/>
                  <a:pt x="3091801" y="667265"/>
                </a:cubicBezTo>
                <a:cubicBezTo>
                  <a:pt x="3025907" y="579403"/>
                  <a:pt x="3111015" y="686476"/>
                  <a:pt x="3034137" y="609600"/>
                </a:cubicBezTo>
                <a:cubicBezTo>
                  <a:pt x="3024429" y="599892"/>
                  <a:pt x="3019131" y="586357"/>
                  <a:pt x="3009423" y="576649"/>
                </a:cubicBezTo>
                <a:cubicBezTo>
                  <a:pt x="2999715" y="566941"/>
                  <a:pt x="2986180" y="561643"/>
                  <a:pt x="2976472" y="551935"/>
                </a:cubicBezTo>
                <a:cubicBezTo>
                  <a:pt x="2966764" y="542227"/>
                  <a:pt x="2963006" y="526857"/>
                  <a:pt x="2951758" y="518984"/>
                </a:cubicBezTo>
                <a:cubicBezTo>
                  <a:pt x="2934626" y="506991"/>
                  <a:pt x="2912798" y="503622"/>
                  <a:pt x="2894093" y="494270"/>
                </a:cubicBezTo>
                <a:cubicBezTo>
                  <a:pt x="2742441" y="418444"/>
                  <a:pt x="2928406" y="500740"/>
                  <a:pt x="2778764" y="436605"/>
                </a:cubicBezTo>
                <a:cubicBezTo>
                  <a:pt x="2715528" y="373371"/>
                  <a:pt x="2779169" y="426596"/>
                  <a:pt x="2663434" y="378940"/>
                </a:cubicBezTo>
                <a:cubicBezTo>
                  <a:pt x="2642963" y="370511"/>
                  <a:pt x="2625570" y="355890"/>
                  <a:pt x="2605769" y="345989"/>
                </a:cubicBezTo>
                <a:cubicBezTo>
                  <a:pt x="2587064" y="336637"/>
                  <a:pt x="2566809" y="330628"/>
                  <a:pt x="2548104" y="321276"/>
                </a:cubicBezTo>
                <a:cubicBezTo>
                  <a:pt x="2528303" y="311375"/>
                  <a:pt x="2511917" y="293693"/>
                  <a:pt x="2490439" y="288324"/>
                </a:cubicBezTo>
                <a:cubicBezTo>
                  <a:pt x="2433928" y="274196"/>
                  <a:pt x="2375110" y="271849"/>
                  <a:pt x="2317445" y="263611"/>
                </a:cubicBezTo>
                <a:cubicBezTo>
                  <a:pt x="2163672" y="271849"/>
                  <a:pt x="2009557" y="275173"/>
                  <a:pt x="1856126" y="288324"/>
                </a:cubicBezTo>
                <a:cubicBezTo>
                  <a:pt x="1679085" y="303499"/>
                  <a:pt x="1797491" y="301515"/>
                  <a:pt x="1683131" y="345989"/>
                </a:cubicBezTo>
                <a:cubicBezTo>
                  <a:pt x="1653951" y="357337"/>
                  <a:pt x="1622000" y="360173"/>
                  <a:pt x="1592515" y="370703"/>
                </a:cubicBezTo>
                <a:cubicBezTo>
                  <a:pt x="1517229" y="397591"/>
                  <a:pt x="1458929" y="420514"/>
                  <a:pt x="1394807" y="461319"/>
                </a:cubicBezTo>
                <a:cubicBezTo>
                  <a:pt x="1334397" y="499761"/>
                  <a:pt x="1386569" y="469557"/>
                  <a:pt x="1337142" y="518984"/>
                </a:cubicBezTo>
                <a:cubicBezTo>
                  <a:pt x="1327434" y="528692"/>
                  <a:pt x="1315175" y="535459"/>
                  <a:pt x="1304191" y="543697"/>
                </a:cubicBezTo>
                <a:cubicBezTo>
                  <a:pt x="1276598" y="608079"/>
                  <a:pt x="1271589" y="616788"/>
                  <a:pt x="1246526" y="691978"/>
                </a:cubicBezTo>
                <a:cubicBezTo>
                  <a:pt x="1237460" y="719176"/>
                  <a:pt x="1225866" y="745976"/>
                  <a:pt x="1221812" y="774357"/>
                </a:cubicBezTo>
                <a:cubicBezTo>
                  <a:pt x="1217540" y="804259"/>
                  <a:pt x="1246526" y="836141"/>
                  <a:pt x="1246526" y="864973"/>
                </a:cubicBezTo>
                <a:close/>
              </a:path>
            </a:pathLst>
          </a:custGeom>
          <a:solidFill>
            <a:srgbClr val="FFC000">
              <a:lumMod val="60000"/>
              <a:lumOff val="40000"/>
              <a:alpha val="54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0" name="矩形 3">
            <a:extLst>
              <a:ext uri="{FF2B5EF4-FFF2-40B4-BE49-F238E27FC236}">
                <a16:creationId xmlns:a16="http://schemas.microsoft.com/office/drawing/2014/main" id="{2A547F3E-409E-4722-B315-E2A755F6F0C3}"/>
              </a:ext>
            </a:extLst>
          </p:cNvPr>
          <p:cNvSpPr/>
          <p:nvPr/>
        </p:nvSpPr>
        <p:spPr>
          <a:xfrm>
            <a:off x="702300" y="4547744"/>
            <a:ext cx="769400" cy="549547"/>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RU</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11" name="圆角矩形 4">
            <a:extLst>
              <a:ext uri="{FF2B5EF4-FFF2-40B4-BE49-F238E27FC236}">
                <a16:creationId xmlns:a16="http://schemas.microsoft.com/office/drawing/2014/main" id="{9A7C8790-6548-457E-B0D4-EA82106D430C}"/>
              </a:ext>
            </a:extLst>
          </p:cNvPr>
          <p:cNvSpPr/>
          <p:nvPr/>
        </p:nvSpPr>
        <p:spPr>
          <a:xfrm>
            <a:off x="1471699" y="4768285"/>
            <a:ext cx="73277" cy="108464"/>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2" name="矩形 5">
            <a:extLst>
              <a:ext uri="{FF2B5EF4-FFF2-40B4-BE49-F238E27FC236}">
                <a16:creationId xmlns:a16="http://schemas.microsoft.com/office/drawing/2014/main" id="{B4C8AE9F-E6B8-4096-AC3C-36823139E213}"/>
              </a:ext>
            </a:extLst>
          </p:cNvPr>
          <p:cNvSpPr/>
          <p:nvPr/>
        </p:nvSpPr>
        <p:spPr>
          <a:xfrm>
            <a:off x="3811957" y="4547744"/>
            <a:ext cx="769400" cy="549547"/>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DU</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13" name="圆角矩形 6">
            <a:extLst>
              <a:ext uri="{FF2B5EF4-FFF2-40B4-BE49-F238E27FC236}">
                <a16:creationId xmlns:a16="http://schemas.microsoft.com/office/drawing/2014/main" id="{540B5C0B-B767-461D-ADA8-1AFEDF54958E}"/>
              </a:ext>
            </a:extLst>
          </p:cNvPr>
          <p:cNvSpPr/>
          <p:nvPr/>
        </p:nvSpPr>
        <p:spPr>
          <a:xfrm>
            <a:off x="3738681" y="4768285"/>
            <a:ext cx="73277" cy="108464"/>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4" name="矩形 7">
            <a:extLst>
              <a:ext uri="{FF2B5EF4-FFF2-40B4-BE49-F238E27FC236}">
                <a16:creationId xmlns:a16="http://schemas.microsoft.com/office/drawing/2014/main" id="{9FEA73F4-7A60-4C2D-9D96-EFB56DF9ACB5}"/>
              </a:ext>
            </a:extLst>
          </p:cNvPr>
          <p:cNvSpPr/>
          <p:nvPr/>
        </p:nvSpPr>
        <p:spPr>
          <a:xfrm>
            <a:off x="6946318" y="4545320"/>
            <a:ext cx="769400" cy="549547"/>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CU</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15" name="圆角矩形 8">
            <a:extLst>
              <a:ext uri="{FF2B5EF4-FFF2-40B4-BE49-F238E27FC236}">
                <a16:creationId xmlns:a16="http://schemas.microsoft.com/office/drawing/2014/main" id="{FD8D7C3E-892D-411D-872C-01F7392D5254}"/>
              </a:ext>
            </a:extLst>
          </p:cNvPr>
          <p:cNvSpPr/>
          <p:nvPr/>
        </p:nvSpPr>
        <p:spPr>
          <a:xfrm>
            <a:off x="6877740" y="4769484"/>
            <a:ext cx="73277" cy="108464"/>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6" name="云形 11">
            <a:extLst>
              <a:ext uri="{FF2B5EF4-FFF2-40B4-BE49-F238E27FC236}">
                <a16:creationId xmlns:a16="http://schemas.microsoft.com/office/drawing/2014/main" id="{DFD98FA0-584A-45C7-8FFA-6BCED5BBE8DB}"/>
              </a:ext>
            </a:extLst>
          </p:cNvPr>
          <p:cNvSpPr/>
          <p:nvPr/>
        </p:nvSpPr>
        <p:spPr>
          <a:xfrm>
            <a:off x="10159707" y="4545319"/>
            <a:ext cx="1014466" cy="54954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Core</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17" name="圆角矩形 12">
            <a:extLst>
              <a:ext uri="{FF2B5EF4-FFF2-40B4-BE49-F238E27FC236}">
                <a16:creationId xmlns:a16="http://schemas.microsoft.com/office/drawing/2014/main" id="{83861880-7DD7-48F6-954C-AE424438EE84}"/>
              </a:ext>
            </a:extLst>
          </p:cNvPr>
          <p:cNvSpPr/>
          <p:nvPr/>
        </p:nvSpPr>
        <p:spPr>
          <a:xfrm>
            <a:off x="7714684" y="4769484"/>
            <a:ext cx="73277" cy="108464"/>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8" name="圆角矩形 13">
            <a:extLst>
              <a:ext uri="{FF2B5EF4-FFF2-40B4-BE49-F238E27FC236}">
                <a16:creationId xmlns:a16="http://schemas.microsoft.com/office/drawing/2014/main" id="{881D5658-56D2-4A01-B6A8-CD848F7BB115}"/>
              </a:ext>
            </a:extLst>
          </p:cNvPr>
          <p:cNvSpPr/>
          <p:nvPr/>
        </p:nvSpPr>
        <p:spPr>
          <a:xfrm>
            <a:off x="4581357" y="4768284"/>
            <a:ext cx="73277" cy="108464"/>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19" name="文本框 26">
            <a:extLst>
              <a:ext uri="{FF2B5EF4-FFF2-40B4-BE49-F238E27FC236}">
                <a16:creationId xmlns:a16="http://schemas.microsoft.com/office/drawing/2014/main" id="{ED106DAD-AF0B-42CA-8E24-EA8D43CEB7FC}"/>
              </a:ext>
            </a:extLst>
          </p:cNvPr>
          <p:cNvSpPr txBox="1"/>
          <p:nvPr/>
        </p:nvSpPr>
        <p:spPr>
          <a:xfrm>
            <a:off x="1942259" y="5214242"/>
            <a:ext cx="1159932" cy="3241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rPr>
              <a:t>Front Haul</a:t>
            </a:r>
            <a:endParaRPr kumimoji="0" lang="zh-CN" altLang="en-US" sz="1800" b="0" i="0" u="none" strike="noStrike" kern="0" cap="none" spc="0" normalizeH="0" baseline="0" noProof="0" dirty="0">
              <a:ln>
                <a:noFill/>
              </a:ln>
              <a:solidFill>
                <a:prstClr val="black"/>
              </a:solidFill>
              <a:effectLst/>
              <a:uLnTx/>
              <a:uFillTx/>
            </a:endParaRPr>
          </a:p>
        </p:txBody>
      </p:sp>
      <p:sp>
        <p:nvSpPr>
          <p:cNvPr id="20" name="文本框 27">
            <a:extLst>
              <a:ext uri="{FF2B5EF4-FFF2-40B4-BE49-F238E27FC236}">
                <a16:creationId xmlns:a16="http://schemas.microsoft.com/office/drawing/2014/main" id="{413B4C50-E091-4FFC-9467-BD2DE3099EA6}"/>
              </a:ext>
            </a:extLst>
          </p:cNvPr>
          <p:cNvSpPr txBox="1"/>
          <p:nvPr/>
        </p:nvSpPr>
        <p:spPr>
          <a:xfrm>
            <a:off x="5387790" y="5187640"/>
            <a:ext cx="1159932" cy="3241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rPr>
              <a:t>Mid Haul</a:t>
            </a:r>
            <a:endParaRPr kumimoji="0" lang="zh-CN" altLang="en-US" sz="1800" b="0" i="0" u="none" strike="noStrike" kern="0" cap="none" spc="0" normalizeH="0" baseline="0" noProof="0" dirty="0">
              <a:ln>
                <a:noFill/>
              </a:ln>
              <a:solidFill>
                <a:prstClr val="black"/>
              </a:solidFill>
              <a:effectLst/>
              <a:uLnTx/>
              <a:uFillTx/>
            </a:endParaRPr>
          </a:p>
        </p:txBody>
      </p:sp>
      <p:sp>
        <p:nvSpPr>
          <p:cNvPr id="21" name="文本框 28">
            <a:extLst>
              <a:ext uri="{FF2B5EF4-FFF2-40B4-BE49-F238E27FC236}">
                <a16:creationId xmlns:a16="http://schemas.microsoft.com/office/drawing/2014/main" id="{F94B1C85-91ED-4009-9969-5915BF915E72}"/>
              </a:ext>
            </a:extLst>
          </p:cNvPr>
          <p:cNvSpPr txBox="1"/>
          <p:nvPr/>
        </p:nvSpPr>
        <p:spPr>
          <a:xfrm>
            <a:off x="8253354" y="5159278"/>
            <a:ext cx="1159932" cy="3241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rPr>
              <a:t>Back Haul</a:t>
            </a:r>
            <a:endParaRPr kumimoji="0" lang="zh-CN" altLang="en-US" sz="1800" b="0" i="0" u="none" strike="noStrike" kern="0" cap="none" spc="0" normalizeH="0" baseline="0" noProof="0" dirty="0">
              <a:ln>
                <a:noFill/>
              </a:ln>
              <a:solidFill>
                <a:prstClr val="black"/>
              </a:solidFill>
              <a:effectLst/>
              <a:uLnTx/>
              <a:uFillTx/>
            </a:endParaRPr>
          </a:p>
        </p:txBody>
      </p:sp>
      <p:sp>
        <p:nvSpPr>
          <p:cNvPr id="22" name="圆角矩形 36">
            <a:extLst>
              <a:ext uri="{FF2B5EF4-FFF2-40B4-BE49-F238E27FC236}">
                <a16:creationId xmlns:a16="http://schemas.microsoft.com/office/drawing/2014/main" id="{EDCF879F-5972-41B2-9F34-7558A585CB76}"/>
              </a:ext>
            </a:extLst>
          </p:cNvPr>
          <p:cNvSpPr/>
          <p:nvPr/>
        </p:nvSpPr>
        <p:spPr>
          <a:xfrm>
            <a:off x="1982696" y="4768283"/>
            <a:ext cx="73277"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cxnSp>
        <p:nvCxnSpPr>
          <p:cNvPr id="23" name="直接连接符 39">
            <a:extLst>
              <a:ext uri="{FF2B5EF4-FFF2-40B4-BE49-F238E27FC236}">
                <a16:creationId xmlns:a16="http://schemas.microsoft.com/office/drawing/2014/main" id="{E97D2512-8B54-4EF8-8F43-0D18A1C47A38}"/>
              </a:ext>
            </a:extLst>
          </p:cNvPr>
          <p:cNvCxnSpPr>
            <a:stCxn id="11" idx="3"/>
            <a:endCxn id="22" idx="1"/>
          </p:cNvCxnSpPr>
          <p:nvPr/>
        </p:nvCxnSpPr>
        <p:spPr>
          <a:xfrm flipV="1">
            <a:off x="1544976" y="4822516"/>
            <a:ext cx="437720" cy="2"/>
          </a:xfrm>
          <a:prstGeom prst="line">
            <a:avLst/>
          </a:prstGeom>
          <a:noFill/>
          <a:ln w="19050" cap="flat" cmpd="sng" algn="ctr">
            <a:solidFill>
              <a:srgbClr val="FF0000"/>
            </a:solidFill>
            <a:prstDash val="solid"/>
            <a:miter lim="800000"/>
          </a:ln>
          <a:effectLst/>
        </p:spPr>
      </p:cxnSp>
      <p:sp>
        <p:nvSpPr>
          <p:cNvPr id="24" name="云形 87">
            <a:extLst>
              <a:ext uri="{FF2B5EF4-FFF2-40B4-BE49-F238E27FC236}">
                <a16:creationId xmlns:a16="http://schemas.microsoft.com/office/drawing/2014/main" id="{01D83026-766F-42AF-AF0A-6098846EE67C}"/>
              </a:ext>
            </a:extLst>
          </p:cNvPr>
          <p:cNvSpPr/>
          <p:nvPr/>
        </p:nvSpPr>
        <p:spPr>
          <a:xfrm>
            <a:off x="2046576" y="4622456"/>
            <a:ext cx="788194" cy="409749"/>
          </a:xfrm>
          <a:prstGeom prst="cloud">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TN</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endParaRPr>
          </a:p>
        </p:txBody>
      </p:sp>
      <p:cxnSp>
        <p:nvCxnSpPr>
          <p:cNvPr id="25" name="直接连接符 91">
            <a:extLst>
              <a:ext uri="{FF2B5EF4-FFF2-40B4-BE49-F238E27FC236}">
                <a16:creationId xmlns:a16="http://schemas.microsoft.com/office/drawing/2014/main" id="{94BCBCE3-7340-48C7-BB91-752A1D9DEFC7}"/>
              </a:ext>
            </a:extLst>
          </p:cNvPr>
          <p:cNvCxnSpPr>
            <a:stCxn id="26" idx="3"/>
            <a:endCxn id="13" idx="1"/>
          </p:cNvCxnSpPr>
          <p:nvPr/>
        </p:nvCxnSpPr>
        <p:spPr>
          <a:xfrm>
            <a:off x="2898650" y="4822516"/>
            <a:ext cx="840030" cy="2"/>
          </a:xfrm>
          <a:prstGeom prst="line">
            <a:avLst/>
          </a:prstGeom>
          <a:noFill/>
          <a:ln w="19050" cap="flat" cmpd="sng" algn="ctr">
            <a:solidFill>
              <a:srgbClr val="FF0000"/>
            </a:solidFill>
            <a:prstDash val="solid"/>
            <a:miter lim="800000"/>
          </a:ln>
          <a:effectLst/>
        </p:spPr>
      </p:cxnSp>
      <p:sp>
        <p:nvSpPr>
          <p:cNvPr id="26" name="圆角矩形 92">
            <a:extLst>
              <a:ext uri="{FF2B5EF4-FFF2-40B4-BE49-F238E27FC236}">
                <a16:creationId xmlns:a16="http://schemas.microsoft.com/office/drawing/2014/main" id="{693921CA-FF31-4D27-8968-A4B272A5D7B9}"/>
              </a:ext>
            </a:extLst>
          </p:cNvPr>
          <p:cNvSpPr/>
          <p:nvPr/>
        </p:nvSpPr>
        <p:spPr>
          <a:xfrm>
            <a:off x="2788205" y="4768283"/>
            <a:ext cx="110446"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27" name="圆角矩形 100">
            <a:extLst>
              <a:ext uri="{FF2B5EF4-FFF2-40B4-BE49-F238E27FC236}">
                <a16:creationId xmlns:a16="http://schemas.microsoft.com/office/drawing/2014/main" id="{D2F8AB87-7177-4118-9EE6-ED7AD696377A}"/>
              </a:ext>
            </a:extLst>
          </p:cNvPr>
          <p:cNvSpPr/>
          <p:nvPr/>
        </p:nvSpPr>
        <p:spPr>
          <a:xfrm>
            <a:off x="5301749" y="4769484"/>
            <a:ext cx="73277"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28" name="云形 101">
            <a:extLst>
              <a:ext uri="{FF2B5EF4-FFF2-40B4-BE49-F238E27FC236}">
                <a16:creationId xmlns:a16="http://schemas.microsoft.com/office/drawing/2014/main" id="{3EB4B962-4EC1-4CFE-8A32-49EAC5B98108}"/>
              </a:ext>
            </a:extLst>
          </p:cNvPr>
          <p:cNvSpPr/>
          <p:nvPr/>
        </p:nvSpPr>
        <p:spPr>
          <a:xfrm>
            <a:off x="5365628" y="4623657"/>
            <a:ext cx="788194" cy="409749"/>
          </a:xfrm>
          <a:prstGeom prst="cloud">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TN</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endParaRPr>
          </a:p>
        </p:txBody>
      </p:sp>
      <p:sp>
        <p:nvSpPr>
          <p:cNvPr id="29" name="圆角矩形 102">
            <a:extLst>
              <a:ext uri="{FF2B5EF4-FFF2-40B4-BE49-F238E27FC236}">
                <a16:creationId xmlns:a16="http://schemas.microsoft.com/office/drawing/2014/main" id="{9133641B-1DCC-4429-9B16-1CE6D25CE9C6}"/>
              </a:ext>
            </a:extLst>
          </p:cNvPr>
          <p:cNvSpPr/>
          <p:nvPr/>
        </p:nvSpPr>
        <p:spPr>
          <a:xfrm>
            <a:off x="6107257" y="4769484"/>
            <a:ext cx="110446"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30" name="圆角矩形 103">
            <a:extLst>
              <a:ext uri="{FF2B5EF4-FFF2-40B4-BE49-F238E27FC236}">
                <a16:creationId xmlns:a16="http://schemas.microsoft.com/office/drawing/2014/main" id="{C21E99E5-A485-41FD-BDE8-09BBD26E634E}"/>
              </a:ext>
            </a:extLst>
          </p:cNvPr>
          <p:cNvSpPr/>
          <p:nvPr/>
        </p:nvSpPr>
        <p:spPr>
          <a:xfrm>
            <a:off x="8146699" y="4774315"/>
            <a:ext cx="73277"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sp>
        <p:nvSpPr>
          <p:cNvPr id="31" name="云形 104">
            <a:extLst>
              <a:ext uri="{FF2B5EF4-FFF2-40B4-BE49-F238E27FC236}">
                <a16:creationId xmlns:a16="http://schemas.microsoft.com/office/drawing/2014/main" id="{AE1378CF-8352-458C-86B0-7BC1B1274284}"/>
              </a:ext>
            </a:extLst>
          </p:cNvPr>
          <p:cNvSpPr/>
          <p:nvPr/>
        </p:nvSpPr>
        <p:spPr>
          <a:xfrm>
            <a:off x="8210579" y="4628488"/>
            <a:ext cx="788194" cy="409749"/>
          </a:xfrm>
          <a:prstGeom prst="cloud">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TN</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endParaRPr>
          </a:p>
        </p:txBody>
      </p:sp>
      <p:sp>
        <p:nvSpPr>
          <p:cNvPr id="32" name="圆角矩形 105">
            <a:extLst>
              <a:ext uri="{FF2B5EF4-FFF2-40B4-BE49-F238E27FC236}">
                <a16:creationId xmlns:a16="http://schemas.microsoft.com/office/drawing/2014/main" id="{BEEA7EA9-86D3-4D8B-92BB-AB97D858588C}"/>
              </a:ext>
            </a:extLst>
          </p:cNvPr>
          <p:cNvSpPr/>
          <p:nvPr/>
        </p:nvSpPr>
        <p:spPr>
          <a:xfrm>
            <a:off x="8952208" y="4774315"/>
            <a:ext cx="110446"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cxnSp>
        <p:nvCxnSpPr>
          <p:cNvPr id="33" name="直接连接符 107">
            <a:extLst>
              <a:ext uri="{FF2B5EF4-FFF2-40B4-BE49-F238E27FC236}">
                <a16:creationId xmlns:a16="http://schemas.microsoft.com/office/drawing/2014/main" id="{5B31BDF4-16ED-49FE-8722-FD2DDB368AA9}"/>
              </a:ext>
            </a:extLst>
          </p:cNvPr>
          <p:cNvCxnSpPr>
            <a:stCxn id="18" idx="3"/>
            <a:endCxn id="27" idx="1"/>
          </p:cNvCxnSpPr>
          <p:nvPr/>
        </p:nvCxnSpPr>
        <p:spPr>
          <a:xfrm>
            <a:off x="4654634" y="4822517"/>
            <a:ext cx="647115" cy="1200"/>
          </a:xfrm>
          <a:prstGeom prst="line">
            <a:avLst/>
          </a:prstGeom>
          <a:noFill/>
          <a:ln w="19050" cap="flat" cmpd="sng" algn="ctr">
            <a:solidFill>
              <a:srgbClr val="FF0000"/>
            </a:solidFill>
            <a:prstDash val="solid"/>
            <a:miter lim="800000"/>
          </a:ln>
          <a:effectLst/>
        </p:spPr>
      </p:cxnSp>
      <p:cxnSp>
        <p:nvCxnSpPr>
          <p:cNvPr id="34" name="直接连接符 109">
            <a:extLst>
              <a:ext uri="{FF2B5EF4-FFF2-40B4-BE49-F238E27FC236}">
                <a16:creationId xmlns:a16="http://schemas.microsoft.com/office/drawing/2014/main" id="{BA2A2BBB-D7E0-48DE-BFB0-1E88C9F40839}"/>
              </a:ext>
            </a:extLst>
          </p:cNvPr>
          <p:cNvCxnSpPr>
            <a:stCxn id="29" idx="3"/>
            <a:endCxn id="15" idx="1"/>
          </p:cNvCxnSpPr>
          <p:nvPr/>
        </p:nvCxnSpPr>
        <p:spPr>
          <a:xfrm>
            <a:off x="6217703" y="4823716"/>
            <a:ext cx="660037" cy="0"/>
          </a:xfrm>
          <a:prstGeom prst="line">
            <a:avLst/>
          </a:prstGeom>
          <a:noFill/>
          <a:ln w="19050" cap="flat" cmpd="sng" algn="ctr">
            <a:solidFill>
              <a:srgbClr val="FF0000"/>
            </a:solidFill>
            <a:prstDash val="solid"/>
            <a:miter lim="800000"/>
          </a:ln>
          <a:effectLst/>
        </p:spPr>
      </p:cxnSp>
      <p:cxnSp>
        <p:nvCxnSpPr>
          <p:cNvPr id="35" name="直接连接符 112">
            <a:extLst>
              <a:ext uri="{FF2B5EF4-FFF2-40B4-BE49-F238E27FC236}">
                <a16:creationId xmlns:a16="http://schemas.microsoft.com/office/drawing/2014/main" id="{B66956DA-A045-4D22-B3B0-C0350655276E}"/>
              </a:ext>
            </a:extLst>
          </p:cNvPr>
          <p:cNvCxnSpPr>
            <a:stCxn id="17" idx="3"/>
            <a:endCxn id="30" idx="1"/>
          </p:cNvCxnSpPr>
          <p:nvPr/>
        </p:nvCxnSpPr>
        <p:spPr>
          <a:xfrm>
            <a:off x="7787960" y="4823716"/>
            <a:ext cx="358739" cy="4831"/>
          </a:xfrm>
          <a:prstGeom prst="line">
            <a:avLst/>
          </a:prstGeom>
          <a:noFill/>
          <a:ln w="19050" cap="flat" cmpd="sng" algn="ctr">
            <a:solidFill>
              <a:srgbClr val="FF0000"/>
            </a:solidFill>
            <a:prstDash val="solid"/>
            <a:miter lim="800000"/>
          </a:ln>
          <a:effectLst/>
        </p:spPr>
      </p:cxnSp>
      <p:cxnSp>
        <p:nvCxnSpPr>
          <p:cNvPr id="36" name="直接连接符 114">
            <a:extLst>
              <a:ext uri="{FF2B5EF4-FFF2-40B4-BE49-F238E27FC236}">
                <a16:creationId xmlns:a16="http://schemas.microsoft.com/office/drawing/2014/main" id="{3F32FAB5-49E9-4350-83CA-FFBFC04B37B5}"/>
              </a:ext>
            </a:extLst>
          </p:cNvPr>
          <p:cNvCxnSpPr>
            <a:cxnSpLocks/>
            <a:stCxn id="32" idx="3"/>
            <a:endCxn id="16" idx="2"/>
          </p:cNvCxnSpPr>
          <p:nvPr/>
        </p:nvCxnSpPr>
        <p:spPr>
          <a:xfrm flipV="1">
            <a:off x="9062654" y="4820093"/>
            <a:ext cx="1100200" cy="8454"/>
          </a:xfrm>
          <a:prstGeom prst="line">
            <a:avLst/>
          </a:prstGeom>
          <a:noFill/>
          <a:ln w="19050" cap="flat" cmpd="sng" algn="ctr">
            <a:solidFill>
              <a:srgbClr val="FF0000"/>
            </a:solidFill>
            <a:prstDash val="solid"/>
            <a:miter lim="800000"/>
          </a:ln>
          <a:effectLst/>
        </p:spPr>
      </p:cxnSp>
      <p:sp>
        <p:nvSpPr>
          <p:cNvPr id="37" name="圆角矩形 115">
            <a:extLst>
              <a:ext uri="{FF2B5EF4-FFF2-40B4-BE49-F238E27FC236}">
                <a16:creationId xmlns:a16="http://schemas.microsoft.com/office/drawing/2014/main" id="{CED3E5A7-5BB4-43C2-9A0C-3EA1EC56B337}"/>
              </a:ext>
            </a:extLst>
          </p:cNvPr>
          <p:cNvSpPr/>
          <p:nvPr/>
        </p:nvSpPr>
        <p:spPr>
          <a:xfrm>
            <a:off x="3887197" y="1826048"/>
            <a:ext cx="2103266" cy="48591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NSMF</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38" name="圆角矩形 116">
            <a:extLst>
              <a:ext uri="{FF2B5EF4-FFF2-40B4-BE49-F238E27FC236}">
                <a16:creationId xmlns:a16="http://schemas.microsoft.com/office/drawing/2014/main" id="{6FD0CB87-2808-4D1D-9EF6-91811E2D8436}"/>
              </a:ext>
            </a:extLst>
          </p:cNvPr>
          <p:cNvSpPr/>
          <p:nvPr/>
        </p:nvSpPr>
        <p:spPr>
          <a:xfrm>
            <a:off x="2044382" y="2877276"/>
            <a:ext cx="1767575" cy="50736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RAN NSSMF</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sp>
        <p:nvSpPr>
          <p:cNvPr id="39" name="圆角矩形 117">
            <a:extLst>
              <a:ext uri="{FF2B5EF4-FFF2-40B4-BE49-F238E27FC236}">
                <a16:creationId xmlns:a16="http://schemas.microsoft.com/office/drawing/2014/main" id="{42FA5956-0DFC-4A7D-A893-6FE15CECD945}"/>
              </a:ext>
            </a:extLst>
          </p:cNvPr>
          <p:cNvSpPr/>
          <p:nvPr/>
        </p:nvSpPr>
        <p:spPr>
          <a:xfrm>
            <a:off x="5559815" y="2900328"/>
            <a:ext cx="1425851" cy="50736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TN NSSMF</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cxnSp>
        <p:nvCxnSpPr>
          <p:cNvPr id="40" name="直接连接符 125">
            <a:extLst>
              <a:ext uri="{FF2B5EF4-FFF2-40B4-BE49-F238E27FC236}">
                <a16:creationId xmlns:a16="http://schemas.microsoft.com/office/drawing/2014/main" id="{19714FF7-B3F2-4923-801A-51F7008EB575}"/>
              </a:ext>
            </a:extLst>
          </p:cNvPr>
          <p:cNvCxnSpPr>
            <a:stCxn id="39" idx="2"/>
            <a:endCxn id="24" idx="3"/>
          </p:cNvCxnSpPr>
          <p:nvPr/>
        </p:nvCxnSpPr>
        <p:spPr>
          <a:xfrm flipH="1">
            <a:off x="2440673" y="3407690"/>
            <a:ext cx="3832068" cy="1238194"/>
          </a:xfrm>
          <a:prstGeom prst="line">
            <a:avLst/>
          </a:prstGeom>
          <a:noFill/>
          <a:ln w="6350" cap="flat" cmpd="sng" algn="ctr">
            <a:solidFill>
              <a:srgbClr val="5B9BD5"/>
            </a:solidFill>
            <a:prstDash val="sysDash"/>
            <a:miter lim="800000"/>
          </a:ln>
          <a:effectLst/>
        </p:spPr>
      </p:cxnSp>
      <p:cxnSp>
        <p:nvCxnSpPr>
          <p:cNvPr id="41" name="直接连接符 127">
            <a:extLst>
              <a:ext uri="{FF2B5EF4-FFF2-40B4-BE49-F238E27FC236}">
                <a16:creationId xmlns:a16="http://schemas.microsoft.com/office/drawing/2014/main" id="{10209706-8644-46D7-BED9-7ABCCA7EC466}"/>
              </a:ext>
            </a:extLst>
          </p:cNvPr>
          <p:cNvCxnSpPr>
            <a:stCxn id="39" idx="2"/>
            <a:endCxn id="28" idx="3"/>
          </p:cNvCxnSpPr>
          <p:nvPr/>
        </p:nvCxnSpPr>
        <p:spPr>
          <a:xfrm flipH="1">
            <a:off x="5759725" y="3407690"/>
            <a:ext cx="513016" cy="1239395"/>
          </a:xfrm>
          <a:prstGeom prst="line">
            <a:avLst/>
          </a:prstGeom>
          <a:noFill/>
          <a:ln w="6350" cap="flat" cmpd="sng" algn="ctr">
            <a:solidFill>
              <a:srgbClr val="5B9BD5"/>
            </a:solidFill>
            <a:prstDash val="sysDash"/>
            <a:miter lim="800000"/>
          </a:ln>
          <a:effectLst/>
        </p:spPr>
      </p:cxnSp>
      <p:cxnSp>
        <p:nvCxnSpPr>
          <p:cNvPr id="42" name="直接连接符 129">
            <a:extLst>
              <a:ext uri="{FF2B5EF4-FFF2-40B4-BE49-F238E27FC236}">
                <a16:creationId xmlns:a16="http://schemas.microsoft.com/office/drawing/2014/main" id="{7B0C16CA-917B-4157-894D-5C2F1D000147}"/>
              </a:ext>
            </a:extLst>
          </p:cNvPr>
          <p:cNvCxnSpPr>
            <a:stCxn id="39" idx="2"/>
            <a:endCxn id="31" idx="3"/>
          </p:cNvCxnSpPr>
          <p:nvPr/>
        </p:nvCxnSpPr>
        <p:spPr>
          <a:xfrm>
            <a:off x="6272741" y="3407690"/>
            <a:ext cx="2331935" cy="1244226"/>
          </a:xfrm>
          <a:prstGeom prst="line">
            <a:avLst/>
          </a:prstGeom>
          <a:noFill/>
          <a:ln w="6350" cap="flat" cmpd="sng" algn="ctr">
            <a:solidFill>
              <a:srgbClr val="5B9BD5"/>
            </a:solidFill>
            <a:prstDash val="sysDash"/>
            <a:miter lim="800000"/>
          </a:ln>
          <a:effectLst/>
        </p:spPr>
      </p:cxnSp>
      <p:sp>
        <p:nvSpPr>
          <p:cNvPr id="43" name="文本框 148">
            <a:extLst>
              <a:ext uri="{FF2B5EF4-FFF2-40B4-BE49-F238E27FC236}">
                <a16:creationId xmlns:a16="http://schemas.microsoft.com/office/drawing/2014/main" id="{A4B9C40D-626F-431B-AB5C-070CD49A1435}"/>
              </a:ext>
            </a:extLst>
          </p:cNvPr>
          <p:cNvSpPr txBox="1"/>
          <p:nvPr/>
        </p:nvSpPr>
        <p:spPr>
          <a:xfrm>
            <a:off x="1718629" y="5574118"/>
            <a:ext cx="1755984" cy="2431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Transport Slice Subnet 1</a:t>
            </a:r>
            <a:endParaRPr kumimoji="0" lang="zh-CN" altLang="en-US" sz="1200" b="0" i="0" u="none" strike="noStrike" kern="0" cap="none" spc="0" normalizeH="0" baseline="0" noProof="0" dirty="0">
              <a:ln>
                <a:noFill/>
              </a:ln>
              <a:solidFill>
                <a:prstClr val="black"/>
              </a:solidFill>
              <a:effectLst/>
              <a:uLnTx/>
              <a:uFillTx/>
            </a:endParaRPr>
          </a:p>
        </p:txBody>
      </p:sp>
      <p:sp>
        <p:nvSpPr>
          <p:cNvPr id="44" name="文本框 149">
            <a:extLst>
              <a:ext uri="{FF2B5EF4-FFF2-40B4-BE49-F238E27FC236}">
                <a16:creationId xmlns:a16="http://schemas.microsoft.com/office/drawing/2014/main" id="{ECB83102-4702-44F9-9EE6-4B3EB11D9F90}"/>
              </a:ext>
            </a:extLst>
          </p:cNvPr>
          <p:cNvSpPr txBox="1"/>
          <p:nvPr/>
        </p:nvSpPr>
        <p:spPr>
          <a:xfrm>
            <a:off x="5053540" y="5598895"/>
            <a:ext cx="1755984" cy="2431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Transport Slice Subnet 2</a:t>
            </a:r>
            <a:endParaRPr kumimoji="0" lang="zh-CN" altLang="en-US" sz="1200" b="0" i="0" u="none" strike="noStrike" kern="0" cap="none" spc="0" normalizeH="0" baseline="0" noProof="0" dirty="0">
              <a:ln>
                <a:noFill/>
              </a:ln>
              <a:solidFill>
                <a:prstClr val="black"/>
              </a:solidFill>
              <a:effectLst/>
              <a:uLnTx/>
              <a:uFillTx/>
            </a:endParaRPr>
          </a:p>
        </p:txBody>
      </p:sp>
      <p:sp>
        <p:nvSpPr>
          <p:cNvPr id="45" name="文本框 150">
            <a:extLst>
              <a:ext uri="{FF2B5EF4-FFF2-40B4-BE49-F238E27FC236}">
                <a16:creationId xmlns:a16="http://schemas.microsoft.com/office/drawing/2014/main" id="{94D21F12-B3F3-460E-AE1B-F057E4D49619}"/>
              </a:ext>
            </a:extLst>
          </p:cNvPr>
          <p:cNvSpPr txBox="1"/>
          <p:nvPr/>
        </p:nvSpPr>
        <p:spPr>
          <a:xfrm>
            <a:off x="7952750" y="5611215"/>
            <a:ext cx="1755984" cy="2431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Transport Slice Subnet 3</a:t>
            </a:r>
            <a:endParaRPr kumimoji="0" lang="zh-CN" altLang="en-US" sz="1200" b="0" i="0" u="none" strike="noStrike" kern="0" cap="none" spc="0" normalizeH="0" baseline="0" noProof="0" dirty="0">
              <a:ln>
                <a:noFill/>
              </a:ln>
              <a:solidFill>
                <a:prstClr val="black"/>
              </a:solidFill>
              <a:effectLst/>
              <a:uLnTx/>
              <a:uFillTx/>
            </a:endParaRPr>
          </a:p>
        </p:txBody>
      </p:sp>
      <p:cxnSp>
        <p:nvCxnSpPr>
          <p:cNvPr id="46" name="直接连接符 152">
            <a:extLst>
              <a:ext uri="{FF2B5EF4-FFF2-40B4-BE49-F238E27FC236}">
                <a16:creationId xmlns:a16="http://schemas.microsoft.com/office/drawing/2014/main" id="{78189931-413D-4137-B978-E3B7433E3FE7}"/>
              </a:ext>
            </a:extLst>
          </p:cNvPr>
          <p:cNvCxnSpPr/>
          <p:nvPr/>
        </p:nvCxnSpPr>
        <p:spPr>
          <a:xfrm flipH="1">
            <a:off x="1776482" y="4822516"/>
            <a:ext cx="18673" cy="999002"/>
          </a:xfrm>
          <a:prstGeom prst="line">
            <a:avLst/>
          </a:prstGeom>
          <a:noFill/>
          <a:ln w="6350" cap="flat" cmpd="sng" algn="ctr">
            <a:solidFill>
              <a:srgbClr val="5B9BD5"/>
            </a:solidFill>
            <a:prstDash val="solid"/>
            <a:miter lim="800000"/>
          </a:ln>
          <a:effectLst/>
        </p:spPr>
      </p:cxnSp>
      <p:cxnSp>
        <p:nvCxnSpPr>
          <p:cNvPr id="47" name="直接连接符 154">
            <a:extLst>
              <a:ext uri="{FF2B5EF4-FFF2-40B4-BE49-F238E27FC236}">
                <a16:creationId xmlns:a16="http://schemas.microsoft.com/office/drawing/2014/main" id="{EFCDE30D-2B74-47F0-9CE9-248B7C6212ED}"/>
              </a:ext>
            </a:extLst>
          </p:cNvPr>
          <p:cNvCxnSpPr/>
          <p:nvPr/>
        </p:nvCxnSpPr>
        <p:spPr>
          <a:xfrm>
            <a:off x="3033522" y="4828548"/>
            <a:ext cx="0" cy="992969"/>
          </a:xfrm>
          <a:prstGeom prst="line">
            <a:avLst/>
          </a:prstGeom>
          <a:noFill/>
          <a:ln w="6350" cap="flat" cmpd="sng" algn="ctr">
            <a:solidFill>
              <a:srgbClr val="5B9BD5"/>
            </a:solidFill>
            <a:prstDash val="solid"/>
            <a:miter lim="800000"/>
          </a:ln>
          <a:effectLst/>
        </p:spPr>
      </p:cxnSp>
      <p:cxnSp>
        <p:nvCxnSpPr>
          <p:cNvPr id="48" name="直接箭头连接符 164">
            <a:extLst>
              <a:ext uri="{FF2B5EF4-FFF2-40B4-BE49-F238E27FC236}">
                <a16:creationId xmlns:a16="http://schemas.microsoft.com/office/drawing/2014/main" id="{CB7DDDA0-CB99-4CF0-8025-19B09CAC7948}"/>
              </a:ext>
            </a:extLst>
          </p:cNvPr>
          <p:cNvCxnSpPr/>
          <p:nvPr/>
        </p:nvCxnSpPr>
        <p:spPr>
          <a:xfrm>
            <a:off x="1795155" y="5598896"/>
            <a:ext cx="1238367" cy="0"/>
          </a:xfrm>
          <a:prstGeom prst="straightConnector1">
            <a:avLst/>
          </a:prstGeom>
          <a:noFill/>
          <a:ln w="6350" cap="flat" cmpd="sng" algn="ctr">
            <a:solidFill>
              <a:srgbClr val="5B9BD5"/>
            </a:solidFill>
            <a:prstDash val="solid"/>
            <a:miter lim="800000"/>
            <a:headEnd type="triangle" w="med" len="med"/>
            <a:tailEnd type="triangle" w="med" len="med"/>
          </a:ln>
          <a:effectLst/>
        </p:spPr>
      </p:cxnSp>
      <p:cxnSp>
        <p:nvCxnSpPr>
          <p:cNvPr id="49" name="直接连接符 167">
            <a:extLst>
              <a:ext uri="{FF2B5EF4-FFF2-40B4-BE49-F238E27FC236}">
                <a16:creationId xmlns:a16="http://schemas.microsoft.com/office/drawing/2014/main" id="{F59CCE9E-C10A-4F11-B933-A74A1C363813}"/>
              </a:ext>
            </a:extLst>
          </p:cNvPr>
          <p:cNvCxnSpPr/>
          <p:nvPr/>
        </p:nvCxnSpPr>
        <p:spPr>
          <a:xfrm flipH="1">
            <a:off x="5144725" y="4828548"/>
            <a:ext cx="18673" cy="999002"/>
          </a:xfrm>
          <a:prstGeom prst="line">
            <a:avLst/>
          </a:prstGeom>
          <a:noFill/>
          <a:ln w="6350" cap="flat" cmpd="sng" algn="ctr">
            <a:solidFill>
              <a:srgbClr val="5B9BD5"/>
            </a:solidFill>
            <a:prstDash val="solid"/>
            <a:miter lim="800000"/>
          </a:ln>
          <a:effectLst/>
        </p:spPr>
      </p:cxnSp>
      <p:cxnSp>
        <p:nvCxnSpPr>
          <p:cNvPr id="50" name="直接连接符 168">
            <a:extLst>
              <a:ext uri="{FF2B5EF4-FFF2-40B4-BE49-F238E27FC236}">
                <a16:creationId xmlns:a16="http://schemas.microsoft.com/office/drawing/2014/main" id="{FDE90DF1-D4CF-4297-BD67-730371C0997B}"/>
              </a:ext>
            </a:extLst>
          </p:cNvPr>
          <p:cNvCxnSpPr/>
          <p:nvPr/>
        </p:nvCxnSpPr>
        <p:spPr>
          <a:xfrm>
            <a:off x="6401765" y="4834580"/>
            <a:ext cx="0" cy="992969"/>
          </a:xfrm>
          <a:prstGeom prst="line">
            <a:avLst/>
          </a:prstGeom>
          <a:noFill/>
          <a:ln w="6350" cap="flat" cmpd="sng" algn="ctr">
            <a:solidFill>
              <a:srgbClr val="5B9BD5"/>
            </a:solidFill>
            <a:prstDash val="solid"/>
            <a:miter lim="800000"/>
          </a:ln>
          <a:effectLst/>
        </p:spPr>
      </p:cxnSp>
      <p:cxnSp>
        <p:nvCxnSpPr>
          <p:cNvPr id="51" name="直接箭头连接符 169">
            <a:extLst>
              <a:ext uri="{FF2B5EF4-FFF2-40B4-BE49-F238E27FC236}">
                <a16:creationId xmlns:a16="http://schemas.microsoft.com/office/drawing/2014/main" id="{B36E7C71-72D7-4753-970A-AF6F91ACE9E3}"/>
              </a:ext>
            </a:extLst>
          </p:cNvPr>
          <p:cNvCxnSpPr/>
          <p:nvPr/>
        </p:nvCxnSpPr>
        <p:spPr>
          <a:xfrm>
            <a:off x="5163398" y="5604928"/>
            <a:ext cx="1238367" cy="0"/>
          </a:xfrm>
          <a:prstGeom prst="straightConnector1">
            <a:avLst/>
          </a:prstGeom>
          <a:noFill/>
          <a:ln w="6350" cap="flat" cmpd="sng" algn="ctr">
            <a:solidFill>
              <a:srgbClr val="5B9BD5"/>
            </a:solidFill>
            <a:prstDash val="solid"/>
            <a:miter lim="800000"/>
            <a:headEnd type="triangle" w="med" len="med"/>
            <a:tailEnd type="triangle" w="med" len="med"/>
          </a:ln>
          <a:effectLst/>
        </p:spPr>
      </p:cxnSp>
      <p:cxnSp>
        <p:nvCxnSpPr>
          <p:cNvPr id="52" name="直接连接符 170">
            <a:extLst>
              <a:ext uri="{FF2B5EF4-FFF2-40B4-BE49-F238E27FC236}">
                <a16:creationId xmlns:a16="http://schemas.microsoft.com/office/drawing/2014/main" id="{F1C10227-9AB0-475D-913F-6A56477BD6FE}"/>
              </a:ext>
            </a:extLst>
          </p:cNvPr>
          <p:cNvCxnSpPr/>
          <p:nvPr/>
        </p:nvCxnSpPr>
        <p:spPr>
          <a:xfrm flipH="1">
            <a:off x="8023351" y="4818256"/>
            <a:ext cx="18673" cy="999002"/>
          </a:xfrm>
          <a:prstGeom prst="line">
            <a:avLst/>
          </a:prstGeom>
          <a:noFill/>
          <a:ln w="6350" cap="flat" cmpd="sng" algn="ctr">
            <a:solidFill>
              <a:srgbClr val="5B9BD5"/>
            </a:solidFill>
            <a:prstDash val="solid"/>
            <a:miter lim="800000"/>
          </a:ln>
          <a:effectLst/>
        </p:spPr>
      </p:cxnSp>
      <p:cxnSp>
        <p:nvCxnSpPr>
          <p:cNvPr id="53" name="直接连接符 171">
            <a:extLst>
              <a:ext uri="{FF2B5EF4-FFF2-40B4-BE49-F238E27FC236}">
                <a16:creationId xmlns:a16="http://schemas.microsoft.com/office/drawing/2014/main" id="{20A4828A-F894-474E-9760-0ECF501D9C36}"/>
              </a:ext>
            </a:extLst>
          </p:cNvPr>
          <p:cNvCxnSpPr/>
          <p:nvPr/>
        </p:nvCxnSpPr>
        <p:spPr>
          <a:xfrm>
            <a:off x="9280391" y="4824288"/>
            <a:ext cx="0" cy="992969"/>
          </a:xfrm>
          <a:prstGeom prst="line">
            <a:avLst/>
          </a:prstGeom>
          <a:noFill/>
          <a:ln w="6350" cap="flat" cmpd="sng" algn="ctr">
            <a:solidFill>
              <a:srgbClr val="5B9BD5"/>
            </a:solidFill>
            <a:prstDash val="solid"/>
            <a:miter lim="800000"/>
          </a:ln>
          <a:effectLst/>
        </p:spPr>
      </p:cxnSp>
      <p:cxnSp>
        <p:nvCxnSpPr>
          <p:cNvPr id="54" name="直接箭头连接符 172">
            <a:extLst>
              <a:ext uri="{FF2B5EF4-FFF2-40B4-BE49-F238E27FC236}">
                <a16:creationId xmlns:a16="http://schemas.microsoft.com/office/drawing/2014/main" id="{818A86C3-D155-4C85-AD3C-BC227D2E4FD2}"/>
              </a:ext>
            </a:extLst>
          </p:cNvPr>
          <p:cNvCxnSpPr/>
          <p:nvPr/>
        </p:nvCxnSpPr>
        <p:spPr>
          <a:xfrm>
            <a:off x="8042024" y="5594636"/>
            <a:ext cx="1238367" cy="0"/>
          </a:xfrm>
          <a:prstGeom prst="straightConnector1">
            <a:avLst/>
          </a:prstGeom>
          <a:noFill/>
          <a:ln w="6350" cap="flat" cmpd="sng" algn="ctr">
            <a:solidFill>
              <a:srgbClr val="5B9BD5"/>
            </a:solidFill>
            <a:prstDash val="solid"/>
            <a:miter lim="800000"/>
            <a:headEnd type="triangle" w="med" len="med"/>
            <a:tailEnd type="triangle" w="med" len="med"/>
          </a:ln>
          <a:effectLst/>
        </p:spPr>
      </p:cxnSp>
      <p:sp>
        <p:nvSpPr>
          <p:cNvPr id="55" name="圆角矩形 177">
            <a:extLst>
              <a:ext uri="{FF2B5EF4-FFF2-40B4-BE49-F238E27FC236}">
                <a16:creationId xmlns:a16="http://schemas.microsoft.com/office/drawing/2014/main" id="{1A1EC8D2-02F9-4728-8C9D-7F1305406531}"/>
              </a:ext>
            </a:extLst>
          </p:cNvPr>
          <p:cNvSpPr/>
          <p:nvPr/>
        </p:nvSpPr>
        <p:spPr>
          <a:xfrm>
            <a:off x="10063191" y="4754405"/>
            <a:ext cx="110446"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cxnSp>
        <p:nvCxnSpPr>
          <p:cNvPr id="56" name="直接箭头连接符 186">
            <a:extLst>
              <a:ext uri="{FF2B5EF4-FFF2-40B4-BE49-F238E27FC236}">
                <a16:creationId xmlns:a16="http://schemas.microsoft.com/office/drawing/2014/main" id="{26A73047-6AC8-4DF9-B927-F48E0AB0378F}"/>
              </a:ext>
            </a:extLst>
          </p:cNvPr>
          <p:cNvCxnSpPr>
            <a:cxnSpLocks/>
            <a:stCxn id="16" idx="1"/>
          </p:cNvCxnSpPr>
          <p:nvPr/>
        </p:nvCxnSpPr>
        <p:spPr>
          <a:xfrm>
            <a:off x="10666940" y="5094282"/>
            <a:ext cx="0" cy="328826"/>
          </a:xfrm>
          <a:prstGeom prst="straightConnector1">
            <a:avLst/>
          </a:prstGeom>
          <a:noFill/>
          <a:ln w="6350" cap="flat" cmpd="sng" algn="ctr">
            <a:solidFill>
              <a:srgbClr val="5B9BD5"/>
            </a:solidFill>
            <a:prstDash val="solid"/>
            <a:miter lim="800000"/>
            <a:tailEnd type="triangle"/>
          </a:ln>
          <a:effectLst/>
        </p:spPr>
      </p:cxnSp>
      <p:cxnSp>
        <p:nvCxnSpPr>
          <p:cNvPr id="57" name="直接箭头连接符 214">
            <a:extLst>
              <a:ext uri="{FF2B5EF4-FFF2-40B4-BE49-F238E27FC236}">
                <a16:creationId xmlns:a16="http://schemas.microsoft.com/office/drawing/2014/main" id="{60AF60BE-90E0-4747-AD9F-60D3C61EDE39}"/>
              </a:ext>
            </a:extLst>
          </p:cNvPr>
          <p:cNvCxnSpPr>
            <a:cxnSpLocks/>
            <a:stCxn id="37" idx="2"/>
            <a:endCxn id="39" idx="0"/>
          </p:cNvCxnSpPr>
          <p:nvPr/>
        </p:nvCxnSpPr>
        <p:spPr>
          <a:xfrm>
            <a:off x="4938830" y="2311960"/>
            <a:ext cx="1333911" cy="588368"/>
          </a:xfrm>
          <a:prstGeom prst="straightConnector1">
            <a:avLst/>
          </a:prstGeom>
          <a:noFill/>
          <a:ln w="22225" cap="flat" cmpd="sng" algn="ctr">
            <a:solidFill>
              <a:srgbClr val="5B9BD5"/>
            </a:solidFill>
            <a:prstDash val="solid"/>
            <a:miter lim="800000"/>
            <a:tailEnd type="none"/>
          </a:ln>
          <a:effectLst/>
        </p:spPr>
      </p:cxnSp>
      <p:sp>
        <p:nvSpPr>
          <p:cNvPr id="58" name="圆角矩形 220">
            <a:extLst>
              <a:ext uri="{FF2B5EF4-FFF2-40B4-BE49-F238E27FC236}">
                <a16:creationId xmlns:a16="http://schemas.microsoft.com/office/drawing/2014/main" id="{2E17DEE1-3181-4113-A594-24B46623C20C}"/>
              </a:ext>
            </a:extLst>
          </p:cNvPr>
          <p:cNvSpPr/>
          <p:nvPr/>
        </p:nvSpPr>
        <p:spPr>
          <a:xfrm>
            <a:off x="1982696" y="4753035"/>
            <a:ext cx="73277" cy="10846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DengXian" panose="02010600030101010101" pitchFamily="2" charset="-122"/>
              <a:cs typeface="+mn-cs"/>
            </a:endParaRPr>
          </a:p>
        </p:txBody>
      </p:sp>
      <p:cxnSp>
        <p:nvCxnSpPr>
          <p:cNvPr id="59" name="直接箭头连接符 214">
            <a:extLst>
              <a:ext uri="{FF2B5EF4-FFF2-40B4-BE49-F238E27FC236}">
                <a16:creationId xmlns:a16="http://schemas.microsoft.com/office/drawing/2014/main" id="{2447D980-559A-4193-A03E-DC5597257ECE}"/>
              </a:ext>
            </a:extLst>
          </p:cNvPr>
          <p:cNvCxnSpPr>
            <a:cxnSpLocks/>
            <a:stCxn id="37" idx="2"/>
            <a:endCxn id="38" idx="0"/>
          </p:cNvCxnSpPr>
          <p:nvPr/>
        </p:nvCxnSpPr>
        <p:spPr>
          <a:xfrm flipH="1">
            <a:off x="2928170" y="2311960"/>
            <a:ext cx="2010660" cy="565316"/>
          </a:xfrm>
          <a:prstGeom prst="straightConnector1">
            <a:avLst/>
          </a:prstGeom>
          <a:noFill/>
          <a:ln w="22225" cap="flat" cmpd="sng" algn="ctr">
            <a:solidFill>
              <a:srgbClr val="5B9BD5"/>
            </a:solidFill>
            <a:prstDash val="solid"/>
            <a:miter lim="800000"/>
            <a:tailEnd type="none"/>
          </a:ln>
          <a:effectLst/>
        </p:spPr>
      </p:cxnSp>
      <p:cxnSp>
        <p:nvCxnSpPr>
          <p:cNvPr id="60" name="直接箭头连接符 214">
            <a:extLst>
              <a:ext uri="{FF2B5EF4-FFF2-40B4-BE49-F238E27FC236}">
                <a16:creationId xmlns:a16="http://schemas.microsoft.com/office/drawing/2014/main" id="{E7AFEFD8-15C8-4B80-8182-B19D8B866CBA}"/>
              </a:ext>
            </a:extLst>
          </p:cNvPr>
          <p:cNvCxnSpPr>
            <a:stCxn id="38" idx="2"/>
            <a:endCxn id="9" idx="23"/>
          </p:cNvCxnSpPr>
          <p:nvPr/>
        </p:nvCxnSpPr>
        <p:spPr>
          <a:xfrm flipH="1">
            <a:off x="2110243" y="3384638"/>
            <a:ext cx="817927" cy="909433"/>
          </a:xfrm>
          <a:prstGeom prst="straightConnector1">
            <a:avLst/>
          </a:prstGeom>
          <a:noFill/>
          <a:ln w="9525" cap="flat" cmpd="sng" algn="ctr">
            <a:solidFill>
              <a:srgbClr val="5B9BD5"/>
            </a:solidFill>
            <a:prstDash val="solid"/>
            <a:miter lim="800000"/>
            <a:tailEnd type="none"/>
          </a:ln>
          <a:effectLst/>
        </p:spPr>
      </p:cxnSp>
      <p:sp>
        <p:nvSpPr>
          <p:cNvPr id="61" name="TextBox 60">
            <a:extLst>
              <a:ext uri="{FF2B5EF4-FFF2-40B4-BE49-F238E27FC236}">
                <a16:creationId xmlns:a16="http://schemas.microsoft.com/office/drawing/2014/main" id="{43A76C3D-CB59-41C6-A95E-7B573C01B260}"/>
              </a:ext>
            </a:extLst>
          </p:cNvPr>
          <p:cNvSpPr txBox="1"/>
          <p:nvPr/>
        </p:nvSpPr>
        <p:spPr>
          <a:xfrm>
            <a:off x="2086414" y="1069431"/>
            <a:ext cx="1076957" cy="405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rPr>
              <a:t>ONAP</a:t>
            </a:r>
          </a:p>
        </p:txBody>
      </p:sp>
      <p:sp>
        <p:nvSpPr>
          <p:cNvPr id="62" name="Oval 61">
            <a:extLst>
              <a:ext uri="{FF2B5EF4-FFF2-40B4-BE49-F238E27FC236}">
                <a16:creationId xmlns:a16="http://schemas.microsoft.com/office/drawing/2014/main" id="{923D0CE7-1BD3-4CC7-8E76-68E45D6C48BF}"/>
              </a:ext>
            </a:extLst>
          </p:cNvPr>
          <p:cNvSpPr/>
          <p:nvPr/>
        </p:nvSpPr>
        <p:spPr>
          <a:xfrm>
            <a:off x="3968978" y="3786847"/>
            <a:ext cx="4149669" cy="274974"/>
          </a:xfrm>
          <a:prstGeom prst="ellipse">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Transport Network Configurations</a:t>
            </a:r>
          </a:p>
        </p:txBody>
      </p:sp>
      <p:sp>
        <p:nvSpPr>
          <p:cNvPr id="63" name="Speech Bubble: Rectangle with Corners Rounded 62">
            <a:extLst>
              <a:ext uri="{FF2B5EF4-FFF2-40B4-BE49-F238E27FC236}">
                <a16:creationId xmlns:a16="http://schemas.microsoft.com/office/drawing/2014/main" id="{3990E306-F525-486C-B1A3-898567D60C7C}"/>
              </a:ext>
            </a:extLst>
          </p:cNvPr>
          <p:cNvSpPr/>
          <p:nvPr/>
        </p:nvSpPr>
        <p:spPr>
          <a:xfrm>
            <a:off x="6557833" y="1948037"/>
            <a:ext cx="1051633" cy="423338"/>
          </a:xfrm>
          <a:prstGeom prst="wedgeRoundRectCallout">
            <a:avLst>
              <a:gd name="adj1" fmla="val -111904"/>
              <a:gd name="adj2" fmla="val 110576"/>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Align with IETF </a:t>
            </a:r>
            <a:r>
              <a:rPr kumimoji="0" lang="en-US" sz="1400" b="0" i="0" u="none" strike="noStrike" kern="0" cap="none" spc="0" normalizeH="0" baseline="0" noProof="0" dirty="0" err="1">
                <a:ln>
                  <a:noFill/>
                </a:ln>
                <a:solidFill>
                  <a:prstClr val="black">
                    <a:lumMod val="85000"/>
                    <a:lumOff val="15000"/>
                  </a:prstClr>
                </a:solidFill>
                <a:effectLst/>
                <a:uLnTx/>
                <a:uFillTx/>
                <a:latin typeface="Calibri" panose="020F0502020204030204"/>
                <a:ea typeface="+mn-ea"/>
                <a:cs typeface="+mn-cs"/>
              </a:rPr>
              <a:t>TSCi</a:t>
            </a:r>
            <a:endParaRPr kumimoji="0" lang="en-US" sz="14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64" name="Speech Bubble: Rectangle with Corners Rounded 63">
            <a:extLst>
              <a:ext uri="{FF2B5EF4-FFF2-40B4-BE49-F238E27FC236}">
                <a16:creationId xmlns:a16="http://schemas.microsoft.com/office/drawing/2014/main" id="{D849104E-0EAC-44A7-A5A4-653D808AC113}"/>
              </a:ext>
            </a:extLst>
          </p:cNvPr>
          <p:cNvSpPr/>
          <p:nvPr/>
        </p:nvSpPr>
        <p:spPr>
          <a:xfrm>
            <a:off x="3882306" y="3138159"/>
            <a:ext cx="1171234" cy="460438"/>
          </a:xfrm>
          <a:prstGeom prst="wedgeRoundRectCallout">
            <a:avLst>
              <a:gd name="adj1" fmla="val -139483"/>
              <a:gd name="adj2" fmla="val 58564"/>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Align with 3GPP/O-RAN</a:t>
            </a:r>
          </a:p>
        </p:txBody>
      </p:sp>
      <p:sp>
        <p:nvSpPr>
          <p:cNvPr id="65" name="圆角矩形 117">
            <a:extLst>
              <a:ext uri="{FF2B5EF4-FFF2-40B4-BE49-F238E27FC236}">
                <a16:creationId xmlns:a16="http://schemas.microsoft.com/office/drawing/2014/main" id="{FC6D750A-E39E-4FAA-B0AA-97F59123EFEA}"/>
              </a:ext>
            </a:extLst>
          </p:cNvPr>
          <p:cNvSpPr/>
          <p:nvPr/>
        </p:nvSpPr>
        <p:spPr>
          <a:xfrm>
            <a:off x="7883390" y="2804130"/>
            <a:ext cx="1397002" cy="54001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Core NSSMF</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cxnSp>
        <p:nvCxnSpPr>
          <p:cNvPr id="66" name="直接箭头连接符 214">
            <a:extLst>
              <a:ext uri="{FF2B5EF4-FFF2-40B4-BE49-F238E27FC236}">
                <a16:creationId xmlns:a16="http://schemas.microsoft.com/office/drawing/2014/main" id="{8791596B-F0A9-4A72-A951-9ABB4B6B14FA}"/>
              </a:ext>
            </a:extLst>
          </p:cNvPr>
          <p:cNvCxnSpPr>
            <a:cxnSpLocks/>
            <a:stCxn id="37" idx="2"/>
            <a:endCxn id="65" idx="0"/>
          </p:cNvCxnSpPr>
          <p:nvPr/>
        </p:nvCxnSpPr>
        <p:spPr>
          <a:xfrm>
            <a:off x="4938830" y="2311960"/>
            <a:ext cx="3643061" cy="492170"/>
          </a:xfrm>
          <a:prstGeom prst="straightConnector1">
            <a:avLst/>
          </a:prstGeom>
          <a:noFill/>
          <a:ln w="22225" cap="flat" cmpd="sng" algn="ctr">
            <a:solidFill>
              <a:srgbClr val="5B9BD5"/>
            </a:solidFill>
            <a:prstDash val="solid"/>
            <a:miter lim="800000"/>
            <a:tailEnd type="none"/>
          </a:ln>
          <a:effectLst/>
        </p:spPr>
      </p:cxnSp>
      <p:cxnSp>
        <p:nvCxnSpPr>
          <p:cNvPr id="67" name="直接连接符 129">
            <a:extLst>
              <a:ext uri="{FF2B5EF4-FFF2-40B4-BE49-F238E27FC236}">
                <a16:creationId xmlns:a16="http://schemas.microsoft.com/office/drawing/2014/main" id="{DF5137C4-6901-4EE7-B55D-190B1D73F03F}"/>
              </a:ext>
            </a:extLst>
          </p:cNvPr>
          <p:cNvCxnSpPr>
            <a:cxnSpLocks/>
            <a:stCxn id="65" idx="2"/>
            <a:endCxn id="16" idx="3"/>
          </p:cNvCxnSpPr>
          <p:nvPr/>
        </p:nvCxnSpPr>
        <p:spPr>
          <a:xfrm>
            <a:off x="8581891" y="3344148"/>
            <a:ext cx="2085049" cy="1232592"/>
          </a:xfrm>
          <a:prstGeom prst="line">
            <a:avLst/>
          </a:prstGeom>
          <a:noFill/>
          <a:ln w="6350" cap="flat" cmpd="sng" algn="ctr">
            <a:solidFill>
              <a:srgbClr val="5B9BD5"/>
            </a:solidFill>
            <a:prstDash val="sysDash"/>
            <a:miter lim="800000"/>
          </a:ln>
          <a:effectLst/>
        </p:spPr>
      </p:cxnSp>
      <p:sp>
        <p:nvSpPr>
          <p:cNvPr id="68" name="Speech Bubble: Rectangle with Corners Rounded 67">
            <a:extLst>
              <a:ext uri="{FF2B5EF4-FFF2-40B4-BE49-F238E27FC236}">
                <a16:creationId xmlns:a16="http://schemas.microsoft.com/office/drawing/2014/main" id="{4BB40FC4-251B-4722-9E30-60A1ED6B1FCD}"/>
              </a:ext>
            </a:extLst>
          </p:cNvPr>
          <p:cNvSpPr/>
          <p:nvPr/>
        </p:nvSpPr>
        <p:spPr>
          <a:xfrm>
            <a:off x="2440673" y="1854938"/>
            <a:ext cx="1161431" cy="452575"/>
          </a:xfrm>
          <a:prstGeom prst="wedgeRoundRectCallout">
            <a:avLst>
              <a:gd name="adj1" fmla="val 70323"/>
              <a:gd name="adj2" fmla="val 91948"/>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lumMod val="85000"/>
                    <a:lumOff val="15000"/>
                  </a:prstClr>
                </a:solidFill>
                <a:effectLst/>
                <a:uLnTx/>
                <a:uFillTx/>
                <a:latin typeface="Calibri" panose="020F0502020204030204"/>
                <a:ea typeface="+mn-ea"/>
                <a:cs typeface="+mn-cs"/>
              </a:rPr>
              <a:t>Align with 3GPP (Note)</a:t>
            </a:r>
          </a:p>
        </p:txBody>
      </p:sp>
      <p:sp>
        <p:nvSpPr>
          <p:cNvPr id="69" name="Rectangle 68">
            <a:extLst>
              <a:ext uri="{FF2B5EF4-FFF2-40B4-BE49-F238E27FC236}">
                <a16:creationId xmlns:a16="http://schemas.microsoft.com/office/drawing/2014/main" id="{D5F38B66-2A6C-4CF2-AFA7-BB9FC230F851}"/>
              </a:ext>
            </a:extLst>
          </p:cNvPr>
          <p:cNvSpPr/>
          <p:nvPr/>
        </p:nvSpPr>
        <p:spPr>
          <a:xfrm>
            <a:off x="102068" y="6047022"/>
            <a:ext cx="3939796"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sng" strike="noStrike" kern="0" cap="none" spc="0" normalizeH="0" baseline="0" noProof="0" dirty="0">
                <a:ln>
                  <a:noFill/>
                </a:ln>
                <a:solidFill>
                  <a:prstClr val="black">
                    <a:lumMod val="85000"/>
                    <a:lumOff val="15000"/>
                  </a:prstClr>
                </a:solidFill>
                <a:effectLst/>
                <a:uLnTx/>
                <a:uFillTx/>
              </a:rPr>
              <a:t>Note</a:t>
            </a:r>
            <a:r>
              <a:rPr kumimoji="0" lang="en-US" sz="1600" b="0" i="0" u="none" strike="noStrike" kern="0" cap="none" spc="0" normalizeH="0" baseline="0" noProof="0" dirty="0">
                <a:ln>
                  <a:noFill/>
                </a:ln>
                <a:solidFill>
                  <a:prstClr val="black">
                    <a:lumMod val="85000"/>
                    <a:lumOff val="15000"/>
                  </a:prstClr>
                </a:solidFill>
                <a:effectLst/>
                <a:uLnTx/>
                <a:uFillTx/>
              </a:rPr>
              <a:t>: Enables interface with external NSSMF.</a:t>
            </a:r>
            <a:endParaRPr kumimoji="0" lang="en-US" sz="1600" b="0" i="0" u="none" strike="noStrike" kern="0" cap="none" spc="0" normalizeH="0" baseline="0" noProof="0" dirty="0">
              <a:ln>
                <a:noFill/>
              </a:ln>
              <a:solidFill>
                <a:prstClr val="black"/>
              </a:solidFill>
              <a:effectLst/>
              <a:uLnTx/>
              <a:uFillTx/>
            </a:endParaRPr>
          </a:p>
        </p:txBody>
      </p:sp>
      <p:sp>
        <p:nvSpPr>
          <p:cNvPr id="70" name="Left Brace 69">
            <a:extLst>
              <a:ext uri="{FF2B5EF4-FFF2-40B4-BE49-F238E27FC236}">
                <a16:creationId xmlns:a16="http://schemas.microsoft.com/office/drawing/2014/main" id="{CEE886A1-10A8-455C-BAA2-36434C90C004}"/>
              </a:ext>
            </a:extLst>
          </p:cNvPr>
          <p:cNvSpPr/>
          <p:nvPr/>
        </p:nvSpPr>
        <p:spPr>
          <a:xfrm>
            <a:off x="6178706" y="5971159"/>
            <a:ext cx="239052" cy="490280"/>
          </a:xfrm>
          <a:prstGeom prst="leftBrace">
            <a:avLst/>
          </a:prstGeom>
          <a:noFill/>
          <a:ln w="635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71" name="表格 69">
            <a:extLst>
              <a:ext uri="{FF2B5EF4-FFF2-40B4-BE49-F238E27FC236}">
                <a16:creationId xmlns:a16="http://schemas.microsoft.com/office/drawing/2014/main" id="{FE621927-3602-45D9-804A-44D5FC2E80F4}"/>
              </a:ext>
            </a:extLst>
          </p:cNvPr>
          <p:cNvGraphicFramePr>
            <a:graphicFrameLocks noGrp="1"/>
          </p:cNvGraphicFramePr>
          <p:nvPr>
            <p:extLst>
              <p:ext uri="{D42A27DB-BD31-4B8C-83A1-F6EECF244321}">
                <p14:modId xmlns:p14="http://schemas.microsoft.com/office/powerpoint/2010/main" val="340526845"/>
              </p:ext>
            </p:extLst>
          </p:nvPr>
        </p:nvGraphicFramePr>
        <p:xfrm>
          <a:off x="7714684" y="370172"/>
          <a:ext cx="4452522" cy="1859280"/>
        </p:xfrm>
        <a:graphic>
          <a:graphicData uri="http://schemas.openxmlformats.org/drawingml/2006/table">
            <a:tbl>
              <a:tblPr firstRow="1" bandRow="1"/>
              <a:tblGrid>
                <a:gridCol w="941775">
                  <a:extLst>
                    <a:ext uri="{9D8B030D-6E8A-4147-A177-3AD203B41FA5}">
                      <a16:colId xmlns:a16="http://schemas.microsoft.com/office/drawing/2014/main" val="2851362245"/>
                    </a:ext>
                  </a:extLst>
                </a:gridCol>
                <a:gridCol w="1592881">
                  <a:extLst>
                    <a:ext uri="{9D8B030D-6E8A-4147-A177-3AD203B41FA5}">
                      <a16:colId xmlns:a16="http://schemas.microsoft.com/office/drawing/2014/main" val="20001"/>
                    </a:ext>
                  </a:extLst>
                </a:gridCol>
                <a:gridCol w="1917866">
                  <a:extLst>
                    <a:ext uri="{9D8B030D-6E8A-4147-A177-3AD203B41FA5}">
                      <a16:colId xmlns:a16="http://schemas.microsoft.com/office/drawing/2014/main" val="795989346"/>
                    </a:ext>
                  </a:extLst>
                </a:gridCol>
              </a:tblGrid>
              <a:tr h="269059">
                <a:tc gridSpan="2">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algn="ctr"/>
                      <a:r>
                        <a:rPr lang="en-US" altLang="zh-CN" sz="1400" dirty="0"/>
                        <a:t>Options</a:t>
                      </a:r>
                      <a:r>
                        <a:rPr lang="zh-CN" altLang="en-US" sz="1400" dirty="0"/>
                        <a:t> </a:t>
                      </a:r>
                      <a:r>
                        <a:rPr lang="en-US" altLang="zh-CN" sz="1400" dirty="0"/>
                        <a:t>for</a:t>
                      </a:r>
                      <a:r>
                        <a:rPr lang="zh-CN" altLang="en-US" sz="1400" dirty="0"/>
                        <a:t> </a:t>
                      </a:r>
                      <a:r>
                        <a:rPr lang="en-US" altLang="zh-CN" sz="1400" dirty="0"/>
                        <a:t>NSSMFs</a:t>
                      </a:r>
                      <a:r>
                        <a:rPr lang="zh-CN" altLang="en-US" sz="1400" dirty="0"/>
                        <a:t> </a:t>
                      </a:r>
                      <a:r>
                        <a:rPr lang="en-US" altLang="zh-CN" sz="1400" dirty="0"/>
                        <a:t>in</a:t>
                      </a:r>
                      <a:r>
                        <a:rPr lang="zh-CN" altLang="en-US" sz="1400" dirty="0"/>
                        <a:t> </a:t>
                      </a:r>
                      <a:r>
                        <a:rPr lang="en-US" altLang="zh-CN" sz="1400" dirty="0"/>
                        <a:t>Guilin</a:t>
                      </a:r>
                      <a:r>
                        <a:rPr lang="zh-CN" altLang="en-US" sz="1400" dirty="0"/>
                        <a:t> </a:t>
                      </a:r>
                      <a:endParaRPr lang="zh-CN" altLang="en-US" sz="14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20000"/>
                      </a:srgbClr>
                    </a:solidFill>
                  </a:tcPr>
                </a:tc>
                <a:tc hMerge="1">
                  <a:txBody>
                    <a:bodyPr/>
                    <a:lstStyle/>
                    <a:p>
                      <a:endParaRPr lang="zh-CN" altLang="en-US" sz="1100" dirty="0">
                        <a:solidFill>
                          <a:schemeClr val="tx1"/>
                        </a:solidFill>
                      </a:endParaRPr>
                    </a:p>
                  </a:txBody>
                  <a:tcPr/>
                </a:tc>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algn="ctr"/>
                      <a:r>
                        <a:rPr lang="en-US" altLang="zh-CN" sz="1400" dirty="0"/>
                        <a:t>Involved</a:t>
                      </a:r>
                      <a:r>
                        <a:rPr lang="zh-CN" altLang="en-US" sz="1400" dirty="0"/>
                        <a:t> </a:t>
                      </a:r>
                      <a:r>
                        <a:rPr lang="en-US" altLang="zh-CN" sz="1400" dirty="0"/>
                        <a:t>Companies</a:t>
                      </a:r>
                      <a:endParaRPr lang="zh-CN" altLang="en-US" sz="14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95773388"/>
                  </a:ext>
                </a:extLst>
              </a:tr>
              <a:tr h="565024">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kumimoji="1" lang="en-US" altLang="zh-CN" sz="1200" dirty="0"/>
                        <a:t>RAN Slice Subnet</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altLang="zh-CN" sz="1200" dirty="0"/>
                        <a:t>RAN NSSMF within ONAP</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altLang="zh-CN" sz="1200" dirty="0"/>
                        <a:t>CMCC,</a:t>
                      </a:r>
                      <a:r>
                        <a:rPr lang="zh-CN" altLang="en-US" sz="1200" dirty="0"/>
                        <a:t> </a:t>
                      </a:r>
                      <a:r>
                        <a:rPr lang="en-US" altLang="zh-CN" sz="1200" dirty="0"/>
                        <a:t>Wipro,</a:t>
                      </a:r>
                      <a:r>
                        <a:rPr lang="zh-CN" altLang="en-US" sz="1200" dirty="0"/>
                        <a:t> </a:t>
                      </a:r>
                      <a:r>
                        <a:rPr lang="en-US" altLang="zh-CN" sz="1200" dirty="0"/>
                        <a:t>AT&amp;T,</a:t>
                      </a:r>
                      <a:r>
                        <a:rPr lang="zh-CN" altLang="en-US" sz="1200" dirty="0"/>
                        <a:t> </a:t>
                      </a:r>
                      <a:r>
                        <a:rPr lang="en-US" altLang="zh-CN" sz="1200" dirty="0"/>
                        <a:t>Amdocs,</a:t>
                      </a:r>
                      <a:r>
                        <a:rPr lang="zh-CN" altLang="en-US" sz="1200" dirty="0"/>
                        <a:t> </a:t>
                      </a:r>
                      <a:r>
                        <a:rPr lang="en-US" altLang="zh-CN" sz="1200" dirty="0"/>
                        <a:t>QCT,</a:t>
                      </a:r>
                      <a:r>
                        <a:rPr lang="zh-CN" altLang="en-US" sz="1200" dirty="0"/>
                        <a:t> </a:t>
                      </a:r>
                      <a:r>
                        <a:rPr lang="en-US" altLang="zh-CN" sz="1200" dirty="0"/>
                        <a:t>Verizon,</a:t>
                      </a:r>
                      <a:r>
                        <a:rPr lang="zh-CN" altLang="en-US" sz="1200" dirty="0"/>
                        <a:t> </a:t>
                      </a:r>
                      <a:r>
                        <a:rPr lang="en-US" altLang="zh-CN" sz="1200" dirty="0"/>
                        <a:t>Reliance</a:t>
                      </a:r>
                      <a:r>
                        <a:rPr lang="zh-CN" altLang="en-US" sz="1200" dirty="0"/>
                        <a:t> </a:t>
                      </a:r>
                      <a:r>
                        <a:rPr lang="en-US" altLang="zh-CN" sz="1200" dirty="0" err="1"/>
                        <a:t>Jio</a:t>
                      </a:r>
                      <a:r>
                        <a:rPr lang="en-US" altLang="zh-CN" sz="1200" dirty="0"/>
                        <a:t>,</a:t>
                      </a:r>
                      <a:r>
                        <a:rPr lang="zh-CN" altLang="en-US" sz="1200" dirty="0"/>
                        <a:t> </a:t>
                      </a:r>
                      <a:r>
                        <a:rPr lang="en-US" altLang="zh-CN" sz="1200" dirty="0"/>
                        <a:t>Tencent,</a:t>
                      </a:r>
                      <a:r>
                        <a:rPr lang="zh-CN" altLang="en-US" sz="1200" dirty="0"/>
                        <a:t> </a:t>
                      </a:r>
                      <a:r>
                        <a:rPr lang="en-US" altLang="zh-CN" sz="1200" dirty="0"/>
                        <a:t>China</a:t>
                      </a:r>
                      <a:r>
                        <a:rPr lang="zh-CN" altLang="en-US" sz="1200" dirty="0"/>
                        <a:t> </a:t>
                      </a:r>
                      <a:r>
                        <a:rPr lang="en-US" altLang="zh-CN" sz="1200" dirty="0"/>
                        <a:t>Telecom</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50579022"/>
                  </a:ext>
                </a:extLst>
              </a:tr>
              <a:tr h="242153">
                <a:tc vMerge="1">
                  <a:txBody>
                    <a:bodyPr/>
                    <a:lstStyle/>
                    <a:p>
                      <a:endParaRPr lang="zh-CN" altLang="en-US" sz="1400" dirty="0">
                        <a:solidFill>
                          <a:schemeClr val="tx1"/>
                        </a:solidFill>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altLang="zh-CN" sz="1200" dirty="0"/>
                        <a:t>3</a:t>
                      </a:r>
                      <a:r>
                        <a:rPr lang="en-US" altLang="zh-CN" sz="1200" baseline="30000" dirty="0"/>
                        <a:t>rd</a:t>
                      </a:r>
                      <a:r>
                        <a:rPr lang="en-US" altLang="zh-CN" sz="1200" dirty="0"/>
                        <a:t> Party RAN NSSMF</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Huawei,</a:t>
                      </a:r>
                      <a:r>
                        <a:rPr lang="zh-CN" altLang="en-US" sz="1200" dirty="0"/>
                        <a:t> </a:t>
                      </a:r>
                      <a:r>
                        <a:rPr lang="en-US" altLang="zh-CN" sz="1200" dirty="0"/>
                        <a:t>CMCC, Wipro</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0002"/>
                  </a:ext>
                </a:extLst>
              </a:tr>
              <a:tr h="40358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kumimoji="1" lang="en-US" altLang="zh-CN" sz="1200" dirty="0"/>
                        <a:t>Transport Slice Subnet</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TN NSSMF within ONAP</a:t>
                      </a:r>
                      <a:endParaRPr lang="zh-CN" altLang="en-US" sz="12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altLang="zh-CN" sz="1200" dirty="0"/>
                        <a:t>Huawei,</a:t>
                      </a:r>
                      <a:r>
                        <a:rPr lang="zh-CN" altLang="en-US" sz="1200" dirty="0"/>
                        <a:t> </a:t>
                      </a:r>
                      <a:r>
                        <a:rPr lang="en-US" altLang="zh-CN" sz="1200" dirty="0"/>
                        <a:t>CMCC,</a:t>
                      </a:r>
                      <a:r>
                        <a:rPr lang="zh-CN" altLang="en-US" sz="1200" dirty="0"/>
                        <a:t> </a:t>
                      </a:r>
                      <a:r>
                        <a:rPr lang="en-US" altLang="zh-CN" sz="1200" dirty="0"/>
                        <a:t>Fujitsu, Wipro</a:t>
                      </a:r>
                      <a:endParaRPr lang="zh-CN" altLang="en-US" sz="1200" dirty="0">
                        <a:solidFill>
                          <a:srgbClr val="FF0000"/>
                        </a:solidFill>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04570489"/>
                  </a:ext>
                </a:extLst>
              </a:tr>
            </a:tbl>
          </a:graphicData>
        </a:graphic>
      </p:graphicFrame>
      <p:sp>
        <p:nvSpPr>
          <p:cNvPr id="72" name="圆角矩形 96">
            <a:extLst>
              <a:ext uri="{FF2B5EF4-FFF2-40B4-BE49-F238E27FC236}">
                <a16:creationId xmlns:a16="http://schemas.microsoft.com/office/drawing/2014/main" id="{F64761E6-E9F6-4804-9608-AD256B1A3F88}"/>
              </a:ext>
            </a:extLst>
          </p:cNvPr>
          <p:cNvSpPr/>
          <p:nvPr/>
        </p:nvSpPr>
        <p:spPr>
          <a:xfrm>
            <a:off x="194401" y="2906815"/>
            <a:ext cx="1626040" cy="507362"/>
          </a:xfrm>
          <a:prstGeom prst="roundRect">
            <a:avLst/>
          </a:prstGeom>
          <a:solidFill>
            <a:srgbClr val="4472C4">
              <a:lumMod val="40000"/>
              <a:lumOff val="6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3</a:t>
            </a:r>
            <a:r>
              <a:rPr kumimoji="0" lang="en-US" altLang="zh-CN" sz="1800" b="0" i="0" u="none" strike="noStrike" kern="0" cap="none" spc="0" normalizeH="0" baseline="30000" noProof="0" dirty="0">
                <a:ln>
                  <a:noFill/>
                </a:ln>
                <a:solidFill>
                  <a:prstClr val="black"/>
                </a:solidFill>
                <a:effectLst/>
                <a:uLnTx/>
                <a:uFillTx/>
                <a:latin typeface="Calibri" panose="020F0502020204030204"/>
                <a:ea typeface="DengXian" panose="02010600030101010101" pitchFamily="2" charset="-122"/>
                <a:cs typeface="+mn-cs"/>
              </a:rPr>
              <a:t>rd</a:t>
            </a: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 Party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RAN NSSMF</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endParaRPr>
          </a:p>
        </p:txBody>
      </p:sp>
      <p:cxnSp>
        <p:nvCxnSpPr>
          <p:cNvPr id="73" name="直接箭头连接符 214">
            <a:extLst>
              <a:ext uri="{FF2B5EF4-FFF2-40B4-BE49-F238E27FC236}">
                <a16:creationId xmlns:a16="http://schemas.microsoft.com/office/drawing/2014/main" id="{DB59FDE7-C021-4CA4-9EED-B4ABD9CED52C}"/>
              </a:ext>
            </a:extLst>
          </p:cNvPr>
          <p:cNvCxnSpPr>
            <a:cxnSpLocks/>
          </p:cNvCxnSpPr>
          <p:nvPr/>
        </p:nvCxnSpPr>
        <p:spPr>
          <a:xfrm flipH="1">
            <a:off x="856680" y="2638372"/>
            <a:ext cx="2926183" cy="250071"/>
          </a:xfrm>
          <a:prstGeom prst="straightConnector1">
            <a:avLst/>
          </a:prstGeom>
          <a:noFill/>
          <a:ln w="22225" cap="flat" cmpd="sng" algn="ctr">
            <a:solidFill>
              <a:srgbClr val="5B9BD5"/>
            </a:solidFill>
            <a:prstDash val="solid"/>
            <a:miter lim="800000"/>
            <a:tailEnd type="none"/>
          </a:ln>
          <a:effectLst/>
        </p:spPr>
      </p:cxnSp>
      <p:cxnSp>
        <p:nvCxnSpPr>
          <p:cNvPr id="74" name="直接箭头连接符 214">
            <a:extLst>
              <a:ext uri="{FF2B5EF4-FFF2-40B4-BE49-F238E27FC236}">
                <a16:creationId xmlns:a16="http://schemas.microsoft.com/office/drawing/2014/main" id="{A76A29ED-5BC5-4BA8-93B9-A90FE887D721}"/>
              </a:ext>
            </a:extLst>
          </p:cNvPr>
          <p:cNvCxnSpPr>
            <a:stCxn id="72" idx="2"/>
            <a:endCxn id="9" idx="23"/>
          </p:cNvCxnSpPr>
          <p:nvPr/>
        </p:nvCxnSpPr>
        <p:spPr>
          <a:xfrm>
            <a:off x="1007421" y="3414177"/>
            <a:ext cx="1102822" cy="879894"/>
          </a:xfrm>
          <a:prstGeom prst="straightConnector1">
            <a:avLst/>
          </a:prstGeom>
          <a:noFill/>
          <a:ln w="9525" cap="flat" cmpd="sng" algn="ctr">
            <a:solidFill>
              <a:srgbClr val="5B9BD5"/>
            </a:solidFill>
            <a:prstDash val="solid"/>
            <a:miter lim="800000"/>
            <a:tailEnd type="none"/>
          </a:ln>
          <a:effectLst/>
        </p:spPr>
      </p:cxnSp>
      <p:sp>
        <p:nvSpPr>
          <p:cNvPr id="75" name="Oval 74">
            <a:extLst>
              <a:ext uri="{FF2B5EF4-FFF2-40B4-BE49-F238E27FC236}">
                <a16:creationId xmlns:a16="http://schemas.microsoft.com/office/drawing/2014/main" id="{AE0EE9A3-1299-4866-B671-63AF546B8683}"/>
              </a:ext>
            </a:extLst>
          </p:cNvPr>
          <p:cNvSpPr/>
          <p:nvPr/>
        </p:nvSpPr>
        <p:spPr>
          <a:xfrm>
            <a:off x="1016761" y="3831438"/>
            <a:ext cx="2558120" cy="339610"/>
          </a:xfrm>
          <a:prstGeom prst="ellipse">
            <a:avLst/>
          </a:prstGeom>
          <a:solidFill>
            <a:srgbClr val="EAEFF7"/>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Configure RU, DU, CU</a:t>
            </a:r>
          </a:p>
        </p:txBody>
      </p:sp>
      <p:sp>
        <p:nvSpPr>
          <p:cNvPr id="76" name="文本框 106">
            <a:extLst>
              <a:ext uri="{FF2B5EF4-FFF2-40B4-BE49-F238E27FC236}">
                <a16:creationId xmlns:a16="http://schemas.microsoft.com/office/drawing/2014/main" id="{42F02FC6-AA7C-4D23-ACAE-DDB0F8395E28}"/>
              </a:ext>
            </a:extLst>
          </p:cNvPr>
          <p:cNvSpPr txBox="1"/>
          <p:nvPr/>
        </p:nvSpPr>
        <p:spPr>
          <a:xfrm>
            <a:off x="350839" y="5465008"/>
            <a:ext cx="2218921" cy="276999"/>
          </a:xfrm>
          <a:prstGeom prst="rect">
            <a:avLst/>
          </a:prstGeom>
          <a:noFill/>
        </p:spPr>
        <p:txBody>
          <a:bodyPr wrap="square" rtlCol="0">
            <a:spAutoFit/>
          </a:bodyPr>
          <a:lstStyle>
            <a:defPPr>
              <a:defRPr lang="ja-JP"/>
            </a:defPPr>
            <a:lvl1pPr>
              <a:defRPr sz="1200"/>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RAN Slice Subnet</a:t>
            </a:r>
            <a:endParaRPr kumimoji="0" lang="zh-CN" altLang="en-US" sz="1200" b="0" i="0" u="none" strike="noStrike" kern="0" cap="none" spc="0" normalizeH="0" baseline="0" noProof="0" dirty="0">
              <a:ln>
                <a:noFill/>
              </a:ln>
              <a:solidFill>
                <a:prstClr val="black"/>
              </a:solidFill>
              <a:effectLst/>
              <a:uLnTx/>
              <a:uFillTx/>
            </a:endParaRPr>
          </a:p>
        </p:txBody>
      </p:sp>
      <p:sp>
        <p:nvSpPr>
          <p:cNvPr id="77" name="圆角矩形 115">
            <a:extLst>
              <a:ext uri="{FF2B5EF4-FFF2-40B4-BE49-F238E27FC236}">
                <a16:creationId xmlns:a16="http://schemas.microsoft.com/office/drawing/2014/main" id="{3CDD1B5D-083D-4D3E-85C7-5FF29DD5B697}"/>
              </a:ext>
            </a:extLst>
          </p:cNvPr>
          <p:cNvSpPr/>
          <p:nvPr/>
        </p:nvSpPr>
        <p:spPr>
          <a:xfrm>
            <a:off x="3884494" y="1108179"/>
            <a:ext cx="2103266" cy="48591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rPr>
              <a:t>CSMF</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DengXian" panose="02010600030101010101" pitchFamily="2" charset="-122"/>
              <a:cs typeface="+mn-cs"/>
            </a:endParaRPr>
          </a:p>
        </p:txBody>
      </p:sp>
      <p:cxnSp>
        <p:nvCxnSpPr>
          <p:cNvPr id="78" name="直接箭头连接符 214">
            <a:extLst>
              <a:ext uri="{FF2B5EF4-FFF2-40B4-BE49-F238E27FC236}">
                <a16:creationId xmlns:a16="http://schemas.microsoft.com/office/drawing/2014/main" id="{470CD67C-2E21-42CD-8880-D39521CC384D}"/>
              </a:ext>
            </a:extLst>
          </p:cNvPr>
          <p:cNvCxnSpPr>
            <a:cxnSpLocks/>
            <a:stCxn id="77" idx="2"/>
            <a:endCxn id="37" idx="0"/>
          </p:cNvCxnSpPr>
          <p:nvPr/>
        </p:nvCxnSpPr>
        <p:spPr>
          <a:xfrm>
            <a:off x="4936127" y="1594091"/>
            <a:ext cx="2703" cy="231957"/>
          </a:xfrm>
          <a:prstGeom prst="straightConnector1">
            <a:avLst/>
          </a:prstGeom>
          <a:noFill/>
          <a:ln w="22225" cap="flat" cmpd="sng" algn="ctr">
            <a:solidFill>
              <a:srgbClr val="5B9BD5"/>
            </a:solidFill>
            <a:prstDash val="solid"/>
            <a:miter lim="800000"/>
            <a:tailEnd type="none"/>
          </a:ln>
          <a:effectLst/>
        </p:spPr>
      </p:cxnSp>
    </p:spTree>
    <p:extLst>
      <p:ext uri="{BB962C8B-B14F-4D97-AF65-F5344CB8AC3E}">
        <p14:creationId xmlns:p14="http://schemas.microsoft.com/office/powerpoint/2010/main" val="177971799"/>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EFB6FC-65BB-4E3C-9E14-F9E7DE081B81}"/>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id="{3BFBBE2C-6C57-455F-92EF-48FEF41E924E}"/>
              </a:ext>
            </a:extLst>
          </p:cNvPr>
          <p:cNvSpPr>
            <a:spLocks noGrp="1"/>
          </p:cNvSpPr>
          <p:nvPr>
            <p:ph type="title"/>
          </p:nvPr>
        </p:nvSpPr>
        <p:spPr/>
        <p:txBody>
          <a:bodyPr>
            <a:normAutofit fontScale="90000"/>
          </a:bodyPr>
          <a:lstStyle/>
          <a:p>
            <a:r>
              <a:rPr lang="en-US" dirty="0"/>
              <a:t>RAN &amp; Transport Slicing: Scenario 1</a:t>
            </a:r>
          </a:p>
        </p:txBody>
      </p:sp>
      <p:cxnSp>
        <p:nvCxnSpPr>
          <p:cNvPr id="5" name="Straight Connector 4">
            <a:extLst>
              <a:ext uri="{FF2B5EF4-FFF2-40B4-BE49-F238E27FC236}">
                <a16:creationId xmlns:a16="http://schemas.microsoft.com/office/drawing/2014/main" id="{F42F1786-A318-4623-AE8F-FCA2CE8ED6AD}"/>
              </a:ext>
            </a:extLst>
          </p:cNvPr>
          <p:cNvCxnSpPr>
            <a:cxnSpLocks/>
            <a:stCxn id="6" idx="2"/>
            <a:endCxn id="9" idx="0"/>
          </p:cNvCxnSpPr>
          <p:nvPr/>
        </p:nvCxnSpPr>
        <p:spPr>
          <a:xfrm>
            <a:off x="4439483" y="1822995"/>
            <a:ext cx="9163" cy="1373726"/>
          </a:xfrm>
          <a:prstGeom prst="line">
            <a:avLst/>
          </a:prstGeom>
          <a:noFill/>
          <a:ln w="6350" cap="flat" cmpd="sng" algn="ctr">
            <a:solidFill>
              <a:srgbClr val="5B9BD5"/>
            </a:solidFill>
            <a:prstDash val="solid"/>
            <a:miter lim="800000"/>
          </a:ln>
          <a:effectLst/>
        </p:spPr>
      </p:cxnSp>
      <p:sp>
        <p:nvSpPr>
          <p:cNvPr id="6" name="Rectangle 5">
            <a:extLst>
              <a:ext uri="{FF2B5EF4-FFF2-40B4-BE49-F238E27FC236}">
                <a16:creationId xmlns:a16="http://schemas.microsoft.com/office/drawing/2014/main" id="{843078F4-485A-42BA-A282-DF7CD60D45FE}"/>
              </a:ext>
            </a:extLst>
          </p:cNvPr>
          <p:cNvSpPr/>
          <p:nvPr/>
        </p:nvSpPr>
        <p:spPr>
          <a:xfrm>
            <a:off x="3431812" y="1423190"/>
            <a:ext cx="2015341" cy="39980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CSMF</a:t>
            </a:r>
          </a:p>
        </p:txBody>
      </p:sp>
      <p:sp>
        <p:nvSpPr>
          <p:cNvPr id="7" name="Rectangle 6">
            <a:extLst>
              <a:ext uri="{FF2B5EF4-FFF2-40B4-BE49-F238E27FC236}">
                <a16:creationId xmlns:a16="http://schemas.microsoft.com/office/drawing/2014/main" id="{56768DFE-6D5F-425C-A481-DB165CB986A2}"/>
              </a:ext>
            </a:extLst>
          </p:cNvPr>
          <p:cNvSpPr/>
          <p:nvPr/>
        </p:nvSpPr>
        <p:spPr>
          <a:xfrm>
            <a:off x="3457214" y="1999780"/>
            <a:ext cx="1998408" cy="33968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NSMF</a:t>
            </a:r>
          </a:p>
        </p:txBody>
      </p:sp>
      <p:sp>
        <p:nvSpPr>
          <p:cNvPr id="8" name="Rectangle 7">
            <a:extLst>
              <a:ext uri="{FF2B5EF4-FFF2-40B4-BE49-F238E27FC236}">
                <a16:creationId xmlns:a16="http://schemas.microsoft.com/office/drawing/2014/main" id="{AE41B794-57AE-4848-9B94-14608B5BD2A3}"/>
              </a:ext>
            </a:extLst>
          </p:cNvPr>
          <p:cNvSpPr/>
          <p:nvPr/>
        </p:nvSpPr>
        <p:spPr>
          <a:xfrm>
            <a:off x="1789552" y="3255989"/>
            <a:ext cx="1085891" cy="42967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RAN NSSMF</a:t>
            </a:r>
          </a:p>
        </p:txBody>
      </p:sp>
      <p:sp>
        <p:nvSpPr>
          <p:cNvPr id="9" name="Rectangle 8">
            <a:extLst>
              <a:ext uri="{FF2B5EF4-FFF2-40B4-BE49-F238E27FC236}">
                <a16:creationId xmlns:a16="http://schemas.microsoft.com/office/drawing/2014/main" id="{C111F046-81C7-4E07-A653-C822495B88A8}"/>
              </a:ext>
            </a:extLst>
          </p:cNvPr>
          <p:cNvSpPr/>
          <p:nvPr/>
        </p:nvSpPr>
        <p:spPr>
          <a:xfrm>
            <a:off x="3811564" y="3196721"/>
            <a:ext cx="1274164" cy="56514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Transport NSSMF</a:t>
            </a:r>
          </a:p>
        </p:txBody>
      </p:sp>
      <p:sp>
        <p:nvSpPr>
          <p:cNvPr id="10" name="Rectangle 9">
            <a:extLst>
              <a:ext uri="{FF2B5EF4-FFF2-40B4-BE49-F238E27FC236}">
                <a16:creationId xmlns:a16="http://schemas.microsoft.com/office/drawing/2014/main" id="{880E9AC1-C2FA-4252-B0B6-44CB45EF7BCD}"/>
              </a:ext>
            </a:extLst>
          </p:cNvPr>
          <p:cNvSpPr/>
          <p:nvPr/>
        </p:nvSpPr>
        <p:spPr>
          <a:xfrm>
            <a:off x="5756882" y="3272922"/>
            <a:ext cx="1188871" cy="50587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Core NSSMF</a:t>
            </a:r>
          </a:p>
        </p:txBody>
      </p:sp>
      <p:sp>
        <p:nvSpPr>
          <p:cNvPr id="11" name="Cloud 10">
            <a:extLst>
              <a:ext uri="{FF2B5EF4-FFF2-40B4-BE49-F238E27FC236}">
                <a16:creationId xmlns:a16="http://schemas.microsoft.com/office/drawing/2014/main" id="{88693BBD-3944-4397-8DC4-C5235200086D}"/>
              </a:ext>
            </a:extLst>
          </p:cNvPr>
          <p:cNvSpPr/>
          <p:nvPr/>
        </p:nvSpPr>
        <p:spPr>
          <a:xfrm>
            <a:off x="1943419" y="4773303"/>
            <a:ext cx="1531002" cy="724225"/>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Fronthaul subnet</a:t>
            </a:r>
          </a:p>
        </p:txBody>
      </p:sp>
      <p:sp>
        <p:nvSpPr>
          <p:cNvPr id="12" name="Cloud 11">
            <a:extLst>
              <a:ext uri="{FF2B5EF4-FFF2-40B4-BE49-F238E27FC236}">
                <a16:creationId xmlns:a16="http://schemas.microsoft.com/office/drawing/2014/main" id="{C0F94F8D-89FF-4BE4-9622-7FE9B2D3903B}"/>
              </a:ext>
            </a:extLst>
          </p:cNvPr>
          <p:cNvSpPr/>
          <p:nvPr/>
        </p:nvSpPr>
        <p:spPr>
          <a:xfrm>
            <a:off x="3705933" y="4768071"/>
            <a:ext cx="1411020" cy="805656"/>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Mid haul subnet</a:t>
            </a:r>
          </a:p>
        </p:txBody>
      </p:sp>
      <p:sp>
        <p:nvSpPr>
          <p:cNvPr id="13" name="Cloud 12">
            <a:extLst>
              <a:ext uri="{FF2B5EF4-FFF2-40B4-BE49-F238E27FC236}">
                <a16:creationId xmlns:a16="http://schemas.microsoft.com/office/drawing/2014/main" id="{0DC28EC4-1BE6-468B-8C7A-EE69E717F549}"/>
              </a:ext>
            </a:extLst>
          </p:cNvPr>
          <p:cNvSpPr/>
          <p:nvPr/>
        </p:nvSpPr>
        <p:spPr>
          <a:xfrm>
            <a:off x="5230426" y="4844272"/>
            <a:ext cx="1435928" cy="593989"/>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Backhaul subnet</a:t>
            </a:r>
          </a:p>
        </p:txBody>
      </p:sp>
      <p:cxnSp>
        <p:nvCxnSpPr>
          <p:cNvPr id="14" name="Connector: Elbow 13">
            <a:extLst>
              <a:ext uri="{FF2B5EF4-FFF2-40B4-BE49-F238E27FC236}">
                <a16:creationId xmlns:a16="http://schemas.microsoft.com/office/drawing/2014/main" id="{79DE406D-7CEC-4A8C-B91D-A0D0E7F89773}"/>
              </a:ext>
            </a:extLst>
          </p:cNvPr>
          <p:cNvCxnSpPr>
            <a:cxnSpLocks/>
            <a:stCxn id="7" idx="2"/>
            <a:endCxn id="8" idx="0"/>
          </p:cNvCxnSpPr>
          <p:nvPr/>
        </p:nvCxnSpPr>
        <p:spPr>
          <a:xfrm rot="5400000">
            <a:off x="2936194" y="1735765"/>
            <a:ext cx="916528" cy="2123920"/>
          </a:xfrm>
          <a:prstGeom prst="bentConnector3">
            <a:avLst>
              <a:gd name="adj1" fmla="val 55543"/>
            </a:avLst>
          </a:prstGeom>
          <a:noFill/>
          <a:ln w="6350" cap="flat" cmpd="sng" algn="ctr">
            <a:solidFill>
              <a:srgbClr val="5B9BD5"/>
            </a:solidFill>
            <a:prstDash val="solid"/>
            <a:miter lim="800000"/>
          </a:ln>
          <a:effectLst/>
        </p:spPr>
      </p:cxnSp>
      <p:cxnSp>
        <p:nvCxnSpPr>
          <p:cNvPr id="15" name="Connector: Elbow 14">
            <a:extLst>
              <a:ext uri="{FF2B5EF4-FFF2-40B4-BE49-F238E27FC236}">
                <a16:creationId xmlns:a16="http://schemas.microsoft.com/office/drawing/2014/main" id="{C604A1A0-06D5-4615-B1BE-7A8C65625FF3}"/>
              </a:ext>
            </a:extLst>
          </p:cNvPr>
          <p:cNvCxnSpPr>
            <a:cxnSpLocks/>
            <a:stCxn id="7" idx="2"/>
            <a:endCxn id="10" idx="0"/>
          </p:cNvCxnSpPr>
          <p:nvPr/>
        </p:nvCxnSpPr>
        <p:spPr>
          <a:xfrm rot="16200000" flipH="1">
            <a:off x="4937138" y="1858741"/>
            <a:ext cx="933461" cy="1894900"/>
          </a:xfrm>
          <a:prstGeom prst="bentConnector3">
            <a:avLst>
              <a:gd name="adj1" fmla="val 55442"/>
            </a:avLst>
          </a:prstGeom>
          <a:noFill/>
          <a:ln w="6350" cap="flat" cmpd="sng" algn="ctr">
            <a:solidFill>
              <a:srgbClr val="5B9BD5"/>
            </a:solidFill>
            <a:prstDash val="solid"/>
            <a:miter lim="800000"/>
          </a:ln>
          <a:effectLst/>
        </p:spPr>
      </p:cxnSp>
      <p:sp>
        <p:nvSpPr>
          <p:cNvPr id="16" name="Cloud 15">
            <a:extLst>
              <a:ext uri="{FF2B5EF4-FFF2-40B4-BE49-F238E27FC236}">
                <a16:creationId xmlns:a16="http://schemas.microsoft.com/office/drawing/2014/main" id="{1DB18B80-3505-4208-881D-13243BEA5EB6}"/>
              </a:ext>
            </a:extLst>
          </p:cNvPr>
          <p:cNvSpPr/>
          <p:nvPr/>
        </p:nvSpPr>
        <p:spPr>
          <a:xfrm>
            <a:off x="256883" y="4362271"/>
            <a:ext cx="1414138" cy="686524"/>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RAN NFs Subnet</a:t>
            </a:r>
          </a:p>
        </p:txBody>
      </p:sp>
      <p:sp>
        <p:nvSpPr>
          <p:cNvPr id="17" name="Cloud 16">
            <a:extLst>
              <a:ext uri="{FF2B5EF4-FFF2-40B4-BE49-F238E27FC236}">
                <a16:creationId xmlns:a16="http://schemas.microsoft.com/office/drawing/2014/main" id="{0061EE11-46A2-470F-86A9-A85EE921A7AB}"/>
              </a:ext>
            </a:extLst>
          </p:cNvPr>
          <p:cNvSpPr/>
          <p:nvPr/>
        </p:nvSpPr>
        <p:spPr>
          <a:xfrm>
            <a:off x="6705005" y="4794070"/>
            <a:ext cx="1172082" cy="66959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Core subnet</a:t>
            </a:r>
          </a:p>
        </p:txBody>
      </p:sp>
      <p:cxnSp>
        <p:nvCxnSpPr>
          <p:cNvPr id="18" name="Straight Connector 17">
            <a:extLst>
              <a:ext uri="{FF2B5EF4-FFF2-40B4-BE49-F238E27FC236}">
                <a16:creationId xmlns:a16="http://schemas.microsoft.com/office/drawing/2014/main" id="{C91C826F-C067-4AC2-A5A8-5A3B0E339D3B}"/>
              </a:ext>
            </a:extLst>
          </p:cNvPr>
          <p:cNvCxnSpPr>
            <a:cxnSpLocks/>
            <a:stCxn id="8" idx="2"/>
            <a:endCxn id="16" idx="3"/>
          </p:cNvCxnSpPr>
          <p:nvPr/>
        </p:nvCxnSpPr>
        <p:spPr>
          <a:xfrm flipH="1">
            <a:off x="963952" y="3685662"/>
            <a:ext cx="1368546" cy="715862"/>
          </a:xfrm>
          <a:prstGeom prst="line">
            <a:avLst/>
          </a:prstGeom>
          <a:noFill/>
          <a:ln w="6350" cap="flat" cmpd="sng" algn="ctr">
            <a:solidFill>
              <a:srgbClr val="C00000"/>
            </a:solidFill>
            <a:prstDash val="solid"/>
            <a:miter lim="800000"/>
          </a:ln>
          <a:effectLst/>
        </p:spPr>
      </p:cxnSp>
      <p:sp>
        <p:nvSpPr>
          <p:cNvPr id="19" name="Oval 18">
            <a:extLst>
              <a:ext uri="{FF2B5EF4-FFF2-40B4-BE49-F238E27FC236}">
                <a16:creationId xmlns:a16="http://schemas.microsoft.com/office/drawing/2014/main" id="{5E656A93-38BE-4EDB-86E1-3D3DCF1D3FCF}"/>
              </a:ext>
            </a:extLst>
          </p:cNvPr>
          <p:cNvSpPr/>
          <p:nvPr/>
        </p:nvSpPr>
        <p:spPr>
          <a:xfrm>
            <a:off x="1018603" y="3698423"/>
            <a:ext cx="527157"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1a</a:t>
            </a:r>
          </a:p>
        </p:txBody>
      </p:sp>
      <p:cxnSp>
        <p:nvCxnSpPr>
          <p:cNvPr id="20" name="Straight Connector 19">
            <a:extLst>
              <a:ext uri="{FF2B5EF4-FFF2-40B4-BE49-F238E27FC236}">
                <a16:creationId xmlns:a16="http://schemas.microsoft.com/office/drawing/2014/main" id="{0F5E879D-83A2-4DFF-ADF3-35A681768819}"/>
              </a:ext>
            </a:extLst>
          </p:cNvPr>
          <p:cNvCxnSpPr>
            <a:cxnSpLocks/>
            <a:stCxn id="8" idx="3"/>
            <a:endCxn id="9" idx="1"/>
          </p:cNvCxnSpPr>
          <p:nvPr/>
        </p:nvCxnSpPr>
        <p:spPr>
          <a:xfrm>
            <a:off x="2875443" y="3470826"/>
            <a:ext cx="936121" cy="8465"/>
          </a:xfrm>
          <a:prstGeom prst="line">
            <a:avLst/>
          </a:prstGeom>
          <a:noFill/>
          <a:ln w="6350" cap="flat" cmpd="sng" algn="ctr">
            <a:solidFill>
              <a:srgbClr val="C00000"/>
            </a:solidFill>
            <a:prstDash val="solid"/>
            <a:miter lim="800000"/>
          </a:ln>
          <a:effectLst/>
        </p:spPr>
      </p:cxnSp>
      <p:sp>
        <p:nvSpPr>
          <p:cNvPr id="21" name="Oval 20">
            <a:extLst>
              <a:ext uri="{FF2B5EF4-FFF2-40B4-BE49-F238E27FC236}">
                <a16:creationId xmlns:a16="http://schemas.microsoft.com/office/drawing/2014/main" id="{F7CC40EB-F9A7-46E5-9BBA-EE471ABA90BB}"/>
              </a:ext>
            </a:extLst>
          </p:cNvPr>
          <p:cNvSpPr/>
          <p:nvPr/>
        </p:nvSpPr>
        <p:spPr>
          <a:xfrm>
            <a:off x="4515899" y="2716886"/>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3</a:t>
            </a:r>
          </a:p>
        </p:txBody>
      </p:sp>
      <p:sp>
        <p:nvSpPr>
          <p:cNvPr id="22" name="Oval 21">
            <a:extLst>
              <a:ext uri="{FF2B5EF4-FFF2-40B4-BE49-F238E27FC236}">
                <a16:creationId xmlns:a16="http://schemas.microsoft.com/office/drawing/2014/main" id="{E9F94310-E16D-425D-8C48-0491672D9272}"/>
              </a:ext>
            </a:extLst>
          </p:cNvPr>
          <p:cNvSpPr/>
          <p:nvPr/>
        </p:nvSpPr>
        <p:spPr>
          <a:xfrm>
            <a:off x="1699268" y="2771877"/>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1</a:t>
            </a:r>
          </a:p>
        </p:txBody>
      </p:sp>
      <p:sp>
        <p:nvSpPr>
          <p:cNvPr id="23" name="Oval 22">
            <a:extLst>
              <a:ext uri="{FF2B5EF4-FFF2-40B4-BE49-F238E27FC236}">
                <a16:creationId xmlns:a16="http://schemas.microsoft.com/office/drawing/2014/main" id="{3A9F7239-FE98-434D-A3E3-72BDDDE993E1}"/>
              </a:ext>
            </a:extLst>
          </p:cNvPr>
          <p:cNvSpPr/>
          <p:nvPr/>
        </p:nvSpPr>
        <p:spPr>
          <a:xfrm>
            <a:off x="6401453" y="2840437"/>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2</a:t>
            </a:r>
          </a:p>
        </p:txBody>
      </p:sp>
      <p:sp>
        <p:nvSpPr>
          <p:cNvPr id="24" name="Oval 23">
            <a:extLst>
              <a:ext uri="{FF2B5EF4-FFF2-40B4-BE49-F238E27FC236}">
                <a16:creationId xmlns:a16="http://schemas.microsoft.com/office/drawing/2014/main" id="{351F1DC6-10AD-4C9D-AA33-7605AF131A0C}"/>
              </a:ext>
            </a:extLst>
          </p:cNvPr>
          <p:cNvSpPr/>
          <p:nvPr/>
        </p:nvSpPr>
        <p:spPr>
          <a:xfrm>
            <a:off x="2920778" y="2849246"/>
            <a:ext cx="790104"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1b-i</a:t>
            </a:r>
          </a:p>
        </p:txBody>
      </p:sp>
      <p:cxnSp>
        <p:nvCxnSpPr>
          <p:cNvPr id="25" name="Straight Connector 24">
            <a:extLst>
              <a:ext uri="{FF2B5EF4-FFF2-40B4-BE49-F238E27FC236}">
                <a16:creationId xmlns:a16="http://schemas.microsoft.com/office/drawing/2014/main" id="{9428A58F-62A4-48DB-834D-2FD73DA1B10F}"/>
              </a:ext>
            </a:extLst>
          </p:cNvPr>
          <p:cNvCxnSpPr>
            <a:cxnSpLocks/>
            <a:stCxn id="9" idx="2"/>
            <a:endCxn id="11" idx="3"/>
          </p:cNvCxnSpPr>
          <p:nvPr/>
        </p:nvCxnSpPr>
        <p:spPr>
          <a:xfrm flipH="1">
            <a:off x="2708920" y="3761861"/>
            <a:ext cx="1739726" cy="1052850"/>
          </a:xfrm>
          <a:prstGeom prst="line">
            <a:avLst/>
          </a:prstGeom>
          <a:noFill/>
          <a:ln w="6350" cap="flat" cmpd="sng" algn="ctr">
            <a:solidFill>
              <a:srgbClr val="C00000"/>
            </a:solidFill>
            <a:prstDash val="solid"/>
            <a:miter lim="800000"/>
          </a:ln>
          <a:effectLst/>
        </p:spPr>
      </p:cxnSp>
      <p:sp>
        <p:nvSpPr>
          <p:cNvPr id="26" name="Oval 25">
            <a:extLst>
              <a:ext uri="{FF2B5EF4-FFF2-40B4-BE49-F238E27FC236}">
                <a16:creationId xmlns:a16="http://schemas.microsoft.com/office/drawing/2014/main" id="{AE6370C5-7C2A-425E-ADAC-AF65852CDC53}"/>
              </a:ext>
            </a:extLst>
          </p:cNvPr>
          <p:cNvSpPr/>
          <p:nvPr/>
        </p:nvSpPr>
        <p:spPr>
          <a:xfrm>
            <a:off x="2557978" y="4206423"/>
            <a:ext cx="790104"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1b-ii</a:t>
            </a:r>
          </a:p>
        </p:txBody>
      </p:sp>
      <p:cxnSp>
        <p:nvCxnSpPr>
          <p:cNvPr id="27" name="Straight Connector 26">
            <a:extLst>
              <a:ext uri="{FF2B5EF4-FFF2-40B4-BE49-F238E27FC236}">
                <a16:creationId xmlns:a16="http://schemas.microsoft.com/office/drawing/2014/main" id="{EC33BED9-BD4E-4EAE-B311-B5E4A67107C4}"/>
              </a:ext>
            </a:extLst>
          </p:cNvPr>
          <p:cNvCxnSpPr>
            <a:cxnSpLocks/>
            <a:stCxn id="9" idx="2"/>
            <a:endCxn id="12" idx="3"/>
          </p:cNvCxnSpPr>
          <p:nvPr/>
        </p:nvCxnSpPr>
        <p:spPr>
          <a:xfrm flipH="1">
            <a:off x="4411443" y="3761861"/>
            <a:ext cx="37203" cy="1052274"/>
          </a:xfrm>
          <a:prstGeom prst="line">
            <a:avLst/>
          </a:prstGeom>
          <a:noFill/>
          <a:ln w="6350" cap="flat" cmpd="sng" algn="ctr">
            <a:solidFill>
              <a:srgbClr val="C00000"/>
            </a:solidFill>
            <a:prstDash val="solid"/>
            <a:miter lim="800000"/>
          </a:ln>
          <a:effectLst/>
        </p:spPr>
      </p:cxnSp>
      <p:sp>
        <p:nvSpPr>
          <p:cNvPr id="28" name="Oval 27">
            <a:extLst>
              <a:ext uri="{FF2B5EF4-FFF2-40B4-BE49-F238E27FC236}">
                <a16:creationId xmlns:a16="http://schemas.microsoft.com/office/drawing/2014/main" id="{96315512-C229-4470-BC98-57BE6D0B6E31}"/>
              </a:ext>
            </a:extLst>
          </p:cNvPr>
          <p:cNvSpPr/>
          <p:nvPr/>
        </p:nvSpPr>
        <p:spPr>
          <a:xfrm>
            <a:off x="3629188" y="4322512"/>
            <a:ext cx="790104"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1b-iii</a:t>
            </a:r>
          </a:p>
        </p:txBody>
      </p:sp>
      <p:cxnSp>
        <p:nvCxnSpPr>
          <p:cNvPr id="29" name="Straight Connector 28">
            <a:extLst>
              <a:ext uri="{FF2B5EF4-FFF2-40B4-BE49-F238E27FC236}">
                <a16:creationId xmlns:a16="http://schemas.microsoft.com/office/drawing/2014/main" id="{52791B1D-784A-4D24-980D-E7D34E506600}"/>
              </a:ext>
            </a:extLst>
          </p:cNvPr>
          <p:cNvCxnSpPr>
            <a:cxnSpLocks/>
            <a:stCxn id="9" idx="2"/>
            <a:endCxn id="13" idx="3"/>
          </p:cNvCxnSpPr>
          <p:nvPr/>
        </p:nvCxnSpPr>
        <p:spPr>
          <a:xfrm>
            <a:off x="4448646" y="3761861"/>
            <a:ext cx="1499744" cy="1116373"/>
          </a:xfrm>
          <a:prstGeom prst="line">
            <a:avLst/>
          </a:prstGeom>
          <a:noFill/>
          <a:ln w="6350" cap="flat" cmpd="sng" algn="ctr">
            <a:solidFill>
              <a:srgbClr val="C00000"/>
            </a:solidFill>
            <a:prstDash val="solid"/>
            <a:miter lim="800000"/>
          </a:ln>
          <a:effectLst/>
        </p:spPr>
      </p:cxnSp>
      <p:sp>
        <p:nvSpPr>
          <p:cNvPr id="30" name="Oval 29">
            <a:extLst>
              <a:ext uri="{FF2B5EF4-FFF2-40B4-BE49-F238E27FC236}">
                <a16:creationId xmlns:a16="http://schemas.microsoft.com/office/drawing/2014/main" id="{3CACAC61-8208-4825-8873-EE003E7B4350}"/>
              </a:ext>
            </a:extLst>
          </p:cNvPr>
          <p:cNvSpPr/>
          <p:nvPr/>
        </p:nvSpPr>
        <p:spPr>
          <a:xfrm>
            <a:off x="5064434" y="4019156"/>
            <a:ext cx="53421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3a</a:t>
            </a:r>
          </a:p>
        </p:txBody>
      </p:sp>
      <p:cxnSp>
        <p:nvCxnSpPr>
          <p:cNvPr id="31" name="Straight Connector 30">
            <a:extLst>
              <a:ext uri="{FF2B5EF4-FFF2-40B4-BE49-F238E27FC236}">
                <a16:creationId xmlns:a16="http://schemas.microsoft.com/office/drawing/2014/main" id="{F96F4506-51AB-426D-83B4-7A648CA9B966}"/>
              </a:ext>
            </a:extLst>
          </p:cNvPr>
          <p:cNvCxnSpPr>
            <a:cxnSpLocks/>
            <a:stCxn id="10" idx="2"/>
            <a:endCxn id="17" idx="3"/>
          </p:cNvCxnSpPr>
          <p:nvPr/>
        </p:nvCxnSpPr>
        <p:spPr>
          <a:xfrm>
            <a:off x="6351318" y="3778795"/>
            <a:ext cx="939728" cy="1053560"/>
          </a:xfrm>
          <a:prstGeom prst="line">
            <a:avLst/>
          </a:prstGeom>
          <a:noFill/>
          <a:ln w="6350" cap="flat" cmpd="sng" algn="ctr">
            <a:solidFill>
              <a:srgbClr val="C00000"/>
            </a:solidFill>
            <a:prstDash val="solid"/>
            <a:miter lim="800000"/>
          </a:ln>
          <a:effectLst/>
        </p:spPr>
      </p:cxnSp>
      <p:sp>
        <p:nvSpPr>
          <p:cNvPr id="32" name="Oval 31">
            <a:extLst>
              <a:ext uri="{FF2B5EF4-FFF2-40B4-BE49-F238E27FC236}">
                <a16:creationId xmlns:a16="http://schemas.microsoft.com/office/drawing/2014/main" id="{5D8ACC95-C379-40ED-95A7-CFADEC909BA3}"/>
              </a:ext>
            </a:extLst>
          </p:cNvPr>
          <p:cNvSpPr/>
          <p:nvPr/>
        </p:nvSpPr>
        <p:spPr>
          <a:xfrm>
            <a:off x="6915564" y="4053128"/>
            <a:ext cx="527157"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2a</a:t>
            </a:r>
          </a:p>
        </p:txBody>
      </p:sp>
      <p:sp>
        <p:nvSpPr>
          <p:cNvPr id="33" name="TextBox 32">
            <a:extLst>
              <a:ext uri="{FF2B5EF4-FFF2-40B4-BE49-F238E27FC236}">
                <a16:creationId xmlns:a16="http://schemas.microsoft.com/office/drawing/2014/main" id="{1E7015FD-0F79-4196-9F9B-B591ADB453D8}"/>
              </a:ext>
            </a:extLst>
          </p:cNvPr>
          <p:cNvSpPr txBox="1"/>
          <p:nvPr/>
        </p:nvSpPr>
        <p:spPr>
          <a:xfrm>
            <a:off x="7806267" y="2954908"/>
            <a:ext cx="4252733" cy="2215991"/>
          </a:xfrm>
          <a:prstGeom prst="rect">
            <a:avLst/>
          </a:prstGeom>
          <a:noFill/>
        </p:spPr>
        <p:txBody>
          <a:bodyPr wrap="square" rtlCol="0">
            <a:spAutoFit/>
          </a:bodyPr>
          <a:lstStyle/>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TS_1 is backhaul transport slice; TS_3, </a:t>
            </a:r>
            <a:r>
              <a:rPr kumimoji="0" lang="en-US" sz="1600" b="0" i="0" u="none" strike="noStrike" kern="0" cap="none" spc="0" normalizeH="0" baseline="0" noProof="0" dirty="0" err="1">
                <a:ln>
                  <a:noFill/>
                </a:ln>
                <a:solidFill>
                  <a:srgbClr val="2D3847"/>
                </a:solidFill>
                <a:effectLst/>
                <a:uLnTx/>
                <a:uFillTx/>
              </a:rPr>
              <a:t>fronthaul</a:t>
            </a:r>
            <a:r>
              <a:rPr kumimoji="0" lang="en-US" sz="1600" b="0" i="0" u="none" strike="noStrike" kern="0" cap="none" spc="0" normalizeH="0" baseline="0" noProof="0" dirty="0">
                <a:ln>
                  <a:noFill/>
                </a:ln>
                <a:solidFill>
                  <a:srgbClr val="2D3847"/>
                </a:solidFill>
                <a:effectLst/>
                <a:uLnTx/>
                <a:uFillTx/>
              </a:rPr>
              <a:t>; TS_4, </a:t>
            </a:r>
            <a:r>
              <a:rPr kumimoji="0" lang="en-US" sz="1600" b="0" i="0" u="none" strike="noStrike" kern="0" cap="none" spc="0" normalizeH="0" baseline="0" noProof="0" dirty="0" err="1">
                <a:ln>
                  <a:noFill/>
                </a:ln>
                <a:solidFill>
                  <a:srgbClr val="2D3847"/>
                </a:solidFill>
                <a:effectLst/>
                <a:uLnTx/>
                <a:uFillTx/>
              </a:rPr>
              <a:t>midhaul</a:t>
            </a:r>
            <a:r>
              <a:rPr kumimoji="0" lang="en-US" sz="1600" b="0" i="0" u="none" strike="noStrike" kern="0" cap="none" spc="0" normalizeH="0" baseline="0" noProof="0" dirty="0">
                <a:ln>
                  <a:noFill/>
                </a:ln>
                <a:solidFill>
                  <a:srgbClr val="2D3847"/>
                </a:solidFill>
                <a:effectLst/>
                <a:uLnTx/>
                <a:uFillTx/>
              </a:rPr>
              <a:t>.</a:t>
            </a:r>
          </a:p>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TN MD (T-NSSMF) receives TS_1 from NSMF (step 3), and TS_3 and TS_4 from RAN NSSMF (step 1b-i).</a:t>
            </a:r>
          </a:p>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TN MD then configures backhaul (3a), fronthaul (1b-ii), and </a:t>
            </a:r>
            <a:r>
              <a:rPr kumimoji="0" lang="en-US" sz="1600" b="0" i="0" u="none" strike="noStrike" kern="0" cap="none" spc="0" normalizeH="0" baseline="0" noProof="0" dirty="0" err="1">
                <a:ln>
                  <a:noFill/>
                </a:ln>
                <a:solidFill>
                  <a:srgbClr val="2D3847"/>
                </a:solidFill>
                <a:effectLst/>
                <a:uLnTx/>
                <a:uFillTx/>
              </a:rPr>
              <a:t>midhaul</a:t>
            </a:r>
            <a:r>
              <a:rPr kumimoji="0" lang="en-US" sz="1600" b="0" i="0" u="none" strike="noStrike" kern="0" cap="none" spc="0" normalizeH="0" baseline="0" noProof="0" dirty="0">
                <a:ln>
                  <a:noFill/>
                </a:ln>
                <a:solidFill>
                  <a:srgbClr val="2D3847"/>
                </a:solidFill>
                <a:effectLst/>
                <a:uLnTx/>
                <a:uFillTx/>
              </a:rPr>
              <a:t> (1b-iii), respectively. </a:t>
            </a:r>
          </a:p>
        </p:txBody>
      </p:sp>
      <p:pic>
        <p:nvPicPr>
          <p:cNvPr id="34" name="Picture 33">
            <a:extLst>
              <a:ext uri="{FF2B5EF4-FFF2-40B4-BE49-F238E27FC236}">
                <a16:creationId xmlns:a16="http://schemas.microsoft.com/office/drawing/2014/main" id="{62C1A379-3DE7-447E-9C74-D49B565241DA}"/>
              </a:ext>
            </a:extLst>
          </p:cNvPr>
          <p:cNvPicPr>
            <a:picLocks noChangeAspect="1"/>
          </p:cNvPicPr>
          <p:nvPr/>
        </p:nvPicPr>
        <p:blipFill>
          <a:blip r:embed="rId2"/>
          <a:stretch>
            <a:fillRect/>
          </a:stretch>
        </p:blipFill>
        <p:spPr>
          <a:xfrm>
            <a:off x="7082897" y="1224508"/>
            <a:ext cx="4971684" cy="1475302"/>
          </a:xfrm>
          <a:prstGeom prst="rect">
            <a:avLst/>
          </a:prstGeom>
          <a:ln>
            <a:solidFill>
              <a:sysClr val="windowText" lastClr="000000"/>
            </a:solidFill>
          </a:ln>
        </p:spPr>
      </p:pic>
      <p:sp>
        <p:nvSpPr>
          <p:cNvPr id="35" name="TextBox 34">
            <a:extLst>
              <a:ext uri="{FF2B5EF4-FFF2-40B4-BE49-F238E27FC236}">
                <a16:creationId xmlns:a16="http://schemas.microsoft.com/office/drawing/2014/main" id="{79F0D078-4D43-46F7-B12A-679491C79C02}"/>
              </a:ext>
            </a:extLst>
          </p:cNvPr>
          <p:cNvSpPr txBox="1"/>
          <p:nvPr/>
        </p:nvSpPr>
        <p:spPr>
          <a:xfrm>
            <a:off x="4879559" y="2814911"/>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TS_1</a:t>
            </a:r>
          </a:p>
        </p:txBody>
      </p:sp>
      <p:sp>
        <p:nvSpPr>
          <p:cNvPr id="36" name="TextBox 35">
            <a:extLst>
              <a:ext uri="{FF2B5EF4-FFF2-40B4-BE49-F238E27FC236}">
                <a16:creationId xmlns:a16="http://schemas.microsoft.com/office/drawing/2014/main" id="{F0F1F750-7AAA-4AED-AB02-B336ED0641B0}"/>
              </a:ext>
            </a:extLst>
          </p:cNvPr>
          <p:cNvSpPr txBox="1"/>
          <p:nvPr/>
        </p:nvSpPr>
        <p:spPr>
          <a:xfrm>
            <a:off x="3034483" y="3260275"/>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TS_3</a:t>
            </a:r>
          </a:p>
        </p:txBody>
      </p:sp>
      <p:sp>
        <p:nvSpPr>
          <p:cNvPr id="37" name="TextBox 36">
            <a:extLst>
              <a:ext uri="{FF2B5EF4-FFF2-40B4-BE49-F238E27FC236}">
                <a16:creationId xmlns:a16="http://schemas.microsoft.com/office/drawing/2014/main" id="{F4B02123-60CF-44CF-903A-E251B10B2CA0}"/>
              </a:ext>
            </a:extLst>
          </p:cNvPr>
          <p:cNvSpPr txBox="1"/>
          <p:nvPr/>
        </p:nvSpPr>
        <p:spPr>
          <a:xfrm>
            <a:off x="3027085" y="3599106"/>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TS_4</a:t>
            </a:r>
          </a:p>
        </p:txBody>
      </p:sp>
      <p:sp>
        <p:nvSpPr>
          <p:cNvPr id="38" name="TextBox 37">
            <a:extLst>
              <a:ext uri="{FF2B5EF4-FFF2-40B4-BE49-F238E27FC236}">
                <a16:creationId xmlns:a16="http://schemas.microsoft.com/office/drawing/2014/main" id="{898F6241-1990-4C6A-B866-FFCDB143CD5A}"/>
              </a:ext>
            </a:extLst>
          </p:cNvPr>
          <p:cNvSpPr txBox="1"/>
          <p:nvPr/>
        </p:nvSpPr>
        <p:spPr>
          <a:xfrm>
            <a:off x="194733" y="5794241"/>
            <a:ext cx="11665963" cy="646331"/>
          </a:xfrm>
          <a:prstGeom prst="rect">
            <a:avLst/>
          </a:prstGeom>
          <a:solidFill>
            <a:srgbClr val="CCFFFF"/>
          </a:solidFill>
          <a:ln>
            <a:solidFill>
              <a:sysClr val="windowText" lastClr="000000">
                <a:lumMod val="65000"/>
                <a:lumOff val="35000"/>
              </a:sysClr>
            </a:solidFill>
          </a:ln>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242D38"/>
                </a:solidFill>
                <a:effectLst/>
                <a:uLnTx/>
                <a:uFillTx/>
              </a:rPr>
              <a:t>RAN NSSMF shall be responsible for determination of Slice Profile of FH, MH and RAN NFs.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242D38"/>
                </a:solidFill>
                <a:effectLst/>
                <a:uLnTx/>
                <a:uFillTx/>
              </a:rPr>
              <a:t>RAN NSSMF shall be responsible for entire RAN subnet comprising FH and MH (stitching together, CL actions, etc.)</a:t>
            </a:r>
          </a:p>
        </p:txBody>
      </p:sp>
      <p:sp>
        <p:nvSpPr>
          <p:cNvPr id="39" name="TextBox 38">
            <a:extLst>
              <a:ext uri="{FF2B5EF4-FFF2-40B4-BE49-F238E27FC236}">
                <a16:creationId xmlns:a16="http://schemas.microsoft.com/office/drawing/2014/main" id="{546CDA9A-BC1C-4B0A-A522-23EEF58029D3}"/>
              </a:ext>
            </a:extLst>
          </p:cNvPr>
          <p:cNvSpPr txBox="1"/>
          <p:nvPr/>
        </p:nvSpPr>
        <p:spPr>
          <a:xfrm>
            <a:off x="137179" y="1225816"/>
            <a:ext cx="2980674" cy="646331"/>
          </a:xfrm>
          <a:prstGeom prst="rect">
            <a:avLst/>
          </a:prstGeom>
          <a:solidFill>
            <a:srgbClr val="CCFFFF"/>
          </a:solidFill>
          <a:ln>
            <a:solidFill>
              <a:sysClr val="windowText" lastClr="000000">
                <a:lumMod val="65000"/>
                <a:lumOff val="35000"/>
              </a:sysClr>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Preferred option by O-RAN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&amp; ONAP internal RAN NSSMF</a:t>
            </a:r>
          </a:p>
        </p:txBody>
      </p:sp>
    </p:spTree>
    <p:extLst>
      <p:ext uri="{BB962C8B-B14F-4D97-AF65-F5344CB8AC3E}">
        <p14:creationId xmlns:p14="http://schemas.microsoft.com/office/powerpoint/2010/main" val="3128638597"/>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EBE885-D6B3-4493-A25C-9A5F29FDD445}"/>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id="{61463D1F-D128-43DF-A78D-68893F34E06E}"/>
              </a:ext>
            </a:extLst>
          </p:cNvPr>
          <p:cNvSpPr>
            <a:spLocks noGrp="1"/>
          </p:cNvSpPr>
          <p:nvPr>
            <p:ph type="title"/>
          </p:nvPr>
        </p:nvSpPr>
        <p:spPr/>
        <p:txBody>
          <a:bodyPr>
            <a:normAutofit fontScale="90000"/>
          </a:bodyPr>
          <a:lstStyle/>
          <a:p>
            <a:r>
              <a:rPr lang="en-US" dirty="0"/>
              <a:t>RAN &amp; Transport Slicing: Scenario 2</a:t>
            </a:r>
          </a:p>
        </p:txBody>
      </p:sp>
      <p:cxnSp>
        <p:nvCxnSpPr>
          <p:cNvPr id="5" name="Straight Connector 4">
            <a:extLst>
              <a:ext uri="{FF2B5EF4-FFF2-40B4-BE49-F238E27FC236}">
                <a16:creationId xmlns:a16="http://schemas.microsoft.com/office/drawing/2014/main" id="{E44F0099-62D2-4DF9-BB79-959D6FE2779D}"/>
              </a:ext>
            </a:extLst>
          </p:cNvPr>
          <p:cNvCxnSpPr>
            <a:cxnSpLocks/>
            <a:stCxn id="6" idx="2"/>
            <a:endCxn id="9" idx="0"/>
          </p:cNvCxnSpPr>
          <p:nvPr/>
        </p:nvCxnSpPr>
        <p:spPr>
          <a:xfrm>
            <a:off x="4340926" y="1519064"/>
            <a:ext cx="17630" cy="1695459"/>
          </a:xfrm>
          <a:prstGeom prst="line">
            <a:avLst/>
          </a:prstGeom>
          <a:noFill/>
          <a:ln w="6350" cap="flat" cmpd="sng" algn="ctr">
            <a:solidFill>
              <a:srgbClr val="5B9BD5"/>
            </a:solidFill>
            <a:prstDash val="solid"/>
            <a:miter lim="800000"/>
          </a:ln>
          <a:effectLst/>
        </p:spPr>
      </p:cxnSp>
      <p:sp>
        <p:nvSpPr>
          <p:cNvPr id="6" name="Rectangle 5">
            <a:extLst>
              <a:ext uri="{FF2B5EF4-FFF2-40B4-BE49-F238E27FC236}">
                <a16:creationId xmlns:a16="http://schemas.microsoft.com/office/drawing/2014/main" id="{5186ED22-4B94-4F99-8CEB-132875A565DD}"/>
              </a:ext>
            </a:extLst>
          </p:cNvPr>
          <p:cNvSpPr/>
          <p:nvPr/>
        </p:nvSpPr>
        <p:spPr>
          <a:xfrm>
            <a:off x="3333255" y="1119259"/>
            <a:ext cx="2015341" cy="39980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CSMF</a:t>
            </a:r>
          </a:p>
        </p:txBody>
      </p:sp>
      <p:sp>
        <p:nvSpPr>
          <p:cNvPr id="7" name="Rectangle 6">
            <a:extLst>
              <a:ext uri="{FF2B5EF4-FFF2-40B4-BE49-F238E27FC236}">
                <a16:creationId xmlns:a16="http://schemas.microsoft.com/office/drawing/2014/main" id="{07D72C7F-C0D4-4C9B-A729-ED1135FF0FB4}"/>
              </a:ext>
            </a:extLst>
          </p:cNvPr>
          <p:cNvSpPr/>
          <p:nvPr/>
        </p:nvSpPr>
        <p:spPr>
          <a:xfrm>
            <a:off x="3358657" y="1695849"/>
            <a:ext cx="1998408" cy="33968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NSMF</a:t>
            </a:r>
          </a:p>
        </p:txBody>
      </p:sp>
      <p:sp>
        <p:nvSpPr>
          <p:cNvPr id="8" name="Rectangle 7">
            <a:extLst>
              <a:ext uri="{FF2B5EF4-FFF2-40B4-BE49-F238E27FC236}">
                <a16:creationId xmlns:a16="http://schemas.microsoft.com/office/drawing/2014/main" id="{AA1B4DC1-1815-401C-BA37-43391B711132}"/>
              </a:ext>
            </a:extLst>
          </p:cNvPr>
          <p:cNvSpPr/>
          <p:nvPr/>
        </p:nvSpPr>
        <p:spPr>
          <a:xfrm>
            <a:off x="1699462" y="3273791"/>
            <a:ext cx="1085891" cy="42967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RAN NSSMF</a:t>
            </a:r>
          </a:p>
        </p:txBody>
      </p:sp>
      <p:sp>
        <p:nvSpPr>
          <p:cNvPr id="9" name="Rectangle 8">
            <a:extLst>
              <a:ext uri="{FF2B5EF4-FFF2-40B4-BE49-F238E27FC236}">
                <a16:creationId xmlns:a16="http://schemas.microsoft.com/office/drawing/2014/main" id="{8E251D2E-8EE5-49DF-8000-7E816F3C829D}"/>
              </a:ext>
            </a:extLst>
          </p:cNvPr>
          <p:cNvSpPr/>
          <p:nvPr/>
        </p:nvSpPr>
        <p:spPr>
          <a:xfrm>
            <a:off x="3721474" y="3214523"/>
            <a:ext cx="1274164" cy="56514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Transport NSSMF</a:t>
            </a:r>
          </a:p>
        </p:txBody>
      </p:sp>
      <p:sp>
        <p:nvSpPr>
          <p:cNvPr id="10" name="Rectangle 9">
            <a:extLst>
              <a:ext uri="{FF2B5EF4-FFF2-40B4-BE49-F238E27FC236}">
                <a16:creationId xmlns:a16="http://schemas.microsoft.com/office/drawing/2014/main" id="{DA861CAE-0543-451E-BC1B-F300B67B8BA7}"/>
              </a:ext>
            </a:extLst>
          </p:cNvPr>
          <p:cNvSpPr/>
          <p:nvPr/>
        </p:nvSpPr>
        <p:spPr>
          <a:xfrm>
            <a:off x="5666792" y="3290724"/>
            <a:ext cx="1188871" cy="50587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Core NSSMF</a:t>
            </a:r>
          </a:p>
        </p:txBody>
      </p:sp>
      <p:sp>
        <p:nvSpPr>
          <p:cNvPr id="11" name="Cloud 10">
            <a:extLst>
              <a:ext uri="{FF2B5EF4-FFF2-40B4-BE49-F238E27FC236}">
                <a16:creationId xmlns:a16="http://schemas.microsoft.com/office/drawing/2014/main" id="{22C75A63-944D-485D-8FF0-6DC899917D75}"/>
              </a:ext>
            </a:extLst>
          </p:cNvPr>
          <p:cNvSpPr/>
          <p:nvPr/>
        </p:nvSpPr>
        <p:spPr>
          <a:xfrm>
            <a:off x="1853329" y="4791105"/>
            <a:ext cx="1531002" cy="724225"/>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Fronthaul subnet</a:t>
            </a:r>
          </a:p>
        </p:txBody>
      </p:sp>
      <p:sp>
        <p:nvSpPr>
          <p:cNvPr id="12" name="Cloud 11">
            <a:extLst>
              <a:ext uri="{FF2B5EF4-FFF2-40B4-BE49-F238E27FC236}">
                <a16:creationId xmlns:a16="http://schemas.microsoft.com/office/drawing/2014/main" id="{A4CCF22B-DFF0-45F5-8E4D-A7A174C89B42}"/>
              </a:ext>
            </a:extLst>
          </p:cNvPr>
          <p:cNvSpPr/>
          <p:nvPr/>
        </p:nvSpPr>
        <p:spPr>
          <a:xfrm>
            <a:off x="3615843" y="4785873"/>
            <a:ext cx="1411020" cy="805656"/>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Mid haul subnet</a:t>
            </a:r>
          </a:p>
        </p:txBody>
      </p:sp>
      <p:sp>
        <p:nvSpPr>
          <p:cNvPr id="13" name="Cloud 12">
            <a:extLst>
              <a:ext uri="{FF2B5EF4-FFF2-40B4-BE49-F238E27FC236}">
                <a16:creationId xmlns:a16="http://schemas.microsoft.com/office/drawing/2014/main" id="{3FA9D96A-8199-419F-B205-52B66DEB29A6}"/>
              </a:ext>
            </a:extLst>
          </p:cNvPr>
          <p:cNvSpPr/>
          <p:nvPr/>
        </p:nvSpPr>
        <p:spPr>
          <a:xfrm>
            <a:off x="5140336" y="4862074"/>
            <a:ext cx="1435928" cy="593989"/>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Backhaul subnet</a:t>
            </a:r>
          </a:p>
        </p:txBody>
      </p:sp>
      <p:cxnSp>
        <p:nvCxnSpPr>
          <p:cNvPr id="14" name="Connector: Elbow 13">
            <a:extLst>
              <a:ext uri="{FF2B5EF4-FFF2-40B4-BE49-F238E27FC236}">
                <a16:creationId xmlns:a16="http://schemas.microsoft.com/office/drawing/2014/main" id="{21732367-2F1E-4A79-891F-DE5173CC8BA6}"/>
              </a:ext>
            </a:extLst>
          </p:cNvPr>
          <p:cNvCxnSpPr>
            <a:cxnSpLocks/>
            <a:stCxn id="7" idx="2"/>
            <a:endCxn id="8" idx="0"/>
          </p:cNvCxnSpPr>
          <p:nvPr/>
        </p:nvCxnSpPr>
        <p:spPr>
          <a:xfrm rot="5400000">
            <a:off x="2681005" y="1596934"/>
            <a:ext cx="1238261" cy="2115453"/>
          </a:xfrm>
          <a:prstGeom prst="bentConnector3">
            <a:avLst>
              <a:gd name="adj1" fmla="val 50000"/>
            </a:avLst>
          </a:prstGeom>
          <a:noFill/>
          <a:ln w="6350" cap="flat" cmpd="sng" algn="ctr">
            <a:solidFill>
              <a:srgbClr val="5B9BD5"/>
            </a:solidFill>
            <a:prstDash val="solid"/>
            <a:miter lim="800000"/>
          </a:ln>
          <a:effectLst/>
        </p:spPr>
      </p:cxnSp>
      <p:cxnSp>
        <p:nvCxnSpPr>
          <p:cNvPr id="15" name="Connector: Elbow 14">
            <a:extLst>
              <a:ext uri="{FF2B5EF4-FFF2-40B4-BE49-F238E27FC236}">
                <a16:creationId xmlns:a16="http://schemas.microsoft.com/office/drawing/2014/main" id="{917FEE15-C031-4CE3-BBE8-B4927AB6BBD5}"/>
              </a:ext>
            </a:extLst>
          </p:cNvPr>
          <p:cNvCxnSpPr>
            <a:cxnSpLocks/>
            <a:stCxn id="7" idx="2"/>
            <a:endCxn id="10" idx="0"/>
          </p:cNvCxnSpPr>
          <p:nvPr/>
        </p:nvCxnSpPr>
        <p:spPr>
          <a:xfrm rot="16200000" flipH="1">
            <a:off x="4681947" y="1711443"/>
            <a:ext cx="1255194" cy="1903367"/>
          </a:xfrm>
          <a:prstGeom prst="bentConnector3">
            <a:avLst>
              <a:gd name="adj1" fmla="val 50000"/>
            </a:avLst>
          </a:prstGeom>
          <a:noFill/>
          <a:ln w="6350" cap="flat" cmpd="sng" algn="ctr">
            <a:solidFill>
              <a:srgbClr val="5B9BD5"/>
            </a:solidFill>
            <a:prstDash val="solid"/>
            <a:miter lim="800000"/>
          </a:ln>
          <a:effectLst/>
        </p:spPr>
      </p:cxnSp>
      <p:sp>
        <p:nvSpPr>
          <p:cNvPr id="16" name="Cloud 15">
            <a:extLst>
              <a:ext uri="{FF2B5EF4-FFF2-40B4-BE49-F238E27FC236}">
                <a16:creationId xmlns:a16="http://schemas.microsoft.com/office/drawing/2014/main" id="{97FB5B6F-8985-4F47-A0F6-2200FA42E1B7}"/>
              </a:ext>
            </a:extLst>
          </p:cNvPr>
          <p:cNvSpPr/>
          <p:nvPr/>
        </p:nvSpPr>
        <p:spPr>
          <a:xfrm>
            <a:off x="166793" y="4380073"/>
            <a:ext cx="1414138" cy="686524"/>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RAN NFs Subnet</a:t>
            </a:r>
          </a:p>
        </p:txBody>
      </p:sp>
      <p:sp>
        <p:nvSpPr>
          <p:cNvPr id="17" name="Cloud 16">
            <a:extLst>
              <a:ext uri="{FF2B5EF4-FFF2-40B4-BE49-F238E27FC236}">
                <a16:creationId xmlns:a16="http://schemas.microsoft.com/office/drawing/2014/main" id="{5A4D80C3-CC49-4808-9BB6-4619F5616A7A}"/>
              </a:ext>
            </a:extLst>
          </p:cNvPr>
          <p:cNvSpPr/>
          <p:nvPr/>
        </p:nvSpPr>
        <p:spPr>
          <a:xfrm>
            <a:off x="6614915" y="4811872"/>
            <a:ext cx="1172082" cy="66959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rPr>
              <a:t>Core subnet</a:t>
            </a:r>
          </a:p>
        </p:txBody>
      </p:sp>
      <p:cxnSp>
        <p:nvCxnSpPr>
          <p:cNvPr id="18" name="Straight Connector 17">
            <a:extLst>
              <a:ext uri="{FF2B5EF4-FFF2-40B4-BE49-F238E27FC236}">
                <a16:creationId xmlns:a16="http://schemas.microsoft.com/office/drawing/2014/main" id="{FF4842DC-9E81-466B-AD86-68537E528E72}"/>
              </a:ext>
            </a:extLst>
          </p:cNvPr>
          <p:cNvCxnSpPr>
            <a:cxnSpLocks/>
            <a:stCxn id="8" idx="2"/>
            <a:endCxn id="16" idx="3"/>
          </p:cNvCxnSpPr>
          <p:nvPr/>
        </p:nvCxnSpPr>
        <p:spPr>
          <a:xfrm flipH="1">
            <a:off x="873862" y="3703464"/>
            <a:ext cx="1368546" cy="715862"/>
          </a:xfrm>
          <a:prstGeom prst="line">
            <a:avLst/>
          </a:prstGeom>
          <a:noFill/>
          <a:ln w="6350" cap="flat" cmpd="sng" algn="ctr">
            <a:solidFill>
              <a:srgbClr val="C00000"/>
            </a:solidFill>
            <a:prstDash val="solid"/>
            <a:miter lim="800000"/>
          </a:ln>
          <a:effectLst/>
        </p:spPr>
      </p:cxnSp>
      <p:sp>
        <p:nvSpPr>
          <p:cNvPr id="19" name="Oval 18">
            <a:extLst>
              <a:ext uri="{FF2B5EF4-FFF2-40B4-BE49-F238E27FC236}">
                <a16:creationId xmlns:a16="http://schemas.microsoft.com/office/drawing/2014/main" id="{14F2FF32-9340-4D13-938A-FD535F8DDD8A}"/>
              </a:ext>
            </a:extLst>
          </p:cNvPr>
          <p:cNvSpPr/>
          <p:nvPr/>
        </p:nvSpPr>
        <p:spPr>
          <a:xfrm>
            <a:off x="928513" y="3716225"/>
            <a:ext cx="527157"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1a</a:t>
            </a:r>
          </a:p>
        </p:txBody>
      </p:sp>
      <p:sp>
        <p:nvSpPr>
          <p:cNvPr id="20" name="Oval 19">
            <a:extLst>
              <a:ext uri="{FF2B5EF4-FFF2-40B4-BE49-F238E27FC236}">
                <a16:creationId xmlns:a16="http://schemas.microsoft.com/office/drawing/2014/main" id="{931F9C1D-2450-4C5E-9828-D1C7B50ACD49}"/>
              </a:ext>
            </a:extLst>
          </p:cNvPr>
          <p:cNvSpPr/>
          <p:nvPr/>
        </p:nvSpPr>
        <p:spPr>
          <a:xfrm>
            <a:off x="4425809" y="2734688"/>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3</a:t>
            </a:r>
          </a:p>
        </p:txBody>
      </p:sp>
      <p:sp>
        <p:nvSpPr>
          <p:cNvPr id="21" name="Oval 20">
            <a:extLst>
              <a:ext uri="{FF2B5EF4-FFF2-40B4-BE49-F238E27FC236}">
                <a16:creationId xmlns:a16="http://schemas.microsoft.com/office/drawing/2014/main" id="{BF4FB3AF-505E-4ABD-8D89-F794546616A3}"/>
              </a:ext>
            </a:extLst>
          </p:cNvPr>
          <p:cNvSpPr/>
          <p:nvPr/>
        </p:nvSpPr>
        <p:spPr>
          <a:xfrm>
            <a:off x="1609178" y="2789679"/>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1</a:t>
            </a:r>
          </a:p>
        </p:txBody>
      </p:sp>
      <p:sp>
        <p:nvSpPr>
          <p:cNvPr id="22" name="Oval 21">
            <a:extLst>
              <a:ext uri="{FF2B5EF4-FFF2-40B4-BE49-F238E27FC236}">
                <a16:creationId xmlns:a16="http://schemas.microsoft.com/office/drawing/2014/main" id="{ACD1C9E2-8CBD-478E-A67B-FF7C68CB79D1}"/>
              </a:ext>
            </a:extLst>
          </p:cNvPr>
          <p:cNvSpPr/>
          <p:nvPr/>
        </p:nvSpPr>
        <p:spPr>
          <a:xfrm>
            <a:off x="6311363" y="2858239"/>
            <a:ext cx="347275"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2</a:t>
            </a:r>
          </a:p>
        </p:txBody>
      </p:sp>
      <p:cxnSp>
        <p:nvCxnSpPr>
          <p:cNvPr id="23" name="Straight Connector 22">
            <a:extLst>
              <a:ext uri="{FF2B5EF4-FFF2-40B4-BE49-F238E27FC236}">
                <a16:creationId xmlns:a16="http://schemas.microsoft.com/office/drawing/2014/main" id="{B252F1CE-B663-4EF1-8589-4F2969789716}"/>
              </a:ext>
            </a:extLst>
          </p:cNvPr>
          <p:cNvCxnSpPr>
            <a:cxnSpLocks/>
            <a:stCxn id="9" idx="2"/>
            <a:endCxn id="11" idx="3"/>
          </p:cNvCxnSpPr>
          <p:nvPr/>
        </p:nvCxnSpPr>
        <p:spPr>
          <a:xfrm flipH="1">
            <a:off x="2618830" y="3779663"/>
            <a:ext cx="1739726" cy="1052850"/>
          </a:xfrm>
          <a:prstGeom prst="line">
            <a:avLst/>
          </a:prstGeom>
          <a:noFill/>
          <a:ln w="6350" cap="flat" cmpd="sng" algn="ctr">
            <a:solidFill>
              <a:srgbClr val="C00000"/>
            </a:solidFill>
            <a:prstDash val="solid"/>
            <a:miter lim="800000"/>
          </a:ln>
          <a:effectLst/>
        </p:spPr>
      </p:cxnSp>
      <p:sp>
        <p:nvSpPr>
          <p:cNvPr id="24" name="Oval 23">
            <a:extLst>
              <a:ext uri="{FF2B5EF4-FFF2-40B4-BE49-F238E27FC236}">
                <a16:creationId xmlns:a16="http://schemas.microsoft.com/office/drawing/2014/main" id="{743BE34F-AB42-4F47-B253-DE3945902345}"/>
              </a:ext>
            </a:extLst>
          </p:cNvPr>
          <p:cNvSpPr/>
          <p:nvPr/>
        </p:nvSpPr>
        <p:spPr>
          <a:xfrm>
            <a:off x="2645688" y="4054892"/>
            <a:ext cx="790104"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3a-ii</a:t>
            </a:r>
          </a:p>
        </p:txBody>
      </p:sp>
      <p:cxnSp>
        <p:nvCxnSpPr>
          <p:cNvPr id="25" name="Straight Connector 24">
            <a:extLst>
              <a:ext uri="{FF2B5EF4-FFF2-40B4-BE49-F238E27FC236}">
                <a16:creationId xmlns:a16="http://schemas.microsoft.com/office/drawing/2014/main" id="{65B53BEA-04A1-4564-AF9B-C3608F53C853}"/>
              </a:ext>
            </a:extLst>
          </p:cNvPr>
          <p:cNvCxnSpPr>
            <a:cxnSpLocks/>
            <a:stCxn id="9" idx="2"/>
            <a:endCxn id="12" idx="3"/>
          </p:cNvCxnSpPr>
          <p:nvPr/>
        </p:nvCxnSpPr>
        <p:spPr>
          <a:xfrm flipH="1">
            <a:off x="4321353" y="3779663"/>
            <a:ext cx="37203" cy="1052274"/>
          </a:xfrm>
          <a:prstGeom prst="line">
            <a:avLst/>
          </a:prstGeom>
          <a:noFill/>
          <a:ln w="6350" cap="flat" cmpd="sng" algn="ctr">
            <a:solidFill>
              <a:srgbClr val="C00000"/>
            </a:solidFill>
            <a:prstDash val="solid"/>
            <a:miter lim="800000"/>
          </a:ln>
          <a:effectLst/>
        </p:spPr>
      </p:cxnSp>
      <p:sp>
        <p:nvSpPr>
          <p:cNvPr id="26" name="Oval 25">
            <a:extLst>
              <a:ext uri="{FF2B5EF4-FFF2-40B4-BE49-F238E27FC236}">
                <a16:creationId xmlns:a16="http://schemas.microsoft.com/office/drawing/2014/main" id="{4BE645F3-D8D0-4F7E-8242-D90A2D91815C}"/>
              </a:ext>
            </a:extLst>
          </p:cNvPr>
          <p:cNvSpPr/>
          <p:nvPr/>
        </p:nvSpPr>
        <p:spPr>
          <a:xfrm>
            <a:off x="3522164" y="4213314"/>
            <a:ext cx="790104"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3a-iii</a:t>
            </a:r>
          </a:p>
        </p:txBody>
      </p:sp>
      <p:cxnSp>
        <p:nvCxnSpPr>
          <p:cNvPr id="27" name="Straight Connector 26">
            <a:extLst>
              <a:ext uri="{FF2B5EF4-FFF2-40B4-BE49-F238E27FC236}">
                <a16:creationId xmlns:a16="http://schemas.microsoft.com/office/drawing/2014/main" id="{B702CCAC-D903-45CF-9E8A-CFD5B394E136}"/>
              </a:ext>
            </a:extLst>
          </p:cNvPr>
          <p:cNvCxnSpPr>
            <a:cxnSpLocks/>
            <a:stCxn id="9" idx="2"/>
            <a:endCxn id="13" idx="3"/>
          </p:cNvCxnSpPr>
          <p:nvPr/>
        </p:nvCxnSpPr>
        <p:spPr>
          <a:xfrm>
            <a:off x="4358556" y="3779663"/>
            <a:ext cx="1499744" cy="1116373"/>
          </a:xfrm>
          <a:prstGeom prst="line">
            <a:avLst/>
          </a:prstGeom>
          <a:noFill/>
          <a:ln w="6350" cap="flat" cmpd="sng" algn="ctr">
            <a:solidFill>
              <a:srgbClr val="C00000"/>
            </a:solidFill>
            <a:prstDash val="solid"/>
            <a:miter lim="800000"/>
          </a:ln>
          <a:effectLst/>
        </p:spPr>
      </p:cxnSp>
      <p:sp>
        <p:nvSpPr>
          <p:cNvPr id="28" name="Oval 27">
            <a:extLst>
              <a:ext uri="{FF2B5EF4-FFF2-40B4-BE49-F238E27FC236}">
                <a16:creationId xmlns:a16="http://schemas.microsoft.com/office/drawing/2014/main" id="{7D4EF7D5-BA9F-4564-B12F-A9FFAC41ACB8}"/>
              </a:ext>
            </a:extLst>
          </p:cNvPr>
          <p:cNvSpPr/>
          <p:nvPr/>
        </p:nvSpPr>
        <p:spPr>
          <a:xfrm>
            <a:off x="5092877" y="4053891"/>
            <a:ext cx="653653"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3a-i</a:t>
            </a:r>
          </a:p>
        </p:txBody>
      </p:sp>
      <p:cxnSp>
        <p:nvCxnSpPr>
          <p:cNvPr id="29" name="Straight Connector 28">
            <a:extLst>
              <a:ext uri="{FF2B5EF4-FFF2-40B4-BE49-F238E27FC236}">
                <a16:creationId xmlns:a16="http://schemas.microsoft.com/office/drawing/2014/main" id="{3843EEA9-CD5C-4678-9DE8-2E2AD24F363A}"/>
              </a:ext>
            </a:extLst>
          </p:cNvPr>
          <p:cNvCxnSpPr>
            <a:cxnSpLocks/>
            <a:stCxn id="10" idx="2"/>
            <a:endCxn id="17" idx="3"/>
          </p:cNvCxnSpPr>
          <p:nvPr/>
        </p:nvCxnSpPr>
        <p:spPr>
          <a:xfrm>
            <a:off x="6261228" y="3796597"/>
            <a:ext cx="939728" cy="1053560"/>
          </a:xfrm>
          <a:prstGeom prst="line">
            <a:avLst/>
          </a:prstGeom>
          <a:noFill/>
          <a:ln w="6350" cap="flat" cmpd="sng" algn="ctr">
            <a:solidFill>
              <a:srgbClr val="C00000"/>
            </a:solidFill>
            <a:prstDash val="solid"/>
            <a:miter lim="800000"/>
          </a:ln>
          <a:effectLst/>
        </p:spPr>
      </p:cxnSp>
      <p:sp>
        <p:nvSpPr>
          <p:cNvPr id="30" name="Oval 29">
            <a:extLst>
              <a:ext uri="{FF2B5EF4-FFF2-40B4-BE49-F238E27FC236}">
                <a16:creationId xmlns:a16="http://schemas.microsoft.com/office/drawing/2014/main" id="{E15F38BB-6163-4FB1-BD65-7F7CA29439D7}"/>
              </a:ext>
            </a:extLst>
          </p:cNvPr>
          <p:cNvSpPr/>
          <p:nvPr/>
        </p:nvSpPr>
        <p:spPr>
          <a:xfrm>
            <a:off x="6825474" y="4070930"/>
            <a:ext cx="527157" cy="404851"/>
          </a:xfrm>
          <a:prstGeom prst="ellipse">
            <a:avLst/>
          </a:prstGeom>
          <a:noFill/>
          <a:ln w="63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2a</a:t>
            </a:r>
          </a:p>
        </p:txBody>
      </p:sp>
      <p:sp>
        <p:nvSpPr>
          <p:cNvPr id="31" name="TextBox 30">
            <a:extLst>
              <a:ext uri="{FF2B5EF4-FFF2-40B4-BE49-F238E27FC236}">
                <a16:creationId xmlns:a16="http://schemas.microsoft.com/office/drawing/2014/main" id="{91CB2CBF-5E35-4539-B2DF-1B51F24DE343}"/>
              </a:ext>
            </a:extLst>
          </p:cNvPr>
          <p:cNvSpPr txBox="1"/>
          <p:nvPr/>
        </p:nvSpPr>
        <p:spPr>
          <a:xfrm>
            <a:off x="7806267" y="2839533"/>
            <a:ext cx="4252733" cy="1969770"/>
          </a:xfrm>
          <a:prstGeom prst="rect">
            <a:avLst/>
          </a:prstGeom>
          <a:noFill/>
        </p:spPr>
        <p:txBody>
          <a:bodyPr wrap="square" rtlCol="0">
            <a:spAutoFit/>
          </a:bodyPr>
          <a:lstStyle/>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TS_1 is backhaul transport slice; TS_3, </a:t>
            </a:r>
            <a:r>
              <a:rPr kumimoji="0" lang="en-US" sz="1600" b="0" i="0" u="none" strike="noStrike" kern="0" cap="none" spc="0" normalizeH="0" baseline="0" noProof="0" dirty="0" err="1">
                <a:ln>
                  <a:noFill/>
                </a:ln>
                <a:solidFill>
                  <a:srgbClr val="2D3847"/>
                </a:solidFill>
                <a:effectLst/>
                <a:uLnTx/>
                <a:uFillTx/>
              </a:rPr>
              <a:t>fronthaul</a:t>
            </a:r>
            <a:r>
              <a:rPr kumimoji="0" lang="en-US" sz="1600" b="0" i="0" u="none" strike="noStrike" kern="0" cap="none" spc="0" normalizeH="0" baseline="0" noProof="0" dirty="0">
                <a:ln>
                  <a:noFill/>
                </a:ln>
                <a:solidFill>
                  <a:srgbClr val="2D3847"/>
                </a:solidFill>
                <a:effectLst/>
                <a:uLnTx/>
                <a:uFillTx/>
              </a:rPr>
              <a:t>; TS_4, </a:t>
            </a:r>
            <a:r>
              <a:rPr kumimoji="0" lang="en-US" sz="1600" b="0" i="0" u="none" strike="noStrike" kern="0" cap="none" spc="0" normalizeH="0" baseline="0" noProof="0" dirty="0" err="1">
                <a:ln>
                  <a:noFill/>
                </a:ln>
                <a:solidFill>
                  <a:srgbClr val="2D3847"/>
                </a:solidFill>
                <a:effectLst/>
                <a:uLnTx/>
                <a:uFillTx/>
              </a:rPr>
              <a:t>midhaul</a:t>
            </a:r>
            <a:r>
              <a:rPr kumimoji="0" lang="en-US" sz="1600" b="0" i="0" u="none" strike="noStrike" kern="0" cap="none" spc="0" normalizeH="0" baseline="0" noProof="0" dirty="0">
                <a:ln>
                  <a:noFill/>
                </a:ln>
                <a:solidFill>
                  <a:srgbClr val="2D3847"/>
                </a:solidFill>
                <a:effectLst/>
                <a:uLnTx/>
                <a:uFillTx/>
              </a:rPr>
              <a:t>.</a:t>
            </a:r>
          </a:p>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TN MD (T-NSSMF) receives TS_1, TS_3 and TS_4 from NSMF (step 3).</a:t>
            </a:r>
          </a:p>
          <a:p>
            <a:pPr marL="168275" marR="0" lvl="0" indent="-168275"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2D3847"/>
                </a:solidFill>
                <a:effectLst/>
                <a:uLnTx/>
                <a:uFillTx/>
              </a:rPr>
              <a:t>TN MD then configures backhaul (3a-i), fronthaul (3a-ii), and </a:t>
            </a:r>
            <a:r>
              <a:rPr kumimoji="0" lang="en-US" sz="1600" b="0" i="0" u="none" strike="noStrike" kern="0" cap="none" spc="0" normalizeH="0" baseline="0" noProof="0" dirty="0" err="1">
                <a:ln>
                  <a:noFill/>
                </a:ln>
                <a:solidFill>
                  <a:srgbClr val="2D3847"/>
                </a:solidFill>
                <a:effectLst/>
                <a:uLnTx/>
                <a:uFillTx/>
              </a:rPr>
              <a:t>midhaul</a:t>
            </a:r>
            <a:r>
              <a:rPr kumimoji="0" lang="en-US" sz="1600" b="0" i="0" u="none" strike="noStrike" kern="0" cap="none" spc="0" normalizeH="0" baseline="0" noProof="0" dirty="0">
                <a:ln>
                  <a:noFill/>
                </a:ln>
                <a:solidFill>
                  <a:srgbClr val="2D3847"/>
                </a:solidFill>
                <a:effectLst/>
                <a:uLnTx/>
                <a:uFillTx/>
              </a:rPr>
              <a:t> (3a-iii), respectively. </a:t>
            </a:r>
          </a:p>
        </p:txBody>
      </p:sp>
      <p:pic>
        <p:nvPicPr>
          <p:cNvPr id="32" name="Picture 31">
            <a:extLst>
              <a:ext uri="{FF2B5EF4-FFF2-40B4-BE49-F238E27FC236}">
                <a16:creationId xmlns:a16="http://schemas.microsoft.com/office/drawing/2014/main" id="{E206D2EE-BCFF-4E67-89D7-573545F62A0B}"/>
              </a:ext>
            </a:extLst>
          </p:cNvPr>
          <p:cNvPicPr>
            <a:picLocks noChangeAspect="1"/>
          </p:cNvPicPr>
          <p:nvPr/>
        </p:nvPicPr>
        <p:blipFill>
          <a:blip r:embed="rId2"/>
          <a:stretch>
            <a:fillRect/>
          </a:stretch>
        </p:blipFill>
        <p:spPr>
          <a:xfrm>
            <a:off x="7082897" y="1109133"/>
            <a:ext cx="4971684" cy="1475302"/>
          </a:xfrm>
          <a:prstGeom prst="rect">
            <a:avLst/>
          </a:prstGeom>
          <a:ln>
            <a:solidFill>
              <a:sysClr val="windowText" lastClr="000000"/>
            </a:solidFill>
          </a:ln>
        </p:spPr>
      </p:pic>
      <p:sp>
        <p:nvSpPr>
          <p:cNvPr id="33" name="TextBox 32">
            <a:extLst>
              <a:ext uri="{FF2B5EF4-FFF2-40B4-BE49-F238E27FC236}">
                <a16:creationId xmlns:a16="http://schemas.microsoft.com/office/drawing/2014/main" id="{77F3C81C-3D8B-46FE-9901-C59EE78FF679}"/>
              </a:ext>
            </a:extLst>
          </p:cNvPr>
          <p:cNvSpPr txBox="1"/>
          <p:nvPr/>
        </p:nvSpPr>
        <p:spPr>
          <a:xfrm>
            <a:off x="4730202" y="2214645"/>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TS_1</a:t>
            </a:r>
          </a:p>
        </p:txBody>
      </p:sp>
      <p:sp>
        <p:nvSpPr>
          <p:cNvPr id="34" name="TextBox 33">
            <a:extLst>
              <a:ext uri="{FF2B5EF4-FFF2-40B4-BE49-F238E27FC236}">
                <a16:creationId xmlns:a16="http://schemas.microsoft.com/office/drawing/2014/main" id="{D4BA7EE2-F29A-40DC-927B-C80A39D4AE6D}"/>
              </a:ext>
            </a:extLst>
          </p:cNvPr>
          <p:cNvSpPr txBox="1"/>
          <p:nvPr/>
        </p:nvSpPr>
        <p:spPr>
          <a:xfrm>
            <a:off x="4730861" y="2549943"/>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TS_3</a:t>
            </a:r>
          </a:p>
        </p:txBody>
      </p:sp>
      <p:sp>
        <p:nvSpPr>
          <p:cNvPr id="35" name="TextBox 34">
            <a:extLst>
              <a:ext uri="{FF2B5EF4-FFF2-40B4-BE49-F238E27FC236}">
                <a16:creationId xmlns:a16="http://schemas.microsoft.com/office/drawing/2014/main" id="{EB3510DE-16D9-41D3-99F0-69BEF3BE3968}"/>
              </a:ext>
            </a:extLst>
          </p:cNvPr>
          <p:cNvSpPr txBox="1"/>
          <p:nvPr/>
        </p:nvSpPr>
        <p:spPr>
          <a:xfrm>
            <a:off x="4731928" y="2871842"/>
            <a:ext cx="603681"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TS_4</a:t>
            </a:r>
          </a:p>
        </p:txBody>
      </p:sp>
      <p:sp>
        <p:nvSpPr>
          <p:cNvPr id="36" name="TextBox 35">
            <a:extLst>
              <a:ext uri="{FF2B5EF4-FFF2-40B4-BE49-F238E27FC236}">
                <a16:creationId xmlns:a16="http://schemas.microsoft.com/office/drawing/2014/main" id="{539B5C28-E9E7-4E9F-AF66-7ED473117921}"/>
              </a:ext>
            </a:extLst>
          </p:cNvPr>
          <p:cNvSpPr txBox="1"/>
          <p:nvPr/>
        </p:nvSpPr>
        <p:spPr>
          <a:xfrm>
            <a:off x="342799" y="5711711"/>
            <a:ext cx="8513293" cy="646331"/>
          </a:xfrm>
          <a:prstGeom prst="rect">
            <a:avLst/>
          </a:prstGeom>
          <a:solidFill>
            <a:srgbClr val="CCFFFF"/>
          </a:solidFill>
          <a:ln>
            <a:solidFill>
              <a:sysClr val="windowText" lastClr="000000">
                <a:lumMod val="65000"/>
                <a:lumOff val="35000"/>
              </a:sysClr>
            </a:solidFill>
          </a:ln>
        </p:spPr>
        <p:txBody>
          <a:bodyPr wrap="square" rtlCol="0">
            <a:spAutoFit/>
          </a:bodyPr>
          <a:lstStyle>
            <a:defPPr>
              <a:defRPr lang="en-US"/>
            </a:defPPr>
            <a:lvl1pPr marL="285750" indent="-285750">
              <a:buFont typeface="Arial" panose="020B0604020202020204" pitchFamily="34" charset="0"/>
              <a:buChar char="•"/>
              <a:defRPr b="1">
                <a:solidFill>
                  <a:srgbClr val="242D38"/>
                </a:solidFill>
              </a:defRPr>
            </a:lvl1p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242D38"/>
                </a:solidFill>
                <a:effectLst/>
                <a:uLnTx/>
                <a:uFillTx/>
              </a:rPr>
              <a:t>NSMF shall be responsible for determination of Slice Profile of FH, MH and RAN NFs.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srgbClr val="242D38"/>
                </a:solidFill>
                <a:effectLst/>
                <a:uLnTx/>
                <a:uFillTx/>
              </a:rPr>
              <a:t>NSMF shall be responsible for stitching together e2e slice including FH and MH.</a:t>
            </a:r>
          </a:p>
        </p:txBody>
      </p:sp>
      <p:sp>
        <p:nvSpPr>
          <p:cNvPr id="37" name="TextBox 36">
            <a:extLst>
              <a:ext uri="{FF2B5EF4-FFF2-40B4-BE49-F238E27FC236}">
                <a16:creationId xmlns:a16="http://schemas.microsoft.com/office/drawing/2014/main" id="{BB0EB8B9-093F-4AD0-93CE-2CEB463A334D}"/>
              </a:ext>
            </a:extLst>
          </p:cNvPr>
          <p:cNvSpPr txBox="1"/>
          <p:nvPr/>
        </p:nvSpPr>
        <p:spPr>
          <a:xfrm>
            <a:off x="133000" y="1126862"/>
            <a:ext cx="2934650" cy="646331"/>
          </a:xfrm>
          <a:prstGeom prst="rect">
            <a:avLst/>
          </a:prstGeom>
          <a:solidFill>
            <a:srgbClr val="CCFFFF"/>
          </a:solidFill>
          <a:ln>
            <a:solidFill>
              <a:sysClr val="windowText" lastClr="000000">
                <a:lumMod val="65000"/>
                <a:lumOff val="35000"/>
              </a:sysClr>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Preferred option for external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RAN-NSSMF</a:t>
            </a:r>
            <a:r>
              <a:rPr kumimoji="0" lang="en-US" altLang="zh-CN" sz="1800" b="1" i="0" u="none" strike="noStrike" kern="0" cap="none" spc="0" normalizeH="0" baseline="0" noProof="0" dirty="0">
                <a:ln>
                  <a:noFill/>
                </a:ln>
                <a:solidFill>
                  <a:prstClr val="black"/>
                </a:solidFill>
                <a:effectLst/>
                <a:uLnTx/>
                <a:uFillTx/>
              </a:rPr>
              <a:t>,</a:t>
            </a:r>
            <a:r>
              <a:rPr kumimoji="0" lang="zh-CN" altLang="en-US" sz="1800" b="1" i="0" u="none" strike="noStrike" kern="0" cap="none" spc="0" normalizeH="0" baseline="0" noProof="0" dirty="0">
                <a:ln>
                  <a:noFill/>
                </a:ln>
                <a:solidFill>
                  <a:prstClr val="black"/>
                </a:solidFill>
                <a:effectLst/>
                <a:uLnTx/>
                <a:uFillTx/>
              </a:rPr>
              <a:t> </a:t>
            </a:r>
            <a:r>
              <a:rPr kumimoji="0" lang="en-US" altLang="zh-CN" sz="1800" b="1" i="0" u="none" strike="noStrike" kern="0" cap="none" spc="0" normalizeH="0" baseline="0" noProof="0" dirty="0">
                <a:ln>
                  <a:noFill/>
                </a:ln>
                <a:solidFill>
                  <a:prstClr val="black"/>
                </a:solidFill>
                <a:effectLst/>
                <a:uLnTx/>
                <a:uFillTx/>
              </a:rPr>
              <a:t>E2E</a:t>
            </a:r>
            <a:r>
              <a:rPr kumimoji="0" lang="zh-CN" altLang="en-US" sz="1800" b="1" i="0" u="none" strike="noStrike" kern="0" cap="none" spc="0" normalizeH="0" baseline="0" noProof="0" dirty="0">
                <a:ln>
                  <a:noFill/>
                </a:ln>
                <a:solidFill>
                  <a:prstClr val="black"/>
                </a:solidFill>
                <a:effectLst/>
                <a:uLnTx/>
                <a:uFillTx/>
              </a:rPr>
              <a:t> </a:t>
            </a:r>
            <a:r>
              <a:rPr kumimoji="0" lang="en-US" altLang="zh-CN" sz="1800" b="1" i="0" u="none" strike="noStrike" kern="0" cap="none" spc="0" normalizeH="0" baseline="0" noProof="0" dirty="0">
                <a:ln>
                  <a:noFill/>
                </a:ln>
                <a:solidFill>
                  <a:prstClr val="black"/>
                </a:solidFill>
                <a:effectLst/>
                <a:uLnTx/>
                <a:uFillTx/>
              </a:rPr>
              <a:t>Slicing</a:t>
            </a:r>
            <a:endParaRPr kumimoji="0" lang="en-US" sz="1800" b="1"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3758643449"/>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F38639-FE36-4CB1-B734-EE50D1C4E02C}"/>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id="{E1BBEFF6-FEA9-4C60-A9BB-15A4B74CEE40}"/>
              </a:ext>
            </a:extLst>
          </p:cNvPr>
          <p:cNvSpPr>
            <a:spLocks noGrp="1"/>
          </p:cNvSpPr>
          <p:nvPr>
            <p:ph type="title"/>
          </p:nvPr>
        </p:nvSpPr>
        <p:spPr/>
        <p:txBody>
          <a:bodyPr>
            <a:normAutofit fontScale="90000"/>
          </a:bodyPr>
          <a:lstStyle/>
          <a:p>
            <a:r>
              <a:rPr lang="en-US" dirty="0"/>
              <a:t>Guilin recap: RAN Slicing</a:t>
            </a:r>
          </a:p>
        </p:txBody>
      </p:sp>
      <p:sp>
        <p:nvSpPr>
          <p:cNvPr id="5" name="Content Placeholder 1">
            <a:extLst>
              <a:ext uri="{FF2B5EF4-FFF2-40B4-BE49-F238E27FC236}">
                <a16:creationId xmlns:a16="http://schemas.microsoft.com/office/drawing/2014/main" id="{F2475AB4-F8BA-44C6-B17F-77AAF231A7E0}"/>
              </a:ext>
            </a:extLst>
          </p:cNvPr>
          <p:cNvSpPr txBox="1">
            <a:spLocks/>
          </p:cNvSpPr>
          <p:nvPr/>
        </p:nvSpPr>
        <p:spPr>
          <a:xfrm>
            <a:off x="166949" y="1112466"/>
            <a:ext cx="5264234" cy="5391726"/>
          </a:xfrm>
          <a:prstGeom prst="rect">
            <a:avLst/>
          </a:prstGeom>
          <a:ln>
            <a:solidFill>
              <a:sysClr val="windowText" lastClr="000000">
                <a:lumMod val="50000"/>
                <a:lumOff val="50000"/>
              </a:sys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Select RAN NSSI, determine RAN slice sub-net resources and then configure the RAN slice sub-net including allocation of ‘resources’ for a slice sub-net instance and configuration of RAN for a slice sub-net instance (including cell configuration)</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Interaction with TN NSSMF for FH and BH NSSI allocation, modification, (de)activation &amp; termination.</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Determination of RAN NF, FH and MH Slice profiles; whether RAN NSSI and its constituents should be terminated upon NSI termination</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Consume necessary PM/FM info from RAN, for simple Closed Loop Actions/Intelligent Slicing</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Re-configure/re-allocate RAN resources</a:t>
            </a:r>
            <a:endPar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r>
              <a:rPr kumimoji="0" lang="en-US" sz="1700" b="1" i="0" u="sng"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Assumptions</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All RAN </a:t>
            </a:r>
            <a:r>
              <a:rPr kumimoji="0" lang="en-US" sz="17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xNFs</a:t>
            </a:r>
            <a:r>
              <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are created and pre-configured</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Config DB is assumed to contain cell details including PNF mapping, etc.</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Southbound interface from SDN-C (R) will be </a:t>
            </a:r>
            <a:r>
              <a:rPr kumimoji="0" lang="en-US" sz="17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netconf</a:t>
            </a:r>
            <a:r>
              <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for CM, and VES for FM/PM. For FM/PM we are aligned with O-RAN/3GPP.</a:t>
            </a:r>
          </a:p>
        </p:txBody>
      </p:sp>
      <p:sp>
        <p:nvSpPr>
          <p:cNvPr id="6" name="Rectangle 5">
            <a:extLst>
              <a:ext uri="{FF2B5EF4-FFF2-40B4-BE49-F238E27FC236}">
                <a16:creationId xmlns:a16="http://schemas.microsoft.com/office/drawing/2014/main" id="{A44BECDF-1899-4E9F-A220-852E780DC347}"/>
              </a:ext>
            </a:extLst>
          </p:cNvPr>
          <p:cNvSpPr/>
          <p:nvPr/>
        </p:nvSpPr>
        <p:spPr>
          <a:xfrm>
            <a:off x="6942347" y="1231779"/>
            <a:ext cx="4982308" cy="1408983"/>
          </a:xfrm>
          <a:prstGeom prst="rect">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3200" b="1" i="0" u="none" strike="noStrike" kern="0" cap="none" spc="0" normalizeH="0" baseline="0" noProof="0" dirty="0">
                <a:ln>
                  <a:noFill/>
                </a:ln>
                <a:solidFill>
                  <a:prstClr val="white"/>
                </a:solidFill>
                <a:effectLst/>
                <a:uLnTx/>
                <a:uFillTx/>
                <a:latin typeface="Calibri" panose="020F0502020204030204"/>
                <a:ea typeface="+mn-ea"/>
                <a:cs typeface="+mn-cs"/>
              </a:rPr>
              <a:t>ONAP</a:t>
            </a:r>
          </a:p>
        </p:txBody>
      </p:sp>
      <p:sp>
        <p:nvSpPr>
          <p:cNvPr id="7" name="Cloud 6">
            <a:extLst>
              <a:ext uri="{FF2B5EF4-FFF2-40B4-BE49-F238E27FC236}">
                <a16:creationId xmlns:a16="http://schemas.microsoft.com/office/drawing/2014/main" id="{760DC440-B55F-4B63-B469-336FEEC9098A}"/>
              </a:ext>
            </a:extLst>
          </p:cNvPr>
          <p:cNvSpPr/>
          <p:nvPr/>
        </p:nvSpPr>
        <p:spPr>
          <a:xfrm>
            <a:off x="7342035" y="3414410"/>
            <a:ext cx="4024660" cy="1295889"/>
          </a:xfrm>
          <a:prstGeom prst="cloud">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RAN</a:t>
            </a:r>
          </a:p>
        </p:txBody>
      </p:sp>
      <p:sp>
        <p:nvSpPr>
          <p:cNvPr id="8" name="Rectangle 7">
            <a:extLst>
              <a:ext uri="{FF2B5EF4-FFF2-40B4-BE49-F238E27FC236}">
                <a16:creationId xmlns:a16="http://schemas.microsoft.com/office/drawing/2014/main" id="{69117BFF-CAD3-4AE7-8D49-F7F313A20D27}"/>
              </a:ext>
            </a:extLst>
          </p:cNvPr>
          <p:cNvSpPr/>
          <p:nvPr/>
        </p:nvSpPr>
        <p:spPr>
          <a:xfrm>
            <a:off x="9866716" y="4165948"/>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CUs</a:t>
            </a:r>
          </a:p>
        </p:txBody>
      </p:sp>
      <p:sp>
        <p:nvSpPr>
          <p:cNvPr id="9" name="Rectangle 8">
            <a:extLst>
              <a:ext uri="{FF2B5EF4-FFF2-40B4-BE49-F238E27FC236}">
                <a16:creationId xmlns:a16="http://schemas.microsoft.com/office/drawing/2014/main" id="{740182FC-3329-419C-8660-F026AE1C7E79}"/>
              </a:ext>
            </a:extLst>
          </p:cNvPr>
          <p:cNvSpPr/>
          <p:nvPr/>
        </p:nvSpPr>
        <p:spPr>
          <a:xfrm>
            <a:off x="8938075" y="4164345"/>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DUs</a:t>
            </a:r>
          </a:p>
        </p:txBody>
      </p:sp>
      <p:sp>
        <p:nvSpPr>
          <p:cNvPr id="10" name="Arrow: Up-Down 9">
            <a:extLst>
              <a:ext uri="{FF2B5EF4-FFF2-40B4-BE49-F238E27FC236}">
                <a16:creationId xmlns:a16="http://schemas.microsoft.com/office/drawing/2014/main" id="{780504C3-CA98-43BD-84A9-0C76994BF889}"/>
              </a:ext>
            </a:extLst>
          </p:cNvPr>
          <p:cNvSpPr/>
          <p:nvPr/>
        </p:nvSpPr>
        <p:spPr>
          <a:xfrm>
            <a:off x="9163456" y="2637762"/>
            <a:ext cx="368013" cy="1130094"/>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F3C0C86A-87EE-419D-9C9F-4E917D6DFE12}"/>
              </a:ext>
            </a:extLst>
          </p:cNvPr>
          <p:cNvSpPr txBox="1"/>
          <p:nvPr/>
        </p:nvSpPr>
        <p:spPr>
          <a:xfrm>
            <a:off x="9433501" y="2939398"/>
            <a:ext cx="212750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O1 for config update</a:t>
            </a:r>
          </a:p>
        </p:txBody>
      </p:sp>
      <p:sp>
        <p:nvSpPr>
          <p:cNvPr id="12" name="TextBox 11">
            <a:extLst>
              <a:ext uri="{FF2B5EF4-FFF2-40B4-BE49-F238E27FC236}">
                <a16:creationId xmlns:a16="http://schemas.microsoft.com/office/drawing/2014/main" id="{62F5A11B-585C-48EA-969C-B0C462142975}"/>
              </a:ext>
            </a:extLst>
          </p:cNvPr>
          <p:cNvSpPr txBox="1"/>
          <p:nvPr/>
        </p:nvSpPr>
        <p:spPr>
          <a:xfrm>
            <a:off x="5764883" y="5268502"/>
            <a:ext cx="6096000" cy="523220"/>
          </a:xfrm>
          <a:prstGeom prst="rect">
            <a:avLst/>
          </a:prstGeom>
          <a:noFill/>
        </p:spPr>
        <p:txBody>
          <a:bodyPr wrap="square" rtlCol="0">
            <a:spAutoFit/>
          </a:bodyPr>
          <a:lstStyle/>
          <a:p>
            <a:r>
              <a:rPr lang="en-US" sz="1400" b="1" u="sng" dirty="0">
                <a:solidFill>
                  <a:srgbClr val="44546A"/>
                </a:solidFill>
                <a:latin typeface="Arial" panose="020B0604020202020204" pitchFamily="34" charset="0"/>
                <a:cs typeface="Arial" panose="020B0604020202020204" pitchFamily="34" charset="0"/>
              </a:rPr>
              <a:t>Note</a:t>
            </a:r>
            <a:r>
              <a:rPr lang="en-US" sz="1400" dirty="0">
                <a:solidFill>
                  <a:srgbClr val="44546A"/>
                </a:solidFill>
                <a:latin typeface="Arial" panose="020B0604020202020204" pitchFamily="34" charset="0"/>
                <a:cs typeface="Arial" panose="020B0604020202020204" pitchFamily="34" charset="0"/>
              </a:rPr>
              <a:t>: The config updates should actually have been sent over A1, however this will be taken up in Honolulu.</a:t>
            </a:r>
          </a:p>
        </p:txBody>
      </p:sp>
      <p:sp>
        <p:nvSpPr>
          <p:cNvPr id="13" name="Scroll: Vertical 12">
            <a:extLst>
              <a:ext uri="{FF2B5EF4-FFF2-40B4-BE49-F238E27FC236}">
                <a16:creationId xmlns:a16="http://schemas.microsoft.com/office/drawing/2014/main" id="{105ED3F2-04BB-42DB-AECC-BA2F53EECE34}"/>
              </a:ext>
            </a:extLst>
          </p:cNvPr>
          <p:cNvSpPr/>
          <p:nvPr/>
        </p:nvSpPr>
        <p:spPr>
          <a:xfrm>
            <a:off x="9163456" y="1319857"/>
            <a:ext cx="2739572" cy="1111476"/>
          </a:xfrm>
          <a:prstGeom prst="verticalScroll">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panose="020F0502020204030204"/>
                <a:ea typeface="+mn-ea"/>
                <a:cs typeface="+mn-cs"/>
              </a:rPr>
              <a:t>RAN slice inventory</a:t>
            </a:r>
          </a:p>
          <a:p>
            <a:pPr marL="168275" marR="0" lvl="0" indent="-168275"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List of cells, DUs, CUs with details of active slices</a:t>
            </a:r>
          </a:p>
          <a:p>
            <a:pPr marL="168275" marR="0" lvl="0" indent="-168275"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Capacity &amp; Capability of RAN subnet</a:t>
            </a:r>
          </a:p>
        </p:txBody>
      </p:sp>
      <p:sp>
        <p:nvSpPr>
          <p:cNvPr id="14" name="Rectangle 13">
            <a:extLst>
              <a:ext uri="{FF2B5EF4-FFF2-40B4-BE49-F238E27FC236}">
                <a16:creationId xmlns:a16="http://schemas.microsoft.com/office/drawing/2014/main" id="{DE2B66BF-0AC9-4861-A4CA-07AF02F19410}"/>
              </a:ext>
            </a:extLst>
          </p:cNvPr>
          <p:cNvSpPr/>
          <p:nvPr/>
        </p:nvSpPr>
        <p:spPr>
          <a:xfrm>
            <a:off x="8009435" y="4169325"/>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RUs</a:t>
            </a:r>
          </a:p>
        </p:txBody>
      </p:sp>
      <p:sp>
        <p:nvSpPr>
          <p:cNvPr id="15" name="Rectangle 14">
            <a:extLst>
              <a:ext uri="{FF2B5EF4-FFF2-40B4-BE49-F238E27FC236}">
                <a16:creationId xmlns:a16="http://schemas.microsoft.com/office/drawing/2014/main" id="{17E93F8C-1A1F-4226-8B9A-58D1453DCD60}"/>
              </a:ext>
            </a:extLst>
          </p:cNvPr>
          <p:cNvSpPr/>
          <p:nvPr/>
        </p:nvSpPr>
        <p:spPr>
          <a:xfrm>
            <a:off x="8710417" y="3744678"/>
            <a:ext cx="1267021" cy="294324"/>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Near RT-RIC</a:t>
            </a:r>
          </a:p>
        </p:txBody>
      </p:sp>
      <p:sp>
        <p:nvSpPr>
          <p:cNvPr id="16" name="Arrow: Up-Down 15">
            <a:extLst>
              <a:ext uri="{FF2B5EF4-FFF2-40B4-BE49-F238E27FC236}">
                <a16:creationId xmlns:a16="http://schemas.microsoft.com/office/drawing/2014/main" id="{295C093F-1FEF-4CB5-B258-759BAFF8D589}"/>
              </a:ext>
            </a:extLst>
          </p:cNvPr>
          <p:cNvSpPr/>
          <p:nvPr/>
        </p:nvSpPr>
        <p:spPr>
          <a:xfrm>
            <a:off x="8653995" y="2618611"/>
            <a:ext cx="368012" cy="883852"/>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8A1FFBAC-E528-4F81-9827-2A1BDA4B7284}"/>
              </a:ext>
            </a:extLst>
          </p:cNvPr>
          <p:cNvSpPr txBox="1"/>
          <p:nvPr/>
        </p:nvSpPr>
        <p:spPr>
          <a:xfrm>
            <a:off x="8317227" y="3021354"/>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O1</a:t>
            </a:r>
          </a:p>
        </p:txBody>
      </p:sp>
    </p:spTree>
    <p:extLst>
      <p:ext uri="{BB962C8B-B14F-4D97-AF65-F5344CB8AC3E}">
        <p14:creationId xmlns:p14="http://schemas.microsoft.com/office/powerpoint/2010/main" val="594943035"/>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E6FEFE-C28F-4734-8B30-0C5637ADF2B3}"/>
              </a:ext>
            </a:extLst>
          </p:cNvPr>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a:extLst>
              <a:ext uri="{FF2B5EF4-FFF2-40B4-BE49-F238E27FC236}">
                <a16:creationId xmlns:a16="http://schemas.microsoft.com/office/drawing/2014/main" id="{4AAA3170-746D-4B84-8552-4380DC9D3472}"/>
              </a:ext>
            </a:extLst>
          </p:cNvPr>
          <p:cNvSpPr>
            <a:spLocks noGrp="1"/>
          </p:cNvSpPr>
          <p:nvPr>
            <p:ph type="title"/>
          </p:nvPr>
        </p:nvSpPr>
        <p:spPr/>
        <p:txBody>
          <a:bodyPr>
            <a:normAutofit fontScale="90000"/>
          </a:bodyPr>
          <a:lstStyle/>
          <a:p>
            <a:r>
              <a:rPr lang="en-US" dirty="0"/>
              <a:t>Honolulu proposal for RAN Slicing</a:t>
            </a:r>
          </a:p>
        </p:txBody>
      </p:sp>
      <p:sp>
        <p:nvSpPr>
          <p:cNvPr id="5" name="Content Placeholder 1">
            <a:extLst>
              <a:ext uri="{FF2B5EF4-FFF2-40B4-BE49-F238E27FC236}">
                <a16:creationId xmlns:a16="http://schemas.microsoft.com/office/drawing/2014/main" id="{0BD75DC1-0D0A-4ABB-B409-3D327FEABD45}"/>
              </a:ext>
            </a:extLst>
          </p:cNvPr>
          <p:cNvSpPr txBox="1">
            <a:spLocks/>
          </p:cNvSpPr>
          <p:nvPr/>
        </p:nvSpPr>
        <p:spPr>
          <a:xfrm>
            <a:off x="222236" y="1158291"/>
            <a:ext cx="5873764" cy="5391726"/>
          </a:xfrm>
          <a:prstGeom prst="rect">
            <a:avLst/>
          </a:prstGeom>
          <a:ln>
            <a:solidFill>
              <a:sysClr val="windowText" lastClr="000000">
                <a:lumMod val="50000"/>
                <a:lumOff val="50000"/>
              </a:sysClr>
            </a:solidFill>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REQ-2a</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P2 </a:t>
            </a: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Instantiate RAN NFs, RAN “service” and perform initial configuration</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(O2 is a stretch goal) as part of slice allocation actions</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REQ-2b</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P2 Support end-point related enhancements for E2E Slicing and RAN&lt;-&gt;TN interactions</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REQ-2c</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P1 </a:t>
            </a: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Map RAN Slice Profile to each Near-RT RIC-level configuration</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REQ-2d</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P1 Support A1 interface for Closed Loop and AI/ML based config update guidance</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REQ-2e</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P2 </a:t>
            </a: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Consume necessary PM/FM info from RAN, for Closed Loop Actions/Intelligent Slicing</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REQ-2f</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P2 </a:t>
            </a: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Appropriately configure/re-configure RAN resources (dependency on O-RAN models)</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1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REQ-2g</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P3 Appropriate RAN resource determination is a stretch goal</a:t>
            </a:r>
            <a:endParaRPr kumimoji="0" lang="en-US" sz="17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
        <p:nvSpPr>
          <p:cNvPr id="6" name="Rectangle 5">
            <a:extLst>
              <a:ext uri="{FF2B5EF4-FFF2-40B4-BE49-F238E27FC236}">
                <a16:creationId xmlns:a16="http://schemas.microsoft.com/office/drawing/2014/main" id="{DFD6797E-26E1-466F-9960-2BF9CE3023D3}"/>
              </a:ext>
            </a:extLst>
          </p:cNvPr>
          <p:cNvSpPr/>
          <p:nvPr/>
        </p:nvSpPr>
        <p:spPr>
          <a:xfrm>
            <a:off x="6770688" y="1279373"/>
            <a:ext cx="4982308" cy="1408983"/>
          </a:xfrm>
          <a:prstGeom prst="rect">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3200" b="1" i="0" u="none" strike="noStrike" kern="0" cap="none" spc="0" normalizeH="0" baseline="0" noProof="0" dirty="0">
                <a:ln>
                  <a:noFill/>
                </a:ln>
                <a:solidFill>
                  <a:prstClr val="white"/>
                </a:solidFill>
                <a:effectLst/>
                <a:uLnTx/>
                <a:uFillTx/>
                <a:latin typeface="Calibri" panose="020F0502020204030204"/>
                <a:ea typeface="+mn-ea"/>
                <a:cs typeface="+mn-cs"/>
              </a:rPr>
              <a:t>ONAP</a:t>
            </a:r>
          </a:p>
        </p:txBody>
      </p:sp>
      <p:sp>
        <p:nvSpPr>
          <p:cNvPr id="7" name="Cloud 6">
            <a:extLst>
              <a:ext uri="{FF2B5EF4-FFF2-40B4-BE49-F238E27FC236}">
                <a16:creationId xmlns:a16="http://schemas.microsoft.com/office/drawing/2014/main" id="{5B68A082-291E-46D3-B5A2-F3253533AC34}"/>
              </a:ext>
            </a:extLst>
          </p:cNvPr>
          <p:cNvSpPr/>
          <p:nvPr/>
        </p:nvSpPr>
        <p:spPr>
          <a:xfrm>
            <a:off x="7170376" y="3462004"/>
            <a:ext cx="4024660" cy="1295889"/>
          </a:xfrm>
          <a:prstGeom prst="cloud">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RAN</a:t>
            </a:r>
          </a:p>
        </p:txBody>
      </p:sp>
      <p:sp>
        <p:nvSpPr>
          <p:cNvPr id="8" name="Rectangle 7">
            <a:extLst>
              <a:ext uri="{FF2B5EF4-FFF2-40B4-BE49-F238E27FC236}">
                <a16:creationId xmlns:a16="http://schemas.microsoft.com/office/drawing/2014/main" id="{C261671F-4FB4-4DE1-9B4A-1CFD670A29EC}"/>
              </a:ext>
            </a:extLst>
          </p:cNvPr>
          <p:cNvSpPr/>
          <p:nvPr/>
        </p:nvSpPr>
        <p:spPr>
          <a:xfrm>
            <a:off x="9695057" y="4213542"/>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CUs</a:t>
            </a:r>
          </a:p>
        </p:txBody>
      </p:sp>
      <p:sp>
        <p:nvSpPr>
          <p:cNvPr id="9" name="Rectangle 8">
            <a:extLst>
              <a:ext uri="{FF2B5EF4-FFF2-40B4-BE49-F238E27FC236}">
                <a16:creationId xmlns:a16="http://schemas.microsoft.com/office/drawing/2014/main" id="{457A09AC-8290-449F-912B-2142850B77AF}"/>
              </a:ext>
            </a:extLst>
          </p:cNvPr>
          <p:cNvSpPr/>
          <p:nvPr/>
        </p:nvSpPr>
        <p:spPr>
          <a:xfrm>
            <a:off x="8766416" y="4211939"/>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DUs</a:t>
            </a:r>
          </a:p>
        </p:txBody>
      </p:sp>
      <p:sp>
        <p:nvSpPr>
          <p:cNvPr id="10" name="Arrow: Up-Down 9">
            <a:extLst>
              <a:ext uri="{FF2B5EF4-FFF2-40B4-BE49-F238E27FC236}">
                <a16:creationId xmlns:a16="http://schemas.microsoft.com/office/drawing/2014/main" id="{D379149A-2940-4F31-8177-5C659A782AF0}"/>
              </a:ext>
            </a:extLst>
          </p:cNvPr>
          <p:cNvSpPr/>
          <p:nvPr/>
        </p:nvSpPr>
        <p:spPr>
          <a:xfrm>
            <a:off x="8461553" y="2707021"/>
            <a:ext cx="368013" cy="1130094"/>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CC99844-0CF7-48E1-BD38-CDCAD01352D9}"/>
              </a:ext>
            </a:extLst>
          </p:cNvPr>
          <p:cNvSpPr txBox="1"/>
          <p:nvPr/>
        </p:nvSpPr>
        <p:spPr>
          <a:xfrm>
            <a:off x="8731598" y="3008657"/>
            <a:ext cx="43473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A1</a:t>
            </a:r>
          </a:p>
        </p:txBody>
      </p:sp>
      <p:sp>
        <p:nvSpPr>
          <p:cNvPr id="12" name="TextBox 11">
            <a:extLst>
              <a:ext uri="{FF2B5EF4-FFF2-40B4-BE49-F238E27FC236}">
                <a16:creationId xmlns:a16="http://schemas.microsoft.com/office/drawing/2014/main" id="{AFF3BB56-CE1B-4BE3-979C-4C842C436AFC}"/>
              </a:ext>
            </a:extLst>
          </p:cNvPr>
          <p:cNvSpPr txBox="1"/>
          <p:nvPr/>
        </p:nvSpPr>
        <p:spPr>
          <a:xfrm>
            <a:off x="6562599" y="4858242"/>
            <a:ext cx="5325852" cy="1600438"/>
          </a:xfrm>
          <a:prstGeom prst="rect">
            <a:avLst/>
          </a:prstGeom>
          <a:noFill/>
        </p:spPr>
        <p:txBody>
          <a:bodyPr wrap="square" rtlCol="0">
            <a:spAutoFit/>
          </a:bodyPr>
          <a:lstStyle/>
          <a:p>
            <a:r>
              <a:rPr lang="en-US" sz="1400" b="1" u="sng" dirty="0">
                <a:solidFill>
                  <a:srgbClr val="44546A"/>
                </a:solidFill>
                <a:latin typeface="Arial" panose="020B0604020202020204" pitchFamily="34" charset="0"/>
                <a:cs typeface="Arial" panose="020B0604020202020204" pitchFamily="34" charset="0"/>
              </a:rPr>
              <a:t>Notes</a:t>
            </a:r>
            <a:endParaRPr lang="en-US" sz="1400" dirty="0">
              <a:solidFill>
                <a:srgbClr val="44546A"/>
              </a:solidFill>
              <a:latin typeface="Arial" panose="020B0604020202020204" pitchFamily="34" charset="0"/>
              <a:cs typeface="Arial" panose="020B0604020202020204" pitchFamily="34" charset="0"/>
            </a:endParaRPr>
          </a:p>
          <a:p>
            <a:pPr marL="342900" indent="-342900">
              <a:buFontTx/>
              <a:buAutoNum type="arabicPeriod"/>
            </a:pPr>
            <a:r>
              <a:rPr lang="en-US" sz="1400" dirty="0">
                <a:solidFill>
                  <a:srgbClr val="44546A"/>
                </a:solidFill>
                <a:latin typeface="Arial" panose="020B0604020202020204" pitchFamily="34" charset="0"/>
                <a:cs typeface="Arial" panose="020B0604020202020204" pitchFamily="34" charset="0"/>
              </a:rPr>
              <a:t>O2 interface is considered as a stretch goal for RAN Slicing</a:t>
            </a:r>
          </a:p>
          <a:p>
            <a:pPr marL="342900" indent="-342900">
              <a:buFontTx/>
              <a:buAutoNum type="arabicPeriod"/>
            </a:pPr>
            <a:r>
              <a:rPr lang="en-US" sz="1400" dirty="0">
                <a:solidFill>
                  <a:srgbClr val="44546A"/>
                </a:solidFill>
                <a:latin typeface="Arial" panose="020B0604020202020204" pitchFamily="34" charset="0"/>
                <a:cs typeface="Arial" panose="020B0604020202020204" pitchFamily="34" charset="0"/>
              </a:rPr>
              <a:t>Alignment with O-RAN information models to be considered in scope.</a:t>
            </a:r>
          </a:p>
          <a:p>
            <a:pPr marL="342900" indent="-342900">
              <a:buFontTx/>
              <a:buAutoNum type="arabicPeriod"/>
            </a:pPr>
            <a:r>
              <a:rPr lang="en-US" sz="1400" b="1" dirty="0">
                <a:solidFill>
                  <a:srgbClr val="44546A"/>
                </a:solidFill>
                <a:latin typeface="Arial" panose="020B0604020202020204" pitchFamily="34" charset="0"/>
                <a:cs typeface="Arial" panose="020B0604020202020204" pitchFamily="34" charset="0"/>
              </a:rPr>
              <a:t>Only a part of the CPS impacts may be considered in this release.</a:t>
            </a:r>
          </a:p>
          <a:p>
            <a:pPr marL="342900" indent="-342900">
              <a:buFontTx/>
              <a:buAutoNum type="arabicPeriod"/>
            </a:pPr>
            <a:r>
              <a:rPr lang="en-US" sz="1400" dirty="0">
                <a:solidFill>
                  <a:srgbClr val="44546A"/>
                </a:solidFill>
                <a:latin typeface="Arial" panose="020B0604020202020204" pitchFamily="34" charset="0"/>
                <a:cs typeface="Arial" panose="020B0604020202020204" pitchFamily="34" charset="0"/>
              </a:rPr>
              <a:t>TA &lt;-&gt; Cell mapping inventory to reside in C&amp;PS/Config DB</a:t>
            </a:r>
          </a:p>
        </p:txBody>
      </p:sp>
      <p:sp>
        <p:nvSpPr>
          <p:cNvPr id="13" name="Scroll: Vertical 12">
            <a:extLst>
              <a:ext uri="{FF2B5EF4-FFF2-40B4-BE49-F238E27FC236}">
                <a16:creationId xmlns:a16="http://schemas.microsoft.com/office/drawing/2014/main" id="{1B677A84-BC30-4DAF-9335-C756F45DE086}"/>
              </a:ext>
            </a:extLst>
          </p:cNvPr>
          <p:cNvSpPr/>
          <p:nvPr/>
        </p:nvSpPr>
        <p:spPr>
          <a:xfrm>
            <a:off x="8991797" y="1367451"/>
            <a:ext cx="2739572" cy="1111476"/>
          </a:xfrm>
          <a:prstGeom prst="verticalScroll">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panose="020F0502020204030204"/>
                <a:ea typeface="+mn-ea"/>
                <a:cs typeface="+mn-cs"/>
              </a:rPr>
              <a:t>RAN slice inventory</a:t>
            </a:r>
          </a:p>
          <a:p>
            <a:pPr marL="168275" marR="0" lvl="0" indent="-168275"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List of cells, DUs, </a:t>
            </a:r>
            <a:r>
              <a:rPr kumimoji="0" lang="en-US" sz="1200" b="0" i="0" u="none" strike="noStrike" kern="0" cap="none" spc="0" normalizeH="0" baseline="0" noProof="0" dirty="0" err="1">
                <a:ln>
                  <a:noFill/>
                </a:ln>
                <a:solidFill>
                  <a:prstClr val="black"/>
                </a:solidFill>
                <a:effectLst/>
                <a:uLnTx/>
                <a:uFillTx/>
                <a:latin typeface="Calibri" panose="020F0502020204030204"/>
                <a:ea typeface="+mn-ea"/>
                <a:cs typeface="+mn-cs"/>
              </a:rPr>
              <a:t>Cus</a:t>
            </a: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 Near-RT RIC with details of active slices</a:t>
            </a:r>
          </a:p>
          <a:p>
            <a:pPr marL="168275" marR="0" lvl="0" indent="-168275"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Capacity &amp; capability of RAN subnet</a:t>
            </a:r>
          </a:p>
        </p:txBody>
      </p:sp>
      <p:sp>
        <p:nvSpPr>
          <p:cNvPr id="14" name="Rectangle 13">
            <a:extLst>
              <a:ext uri="{FF2B5EF4-FFF2-40B4-BE49-F238E27FC236}">
                <a16:creationId xmlns:a16="http://schemas.microsoft.com/office/drawing/2014/main" id="{CF29D0EB-F9FC-4B15-A560-FAA30F8185C2}"/>
              </a:ext>
            </a:extLst>
          </p:cNvPr>
          <p:cNvSpPr/>
          <p:nvPr/>
        </p:nvSpPr>
        <p:spPr>
          <a:xfrm>
            <a:off x="7837776" y="4216919"/>
            <a:ext cx="759656" cy="266499"/>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RUs</a:t>
            </a:r>
          </a:p>
        </p:txBody>
      </p:sp>
      <p:sp>
        <p:nvSpPr>
          <p:cNvPr id="15" name="Rectangle 14">
            <a:extLst>
              <a:ext uri="{FF2B5EF4-FFF2-40B4-BE49-F238E27FC236}">
                <a16:creationId xmlns:a16="http://schemas.microsoft.com/office/drawing/2014/main" id="{9796736E-A479-4FB3-AA02-3C4732AB7AAF}"/>
              </a:ext>
            </a:extLst>
          </p:cNvPr>
          <p:cNvSpPr/>
          <p:nvPr/>
        </p:nvSpPr>
        <p:spPr>
          <a:xfrm>
            <a:off x="8538758" y="3792272"/>
            <a:ext cx="1267021" cy="294324"/>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Near RT-RIC</a:t>
            </a:r>
          </a:p>
        </p:txBody>
      </p:sp>
      <p:sp>
        <p:nvSpPr>
          <p:cNvPr id="16" name="Arrow: Up-Down 15">
            <a:extLst>
              <a:ext uri="{FF2B5EF4-FFF2-40B4-BE49-F238E27FC236}">
                <a16:creationId xmlns:a16="http://schemas.microsoft.com/office/drawing/2014/main" id="{B29D4A54-B626-4523-B028-D52B4FFEE583}"/>
              </a:ext>
            </a:extLst>
          </p:cNvPr>
          <p:cNvSpPr/>
          <p:nvPr/>
        </p:nvSpPr>
        <p:spPr>
          <a:xfrm>
            <a:off x="7952092" y="2687870"/>
            <a:ext cx="368012" cy="883852"/>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FFB128C2-925B-4E5B-A72B-8DAD8C1C2950}"/>
              </a:ext>
            </a:extLst>
          </p:cNvPr>
          <p:cNvSpPr txBox="1"/>
          <p:nvPr/>
        </p:nvSpPr>
        <p:spPr>
          <a:xfrm>
            <a:off x="8028366" y="3049176"/>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O1</a:t>
            </a:r>
          </a:p>
        </p:txBody>
      </p:sp>
      <p:sp>
        <p:nvSpPr>
          <p:cNvPr id="18" name="Arrow: Up-Down 17">
            <a:extLst>
              <a:ext uri="{FF2B5EF4-FFF2-40B4-BE49-F238E27FC236}">
                <a16:creationId xmlns:a16="http://schemas.microsoft.com/office/drawing/2014/main" id="{06FC0B47-3E63-41D1-A4BD-A472FF29BAF0}"/>
              </a:ext>
            </a:extLst>
          </p:cNvPr>
          <p:cNvSpPr/>
          <p:nvPr/>
        </p:nvSpPr>
        <p:spPr>
          <a:xfrm>
            <a:off x="9798451" y="2696273"/>
            <a:ext cx="377217" cy="818147"/>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ACC1E01F-6B17-48F4-98DC-E807B1DCD6E0}"/>
              </a:ext>
            </a:extLst>
          </p:cNvPr>
          <p:cNvSpPr txBox="1"/>
          <p:nvPr/>
        </p:nvSpPr>
        <p:spPr>
          <a:xfrm>
            <a:off x="9987059" y="2920680"/>
            <a:ext cx="176138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O2 (Stretch goal)</a:t>
            </a:r>
          </a:p>
        </p:txBody>
      </p:sp>
    </p:spTree>
    <p:extLst>
      <p:ext uri="{BB962C8B-B14F-4D97-AF65-F5344CB8AC3E}">
        <p14:creationId xmlns:p14="http://schemas.microsoft.com/office/powerpoint/2010/main" val="4120500035"/>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F7BCAB-396E-475B-AE12-4FFEF693EDB9}"/>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a16="http://schemas.microsoft.com/office/drawing/2014/main" id="{4F229574-3D8F-4462-A734-AA5070CC6673}"/>
              </a:ext>
            </a:extLst>
          </p:cNvPr>
          <p:cNvSpPr>
            <a:spLocks noGrp="1"/>
          </p:cNvSpPr>
          <p:nvPr>
            <p:ph type="title"/>
          </p:nvPr>
        </p:nvSpPr>
        <p:spPr/>
        <p:txBody>
          <a:bodyPr>
            <a:normAutofit fontScale="90000"/>
          </a:bodyPr>
          <a:lstStyle/>
          <a:p>
            <a:r>
              <a:rPr lang="en-US" dirty="0"/>
              <a:t>Guilin recap: Core Slicing (new Core NSSI creation)</a:t>
            </a:r>
          </a:p>
        </p:txBody>
      </p:sp>
      <p:grpSp>
        <p:nvGrpSpPr>
          <p:cNvPr id="6" name="Group 104">
            <a:extLst>
              <a:ext uri="{FF2B5EF4-FFF2-40B4-BE49-F238E27FC236}">
                <a16:creationId xmlns:a16="http://schemas.microsoft.com/office/drawing/2014/main" id="{DAC4C722-7B8C-46C8-8F5D-A5E9E11A03A4}"/>
              </a:ext>
            </a:extLst>
          </p:cNvPr>
          <p:cNvGrpSpPr/>
          <p:nvPr/>
        </p:nvGrpSpPr>
        <p:grpSpPr>
          <a:xfrm>
            <a:off x="94894" y="5921246"/>
            <a:ext cx="3233398" cy="515900"/>
            <a:chOff x="1119488" y="5839007"/>
            <a:chExt cx="3233398" cy="515900"/>
          </a:xfrm>
        </p:grpSpPr>
        <p:cxnSp>
          <p:nvCxnSpPr>
            <p:cNvPr id="7" name="Straight Arrow Connector 106">
              <a:extLst>
                <a:ext uri="{FF2B5EF4-FFF2-40B4-BE49-F238E27FC236}">
                  <a16:creationId xmlns:a16="http://schemas.microsoft.com/office/drawing/2014/main" id="{0F5D3D14-F8E2-47C2-96CC-E5E1B9C3AB68}"/>
                </a:ext>
              </a:extLst>
            </p:cNvPr>
            <p:cNvCxnSpPr/>
            <p:nvPr/>
          </p:nvCxnSpPr>
          <p:spPr>
            <a:xfrm>
              <a:off x="1119488" y="5895532"/>
              <a:ext cx="932688" cy="6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108">
              <a:extLst>
                <a:ext uri="{FF2B5EF4-FFF2-40B4-BE49-F238E27FC236}">
                  <a16:creationId xmlns:a16="http://schemas.microsoft.com/office/drawing/2014/main" id="{D3F6371E-5FEE-46AB-A67B-3AB0F31D3B76}"/>
                </a:ext>
              </a:extLst>
            </p:cNvPr>
            <p:cNvSpPr txBox="1"/>
            <p:nvPr/>
          </p:nvSpPr>
          <p:spPr>
            <a:xfrm>
              <a:off x="2201528" y="5839007"/>
              <a:ext cx="2151358"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a:t>Slice Lifecycle Flows (Existing)</a:t>
              </a:r>
            </a:p>
          </p:txBody>
        </p:sp>
        <p:cxnSp>
          <p:nvCxnSpPr>
            <p:cNvPr id="9" name="Elbow Connector 112">
              <a:extLst>
                <a:ext uri="{FF2B5EF4-FFF2-40B4-BE49-F238E27FC236}">
                  <a16:creationId xmlns:a16="http://schemas.microsoft.com/office/drawing/2014/main" id="{50AFE357-CDA0-48A0-A14E-0B56BDA7DA4A}"/>
                </a:ext>
              </a:extLst>
            </p:cNvPr>
            <p:cNvCxnSpPr/>
            <p:nvPr/>
          </p:nvCxnSpPr>
          <p:spPr>
            <a:xfrm>
              <a:off x="1135042" y="6240564"/>
              <a:ext cx="917134" cy="1"/>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0" name="TextBox 113">
              <a:extLst>
                <a:ext uri="{FF2B5EF4-FFF2-40B4-BE49-F238E27FC236}">
                  <a16:creationId xmlns:a16="http://schemas.microsoft.com/office/drawing/2014/main" id="{61A8CD12-2750-4F05-9E96-70C43E40F688}"/>
                </a:ext>
              </a:extLst>
            </p:cNvPr>
            <p:cNvSpPr txBox="1"/>
            <p:nvPr/>
          </p:nvSpPr>
          <p:spPr>
            <a:xfrm>
              <a:off x="2201528" y="6139463"/>
              <a:ext cx="1967718"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a:t>NSSMF – NFVO Flow (New)</a:t>
              </a:r>
            </a:p>
          </p:txBody>
        </p:sp>
      </p:grpSp>
      <p:grpSp>
        <p:nvGrpSpPr>
          <p:cNvPr id="11" name="Group 28">
            <a:extLst>
              <a:ext uri="{FF2B5EF4-FFF2-40B4-BE49-F238E27FC236}">
                <a16:creationId xmlns:a16="http://schemas.microsoft.com/office/drawing/2014/main" id="{43C71CB8-7168-40F6-8D8C-4C64D86B2374}"/>
              </a:ext>
            </a:extLst>
          </p:cNvPr>
          <p:cNvGrpSpPr/>
          <p:nvPr/>
        </p:nvGrpSpPr>
        <p:grpSpPr>
          <a:xfrm>
            <a:off x="316533" y="1253949"/>
            <a:ext cx="11365664" cy="4675122"/>
            <a:chOff x="402286" y="1071154"/>
            <a:chExt cx="11365664" cy="4675122"/>
          </a:xfrm>
        </p:grpSpPr>
        <p:sp>
          <p:nvSpPr>
            <p:cNvPr id="12" name="Rectangle 23">
              <a:extLst>
                <a:ext uri="{FF2B5EF4-FFF2-40B4-BE49-F238E27FC236}">
                  <a16:creationId xmlns:a16="http://schemas.microsoft.com/office/drawing/2014/main" id="{F6277894-AEA3-443D-A58C-85ADA9B92856}"/>
                </a:ext>
              </a:extLst>
            </p:cNvPr>
            <p:cNvSpPr/>
            <p:nvPr/>
          </p:nvSpPr>
          <p:spPr>
            <a:xfrm>
              <a:off x="5151396" y="1071154"/>
              <a:ext cx="2341415" cy="7968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14">
              <a:extLst>
                <a:ext uri="{FF2B5EF4-FFF2-40B4-BE49-F238E27FC236}">
                  <a16:creationId xmlns:a16="http://schemas.microsoft.com/office/drawing/2014/main" id="{2625F68D-AF38-4CFB-B9A0-2D1DB4A9B62D}"/>
                </a:ext>
              </a:extLst>
            </p:cNvPr>
            <p:cNvGrpSpPr/>
            <p:nvPr/>
          </p:nvGrpSpPr>
          <p:grpSpPr>
            <a:xfrm>
              <a:off x="402286" y="1268121"/>
              <a:ext cx="8625024" cy="4478155"/>
              <a:chOff x="2181561" y="1538751"/>
              <a:chExt cx="8231225" cy="4478155"/>
            </a:xfrm>
          </p:grpSpPr>
          <p:sp>
            <p:nvSpPr>
              <p:cNvPr id="23" name="Rectangle 115">
                <a:extLst>
                  <a:ext uri="{FF2B5EF4-FFF2-40B4-BE49-F238E27FC236}">
                    <a16:creationId xmlns:a16="http://schemas.microsoft.com/office/drawing/2014/main" id="{8EE79F99-3CBA-47EB-ADA8-47D504E8873C}"/>
                  </a:ext>
                </a:extLst>
              </p:cNvPr>
              <p:cNvSpPr/>
              <p:nvPr/>
            </p:nvSpPr>
            <p:spPr>
              <a:xfrm>
                <a:off x="2181561" y="3475717"/>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UUI</a:t>
                </a:r>
              </a:p>
            </p:txBody>
          </p:sp>
          <p:sp>
            <p:nvSpPr>
              <p:cNvPr id="24" name="Rectangle 116">
                <a:extLst>
                  <a:ext uri="{FF2B5EF4-FFF2-40B4-BE49-F238E27FC236}">
                    <a16:creationId xmlns:a16="http://schemas.microsoft.com/office/drawing/2014/main" id="{0F08142E-B430-47ED-AD90-5FC77D86AA9F}"/>
                  </a:ext>
                </a:extLst>
              </p:cNvPr>
              <p:cNvSpPr/>
              <p:nvPr/>
            </p:nvSpPr>
            <p:spPr>
              <a:xfrm>
                <a:off x="4191560" y="3487909"/>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err="1"/>
                  <a:t>ExtAPI</a:t>
                </a:r>
                <a:endParaRPr lang="en-US" sz="1400" dirty="0"/>
              </a:p>
            </p:txBody>
          </p:sp>
          <p:sp>
            <p:nvSpPr>
              <p:cNvPr id="25" name="Rectangle 117">
                <a:extLst>
                  <a:ext uri="{FF2B5EF4-FFF2-40B4-BE49-F238E27FC236}">
                    <a16:creationId xmlns:a16="http://schemas.microsoft.com/office/drawing/2014/main" id="{79B9BA4B-68B4-482A-BB7D-A287A9E0C2E1}"/>
                  </a:ext>
                </a:extLst>
              </p:cNvPr>
              <p:cNvSpPr/>
              <p:nvPr/>
            </p:nvSpPr>
            <p:spPr>
              <a:xfrm>
                <a:off x="6173280" y="2542664"/>
                <a:ext cx="3179378" cy="2316162"/>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dirty="0"/>
              </a:p>
            </p:txBody>
          </p:sp>
          <p:sp>
            <p:nvSpPr>
              <p:cNvPr id="26" name="Rectangle 119">
                <a:extLst>
                  <a:ext uri="{FF2B5EF4-FFF2-40B4-BE49-F238E27FC236}">
                    <a16:creationId xmlns:a16="http://schemas.microsoft.com/office/drawing/2014/main" id="{D64ED7C2-CEF4-4465-A6D3-65CA19DE00FE}"/>
                  </a:ext>
                </a:extLst>
              </p:cNvPr>
              <p:cNvSpPr/>
              <p:nvPr/>
            </p:nvSpPr>
            <p:spPr>
              <a:xfrm>
                <a:off x="8062254" y="3833476"/>
                <a:ext cx="1048354" cy="448694"/>
              </a:xfrm>
              <a:prstGeom prst="rect">
                <a:avLst/>
              </a:prstGeom>
              <a:solidFill>
                <a:schemeClr val="bg2">
                  <a:lumMod val="40000"/>
                  <a:lumOff val="60000"/>
                </a:schemeClr>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Core NSSMF Workflow</a:t>
                </a:r>
              </a:p>
            </p:txBody>
          </p:sp>
          <p:sp>
            <p:nvSpPr>
              <p:cNvPr id="27" name="Rectangle 120">
                <a:extLst>
                  <a:ext uri="{FF2B5EF4-FFF2-40B4-BE49-F238E27FC236}">
                    <a16:creationId xmlns:a16="http://schemas.microsoft.com/office/drawing/2014/main" id="{7398285C-AF5E-4543-B76F-3E794637C618}"/>
                  </a:ext>
                </a:extLst>
              </p:cNvPr>
              <p:cNvSpPr/>
              <p:nvPr/>
            </p:nvSpPr>
            <p:spPr>
              <a:xfrm>
                <a:off x="8053188" y="2743954"/>
                <a:ext cx="636013" cy="281545"/>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NSMF</a:t>
                </a:r>
              </a:p>
            </p:txBody>
          </p:sp>
          <p:sp>
            <p:nvSpPr>
              <p:cNvPr id="28" name="Rectangle 121">
                <a:extLst>
                  <a:ext uri="{FF2B5EF4-FFF2-40B4-BE49-F238E27FC236}">
                    <a16:creationId xmlns:a16="http://schemas.microsoft.com/office/drawing/2014/main" id="{BC816936-8C31-42F8-BA22-ECD591886708}"/>
                  </a:ext>
                </a:extLst>
              </p:cNvPr>
              <p:cNvSpPr/>
              <p:nvPr/>
            </p:nvSpPr>
            <p:spPr>
              <a:xfrm>
                <a:off x="7007911" y="2755833"/>
                <a:ext cx="676429" cy="278473"/>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CSMF</a:t>
                </a:r>
              </a:p>
            </p:txBody>
          </p:sp>
          <p:sp>
            <p:nvSpPr>
              <p:cNvPr id="29" name="TextBox 122">
                <a:extLst>
                  <a:ext uri="{FF2B5EF4-FFF2-40B4-BE49-F238E27FC236}">
                    <a16:creationId xmlns:a16="http://schemas.microsoft.com/office/drawing/2014/main" id="{2716EE1C-4FE9-45D5-8517-B4F3D19FA235}"/>
                  </a:ext>
                </a:extLst>
              </p:cNvPr>
              <p:cNvSpPr txBox="1"/>
              <p:nvPr/>
            </p:nvSpPr>
            <p:spPr>
              <a:xfrm>
                <a:off x="6282488" y="2636942"/>
                <a:ext cx="259686"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a:latin typeface="+mj-lt"/>
                  </a:rPr>
                  <a:t>SO</a:t>
                </a:r>
                <a:endParaRPr lang="en-US" sz="1100" dirty="0">
                  <a:latin typeface="+mj-lt"/>
                </a:endParaRPr>
              </a:p>
            </p:txBody>
          </p:sp>
          <p:cxnSp>
            <p:nvCxnSpPr>
              <p:cNvPr id="30" name="Straight Arrow Connector 123">
                <a:extLst>
                  <a:ext uri="{FF2B5EF4-FFF2-40B4-BE49-F238E27FC236}">
                    <a16:creationId xmlns:a16="http://schemas.microsoft.com/office/drawing/2014/main" id="{0CE83906-1F3D-4542-9A0D-4D64E00A26DB}"/>
                  </a:ext>
                </a:extLst>
              </p:cNvPr>
              <p:cNvCxnSpPr>
                <a:stCxn id="23" idx="3"/>
                <a:endCxn id="24" idx="1"/>
              </p:cNvCxnSpPr>
              <p:nvPr/>
            </p:nvCxnSpPr>
            <p:spPr>
              <a:xfrm flipV="1">
                <a:off x="3071577" y="3699542"/>
                <a:ext cx="1119983"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124">
                <a:extLst>
                  <a:ext uri="{FF2B5EF4-FFF2-40B4-BE49-F238E27FC236}">
                    <a16:creationId xmlns:a16="http://schemas.microsoft.com/office/drawing/2014/main" id="{4E7117F7-BB50-4827-B80D-6DB71620BA15}"/>
                  </a:ext>
                </a:extLst>
              </p:cNvPr>
              <p:cNvCxnSpPr/>
              <p:nvPr/>
            </p:nvCxnSpPr>
            <p:spPr>
              <a:xfrm>
                <a:off x="4901321" y="3568701"/>
                <a:ext cx="1381167"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125">
                <a:extLst>
                  <a:ext uri="{FF2B5EF4-FFF2-40B4-BE49-F238E27FC236}">
                    <a16:creationId xmlns:a16="http://schemas.microsoft.com/office/drawing/2014/main" id="{288E9766-77AC-433C-8D97-65D8B40C85A0}"/>
                  </a:ext>
                </a:extLst>
              </p:cNvPr>
              <p:cNvCxnSpPr>
                <a:stCxn id="43" idx="2"/>
                <a:endCxn id="33" idx="0"/>
              </p:cNvCxnSpPr>
              <p:nvPr/>
            </p:nvCxnSpPr>
            <p:spPr>
              <a:xfrm rot="16200000" flipH="1">
                <a:off x="6935813" y="4414554"/>
                <a:ext cx="1043050" cy="125944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angle 126">
                <a:extLst>
                  <a:ext uri="{FF2B5EF4-FFF2-40B4-BE49-F238E27FC236}">
                    <a16:creationId xmlns:a16="http://schemas.microsoft.com/office/drawing/2014/main" id="{F52FFF06-01D9-4D7D-91AC-107DBE8F72C9}"/>
                  </a:ext>
                </a:extLst>
              </p:cNvPr>
              <p:cNvSpPr/>
              <p:nvPr/>
            </p:nvSpPr>
            <p:spPr>
              <a:xfrm>
                <a:off x="7642053" y="5565802"/>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CDS</a:t>
                </a:r>
              </a:p>
            </p:txBody>
          </p:sp>
          <p:sp>
            <p:nvSpPr>
              <p:cNvPr id="34" name="Rectangle 127">
                <a:extLst>
                  <a:ext uri="{FF2B5EF4-FFF2-40B4-BE49-F238E27FC236}">
                    <a16:creationId xmlns:a16="http://schemas.microsoft.com/office/drawing/2014/main" id="{FEF78DA3-2706-4062-A439-63A84EC44571}"/>
                  </a:ext>
                </a:extLst>
              </p:cNvPr>
              <p:cNvSpPr/>
              <p:nvPr/>
            </p:nvSpPr>
            <p:spPr>
              <a:xfrm>
                <a:off x="9522770" y="5559398"/>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Multi-cloud</a:t>
                </a:r>
              </a:p>
            </p:txBody>
          </p:sp>
          <p:sp>
            <p:nvSpPr>
              <p:cNvPr id="35" name="TextBox 130">
                <a:extLst>
                  <a:ext uri="{FF2B5EF4-FFF2-40B4-BE49-F238E27FC236}">
                    <a16:creationId xmlns:a16="http://schemas.microsoft.com/office/drawing/2014/main" id="{66C42CFE-7827-4931-A949-D574A927245B}"/>
                  </a:ext>
                </a:extLst>
              </p:cNvPr>
              <p:cNvSpPr txBox="1"/>
              <p:nvPr/>
            </p:nvSpPr>
            <p:spPr>
              <a:xfrm>
                <a:off x="3128615" y="3086478"/>
                <a:ext cx="1164984" cy="646331"/>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defPPr>
                  <a:defRPr lang="en-US"/>
                </a:defPPr>
                <a:lvl1pPr fontAlgn="base">
                  <a:buClr>
                    <a:schemeClr val="tx2"/>
                  </a:buClr>
                  <a:defRPr sz="1200"/>
                </a:lvl1pPr>
              </a:lstStyle>
              <a:p>
                <a:r>
                  <a:rPr lang="en-US" sz="1400" dirty="0" err="1"/>
                  <a:t>serviceOrder</a:t>
                </a:r>
                <a:r>
                  <a:rPr lang="en-US" sz="1400" dirty="0"/>
                  <a:t> API</a:t>
                </a:r>
              </a:p>
              <a:p>
                <a:r>
                  <a:rPr lang="en-US" sz="1400" dirty="0"/>
                  <a:t>with slicing </a:t>
                </a:r>
              </a:p>
              <a:p>
                <a:r>
                  <a:rPr lang="en-US" sz="1400" dirty="0"/>
                  <a:t>parameters</a:t>
                </a:r>
              </a:p>
            </p:txBody>
          </p:sp>
          <p:sp>
            <p:nvSpPr>
              <p:cNvPr id="36" name="TextBox 131">
                <a:extLst>
                  <a:ext uri="{FF2B5EF4-FFF2-40B4-BE49-F238E27FC236}">
                    <a16:creationId xmlns:a16="http://schemas.microsoft.com/office/drawing/2014/main" id="{BC9BF183-4A82-4F95-86ED-F7498F5A9D75}"/>
                  </a:ext>
                </a:extLst>
              </p:cNvPr>
              <p:cNvSpPr txBox="1"/>
              <p:nvPr/>
            </p:nvSpPr>
            <p:spPr>
              <a:xfrm>
                <a:off x="4556342" y="3102605"/>
                <a:ext cx="1814666" cy="43088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a:t>Call E2ESericeInstance</a:t>
                </a:r>
              </a:p>
              <a:p>
                <a:pPr fontAlgn="base">
                  <a:buClr>
                    <a:schemeClr val="tx2"/>
                  </a:buClr>
                </a:pPr>
                <a:r>
                  <a:rPr lang="en-US" sz="1400" dirty="0"/>
                  <a:t> API with </a:t>
                </a:r>
                <a:r>
                  <a:rPr lang="en-US" sz="1400" dirty="0" err="1"/>
                  <a:t>serviceType</a:t>
                </a:r>
                <a:r>
                  <a:rPr lang="en-US" sz="1400" dirty="0"/>
                  <a:t>=CST</a:t>
                </a:r>
              </a:p>
            </p:txBody>
          </p:sp>
          <p:sp>
            <p:nvSpPr>
              <p:cNvPr id="37" name="Oval 132">
                <a:extLst>
                  <a:ext uri="{FF2B5EF4-FFF2-40B4-BE49-F238E27FC236}">
                    <a16:creationId xmlns:a16="http://schemas.microsoft.com/office/drawing/2014/main" id="{E361C99B-69AF-44EB-845D-8AC6EFC69B60}"/>
                  </a:ext>
                </a:extLst>
              </p:cNvPr>
              <p:cNvSpPr/>
              <p:nvPr/>
            </p:nvSpPr>
            <p:spPr>
              <a:xfrm>
                <a:off x="3416168" y="3798399"/>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a:t>
                </a:r>
              </a:p>
            </p:txBody>
          </p:sp>
          <p:sp>
            <p:nvSpPr>
              <p:cNvPr id="38" name="Flowchart: Card 133">
                <a:extLst>
                  <a:ext uri="{FF2B5EF4-FFF2-40B4-BE49-F238E27FC236}">
                    <a16:creationId xmlns:a16="http://schemas.microsoft.com/office/drawing/2014/main" id="{BC21EDF9-42D7-4F0B-BC56-81B90B8FA436}"/>
                  </a:ext>
                </a:extLst>
              </p:cNvPr>
              <p:cNvSpPr/>
              <p:nvPr/>
            </p:nvSpPr>
            <p:spPr>
              <a:xfrm>
                <a:off x="6295602" y="3475717"/>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ln w="0"/>
                    <a:effectLst>
                      <a:outerShdw blurRad="38100" dist="19050" dir="2700000" algn="tl" rotWithShape="0">
                        <a:schemeClr val="dk1">
                          <a:alpha val="40000"/>
                        </a:schemeClr>
                      </a:outerShdw>
                    </a:effectLst>
                  </a:rPr>
                  <a:t>E2E Workflow</a:t>
                </a:r>
              </a:p>
            </p:txBody>
          </p:sp>
          <p:sp>
            <p:nvSpPr>
              <p:cNvPr id="39" name="Oval 136">
                <a:extLst>
                  <a:ext uri="{FF2B5EF4-FFF2-40B4-BE49-F238E27FC236}">
                    <a16:creationId xmlns:a16="http://schemas.microsoft.com/office/drawing/2014/main" id="{A302E699-79D5-45D5-98B6-58E34AF3D3AC}"/>
                  </a:ext>
                </a:extLst>
              </p:cNvPr>
              <p:cNvSpPr/>
              <p:nvPr/>
            </p:nvSpPr>
            <p:spPr>
              <a:xfrm>
                <a:off x="8120075" y="5116816"/>
                <a:ext cx="284831"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8</a:t>
                </a:r>
              </a:p>
            </p:txBody>
          </p:sp>
          <p:sp>
            <p:nvSpPr>
              <p:cNvPr id="40" name="Rectangle 137">
                <a:extLst>
                  <a:ext uri="{FF2B5EF4-FFF2-40B4-BE49-F238E27FC236}">
                    <a16:creationId xmlns:a16="http://schemas.microsoft.com/office/drawing/2014/main" id="{D10BF23A-AC50-437D-8341-17DB314FC101}"/>
                  </a:ext>
                </a:extLst>
              </p:cNvPr>
              <p:cNvSpPr/>
              <p:nvPr/>
            </p:nvSpPr>
            <p:spPr>
              <a:xfrm>
                <a:off x="6952367" y="1551465"/>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OOF</a:t>
                </a:r>
              </a:p>
            </p:txBody>
          </p:sp>
          <p:sp>
            <p:nvSpPr>
              <p:cNvPr id="41" name="Rectangle 138">
                <a:extLst>
                  <a:ext uri="{FF2B5EF4-FFF2-40B4-BE49-F238E27FC236}">
                    <a16:creationId xmlns:a16="http://schemas.microsoft.com/office/drawing/2014/main" id="{CBBD0FF4-42EE-46C7-B6EA-148E3CE20065}"/>
                  </a:ext>
                </a:extLst>
              </p:cNvPr>
              <p:cNvSpPr/>
              <p:nvPr/>
            </p:nvSpPr>
            <p:spPr>
              <a:xfrm>
                <a:off x="8085232" y="1538751"/>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AAI</a:t>
                </a:r>
              </a:p>
            </p:txBody>
          </p:sp>
          <p:sp>
            <p:nvSpPr>
              <p:cNvPr id="42" name="Rectangle 139">
                <a:extLst>
                  <a:ext uri="{FF2B5EF4-FFF2-40B4-BE49-F238E27FC236}">
                    <a16:creationId xmlns:a16="http://schemas.microsoft.com/office/drawing/2014/main" id="{B5D76ACB-7BCF-4046-A5B5-F54FDB754558}"/>
                  </a:ext>
                </a:extLst>
              </p:cNvPr>
              <p:cNvSpPr/>
              <p:nvPr/>
            </p:nvSpPr>
            <p:spPr>
              <a:xfrm>
                <a:off x="6827615" y="2668993"/>
                <a:ext cx="2063146" cy="489965"/>
              </a:xfrm>
              <a:prstGeom prst="rect">
                <a:avLst/>
              </a:prstGeom>
              <a:noFill/>
              <a:ln>
                <a:solidFill>
                  <a:srgbClr val="0000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lowchart: Card 140">
                <a:extLst>
                  <a:ext uri="{FF2B5EF4-FFF2-40B4-BE49-F238E27FC236}">
                    <a16:creationId xmlns:a16="http://schemas.microsoft.com/office/drawing/2014/main" id="{8A49D2CB-40F5-40DC-83B3-37A2DD6FBC5E}"/>
                  </a:ext>
                </a:extLst>
              </p:cNvPr>
              <p:cNvSpPr/>
              <p:nvPr/>
            </p:nvSpPr>
            <p:spPr>
              <a:xfrm>
                <a:off x="6318269" y="4071648"/>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ln w="0"/>
                    <a:effectLst>
                      <a:outerShdw blurRad="38100" dist="19050" dir="2700000" algn="tl" rotWithShape="0">
                        <a:schemeClr val="dk1">
                          <a:alpha val="40000"/>
                        </a:schemeClr>
                      </a:outerShdw>
                    </a:effectLst>
                  </a:rPr>
                  <a:t>Macro Workflow</a:t>
                </a:r>
              </a:p>
            </p:txBody>
          </p:sp>
          <p:cxnSp>
            <p:nvCxnSpPr>
              <p:cNvPr id="44" name="Elbow Connector 141">
                <a:extLst>
                  <a:ext uri="{FF2B5EF4-FFF2-40B4-BE49-F238E27FC236}">
                    <a16:creationId xmlns:a16="http://schemas.microsoft.com/office/drawing/2014/main" id="{E8B5D53C-FA85-4B39-A2AB-504927C7B631}"/>
                  </a:ext>
                </a:extLst>
              </p:cNvPr>
              <p:cNvCxnSpPr/>
              <p:nvPr/>
            </p:nvCxnSpPr>
            <p:spPr>
              <a:xfrm>
                <a:off x="7336960" y="4409974"/>
                <a:ext cx="2185810" cy="1367367"/>
              </a:xfrm>
              <a:prstGeom prst="bentConnector3">
                <a:avLst>
                  <a:gd name="adj1" fmla="val 7211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Elbow Connector 142">
                <a:extLst>
                  <a:ext uri="{FF2B5EF4-FFF2-40B4-BE49-F238E27FC236}">
                    <a16:creationId xmlns:a16="http://schemas.microsoft.com/office/drawing/2014/main" id="{40119381-3DC2-487F-B4EF-FBD8BF832D42}"/>
                  </a:ext>
                </a:extLst>
              </p:cNvPr>
              <p:cNvCxnSpPr>
                <a:endCxn id="43" idx="1"/>
              </p:cNvCxnSpPr>
              <p:nvPr/>
            </p:nvCxnSpPr>
            <p:spPr>
              <a:xfrm>
                <a:off x="4914435" y="3838699"/>
                <a:ext cx="1403834" cy="458501"/>
              </a:xfrm>
              <a:prstGeom prst="bentConnector3">
                <a:avLst>
                  <a:gd name="adj1" fmla="val 50000"/>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46" name="TextBox 143">
                <a:extLst>
                  <a:ext uri="{FF2B5EF4-FFF2-40B4-BE49-F238E27FC236}">
                    <a16:creationId xmlns:a16="http://schemas.microsoft.com/office/drawing/2014/main" id="{68F7343E-C975-4D2C-A72C-0A63E947A389}"/>
                  </a:ext>
                </a:extLst>
              </p:cNvPr>
              <p:cNvSpPr txBox="1"/>
              <p:nvPr/>
            </p:nvSpPr>
            <p:spPr>
              <a:xfrm>
                <a:off x="5129624" y="3624789"/>
                <a:ext cx="1283601" cy="430887"/>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chemeClr val="tx2"/>
                  </a:buClr>
                </a:pPr>
                <a:r>
                  <a:rPr lang="en-US" sz="1400" dirty="0"/>
                  <a:t>Call service Instance   API </a:t>
                </a:r>
              </a:p>
            </p:txBody>
          </p:sp>
          <p:cxnSp>
            <p:nvCxnSpPr>
              <p:cNvPr id="47" name="Elbow Connector 144">
                <a:extLst>
                  <a:ext uri="{FF2B5EF4-FFF2-40B4-BE49-F238E27FC236}">
                    <a16:creationId xmlns:a16="http://schemas.microsoft.com/office/drawing/2014/main" id="{B7F77B9A-09D2-49F1-A6D1-887044A8CDA2}"/>
                  </a:ext>
                </a:extLst>
              </p:cNvPr>
              <p:cNvCxnSpPr>
                <a:endCxn id="26" idx="0"/>
              </p:cNvCxnSpPr>
              <p:nvPr/>
            </p:nvCxnSpPr>
            <p:spPr>
              <a:xfrm rot="16200000" flipH="1">
                <a:off x="7922284" y="3169328"/>
                <a:ext cx="680415" cy="647880"/>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145">
                <a:extLst>
                  <a:ext uri="{FF2B5EF4-FFF2-40B4-BE49-F238E27FC236}">
                    <a16:creationId xmlns:a16="http://schemas.microsoft.com/office/drawing/2014/main" id="{CBE99F31-5A32-494E-8DE4-1997CE23D0F1}"/>
                  </a:ext>
                </a:extLst>
              </p:cNvPr>
              <p:cNvCxnSpPr>
                <a:stCxn id="42" idx="0"/>
                <a:endCxn id="40" idx="2"/>
              </p:cNvCxnSpPr>
              <p:nvPr/>
            </p:nvCxnSpPr>
            <p:spPr>
              <a:xfrm flipH="1" flipV="1">
                <a:off x="7313805" y="1974731"/>
                <a:ext cx="545383" cy="694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146">
                <a:extLst>
                  <a:ext uri="{FF2B5EF4-FFF2-40B4-BE49-F238E27FC236}">
                    <a16:creationId xmlns:a16="http://schemas.microsoft.com/office/drawing/2014/main" id="{31A4E2A6-2B62-49C0-AEC1-B5E0F6AECFC5}"/>
                  </a:ext>
                </a:extLst>
              </p:cNvPr>
              <p:cNvCxnSpPr>
                <a:stCxn id="42" idx="0"/>
                <a:endCxn id="41" idx="2"/>
              </p:cNvCxnSpPr>
              <p:nvPr/>
            </p:nvCxnSpPr>
            <p:spPr>
              <a:xfrm flipV="1">
                <a:off x="7859188" y="1962017"/>
                <a:ext cx="587482" cy="70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147">
                <a:extLst>
                  <a:ext uri="{FF2B5EF4-FFF2-40B4-BE49-F238E27FC236}">
                    <a16:creationId xmlns:a16="http://schemas.microsoft.com/office/drawing/2014/main" id="{F16BF77E-7D4E-4870-A4AE-E26B5D65ECF0}"/>
                  </a:ext>
                </a:extLst>
              </p:cNvPr>
              <p:cNvCxnSpPr>
                <a:stCxn id="28" idx="3"/>
                <a:endCxn id="27" idx="1"/>
              </p:cNvCxnSpPr>
              <p:nvPr/>
            </p:nvCxnSpPr>
            <p:spPr>
              <a:xfrm flipV="1">
                <a:off x="7684340" y="2884727"/>
                <a:ext cx="368848" cy="10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Oval 149">
                <a:extLst>
                  <a:ext uri="{FF2B5EF4-FFF2-40B4-BE49-F238E27FC236}">
                    <a16:creationId xmlns:a16="http://schemas.microsoft.com/office/drawing/2014/main" id="{AA935EDC-B3C5-4D28-9ACD-7173A9A5B2CF}"/>
                  </a:ext>
                </a:extLst>
              </p:cNvPr>
              <p:cNvSpPr/>
              <p:nvPr/>
            </p:nvSpPr>
            <p:spPr>
              <a:xfrm>
                <a:off x="5311977" y="29252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2</a:t>
                </a:r>
              </a:p>
            </p:txBody>
          </p:sp>
          <p:sp>
            <p:nvSpPr>
              <p:cNvPr id="52" name="Oval 150">
                <a:extLst>
                  <a:ext uri="{FF2B5EF4-FFF2-40B4-BE49-F238E27FC236}">
                    <a16:creationId xmlns:a16="http://schemas.microsoft.com/office/drawing/2014/main" id="{1F01FA46-6DC2-494D-814C-39F24A3E078D}"/>
                  </a:ext>
                </a:extLst>
              </p:cNvPr>
              <p:cNvSpPr/>
              <p:nvPr/>
            </p:nvSpPr>
            <p:spPr>
              <a:xfrm>
                <a:off x="6272708" y="3040284"/>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3</a:t>
                </a:r>
              </a:p>
            </p:txBody>
          </p:sp>
          <p:cxnSp>
            <p:nvCxnSpPr>
              <p:cNvPr id="53" name="Elbow Connector 151">
                <a:extLst>
                  <a:ext uri="{FF2B5EF4-FFF2-40B4-BE49-F238E27FC236}">
                    <a16:creationId xmlns:a16="http://schemas.microsoft.com/office/drawing/2014/main" id="{C0C25BAF-541C-407C-B3F7-5F4F1C85755C}"/>
                  </a:ext>
                </a:extLst>
              </p:cNvPr>
              <p:cNvCxnSpPr>
                <a:endCxn id="42" idx="1"/>
              </p:cNvCxnSpPr>
              <p:nvPr/>
            </p:nvCxnSpPr>
            <p:spPr>
              <a:xfrm rot="5400000" flipH="1" flipV="1">
                <a:off x="6421769" y="3092267"/>
                <a:ext cx="584136" cy="227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Oval 152">
                <a:extLst>
                  <a:ext uri="{FF2B5EF4-FFF2-40B4-BE49-F238E27FC236}">
                    <a16:creationId xmlns:a16="http://schemas.microsoft.com/office/drawing/2014/main" id="{EED8D381-9F48-4F14-876F-8459D2CD01BE}"/>
                  </a:ext>
                </a:extLst>
              </p:cNvPr>
              <p:cNvSpPr/>
              <p:nvPr/>
            </p:nvSpPr>
            <p:spPr>
              <a:xfrm>
                <a:off x="7725682" y="22496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4</a:t>
                </a:r>
              </a:p>
            </p:txBody>
          </p:sp>
          <p:sp>
            <p:nvSpPr>
              <p:cNvPr id="55" name="Oval 154">
                <a:extLst>
                  <a:ext uri="{FF2B5EF4-FFF2-40B4-BE49-F238E27FC236}">
                    <a16:creationId xmlns:a16="http://schemas.microsoft.com/office/drawing/2014/main" id="{27C9D991-4B16-4001-8A43-87CA0A28C7E5}"/>
                  </a:ext>
                </a:extLst>
              </p:cNvPr>
              <p:cNvSpPr/>
              <p:nvPr/>
            </p:nvSpPr>
            <p:spPr>
              <a:xfrm>
                <a:off x="8663518" y="3375133"/>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5</a:t>
                </a:r>
              </a:p>
            </p:txBody>
          </p:sp>
          <p:sp>
            <p:nvSpPr>
              <p:cNvPr id="56" name="Oval 156">
                <a:extLst>
                  <a:ext uri="{FF2B5EF4-FFF2-40B4-BE49-F238E27FC236}">
                    <a16:creationId xmlns:a16="http://schemas.microsoft.com/office/drawing/2014/main" id="{79212F8F-73C7-44D5-801E-8BFDA9C54E94}"/>
                  </a:ext>
                </a:extLst>
              </p:cNvPr>
              <p:cNvSpPr/>
              <p:nvPr/>
            </p:nvSpPr>
            <p:spPr>
              <a:xfrm>
                <a:off x="5302673" y="4807735"/>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6</a:t>
                </a:r>
              </a:p>
            </p:txBody>
          </p:sp>
          <p:sp>
            <p:nvSpPr>
              <p:cNvPr id="57" name="Oval 157">
                <a:extLst>
                  <a:ext uri="{FF2B5EF4-FFF2-40B4-BE49-F238E27FC236}">
                    <a16:creationId xmlns:a16="http://schemas.microsoft.com/office/drawing/2014/main" id="{B5ABF033-5452-45E2-8F2C-BE6B275D5A95}"/>
                  </a:ext>
                </a:extLst>
              </p:cNvPr>
              <p:cNvSpPr/>
              <p:nvPr/>
            </p:nvSpPr>
            <p:spPr>
              <a:xfrm>
                <a:off x="8950163" y="5142050"/>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9</a:t>
                </a:r>
              </a:p>
            </p:txBody>
          </p:sp>
        </p:grpSp>
        <p:cxnSp>
          <p:nvCxnSpPr>
            <p:cNvPr id="14" name="Elbow Connector 11">
              <a:extLst>
                <a:ext uri="{FF2B5EF4-FFF2-40B4-BE49-F238E27FC236}">
                  <a16:creationId xmlns:a16="http://schemas.microsoft.com/office/drawing/2014/main" id="{CA8304BA-8AA6-4EB8-9C8D-CFD5B71774FE}"/>
                </a:ext>
              </a:extLst>
            </p:cNvPr>
            <p:cNvCxnSpPr>
              <a:stCxn id="26" idx="2"/>
              <a:endCxn id="24" idx="2"/>
            </p:cNvCxnSpPr>
            <p:nvPr/>
          </p:nvCxnSpPr>
          <p:spPr>
            <a:xfrm rot="5400000" flipH="1">
              <a:off x="4814881" y="1712843"/>
              <a:ext cx="370995" cy="4226401"/>
            </a:xfrm>
            <a:prstGeom prst="bentConnector3">
              <a:avLst>
                <a:gd name="adj1" fmla="val -124997"/>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5" name="Rectangle 164">
              <a:extLst>
                <a:ext uri="{FF2B5EF4-FFF2-40B4-BE49-F238E27FC236}">
                  <a16:creationId xmlns:a16="http://schemas.microsoft.com/office/drawing/2014/main" id="{F7BD3397-B3E7-4470-9FB8-31FF2697E205}"/>
                </a:ext>
              </a:extLst>
            </p:cNvPr>
            <p:cNvSpPr/>
            <p:nvPr/>
          </p:nvSpPr>
          <p:spPr>
            <a:xfrm>
              <a:off x="9438908" y="5268355"/>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K8s Plug-in</a:t>
              </a:r>
            </a:p>
          </p:txBody>
        </p:sp>
        <p:sp>
          <p:nvSpPr>
            <p:cNvPr id="16" name="Rectangle 165">
              <a:extLst>
                <a:ext uri="{FF2B5EF4-FFF2-40B4-BE49-F238E27FC236}">
                  <a16:creationId xmlns:a16="http://schemas.microsoft.com/office/drawing/2014/main" id="{1B6C716F-BB89-45BA-8EB9-728026414FAB}"/>
                </a:ext>
              </a:extLst>
            </p:cNvPr>
            <p:cNvSpPr/>
            <p:nvPr/>
          </p:nvSpPr>
          <p:spPr>
            <a:xfrm>
              <a:off x="10835354" y="5282369"/>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K8s Cluster</a:t>
              </a:r>
            </a:p>
          </p:txBody>
        </p:sp>
        <p:cxnSp>
          <p:nvCxnSpPr>
            <p:cNvPr id="17" name="Elbow Connector 166">
              <a:extLst>
                <a:ext uri="{FF2B5EF4-FFF2-40B4-BE49-F238E27FC236}">
                  <a16:creationId xmlns:a16="http://schemas.microsoft.com/office/drawing/2014/main" id="{0E5EA6FD-29AD-4426-8102-3362F6346EAB}"/>
                </a:ext>
              </a:extLst>
            </p:cNvPr>
            <p:cNvCxnSpPr/>
            <p:nvPr/>
          </p:nvCxnSpPr>
          <p:spPr>
            <a:xfrm flipV="1">
              <a:off x="9024754" y="5493907"/>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67">
              <a:extLst>
                <a:ext uri="{FF2B5EF4-FFF2-40B4-BE49-F238E27FC236}">
                  <a16:creationId xmlns:a16="http://schemas.microsoft.com/office/drawing/2014/main" id="{C4EC60E4-08B9-420D-B904-946009180798}"/>
                </a:ext>
              </a:extLst>
            </p:cNvPr>
            <p:cNvCxnSpPr/>
            <p:nvPr/>
          </p:nvCxnSpPr>
          <p:spPr>
            <a:xfrm flipV="1">
              <a:off x="10391998" y="5502614"/>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25">
              <a:extLst>
                <a:ext uri="{FF2B5EF4-FFF2-40B4-BE49-F238E27FC236}">
                  <a16:creationId xmlns:a16="http://schemas.microsoft.com/office/drawing/2014/main" id="{0921A5A1-A61D-4A7D-AA7C-7068B15353E0}"/>
                </a:ext>
              </a:extLst>
            </p:cNvPr>
            <p:cNvCxnSpPr>
              <a:stCxn id="26" idx="3"/>
              <a:endCxn id="12" idx="3"/>
            </p:cNvCxnSpPr>
            <p:nvPr/>
          </p:nvCxnSpPr>
          <p:spPr>
            <a:xfrm flipH="1" flipV="1">
              <a:off x="7492811" y="1469572"/>
              <a:ext cx="170022" cy="2317621"/>
            </a:xfrm>
            <a:prstGeom prst="bentConnector3">
              <a:avLst>
                <a:gd name="adj1" fmla="val -28043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20" name="Oval 169">
              <a:extLst>
                <a:ext uri="{FF2B5EF4-FFF2-40B4-BE49-F238E27FC236}">
                  <a16:creationId xmlns:a16="http://schemas.microsoft.com/office/drawing/2014/main" id="{333736C7-6670-4B25-A455-23F19994D45D}"/>
                </a:ext>
              </a:extLst>
            </p:cNvPr>
            <p:cNvSpPr/>
            <p:nvPr/>
          </p:nvSpPr>
          <p:spPr>
            <a:xfrm>
              <a:off x="4113932" y="3865147"/>
              <a:ext cx="242974" cy="297237"/>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7</a:t>
              </a:r>
            </a:p>
          </p:txBody>
        </p:sp>
        <p:sp>
          <p:nvSpPr>
            <p:cNvPr id="21" name="Oval 172">
              <a:extLst>
                <a:ext uri="{FF2B5EF4-FFF2-40B4-BE49-F238E27FC236}">
                  <a16:creationId xmlns:a16="http://schemas.microsoft.com/office/drawing/2014/main" id="{E4481BE4-4FA7-428F-942A-904804DE205E}"/>
                </a:ext>
              </a:extLst>
            </p:cNvPr>
            <p:cNvSpPr/>
            <p:nvPr/>
          </p:nvSpPr>
          <p:spPr>
            <a:xfrm>
              <a:off x="8958699"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10</a:t>
              </a:r>
            </a:p>
          </p:txBody>
        </p:sp>
        <p:sp>
          <p:nvSpPr>
            <p:cNvPr id="22" name="Oval 173">
              <a:extLst>
                <a:ext uri="{FF2B5EF4-FFF2-40B4-BE49-F238E27FC236}">
                  <a16:creationId xmlns:a16="http://schemas.microsoft.com/office/drawing/2014/main" id="{DD78BDFC-A165-4858-A596-7C3BB013C199}"/>
                </a:ext>
              </a:extLst>
            </p:cNvPr>
            <p:cNvSpPr/>
            <p:nvPr/>
          </p:nvSpPr>
          <p:spPr>
            <a:xfrm>
              <a:off x="10366706"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11</a:t>
              </a:r>
            </a:p>
          </p:txBody>
        </p:sp>
      </p:grpSp>
      <p:sp>
        <p:nvSpPr>
          <p:cNvPr id="58" name="TextBox 1">
            <a:extLst>
              <a:ext uri="{FF2B5EF4-FFF2-40B4-BE49-F238E27FC236}">
                <a16:creationId xmlns:a16="http://schemas.microsoft.com/office/drawing/2014/main" id="{26E31F4C-0612-4D57-BA2E-509572FE48C0}"/>
              </a:ext>
            </a:extLst>
          </p:cNvPr>
          <p:cNvSpPr txBox="1"/>
          <p:nvPr/>
        </p:nvSpPr>
        <p:spPr>
          <a:xfrm>
            <a:off x="60474" y="1030641"/>
            <a:ext cx="2647328"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IN" dirty="0"/>
              <a:t>NSSMF-&gt;NFVO Interaction</a:t>
            </a:r>
          </a:p>
          <a:p>
            <a:r>
              <a:rPr lang="en-US" altLang="zh-CN" dirty="0"/>
              <a:t>NFVO</a:t>
            </a:r>
            <a:r>
              <a:rPr lang="zh-CN" altLang="en-US" dirty="0"/>
              <a:t> </a:t>
            </a:r>
            <a:r>
              <a:rPr lang="en-US" altLang="zh-CN" dirty="0"/>
              <a:t>Orchestration</a:t>
            </a:r>
            <a:r>
              <a:rPr lang="zh-CN" altLang="en-US" dirty="0"/>
              <a:t> </a:t>
            </a:r>
            <a:r>
              <a:rPr lang="en-US" altLang="zh-CN" dirty="0"/>
              <a:t>Flow</a:t>
            </a:r>
            <a:endParaRPr lang="en-IN" dirty="0"/>
          </a:p>
        </p:txBody>
      </p:sp>
      <p:sp>
        <p:nvSpPr>
          <p:cNvPr id="59" name="TextBox 58">
            <a:extLst>
              <a:ext uri="{FF2B5EF4-FFF2-40B4-BE49-F238E27FC236}">
                <a16:creationId xmlns:a16="http://schemas.microsoft.com/office/drawing/2014/main" id="{514171CA-D87A-48D6-8B73-EC290D27DDF0}"/>
              </a:ext>
            </a:extLst>
          </p:cNvPr>
          <p:cNvSpPr txBox="1"/>
          <p:nvPr/>
        </p:nvSpPr>
        <p:spPr>
          <a:xfrm>
            <a:off x="4991156" y="6179196"/>
            <a:ext cx="4947765" cy="369332"/>
          </a:xfrm>
          <a:prstGeom prst="rect">
            <a:avLst/>
          </a:prstGeom>
          <a:noFill/>
        </p:spPr>
        <p:txBody>
          <a:bodyPr wrap="none" rtlCol="0">
            <a:spAutoFit/>
          </a:bodyPr>
          <a:lstStyle/>
          <a:p>
            <a:r>
              <a:rPr lang="en-IN" dirty="0"/>
              <a:t>Solution based on ONAP Frankfurt release features</a:t>
            </a:r>
            <a:endParaRPr lang="en-US" dirty="0"/>
          </a:p>
        </p:txBody>
      </p:sp>
    </p:spTree>
    <p:extLst>
      <p:ext uri="{BB962C8B-B14F-4D97-AF65-F5344CB8AC3E}">
        <p14:creationId xmlns:p14="http://schemas.microsoft.com/office/powerpoint/2010/main" val="318709698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42336-9268-49E4-947C-CF6BE82C2422}"/>
              </a:ext>
            </a:extLst>
          </p:cNvPr>
          <p:cNvSpPr>
            <a:spLocks noGrp="1"/>
          </p:cNvSpPr>
          <p:nvPr>
            <p:ph type="ctrTitle"/>
          </p:nvPr>
        </p:nvSpPr>
        <p:spPr/>
        <p:txBody>
          <a:bodyPr/>
          <a:lstStyle/>
          <a:p>
            <a:r>
              <a:rPr lang="en-US" dirty="0"/>
              <a:t>Overall concept</a:t>
            </a:r>
          </a:p>
        </p:txBody>
      </p:sp>
    </p:spTree>
    <p:extLst>
      <p:ext uri="{BB962C8B-B14F-4D97-AF65-F5344CB8AC3E}">
        <p14:creationId xmlns:p14="http://schemas.microsoft.com/office/powerpoint/2010/main" val="246113179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3EDC32-EADA-4CF3-82BF-5ABA17F784F9}"/>
              </a:ext>
            </a:extLst>
          </p:cNvPr>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a:extLst>
              <a:ext uri="{FF2B5EF4-FFF2-40B4-BE49-F238E27FC236}">
                <a16:creationId xmlns:a16="http://schemas.microsoft.com/office/drawing/2014/main" id="{152F56E6-5F0A-4F0C-90AE-843B34DDFFA0}"/>
              </a:ext>
            </a:extLst>
          </p:cNvPr>
          <p:cNvSpPr>
            <a:spLocks noGrp="1"/>
          </p:cNvSpPr>
          <p:nvPr>
            <p:ph type="title"/>
          </p:nvPr>
        </p:nvSpPr>
        <p:spPr/>
        <p:txBody>
          <a:bodyPr>
            <a:normAutofit fontScale="90000"/>
          </a:bodyPr>
          <a:lstStyle/>
          <a:p>
            <a:r>
              <a:rPr lang="en-US" dirty="0"/>
              <a:t>Core Slicing: Reuse existing Core NSSI</a:t>
            </a:r>
          </a:p>
        </p:txBody>
      </p:sp>
      <p:grpSp>
        <p:nvGrpSpPr>
          <p:cNvPr id="5" name="Group 4">
            <a:extLst>
              <a:ext uri="{FF2B5EF4-FFF2-40B4-BE49-F238E27FC236}">
                <a16:creationId xmlns:a16="http://schemas.microsoft.com/office/drawing/2014/main" id="{9C5A288E-3D20-41FE-BC38-878F7E1279DC}"/>
              </a:ext>
            </a:extLst>
          </p:cNvPr>
          <p:cNvGrpSpPr/>
          <p:nvPr/>
        </p:nvGrpSpPr>
        <p:grpSpPr>
          <a:xfrm>
            <a:off x="191529" y="6043433"/>
            <a:ext cx="2745957" cy="469733"/>
            <a:chOff x="1119488" y="5839007"/>
            <a:chExt cx="2745957" cy="469733"/>
          </a:xfrm>
        </p:grpSpPr>
        <p:cxnSp>
          <p:nvCxnSpPr>
            <p:cNvPr id="6" name="Straight Arrow Connector 5">
              <a:extLst>
                <a:ext uri="{FF2B5EF4-FFF2-40B4-BE49-F238E27FC236}">
                  <a16:creationId xmlns:a16="http://schemas.microsoft.com/office/drawing/2014/main" id="{A514718D-0E74-481C-A101-10A729803897}"/>
                </a:ext>
              </a:extLst>
            </p:cNvPr>
            <p:cNvCxnSpPr/>
            <p:nvPr/>
          </p:nvCxnSpPr>
          <p:spPr>
            <a:xfrm>
              <a:off x="1119488" y="5895532"/>
              <a:ext cx="932688" cy="6255"/>
            </a:xfrm>
            <a:prstGeom prst="straightConnector1">
              <a:avLst/>
            </a:prstGeom>
            <a:noFill/>
            <a:ln w="6350" cap="flat" cmpd="sng" algn="ctr">
              <a:solidFill>
                <a:srgbClr val="5B9BD5"/>
              </a:solidFill>
              <a:prstDash val="solid"/>
              <a:miter lim="800000"/>
              <a:tailEnd type="triangle"/>
            </a:ln>
            <a:effectLst/>
          </p:spPr>
        </p:cxnSp>
        <p:sp>
          <p:nvSpPr>
            <p:cNvPr id="7" name="TextBox 6">
              <a:extLst>
                <a:ext uri="{FF2B5EF4-FFF2-40B4-BE49-F238E27FC236}">
                  <a16:creationId xmlns:a16="http://schemas.microsoft.com/office/drawing/2014/main" id="{45BF96AF-1360-4C83-ADB4-881C8F95B5BB}"/>
                </a:ext>
              </a:extLst>
            </p:cNvPr>
            <p:cNvSpPr txBox="1"/>
            <p:nvPr/>
          </p:nvSpPr>
          <p:spPr>
            <a:xfrm>
              <a:off x="2201528" y="5839007"/>
              <a:ext cx="1663917"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100" b="0" i="0" u="none" strike="noStrike" kern="0" cap="none" spc="0" normalizeH="0" baseline="0" noProof="0" dirty="0">
                  <a:ln>
                    <a:noFill/>
                  </a:ln>
                  <a:solidFill>
                    <a:prstClr val="black"/>
                  </a:solidFill>
                  <a:effectLst/>
                  <a:uLnTx/>
                  <a:uFillTx/>
                  <a:latin typeface="Calibri Light" panose="020F0302020204030204"/>
                </a:rPr>
                <a:t>Slice Lifecycle Flows (Existing)</a:t>
              </a:r>
            </a:p>
          </p:txBody>
        </p:sp>
        <p:cxnSp>
          <p:nvCxnSpPr>
            <p:cNvPr id="8" name="Elbow Connector 112">
              <a:extLst>
                <a:ext uri="{FF2B5EF4-FFF2-40B4-BE49-F238E27FC236}">
                  <a16:creationId xmlns:a16="http://schemas.microsoft.com/office/drawing/2014/main" id="{3F140847-A269-42A4-8D7A-49822D1E8BD6}"/>
                </a:ext>
              </a:extLst>
            </p:cNvPr>
            <p:cNvCxnSpPr/>
            <p:nvPr/>
          </p:nvCxnSpPr>
          <p:spPr>
            <a:xfrm>
              <a:off x="1135042" y="6240564"/>
              <a:ext cx="917134" cy="1"/>
            </a:xfrm>
            <a:prstGeom prst="bentConnector3">
              <a:avLst>
                <a:gd name="adj1" fmla="val 50000"/>
              </a:avLst>
            </a:prstGeom>
            <a:noFill/>
            <a:ln w="6350" cap="flat" cmpd="sng" algn="ctr">
              <a:solidFill>
                <a:srgbClr val="0070C0"/>
              </a:solidFill>
              <a:prstDash val="sysDash"/>
              <a:miter lim="800000"/>
              <a:tailEnd type="triangle"/>
            </a:ln>
            <a:effectLst/>
          </p:spPr>
        </p:cxnSp>
        <p:sp>
          <p:nvSpPr>
            <p:cNvPr id="9" name="TextBox 8">
              <a:extLst>
                <a:ext uri="{FF2B5EF4-FFF2-40B4-BE49-F238E27FC236}">
                  <a16:creationId xmlns:a16="http://schemas.microsoft.com/office/drawing/2014/main" id="{FA2C89F8-1838-484F-B388-EBDAE0F4C9A7}"/>
                </a:ext>
              </a:extLst>
            </p:cNvPr>
            <p:cNvSpPr txBox="1"/>
            <p:nvPr/>
          </p:nvSpPr>
          <p:spPr>
            <a:xfrm>
              <a:off x="2201528" y="6139463"/>
              <a:ext cx="1530868"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100" b="0" i="0" u="none" strike="noStrike" kern="0" cap="none" spc="0" normalizeH="0" baseline="0" noProof="0" dirty="0">
                  <a:ln>
                    <a:noFill/>
                  </a:ln>
                  <a:solidFill>
                    <a:prstClr val="black"/>
                  </a:solidFill>
                  <a:effectLst/>
                  <a:uLnTx/>
                  <a:uFillTx/>
                  <a:latin typeface="Calibri Light" panose="020F0302020204030204"/>
                </a:rPr>
                <a:t>NSSMF – NFVO Flow (New)</a:t>
              </a:r>
            </a:p>
          </p:txBody>
        </p:sp>
      </p:grpSp>
      <p:grpSp>
        <p:nvGrpSpPr>
          <p:cNvPr id="10" name="Group 9">
            <a:extLst>
              <a:ext uri="{FF2B5EF4-FFF2-40B4-BE49-F238E27FC236}">
                <a16:creationId xmlns:a16="http://schemas.microsoft.com/office/drawing/2014/main" id="{F6A44237-9565-48C2-9EC3-26CB2DEA3BF3}"/>
              </a:ext>
            </a:extLst>
          </p:cNvPr>
          <p:cNvGrpSpPr/>
          <p:nvPr/>
        </p:nvGrpSpPr>
        <p:grpSpPr>
          <a:xfrm>
            <a:off x="413168" y="1231779"/>
            <a:ext cx="11365664" cy="4771255"/>
            <a:chOff x="402286" y="1071154"/>
            <a:chExt cx="11365664" cy="4771255"/>
          </a:xfrm>
        </p:grpSpPr>
        <p:sp>
          <p:nvSpPr>
            <p:cNvPr id="11" name="Rectangle 10">
              <a:extLst>
                <a:ext uri="{FF2B5EF4-FFF2-40B4-BE49-F238E27FC236}">
                  <a16:creationId xmlns:a16="http://schemas.microsoft.com/office/drawing/2014/main" id="{20E3BD10-7A3F-4D6F-BEAA-E6C8C52870A3}"/>
                </a:ext>
              </a:extLst>
            </p:cNvPr>
            <p:cNvSpPr/>
            <p:nvPr/>
          </p:nvSpPr>
          <p:spPr>
            <a:xfrm>
              <a:off x="5151396" y="1071154"/>
              <a:ext cx="2341415" cy="796835"/>
            </a:xfrm>
            <a:prstGeom prst="rect">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1B76B5B0-C4E1-4D22-8EFE-62FA2E75ABC9}"/>
                </a:ext>
              </a:extLst>
            </p:cNvPr>
            <p:cNvGrpSpPr/>
            <p:nvPr/>
          </p:nvGrpSpPr>
          <p:grpSpPr>
            <a:xfrm>
              <a:off x="402286" y="1268121"/>
              <a:ext cx="8625024" cy="4574288"/>
              <a:chOff x="2181561" y="1538751"/>
              <a:chExt cx="8231225" cy="4574288"/>
            </a:xfrm>
          </p:grpSpPr>
          <p:sp>
            <p:nvSpPr>
              <p:cNvPr id="21" name="Rectangle 20">
                <a:extLst>
                  <a:ext uri="{FF2B5EF4-FFF2-40B4-BE49-F238E27FC236}">
                    <a16:creationId xmlns:a16="http://schemas.microsoft.com/office/drawing/2014/main" id="{20C05DA8-4459-401A-973E-5809985D7297}"/>
                  </a:ext>
                </a:extLst>
              </p:cNvPr>
              <p:cNvSpPr/>
              <p:nvPr/>
            </p:nvSpPr>
            <p:spPr>
              <a:xfrm>
                <a:off x="2181561" y="3475717"/>
                <a:ext cx="890016" cy="451104"/>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UUI</a:t>
                </a:r>
              </a:p>
            </p:txBody>
          </p:sp>
          <p:sp>
            <p:nvSpPr>
              <p:cNvPr id="22" name="Rectangle 21">
                <a:extLst>
                  <a:ext uri="{FF2B5EF4-FFF2-40B4-BE49-F238E27FC236}">
                    <a16:creationId xmlns:a16="http://schemas.microsoft.com/office/drawing/2014/main" id="{04338434-E021-49DE-9474-7638CFC8CFF9}"/>
                  </a:ext>
                </a:extLst>
              </p:cNvPr>
              <p:cNvSpPr/>
              <p:nvPr/>
            </p:nvSpPr>
            <p:spPr>
              <a:xfrm>
                <a:off x="4191560" y="3487909"/>
                <a:ext cx="722875" cy="423266"/>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prstClr val="black"/>
                    </a:solidFill>
                    <a:effectLst/>
                    <a:uLnTx/>
                    <a:uFillTx/>
                    <a:latin typeface="Calibri" panose="020F0502020204030204"/>
                    <a:ea typeface="+mn-ea"/>
                    <a:cs typeface="+mn-cs"/>
                  </a:rPr>
                  <a:t>ExtAPI</a:t>
                </a:r>
                <a:endPar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9978EC4E-AC8E-49CA-AFAD-1EC6E7B500CD}"/>
                  </a:ext>
                </a:extLst>
              </p:cNvPr>
              <p:cNvSpPr/>
              <p:nvPr/>
            </p:nvSpPr>
            <p:spPr>
              <a:xfrm>
                <a:off x="6173280" y="2542664"/>
                <a:ext cx="3179378" cy="2316162"/>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1AC6A16E-F4FC-4C1B-B054-571C1C84C33F}"/>
                  </a:ext>
                </a:extLst>
              </p:cNvPr>
              <p:cNvSpPr/>
              <p:nvPr/>
            </p:nvSpPr>
            <p:spPr>
              <a:xfrm>
                <a:off x="8062254" y="3833476"/>
                <a:ext cx="1048354" cy="448694"/>
              </a:xfrm>
              <a:prstGeom prst="rect">
                <a:avLst/>
              </a:prstGeom>
              <a:solidFill>
                <a:srgbClr val="E7E6E6">
                  <a:lumMod val="40000"/>
                  <a:lumOff val="60000"/>
                </a:srgbClr>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Core NSSMF Workflow</a:t>
                </a:r>
              </a:p>
            </p:txBody>
          </p:sp>
          <p:sp>
            <p:nvSpPr>
              <p:cNvPr id="25" name="Rectangle 24">
                <a:extLst>
                  <a:ext uri="{FF2B5EF4-FFF2-40B4-BE49-F238E27FC236}">
                    <a16:creationId xmlns:a16="http://schemas.microsoft.com/office/drawing/2014/main" id="{681E44C2-EA79-4F06-9571-BB479327B4F9}"/>
                  </a:ext>
                </a:extLst>
              </p:cNvPr>
              <p:cNvSpPr/>
              <p:nvPr/>
            </p:nvSpPr>
            <p:spPr>
              <a:xfrm>
                <a:off x="8053188" y="2743954"/>
                <a:ext cx="636013" cy="281545"/>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NSMF</a:t>
                </a:r>
              </a:p>
            </p:txBody>
          </p:sp>
          <p:sp>
            <p:nvSpPr>
              <p:cNvPr id="26" name="Rectangle 25">
                <a:extLst>
                  <a:ext uri="{FF2B5EF4-FFF2-40B4-BE49-F238E27FC236}">
                    <a16:creationId xmlns:a16="http://schemas.microsoft.com/office/drawing/2014/main" id="{D41DF53D-FC17-48E2-A5D0-E04EA9682E8A}"/>
                  </a:ext>
                </a:extLst>
              </p:cNvPr>
              <p:cNvSpPr/>
              <p:nvPr/>
            </p:nvSpPr>
            <p:spPr>
              <a:xfrm>
                <a:off x="7007911" y="2755833"/>
                <a:ext cx="676429" cy="278473"/>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CSMF</a:t>
                </a:r>
              </a:p>
            </p:txBody>
          </p:sp>
          <p:sp>
            <p:nvSpPr>
              <p:cNvPr id="27" name="TextBox 26">
                <a:extLst>
                  <a:ext uri="{FF2B5EF4-FFF2-40B4-BE49-F238E27FC236}">
                    <a16:creationId xmlns:a16="http://schemas.microsoft.com/office/drawing/2014/main" id="{01797E5D-D2A5-4E91-975D-4781C84F661B}"/>
                  </a:ext>
                </a:extLst>
              </p:cNvPr>
              <p:cNvSpPr txBox="1"/>
              <p:nvPr/>
            </p:nvSpPr>
            <p:spPr>
              <a:xfrm>
                <a:off x="6282488" y="2636942"/>
                <a:ext cx="191227"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a:ln>
                      <a:noFill/>
                    </a:ln>
                    <a:solidFill>
                      <a:prstClr val="black"/>
                    </a:solidFill>
                    <a:effectLst/>
                    <a:uLnTx/>
                    <a:uFillTx/>
                  </a:rPr>
                  <a:t>SO</a:t>
                </a:r>
              </a:p>
            </p:txBody>
          </p:sp>
          <p:cxnSp>
            <p:nvCxnSpPr>
              <p:cNvPr id="28" name="Straight Arrow Connector 27">
                <a:extLst>
                  <a:ext uri="{FF2B5EF4-FFF2-40B4-BE49-F238E27FC236}">
                    <a16:creationId xmlns:a16="http://schemas.microsoft.com/office/drawing/2014/main" id="{8BDD9B0E-45ED-4128-8A89-B235CA993848}"/>
                  </a:ext>
                </a:extLst>
              </p:cNvPr>
              <p:cNvCxnSpPr>
                <a:stCxn id="21" idx="3"/>
                <a:endCxn id="22" idx="1"/>
              </p:cNvCxnSpPr>
              <p:nvPr/>
            </p:nvCxnSpPr>
            <p:spPr>
              <a:xfrm flipV="1">
                <a:off x="3071577" y="3699542"/>
                <a:ext cx="1119983" cy="1727"/>
              </a:xfrm>
              <a:prstGeom prst="straightConnector1">
                <a:avLst/>
              </a:prstGeom>
              <a:noFill/>
              <a:ln w="6350" cap="flat" cmpd="sng" algn="ctr">
                <a:solidFill>
                  <a:srgbClr val="5B9BD5"/>
                </a:solidFill>
                <a:prstDash val="solid"/>
                <a:miter lim="800000"/>
                <a:tailEnd type="triangle"/>
              </a:ln>
              <a:effectLst/>
            </p:spPr>
          </p:cxnSp>
          <p:cxnSp>
            <p:nvCxnSpPr>
              <p:cNvPr id="29" name="Straight Arrow Connector 28">
                <a:extLst>
                  <a:ext uri="{FF2B5EF4-FFF2-40B4-BE49-F238E27FC236}">
                    <a16:creationId xmlns:a16="http://schemas.microsoft.com/office/drawing/2014/main" id="{BEDA1333-7A34-4B50-BB6C-4C3EC806BB46}"/>
                  </a:ext>
                </a:extLst>
              </p:cNvPr>
              <p:cNvCxnSpPr/>
              <p:nvPr/>
            </p:nvCxnSpPr>
            <p:spPr>
              <a:xfrm>
                <a:off x="4901321" y="3568701"/>
                <a:ext cx="1381167" cy="1727"/>
              </a:xfrm>
              <a:prstGeom prst="straightConnector1">
                <a:avLst/>
              </a:prstGeom>
              <a:noFill/>
              <a:ln w="6350" cap="flat" cmpd="sng" algn="ctr">
                <a:solidFill>
                  <a:srgbClr val="5B9BD5"/>
                </a:solidFill>
                <a:prstDash val="solid"/>
                <a:miter lim="800000"/>
                <a:tailEnd type="triangle"/>
              </a:ln>
              <a:effectLst/>
            </p:spPr>
          </p:cxnSp>
          <p:cxnSp>
            <p:nvCxnSpPr>
              <p:cNvPr id="30" name="Elbow Connector 125">
                <a:extLst>
                  <a:ext uri="{FF2B5EF4-FFF2-40B4-BE49-F238E27FC236}">
                    <a16:creationId xmlns:a16="http://schemas.microsoft.com/office/drawing/2014/main" id="{1FA19BCB-5C99-4E8C-A556-42C9B5EDBBBB}"/>
                  </a:ext>
                </a:extLst>
              </p:cNvPr>
              <p:cNvCxnSpPr>
                <a:stCxn id="41" idx="2"/>
                <a:endCxn id="31" idx="0"/>
              </p:cNvCxnSpPr>
              <p:nvPr/>
            </p:nvCxnSpPr>
            <p:spPr>
              <a:xfrm rot="16200000" flipH="1">
                <a:off x="6855375" y="4494991"/>
                <a:ext cx="1043050" cy="1098571"/>
              </a:xfrm>
              <a:prstGeom prst="bentConnector3">
                <a:avLst>
                  <a:gd name="adj1" fmla="val 50000"/>
                </a:avLst>
              </a:prstGeom>
              <a:noFill/>
              <a:ln w="6350" cap="flat" cmpd="sng" algn="ctr">
                <a:solidFill>
                  <a:srgbClr val="5B9BD5"/>
                </a:solidFill>
                <a:prstDash val="solid"/>
                <a:miter lim="800000"/>
                <a:tailEnd type="triangle"/>
              </a:ln>
              <a:effectLst/>
            </p:spPr>
          </p:cxnSp>
          <p:sp>
            <p:nvSpPr>
              <p:cNvPr id="31" name="Rectangle 30">
                <a:extLst>
                  <a:ext uri="{FF2B5EF4-FFF2-40B4-BE49-F238E27FC236}">
                    <a16:creationId xmlns:a16="http://schemas.microsoft.com/office/drawing/2014/main" id="{EEAE5F6D-9A75-4791-A5F0-94271D3C6A7E}"/>
                  </a:ext>
                </a:extLst>
              </p:cNvPr>
              <p:cNvSpPr/>
              <p:nvPr/>
            </p:nvSpPr>
            <p:spPr>
              <a:xfrm>
                <a:off x="7481178" y="5565802"/>
                <a:ext cx="890016" cy="451104"/>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CDS</a:t>
                </a:r>
              </a:p>
            </p:txBody>
          </p:sp>
          <p:sp>
            <p:nvSpPr>
              <p:cNvPr id="32" name="Rectangle 31">
                <a:extLst>
                  <a:ext uri="{FF2B5EF4-FFF2-40B4-BE49-F238E27FC236}">
                    <a16:creationId xmlns:a16="http://schemas.microsoft.com/office/drawing/2014/main" id="{164F7EA0-BF46-4E4A-9888-E45FF1A79008}"/>
                  </a:ext>
                </a:extLst>
              </p:cNvPr>
              <p:cNvSpPr/>
              <p:nvPr/>
            </p:nvSpPr>
            <p:spPr>
              <a:xfrm>
                <a:off x="9522770" y="5559398"/>
                <a:ext cx="890016" cy="451104"/>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Multi-cloud</a:t>
                </a:r>
              </a:p>
            </p:txBody>
          </p:sp>
          <p:sp>
            <p:nvSpPr>
              <p:cNvPr id="33" name="TextBox 32">
                <a:extLst>
                  <a:ext uri="{FF2B5EF4-FFF2-40B4-BE49-F238E27FC236}">
                    <a16:creationId xmlns:a16="http://schemas.microsoft.com/office/drawing/2014/main" id="{DC3F4964-A5D7-4FB2-9E16-EEF15B3B9A98}"/>
                  </a:ext>
                </a:extLst>
              </p:cNvPr>
              <p:cNvSpPr txBox="1"/>
              <p:nvPr/>
            </p:nvSpPr>
            <p:spPr>
              <a:xfrm>
                <a:off x="3203437" y="3074849"/>
                <a:ext cx="1164984" cy="646331"/>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err="1">
                    <a:ln>
                      <a:noFill/>
                    </a:ln>
                    <a:solidFill>
                      <a:prstClr val="black"/>
                    </a:solidFill>
                    <a:effectLst/>
                    <a:uLnTx/>
                    <a:uFillTx/>
                  </a:rPr>
                  <a:t>serviceOrder</a:t>
                </a:r>
                <a:r>
                  <a:rPr kumimoji="0" lang="en-US" sz="1400" b="0" i="0" u="none" strike="noStrike" kern="0" cap="none" spc="0" normalizeH="0" baseline="0" noProof="0" dirty="0">
                    <a:ln>
                      <a:noFill/>
                    </a:ln>
                    <a:solidFill>
                      <a:prstClr val="black"/>
                    </a:solidFill>
                    <a:effectLst/>
                    <a:uLnTx/>
                    <a:uFillTx/>
                  </a:rPr>
                  <a:t> API</a:t>
                </a:r>
              </a:p>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a:ln>
                      <a:noFill/>
                    </a:ln>
                    <a:solidFill>
                      <a:prstClr val="black"/>
                    </a:solidFill>
                    <a:effectLst/>
                    <a:uLnTx/>
                    <a:uFillTx/>
                  </a:rPr>
                  <a:t>with slicing </a:t>
                </a:r>
              </a:p>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a:ln>
                      <a:noFill/>
                    </a:ln>
                    <a:solidFill>
                      <a:prstClr val="black"/>
                    </a:solidFill>
                    <a:effectLst/>
                    <a:uLnTx/>
                    <a:uFillTx/>
                  </a:rPr>
                  <a:t>parameters</a:t>
                </a:r>
              </a:p>
            </p:txBody>
          </p:sp>
          <p:sp>
            <p:nvSpPr>
              <p:cNvPr id="34" name="TextBox 33">
                <a:extLst>
                  <a:ext uri="{FF2B5EF4-FFF2-40B4-BE49-F238E27FC236}">
                    <a16:creationId xmlns:a16="http://schemas.microsoft.com/office/drawing/2014/main" id="{9726C458-1060-44FA-9F8B-6E11F064571E}"/>
                  </a:ext>
                </a:extLst>
              </p:cNvPr>
              <p:cNvSpPr txBox="1"/>
              <p:nvPr/>
            </p:nvSpPr>
            <p:spPr>
              <a:xfrm>
                <a:off x="4618070" y="3133998"/>
                <a:ext cx="1814666" cy="43088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a:ln>
                      <a:noFill/>
                    </a:ln>
                    <a:solidFill>
                      <a:prstClr val="black"/>
                    </a:solidFill>
                    <a:effectLst/>
                    <a:uLnTx/>
                    <a:uFillTx/>
                  </a:rPr>
                  <a:t>Call E2ESericeInstance</a:t>
                </a:r>
              </a:p>
              <a:p>
                <a:pPr marL="0" marR="0" lvl="0" indent="0" defTabSz="914400" eaLnBrk="1" fontAlgn="base" latinLnBrk="0" hangingPunct="1">
                  <a:lnSpc>
                    <a:spcPct val="100000"/>
                  </a:lnSpc>
                  <a:spcBef>
                    <a:spcPts val="0"/>
                  </a:spcBef>
                  <a:spcAft>
                    <a:spcPts val="0"/>
                  </a:spcAft>
                  <a:buClr>
                    <a:srgbClr val="44546A"/>
                  </a:buClr>
                  <a:buSzTx/>
                  <a:buFontTx/>
                  <a:buNone/>
                  <a:tabLst/>
                  <a:defRPr/>
                </a:pPr>
                <a:r>
                  <a:rPr kumimoji="0" lang="en-US" sz="1400" b="0" i="0" u="none" strike="noStrike" kern="0" cap="none" spc="0" normalizeH="0" baseline="0" noProof="0" dirty="0">
                    <a:ln>
                      <a:noFill/>
                    </a:ln>
                    <a:solidFill>
                      <a:prstClr val="black"/>
                    </a:solidFill>
                    <a:effectLst/>
                    <a:uLnTx/>
                    <a:uFillTx/>
                  </a:rPr>
                  <a:t> API with </a:t>
                </a:r>
                <a:r>
                  <a:rPr kumimoji="0" lang="en-US" sz="1400" b="0" i="0" u="none" strike="noStrike" kern="0" cap="none" spc="0" normalizeH="0" baseline="0" noProof="0" dirty="0" err="1">
                    <a:ln>
                      <a:noFill/>
                    </a:ln>
                    <a:solidFill>
                      <a:prstClr val="black"/>
                    </a:solidFill>
                    <a:effectLst/>
                    <a:uLnTx/>
                    <a:uFillTx/>
                  </a:rPr>
                  <a:t>serviceType</a:t>
                </a:r>
                <a:r>
                  <a:rPr kumimoji="0" lang="en-US" sz="1400" b="0" i="0" u="none" strike="noStrike" kern="0" cap="none" spc="0" normalizeH="0" baseline="0" noProof="0" dirty="0">
                    <a:ln>
                      <a:noFill/>
                    </a:ln>
                    <a:solidFill>
                      <a:prstClr val="black"/>
                    </a:solidFill>
                    <a:effectLst/>
                    <a:uLnTx/>
                    <a:uFillTx/>
                  </a:rPr>
                  <a:t>=CST</a:t>
                </a:r>
              </a:p>
            </p:txBody>
          </p:sp>
          <p:sp>
            <p:nvSpPr>
              <p:cNvPr id="35" name="Oval 34">
                <a:extLst>
                  <a:ext uri="{FF2B5EF4-FFF2-40B4-BE49-F238E27FC236}">
                    <a16:creationId xmlns:a16="http://schemas.microsoft.com/office/drawing/2014/main" id="{ACDB40F7-EFD8-4AE9-96AC-F1FB2DF02F47}"/>
                  </a:ext>
                </a:extLst>
              </p:cNvPr>
              <p:cNvSpPr/>
              <p:nvPr/>
            </p:nvSpPr>
            <p:spPr>
              <a:xfrm>
                <a:off x="3416168" y="3798399"/>
                <a:ext cx="284831" cy="225552"/>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a:t>
                </a:r>
              </a:p>
            </p:txBody>
          </p:sp>
          <p:sp>
            <p:nvSpPr>
              <p:cNvPr id="36" name="Flowchart: Card 35">
                <a:extLst>
                  <a:ext uri="{FF2B5EF4-FFF2-40B4-BE49-F238E27FC236}">
                    <a16:creationId xmlns:a16="http://schemas.microsoft.com/office/drawing/2014/main" id="{33F9B754-3BE7-4B3A-BBFC-DCADF1AE3B9C}"/>
                  </a:ext>
                </a:extLst>
              </p:cNvPr>
              <p:cNvSpPr/>
              <p:nvPr/>
            </p:nvSpPr>
            <p:spPr>
              <a:xfrm>
                <a:off x="6295602" y="3475717"/>
                <a:ext cx="1018691" cy="451104"/>
              </a:xfrm>
              <a:prstGeom prst="flowChartPunchedCard">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E2E workflow</a:t>
                </a:r>
              </a:p>
            </p:txBody>
          </p:sp>
          <p:sp>
            <p:nvSpPr>
              <p:cNvPr id="37" name="Oval 36">
                <a:extLst>
                  <a:ext uri="{FF2B5EF4-FFF2-40B4-BE49-F238E27FC236}">
                    <a16:creationId xmlns:a16="http://schemas.microsoft.com/office/drawing/2014/main" id="{18BD6B19-F268-445B-AE01-77CEEEB0BCAE}"/>
                  </a:ext>
                </a:extLst>
              </p:cNvPr>
              <p:cNvSpPr/>
              <p:nvPr/>
            </p:nvSpPr>
            <p:spPr>
              <a:xfrm>
                <a:off x="8120075" y="5116816"/>
                <a:ext cx="284831" cy="276021"/>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7</a:t>
                </a:r>
              </a:p>
            </p:txBody>
          </p:sp>
          <p:sp>
            <p:nvSpPr>
              <p:cNvPr id="38" name="Rectangle 37">
                <a:extLst>
                  <a:ext uri="{FF2B5EF4-FFF2-40B4-BE49-F238E27FC236}">
                    <a16:creationId xmlns:a16="http://schemas.microsoft.com/office/drawing/2014/main" id="{2103AE4F-2C5E-4D75-9FAA-EFB8EAE86980}"/>
                  </a:ext>
                </a:extLst>
              </p:cNvPr>
              <p:cNvSpPr/>
              <p:nvPr/>
            </p:nvSpPr>
            <p:spPr>
              <a:xfrm>
                <a:off x="6952367" y="1551465"/>
                <a:ext cx="722875" cy="423266"/>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OOF</a:t>
                </a:r>
              </a:p>
            </p:txBody>
          </p:sp>
          <p:sp>
            <p:nvSpPr>
              <p:cNvPr id="39" name="Rectangle 38">
                <a:extLst>
                  <a:ext uri="{FF2B5EF4-FFF2-40B4-BE49-F238E27FC236}">
                    <a16:creationId xmlns:a16="http://schemas.microsoft.com/office/drawing/2014/main" id="{841D1D22-5C43-4A1C-96B1-6A4120FEE008}"/>
                  </a:ext>
                </a:extLst>
              </p:cNvPr>
              <p:cNvSpPr/>
              <p:nvPr/>
            </p:nvSpPr>
            <p:spPr>
              <a:xfrm>
                <a:off x="8085232" y="1538751"/>
                <a:ext cx="722875" cy="423266"/>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AAI</a:t>
                </a:r>
              </a:p>
            </p:txBody>
          </p:sp>
          <p:sp>
            <p:nvSpPr>
              <p:cNvPr id="40" name="Rectangle 39">
                <a:extLst>
                  <a:ext uri="{FF2B5EF4-FFF2-40B4-BE49-F238E27FC236}">
                    <a16:creationId xmlns:a16="http://schemas.microsoft.com/office/drawing/2014/main" id="{BD1F9DEE-C73D-49A8-B020-EBD85E3EC471}"/>
                  </a:ext>
                </a:extLst>
              </p:cNvPr>
              <p:cNvSpPr/>
              <p:nvPr/>
            </p:nvSpPr>
            <p:spPr>
              <a:xfrm>
                <a:off x="6827615" y="2668993"/>
                <a:ext cx="2063146" cy="489965"/>
              </a:xfrm>
              <a:prstGeom prst="rect">
                <a:avLst/>
              </a:prstGeom>
              <a:noFill/>
              <a:ln w="12700" cap="flat" cmpd="sng" algn="ctr">
                <a:solidFill>
                  <a:srgbClr val="0000CC"/>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1" name="Flowchart: Card 40">
                <a:extLst>
                  <a:ext uri="{FF2B5EF4-FFF2-40B4-BE49-F238E27FC236}">
                    <a16:creationId xmlns:a16="http://schemas.microsoft.com/office/drawing/2014/main" id="{618E6433-214E-4692-A19E-825BD10807D1}"/>
                  </a:ext>
                </a:extLst>
              </p:cNvPr>
              <p:cNvSpPr/>
              <p:nvPr/>
            </p:nvSpPr>
            <p:spPr>
              <a:xfrm>
                <a:off x="6318269" y="4071648"/>
                <a:ext cx="1018691" cy="451104"/>
              </a:xfrm>
              <a:prstGeom prst="flowChartPunchedCard">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Macro workflow</a:t>
                </a:r>
              </a:p>
            </p:txBody>
          </p:sp>
          <p:cxnSp>
            <p:nvCxnSpPr>
              <p:cNvPr id="42" name="Elbow Connector 141">
                <a:extLst>
                  <a:ext uri="{FF2B5EF4-FFF2-40B4-BE49-F238E27FC236}">
                    <a16:creationId xmlns:a16="http://schemas.microsoft.com/office/drawing/2014/main" id="{2C447BF5-67EA-4B39-ACF1-13FDD985FAFD}"/>
                  </a:ext>
                </a:extLst>
              </p:cNvPr>
              <p:cNvCxnSpPr>
                <a:stCxn id="31" idx="3"/>
                <a:endCxn id="32" idx="1"/>
              </p:cNvCxnSpPr>
              <p:nvPr/>
            </p:nvCxnSpPr>
            <p:spPr>
              <a:xfrm flipV="1">
                <a:off x="8371194" y="5784950"/>
                <a:ext cx="1151576" cy="6404"/>
              </a:xfrm>
              <a:prstGeom prst="bentConnector3">
                <a:avLst>
                  <a:gd name="adj1" fmla="val 50000"/>
                </a:avLst>
              </a:prstGeom>
              <a:noFill/>
              <a:ln w="6350" cap="flat" cmpd="sng" algn="ctr">
                <a:solidFill>
                  <a:srgbClr val="5B9BD5"/>
                </a:solidFill>
                <a:prstDash val="solid"/>
                <a:miter lim="800000"/>
                <a:tailEnd type="triangle"/>
              </a:ln>
              <a:effectLst/>
            </p:spPr>
          </p:cxnSp>
          <p:cxnSp>
            <p:nvCxnSpPr>
              <p:cNvPr id="43" name="Elbow Connector 144">
                <a:extLst>
                  <a:ext uri="{FF2B5EF4-FFF2-40B4-BE49-F238E27FC236}">
                    <a16:creationId xmlns:a16="http://schemas.microsoft.com/office/drawing/2014/main" id="{441195DA-6D3A-4362-890C-2F607776F792}"/>
                  </a:ext>
                </a:extLst>
              </p:cNvPr>
              <p:cNvCxnSpPr>
                <a:endCxn id="24" idx="0"/>
              </p:cNvCxnSpPr>
              <p:nvPr/>
            </p:nvCxnSpPr>
            <p:spPr>
              <a:xfrm rot="16200000" flipH="1">
                <a:off x="7922284" y="3169328"/>
                <a:ext cx="680415" cy="647880"/>
              </a:xfrm>
              <a:prstGeom prst="bentConnector3">
                <a:avLst>
                  <a:gd name="adj1" fmla="val 50000"/>
                </a:avLst>
              </a:prstGeom>
              <a:noFill/>
              <a:ln w="6350" cap="flat" cmpd="sng" algn="ctr">
                <a:solidFill>
                  <a:srgbClr val="0070C0"/>
                </a:solidFill>
                <a:prstDash val="sysDash"/>
                <a:miter lim="800000"/>
                <a:tailEnd type="triangle"/>
              </a:ln>
              <a:effectLst/>
            </p:spPr>
          </p:cxnSp>
          <p:cxnSp>
            <p:nvCxnSpPr>
              <p:cNvPr id="44" name="Straight Arrow Connector 43">
                <a:extLst>
                  <a:ext uri="{FF2B5EF4-FFF2-40B4-BE49-F238E27FC236}">
                    <a16:creationId xmlns:a16="http://schemas.microsoft.com/office/drawing/2014/main" id="{949EAAA3-CA76-402C-A6FC-F051F3D055F2}"/>
                  </a:ext>
                </a:extLst>
              </p:cNvPr>
              <p:cNvCxnSpPr>
                <a:stCxn id="40" idx="0"/>
                <a:endCxn id="38" idx="2"/>
              </p:cNvCxnSpPr>
              <p:nvPr/>
            </p:nvCxnSpPr>
            <p:spPr>
              <a:xfrm flipH="1" flipV="1">
                <a:off x="7313805" y="1974731"/>
                <a:ext cx="545383" cy="694262"/>
              </a:xfrm>
              <a:prstGeom prst="straightConnector1">
                <a:avLst/>
              </a:prstGeom>
              <a:noFill/>
              <a:ln w="6350" cap="flat" cmpd="sng" algn="ctr">
                <a:solidFill>
                  <a:srgbClr val="5B9BD5"/>
                </a:solidFill>
                <a:prstDash val="solid"/>
                <a:miter lim="800000"/>
                <a:tailEnd type="triangle"/>
              </a:ln>
              <a:effectLst/>
            </p:spPr>
          </p:cxnSp>
          <p:cxnSp>
            <p:nvCxnSpPr>
              <p:cNvPr id="45" name="Straight Arrow Connector 44">
                <a:extLst>
                  <a:ext uri="{FF2B5EF4-FFF2-40B4-BE49-F238E27FC236}">
                    <a16:creationId xmlns:a16="http://schemas.microsoft.com/office/drawing/2014/main" id="{3CBA8177-112E-4338-8754-8E3C01B790FD}"/>
                  </a:ext>
                </a:extLst>
              </p:cNvPr>
              <p:cNvCxnSpPr>
                <a:stCxn id="40" idx="0"/>
                <a:endCxn id="39" idx="2"/>
              </p:cNvCxnSpPr>
              <p:nvPr/>
            </p:nvCxnSpPr>
            <p:spPr>
              <a:xfrm flipV="1">
                <a:off x="7859188" y="1962017"/>
                <a:ext cx="587482" cy="706976"/>
              </a:xfrm>
              <a:prstGeom prst="straightConnector1">
                <a:avLst/>
              </a:prstGeom>
              <a:noFill/>
              <a:ln w="6350" cap="flat" cmpd="sng" algn="ctr">
                <a:solidFill>
                  <a:srgbClr val="5B9BD5"/>
                </a:solidFill>
                <a:prstDash val="solid"/>
                <a:miter lim="800000"/>
                <a:tailEnd type="triangle"/>
              </a:ln>
              <a:effectLst/>
            </p:spPr>
          </p:cxnSp>
          <p:cxnSp>
            <p:nvCxnSpPr>
              <p:cNvPr id="46" name="Straight Arrow Connector 45">
                <a:extLst>
                  <a:ext uri="{FF2B5EF4-FFF2-40B4-BE49-F238E27FC236}">
                    <a16:creationId xmlns:a16="http://schemas.microsoft.com/office/drawing/2014/main" id="{E4430D92-486C-4B9E-8061-EBDABC8E426C}"/>
                  </a:ext>
                </a:extLst>
              </p:cNvPr>
              <p:cNvCxnSpPr>
                <a:stCxn id="26" idx="3"/>
                <a:endCxn id="25" idx="1"/>
              </p:cNvCxnSpPr>
              <p:nvPr/>
            </p:nvCxnSpPr>
            <p:spPr>
              <a:xfrm flipV="1">
                <a:off x="7684340" y="2884727"/>
                <a:ext cx="368848" cy="10343"/>
              </a:xfrm>
              <a:prstGeom prst="straightConnector1">
                <a:avLst/>
              </a:prstGeom>
              <a:noFill/>
              <a:ln w="6350" cap="flat" cmpd="sng" algn="ctr">
                <a:solidFill>
                  <a:srgbClr val="5B9BD5"/>
                </a:solidFill>
                <a:prstDash val="solid"/>
                <a:miter lim="800000"/>
                <a:tailEnd type="triangle"/>
              </a:ln>
              <a:effectLst/>
            </p:spPr>
          </p:cxnSp>
          <p:sp>
            <p:nvSpPr>
              <p:cNvPr id="47" name="Oval 46">
                <a:extLst>
                  <a:ext uri="{FF2B5EF4-FFF2-40B4-BE49-F238E27FC236}">
                    <a16:creationId xmlns:a16="http://schemas.microsoft.com/office/drawing/2014/main" id="{1526E72D-CA7C-4162-97C1-BE208BE07147}"/>
                  </a:ext>
                </a:extLst>
              </p:cNvPr>
              <p:cNvSpPr/>
              <p:nvPr/>
            </p:nvSpPr>
            <p:spPr>
              <a:xfrm>
                <a:off x="5311977" y="2925220"/>
                <a:ext cx="284831" cy="225552"/>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2</a:t>
                </a:r>
              </a:p>
            </p:txBody>
          </p:sp>
          <p:sp>
            <p:nvSpPr>
              <p:cNvPr id="48" name="Oval 47">
                <a:extLst>
                  <a:ext uri="{FF2B5EF4-FFF2-40B4-BE49-F238E27FC236}">
                    <a16:creationId xmlns:a16="http://schemas.microsoft.com/office/drawing/2014/main" id="{7CC8C384-EE9B-4ABF-A129-3711FF1C447A}"/>
                  </a:ext>
                </a:extLst>
              </p:cNvPr>
              <p:cNvSpPr/>
              <p:nvPr/>
            </p:nvSpPr>
            <p:spPr>
              <a:xfrm>
                <a:off x="6272708" y="3040284"/>
                <a:ext cx="284831" cy="225552"/>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3</a:t>
                </a:r>
              </a:p>
            </p:txBody>
          </p:sp>
          <p:cxnSp>
            <p:nvCxnSpPr>
              <p:cNvPr id="49" name="Elbow Connector 151">
                <a:extLst>
                  <a:ext uri="{FF2B5EF4-FFF2-40B4-BE49-F238E27FC236}">
                    <a16:creationId xmlns:a16="http://schemas.microsoft.com/office/drawing/2014/main" id="{BAA1593A-FEAF-4929-9792-5FB04E09E5FE}"/>
                  </a:ext>
                </a:extLst>
              </p:cNvPr>
              <p:cNvCxnSpPr>
                <a:endCxn id="40" idx="1"/>
              </p:cNvCxnSpPr>
              <p:nvPr/>
            </p:nvCxnSpPr>
            <p:spPr>
              <a:xfrm rot="5400000" flipH="1" flipV="1">
                <a:off x="6421769" y="3092267"/>
                <a:ext cx="584136" cy="227555"/>
              </a:xfrm>
              <a:prstGeom prst="bentConnector2">
                <a:avLst/>
              </a:prstGeom>
              <a:noFill/>
              <a:ln w="6350" cap="flat" cmpd="sng" algn="ctr">
                <a:solidFill>
                  <a:srgbClr val="5B9BD5"/>
                </a:solidFill>
                <a:prstDash val="solid"/>
                <a:miter lim="800000"/>
                <a:tailEnd type="triangle"/>
              </a:ln>
              <a:effectLst/>
            </p:spPr>
          </p:cxnSp>
          <p:sp>
            <p:nvSpPr>
              <p:cNvPr id="50" name="Oval 49">
                <a:extLst>
                  <a:ext uri="{FF2B5EF4-FFF2-40B4-BE49-F238E27FC236}">
                    <a16:creationId xmlns:a16="http://schemas.microsoft.com/office/drawing/2014/main" id="{F5D8294B-0A07-4D81-BDBE-E324B77F6924}"/>
                  </a:ext>
                </a:extLst>
              </p:cNvPr>
              <p:cNvSpPr/>
              <p:nvPr/>
            </p:nvSpPr>
            <p:spPr>
              <a:xfrm>
                <a:off x="7725682" y="2249620"/>
                <a:ext cx="284831" cy="225552"/>
              </a:xfrm>
              <a:prstGeom prst="ellipse">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4</a:t>
                </a:r>
              </a:p>
            </p:txBody>
          </p:sp>
          <p:sp>
            <p:nvSpPr>
              <p:cNvPr id="51" name="Oval 50">
                <a:extLst>
                  <a:ext uri="{FF2B5EF4-FFF2-40B4-BE49-F238E27FC236}">
                    <a16:creationId xmlns:a16="http://schemas.microsoft.com/office/drawing/2014/main" id="{25F1372E-17D7-4661-83A0-7AD8F21FF595}"/>
                  </a:ext>
                </a:extLst>
              </p:cNvPr>
              <p:cNvSpPr/>
              <p:nvPr/>
            </p:nvSpPr>
            <p:spPr>
              <a:xfrm>
                <a:off x="8663518" y="3375133"/>
                <a:ext cx="284831" cy="225552"/>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5</a:t>
                </a:r>
              </a:p>
            </p:txBody>
          </p:sp>
          <p:sp>
            <p:nvSpPr>
              <p:cNvPr id="52" name="Oval 51">
                <a:extLst>
                  <a:ext uri="{FF2B5EF4-FFF2-40B4-BE49-F238E27FC236}">
                    <a16:creationId xmlns:a16="http://schemas.microsoft.com/office/drawing/2014/main" id="{B44B3278-F302-482B-ABFB-6F33569BB620}"/>
                  </a:ext>
                </a:extLst>
              </p:cNvPr>
              <p:cNvSpPr/>
              <p:nvPr/>
            </p:nvSpPr>
            <p:spPr>
              <a:xfrm>
                <a:off x="7481616" y="3716609"/>
                <a:ext cx="342385" cy="278381"/>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6</a:t>
                </a:r>
              </a:p>
            </p:txBody>
          </p:sp>
          <p:sp>
            <p:nvSpPr>
              <p:cNvPr id="53" name="Oval 52">
                <a:extLst>
                  <a:ext uri="{FF2B5EF4-FFF2-40B4-BE49-F238E27FC236}">
                    <a16:creationId xmlns:a16="http://schemas.microsoft.com/office/drawing/2014/main" id="{B789B0AC-F82D-4E8A-9E44-1C044F036E21}"/>
                  </a:ext>
                </a:extLst>
              </p:cNvPr>
              <p:cNvSpPr/>
              <p:nvPr/>
            </p:nvSpPr>
            <p:spPr>
              <a:xfrm>
                <a:off x="8885003" y="5887487"/>
                <a:ext cx="284831" cy="225552"/>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8</a:t>
                </a:r>
              </a:p>
            </p:txBody>
          </p:sp>
        </p:grpSp>
        <p:cxnSp>
          <p:nvCxnSpPr>
            <p:cNvPr id="13" name="Elbow Connector 11">
              <a:extLst>
                <a:ext uri="{FF2B5EF4-FFF2-40B4-BE49-F238E27FC236}">
                  <a16:creationId xmlns:a16="http://schemas.microsoft.com/office/drawing/2014/main" id="{016AC9D4-81EF-439F-BD89-5A749FD87E4B}"/>
                </a:ext>
              </a:extLst>
            </p:cNvPr>
            <p:cNvCxnSpPr>
              <a:stCxn id="24" idx="1"/>
              <a:endCxn id="41" idx="3"/>
            </p:cNvCxnSpPr>
            <p:nvPr/>
          </p:nvCxnSpPr>
          <p:spPr>
            <a:xfrm rot="10800000" flipV="1">
              <a:off x="5804330" y="3787192"/>
              <a:ext cx="759994" cy="239377"/>
            </a:xfrm>
            <a:prstGeom prst="bentConnector3">
              <a:avLst>
                <a:gd name="adj1" fmla="val 50000"/>
              </a:avLst>
            </a:prstGeom>
            <a:noFill/>
            <a:ln w="6350" cap="flat" cmpd="sng" algn="ctr">
              <a:solidFill>
                <a:srgbClr val="0070C0"/>
              </a:solidFill>
              <a:prstDash val="sysDash"/>
              <a:miter lim="800000"/>
              <a:tailEnd type="triangle"/>
            </a:ln>
            <a:effectLst/>
          </p:spPr>
        </p:cxnSp>
        <p:sp>
          <p:nvSpPr>
            <p:cNvPr id="14" name="Rectangle 13">
              <a:extLst>
                <a:ext uri="{FF2B5EF4-FFF2-40B4-BE49-F238E27FC236}">
                  <a16:creationId xmlns:a16="http://schemas.microsoft.com/office/drawing/2014/main" id="{C9097D92-F0DE-4C00-BF61-30278703FB50}"/>
                </a:ext>
              </a:extLst>
            </p:cNvPr>
            <p:cNvSpPr/>
            <p:nvPr/>
          </p:nvSpPr>
          <p:spPr>
            <a:xfrm>
              <a:off x="9438908" y="5268355"/>
              <a:ext cx="932596" cy="451104"/>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K8s Plug-in</a:t>
              </a:r>
            </a:p>
          </p:txBody>
        </p:sp>
        <p:sp>
          <p:nvSpPr>
            <p:cNvPr id="15" name="Rectangle 14">
              <a:extLst>
                <a:ext uri="{FF2B5EF4-FFF2-40B4-BE49-F238E27FC236}">
                  <a16:creationId xmlns:a16="http://schemas.microsoft.com/office/drawing/2014/main" id="{00DD1975-FC9D-4F5B-BECC-AD3F9CDBBDCC}"/>
                </a:ext>
              </a:extLst>
            </p:cNvPr>
            <p:cNvSpPr/>
            <p:nvPr/>
          </p:nvSpPr>
          <p:spPr>
            <a:xfrm>
              <a:off x="10835354" y="5282369"/>
              <a:ext cx="932596" cy="451104"/>
            </a:xfrm>
            <a:prstGeom prst="rect">
              <a:avLst/>
            </a:prstGeom>
            <a:solidFill>
              <a:sysClr val="window" lastClr="FFFFFF"/>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K8s Cluster</a:t>
              </a:r>
            </a:p>
          </p:txBody>
        </p:sp>
        <p:cxnSp>
          <p:nvCxnSpPr>
            <p:cNvPr id="16" name="Elbow Connector 166">
              <a:extLst>
                <a:ext uri="{FF2B5EF4-FFF2-40B4-BE49-F238E27FC236}">
                  <a16:creationId xmlns:a16="http://schemas.microsoft.com/office/drawing/2014/main" id="{138C54D7-B47A-4A18-8E9E-D11841D2762A}"/>
                </a:ext>
              </a:extLst>
            </p:cNvPr>
            <p:cNvCxnSpPr/>
            <p:nvPr/>
          </p:nvCxnSpPr>
          <p:spPr>
            <a:xfrm flipV="1">
              <a:off x="9024754" y="5493907"/>
              <a:ext cx="414154" cy="2048"/>
            </a:xfrm>
            <a:prstGeom prst="bentConnector3">
              <a:avLst>
                <a:gd name="adj1" fmla="val 50000"/>
              </a:avLst>
            </a:prstGeom>
            <a:noFill/>
            <a:ln w="6350" cap="flat" cmpd="sng" algn="ctr">
              <a:solidFill>
                <a:srgbClr val="5B9BD5"/>
              </a:solidFill>
              <a:prstDash val="solid"/>
              <a:miter lim="800000"/>
              <a:tailEnd type="triangle"/>
            </a:ln>
            <a:effectLst/>
          </p:spPr>
        </p:cxnSp>
        <p:cxnSp>
          <p:nvCxnSpPr>
            <p:cNvPr id="17" name="Elbow Connector 167">
              <a:extLst>
                <a:ext uri="{FF2B5EF4-FFF2-40B4-BE49-F238E27FC236}">
                  <a16:creationId xmlns:a16="http://schemas.microsoft.com/office/drawing/2014/main" id="{84E3557D-7D12-43E3-ADD3-36C1D2719A38}"/>
                </a:ext>
              </a:extLst>
            </p:cNvPr>
            <p:cNvCxnSpPr/>
            <p:nvPr/>
          </p:nvCxnSpPr>
          <p:spPr>
            <a:xfrm flipV="1">
              <a:off x="10391998" y="5502614"/>
              <a:ext cx="414154" cy="2048"/>
            </a:xfrm>
            <a:prstGeom prst="bentConnector3">
              <a:avLst>
                <a:gd name="adj1" fmla="val 50000"/>
              </a:avLst>
            </a:prstGeom>
            <a:noFill/>
            <a:ln w="6350" cap="flat" cmpd="sng" algn="ctr">
              <a:solidFill>
                <a:srgbClr val="5B9BD5"/>
              </a:solidFill>
              <a:prstDash val="solid"/>
              <a:miter lim="800000"/>
              <a:tailEnd type="triangle"/>
            </a:ln>
            <a:effectLst/>
          </p:spPr>
        </p:cxnSp>
        <p:cxnSp>
          <p:nvCxnSpPr>
            <p:cNvPr id="18" name="Elbow Connector 25">
              <a:extLst>
                <a:ext uri="{FF2B5EF4-FFF2-40B4-BE49-F238E27FC236}">
                  <a16:creationId xmlns:a16="http://schemas.microsoft.com/office/drawing/2014/main" id="{FA0E64B3-BECC-4ADF-9A96-8C8B4ABB000B}"/>
                </a:ext>
              </a:extLst>
            </p:cNvPr>
            <p:cNvCxnSpPr>
              <a:stCxn id="24" idx="3"/>
              <a:endCxn id="11" idx="3"/>
            </p:cNvCxnSpPr>
            <p:nvPr/>
          </p:nvCxnSpPr>
          <p:spPr>
            <a:xfrm flipH="1" flipV="1">
              <a:off x="7492811" y="1469572"/>
              <a:ext cx="170022" cy="2317621"/>
            </a:xfrm>
            <a:prstGeom prst="bentConnector3">
              <a:avLst>
                <a:gd name="adj1" fmla="val -280431"/>
              </a:avLst>
            </a:prstGeom>
            <a:noFill/>
            <a:ln w="6350" cap="flat" cmpd="sng" algn="ctr">
              <a:solidFill>
                <a:srgbClr val="5B9BD5"/>
              </a:solidFill>
              <a:prstDash val="sysDash"/>
              <a:miter lim="800000"/>
              <a:tailEnd type="triangle"/>
            </a:ln>
            <a:effectLst/>
          </p:spPr>
        </p:cxnSp>
        <p:sp>
          <p:nvSpPr>
            <p:cNvPr id="19" name="Oval 18">
              <a:extLst>
                <a:ext uri="{FF2B5EF4-FFF2-40B4-BE49-F238E27FC236}">
                  <a16:creationId xmlns:a16="http://schemas.microsoft.com/office/drawing/2014/main" id="{CF61C014-ABDC-4CBE-B57C-7A0ECB85138D}"/>
                </a:ext>
              </a:extLst>
            </p:cNvPr>
            <p:cNvSpPr/>
            <p:nvPr/>
          </p:nvSpPr>
          <p:spPr>
            <a:xfrm>
              <a:off x="8958699" y="4894045"/>
              <a:ext cx="546263" cy="228162"/>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9</a:t>
              </a:r>
            </a:p>
          </p:txBody>
        </p:sp>
        <p:sp>
          <p:nvSpPr>
            <p:cNvPr id="20" name="Oval 19">
              <a:extLst>
                <a:ext uri="{FF2B5EF4-FFF2-40B4-BE49-F238E27FC236}">
                  <a16:creationId xmlns:a16="http://schemas.microsoft.com/office/drawing/2014/main" id="{550DF8E2-7900-470F-949E-A3387DDFE0B8}"/>
                </a:ext>
              </a:extLst>
            </p:cNvPr>
            <p:cNvSpPr/>
            <p:nvPr/>
          </p:nvSpPr>
          <p:spPr>
            <a:xfrm>
              <a:off x="10366706" y="4894045"/>
              <a:ext cx="546263" cy="228162"/>
            </a:xfrm>
            <a:prstGeom prst="ellipse">
              <a:avLst/>
            </a:prstGeom>
            <a:solidFill>
              <a:srgbClr val="00B0F0"/>
            </a:solidFill>
            <a:ln w="6350" cap="flat" cmpd="sng" algn="ctr">
              <a:solidFill>
                <a:srgbClr val="4454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10</a:t>
              </a:r>
            </a:p>
          </p:txBody>
        </p:sp>
      </p:grpSp>
      <p:sp>
        <p:nvSpPr>
          <p:cNvPr id="54" name="TextBox 53">
            <a:extLst>
              <a:ext uri="{FF2B5EF4-FFF2-40B4-BE49-F238E27FC236}">
                <a16:creationId xmlns:a16="http://schemas.microsoft.com/office/drawing/2014/main" id="{275C0ED9-6D99-46D6-8667-4F5D8CC66F7C}"/>
              </a:ext>
            </a:extLst>
          </p:cNvPr>
          <p:cNvSpPr txBox="1"/>
          <p:nvPr/>
        </p:nvSpPr>
        <p:spPr>
          <a:xfrm>
            <a:off x="157109" y="1218395"/>
            <a:ext cx="2647328" cy="923330"/>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800" b="0" i="0" u="none" strike="noStrike" kern="0" cap="none" spc="0" normalizeH="0" baseline="0" noProof="0" dirty="0">
                <a:ln>
                  <a:noFill/>
                </a:ln>
                <a:solidFill>
                  <a:prstClr val="black"/>
                </a:solidFill>
                <a:effectLst/>
                <a:uLnTx/>
                <a:uFillTx/>
                <a:latin typeface="Calibri" panose="020F0502020204030204"/>
                <a:ea typeface="+mn-ea"/>
                <a:cs typeface="+mn-cs"/>
              </a:rPr>
              <a:t>NSSMF-&gt;NFVO Interaction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IN" sz="1800" b="0" i="0" u="none" strike="noStrike" kern="0" cap="none" spc="0" normalizeH="0" baseline="0" noProof="0" dirty="0">
                <a:ln>
                  <a:noFill/>
                </a:ln>
                <a:solidFill>
                  <a:prstClr val="black"/>
                </a:solidFill>
                <a:effectLst/>
                <a:uLnTx/>
                <a:uFillTx/>
                <a:latin typeface="Calibri" panose="020F0502020204030204"/>
                <a:ea typeface="+mn-ea"/>
                <a:cs typeface="+mn-cs"/>
              </a:rPr>
              <a:t>NF Configuration Flow</a:t>
            </a:r>
          </a:p>
          <a:p>
            <a:pPr marL="0" marR="0" lvl="0" indent="0" defTabSz="914400" eaLnBrk="1" fontAlgn="auto" latinLnBrk="0" hangingPunct="1">
              <a:lnSpc>
                <a:spcPct val="100000"/>
              </a:lnSpc>
              <a:spcBef>
                <a:spcPts val="0"/>
              </a:spcBef>
              <a:spcAft>
                <a:spcPts val="0"/>
              </a:spcAft>
              <a:buClrTx/>
              <a:buSzTx/>
              <a:buFontTx/>
              <a:buNone/>
              <a:tabLst/>
              <a:defRPr/>
            </a:pPr>
            <a:r>
              <a:rPr kumimoji="0" lang="en-IN" sz="1800" b="0" i="0" u="none" strike="noStrike" kern="0" cap="none" spc="0" normalizeH="0" baseline="0" noProof="0" dirty="0">
                <a:ln>
                  <a:noFill/>
                </a:ln>
                <a:solidFill>
                  <a:prstClr val="black"/>
                </a:solidFill>
                <a:effectLst/>
                <a:uLnTx/>
                <a:uFillTx/>
                <a:latin typeface="Calibri" panose="020F0502020204030204"/>
                <a:ea typeface="+mn-ea"/>
                <a:cs typeface="+mn-cs"/>
              </a:rPr>
              <a:t>(Day 1/n configuration)</a:t>
            </a: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5" name="矩形 3">
            <a:extLst>
              <a:ext uri="{FF2B5EF4-FFF2-40B4-BE49-F238E27FC236}">
                <a16:creationId xmlns:a16="http://schemas.microsoft.com/office/drawing/2014/main" id="{0881C32D-96BB-4452-AE61-B13BFA37049B}"/>
              </a:ext>
            </a:extLst>
          </p:cNvPr>
          <p:cNvSpPr/>
          <p:nvPr/>
        </p:nvSpPr>
        <p:spPr>
          <a:xfrm>
            <a:off x="8423407" y="1379834"/>
            <a:ext cx="3650276" cy="1200329"/>
          </a:xfrm>
          <a:prstGeom prst="rect">
            <a:avLst/>
          </a:prstGeom>
          <a:gradFill rotWithShape="1">
            <a:gsLst>
              <a:gs pos="0">
                <a:srgbClr val="ED7D31">
                  <a:lumMod val="110000"/>
                  <a:satMod val="105000"/>
                  <a:tint val="67000"/>
                </a:srgbClr>
              </a:gs>
              <a:gs pos="50000">
                <a:srgbClr val="ED7D31">
                  <a:lumMod val="105000"/>
                  <a:satMod val="103000"/>
                  <a:tint val="73000"/>
                </a:srgbClr>
              </a:gs>
              <a:gs pos="100000">
                <a:srgbClr val="ED7D31">
                  <a:lumMod val="105000"/>
                  <a:satMod val="109000"/>
                  <a:tint val="81000"/>
                </a:srgbClr>
              </a:gs>
            </a:gsLst>
            <a:lin ang="5400000" scaled="0"/>
          </a:gradFill>
          <a:ln w="6350" cap="flat" cmpd="sng" algn="ctr">
            <a:solidFill>
              <a:srgbClr val="ED7D31"/>
            </a:solidFill>
            <a:prstDash val="solid"/>
            <a:miter lim="800000"/>
          </a:ln>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altLang="zh-CN" sz="1800" b="0" i="0" u="none" strike="noStrike" kern="0" cap="none" spc="0" normalizeH="0" baseline="0" noProof="0" dirty="0">
                <a:ln>
                  <a:noFill/>
                </a:ln>
                <a:solidFill>
                  <a:prstClr val="black"/>
                </a:solidFill>
                <a:effectLst/>
                <a:uLnTx/>
                <a:uFillTx/>
                <a:latin typeface="Calibri" panose="020F0502020204030204"/>
                <a:ea typeface="DengXian" panose="02010600030101010101" pitchFamily="2" charset="-122"/>
                <a:cs typeface="+mn-cs"/>
              </a:rPr>
              <a:t>The Slicing requirements would require in some cases to re-use the existing NSSI. In such cases the NFVO would need to configure specific NFs.</a:t>
            </a:r>
          </a:p>
        </p:txBody>
      </p:sp>
      <p:sp>
        <p:nvSpPr>
          <p:cNvPr id="56" name="TextBox 55">
            <a:extLst>
              <a:ext uri="{FF2B5EF4-FFF2-40B4-BE49-F238E27FC236}">
                <a16:creationId xmlns:a16="http://schemas.microsoft.com/office/drawing/2014/main" id="{AE25DD04-66B4-4227-B020-2FB9D6E21568}"/>
              </a:ext>
            </a:extLst>
          </p:cNvPr>
          <p:cNvSpPr txBox="1"/>
          <p:nvPr/>
        </p:nvSpPr>
        <p:spPr>
          <a:xfrm>
            <a:off x="3676511" y="6208322"/>
            <a:ext cx="494776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800" b="0" i="0" u="none" strike="noStrike" kern="0" cap="none" spc="0" normalizeH="0" baseline="0" noProof="0" dirty="0">
                <a:ln>
                  <a:noFill/>
                </a:ln>
                <a:solidFill>
                  <a:prstClr val="black"/>
                </a:solidFill>
                <a:effectLst/>
                <a:uLnTx/>
                <a:uFillTx/>
              </a:rPr>
              <a:t>Solution based on ONAP Frankfurt release features</a:t>
            </a:r>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402595612"/>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F15C68-C364-4694-86A6-859F1798BD37}"/>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a16="http://schemas.microsoft.com/office/drawing/2014/main" id="{4133AEFB-AD60-44F7-BFC3-027F7C31194F}"/>
              </a:ext>
            </a:extLst>
          </p:cNvPr>
          <p:cNvSpPr>
            <a:spLocks noGrp="1"/>
          </p:cNvSpPr>
          <p:nvPr>
            <p:ph type="title"/>
          </p:nvPr>
        </p:nvSpPr>
        <p:spPr/>
        <p:txBody>
          <a:bodyPr>
            <a:normAutofit fontScale="90000"/>
          </a:bodyPr>
          <a:lstStyle/>
          <a:p>
            <a:r>
              <a:rPr lang="en-US" dirty="0"/>
              <a:t>Guilin recap: Core Slicing: Core NS design &amp; configuration</a:t>
            </a:r>
          </a:p>
        </p:txBody>
      </p:sp>
      <p:sp>
        <p:nvSpPr>
          <p:cNvPr id="5" name="Text Placeholder 3">
            <a:extLst>
              <a:ext uri="{FF2B5EF4-FFF2-40B4-BE49-F238E27FC236}">
                <a16:creationId xmlns:a16="http://schemas.microsoft.com/office/drawing/2014/main" id="{6C3844F0-2DB5-45DE-BF81-5BDDEE89F230}"/>
              </a:ext>
            </a:extLst>
          </p:cNvPr>
          <p:cNvSpPr txBox="1">
            <a:spLocks/>
          </p:cNvSpPr>
          <p:nvPr/>
        </p:nvSpPr>
        <p:spPr>
          <a:xfrm>
            <a:off x="314325" y="1138238"/>
            <a:ext cx="11506200" cy="553238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IN"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SDC Service</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VF Level property: S-NSSAI</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Instantiation Type: Macro</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Controller Actor: CDS</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IN"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SO Workflows</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ControllerExecutionBB</a:t>
            </a:r>
            <a:endPar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IN"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CDS Workflows</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resource-assignment</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config-deploy</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config-deploy-day-2</a:t>
            </a:r>
            <a:endPar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IN"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Configurations</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Day 0: S-NSSAI assigned during the NS instantiation</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Day 1: The configuration templates created in k8s plug-in as preparations for day 2 config</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Day 2: The S-NSSAI updated list is configured in CNFs</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endParaRPr kumimoji="0" lang="en-IN"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r>
              <a:rPr kumimoji="0" lang="en-IN"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Detailed steps documented at - </a:t>
            </a:r>
            <a:r>
              <a:rPr kumimoji="0" lang="en-IN"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hlinkClick r:id="rId2"/>
              </a:rPr>
              <a:t>https://wiki.onap.org/display/DW/5GC+Instantiation+and+Modify+Config+flow+through+CDS</a:t>
            </a:r>
            <a:r>
              <a:rPr kumimoji="0" lang="en-IN"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19164736"/>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FF1287-815E-470E-B5CB-34D42C8086D8}"/>
              </a:ext>
            </a:extLst>
          </p:cNvPr>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a:extLst>
              <a:ext uri="{FF2B5EF4-FFF2-40B4-BE49-F238E27FC236}">
                <a16:creationId xmlns:a16="http://schemas.microsoft.com/office/drawing/2014/main" id="{3133C693-842C-419D-8389-5B4BC0564916}"/>
              </a:ext>
            </a:extLst>
          </p:cNvPr>
          <p:cNvSpPr>
            <a:spLocks noGrp="1"/>
          </p:cNvSpPr>
          <p:nvPr>
            <p:ph type="title"/>
          </p:nvPr>
        </p:nvSpPr>
        <p:spPr/>
        <p:txBody>
          <a:bodyPr>
            <a:normAutofit fontScale="90000"/>
          </a:bodyPr>
          <a:lstStyle/>
          <a:p>
            <a:r>
              <a:rPr lang="en-US" dirty="0"/>
              <a:t>Honolulu proposal for Core Slicing</a:t>
            </a:r>
          </a:p>
        </p:txBody>
      </p:sp>
      <p:sp>
        <p:nvSpPr>
          <p:cNvPr id="5" name="Content Placeholder 1">
            <a:extLst>
              <a:ext uri="{FF2B5EF4-FFF2-40B4-BE49-F238E27FC236}">
                <a16:creationId xmlns:a16="http://schemas.microsoft.com/office/drawing/2014/main" id="{09F9FAA7-AA97-4D08-9251-76442B63D907}"/>
              </a:ext>
            </a:extLst>
          </p:cNvPr>
          <p:cNvSpPr txBox="1">
            <a:spLocks noGrp="1"/>
          </p:cNvSpPr>
          <p:nvPr>
            <p:ph type="body" sz="quarter" idx="10"/>
          </p:nvPr>
        </p:nvSpPr>
        <p:spPr>
          <a:xfrm>
            <a:off x="314325" y="1138238"/>
            <a:ext cx="11506200" cy="51704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4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REQ-3a: Enhance the configuration of the Core NFs beyond basic aspects such as S-NSSAI.</a:t>
            </a:r>
          </a:p>
          <a:p>
            <a:pPr marL="804863"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4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Exact details and NFs are still under discussion.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0" lang="en-US" sz="24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4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REQ-3b: Determine placement of Core NFs during Core NSSI instantiation (stretch goal)</a:t>
            </a:r>
          </a:p>
          <a:p>
            <a:pPr marL="804863"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4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Details are being discussed, including the role of Core NSSMF.</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0" lang="en-US" sz="24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0" lang="en-US" sz="24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68476669"/>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F03509-39E0-46AB-8545-E5F46255E7B3}"/>
              </a:ext>
            </a:extLst>
          </p:cNvPr>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a:extLst>
              <a:ext uri="{FF2B5EF4-FFF2-40B4-BE49-F238E27FC236}">
                <a16:creationId xmlns:a16="http://schemas.microsoft.com/office/drawing/2014/main" id="{350C3F91-B3AC-410F-A8B3-BC85178D9DD8}"/>
              </a:ext>
            </a:extLst>
          </p:cNvPr>
          <p:cNvSpPr>
            <a:spLocks noGrp="1"/>
          </p:cNvSpPr>
          <p:nvPr>
            <p:ph type="title"/>
          </p:nvPr>
        </p:nvSpPr>
        <p:spPr/>
        <p:txBody>
          <a:bodyPr>
            <a:normAutofit fontScale="90000"/>
          </a:bodyPr>
          <a:lstStyle/>
          <a:p>
            <a:r>
              <a:rPr lang="en-US" dirty="0"/>
              <a:t>Guilin recap: Transport Slicing</a:t>
            </a:r>
          </a:p>
        </p:txBody>
      </p:sp>
      <p:sp>
        <p:nvSpPr>
          <p:cNvPr id="5" name="灯片编号占位符 1">
            <a:extLst>
              <a:ext uri="{FF2B5EF4-FFF2-40B4-BE49-F238E27FC236}">
                <a16:creationId xmlns:a16="http://schemas.microsoft.com/office/drawing/2014/main" id="{45056815-FC32-45E1-A4AF-D43916A68104}"/>
              </a:ext>
            </a:extLst>
          </p:cNvPr>
          <p:cNvSpPr txBox="1">
            <a:spLocks/>
          </p:cNvSpPr>
          <p:nvPr/>
        </p:nvSpPr>
        <p:spPr>
          <a:xfrm>
            <a:off x="11619694" y="638044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85590E5-57D4-4004-8489-08DEED0A8847}" type="slidenum">
              <a:rPr kumimoji="1" lang="ja-JP" alt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Yu Gothic" panose="020B0400000000000000" pitchFamily="34" charset="-128"/>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alpha val="50000"/>
                </a:prstClr>
              </a:solidFill>
              <a:effectLst/>
              <a:uLnTx/>
              <a:uFillTx/>
              <a:latin typeface="Arial" panose="020B0604020202020204" pitchFamily="34" charset="0"/>
              <a:ea typeface="Yu Gothic" panose="020B0400000000000000" pitchFamily="34" charset="-128"/>
              <a:cs typeface="Arial" panose="020B0604020202020204" pitchFamily="34" charset="0"/>
            </a:endParaRPr>
          </a:p>
        </p:txBody>
      </p:sp>
      <p:sp>
        <p:nvSpPr>
          <p:cNvPr id="6" name="Rounded Rectangle 6">
            <a:extLst>
              <a:ext uri="{FF2B5EF4-FFF2-40B4-BE49-F238E27FC236}">
                <a16:creationId xmlns:a16="http://schemas.microsoft.com/office/drawing/2014/main" id="{F1F4E0C4-447A-4371-8AD7-5AD2C3E82DF5}"/>
              </a:ext>
            </a:extLst>
          </p:cNvPr>
          <p:cNvSpPr/>
          <p:nvPr/>
        </p:nvSpPr>
        <p:spPr>
          <a:xfrm>
            <a:off x="314961" y="1533917"/>
            <a:ext cx="3124201" cy="2480734"/>
          </a:xfrm>
          <a:prstGeom prst="roundRect">
            <a:avLst/>
          </a:prstGeom>
          <a:solidFill>
            <a:srgbClr val="FFFFFF">
              <a:lumMod val="95000"/>
            </a:srgbClr>
          </a:solidFill>
          <a:ln w="11429" cap="flat" cmpd="sng" algn="ctr">
            <a:solidFill>
              <a:srgbClr val="98A2AE">
                <a:shade val="50000"/>
              </a:srgbClr>
            </a:solidFill>
            <a:prstDash val="dash"/>
          </a:ln>
          <a:effectLst/>
        </p:spPr>
        <p:txBody>
          <a:bodyPr rtlCol="0" anchor="ctr"/>
          <a:lstStyle/>
          <a:p>
            <a:pPr algn="ctr">
              <a:defRPr/>
            </a:pPr>
            <a:endParaRPr lang="en-US" kern="0">
              <a:solidFill>
                <a:srgbClr val="FFFFFF"/>
              </a:solidFill>
              <a:latin typeface="Nokia Pure Text"/>
            </a:endParaRPr>
          </a:p>
        </p:txBody>
      </p:sp>
      <p:sp>
        <p:nvSpPr>
          <p:cNvPr id="7" name="圆角矩形 115">
            <a:extLst>
              <a:ext uri="{FF2B5EF4-FFF2-40B4-BE49-F238E27FC236}">
                <a16:creationId xmlns:a16="http://schemas.microsoft.com/office/drawing/2014/main" id="{0B7889E6-9880-42CC-B557-50142AB3F884}"/>
              </a:ext>
            </a:extLst>
          </p:cNvPr>
          <p:cNvSpPr/>
          <p:nvPr/>
        </p:nvSpPr>
        <p:spPr>
          <a:xfrm>
            <a:off x="1466429" y="2406388"/>
            <a:ext cx="1727200" cy="485912"/>
          </a:xfrm>
          <a:prstGeom prst="roundRect">
            <a:avLst/>
          </a:prstGeom>
          <a:solidFill>
            <a:srgbClr val="98A2AE"/>
          </a:solidFill>
          <a:ln w="11429" cap="flat" cmpd="sng" algn="ctr">
            <a:solidFill>
              <a:srgbClr val="98A2AE">
                <a:shade val="50000"/>
              </a:srgbClr>
            </a:solidFill>
            <a:prstDash val="sysDash"/>
          </a:ln>
          <a:effectLst/>
        </p:spPr>
        <p:txBody>
          <a:bodyPr rtlCol="0" anchor="ctr"/>
          <a:lstStyle/>
          <a:p>
            <a:pPr algn="ctr">
              <a:defRPr/>
            </a:pPr>
            <a:r>
              <a:rPr lang="en-US" altLang="zh-CN" kern="0" dirty="0">
                <a:solidFill>
                  <a:srgbClr val="FFFFFF"/>
                </a:solidFill>
                <a:latin typeface="Nokia Pure Text"/>
              </a:rPr>
              <a:t>NSMF</a:t>
            </a:r>
            <a:endParaRPr lang="zh-CN" altLang="en-US" kern="0" dirty="0">
              <a:solidFill>
                <a:srgbClr val="FFFFFF"/>
              </a:solidFill>
              <a:latin typeface="Nokia Pure Text"/>
            </a:endParaRPr>
          </a:p>
        </p:txBody>
      </p:sp>
      <p:sp>
        <p:nvSpPr>
          <p:cNvPr id="8" name="圆角矩形 117">
            <a:extLst>
              <a:ext uri="{FF2B5EF4-FFF2-40B4-BE49-F238E27FC236}">
                <a16:creationId xmlns:a16="http://schemas.microsoft.com/office/drawing/2014/main" id="{73C9BCB7-7F90-49E3-AD1E-8BEAAF462283}"/>
              </a:ext>
            </a:extLst>
          </p:cNvPr>
          <p:cNvSpPr/>
          <p:nvPr/>
        </p:nvSpPr>
        <p:spPr>
          <a:xfrm>
            <a:off x="1466429" y="3226987"/>
            <a:ext cx="1727200" cy="507362"/>
          </a:xfrm>
          <a:prstGeom prst="roundRect">
            <a:avLst/>
          </a:prstGeom>
          <a:solidFill>
            <a:srgbClr val="FFD966"/>
          </a:solidFill>
          <a:ln w="11429" cap="flat" cmpd="sng" algn="ctr">
            <a:solidFill>
              <a:srgbClr val="98A2AE">
                <a:shade val="50000"/>
              </a:srgbClr>
            </a:solidFill>
            <a:prstDash val="sysDash"/>
          </a:ln>
          <a:effectLst/>
        </p:spPr>
        <p:txBody>
          <a:bodyPr rtlCol="0" anchor="ctr"/>
          <a:lstStyle/>
          <a:p>
            <a:pPr algn="ctr">
              <a:defRPr/>
            </a:pPr>
            <a:r>
              <a:rPr lang="en-US" altLang="zh-CN" kern="0" dirty="0">
                <a:solidFill>
                  <a:srgbClr val="124191"/>
                </a:solidFill>
                <a:latin typeface="Nokia Pure Text"/>
              </a:rPr>
              <a:t>TN NSSMF</a:t>
            </a:r>
            <a:endParaRPr lang="zh-CN" altLang="en-US" kern="0" dirty="0">
              <a:solidFill>
                <a:srgbClr val="124191"/>
              </a:solidFill>
              <a:latin typeface="Nokia Pure Text"/>
            </a:endParaRPr>
          </a:p>
        </p:txBody>
      </p:sp>
      <p:cxnSp>
        <p:nvCxnSpPr>
          <p:cNvPr id="9" name="直接箭头连接符 214">
            <a:extLst>
              <a:ext uri="{FF2B5EF4-FFF2-40B4-BE49-F238E27FC236}">
                <a16:creationId xmlns:a16="http://schemas.microsoft.com/office/drawing/2014/main" id="{2C21633F-7935-4A29-B24E-DDC74C408E14}"/>
              </a:ext>
            </a:extLst>
          </p:cNvPr>
          <p:cNvCxnSpPr>
            <a:cxnSpLocks/>
            <a:stCxn id="7" idx="2"/>
            <a:endCxn id="8" idx="0"/>
          </p:cNvCxnSpPr>
          <p:nvPr/>
        </p:nvCxnSpPr>
        <p:spPr>
          <a:xfrm>
            <a:off x="2330029" y="2892300"/>
            <a:ext cx="0" cy="334687"/>
          </a:xfrm>
          <a:prstGeom prst="straightConnector1">
            <a:avLst/>
          </a:prstGeom>
          <a:noFill/>
          <a:ln w="22225" cap="flat" cmpd="sng" algn="ctr">
            <a:solidFill>
              <a:srgbClr val="FFC000"/>
            </a:solidFill>
            <a:prstDash val="solid"/>
            <a:tailEnd type="none"/>
          </a:ln>
          <a:effectLst/>
        </p:spPr>
      </p:cxnSp>
      <p:sp>
        <p:nvSpPr>
          <p:cNvPr id="10" name="TextBox 9">
            <a:extLst>
              <a:ext uri="{FF2B5EF4-FFF2-40B4-BE49-F238E27FC236}">
                <a16:creationId xmlns:a16="http://schemas.microsoft.com/office/drawing/2014/main" id="{20F31F5E-347C-4EBD-8DE9-D0944233CBA1}"/>
              </a:ext>
            </a:extLst>
          </p:cNvPr>
          <p:cNvSpPr txBox="1"/>
          <p:nvPr/>
        </p:nvSpPr>
        <p:spPr>
          <a:xfrm>
            <a:off x="471970" y="1636700"/>
            <a:ext cx="816659" cy="461665"/>
          </a:xfrm>
          <a:prstGeom prst="rect">
            <a:avLst/>
          </a:prstGeom>
          <a:noFill/>
        </p:spPr>
        <p:txBody>
          <a:bodyPr wrap="square" rtlCol="0">
            <a:spAutoFit/>
          </a:bodyPr>
          <a:lstStyle/>
          <a:p>
            <a:r>
              <a:rPr lang="en-US" sz="2400" dirty="0">
                <a:solidFill>
                  <a:srgbClr val="124191"/>
                </a:solidFill>
                <a:latin typeface="Nokia Pure Text"/>
              </a:rPr>
              <a:t>ONAP</a:t>
            </a:r>
          </a:p>
        </p:txBody>
      </p:sp>
      <p:sp>
        <p:nvSpPr>
          <p:cNvPr id="11" name="圆角矩形 115">
            <a:extLst>
              <a:ext uri="{FF2B5EF4-FFF2-40B4-BE49-F238E27FC236}">
                <a16:creationId xmlns:a16="http://schemas.microsoft.com/office/drawing/2014/main" id="{4B351376-77A8-4BE5-A7D4-258A5FBF9EF4}"/>
              </a:ext>
            </a:extLst>
          </p:cNvPr>
          <p:cNvSpPr/>
          <p:nvPr/>
        </p:nvSpPr>
        <p:spPr>
          <a:xfrm>
            <a:off x="1466429" y="1688519"/>
            <a:ext cx="1727200" cy="485912"/>
          </a:xfrm>
          <a:prstGeom prst="roundRect">
            <a:avLst/>
          </a:prstGeom>
          <a:solidFill>
            <a:srgbClr val="98A2AE"/>
          </a:solidFill>
          <a:ln w="11429" cap="flat" cmpd="sng" algn="ctr">
            <a:solidFill>
              <a:srgbClr val="98A2AE">
                <a:shade val="50000"/>
              </a:srgbClr>
            </a:solidFill>
            <a:prstDash val="sysDash"/>
          </a:ln>
          <a:effectLst/>
        </p:spPr>
        <p:txBody>
          <a:bodyPr rtlCol="0" anchor="ctr"/>
          <a:lstStyle/>
          <a:p>
            <a:pPr algn="ctr">
              <a:defRPr/>
            </a:pPr>
            <a:r>
              <a:rPr lang="en-US" altLang="zh-CN" kern="0" dirty="0">
                <a:solidFill>
                  <a:srgbClr val="FFFFFF"/>
                </a:solidFill>
                <a:latin typeface="Nokia Pure Text"/>
              </a:rPr>
              <a:t>CSMF</a:t>
            </a:r>
            <a:endParaRPr lang="zh-CN" altLang="en-US" kern="0" dirty="0">
              <a:solidFill>
                <a:srgbClr val="FFFFFF"/>
              </a:solidFill>
              <a:latin typeface="Nokia Pure Text"/>
            </a:endParaRPr>
          </a:p>
        </p:txBody>
      </p:sp>
      <p:cxnSp>
        <p:nvCxnSpPr>
          <p:cNvPr id="12" name="直接箭头连接符 214">
            <a:extLst>
              <a:ext uri="{FF2B5EF4-FFF2-40B4-BE49-F238E27FC236}">
                <a16:creationId xmlns:a16="http://schemas.microsoft.com/office/drawing/2014/main" id="{FB78CBBC-D977-4667-95F7-34487C7EA4E6}"/>
              </a:ext>
            </a:extLst>
          </p:cNvPr>
          <p:cNvCxnSpPr>
            <a:cxnSpLocks/>
            <a:stCxn id="11" idx="2"/>
            <a:endCxn id="7" idx="0"/>
          </p:cNvCxnSpPr>
          <p:nvPr/>
        </p:nvCxnSpPr>
        <p:spPr>
          <a:xfrm>
            <a:off x="2330029" y="2174431"/>
            <a:ext cx="0" cy="231957"/>
          </a:xfrm>
          <a:prstGeom prst="straightConnector1">
            <a:avLst/>
          </a:prstGeom>
          <a:noFill/>
          <a:ln w="22225" cap="flat" cmpd="sng" algn="ctr">
            <a:solidFill>
              <a:srgbClr val="98A2AE"/>
            </a:solidFill>
            <a:prstDash val="solid"/>
            <a:tailEnd type="none"/>
          </a:ln>
          <a:effectLst/>
        </p:spPr>
      </p:cxnSp>
      <p:sp>
        <p:nvSpPr>
          <p:cNvPr id="13" name="Rectangle 12">
            <a:extLst>
              <a:ext uri="{FF2B5EF4-FFF2-40B4-BE49-F238E27FC236}">
                <a16:creationId xmlns:a16="http://schemas.microsoft.com/office/drawing/2014/main" id="{D089C1A6-65B1-4275-A65E-98B017B3E596}"/>
              </a:ext>
            </a:extLst>
          </p:cNvPr>
          <p:cNvSpPr/>
          <p:nvPr/>
        </p:nvSpPr>
        <p:spPr>
          <a:xfrm>
            <a:off x="1540763" y="4246608"/>
            <a:ext cx="1586277" cy="412800"/>
          </a:xfrm>
          <a:prstGeom prst="rect">
            <a:avLst/>
          </a:prstGeom>
          <a:solidFill>
            <a:srgbClr val="FFFFFF"/>
          </a:solidFill>
          <a:ln w="12700" cap="flat" cmpd="sng" algn="ctr">
            <a:solidFill>
              <a:srgbClr val="124191"/>
            </a:solidFill>
            <a:prstDash val="solid"/>
          </a:ln>
          <a:effectLst/>
        </p:spPr>
        <p:txBody>
          <a:bodyPr rot="0" spcFirstLastPara="0" vert="horz" wrap="square" lIns="48000" tIns="96000" rIns="48000" bIns="9600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170">
              <a:defRPr/>
            </a:pPr>
            <a:r>
              <a:rPr lang="en-US" sz="1333" dirty="0">
                <a:solidFill>
                  <a:srgbClr val="001135"/>
                </a:solidFill>
                <a:latin typeface="Nokia Pure Text Light" panose="020B0403020202020204" pitchFamily="34" charset="0"/>
                <a:ea typeface="Nokia Pure Text Light" panose="020B0403020202020204" pitchFamily="34" charset="0"/>
              </a:rPr>
              <a:t>Optical Domain Controller</a:t>
            </a:r>
          </a:p>
        </p:txBody>
      </p:sp>
      <p:cxnSp>
        <p:nvCxnSpPr>
          <p:cNvPr id="14" name="直接箭头连接符 214">
            <a:extLst>
              <a:ext uri="{FF2B5EF4-FFF2-40B4-BE49-F238E27FC236}">
                <a16:creationId xmlns:a16="http://schemas.microsoft.com/office/drawing/2014/main" id="{CF90CCEE-1A24-49BF-996A-A43E7932D589}"/>
              </a:ext>
            </a:extLst>
          </p:cNvPr>
          <p:cNvCxnSpPr>
            <a:cxnSpLocks/>
            <a:stCxn id="8" idx="2"/>
            <a:endCxn id="13" idx="0"/>
          </p:cNvCxnSpPr>
          <p:nvPr/>
        </p:nvCxnSpPr>
        <p:spPr>
          <a:xfrm>
            <a:off x="2330029" y="3734349"/>
            <a:ext cx="3873" cy="512259"/>
          </a:xfrm>
          <a:prstGeom prst="straightConnector1">
            <a:avLst/>
          </a:prstGeom>
          <a:noFill/>
          <a:ln w="22225" cap="flat" cmpd="sng" algn="ctr">
            <a:solidFill>
              <a:srgbClr val="FFC000"/>
            </a:solidFill>
            <a:prstDash val="solid"/>
            <a:tailEnd type="none"/>
          </a:ln>
          <a:effectLst/>
        </p:spPr>
      </p:cxnSp>
      <p:sp>
        <p:nvSpPr>
          <p:cNvPr id="15" name="Rectangle 14">
            <a:extLst>
              <a:ext uri="{FF2B5EF4-FFF2-40B4-BE49-F238E27FC236}">
                <a16:creationId xmlns:a16="http://schemas.microsoft.com/office/drawing/2014/main" id="{CB333605-26A2-49D4-B161-A6DF7299C73C}"/>
              </a:ext>
            </a:extLst>
          </p:cNvPr>
          <p:cNvSpPr/>
          <p:nvPr/>
        </p:nvSpPr>
        <p:spPr>
          <a:xfrm>
            <a:off x="9976024" y="1886813"/>
            <a:ext cx="1918813" cy="1859518"/>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6" name="Rectangle 15">
            <a:extLst>
              <a:ext uri="{FF2B5EF4-FFF2-40B4-BE49-F238E27FC236}">
                <a16:creationId xmlns:a16="http://schemas.microsoft.com/office/drawing/2014/main" id="{D18EF981-843B-4EBF-B5DE-8B83630E2CD3}"/>
              </a:ext>
            </a:extLst>
          </p:cNvPr>
          <p:cNvSpPr/>
          <p:nvPr/>
        </p:nvSpPr>
        <p:spPr>
          <a:xfrm>
            <a:off x="5881006" y="1879221"/>
            <a:ext cx="3760177" cy="2011680"/>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7" name="TextBox 16">
            <a:extLst>
              <a:ext uri="{FF2B5EF4-FFF2-40B4-BE49-F238E27FC236}">
                <a16:creationId xmlns:a16="http://schemas.microsoft.com/office/drawing/2014/main" id="{77CF9236-E793-453E-B2FA-2AF98895195D}"/>
              </a:ext>
            </a:extLst>
          </p:cNvPr>
          <p:cNvSpPr txBox="1"/>
          <p:nvPr/>
        </p:nvSpPr>
        <p:spPr>
          <a:xfrm>
            <a:off x="5888034" y="1879221"/>
            <a:ext cx="53355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SO</a:t>
            </a:r>
          </a:p>
        </p:txBody>
      </p:sp>
      <p:sp>
        <p:nvSpPr>
          <p:cNvPr id="18" name="Rectangle 17">
            <a:extLst>
              <a:ext uri="{FF2B5EF4-FFF2-40B4-BE49-F238E27FC236}">
                <a16:creationId xmlns:a16="http://schemas.microsoft.com/office/drawing/2014/main" id="{1D5888A9-A25F-4DA5-AD62-1A2F35AABA1B}"/>
              </a:ext>
            </a:extLst>
          </p:cNvPr>
          <p:cNvSpPr/>
          <p:nvPr/>
        </p:nvSpPr>
        <p:spPr>
          <a:xfrm>
            <a:off x="6374474" y="3231981"/>
            <a:ext cx="2543174" cy="514350"/>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9" name="TextBox 18">
            <a:extLst>
              <a:ext uri="{FF2B5EF4-FFF2-40B4-BE49-F238E27FC236}">
                <a16:creationId xmlns:a16="http://schemas.microsoft.com/office/drawing/2014/main" id="{D36BB734-B193-46F4-BE30-5B7647B7E34D}"/>
              </a:ext>
            </a:extLst>
          </p:cNvPr>
          <p:cNvSpPr txBox="1"/>
          <p:nvPr/>
        </p:nvSpPr>
        <p:spPr>
          <a:xfrm>
            <a:off x="6546396" y="3309099"/>
            <a:ext cx="22764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TN NSSMF Work Flow</a:t>
            </a:r>
          </a:p>
        </p:txBody>
      </p:sp>
      <p:sp>
        <p:nvSpPr>
          <p:cNvPr id="20" name="Rectangle 19">
            <a:extLst>
              <a:ext uri="{FF2B5EF4-FFF2-40B4-BE49-F238E27FC236}">
                <a16:creationId xmlns:a16="http://schemas.microsoft.com/office/drawing/2014/main" id="{A20FF405-4A91-433D-BB5E-5B623C10C8E6}"/>
              </a:ext>
            </a:extLst>
          </p:cNvPr>
          <p:cNvSpPr/>
          <p:nvPr/>
        </p:nvSpPr>
        <p:spPr>
          <a:xfrm>
            <a:off x="6421584" y="2009851"/>
            <a:ext cx="1752749" cy="679055"/>
          </a:xfrm>
          <a:prstGeom prst="rect">
            <a:avLst/>
          </a:prstGeom>
          <a:solidFill>
            <a:srgbClr val="70AD47">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21" name="TextBox 20">
            <a:extLst>
              <a:ext uri="{FF2B5EF4-FFF2-40B4-BE49-F238E27FC236}">
                <a16:creationId xmlns:a16="http://schemas.microsoft.com/office/drawing/2014/main" id="{C6BA330C-BD04-4D18-AE02-11709B3EFBB6}"/>
              </a:ext>
            </a:extLst>
          </p:cNvPr>
          <p:cNvSpPr txBox="1"/>
          <p:nvPr/>
        </p:nvSpPr>
        <p:spPr>
          <a:xfrm>
            <a:off x="6432671" y="2013435"/>
            <a:ext cx="182251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NSMF Work Flow</a:t>
            </a:r>
          </a:p>
        </p:txBody>
      </p:sp>
      <p:cxnSp>
        <p:nvCxnSpPr>
          <p:cNvPr id="22" name="Straight Connector 21">
            <a:extLst>
              <a:ext uri="{FF2B5EF4-FFF2-40B4-BE49-F238E27FC236}">
                <a16:creationId xmlns:a16="http://schemas.microsoft.com/office/drawing/2014/main" id="{CF6A288D-0F97-4629-9663-AA94BC1EF73D}"/>
              </a:ext>
            </a:extLst>
          </p:cNvPr>
          <p:cNvCxnSpPr>
            <a:stCxn id="20" idx="2"/>
          </p:cNvCxnSpPr>
          <p:nvPr/>
        </p:nvCxnSpPr>
        <p:spPr>
          <a:xfrm>
            <a:off x="7297959" y="2688906"/>
            <a:ext cx="0" cy="543075"/>
          </a:xfrm>
          <a:prstGeom prst="line">
            <a:avLst/>
          </a:prstGeom>
          <a:noFill/>
          <a:ln w="22225" cap="flat" cmpd="sng" algn="ctr">
            <a:solidFill>
              <a:srgbClr val="5B9BD5"/>
            </a:solidFill>
            <a:prstDash val="solid"/>
            <a:miter lim="800000"/>
          </a:ln>
          <a:effectLst/>
        </p:spPr>
      </p:cxnSp>
      <p:cxnSp>
        <p:nvCxnSpPr>
          <p:cNvPr id="23" name="Straight Connector 22">
            <a:extLst>
              <a:ext uri="{FF2B5EF4-FFF2-40B4-BE49-F238E27FC236}">
                <a16:creationId xmlns:a16="http://schemas.microsoft.com/office/drawing/2014/main" id="{0B7F1DF3-1CEE-49C2-A0E6-598E30E62B50}"/>
              </a:ext>
            </a:extLst>
          </p:cNvPr>
          <p:cNvCxnSpPr/>
          <p:nvPr/>
        </p:nvCxnSpPr>
        <p:spPr>
          <a:xfrm>
            <a:off x="7036462" y="2910327"/>
            <a:ext cx="485775" cy="9525"/>
          </a:xfrm>
          <a:prstGeom prst="line">
            <a:avLst/>
          </a:prstGeom>
          <a:noFill/>
          <a:ln w="6350" cap="flat" cmpd="sng" algn="ctr">
            <a:solidFill>
              <a:srgbClr val="5B9BD5"/>
            </a:solidFill>
            <a:prstDash val="solid"/>
            <a:miter lim="800000"/>
          </a:ln>
          <a:effectLst/>
        </p:spPr>
      </p:cxnSp>
      <p:sp>
        <p:nvSpPr>
          <p:cNvPr id="24" name="TextBox 23">
            <a:extLst>
              <a:ext uri="{FF2B5EF4-FFF2-40B4-BE49-F238E27FC236}">
                <a16:creationId xmlns:a16="http://schemas.microsoft.com/office/drawing/2014/main" id="{A4ED5D10-B780-4D71-96DC-8D73B16499D2}"/>
              </a:ext>
            </a:extLst>
          </p:cNvPr>
          <p:cNvSpPr txBox="1"/>
          <p:nvPr/>
        </p:nvSpPr>
        <p:spPr>
          <a:xfrm>
            <a:off x="7468750" y="2688906"/>
            <a:ext cx="110783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Internal APIs (</a:t>
            </a:r>
            <a:r>
              <a:rPr kumimoji="0" lang="en-US" sz="1600" b="0" i="0" u="none" strike="noStrike" kern="0" cap="none" spc="0" normalizeH="0" baseline="0" noProof="0" dirty="0" err="1">
                <a:ln>
                  <a:noFill/>
                </a:ln>
                <a:solidFill>
                  <a:prstClr val="black"/>
                </a:solidFill>
                <a:effectLst/>
                <a:uLnTx/>
                <a:uFillTx/>
              </a:rPr>
              <a:t>TSCi</a:t>
            </a:r>
            <a:r>
              <a:rPr kumimoji="0" lang="en-US" sz="1600" b="0" i="0" u="none" strike="noStrike" kern="0" cap="none" spc="0" normalizeH="0" baseline="0" noProof="0" dirty="0">
                <a:ln>
                  <a:noFill/>
                </a:ln>
                <a:solidFill>
                  <a:prstClr val="black"/>
                </a:solidFill>
                <a:effectLst/>
                <a:uLnTx/>
                <a:uFillTx/>
              </a:rPr>
              <a:t>)</a:t>
            </a:r>
          </a:p>
        </p:txBody>
      </p:sp>
      <p:cxnSp>
        <p:nvCxnSpPr>
          <p:cNvPr id="25" name="Straight Connector 24">
            <a:extLst>
              <a:ext uri="{FF2B5EF4-FFF2-40B4-BE49-F238E27FC236}">
                <a16:creationId xmlns:a16="http://schemas.microsoft.com/office/drawing/2014/main" id="{884F4DF2-52A3-4B99-9E68-F2E1B8034920}"/>
              </a:ext>
            </a:extLst>
          </p:cNvPr>
          <p:cNvCxnSpPr/>
          <p:nvPr/>
        </p:nvCxnSpPr>
        <p:spPr>
          <a:xfrm>
            <a:off x="8355673" y="2943926"/>
            <a:ext cx="561975" cy="0"/>
          </a:xfrm>
          <a:prstGeom prst="line">
            <a:avLst/>
          </a:prstGeom>
          <a:noFill/>
          <a:ln w="6350" cap="flat" cmpd="sng" algn="ctr">
            <a:solidFill>
              <a:srgbClr val="5B9BD5"/>
            </a:solidFill>
            <a:prstDash val="solid"/>
            <a:miter lim="800000"/>
          </a:ln>
          <a:effectLst/>
        </p:spPr>
      </p:cxnSp>
      <p:sp>
        <p:nvSpPr>
          <p:cNvPr id="26" name="Rectangle 25">
            <a:extLst>
              <a:ext uri="{FF2B5EF4-FFF2-40B4-BE49-F238E27FC236}">
                <a16:creationId xmlns:a16="http://schemas.microsoft.com/office/drawing/2014/main" id="{1FD8F993-0360-4D93-9CE7-FCC7A7F0B6D1}"/>
              </a:ext>
            </a:extLst>
          </p:cNvPr>
          <p:cNvSpPr/>
          <p:nvPr/>
        </p:nvSpPr>
        <p:spPr>
          <a:xfrm>
            <a:off x="10055153" y="2406389"/>
            <a:ext cx="1785257" cy="56554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27" name="TextBox 26">
            <a:extLst>
              <a:ext uri="{FF2B5EF4-FFF2-40B4-BE49-F238E27FC236}">
                <a16:creationId xmlns:a16="http://schemas.microsoft.com/office/drawing/2014/main" id="{CD6C3D27-22B8-4C51-8D5B-B05CB40724A7}"/>
              </a:ext>
            </a:extLst>
          </p:cNvPr>
          <p:cNvSpPr txBox="1"/>
          <p:nvPr/>
        </p:nvSpPr>
        <p:spPr>
          <a:xfrm>
            <a:off x="10002402" y="1891207"/>
            <a:ext cx="80523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AAI </a:t>
            </a:r>
          </a:p>
        </p:txBody>
      </p:sp>
      <p:sp>
        <p:nvSpPr>
          <p:cNvPr id="28" name="TextBox 27">
            <a:extLst>
              <a:ext uri="{FF2B5EF4-FFF2-40B4-BE49-F238E27FC236}">
                <a16:creationId xmlns:a16="http://schemas.microsoft.com/office/drawing/2014/main" id="{2B7B0083-AC18-405D-953A-4F9E6613C22C}"/>
              </a:ext>
            </a:extLst>
          </p:cNvPr>
          <p:cNvSpPr txBox="1"/>
          <p:nvPr/>
        </p:nvSpPr>
        <p:spPr>
          <a:xfrm>
            <a:off x="10062601" y="2425254"/>
            <a:ext cx="183523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TS definition model (based on </a:t>
            </a:r>
            <a:r>
              <a:rPr kumimoji="0" lang="en-US" sz="1200" b="0" i="0" u="none" strike="noStrike" kern="0" cap="none" spc="0" normalizeH="0" baseline="0" noProof="0" dirty="0" err="1">
                <a:ln>
                  <a:noFill/>
                </a:ln>
                <a:solidFill>
                  <a:prstClr val="black"/>
                </a:solidFill>
                <a:effectLst/>
                <a:uLnTx/>
                <a:uFillTx/>
              </a:rPr>
              <a:t>TSCi</a:t>
            </a:r>
            <a:r>
              <a:rPr kumimoji="0" lang="en-US" sz="1200" b="0" i="0" u="none" strike="noStrike" kern="0" cap="none" spc="0" normalizeH="0" baseline="0" noProof="0" dirty="0">
                <a:ln>
                  <a:noFill/>
                </a:ln>
                <a:solidFill>
                  <a:prstClr val="black"/>
                </a:solidFill>
                <a:effectLst/>
                <a:uLnTx/>
                <a:uFillTx/>
              </a:rPr>
              <a:t> info model)</a:t>
            </a:r>
          </a:p>
        </p:txBody>
      </p:sp>
      <p:sp>
        <p:nvSpPr>
          <p:cNvPr id="29" name="Rectangle 28">
            <a:extLst>
              <a:ext uri="{FF2B5EF4-FFF2-40B4-BE49-F238E27FC236}">
                <a16:creationId xmlns:a16="http://schemas.microsoft.com/office/drawing/2014/main" id="{6BBC9BF7-EB2D-4661-88CD-283A70D0A579}"/>
              </a:ext>
            </a:extLst>
          </p:cNvPr>
          <p:cNvSpPr/>
          <p:nvPr/>
        </p:nvSpPr>
        <p:spPr>
          <a:xfrm>
            <a:off x="5888034" y="4395999"/>
            <a:ext cx="3753149" cy="1239213"/>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0" name="Rectangle 29">
            <a:extLst>
              <a:ext uri="{FF2B5EF4-FFF2-40B4-BE49-F238E27FC236}">
                <a16:creationId xmlns:a16="http://schemas.microsoft.com/office/drawing/2014/main" id="{DAC941FD-6315-4C41-851F-57C27CE8470C}"/>
              </a:ext>
            </a:extLst>
          </p:cNvPr>
          <p:cNvSpPr/>
          <p:nvPr/>
        </p:nvSpPr>
        <p:spPr>
          <a:xfrm>
            <a:off x="6631431" y="5134050"/>
            <a:ext cx="2533351" cy="46599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1" name="TextBox 30">
            <a:extLst>
              <a:ext uri="{FF2B5EF4-FFF2-40B4-BE49-F238E27FC236}">
                <a16:creationId xmlns:a16="http://schemas.microsoft.com/office/drawing/2014/main" id="{F4CB1B63-D7DB-4A4A-A444-3375A976E671}"/>
              </a:ext>
            </a:extLst>
          </p:cNvPr>
          <p:cNvSpPr txBox="1"/>
          <p:nvPr/>
        </p:nvSpPr>
        <p:spPr>
          <a:xfrm>
            <a:off x="5888034" y="4409709"/>
            <a:ext cx="79954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SDNC </a:t>
            </a:r>
          </a:p>
        </p:txBody>
      </p:sp>
      <p:sp>
        <p:nvSpPr>
          <p:cNvPr id="32" name="TextBox 31">
            <a:extLst>
              <a:ext uri="{FF2B5EF4-FFF2-40B4-BE49-F238E27FC236}">
                <a16:creationId xmlns:a16="http://schemas.microsoft.com/office/drawing/2014/main" id="{5F965D0A-BCC0-457A-A165-2F4865011D7A}"/>
              </a:ext>
            </a:extLst>
          </p:cNvPr>
          <p:cNvSpPr txBox="1"/>
          <p:nvPr/>
        </p:nvSpPr>
        <p:spPr>
          <a:xfrm>
            <a:off x="6631431" y="5189605"/>
            <a:ext cx="2533351"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ACTN MPI Adaptor (SBI) </a:t>
            </a:r>
          </a:p>
        </p:txBody>
      </p:sp>
      <p:cxnSp>
        <p:nvCxnSpPr>
          <p:cNvPr id="33" name="Straight Connector 32">
            <a:extLst>
              <a:ext uri="{FF2B5EF4-FFF2-40B4-BE49-F238E27FC236}">
                <a16:creationId xmlns:a16="http://schemas.microsoft.com/office/drawing/2014/main" id="{DAC91A7F-E05A-43FA-85F0-D216E7D3A3CE}"/>
              </a:ext>
            </a:extLst>
          </p:cNvPr>
          <p:cNvCxnSpPr>
            <a:stCxn id="18" idx="2"/>
          </p:cNvCxnSpPr>
          <p:nvPr/>
        </p:nvCxnSpPr>
        <p:spPr>
          <a:xfrm>
            <a:off x="7646061" y="3746331"/>
            <a:ext cx="0" cy="649668"/>
          </a:xfrm>
          <a:prstGeom prst="line">
            <a:avLst/>
          </a:prstGeom>
          <a:noFill/>
          <a:ln w="15875" cap="flat" cmpd="sng" algn="ctr">
            <a:solidFill>
              <a:srgbClr val="5B9BD5"/>
            </a:solidFill>
            <a:prstDash val="solid"/>
            <a:miter lim="800000"/>
          </a:ln>
          <a:effectLst/>
        </p:spPr>
      </p:cxnSp>
      <p:sp>
        <p:nvSpPr>
          <p:cNvPr id="34" name="TextBox 33">
            <a:extLst>
              <a:ext uri="{FF2B5EF4-FFF2-40B4-BE49-F238E27FC236}">
                <a16:creationId xmlns:a16="http://schemas.microsoft.com/office/drawing/2014/main" id="{4021FB0A-D154-495A-BDE1-03B86E6E00D1}"/>
              </a:ext>
            </a:extLst>
          </p:cNvPr>
          <p:cNvSpPr txBox="1"/>
          <p:nvPr/>
        </p:nvSpPr>
        <p:spPr>
          <a:xfrm>
            <a:off x="6115101" y="6011110"/>
            <a:ext cx="2707298" cy="369332"/>
          </a:xfrm>
          <a:prstGeom prst="rect">
            <a:avLst/>
          </a:prstGeom>
          <a:no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Optical domain controller</a:t>
            </a:r>
          </a:p>
        </p:txBody>
      </p:sp>
      <p:cxnSp>
        <p:nvCxnSpPr>
          <p:cNvPr id="35" name="Straight Connector 34">
            <a:extLst>
              <a:ext uri="{FF2B5EF4-FFF2-40B4-BE49-F238E27FC236}">
                <a16:creationId xmlns:a16="http://schemas.microsoft.com/office/drawing/2014/main" id="{261A20CF-AAA0-4539-9A51-273AAF4DC586}"/>
              </a:ext>
            </a:extLst>
          </p:cNvPr>
          <p:cNvCxnSpPr>
            <a:endCxn id="34" idx="0"/>
          </p:cNvCxnSpPr>
          <p:nvPr/>
        </p:nvCxnSpPr>
        <p:spPr>
          <a:xfrm>
            <a:off x="7468750" y="5600042"/>
            <a:ext cx="0" cy="411068"/>
          </a:xfrm>
          <a:prstGeom prst="line">
            <a:avLst/>
          </a:prstGeom>
          <a:noFill/>
          <a:ln w="15875" cap="flat" cmpd="sng" algn="ctr">
            <a:solidFill>
              <a:srgbClr val="5B9BD5"/>
            </a:solidFill>
            <a:prstDash val="solid"/>
            <a:miter lim="800000"/>
          </a:ln>
          <a:effectLst/>
        </p:spPr>
      </p:cxnSp>
      <p:sp>
        <p:nvSpPr>
          <p:cNvPr id="36" name="Rectangle 35">
            <a:extLst>
              <a:ext uri="{FF2B5EF4-FFF2-40B4-BE49-F238E27FC236}">
                <a16:creationId xmlns:a16="http://schemas.microsoft.com/office/drawing/2014/main" id="{066B4FB8-6949-46E4-BD79-60C0513DFE7D}"/>
              </a:ext>
            </a:extLst>
          </p:cNvPr>
          <p:cNvSpPr/>
          <p:nvPr/>
        </p:nvSpPr>
        <p:spPr>
          <a:xfrm>
            <a:off x="4401194" y="1043199"/>
            <a:ext cx="7724507" cy="4723897"/>
          </a:xfrm>
          <a:prstGeom prst="rect">
            <a:avLst/>
          </a:prstGeom>
          <a:noFill/>
          <a:ln w="12700" cap="flat" cmpd="sng" algn="ctr">
            <a:solidFill>
              <a:srgbClr val="5B9BD5">
                <a:shade val="50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7" name="TextBox 36">
            <a:extLst>
              <a:ext uri="{FF2B5EF4-FFF2-40B4-BE49-F238E27FC236}">
                <a16:creationId xmlns:a16="http://schemas.microsoft.com/office/drawing/2014/main" id="{CBDC452F-1BFC-40BF-A6BC-1CD7B7A5FC42}"/>
              </a:ext>
            </a:extLst>
          </p:cNvPr>
          <p:cNvSpPr txBox="1"/>
          <p:nvPr/>
        </p:nvSpPr>
        <p:spPr>
          <a:xfrm>
            <a:off x="4625311" y="1061554"/>
            <a:ext cx="84772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ONAP</a:t>
            </a:r>
          </a:p>
        </p:txBody>
      </p:sp>
      <p:sp>
        <p:nvSpPr>
          <p:cNvPr id="38" name="Rectangle 37">
            <a:extLst>
              <a:ext uri="{FF2B5EF4-FFF2-40B4-BE49-F238E27FC236}">
                <a16:creationId xmlns:a16="http://schemas.microsoft.com/office/drawing/2014/main" id="{152D451D-5F78-4B9D-8E1F-41756939D629}"/>
              </a:ext>
            </a:extLst>
          </p:cNvPr>
          <p:cNvSpPr/>
          <p:nvPr/>
        </p:nvSpPr>
        <p:spPr>
          <a:xfrm>
            <a:off x="4588427" y="1860944"/>
            <a:ext cx="1123406" cy="457200"/>
          </a:xfrm>
          <a:prstGeom prst="rect">
            <a:avLst/>
          </a:prstGeom>
          <a:solidFill>
            <a:srgbClr val="A9D18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9" name="TextBox 38">
            <a:extLst>
              <a:ext uri="{FF2B5EF4-FFF2-40B4-BE49-F238E27FC236}">
                <a16:creationId xmlns:a16="http://schemas.microsoft.com/office/drawing/2014/main" id="{A241D399-4E67-4B61-BB6F-6FC561FC3E54}"/>
              </a:ext>
            </a:extLst>
          </p:cNvPr>
          <p:cNvSpPr txBox="1"/>
          <p:nvPr/>
        </p:nvSpPr>
        <p:spPr>
          <a:xfrm>
            <a:off x="4839616" y="1916775"/>
            <a:ext cx="6334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OOF</a:t>
            </a:r>
          </a:p>
        </p:txBody>
      </p:sp>
      <p:sp>
        <p:nvSpPr>
          <p:cNvPr id="40" name="Rectangle 39">
            <a:extLst>
              <a:ext uri="{FF2B5EF4-FFF2-40B4-BE49-F238E27FC236}">
                <a16:creationId xmlns:a16="http://schemas.microsoft.com/office/drawing/2014/main" id="{354A3BA3-9F44-46CC-854D-30DC8DFA25F9}"/>
              </a:ext>
            </a:extLst>
          </p:cNvPr>
          <p:cNvSpPr/>
          <p:nvPr/>
        </p:nvSpPr>
        <p:spPr>
          <a:xfrm>
            <a:off x="4588427" y="2489245"/>
            <a:ext cx="1123406" cy="457200"/>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41" name="TextBox 40">
            <a:extLst>
              <a:ext uri="{FF2B5EF4-FFF2-40B4-BE49-F238E27FC236}">
                <a16:creationId xmlns:a16="http://schemas.microsoft.com/office/drawing/2014/main" id="{0905CE42-D9F0-4F5A-92C4-B3115613ECD1}"/>
              </a:ext>
            </a:extLst>
          </p:cNvPr>
          <p:cNvSpPr txBox="1"/>
          <p:nvPr/>
        </p:nvSpPr>
        <p:spPr>
          <a:xfrm>
            <a:off x="4860697" y="2538312"/>
            <a:ext cx="76404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Policy</a:t>
            </a:r>
          </a:p>
        </p:txBody>
      </p:sp>
      <p:sp>
        <p:nvSpPr>
          <p:cNvPr id="42" name="TextBox 41">
            <a:extLst>
              <a:ext uri="{FF2B5EF4-FFF2-40B4-BE49-F238E27FC236}">
                <a16:creationId xmlns:a16="http://schemas.microsoft.com/office/drawing/2014/main" id="{932B18D1-866F-4145-8C4B-CCDF0381D25B}"/>
              </a:ext>
            </a:extLst>
          </p:cNvPr>
          <p:cNvSpPr txBox="1"/>
          <p:nvPr/>
        </p:nvSpPr>
        <p:spPr>
          <a:xfrm>
            <a:off x="10055154" y="3023305"/>
            <a:ext cx="1785256" cy="646331"/>
          </a:xfrm>
          <a:prstGeom prst="rect">
            <a:avLst/>
          </a:prstGeom>
          <a:solidFill>
            <a:srgbClr val="FFD966"/>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TS implementation models (e.g., </a:t>
            </a:r>
            <a:r>
              <a:rPr kumimoji="0" lang="en-US" sz="1200" b="0" i="0" u="none" strike="noStrike" kern="0" cap="none" spc="0" normalizeH="0" baseline="0" noProof="0" dirty="0" err="1">
                <a:ln>
                  <a:noFill/>
                </a:ln>
                <a:solidFill>
                  <a:prstClr val="black"/>
                </a:solidFill>
                <a:effectLst/>
                <a:uLnTx/>
                <a:uFillTx/>
              </a:rPr>
              <a:t>te</a:t>
            </a:r>
            <a:r>
              <a:rPr kumimoji="0" lang="en-US" sz="1200" b="0" i="0" u="none" strike="noStrike" kern="0" cap="none" spc="0" normalizeH="0" baseline="0" noProof="0" dirty="0">
                <a:ln>
                  <a:noFill/>
                </a:ln>
                <a:solidFill>
                  <a:prstClr val="black"/>
                </a:solidFill>
                <a:effectLst/>
                <a:uLnTx/>
                <a:uFillTx/>
              </a:rPr>
              <a:t>-topology, </a:t>
            </a:r>
            <a:r>
              <a:rPr kumimoji="0" lang="en-US" sz="1200" b="0" i="0" u="none" strike="noStrike" kern="0" cap="none" spc="0" normalizeH="0" baseline="0" noProof="0" dirty="0" err="1">
                <a:ln>
                  <a:noFill/>
                </a:ln>
                <a:solidFill>
                  <a:prstClr val="black"/>
                </a:solidFill>
                <a:effectLst/>
                <a:uLnTx/>
                <a:uFillTx/>
              </a:rPr>
              <a:t>te</a:t>
            </a:r>
            <a:r>
              <a:rPr kumimoji="0" lang="en-US" sz="1200" b="0" i="0" u="none" strike="noStrike" kern="0" cap="none" spc="0" normalizeH="0" baseline="0" noProof="0" dirty="0">
                <a:ln>
                  <a:noFill/>
                </a:ln>
                <a:solidFill>
                  <a:prstClr val="black"/>
                </a:solidFill>
                <a:effectLst/>
                <a:uLnTx/>
                <a:uFillTx/>
              </a:rPr>
              <a:t>-tunnel, etc.)</a:t>
            </a:r>
          </a:p>
        </p:txBody>
      </p:sp>
      <p:sp>
        <p:nvSpPr>
          <p:cNvPr id="43" name="TextBox 42">
            <a:extLst>
              <a:ext uri="{FF2B5EF4-FFF2-40B4-BE49-F238E27FC236}">
                <a16:creationId xmlns:a16="http://schemas.microsoft.com/office/drawing/2014/main" id="{763B53B1-2CB9-4D09-A911-55663FC89256}"/>
              </a:ext>
            </a:extLst>
          </p:cNvPr>
          <p:cNvSpPr txBox="1"/>
          <p:nvPr/>
        </p:nvSpPr>
        <p:spPr>
          <a:xfrm>
            <a:off x="6142739" y="1246220"/>
            <a:ext cx="1167915" cy="338554"/>
          </a:xfrm>
          <a:prstGeom prst="rect">
            <a:avLst/>
          </a:prstGeom>
          <a:solidFill>
            <a:srgbClr val="A9D18E"/>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UUI</a:t>
            </a:r>
          </a:p>
        </p:txBody>
      </p:sp>
      <p:cxnSp>
        <p:nvCxnSpPr>
          <p:cNvPr id="44" name="Straight Connector 43">
            <a:extLst>
              <a:ext uri="{FF2B5EF4-FFF2-40B4-BE49-F238E27FC236}">
                <a16:creationId xmlns:a16="http://schemas.microsoft.com/office/drawing/2014/main" id="{42C7CD85-F725-4AE3-B92E-373989FC890C}"/>
              </a:ext>
            </a:extLst>
          </p:cNvPr>
          <p:cNvCxnSpPr>
            <a:stCxn id="43" idx="2"/>
          </p:cNvCxnSpPr>
          <p:nvPr/>
        </p:nvCxnSpPr>
        <p:spPr>
          <a:xfrm>
            <a:off x="6726697" y="1584774"/>
            <a:ext cx="0" cy="425077"/>
          </a:xfrm>
          <a:prstGeom prst="line">
            <a:avLst/>
          </a:prstGeom>
          <a:noFill/>
          <a:ln w="15875" cap="flat" cmpd="sng" algn="ctr">
            <a:solidFill>
              <a:srgbClr val="5B9BD5"/>
            </a:solidFill>
            <a:prstDash val="solid"/>
            <a:miter lim="800000"/>
          </a:ln>
          <a:effectLst/>
        </p:spPr>
      </p:cxnSp>
      <p:sp>
        <p:nvSpPr>
          <p:cNvPr id="45" name="TextBox 44">
            <a:extLst>
              <a:ext uri="{FF2B5EF4-FFF2-40B4-BE49-F238E27FC236}">
                <a16:creationId xmlns:a16="http://schemas.microsoft.com/office/drawing/2014/main" id="{48EF86D9-E227-4EC7-9BAD-DE6E8F64E06C}"/>
              </a:ext>
            </a:extLst>
          </p:cNvPr>
          <p:cNvSpPr txBox="1"/>
          <p:nvPr/>
        </p:nvSpPr>
        <p:spPr>
          <a:xfrm>
            <a:off x="6432671" y="2442685"/>
            <a:ext cx="1710926" cy="246221"/>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TN NSSMF Adaptor</a:t>
            </a:r>
          </a:p>
        </p:txBody>
      </p:sp>
      <p:cxnSp>
        <p:nvCxnSpPr>
          <p:cNvPr id="46" name="Straight Connector 45">
            <a:extLst>
              <a:ext uri="{FF2B5EF4-FFF2-40B4-BE49-F238E27FC236}">
                <a16:creationId xmlns:a16="http://schemas.microsoft.com/office/drawing/2014/main" id="{D47CA596-AC88-4164-9EC9-207CF418D08D}"/>
              </a:ext>
            </a:extLst>
          </p:cNvPr>
          <p:cNvCxnSpPr/>
          <p:nvPr/>
        </p:nvCxnSpPr>
        <p:spPr>
          <a:xfrm>
            <a:off x="7403173" y="4099047"/>
            <a:ext cx="485775" cy="9525"/>
          </a:xfrm>
          <a:prstGeom prst="line">
            <a:avLst/>
          </a:prstGeom>
          <a:noFill/>
          <a:ln w="6350" cap="flat" cmpd="sng" algn="ctr">
            <a:solidFill>
              <a:srgbClr val="5B9BD5"/>
            </a:solidFill>
            <a:prstDash val="solid"/>
            <a:miter lim="800000"/>
          </a:ln>
          <a:effectLst/>
        </p:spPr>
      </p:cxnSp>
      <p:sp>
        <p:nvSpPr>
          <p:cNvPr id="47" name="TextBox 46">
            <a:extLst>
              <a:ext uri="{FF2B5EF4-FFF2-40B4-BE49-F238E27FC236}">
                <a16:creationId xmlns:a16="http://schemas.microsoft.com/office/drawing/2014/main" id="{4D65D7F7-2616-4689-A182-A12C3D5EB65D}"/>
              </a:ext>
            </a:extLst>
          </p:cNvPr>
          <p:cNvSpPr txBox="1"/>
          <p:nvPr/>
        </p:nvSpPr>
        <p:spPr>
          <a:xfrm>
            <a:off x="7936923" y="4014011"/>
            <a:ext cx="1889715" cy="246221"/>
          </a:xfrm>
          <a:prstGeom prst="rect">
            <a:avLst/>
          </a:prstGeom>
          <a:solidFill>
            <a:srgbClr val="70AD47">
              <a:lumMod val="60000"/>
              <a:lumOff val="40000"/>
            </a:srgbClr>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Generic-resource-API</a:t>
            </a:r>
          </a:p>
        </p:txBody>
      </p:sp>
      <p:sp>
        <p:nvSpPr>
          <p:cNvPr id="48" name="TextBox 47">
            <a:extLst>
              <a:ext uri="{FF2B5EF4-FFF2-40B4-BE49-F238E27FC236}">
                <a16:creationId xmlns:a16="http://schemas.microsoft.com/office/drawing/2014/main" id="{59D45976-95B7-42C1-B225-F476C2F8AE4B}"/>
              </a:ext>
            </a:extLst>
          </p:cNvPr>
          <p:cNvSpPr txBox="1"/>
          <p:nvPr/>
        </p:nvSpPr>
        <p:spPr>
          <a:xfrm>
            <a:off x="6631431" y="4450848"/>
            <a:ext cx="2533352" cy="461665"/>
          </a:xfrm>
          <a:prstGeom prst="rect">
            <a:avLst/>
          </a:prstGeom>
          <a:solidFill>
            <a:srgbClr val="FFC000">
              <a:lumMod val="60000"/>
              <a:lumOff val="40000"/>
            </a:srgbClr>
          </a:solidFill>
          <a:ln>
            <a:solidFill>
              <a:sysClr val="windowText" lastClr="000000"/>
            </a:solidFill>
          </a:ln>
        </p:spPr>
        <p:txBody>
          <a:bodyPr wrap="square" lIns="91440" tIns="91440" rIns="91440" bIns="9144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TSC NBI-to-SBI Mapping</a:t>
            </a:r>
          </a:p>
        </p:txBody>
      </p:sp>
      <p:cxnSp>
        <p:nvCxnSpPr>
          <p:cNvPr id="49" name="Straight Connector 48">
            <a:extLst>
              <a:ext uri="{FF2B5EF4-FFF2-40B4-BE49-F238E27FC236}">
                <a16:creationId xmlns:a16="http://schemas.microsoft.com/office/drawing/2014/main" id="{E91879C4-0D11-4645-862F-11EA5590D3EA}"/>
              </a:ext>
            </a:extLst>
          </p:cNvPr>
          <p:cNvCxnSpPr>
            <a:stCxn id="48" idx="2"/>
            <a:endCxn id="30" idx="0"/>
          </p:cNvCxnSpPr>
          <p:nvPr/>
        </p:nvCxnSpPr>
        <p:spPr>
          <a:xfrm>
            <a:off x="7898107" y="4912513"/>
            <a:ext cx="0" cy="221537"/>
          </a:xfrm>
          <a:prstGeom prst="line">
            <a:avLst/>
          </a:prstGeom>
          <a:noFill/>
          <a:ln w="15875" cap="flat" cmpd="sng" algn="ctr">
            <a:solidFill>
              <a:srgbClr val="5B9BD5"/>
            </a:solidFill>
            <a:prstDash val="solid"/>
            <a:miter lim="800000"/>
          </a:ln>
          <a:effectLst/>
        </p:spPr>
      </p:cxnSp>
      <p:cxnSp>
        <p:nvCxnSpPr>
          <p:cNvPr id="50" name="Straight Connector 49">
            <a:extLst>
              <a:ext uri="{FF2B5EF4-FFF2-40B4-BE49-F238E27FC236}">
                <a16:creationId xmlns:a16="http://schemas.microsoft.com/office/drawing/2014/main" id="{223A0C7A-5301-4E50-9210-4A826D0067AC}"/>
              </a:ext>
            </a:extLst>
          </p:cNvPr>
          <p:cNvCxnSpPr>
            <a:endCxn id="48" idx="3"/>
          </p:cNvCxnSpPr>
          <p:nvPr/>
        </p:nvCxnSpPr>
        <p:spPr>
          <a:xfrm flipH="1">
            <a:off x="9164783" y="4681681"/>
            <a:ext cx="661856" cy="0"/>
          </a:xfrm>
          <a:prstGeom prst="line">
            <a:avLst/>
          </a:prstGeom>
          <a:noFill/>
          <a:ln w="28575" cap="flat" cmpd="sng" algn="ctr">
            <a:solidFill>
              <a:srgbClr val="5B9BD5"/>
            </a:solidFill>
            <a:prstDash val="solid"/>
            <a:miter lim="800000"/>
          </a:ln>
          <a:effectLst/>
        </p:spPr>
      </p:cxnSp>
      <p:cxnSp>
        <p:nvCxnSpPr>
          <p:cNvPr id="51" name="Straight Connector 50">
            <a:extLst>
              <a:ext uri="{FF2B5EF4-FFF2-40B4-BE49-F238E27FC236}">
                <a16:creationId xmlns:a16="http://schemas.microsoft.com/office/drawing/2014/main" id="{AA3C9D1E-B86F-4B4B-BA3A-D9C6834A968E}"/>
              </a:ext>
            </a:extLst>
          </p:cNvPr>
          <p:cNvCxnSpPr/>
          <p:nvPr/>
        </p:nvCxnSpPr>
        <p:spPr>
          <a:xfrm>
            <a:off x="9826639" y="3346471"/>
            <a:ext cx="0" cy="1337948"/>
          </a:xfrm>
          <a:prstGeom prst="line">
            <a:avLst/>
          </a:prstGeom>
          <a:noFill/>
          <a:ln w="28575" cap="flat" cmpd="sng" algn="ctr">
            <a:solidFill>
              <a:srgbClr val="5B9BD5"/>
            </a:solidFill>
            <a:prstDash val="solid"/>
            <a:miter lim="800000"/>
          </a:ln>
          <a:effectLst/>
        </p:spPr>
      </p:cxnSp>
      <p:cxnSp>
        <p:nvCxnSpPr>
          <p:cNvPr id="52" name="Straight Connector 51">
            <a:extLst>
              <a:ext uri="{FF2B5EF4-FFF2-40B4-BE49-F238E27FC236}">
                <a16:creationId xmlns:a16="http://schemas.microsoft.com/office/drawing/2014/main" id="{33F61C77-2E10-42F6-ADC0-0D41C822E3E9}"/>
              </a:ext>
            </a:extLst>
          </p:cNvPr>
          <p:cNvCxnSpPr>
            <a:stCxn id="42" idx="1"/>
          </p:cNvCxnSpPr>
          <p:nvPr/>
        </p:nvCxnSpPr>
        <p:spPr>
          <a:xfrm flipH="1">
            <a:off x="9826639" y="3346471"/>
            <a:ext cx="228515" cy="0"/>
          </a:xfrm>
          <a:prstGeom prst="line">
            <a:avLst/>
          </a:prstGeom>
          <a:noFill/>
          <a:ln w="28575" cap="flat" cmpd="sng" algn="ctr">
            <a:solidFill>
              <a:srgbClr val="5B9BD5"/>
            </a:solidFill>
            <a:prstDash val="solid"/>
            <a:miter lim="800000"/>
          </a:ln>
          <a:effectLst/>
        </p:spPr>
      </p:cxnSp>
      <p:cxnSp>
        <p:nvCxnSpPr>
          <p:cNvPr id="53" name="Straight Connector 52">
            <a:extLst>
              <a:ext uri="{FF2B5EF4-FFF2-40B4-BE49-F238E27FC236}">
                <a16:creationId xmlns:a16="http://schemas.microsoft.com/office/drawing/2014/main" id="{0572856A-2002-4C86-B586-88947BE4B6F6}"/>
              </a:ext>
            </a:extLst>
          </p:cNvPr>
          <p:cNvCxnSpPr/>
          <p:nvPr/>
        </p:nvCxnSpPr>
        <p:spPr>
          <a:xfrm flipH="1">
            <a:off x="8908627" y="3480235"/>
            <a:ext cx="412600" cy="0"/>
          </a:xfrm>
          <a:prstGeom prst="line">
            <a:avLst/>
          </a:prstGeom>
          <a:noFill/>
          <a:ln w="28575" cap="flat" cmpd="sng" algn="ctr">
            <a:solidFill>
              <a:srgbClr val="5B9BD5"/>
            </a:solidFill>
            <a:prstDash val="solid"/>
            <a:miter lim="800000"/>
          </a:ln>
          <a:effectLst/>
        </p:spPr>
      </p:cxnSp>
      <p:cxnSp>
        <p:nvCxnSpPr>
          <p:cNvPr id="54" name="Straight Connector 53">
            <a:extLst>
              <a:ext uri="{FF2B5EF4-FFF2-40B4-BE49-F238E27FC236}">
                <a16:creationId xmlns:a16="http://schemas.microsoft.com/office/drawing/2014/main" id="{C51DB734-182E-475B-8C20-496E90EDB7DF}"/>
              </a:ext>
            </a:extLst>
          </p:cNvPr>
          <p:cNvCxnSpPr/>
          <p:nvPr/>
        </p:nvCxnSpPr>
        <p:spPr>
          <a:xfrm>
            <a:off x="9321227" y="2697775"/>
            <a:ext cx="1" cy="782893"/>
          </a:xfrm>
          <a:prstGeom prst="line">
            <a:avLst/>
          </a:prstGeom>
          <a:noFill/>
          <a:ln w="28575" cap="flat" cmpd="sng" algn="ctr">
            <a:solidFill>
              <a:srgbClr val="5B9BD5"/>
            </a:solidFill>
            <a:prstDash val="solid"/>
            <a:miter lim="800000"/>
          </a:ln>
          <a:effectLst/>
        </p:spPr>
      </p:cxnSp>
      <p:cxnSp>
        <p:nvCxnSpPr>
          <p:cNvPr id="55" name="Straight Connector 54">
            <a:extLst>
              <a:ext uri="{FF2B5EF4-FFF2-40B4-BE49-F238E27FC236}">
                <a16:creationId xmlns:a16="http://schemas.microsoft.com/office/drawing/2014/main" id="{B66B62E6-9E6E-4EE0-8934-024515EFBC8D}"/>
              </a:ext>
            </a:extLst>
          </p:cNvPr>
          <p:cNvCxnSpPr/>
          <p:nvPr/>
        </p:nvCxnSpPr>
        <p:spPr>
          <a:xfrm flipH="1">
            <a:off x="9321227" y="2697775"/>
            <a:ext cx="724906" cy="0"/>
          </a:xfrm>
          <a:prstGeom prst="line">
            <a:avLst/>
          </a:prstGeom>
          <a:noFill/>
          <a:ln w="28575" cap="flat" cmpd="sng" algn="ctr">
            <a:solidFill>
              <a:srgbClr val="5B9BD5"/>
            </a:solidFill>
            <a:prstDash val="solid"/>
            <a:miter lim="800000"/>
          </a:ln>
          <a:effectLst/>
        </p:spPr>
      </p:cxnSp>
      <p:sp>
        <p:nvSpPr>
          <p:cNvPr id="56" name="TextBox 55">
            <a:extLst>
              <a:ext uri="{FF2B5EF4-FFF2-40B4-BE49-F238E27FC236}">
                <a16:creationId xmlns:a16="http://schemas.microsoft.com/office/drawing/2014/main" id="{1B1E0E1A-8A3A-4E59-9105-2C5FDE2618D9}"/>
              </a:ext>
            </a:extLst>
          </p:cNvPr>
          <p:cNvSpPr txBox="1"/>
          <p:nvPr/>
        </p:nvSpPr>
        <p:spPr>
          <a:xfrm>
            <a:off x="4588427" y="3146416"/>
            <a:ext cx="1167915" cy="338554"/>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SDC</a:t>
            </a:r>
          </a:p>
        </p:txBody>
      </p:sp>
      <p:sp>
        <p:nvSpPr>
          <p:cNvPr id="57" name="TextBox 56">
            <a:extLst>
              <a:ext uri="{FF2B5EF4-FFF2-40B4-BE49-F238E27FC236}">
                <a16:creationId xmlns:a16="http://schemas.microsoft.com/office/drawing/2014/main" id="{781FA70E-8461-414D-AB94-30EBFFEDE015}"/>
              </a:ext>
            </a:extLst>
          </p:cNvPr>
          <p:cNvSpPr txBox="1"/>
          <p:nvPr/>
        </p:nvSpPr>
        <p:spPr>
          <a:xfrm>
            <a:off x="-42646" y="4869889"/>
            <a:ext cx="2361180" cy="1631216"/>
          </a:xfrm>
          <a:prstGeom prst="rect">
            <a:avLst/>
          </a:prstGeom>
          <a:noFill/>
        </p:spPr>
        <p:txBody>
          <a:bodyPr wrap="square" rtlCol="0">
            <a:spAutoFit/>
          </a:bodyPr>
          <a:lstStyle/>
          <a:p>
            <a:pPr>
              <a:defRPr/>
            </a:pPr>
            <a:r>
              <a:rPr lang="en-US" sz="1000" dirty="0">
                <a:solidFill>
                  <a:prstClr val="black"/>
                </a:solidFill>
                <a:ea typeface="Nokia Pure Text Light" panose="020B0304040602060303" pitchFamily="34" charset="0"/>
                <a:cs typeface="Nokia Pure Text Light" panose="020B0304040602060303" pitchFamily="34" charset="0"/>
              </a:rPr>
              <a:t>TS: Transport Slice</a:t>
            </a:r>
          </a:p>
          <a:p>
            <a:pPr>
              <a:defRPr/>
            </a:pPr>
            <a:r>
              <a:rPr lang="en-US" sz="1000" dirty="0">
                <a:solidFill>
                  <a:prstClr val="black"/>
                </a:solidFill>
                <a:ea typeface="Nokia Pure Text Light" panose="020B0304040602060303" pitchFamily="34" charset="0"/>
                <a:cs typeface="Nokia Pure Text Light" panose="020B0304040602060303" pitchFamily="34" charset="0"/>
              </a:rPr>
              <a:t>TSC: Transport Slice Controller</a:t>
            </a:r>
          </a:p>
          <a:p>
            <a:pPr>
              <a:defRPr/>
            </a:pPr>
            <a:r>
              <a:rPr lang="en-US" sz="1000" dirty="0" err="1">
                <a:solidFill>
                  <a:prstClr val="black"/>
                </a:solidFill>
                <a:ea typeface="Nokia Pure Text Light" panose="020B0304040602060303" pitchFamily="34" charset="0"/>
                <a:cs typeface="Nokia Pure Text Light" panose="020B0304040602060303" pitchFamily="34" charset="0"/>
              </a:rPr>
              <a:t>TSCi</a:t>
            </a:r>
            <a:r>
              <a:rPr lang="en-US" sz="1000" dirty="0">
                <a:solidFill>
                  <a:prstClr val="black"/>
                </a:solidFill>
                <a:ea typeface="Nokia Pure Text Light" panose="020B0304040602060303" pitchFamily="34" charset="0"/>
                <a:cs typeface="Nokia Pure Text Light" panose="020B0304040602060303" pitchFamily="34" charset="0"/>
              </a:rPr>
              <a:t>: Transport Slice Connectivity Interface</a:t>
            </a:r>
          </a:p>
          <a:p>
            <a:pPr>
              <a:defRPr/>
            </a:pPr>
            <a:r>
              <a:rPr lang="en-US" sz="1000" dirty="0">
                <a:solidFill>
                  <a:prstClr val="black"/>
                </a:solidFill>
                <a:ea typeface="Nokia Pure Text Light" panose="020B0304040602060303" pitchFamily="34" charset="0"/>
                <a:cs typeface="Nokia Pure Text Light" panose="020B0304040602060303" pitchFamily="34" charset="0"/>
              </a:rPr>
              <a:t>NBI: Northbound interfaces</a:t>
            </a:r>
          </a:p>
          <a:p>
            <a:pPr>
              <a:defRPr/>
            </a:pPr>
            <a:r>
              <a:rPr lang="en-US" sz="1000" dirty="0">
                <a:solidFill>
                  <a:prstClr val="black"/>
                </a:solidFill>
                <a:ea typeface="Nokia Pure Text Light" panose="020B0304040602060303" pitchFamily="34" charset="0"/>
                <a:cs typeface="Nokia Pure Text Light" panose="020B0304040602060303" pitchFamily="34" charset="0"/>
              </a:rPr>
              <a:t>SBI: Southbound interfaces</a:t>
            </a:r>
          </a:p>
          <a:p>
            <a:pPr>
              <a:defRPr/>
            </a:pPr>
            <a:r>
              <a:rPr lang="en-US" sz="1000" dirty="0">
                <a:solidFill>
                  <a:prstClr val="black"/>
                </a:solidFill>
                <a:ea typeface="Nokia Pure Text Light" panose="020B0304040602060303" pitchFamily="34" charset="0"/>
                <a:cs typeface="Nokia Pure Text Light" panose="020B0304040602060303" pitchFamily="34" charset="0"/>
              </a:rPr>
              <a:t>ACTN: Abstract &amp; Control of TE Network</a:t>
            </a:r>
          </a:p>
          <a:p>
            <a:pPr>
              <a:defRPr/>
            </a:pPr>
            <a:r>
              <a:rPr lang="en-US" sz="1000" dirty="0">
                <a:solidFill>
                  <a:prstClr val="black"/>
                </a:solidFill>
                <a:ea typeface="Nokia Pure Text Light" panose="020B0304040602060303" pitchFamily="34" charset="0"/>
                <a:cs typeface="Nokia Pure Text Light" panose="020B0304040602060303" pitchFamily="34" charset="0"/>
              </a:rPr>
              <a:t>MDSC: Multi-Domain Service Coordinator</a:t>
            </a:r>
          </a:p>
          <a:p>
            <a:pPr>
              <a:defRPr/>
            </a:pPr>
            <a:r>
              <a:rPr lang="en-US" sz="1000" dirty="0">
                <a:solidFill>
                  <a:prstClr val="black"/>
                </a:solidFill>
                <a:ea typeface="Nokia Pure Text Light" panose="020B0304040602060303" pitchFamily="34" charset="0"/>
                <a:cs typeface="Nokia Pure Text Light" panose="020B0304040602060303" pitchFamily="34" charset="0"/>
              </a:rPr>
              <a:t>PNC: Physical Network Controller</a:t>
            </a:r>
          </a:p>
          <a:p>
            <a:pPr>
              <a:defRPr/>
            </a:pPr>
            <a:r>
              <a:rPr lang="en-US" sz="1000" dirty="0">
                <a:solidFill>
                  <a:prstClr val="black"/>
                </a:solidFill>
                <a:ea typeface="Nokia Pure Text Light" panose="020B0304040602060303" pitchFamily="34" charset="0"/>
                <a:cs typeface="Nokia Pure Text Light" panose="020B0304040602060303" pitchFamily="34" charset="0"/>
              </a:rPr>
              <a:t>ACTN MPI: ACTN MDSC to PNC Interface</a:t>
            </a:r>
          </a:p>
        </p:txBody>
      </p:sp>
      <p:sp>
        <p:nvSpPr>
          <p:cNvPr id="58" name="TextBox 57">
            <a:extLst>
              <a:ext uri="{FF2B5EF4-FFF2-40B4-BE49-F238E27FC236}">
                <a16:creationId xmlns:a16="http://schemas.microsoft.com/office/drawing/2014/main" id="{3D71C3F0-48F4-44E5-9F1A-DD66B2A3DB45}"/>
              </a:ext>
            </a:extLst>
          </p:cNvPr>
          <p:cNvSpPr txBox="1"/>
          <p:nvPr/>
        </p:nvSpPr>
        <p:spPr>
          <a:xfrm>
            <a:off x="10300980" y="5168346"/>
            <a:ext cx="1759904" cy="430887"/>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New ONAP code for TN NSSMF Functionality</a:t>
            </a:r>
          </a:p>
        </p:txBody>
      </p:sp>
      <p:sp>
        <p:nvSpPr>
          <p:cNvPr id="59" name="TextBox 58">
            <a:extLst>
              <a:ext uri="{FF2B5EF4-FFF2-40B4-BE49-F238E27FC236}">
                <a16:creationId xmlns:a16="http://schemas.microsoft.com/office/drawing/2014/main" id="{9E9B19CA-75C3-4BE5-917A-AE0AD35361D4}"/>
              </a:ext>
            </a:extLst>
          </p:cNvPr>
          <p:cNvSpPr txBox="1"/>
          <p:nvPr/>
        </p:nvSpPr>
        <p:spPr>
          <a:xfrm>
            <a:off x="2480514" y="4917351"/>
            <a:ext cx="1817809" cy="1323439"/>
          </a:xfrm>
          <a:prstGeom prst="rect">
            <a:avLst/>
          </a:prstGeom>
          <a:noFill/>
        </p:spPr>
        <p:txBody>
          <a:bodyPr wrap="square" rtlCol="0">
            <a:spAutoFit/>
          </a:bodyPr>
          <a:lstStyle>
            <a:defPPr>
              <a:defRPr lang="en-US"/>
            </a:defPPr>
            <a:lvl1pPr>
              <a:defRPr sz="1000">
                <a:solidFill>
                  <a:prstClr val="black"/>
                </a:solidFill>
                <a:ea typeface="Nokia Pure Text Light" panose="020B0304040602060303" pitchFamily="34" charset="0"/>
                <a:cs typeface="Nokia Pure Text Light" panose="020B0304040602060303" pitchFamily="34" charset="0"/>
              </a:defRPr>
            </a:lvl1pPr>
          </a:lstStyle>
          <a:p>
            <a:r>
              <a:rPr lang="en-US" dirty="0"/>
              <a:t>AAI: Active and Available Inventory</a:t>
            </a:r>
          </a:p>
          <a:p>
            <a:r>
              <a:rPr lang="en-US" dirty="0"/>
              <a:t>OOF: ONAP Optimization Framework</a:t>
            </a:r>
          </a:p>
          <a:p>
            <a:r>
              <a:rPr lang="en-US" dirty="0"/>
              <a:t>SO: Service Orchestrator</a:t>
            </a:r>
          </a:p>
          <a:p>
            <a:r>
              <a:rPr lang="en-US" dirty="0"/>
              <a:t>SDNC: SDN Controller</a:t>
            </a:r>
          </a:p>
          <a:p>
            <a:r>
              <a:rPr lang="en-US" dirty="0"/>
              <a:t>SDC: Service Design and Creation</a:t>
            </a:r>
          </a:p>
          <a:p>
            <a:r>
              <a:rPr lang="en-US" dirty="0"/>
              <a:t>UUI: </a:t>
            </a:r>
            <a:r>
              <a:rPr lang="en-US" dirty="0" err="1"/>
              <a:t>Usecase</a:t>
            </a:r>
            <a:r>
              <a:rPr lang="en-US" dirty="0"/>
              <a:t> User Interface</a:t>
            </a:r>
          </a:p>
          <a:p>
            <a:r>
              <a:rPr lang="en-US" dirty="0"/>
              <a:t>EXT-API: External API</a:t>
            </a:r>
          </a:p>
          <a:p>
            <a:endParaRPr lang="en-US" dirty="0"/>
          </a:p>
        </p:txBody>
      </p:sp>
      <p:cxnSp>
        <p:nvCxnSpPr>
          <p:cNvPr id="60" name="Straight Connector 59">
            <a:extLst>
              <a:ext uri="{FF2B5EF4-FFF2-40B4-BE49-F238E27FC236}">
                <a16:creationId xmlns:a16="http://schemas.microsoft.com/office/drawing/2014/main" id="{1CDAF925-902D-4D12-97ED-E8784A382349}"/>
              </a:ext>
            </a:extLst>
          </p:cNvPr>
          <p:cNvCxnSpPr/>
          <p:nvPr/>
        </p:nvCxnSpPr>
        <p:spPr>
          <a:xfrm flipV="1">
            <a:off x="3118934" y="1043199"/>
            <a:ext cx="1282260" cy="2188782"/>
          </a:xfrm>
          <a:prstGeom prst="line">
            <a:avLst/>
          </a:prstGeom>
          <a:noFill/>
          <a:ln w="9525" cap="flat" cmpd="sng" algn="ctr">
            <a:solidFill>
              <a:srgbClr val="98A2AE"/>
            </a:solidFill>
            <a:prstDash val="solid"/>
          </a:ln>
          <a:effectLst/>
        </p:spPr>
      </p:cxnSp>
      <p:cxnSp>
        <p:nvCxnSpPr>
          <p:cNvPr id="61" name="Straight Connector 60">
            <a:extLst>
              <a:ext uri="{FF2B5EF4-FFF2-40B4-BE49-F238E27FC236}">
                <a16:creationId xmlns:a16="http://schemas.microsoft.com/office/drawing/2014/main" id="{0F215DD8-ED4F-4A85-B6C1-CB4B34FEFCC9}"/>
              </a:ext>
            </a:extLst>
          </p:cNvPr>
          <p:cNvCxnSpPr/>
          <p:nvPr/>
        </p:nvCxnSpPr>
        <p:spPr>
          <a:xfrm>
            <a:off x="3118934" y="3734349"/>
            <a:ext cx="1282260" cy="2032747"/>
          </a:xfrm>
          <a:prstGeom prst="line">
            <a:avLst/>
          </a:prstGeom>
          <a:noFill/>
          <a:ln w="9525" cap="flat" cmpd="sng" algn="ctr">
            <a:solidFill>
              <a:srgbClr val="98A2AE"/>
            </a:solidFill>
            <a:prstDash val="solid"/>
          </a:ln>
          <a:effectLst/>
        </p:spPr>
      </p:cxnSp>
      <p:sp>
        <p:nvSpPr>
          <p:cNvPr id="62" name="TextBox 61">
            <a:extLst>
              <a:ext uri="{FF2B5EF4-FFF2-40B4-BE49-F238E27FC236}">
                <a16:creationId xmlns:a16="http://schemas.microsoft.com/office/drawing/2014/main" id="{A9CE8722-0742-447E-A46B-DE785ABAD215}"/>
              </a:ext>
            </a:extLst>
          </p:cNvPr>
          <p:cNvSpPr txBox="1"/>
          <p:nvPr/>
        </p:nvSpPr>
        <p:spPr>
          <a:xfrm>
            <a:off x="10300979" y="4517431"/>
            <a:ext cx="1759905" cy="523220"/>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Existing ONAP code with modifications</a:t>
            </a:r>
          </a:p>
        </p:txBody>
      </p:sp>
    </p:spTree>
    <p:extLst>
      <p:ext uri="{BB962C8B-B14F-4D97-AF65-F5344CB8AC3E}">
        <p14:creationId xmlns:p14="http://schemas.microsoft.com/office/powerpoint/2010/main" val="3862772781"/>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FDD370-D267-4002-8B3D-A530B1CE408B}"/>
              </a:ext>
            </a:extLst>
          </p:cNvPr>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a:extLst>
              <a:ext uri="{FF2B5EF4-FFF2-40B4-BE49-F238E27FC236}">
                <a16:creationId xmlns:a16="http://schemas.microsoft.com/office/drawing/2014/main" id="{962CE183-BC07-4853-8C25-69CBF9F715E3}"/>
              </a:ext>
            </a:extLst>
          </p:cNvPr>
          <p:cNvSpPr>
            <a:spLocks noGrp="1"/>
          </p:cNvSpPr>
          <p:nvPr>
            <p:ph type="title"/>
          </p:nvPr>
        </p:nvSpPr>
        <p:spPr/>
        <p:txBody>
          <a:bodyPr>
            <a:normAutofit fontScale="90000"/>
          </a:bodyPr>
          <a:lstStyle/>
          <a:p>
            <a:r>
              <a:rPr lang="en-US" dirty="0"/>
              <a:t>Guilin Transport Slicing: Status</a:t>
            </a:r>
          </a:p>
        </p:txBody>
      </p:sp>
      <p:sp>
        <p:nvSpPr>
          <p:cNvPr id="4" name="Text Placeholder 3">
            <a:extLst>
              <a:ext uri="{FF2B5EF4-FFF2-40B4-BE49-F238E27FC236}">
                <a16:creationId xmlns:a16="http://schemas.microsoft.com/office/drawing/2014/main" id="{7F32EDBB-3250-4600-82D6-AB789AF21C47}"/>
              </a:ext>
            </a:extLst>
          </p:cNvPr>
          <p:cNvSpPr>
            <a:spLocks noGrp="1"/>
          </p:cNvSpPr>
          <p:nvPr>
            <p:ph type="body" sz="quarter" idx="10"/>
          </p:nvPr>
        </p:nvSpPr>
        <p:spPr/>
        <p:txBody>
          <a:bodyPr/>
          <a:lstStyle/>
          <a:p>
            <a:pPr marL="285750" lvl="0" indent="-285750">
              <a:lnSpc>
                <a:spcPct val="100000"/>
              </a:lnSpc>
              <a:spcBef>
                <a:spcPts val="0"/>
              </a:spcBef>
              <a:buFont typeface="Arial" panose="020B0604020202020204" pitchFamily="34" charset="0"/>
              <a:buChar char="•"/>
              <a:defRPr/>
            </a:pPr>
            <a:r>
              <a:rPr lang="en-US" kern="0" dirty="0">
                <a:solidFill>
                  <a:srgbClr val="44546A">
                    <a:lumMod val="75000"/>
                  </a:srgbClr>
                </a:solidFill>
              </a:rPr>
              <a:t>Defined Transport Slice definition model as TN NSSMF NBI</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Model-driven, technology agnostic, intent-like interface</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Aligned with ETSI ZSM Framework</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Based on IETF draft (draft-rokui-5g-transport-slice-00)</a:t>
            </a:r>
          </a:p>
          <a:p>
            <a:pPr marL="285750" lvl="0" indent="-285750">
              <a:lnSpc>
                <a:spcPct val="100000"/>
              </a:lnSpc>
              <a:spcBef>
                <a:spcPts val="0"/>
              </a:spcBef>
              <a:buFont typeface="Arial" panose="020B0604020202020204" pitchFamily="34" charset="0"/>
              <a:buChar char="•"/>
              <a:defRPr/>
            </a:pPr>
            <a:r>
              <a:rPr lang="en-US" kern="0" dirty="0">
                <a:solidFill>
                  <a:srgbClr val="44546A">
                    <a:lumMod val="75000"/>
                  </a:srgbClr>
                </a:solidFill>
              </a:rPr>
              <a:t>Supported the following TN NSSI operations</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Allocate </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Deallocate</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Activate</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Deactivate</a:t>
            </a:r>
          </a:p>
          <a:p>
            <a:pPr marL="742950" lvl="1" indent="-285750">
              <a:lnSpc>
                <a:spcPct val="100000"/>
              </a:lnSpc>
              <a:spcBef>
                <a:spcPts val="0"/>
              </a:spcBef>
              <a:buFont typeface="Arial" panose="020B0604020202020204" pitchFamily="34" charset="0"/>
              <a:buChar char="•"/>
              <a:defRPr/>
            </a:pPr>
            <a:r>
              <a:rPr lang="en-US" strike="sngStrike" kern="0" dirty="0">
                <a:solidFill>
                  <a:srgbClr val="44546A">
                    <a:lumMod val="75000"/>
                  </a:srgbClr>
                </a:solidFill>
              </a:rPr>
              <a:t>Modify </a:t>
            </a:r>
          </a:p>
          <a:p>
            <a:pPr marL="285750" lvl="0" indent="-285750">
              <a:lnSpc>
                <a:spcPct val="100000"/>
              </a:lnSpc>
              <a:spcBef>
                <a:spcPts val="0"/>
              </a:spcBef>
              <a:buFont typeface="Arial" panose="020B0604020202020204" pitchFamily="34" charset="0"/>
              <a:buChar char="•"/>
              <a:defRPr/>
            </a:pPr>
            <a:r>
              <a:rPr lang="en-US" sz="2400" kern="0" dirty="0">
                <a:solidFill>
                  <a:srgbClr val="44546A">
                    <a:lumMod val="75000"/>
                  </a:srgbClr>
                </a:solidFill>
              </a:rPr>
              <a:t>Supported the following connection types between endpoints:</a:t>
            </a:r>
          </a:p>
          <a:p>
            <a:pPr marL="742950" lvl="1" indent="-285750">
              <a:lnSpc>
                <a:spcPct val="100000"/>
              </a:lnSpc>
              <a:spcBef>
                <a:spcPts val="0"/>
              </a:spcBef>
              <a:buFont typeface="Arial" panose="020B0604020202020204" pitchFamily="34" charset="0"/>
              <a:buChar char="•"/>
              <a:defRPr/>
            </a:pPr>
            <a:r>
              <a:rPr lang="en-US" kern="0" dirty="0">
                <a:solidFill>
                  <a:srgbClr val="44546A">
                    <a:lumMod val="75000"/>
                  </a:srgbClr>
                </a:solidFill>
              </a:rPr>
              <a:t>P2P</a:t>
            </a:r>
          </a:p>
          <a:p>
            <a:pPr marL="742950" lvl="1" indent="-285750">
              <a:lnSpc>
                <a:spcPct val="100000"/>
              </a:lnSpc>
              <a:spcBef>
                <a:spcPts val="0"/>
              </a:spcBef>
              <a:buFont typeface="Arial" panose="020B0604020202020204" pitchFamily="34" charset="0"/>
              <a:buChar char="•"/>
              <a:defRPr/>
            </a:pPr>
            <a:r>
              <a:rPr lang="en-US" strike="sngStrike" kern="0" dirty="0">
                <a:solidFill>
                  <a:srgbClr val="44546A">
                    <a:lumMod val="75000"/>
                  </a:srgbClr>
                </a:solidFill>
              </a:rPr>
              <a:t>MP2MP</a:t>
            </a:r>
            <a:endParaRPr lang="en-US" dirty="0"/>
          </a:p>
        </p:txBody>
      </p:sp>
    </p:spTree>
    <p:extLst>
      <p:ext uri="{BB962C8B-B14F-4D97-AF65-F5344CB8AC3E}">
        <p14:creationId xmlns:p14="http://schemas.microsoft.com/office/powerpoint/2010/main" val="1733268685"/>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E7674B-5176-4F6A-86B2-664B4847037C}"/>
              </a:ext>
            </a:extLst>
          </p:cNvPr>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a:extLst>
              <a:ext uri="{FF2B5EF4-FFF2-40B4-BE49-F238E27FC236}">
                <a16:creationId xmlns:a16="http://schemas.microsoft.com/office/drawing/2014/main" id="{E108AA05-F18A-4398-B4FB-F9F92A987B1B}"/>
              </a:ext>
            </a:extLst>
          </p:cNvPr>
          <p:cNvSpPr>
            <a:spLocks noGrp="1"/>
          </p:cNvSpPr>
          <p:nvPr>
            <p:ph type="title"/>
          </p:nvPr>
        </p:nvSpPr>
        <p:spPr/>
        <p:txBody>
          <a:bodyPr>
            <a:normAutofit fontScale="90000"/>
          </a:bodyPr>
          <a:lstStyle/>
          <a:p>
            <a:r>
              <a:rPr lang="en-US" dirty="0"/>
              <a:t>Honolulu proposal for Transport Slicing</a:t>
            </a:r>
          </a:p>
        </p:txBody>
      </p:sp>
      <p:sp>
        <p:nvSpPr>
          <p:cNvPr id="5" name="TextBox 4">
            <a:extLst>
              <a:ext uri="{FF2B5EF4-FFF2-40B4-BE49-F238E27FC236}">
                <a16:creationId xmlns:a16="http://schemas.microsoft.com/office/drawing/2014/main" id="{A2547B99-DB94-4C5B-9030-C4C5B8034706}"/>
              </a:ext>
            </a:extLst>
          </p:cNvPr>
          <p:cNvSpPr txBox="1"/>
          <p:nvPr/>
        </p:nvSpPr>
        <p:spPr>
          <a:xfrm>
            <a:off x="310661" y="957660"/>
            <a:ext cx="11570677" cy="5570756"/>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44546A">
                    <a:lumMod val="75000"/>
                  </a:srgbClr>
                </a:solidFill>
                <a:effectLst/>
                <a:uLnTx/>
                <a:uFillTx/>
              </a:rPr>
              <a:t>REQ-4a</a:t>
            </a:r>
            <a:r>
              <a:rPr kumimoji="0" lang="en-US" sz="2800" b="0" i="0" u="none" strike="noStrike" kern="0" cap="none" spc="0" normalizeH="0" baseline="0" noProof="0" dirty="0">
                <a:ln>
                  <a:noFill/>
                </a:ln>
                <a:solidFill>
                  <a:srgbClr val="44546A">
                    <a:lumMod val="75000"/>
                  </a:srgbClr>
                </a:solidFill>
                <a:effectLst/>
                <a:uLnTx/>
                <a:uFillTx/>
              </a:rPr>
              <a:t>: Continue collaboration with SDOs (e.g., 3GPP, IETF, ZSM)</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Align service profile and slice profile model with latest 3GPP NRM</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Update IETF </a:t>
            </a:r>
            <a:r>
              <a:rPr kumimoji="0" lang="en-US" sz="2000" b="0" i="0" u="none" strike="noStrike" kern="0" cap="none" spc="0" normalizeH="0" baseline="0" noProof="0" dirty="0" err="1">
                <a:ln>
                  <a:noFill/>
                </a:ln>
                <a:solidFill>
                  <a:srgbClr val="44546A">
                    <a:lumMod val="75000"/>
                  </a:srgbClr>
                </a:solidFill>
                <a:effectLst/>
                <a:uLnTx/>
                <a:uFillTx/>
              </a:rPr>
              <a:t>TSCi</a:t>
            </a:r>
            <a:r>
              <a:rPr kumimoji="0" lang="en-US" sz="2000" b="0" i="0" u="none" strike="noStrike" kern="0" cap="none" spc="0" normalizeH="0" baseline="0" noProof="0" dirty="0">
                <a:ln>
                  <a:noFill/>
                </a:ln>
                <a:solidFill>
                  <a:srgbClr val="44546A">
                    <a:lumMod val="75000"/>
                  </a:srgbClr>
                </a:solidFill>
                <a:effectLst/>
                <a:uLnTx/>
                <a:uFillTx/>
              </a:rPr>
              <a:t> draft and enhance its model based on the inputs from ONAP community</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Align the design with ETSI ZSM</a:t>
            </a:r>
          </a:p>
          <a:p>
            <a:pPr marL="742950" marR="0" lvl="1"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0" cap="none" spc="0" normalizeH="0" baseline="0" noProof="0" dirty="0">
              <a:ln>
                <a:noFill/>
              </a:ln>
              <a:solidFill>
                <a:srgbClr val="44546A">
                  <a:lumMod val="75000"/>
                </a:srgbClr>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44546A">
                    <a:lumMod val="75000"/>
                  </a:srgbClr>
                </a:solidFill>
                <a:effectLst/>
                <a:uLnTx/>
                <a:uFillTx/>
              </a:rPr>
              <a:t>REQ-4b: </a:t>
            </a:r>
            <a:r>
              <a:rPr kumimoji="0" lang="en-US" sz="2800" b="0" i="0" u="none" strike="noStrike" kern="0" cap="none" spc="0" normalizeH="0" baseline="0" noProof="0" dirty="0">
                <a:ln>
                  <a:noFill/>
                </a:ln>
                <a:solidFill>
                  <a:srgbClr val="44546A">
                    <a:lumMod val="75000"/>
                  </a:srgbClr>
                </a:solidFill>
                <a:effectLst/>
                <a:uLnTx/>
                <a:uFillTx/>
              </a:rPr>
              <a:t>Support resource occupancy levels of TN NSSIs</a:t>
            </a:r>
          </a:p>
          <a:p>
            <a:pPr marL="742950" marR="0" lvl="1"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44546A">
                    <a:lumMod val="75000"/>
                  </a:srgbClr>
                </a:solidFill>
                <a:effectLst/>
                <a:uLnTx/>
                <a:uFillTx/>
              </a:rPr>
              <a:t>Used by NSMF to determine if an existing NSI can be reused, and by NSSMF if an existing TN NSSI can be reused. (Or similarly, for denying requests to reuse existing TN NSSIs) </a:t>
            </a:r>
          </a:p>
          <a:p>
            <a:pPr marL="742950" marR="0" lvl="1"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rgbClr val="44546A">
                    <a:lumMod val="75000"/>
                  </a:srgbClr>
                </a:solidFill>
                <a:effectLst/>
                <a:uLnTx/>
                <a:uFillTx/>
              </a:rPr>
              <a:t>TN NSSI model enhancement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0" cap="none" spc="0" normalizeH="0" baseline="0" noProof="0" dirty="0">
              <a:ln>
                <a:noFill/>
              </a:ln>
              <a:solidFill>
                <a:srgbClr val="44546A">
                  <a:lumMod val="75000"/>
                </a:srgbClr>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44546A">
                    <a:lumMod val="75000"/>
                  </a:srgbClr>
                </a:solidFill>
                <a:effectLst/>
                <a:uLnTx/>
                <a:uFillTx/>
              </a:rPr>
              <a:t>REQ-4c: </a:t>
            </a:r>
            <a:r>
              <a:rPr kumimoji="0" lang="en-US" sz="2800" b="0" i="0" u="none" strike="noStrike" kern="0" cap="none" spc="0" normalizeH="0" baseline="0" noProof="0" dirty="0">
                <a:ln>
                  <a:noFill/>
                </a:ln>
                <a:solidFill>
                  <a:srgbClr val="44546A">
                    <a:lumMod val="75000"/>
                  </a:srgbClr>
                </a:solidFill>
                <a:effectLst/>
                <a:uLnTx/>
                <a:uFillTx/>
              </a:rPr>
              <a:t>Support reuse and modification of existing TN NSSIs</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Selection of an existing TN NSSI for reuse/sharing (TN NSSMF provides model/interface for OOF)</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Modify TN NSSI SLA</a:t>
            </a:r>
          </a:p>
          <a:p>
            <a:pPr marL="800100" marR="0" lvl="1" indent="-3429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000" b="0" i="0" u="none" strike="noStrike" kern="0" cap="none" spc="0" normalizeH="0" baseline="0" noProof="0" dirty="0">
                <a:ln>
                  <a:noFill/>
                </a:ln>
                <a:solidFill>
                  <a:srgbClr val="44546A">
                    <a:lumMod val="75000"/>
                  </a:srgbClr>
                </a:solidFill>
                <a:effectLst/>
                <a:uLnTx/>
                <a:uFillTx/>
              </a:rPr>
              <a:t>Modify endpoints (add or delete endpoints from TN NSSI), and endpoint connections</a:t>
            </a:r>
          </a:p>
          <a:p>
            <a:pPr marL="0" marR="0" lvl="1" indent="0" defTabSz="914400" eaLnBrk="1" fontAlgn="auto" latinLnBrk="0" hangingPunct="1">
              <a:lnSpc>
                <a:spcPct val="100000"/>
              </a:lnSpc>
              <a:spcBef>
                <a:spcPts val="0"/>
              </a:spcBef>
              <a:spcAft>
                <a:spcPts val="0"/>
              </a:spcAft>
              <a:buClrTx/>
              <a:buSzTx/>
              <a:buFontTx/>
              <a:buNone/>
              <a:tabLst/>
              <a:defRPr/>
            </a:pPr>
            <a:endParaRPr kumimoji="0" lang="en-US" sz="1200" b="0" i="0" u="none" strike="sngStrike" kern="0" cap="none" spc="0" normalizeH="0" baseline="0" noProof="0" dirty="0">
              <a:ln>
                <a:noFill/>
              </a:ln>
              <a:solidFill>
                <a:srgbClr val="44546A">
                  <a:lumMod val="75000"/>
                </a:srgbClr>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44546A">
                    <a:lumMod val="75000"/>
                  </a:srgbClr>
                </a:solidFill>
                <a:effectLst/>
                <a:uLnTx/>
                <a:uFillTx/>
              </a:rPr>
              <a:t>REQ-4d: </a:t>
            </a:r>
            <a:r>
              <a:rPr kumimoji="0" lang="en-US" sz="2800" b="0" i="0" u="none" strike="noStrike" kern="0" cap="none" spc="0" normalizeH="0" baseline="0" noProof="0" dirty="0">
                <a:ln>
                  <a:noFill/>
                </a:ln>
                <a:solidFill>
                  <a:srgbClr val="44546A">
                    <a:lumMod val="75000"/>
                  </a:srgbClr>
                </a:solidFill>
                <a:effectLst/>
                <a:uLnTx/>
                <a:uFillTx/>
              </a:rPr>
              <a:t>Support MP2MP connections between endpoints (</a:t>
            </a:r>
            <a:r>
              <a:rPr kumimoji="0" lang="en-US" sz="2800" b="0" i="1" u="none" strike="noStrike" kern="0" cap="none" spc="0" normalizeH="0" baseline="0" noProof="0" dirty="0">
                <a:ln>
                  <a:noFill/>
                </a:ln>
                <a:solidFill>
                  <a:srgbClr val="44546A">
                    <a:lumMod val="75000"/>
                  </a:srgbClr>
                </a:solidFill>
                <a:effectLst/>
                <a:uLnTx/>
                <a:uFillTx/>
              </a:rPr>
              <a:t>stretch goal, we may do only a part of this</a:t>
            </a:r>
            <a:r>
              <a:rPr kumimoji="0" lang="en-US" sz="2800" b="0" i="0" u="none" strike="noStrike" kern="0" cap="none" spc="0" normalizeH="0" baseline="0" noProof="0" dirty="0">
                <a:ln>
                  <a:noFill/>
                </a:ln>
                <a:solidFill>
                  <a:srgbClr val="44546A">
                    <a:lumMod val="75000"/>
                  </a:srgbClr>
                </a:solidFill>
                <a:effectLst/>
                <a:uLnTx/>
                <a:uFillTx/>
              </a:rPr>
              <a:t>)</a:t>
            </a:r>
          </a:p>
        </p:txBody>
      </p:sp>
    </p:spTree>
    <p:extLst>
      <p:ext uri="{BB962C8B-B14F-4D97-AF65-F5344CB8AC3E}">
        <p14:creationId xmlns:p14="http://schemas.microsoft.com/office/powerpoint/2010/main" val="372274763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3F116B-2EA8-4CD9-9EBD-B44B2684A376}"/>
              </a:ext>
            </a:extLst>
          </p:cNvPr>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a:extLst>
              <a:ext uri="{FF2B5EF4-FFF2-40B4-BE49-F238E27FC236}">
                <a16:creationId xmlns:a16="http://schemas.microsoft.com/office/drawing/2014/main" id="{F1C3AB1E-EA31-4C1A-9B62-3FB1786FD90D}"/>
              </a:ext>
            </a:extLst>
          </p:cNvPr>
          <p:cNvSpPr>
            <a:spLocks noGrp="1"/>
          </p:cNvSpPr>
          <p:nvPr>
            <p:ph type="title"/>
          </p:nvPr>
        </p:nvSpPr>
        <p:spPr/>
        <p:txBody>
          <a:bodyPr>
            <a:normAutofit fontScale="90000"/>
          </a:bodyPr>
          <a:lstStyle/>
          <a:p>
            <a:r>
              <a:rPr lang="en-US" dirty="0"/>
              <a:t>Roadmap: Transport Slicing with Closed Loop Automation</a:t>
            </a:r>
          </a:p>
        </p:txBody>
      </p:sp>
      <p:grpSp>
        <p:nvGrpSpPr>
          <p:cNvPr id="5" name="组合 124">
            <a:extLst>
              <a:ext uri="{FF2B5EF4-FFF2-40B4-BE49-F238E27FC236}">
                <a16:creationId xmlns:a16="http://schemas.microsoft.com/office/drawing/2014/main" id="{6CE7FC41-4498-4EA2-9F4C-E74BFB1376EE}"/>
              </a:ext>
            </a:extLst>
          </p:cNvPr>
          <p:cNvGrpSpPr/>
          <p:nvPr/>
        </p:nvGrpSpPr>
        <p:grpSpPr>
          <a:xfrm>
            <a:off x="527545" y="4220315"/>
            <a:ext cx="8106510" cy="888014"/>
            <a:chOff x="3635702" y="3869756"/>
            <a:chExt cx="4187872" cy="713680"/>
          </a:xfrm>
        </p:grpSpPr>
        <p:sp>
          <p:nvSpPr>
            <p:cNvPr id="6" name="圆角矩形 125">
              <a:extLst>
                <a:ext uri="{FF2B5EF4-FFF2-40B4-BE49-F238E27FC236}">
                  <a16:creationId xmlns:a16="http://schemas.microsoft.com/office/drawing/2014/main" id="{AA53DFCA-2041-4203-97B5-05CECBC5235D}"/>
                </a:ext>
              </a:extLst>
            </p:cNvPr>
            <p:cNvSpPr/>
            <p:nvPr/>
          </p:nvSpPr>
          <p:spPr>
            <a:xfrm>
              <a:off x="3635702" y="4150874"/>
              <a:ext cx="4187872" cy="432562"/>
            </a:xfrm>
            <a:prstGeom prst="roundRect">
              <a:avLst>
                <a:gd name="adj" fmla="val 4455"/>
              </a:avLst>
            </a:prstGeom>
            <a:solidFill>
              <a:srgbClr val="FFFFFF"/>
            </a:solidFill>
            <a:ln w="9525" cap="flat" cmpd="sng" algn="ctr">
              <a:solidFill>
                <a:srgbClr val="000000"/>
              </a:solidFill>
              <a:prstDash val="dash"/>
            </a:ln>
            <a:effectLst>
              <a:outerShdw blurRad="40000" dist="23000" dir="5400000" rotWithShape="0">
                <a:srgbClr val="000000">
                  <a:alpha val="35000"/>
                </a:srgbClr>
              </a:outerShdw>
            </a:effectLst>
          </p:spPr>
          <p:txBody>
            <a:bodyPr lIns="91362" tIns="45681" rIns="91362" bIns="45681" anchor="ctr"/>
            <a:lstStyle/>
            <a:p>
              <a:pPr algn="ctr" defTabSz="913715">
                <a:defRPr/>
              </a:pPr>
              <a:endParaRPr lang="zh-CN" altLang="en-US" sz="450" kern="0" dirty="0">
                <a:solidFill>
                  <a:srgbClr val="FFFFFF"/>
                </a:solidFill>
                <a:latin typeface="Akkurat Pro" panose="020B0504020101020102" pitchFamily="34" charset="0"/>
                <a:ea typeface="微软雅黑"/>
              </a:endParaRPr>
            </a:p>
          </p:txBody>
        </p:sp>
        <p:pic>
          <p:nvPicPr>
            <p:cNvPr id="7" name="Picture 27" descr="ICON_Cloud_Q308">
              <a:extLst>
                <a:ext uri="{FF2B5EF4-FFF2-40B4-BE49-F238E27FC236}">
                  <a16:creationId xmlns:a16="http://schemas.microsoft.com/office/drawing/2014/main" id="{DE1AA78C-42A0-4C6B-B4C4-F720CCE1416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17316" y="4215902"/>
              <a:ext cx="1657561" cy="3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47108">
              <a:extLst>
                <a:ext uri="{FF2B5EF4-FFF2-40B4-BE49-F238E27FC236}">
                  <a16:creationId xmlns:a16="http://schemas.microsoft.com/office/drawing/2014/main" id="{395798F0-493D-4597-B50A-1C48DCBE45D1}"/>
                </a:ext>
              </a:extLst>
            </p:cNvPr>
            <p:cNvSpPr txBox="1">
              <a:spLocks noChangeArrowheads="1"/>
            </p:cNvSpPr>
            <p:nvPr/>
          </p:nvSpPr>
          <p:spPr bwMode="auto">
            <a:xfrm>
              <a:off x="4242719" y="4265101"/>
              <a:ext cx="900051" cy="22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2" tIns="45681" rIns="91362" bIns="45681">
              <a:spAutoFit/>
            </a:bodyPr>
            <a:lstStyle>
              <a:lvl1pPr eaLnBrk="0" hangingPunct="0">
                <a:defRPr sz="1600" b="1">
                  <a:solidFill>
                    <a:schemeClr val="tx1"/>
                  </a:solidFill>
                  <a:latin typeface="楷体_GB2312" pitchFamily="49" charset="-122"/>
                  <a:ea typeface="楷体_GB2312" pitchFamily="49" charset="-122"/>
                </a:defRPr>
              </a:lvl1pPr>
              <a:lvl2pPr marL="742950" indent="-285750" eaLnBrk="0" hangingPunct="0">
                <a:defRPr sz="1600" b="1">
                  <a:solidFill>
                    <a:schemeClr val="tx1"/>
                  </a:solidFill>
                  <a:latin typeface="楷体_GB2312" pitchFamily="49" charset="-122"/>
                  <a:ea typeface="楷体_GB2312" pitchFamily="49" charset="-122"/>
                </a:defRPr>
              </a:lvl2pPr>
              <a:lvl3pPr marL="1143000" indent="-228600" eaLnBrk="0" hangingPunct="0">
                <a:defRPr sz="1600" b="1">
                  <a:solidFill>
                    <a:schemeClr val="tx1"/>
                  </a:solidFill>
                  <a:latin typeface="楷体_GB2312" pitchFamily="49" charset="-122"/>
                  <a:ea typeface="楷体_GB2312" pitchFamily="49" charset="-122"/>
                </a:defRPr>
              </a:lvl3pPr>
              <a:lvl4pPr marL="1600200" indent="-228600" eaLnBrk="0" hangingPunct="0">
                <a:defRPr sz="1600" b="1">
                  <a:solidFill>
                    <a:schemeClr val="tx1"/>
                  </a:solidFill>
                  <a:latin typeface="楷体_GB2312" pitchFamily="49" charset="-122"/>
                  <a:ea typeface="楷体_GB2312" pitchFamily="49" charset="-122"/>
                </a:defRPr>
              </a:lvl4pPr>
              <a:lvl5pPr marL="2057400" indent="-228600" eaLnBrk="0" hangingPunct="0">
                <a:defRPr sz="1600" b="1">
                  <a:solidFill>
                    <a:schemeClr val="tx1"/>
                  </a:solidFill>
                  <a:latin typeface="楷体_GB2312" pitchFamily="49" charset="-122"/>
                  <a:ea typeface="楷体_GB2312" pitchFamily="49" charset="-122"/>
                </a:defRPr>
              </a:lvl5pPr>
              <a:lvl6pPr marL="25146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6pPr>
              <a:lvl7pPr marL="29718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7pPr>
              <a:lvl8pPr marL="34290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8pPr>
              <a:lvl9pPr marL="38862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9pPr>
            </a:lstStyle>
            <a:p>
              <a:pPr algn="ctr" defTabSz="913715" eaLnBrk="1" hangingPunct="1">
                <a:defRPr/>
              </a:pPr>
              <a:r>
                <a:rPr lang="en-US" altLang="zh-CN" sz="1200" kern="0" dirty="0">
                  <a:solidFill>
                    <a:srgbClr val="000000"/>
                  </a:solidFill>
                  <a:latin typeface="Akkurat Pro" panose="020B0504020101020102" pitchFamily="34" charset="0"/>
                  <a:ea typeface="微软雅黑"/>
                </a:rPr>
                <a:t>Optical network</a:t>
              </a:r>
              <a:endParaRPr lang="zh-CN" altLang="en-US" sz="1200" kern="0" dirty="0">
                <a:solidFill>
                  <a:srgbClr val="000000"/>
                </a:solidFill>
                <a:latin typeface="Akkurat Pro" panose="020B0504020101020102" pitchFamily="34" charset="0"/>
                <a:ea typeface="微软雅黑"/>
              </a:endParaRPr>
            </a:p>
          </p:txBody>
        </p:sp>
        <p:cxnSp>
          <p:nvCxnSpPr>
            <p:cNvPr id="9" name="直接箭头连接符 128">
              <a:extLst>
                <a:ext uri="{FF2B5EF4-FFF2-40B4-BE49-F238E27FC236}">
                  <a16:creationId xmlns:a16="http://schemas.microsoft.com/office/drawing/2014/main" id="{B1E10A4A-0B28-4E48-B865-338326A0AED6}"/>
                </a:ext>
              </a:extLst>
            </p:cNvPr>
            <p:cNvCxnSpPr>
              <a:cxnSpLocks/>
              <a:stCxn id="7" idx="0"/>
            </p:cNvCxnSpPr>
            <p:nvPr/>
          </p:nvCxnSpPr>
          <p:spPr>
            <a:xfrm flipV="1">
              <a:off x="4746097" y="3883882"/>
              <a:ext cx="2431" cy="332020"/>
            </a:xfrm>
            <a:prstGeom prst="straightConnector1">
              <a:avLst/>
            </a:prstGeom>
            <a:noFill/>
            <a:ln w="28575" cap="flat" cmpd="sng" algn="ctr">
              <a:solidFill>
                <a:srgbClr val="000000"/>
              </a:solidFill>
              <a:prstDash val="solid"/>
              <a:headEnd type="none" w="med" len="med"/>
              <a:tailEnd type="none" w="med" len="med"/>
            </a:ln>
            <a:effectLst/>
          </p:spPr>
        </p:cxnSp>
        <p:pic>
          <p:nvPicPr>
            <p:cNvPr id="10" name="Picture 27" descr="ICON_Cloud_Q308">
              <a:extLst>
                <a:ext uri="{FF2B5EF4-FFF2-40B4-BE49-F238E27FC236}">
                  <a16:creationId xmlns:a16="http://schemas.microsoft.com/office/drawing/2014/main" id="{5A66AAC9-8365-4C63-8120-A3042FFBAA09}"/>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875721" y="4215903"/>
              <a:ext cx="1693487" cy="3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47108">
              <a:extLst>
                <a:ext uri="{FF2B5EF4-FFF2-40B4-BE49-F238E27FC236}">
                  <a16:creationId xmlns:a16="http://schemas.microsoft.com/office/drawing/2014/main" id="{345BE2B7-EFEC-406B-821E-B9F9ADCAE90C}"/>
                </a:ext>
              </a:extLst>
            </p:cNvPr>
            <p:cNvSpPr txBox="1">
              <a:spLocks noChangeArrowheads="1"/>
            </p:cNvSpPr>
            <p:nvPr/>
          </p:nvSpPr>
          <p:spPr bwMode="auto">
            <a:xfrm>
              <a:off x="6244956" y="4254261"/>
              <a:ext cx="821988" cy="22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2" tIns="45681" rIns="91362" bIns="45681">
              <a:spAutoFit/>
            </a:bodyPr>
            <a:lstStyle>
              <a:lvl1pPr eaLnBrk="0" hangingPunct="0">
                <a:defRPr sz="1600" b="1">
                  <a:solidFill>
                    <a:schemeClr val="tx1"/>
                  </a:solidFill>
                  <a:latin typeface="楷体_GB2312" pitchFamily="49" charset="-122"/>
                  <a:ea typeface="楷体_GB2312" pitchFamily="49" charset="-122"/>
                </a:defRPr>
              </a:lvl1pPr>
              <a:lvl2pPr marL="742950" indent="-285750" eaLnBrk="0" hangingPunct="0">
                <a:defRPr sz="1600" b="1">
                  <a:solidFill>
                    <a:schemeClr val="tx1"/>
                  </a:solidFill>
                  <a:latin typeface="楷体_GB2312" pitchFamily="49" charset="-122"/>
                  <a:ea typeface="楷体_GB2312" pitchFamily="49" charset="-122"/>
                </a:defRPr>
              </a:lvl2pPr>
              <a:lvl3pPr marL="1143000" indent="-228600" eaLnBrk="0" hangingPunct="0">
                <a:defRPr sz="1600" b="1">
                  <a:solidFill>
                    <a:schemeClr val="tx1"/>
                  </a:solidFill>
                  <a:latin typeface="楷体_GB2312" pitchFamily="49" charset="-122"/>
                  <a:ea typeface="楷体_GB2312" pitchFamily="49" charset="-122"/>
                </a:defRPr>
              </a:lvl3pPr>
              <a:lvl4pPr marL="1600200" indent="-228600" eaLnBrk="0" hangingPunct="0">
                <a:defRPr sz="1600" b="1">
                  <a:solidFill>
                    <a:schemeClr val="tx1"/>
                  </a:solidFill>
                  <a:latin typeface="楷体_GB2312" pitchFamily="49" charset="-122"/>
                  <a:ea typeface="楷体_GB2312" pitchFamily="49" charset="-122"/>
                </a:defRPr>
              </a:lvl4pPr>
              <a:lvl5pPr marL="2057400" indent="-228600" eaLnBrk="0" hangingPunct="0">
                <a:defRPr sz="1600" b="1">
                  <a:solidFill>
                    <a:schemeClr val="tx1"/>
                  </a:solidFill>
                  <a:latin typeface="楷体_GB2312" pitchFamily="49" charset="-122"/>
                  <a:ea typeface="楷体_GB2312" pitchFamily="49" charset="-122"/>
                </a:defRPr>
              </a:lvl5pPr>
              <a:lvl6pPr marL="25146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6pPr>
              <a:lvl7pPr marL="29718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7pPr>
              <a:lvl8pPr marL="34290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8pPr>
              <a:lvl9pPr marL="38862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9pPr>
            </a:lstStyle>
            <a:p>
              <a:pPr algn="ctr" defTabSz="913715" eaLnBrk="1" hangingPunct="1">
                <a:defRPr/>
              </a:pPr>
              <a:r>
                <a:rPr lang="en-US" altLang="zh-CN" sz="1200" kern="0" dirty="0">
                  <a:solidFill>
                    <a:srgbClr val="000000"/>
                  </a:solidFill>
                  <a:latin typeface="Akkurat Pro" panose="020B0504020101020102" pitchFamily="34" charset="0"/>
                  <a:ea typeface="微软雅黑"/>
                </a:rPr>
                <a:t>Optical network</a:t>
              </a:r>
              <a:endParaRPr lang="zh-CN" altLang="en-US" sz="1200" kern="0" dirty="0">
                <a:solidFill>
                  <a:srgbClr val="000000"/>
                </a:solidFill>
                <a:latin typeface="Akkurat Pro" panose="020B0504020101020102" pitchFamily="34" charset="0"/>
                <a:ea typeface="微软雅黑"/>
              </a:endParaRPr>
            </a:p>
          </p:txBody>
        </p:sp>
        <p:cxnSp>
          <p:nvCxnSpPr>
            <p:cNvPr id="12" name="直接箭头连接符 131">
              <a:extLst>
                <a:ext uri="{FF2B5EF4-FFF2-40B4-BE49-F238E27FC236}">
                  <a16:creationId xmlns:a16="http://schemas.microsoft.com/office/drawing/2014/main" id="{B6CA9A6C-F9F5-42E1-B54B-197E44129588}"/>
                </a:ext>
              </a:extLst>
            </p:cNvPr>
            <p:cNvCxnSpPr>
              <a:cxnSpLocks/>
              <a:stCxn id="11" idx="0"/>
            </p:cNvCxnSpPr>
            <p:nvPr/>
          </p:nvCxnSpPr>
          <p:spPr>
            <a:xfrm flipH="1" flipV="1">
              <a:off x="6651691" y="3869756"/>
              <a:ext cx="4259" cy="384505"/>
            </a:xfrm>
            <a:prstGeom prst="straightConnector1">
              <a:avLst/>
            </a:prstGeom>
            <a:noFill/>
            <a:ln w="28575" cap="flat" cmpd="sng" algn="ctr">
              <a:solidFill>
                <a:srgbClr val="000000"/>
              </a:solidFill>
              <a:prstDash val="solid"/>
              <a:headEnd type="none" w="med" len="med"/>
              <a:tailEnd type="none" w="med" len="med"/>
            </a:ln>
            <a:effectLst/>
          </p:spPr>
        </p:cxnSp>
      </p:grpSp>
      <p:sp>
        <p:nvSpPr>
          <p:cNvPr id="13" name="圆角矩形 132">
            <a:extLst>
              <a:ext uri="{FF2B5EF4-FFF2-40B4-BE49-F238E27FC236}">
                <a16:creationId xmlns:a16="http://schemas.microsoft.com/office/drawing/2014/main" id="{0B992A3F-393D-4598-A664-0920BCC04F11}"/>
              </a:ext>
            </a:extLst>
          </p:cNvPr>
          <p:cNvSpPr/>
          <p:nvPr/>
        </p:nvSpPr>
        <p:spPr>
          <a:xfrm>
            <a:off x="518755" y="2976278"/>
            <a:ext cx="8097715" cy="1235238"/>
          </a:xfrm>
          <a:prstGeom prst="roundRect">
            <a:avLst>
              <a:gd name="adj" fmla="val 3319"/>
            </a:avLst>
          </a:prstGeom>
          <a:solidFill>
            <a:sysClr val="window" lastClr="FFFFFF">
              <a:lumMod val="95000"/>
            </a:sysClr>
          </a:solidFill>
          <a:ln w="9525" cap="flat" cmpd="sng" algn="ctr">
            <a:solidFill>
              <a:srgbClr val="F69200">
                <a:shade val="95000"/>
                <a:satMod val="105000"/>
              </a:srgbClr>
            </a:solidFill>
            <a:prstDash val="solid"/>
          </a:ln>
          <a:effectLst>
            <a:outerShdw blurRad="40000" dist="20000" dir="5400000" rotWithShape="0">
              <a:srgbClr val="000000">
                <a:alpha val="38000"/>
              </a:srgbClr>
            </a:outerShdw>
          </a:effectLst>
        </p:spPr>
        <p:txBody>
          <a:bodyPr lIns="91378" tIns="45689" rIns="91378" bIns="45689" rtlCol="0" anchor="ctr"/>
          <a:lstStyle/>
          <a:p>
            <a:pPr algn="ctr" defTabSz="771357">
              <a:defRPr/>
            </a:pPr>
            <a:endParaRPr lang="zh-CN" altLang="en-US" sz="450" kern="0" dirty="0">
              <a:solidFill>
                <a:srgbClr val="C00000"/>
              </a:solidFill>
              <a:latin typeface="Akkurat Pro" panose="020B0504020101020102" pitchFamily="34" charset="0"/>
              <a:ea typeface="微软雅黑"/>
            </a:endParaRPr>
          </a:p>
        </p:txBody>
      </p:sp>
      <p:sp>
        <p:nvSpPr>
          <p:cNvPr id="14" name="Rectangle 4">
            <a:extLst>
              <a:ext uri="{FF2B5EF4-FFF2-40B4-BE49-F238E27FC236}">
                <a16:creationId xmlns:a16="http://schemas.microsoft.com/office/drawing/2014/main" id="{9C26690E-FEEC-4AE7-8D2B-190D85F6D6F2}"/>
              </a:ext>
            </a:extLst>
          </p:cNvPr>
          <p:cNvSpPr/>
          <p:nvPr/>
        </p:nvSpPr>
        <p:spPr bwMode="auto">
          <a:xfrm>
            <a:off x="518756" y="2006624"/>
            <a:ext cx="8097715" cy="545367"/>
          </a:xfrm>
          <a:prstGeom prst="rect">
            <a:avLst/>
          </a:prstGeom>
          <a:noFill/>
          <a:ln w="9525" cap="flat" cmpd="sng" algn="ctr">
            <a:solidFill>
              <a:sysClr val="windowText" lastClr="000000">
                <a:lumMod val="50000"/>
                <a:lumOff val="50000"/>
              </a:sysClr>
            </a:solidFill>
            <a:prstDash val="solid"/>
            <a:round/>
            <a:headEnd type="none" w="med" len="med"/>
            <a:tailEnd type="none" w="med" len="med"/>
          </a:ln>
          <a:effectLst/>
        </p:spPr>
        <p:txBody>
          <a:bodyPr vert="horz" wrap="square" lIns="91154" tIns="45576" rIns="91154" bIns="45576" numCol="1" rtlCol="0" anchor="ctr" anchorCtr="0" compatLnSpc="1">
            <a:prstTxWarp prst="textNoShape">
              <a:avLst/>
            </a:prstTxWarp>
          </a:bodyPr>
          <a:lstStyle/>
          <a:p>
            <a:pPr algn="ctr" defTabSz="911595">
              <a:defRPr/>
            </a:pPr>
            <a:endParaRPr lang="en-US" sz="900" kern="0" dirty="0">
              <a:solidFill>
                <a:prstClr val="black"/>
              </a:solidFill>
              <a:latin typeface="Akkurat Pro" panose="020B0504020101020102" pitchFamily="34" charset="0"/>
              <a:ea typeface="微软雅黑"/>
            </a:endParaRPr>
          </a:p>
        </p:txBody>
      </p:sp>
      <p:sp>
        <p:nvSpPr>
          <p:cNvPr id="15" name="文本框 136">
            <a:extLst>
              <a:ext uri="{FF2B5EF4-FFF2-40B4-BE49-F238E27FC236}">
                <a16:creationId xmlns:a16="http://schemas.microsoft.com/office/drawing/2014/main" id="{7686C339-783B-49CD-870D-1F50B9B3C0D5}"/>
              </a:ext>
            </a:extLst>
          </p:cNvPr>
          <p:cNvSpPr txBox="1"/>
          <p:nvPr/>
        </p:nvSpPr>
        <p:spPr>
          <a:xfrm>
            <a:off x="182174" y="1653036"/>
            <a:ext cx="898447" cy="338553"/>
          </a:xfrm>
          <a:prstGeom prst="rect">
            <a:avLst/>
          </a:prstGeom>
          <a:noFill/>
        </p:spPr>
        <p:txBody>
          <a:bodyPr wrap="square" rtlCol="0">
            <a:spAutoFit/>
          </a:bodyPr>
          <a:lstStyle/>
          <a:p>
            <a:pPr algn="ctr" defTabSz="685526">
              <a:defRPr/>
            </a:pPr>
            <a:r>
              <a:rPr lang="en-US" altLang="zh-CN" sz="1600" b="1" kern="0" dirty="0">
                <a:solidFill>
                  <a:prstClr val="black"/>
                </a:solidFill>
                <a:latin typeface="Akkurat Pro" panose="020B0504020101020102" pitchFamily="34" charset="0"/>
                <a:ea typeface="微软雅黑"/>
              </a:rPr>
              <a:t>ONAP</a:t>
            </a:r>
            <a:endParaRPr lang="zh-CN" altLang="en-US" sz="1600" b="1" kern="0" dirty="0">
              <a:solidFill>
                <a:prstClr val="black"/>
              </a:solidFill>
              <a:latin typeface="Akkurat Pro" panose="020B0504020101020102" pitchFamily="34" charset="0"/>
              <a:ea typeface="微软雅黑"/>
            </a:endParaRPr>
          </a:p>
        </p:txBody>
      </p:sp>
      <p:sp>
        <p:nvSpPr>
          <p:cNvPr id="16" name="文本框 138">
            <a:extLst>
              <a:ext uri="{FF2B5EF4-FFF2-40B4-BE49-F238E27FC236}">
                <a16:creationId xmlns:a16="http://schemas.microsoft.com/office/drawing/2014/main" id="{CB0F35C6-F3D7-4CDE-B787-7C51AD949534}"/>
              </a:ext>
            </a:extLst>
          </p:cNvPr>
          <p:cNvSpPr txBox="1"/>
          <p:nvPr/>
        </p:nvSpPr>
        <p:spPr>
          <a:xfrm>
            <a:off x="810757" y="3480646"/>
            <a:ext cx="727788" cy="503590"/>
          </a:xfrm>
          <a:prstGeom prst="rect">
            <a:avLst/>
          </a:prstGeom>
          <a:solidFill>
            <a:srgbClr val="C3D69B"/>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On-line Plan</a:t>
            </a:r>
            <a:endParaRPr lang="zh-CN" altLang="en-US" sz="1400" kern="0" dirty="0">
              <a:solidFill>
                <a:prstClr val="black"/>
              </a:solidFill>
              <a:latin typeface="Akkurat Pro" panose="020B0504020101020102" pitchFamily="34" charset="0"/>
              <a:ea typeface="微软雅黑"/>
            </a:endParaRPr>
          </a:p>
        </p:txBody>
      </p:sp>
      <p:sp>
        <p:nvSpPr>
          <p:cNvPr id="17" name="文本框 139">
            <a:extLst>
              <a:ext uri="{FF2B5EF4-FFF2-40B4-BE49-F238E27FC236}">
                <a16:creationId xmlns:a16="http://schemas.microsoft.com/office/drawing/2014/main" id="{8D5FB231-27AF-48EB-ACAB-9898B62EE9DF}"/>
              </a:ext>
            </a:extLst>
          </p:cNvPr>
          <p:cNvSpPr txBox="1"/>
          <p:nvPr/>
        </p:nvSpPr>
        <p:spPr>
          <a:xfrm>
            <a:off x="2060663" y="3472359"/>
            <a:ext cx="736082" cy="503590"/>
          </a:xfrm>
          <a:prstGeom prst="rect">
            <a:avLst/>
          </a:prstGeom>
          <a:solidFill>
            <a:srgbClr val="C3D69B"/>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Auto Deploy</a:t>
            </a:r>
            <a:endParaRPr lang="zh-CN" altLang="en-US" sz="1400" kern="0" dirty="0">
              <a:solidFill>
                <a:prstClr val="black"/>
              </a:solidFill>
              <a:latin typeface="Akkurat Pro" panose="020B0504020101020102" pitchFamily="34" charset="0"/>
              <a:ea typeface="微软雅黑"/>
            </a:endParaRPr>
          </a:p>
        </p:txBody>
      </p:sp>
      <p:sp>
        <p:nvSpPr>
          <p:cNvPr id="18" name="文本框 141">
            <a:extLst>
              <a:ext uri="{FF2B5EF4-FFF2-40B4-BE49-F238E27FC236}">
                <a16:creationId xmlns:a16="http://schemas.microsoft.com/office/drawing/2014/main" id="{C068C38D-8AED-42F7-876B-5763C462E86E}"/>
              </a:ext>
            </a:extLst>
          </p:cNvPr>
          <p:cNvSpPr txBox="1"/>
          <p:nvPr/>
        </p:nvSpPr>
        <p:spPr>
          <a:xfrm>
            <a:off x="3282278" y="3476403"/>
            <a:ext cx="851367" cy="503590"/>
          </a:xfrm>
          <a:prstGeom prst="rect">
            <a:avLst/>
          </a:prstGeom>
          <a:solidFill>
            <a:srgbClr val="CCECFF"/>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Topo &amp; Service</a:t>
            </a:r>
            <a:endParaRPr lang="zh-CN" altLang="en-US" sz="1400" kern="0" dirty="0">
              <a:solidFill>
                <a:prstClr val="black"/>
              </a:solidFill>
              <a:latin typeface="Akkurat Pro" panose="020B0504020101020102" pitchFamily="34" charset="0"/>
              <a:ea typeface="微软雅黑"/>
            </a:endParaRPr>
          </a:p>
        </p:txBody>
      </p:sp>
      <p:sp>
        <p:nvSpPr>
          <p:cNvPr id="19" name="文本框 142">
            <a:extLst>
              <a:ext uri="{FF2B5EF4-FFF2-40B4-BE49-F238E27FC236}">
                <a16:creationId xmlns:a16="http://schemas.microsoft.com/office/drawing/2014/main" id="{55C448C5-C0C9-4670-93F0-A7A2145C9E2B}"/>
              </a:ext>
            </a:extLst>
          </p:cNvPr>
          <p:cNvSpPr txBox="1"/>
          <p:nvPr/>
        </p:nvSpPr>
        <p:spPr>
          <a:xfrm>
            <a:off x="4564778" y="3476742"/>
            <a:ext cx="1106265" cy="503590"/>
          </a:xfrm>
          <a:prstGeom prst="rect">
            <a:avLst/>
          </a:prstGeom>
          <a:solidFill>
            <a:srgbClr val="CCECFF"/>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Performance &amp; Alarm</a:t>
            </a:r>
            <a:endParaRPr lang="zh-CN" altLang="en-US" sz="1400" kern="0" dirty="0">
              <a:solidFill>
                <a:prstClr val="black"/>
              </a:solidFill>
              <a:latin typeface="Akkurat Pro" panose="020B0504020101020102" pitchFamily="34" charset="0"/>
              <a:ea typeface="微软雅黑"/>
            </a:endParaRPr>
          </a:p>
        </p:txBody>
      </p:sp>
      <p:sp>
        <p:nvSpPr>
          <p:cNvPr id="20" name="文本框 145">
            <a:extLst>
              <a:ext uri="{FF2B5EF4-FFF2-40B4-BE49-F238E27FC236}">
                <a16:creationId xmlns:a16="http://schemas.microsoft.com/office/drawing/2014/main" id="{8ECFF629-5E9D-4A23-A179-99B7AA3151D8}"/>
              </a:ext>
            </a:extLst>
          </p:cNvPr>
          <p:cNvSpPr txBox="1"/>
          <p:nvPr/>
        </p:nvSpPr>
        <p:spPr>
          <a:xfrm>
            <a:off x="7489480" y="3478385"/>
            <a:ext cx="942211" cy="503590"/>
          </a:xfrm>
          <a:prstGeom prst="rect">
            <a:avLst/>
          </a:prstGeom>
          <a:solidFill>
            <a:srgbClr val="FFCC66">
              <a:lumMod val="40000"/>
              <a:lumOff val="60000"/>
            </a:srgbClr>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Maintain &amp; Optimize</a:t>
            </a:r>
          </a:p>
        </p:txBody>
      </p:sp>
      <p:sp>
        <p:nvSpPr>
          <p:cNvPr id="21" name="文本框 146">
            <a:extLst>
              <a:ext uri="{FF2B5EF4-FFF2-40B4-BE49-F238E27FC236}">
                <a16:creationId xmlns:a16="http://schemas.microsoft.com/office/drawing/2014/main" id="{2763C0FD-FE73-40EA-B34F-6F647050BA6B}"/>
              </a:ext>
            </a:extLst>
          </p:cNvPr>
          <p:cNvSpPr txBox="1"/>
          <p:nvPr/>
        </p:nvSpPr>
        <p:spPr>
          <a:xfrm>
            <a:off x="6141449" y="3467654"/>
            <a:ext cx="850222" cy="503590"/>
          </a:xfrm>
          <a:prstGeom prst="rect">
            <a:avLst/>
          </a:prstGeom>
          <a:solidFill>
            <a:srgbClr val="FFCC66">
              <a:lumMod val="40000"/>
              <a:lumOff val="60000"/>
            </a:srgbClr>
          </a:solidFill>
        </p:spPr>
        <p:txBody>
          <a:bodyPr wrap="square" lIns="36000" tIns="36000" rIns="36000" bIns="36000" rtlCol="0" anchor="ctr" anchorCtr="0">
            <a:spAutoFit/>
          </a:bodyPr>
          <a:lstStyle/>
          <a:p>
            <a:pPr algn="ctr" defTabSz="685526">
              <a:defRPr/>
            </a:pPr>
            <a:r>
              <a:rPr lang="en-US" altLang="zh-CN" sz="1400" kern="0" dirty="0">
                <a:solidFill>
                  <a:prstClr val="black"/>
                </a:solidFill>
                <a:latin typeface="Akkurat Pro" panose="020B0504020101020102" pitchFamily="34" charset="0"/>
                <a:ea typeface="微软雅黑"/>
              </a:rPr>
              <a:t>Intelligent</a:t>
            </a:r>
          </a:p>
          <a:p>
            <a:pPr algn="ctr" defTabSz="685526">
              <a:defRPr/>
            </a:pPr>
            <a:r>
              <a:rPr lang="en-US" altLang="zh-CN" sz="1400" kern="0" dirty="0">
                <a:solidFill>
                  <a:prstClr val="black"/>
                </a:solidFill>
                <a:latin typeface="Akkurat Pro" panose="020B0504020101020102" pitchFamily="34" charset="0"/>
                <a:ea typeface="微软雅黑"/>
              </a:rPr>
              <a:t>Analysis</a:t>
            </a:r>
          </a:p>
        </p:txBody>
      </p:sp>
      <p:cxnSp>
        <p:nvCxnSpPr>
          <p:cNvPr id="22" name="直接箭头连接符 152">
            <a:extLst>
              <a:ext uri="{FF2B5EF4-FFF2-40B4-BE49-F238E27FC236}">
                <a16:creationId xmlns:a16="http://schemas.microsoft.com/office/drawing/2014/main" id="{2789EA96-77C5-4F2D-A03C-AC79F6F400DB}"/>
              </a:ext>
            </a:extLst>
          </p:cNvPr>
          <p:cNvCxnSpPr>
            <a:stCxn id="16" idx="3"/>
            <a:endCxn id="17" idx="1"/>
          </p:cNvCxnSpPr>
          <p:nvPr/>
        </p:nvCxnSpPr>
        <p:spPr>
          <a:xfrm flipV="1">
            <a:off x="1538545" y="3724154"/>
            <a:ext cx="522118" cy="8287"/>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3" name="直接箭头连接符 153">
            <a:extLst>
              <a:ext uri="{FF2B5EF4-FFF2-40B4-BE49-F238E27FC236}">
                <a16:creationId xmlns:a16="http://schemas.microsoft.com/office/drawing/2014/main" id="{658CF4F1-2B04-4798-8FD5-B6BBE18B44F2}"/>
              </a:ext>
            </a:extLst>
          </p:cNvPr>
          <p:cNvCxnSpPr>
            <a:stCxn id="17" idx="3"/>
            <a:endCxn id="18" idx="1"/>
          </p:cNvCxnSpPr>
          <p:nvPr/>
        </p:nvCxnSpPr>
        <p:spPr>
          <a:xfrm>
            <a:off x="2796745" y="3724154"/>
            <a:ext cx="485533" cy="4044"/>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4" name="直接箭头连接符 154">
            <a:extLst>
              <a:ext uri="{FF2B5EF4-FFF2-40B4-BE49-F238E27FC236}">
                <a16:creationId xmlns:a16="http://schemas.microsoft.com/office/drawing/2014/main" id="{0CD08BA4-C9E6-42BD-AA2E-12FE07710E34}"/>
              </a:ext>
            </a:extLst>
          </p:cNvPr>
          <p:cNvCxnSpPr>
            <a:stCxn id="19" idx="3"/>
            <a:endCxn id="21" idx="1"/>
          </p:cNvCxnSpPr>
          <p:nvPr/>
        </p:nvCxnSpPr>
        <p:spPr>
          <a:xfrm flipV="1">
            <a:off x="5671043" y="3719449"/>
            <a:ext cx="470406" cy="9088"/>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5" name="肘形连接符 155">
            <a:extLst>
              <a:ext uri="{FF2B5EF4-FFF2-40B4-BE49-F238E27FC236}">
                <a16:creationId xmlns:a16="http://schemas.microsoft.com/office/drawing/2014/main" id="{BA9D2735-6533-4CA6-879B-F0104E083159}"/>
              </a:ext>
            </a:extLst>
          </p:cNvPr>
          <p:cNvCxnSpPr>
            <a:stCxn id="20" idx="0"/>
            <a:endCxn id="16" idx="0"/>
          </p:cNvCxnSpPr>
          <p:nvPr/>
        </p:nvCxnSpPr>
        <p:spPr>
          <a:xfrm rot="16200000" flipH="1" flipV="1">
            <a:off x="4566488" y="86547"/>
            <a:ext cx="2261" cy="6785935"/>
          </a:xfrm>
          <a:prstGeom prst="bentConnector3">
            <a:avLst>
              <a:gd name="adj1" fmla="val -14388147"/>
            </a:avLst>
          </a:prstGeom>
          <a:noFill/>
          <a:ln w="28575" cap="flat" cmpd="sng" algn="ctr">
            <a:solidFill>
              <a:srgbClr val="4F81BD">
                <a:shade val="95000"/>
                <a:satMod val="105000"/>
              </a:srgbClr>
            </a:solidFill>
            <a:prstDash val="solid"/>
            <a:tailEnd type="triangle"/>
          </a:ln>
          <a:effectLst/>
        </p:spPr>
      </p:cxnSp>
      <p:cxnSp>
        <p:nvCxnSpPr>
          <p:cNvPr id="26" name="直接箭头连接符 157">
            <a:extLst>
              <a:ext uri="{FF2B5EF4-FFF2-40B4-BE49-F238E27FC236}">
                <a16:creationId xmlns:a16="http://schemas.microsoft.com/office/drawing/2014/main" id="{0CB717CD-F222-4848-9D93-1B356CAF1FC4}"/>
              </a:ext>
            </a:extLst>
          </p:cNvPr>
          <p:cNvCxnSpPr>
            <a:stCxn id="21" idx="3"/>
            <a:endCxn id="20" idx="1"/>
          </p:cNvCxnSpPr>
          <p:nvPr/>
        </p:nvCxnSpPr>
        <p:spPr>
          <a:xfrm>
            <a:off x="6991671" y="3719449"/>
            <a:ext cx="497809" cy="10731"/>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7" name="直接连接符 51">
            <a:extLst>
              <a:ext uri="{FF2B5EF4-FFF2-40B4-BE49-F238E27FC236}">
                <a16:creationId xmlns:a16="http://schemas.microsoft.com/office/drawing/2014/main" id="{963DB147-C41F-464B-BD88-B027E4CEAB7D}"/>
              </a:ext>
            </a:extLst>
          </p:cNvPr>
          <p:cNvCxnSpPr>
            <a:stCxn id="14" idx="2"/>
            <a:endCxn id="13" idx="0"/>
          </p:cNvCxnSpPr>
          <p:nvPr/>
        </p:nvCxnSpPr>
        <p:spPr>
          <a:xfrm flipH="1">
            <a:off x="4567613" y="2551991"/>
            <a:ext cx="1" cy="424287"/>
          </a:xfrm>
          <a:prstGeom prst="line">
            <a:avLst/>
          </a:prstGeom>
          <a:noFill/>
          <a:ln w="28575" cap="flat" cmpd="sng" algn="ctr">
            <a:solidFill>
              <a:srgbClr val="00B050"/>
            </a:solidFill>
            <a:prstDash val="sysDash"/>
          </a:ln>
          <a:effectLst/>
        </p:spPr>
      </p:cxnSp>
      <p:sp>
        <p:nvSpPr>
          <p:cNvPr id="28" name="Rectangle 4">
            <a:extLst>
              <a:ext uri="{FF2B5EF4-FFF2-40B4-BE49-F238E27FC236}">
                <a16:creationId xmlns:a16="http://schemas.microsoft.com/office/drawing/2014/main" id="{8E0AD8A4-EB9D-4718-A7DA-50924B10E1CA}"/>
              </a:ext>
            </a:extLst>
          </p:cNvPr>
          <p:cNvSpPr/>
          <p:nvPr/>
        </p:nvSpPr>
        <p:spPr bwMode="auto">
          <a:xfrm>
            <a:off x="3482405" y="2074424"/>
            <a:ext cx="2176500" cy="395051"/>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91154" tIns="45576" rIns="91154" bIns="45576" numCol="1" rtlCol="0" anchor="ctr" anchorCtr="0" compatLnSpc="1">
            <a:prstTxWarp prst="textNoShape">
              <a:avLst/>
            </a:prstTxWarp>
          </a:bodyPr>
          <a:lstStyle/>
          <a:p>
            <a:pPr algn="ctr" defTabSz="911595">
              <a:defRPr/>
            </a:pPr>
            <a:r>
              <a:rPr lang="en-US" sz="1400" kern="0" dirty="0">
                <a:solidFill>
                  <a:prstClr val="black"/>
                </a:solidFill>
                <a:latin typeface="Akkurat Pro" panose="020B0504020101020102" pitchFamily="34" charset="0"/>
                <a:ea typeface="微软雅黑"/>
              </a:rPr>
              <a:t>Self-service provisioning</a:t>
            </a:r>
          </a:p>
        </p:txBody>
      </p:sp>
      <p:sp>
        <p:nvSpPr>
          <p:cNvPr id="29" name="Rectangle 4">
            <a:extLst>
              <a:ext uri="{FF2B5EF4-FFF2-40B4-BE49-F238E27FC236}">
                <a16:creationId xmlns:a16="http://schemas.microsoft.com/office/drawing/2014/main" id="{0EE3A4C0-D92E-4635-B0A2-2332937068C0}"/>
              </a:ext>
            </a:extLst>
          </p:cNvPr>
          <p:cNvSpPr/>
          <p:nvPr/>
        </p:nvSpPr>
        <p:spPr bwMode="auto">
          <a:xfrm>
            <a:off x="835291" y="2087439"/>
            <a:ext cx="2203590" cy="395051"/>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91154" tIns="45576" rIns="91154" bIns="45576" numCol="1" rtlCol="0" anchor="ctr" anchorCtr="0" compatLnSpc="1">
            <a:prstTxWarp prst="textNoShape">
              <a:avLst/>
            </a:prstTxWarp>
          </a:bodyPr>
          <a:lstStyle/>
          <a:p>
            <a:pPr algn="ctr" defTabSz="911595">
              <a:defRPr/>
            </a:pPr>
            <a:r>
              <a:rPr lang="en-US" sz="1400" kern="0" dirty="0">
                <a:solidFill>
                  <a:prstClr val="black"/>
                </a:solidFill>
                <a:latin typeface="Akkurat Pro" panose="020B0504020101020102" pitchFamily="34" charset="0"/>
                <a:ea typeface="微软雅黑"/>
              </a:rPr>
              <a:t>Network design &amp; deploy</a:t>
            </a:r>
          </a:p>
        </p:txBody>
      </p:sp>
      <p:sp>
        <p:nvSpPr>
          <p:cNvPr id="30" name="Rectangle 4">
            <a:extLst>
              <a:ext uri="{FF2B5EF4-FFF2-40B4-BE49-F238E27FC236}">
                <a16:creationId xmlns:a16="http://schemas.microsoft.com/office/drawing/2014/main" id="{28C2294C-6F21-4170-AB5B-D52891FA4555}"/>
              </a:ext>
            </a:extLst>
          </p:cNvPr>
          <p:cNvSpPr/>
          <p:nvPr/>
        </p:nvSpPr>
        <p:spPr bwMode="auto">
          <a:xfrm>
            <a:off x="6218064" y="2087439"/>
            <a:ext cx="1973742" cy="395051"/>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91154" tIns="45576" rIns="91154" bIns="45576" numCol="1" rtlCol="0" anchor="ctr" anchorCtr="0" compatLnSpc="1">
            <a:prstTxWarp prst="textNoShape">
              <a:avLst/>
            </a:prstTxWarp>
          </a:bodyPr>
          <a:lstStyle/>
          <a:p>
            <a:pPr algn="ctr" defTabSz="911595">
              <a:defRPr/>
            </a:pPr>
            <a:r>
              <a:rPr lang="en-US" sz="1400" kern="0" dirty="0">
                <a:solidFill>
                  <a:prstClr val="black"/>
                </a:solidFill>
                <a:latin typeface="Akkurat Pro" panose="020B0504020101020102" pitchFamily="34" charset="0"/>
                <a:ea typeface="微软雅黑"/>
              </a:rPr>
              <a:t>Network Assurance</a:t>
            </a:r>
          </a:p>
        </p:txBody>
      </p:sp>
      <p:cxnSp>
        <p:nvCxnSpPr>
          <p:cNvPr id="31" name="直接箭头连接符 17">
            <a:extLst>
              <a:ext uri="{FF2B5EF4-FFF2-40B4-BE49-F238E27FC236}">
                <a16:creationId xmlns:a16="http://schemas.microsoft.com/office/drawing/2014/main" id="{F1B9B7F7-BD0D-41F5-A2B3-8189B56AE2B3}"/>
              </a:ext>
            </a:extLst>
          </p:cNvPr>
          <p:cNvCxnSpPr/>
          <p:nvPr/>
        </p:nvCxnSpPr>
        <p:spPr>
          <a:xfrm>
            <a:off x="1689613" y="1601509"/>
            <a:ext cx="3129" cy="485930"/>
          </a:xfrm>
          <a:prstGeom prst="straightConnector1">
            <a:avLst/>
          </a:prstGeom>
          <a:noFill/>
          <a:ln w="9525" cap="flat" cmpd="sng" algn="ctr">
            <a:solidFill>
              <a:sysClr val="window" lastClr="FFFFFF">
                <a:lumMod val="50000"/>
              </a:sysClr>
            </a:solidFill>
            <a:prstDash val="solid"/>
            <a:tailEnd type="triangle"/>
          </a:ln>
          <a:effectLst/>
        </p:spPr>
      </p:cxnSp>
      <p:cxnSp>
        <p:nvCxnSpPr>
          <p:cNvPr id="32" name="直接箭头连接符 79">
            <a:extLst>
              <a:ext uri="{FF2B5EF4-FFF2-40B4-BE49-F238E27FC236}">
                <a16:creationId xmlns:a16="http://schemas.microsoft.com/office/drawing/2014/main" id="{B6A3D49D-8DD9-4704-9F0B-86A1D44075F9}"/>
              </a:ext>
            </a:extLst>
          </p:cNvPr>
          <p:cNvCxnSpPr/>
          <p:nvPr/>
        </p:nvCxnSpPr>
        <p:spPr>
          <a:xfrm>
            <a:off x="4411675" y="1614839"/>
            <a:ext cx="3129" cy="485930"/>
          </a:xfrm>
          <a:prstGeom prst="straightConnector1">
            <a:avLst/>
          </a:prstGeom>
          <a:noFill/>
          <a:ln w="9525" cap="flat" cmpd="sng" algn="ctr">
            <a:solidFill>
              <a:sysClr val="window" lastClr="FFFFFF">
                <a:lumMod val="50000"/>
              </a:sysClr>
            </a:solidFill>
            <a:prstDash val="solid"/>
            <a:tailEnd type="triangle"/>
          </a:ln>
          <a:effectLst/>
        </p:spPr>
      </p:cxnSp>
      <p:sp>
        <p:nvSpPr>
          <p:cNvPr id="33" name="椭圆 23">
            <a:extLst>
              <a:ext uri="{FF2B5EF4-FFF2-40B4-BE49-F238E27FC236}">
                <a16:creationId xmlns:a16="http://schemas.microsoft.com/office/drawing/2014/main" id="{06785845-3F6F-418C-AE63-A8873E5CBE84}"/>
              </a:ext>
            </a:extLst>
          </p:cNvPr>
          <p:cNvSpPr/>
          <p:nvPr/>
        </p:nvSpPr>
        <p:spPr>
          <a:xfrm>
            <a:off x="1730178" y="1724236"/>
            <a:ext cx="338169" cy="379727"/>
          </a:xfrm>
          <a:prstGeom prst="ellipse">
            <a:avLst/>
          </a:prstGeom>
          <a:solidFill>
            <a:srgbClr val="C3D69B"/>
          </a:solidFill>
          <a:ln w="25400" cap="flat" cmpd="sng" algn="ctr">
            <a:solidFill>
              <a:sysClr val="windowText" lastClr="000000"/>
            </a:solidFill>
            <a:prstDash val="solid"/>
          </a:ln>
          <a:effectLst/>
        </p:spPr>
        <p:txBody>
          <a:bodyPr rtlCol="0" anchor="ctr"/>
          <a:lstStyle/>
          <a:p>
            <a:pPr algn="ctr" defTabSz="685526">
              <a:defRPr/>
            </a:pPr>
            <a:r>
              <a:rPr lang="en-US" altLang="zh-CN" sz="1400" kern="0" dirty="0">
                <a:solidFill>
                  <a:prstClr val="black"/>
                </a:solidFill>
                <a:latin typeface="Akkurat Pro" panose="020B0504020101020102" pitchFamily="34" charset="0"/>
                <a:ea typeface="微软雅黑"/>
              </a:rPr>
              <a:t>2</a:t>
            </a:r>
            <a:endParaRPr lang="zh-CN" altLang="en-US" sz="1400" kern="0" dirty="0">
              <a:solidFill>
                <a:prstClr val="black"/>
              </a:solidFill>
              <a:latin typeface="Akkurat Pro" panose="020B0504020101020102" pitchFamily="34" charset="0"/>
              <a:ea typeface="微软雅黑"/>
            </a:endParaRPr>
          </a:p>
        </p:txBody>
      </p:sp>
      <p:sp>
        <p:nvSpPr>
          <p:cNvPr id="34" name="椭圆 92">
            <a:extLst>
              <a:ext uri="{FF2B5EF4-FFF2-40B4-BE49-F238E27FC236}">
                <a16:creationId xmlns:a16="http://schemas.microsoft.com/office/drawing/2014/main" id="{4D7967BD-C3DE-4BA3-8B6F-F4C205888BCC}"/>
              </a:ext>
            </a:extLst>
          </p:cNvPr>
          <p:cNvSpPr/>
          <p:nvPr/>
        </p:nvSpPr>
        <p:spPr>
          <a:xfrm>
            <a:off x="4452629" y="1738454"/>
            <a:ext cx="338169" cy="379727"/>
          </a:xfrm>
          <a:prstGeom prst="ellipse">
            <a:avLst/>
          </a:prstGeom>
          <a:solidFill>
            <a:srgbClr val="CCECFF"/>
          </a:solidFill>
          <a:ln w="25400" cap="flat" cmpd="sng" algn="ctr">
            <a:solidFill>
              <a:sysClr val="windowText" lastClr="000000"/>
            </a:solidFill>
            <a:prstDash val="solid"/>
          </a:ln>
          <a:effectLst/>
        </p:spPr>
        <p:txBody>
          <a:bodyPr rtlCol="0" anchor="ctr"/>
          <a:lstStyle/>
          <a:p>
            <a:pPr algn="ctr" defTabSz="685526">
              <a:defRPr/>
            </a:pPr>
            <a:r>
              <a:rPr lang="en-US" altLang="zh-CN" sz="1400" kern="0" dirty="0">
                <a:solidFill>
                  <a:prstClr val="black"/>
                </a:solidFill>
                <a:latin typeface="Akkurat Pro" panose="020B0504020101020102" pitchFamily="34" charset="0"/>
                <a:ea typeface="微软雅黑"/>
              </a:rPr>
              <a:t>1</a:t>
            </a:r>
            <a:endParaRPr lang="zh-CN" altLang="en-US" sz="1400" kern="0" dirty="0">
              <a:solidFill>
                <a:prstClr val="black"/>
              </a:solidFill>
              <a:latin typeface="Akkurat Pro" panose="020B0504020101020102" pitchFamily="34" charset="0"/>
              <a:ea typeface="微软雅黑"/>
            </a:endParaRPr>
          </a:p>
        </p:txBody>
      </p:sp>
      <p:sp>
        <p:nvSpPr>
          <p:cNvPr id="35" name="椭圆 93">
            <a:extLst>
              <a:ext uri="{FF2B5EF4-FFF2-40B4-BE49-F238E27FC236}">
                <a16:creationId xmlns:a16="http://schemas.microsoft.com/office/drawing/2014/main" id="{0E162E6A-B022-4BBA-BAB0-EB98234A0D7C}"/>
              </a:ext>
            </a:extLst>
          </p:cNvPr>
          <p:cNvSpPr/>
          <p:nvPr/>
        </p:nvSpPr>
        <p:spPr>
          <a:xfrm>
            <a:off x="7069362" y="1771291"/>
            <a:ext cx="338169" cy="379727"/>
          </a:xfrm>
          <a:prstGeom prst="ellipse">
            <a:avLst/>
          </a:prstGeom>
          <a:solidFill>
            <a:srgbClr val="EBF1DE"/>
          </a:solidFill>
          <a:ln w="25400" cap="flat" cmpd="sng" algn="ctr">
            <a:solidFill>
              <a:sysClr val="windowText" lastClr="000000"/>
            </a:solidFill>
            <a:prstDash val="solid"/>
          </a:ln>
          <a:effectLst/>
        </p:spPr>
        <p:txBody>
          <a:bodyPr rtlCol="0" anchor="ctr"/>
          <a:lstStyle/>
          <a:p>
            <a:pPr algn="ctr" defTabSz="685526">
              <a:defRPr/>
            </a:pPr>
            <a:r>
              <a:rPr lang="en-US" altLang="zh-CN" sz="1400" kern="0" dirty="0">
                <a:solidFill>
                  <a:prstClr val="black"/>
                </a:solidFill>
                <a:latin typeface="Akkurat Pro" panose="020B0504020101020102" pitchFamily="34" charset="0"/>
                <a:ea typeface="微软雅黑"/>
              </a:rPr>
              <a:t>3</a:t>
            </a:r>
            <a:endParaRPr lang="zh-CN" altLang="en-US" sz="1400" kern="0" dirty="0">
              <a:solidFill>
                <a:prstClr val="black"/>
              </a:solidFill>
              <a:latin typeface="Akkurat Pro" panose="020B0504020101020102" pitchFamily="34" charset="0"/>
              <a:ea typeface="微软雅黑"/>
            </a:endParaRPr>
          </a:p>
        </p:txBody>
      </p:sp>
      <p:sp>
        <p:nvSpPr>
          <p:cNvPr id="36" name="椭圆 94">
            <a:extLst>
              <a:ext uri="{FF2B5EF4-FFF2-40B4-BE49-F238E27FC236}">
                <a16:creationId xmlns:a16="http://schemas.microsoft.com/office/drawing/2014/main" id="{9B1E05DC-7439-40B0-8BAA-8DB458EA5D2C}"/>
              </a:ext>
            </a:extLst>
          </p:cNvPr>
          <p:cNvSpPr/>
          <p:nvPr/>
        </p:nvSpPr>
        <p:spPr>
          <a:xfrm>
            <a:off x="4452628" y="1090247"/>
            <a:ext cx="338169" cy="379727"/>
          </a:xfrm>
          <a:prstGeom prst="ellipse">
            <a:avLst/>
          </a:prstGeom>
          <a:solidFill>
            <a:srgbClr val="F2F2F2"/>
          </a:solidFill>
          <a:ln w="25400" cap="flat" cmpd="sng" algn="ctr">
            <a:solidFill>
              <a:sysClr val="windowText" lastClr="000000"/>
            </a:solidFill>
            <a:prstDash val="solid"/>
          </a:ln>
          <a:effectLst/>
        </p:spPr>
        <p:txBody>
          <a:bodyPr rtlCol="0" anchor="ctr"/>
          <a:lstStyle/>
          <a:p>
            <a:pPr algn="ctr" defTabSz="685526">
              <a:defRPr/>
            </a:pPr>
            <a:r>
              <a:rPr lang="en-US" altLang="zh-CN" sz="1400" kern="0" dirty="0">
                <a:solidFill>
                  <a:prstClr val="black"/>
                </a:solidFill>
                <a:latin typeface="Akkurat Pro" panose="020B0504020101020102" pitchFamily="34" charset="0"/>
                <a:ea typeface="微软雅黑"/>
              </a:rPr>
              <a:t>4</a:t>
            </a:r>
            <a:endParaRPr lang="zh-CN" altLang="en-US" sz="1400" kern="0" dirty="0">
              <a:solidFill>
                <a:prstClr val="black"/>
              </a:solidFill>
              <a:latin typeface="Akkurat Pro" panose="020B0504020101020102" pitchFamily="34" charset="0"/>
              <a:ea typeface="微软雅黑"/>
            </a:endParaRPr>
          </a:p>
        </p:txBody>
      </p:sp>
      <p:sp>
        <p:nvSpPr>
          <p:cNvPr id="37" name="Curved Left Arrow 76">
            <a:extLst>
              <a:ext uri="{FF2B5EF4-FFF2-40B4-BE49-F238E27FC236}">
                <a16:creationId xmlns:a16="http://schemas.microsoft.com/office/drawing/2014/main" id="{FA97B494-7B76-4164-8C54-4C4E547A2123}"/>
              </a:ext>
            </a:extLst>
          </p:cNvPr>
          <p:cNvSpPr/>
          <p:nvPr/>
        </p:nvSpPr>
        <p:spPr>
          <a:xfrm flipV="1">
            <a:off x="2088576" y="1662531"/>
            <a:ext cx="533246" cy="3058938"/>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38" name="Curved Left Arrow 77">
            <a:extLst>
              <a:ext uri="{FF2B5EF4-FFF2-40B4-BE49-F238E27FC236}">
                <a16:creationId xmlns:a16="http://schemas.microsoft.com/office/drawing/2014/main" id="{ACDC1C81-2B64-4517-806B-4DD9053DC882}"/>
              </a:ext>
            </a:extLst>
          </p:cNvPr>
          <p:cNvSpPr/>
          <p:nvPr/>
        </p:nvSpPr>
        <p:spPr>
          <a:xfrm rot="10800000" flipV="1">
            <a:off x="1120220" y="1722674"/>
            <a:ext cx="533246" cy="3113095"/>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39" name="Curved Left Arrow 78">
            <a:extLst>
              <a:ext uri="{FF2B5EF4-FFF2-40B4-BE49-F238E27FC236}">
                <a16:creationId xmlns:a16="http://schemas.microsoft.com/office/drawing/2014/main" id="{FC7B8B8A-3746-4941-8BA8-AB7811456F92}"/>
              </a:ext>
            </a:extLst>
          </p:cNvPr>
          <p:cNvSpPr/>
          <p:nvPr/>
        </p:nvSpPr>
        <p:spPr>
          <a:xfrm flipV="1">
            <a:off x="4882769" y="1748107"/>
            <a:ext cx="533246" cy="3034907"/>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40" name="Curved Left Arrow 79">
            <a:extLst>
              <a:ext uri="{FF2B5EF4-FFF2-40B4-BE49-F238E27FC236}">
                <a16:creationId xmlns:a16="http://schemas.microsoft.com/office/drawing/2014/main" id="{1D262E1D-6EDB-47B4-BE82-DC30745E70E2}"/>
              </a:ext>
            </a:extLst>
          </p:cNvPr>
          <p:cNvSpPr/>
          <p:nvPr/>
        </p:nvSpPr>
        <p:spPr>
          <a:xfrm rot="10800000" flipV="1">
            <a:off x="3844615" y="1800069"/>
            <a:ext cx="533246" cy="3053285"/>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41" name="Curved Left Arrow 80">
            <a:extLst>
              <a:ext uri="{FF2B5EF4-FFF2-40B4-BE49-F238E27FC236}">
                <a16:creationId xmlns:a16="http://schemas.microsoft.com/office/drawing/2014/main" id="{169EA2FC-3105-4522-9738-FBDAA3900B86}"/>
              </a:ext>
            </a:extLst>
          </p:cNvPr>
          <p:cNvSpPr/>
          <p:nvPr/>
        </p:nvSpPr>
        <p:spPr>
          <a:xfrm>
            <a:off x="7521591" y="1909583"/>
            <a:ext cx="533246" cy="2943771"/>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42" name="Curved Left Arrow 81">
            <a:extLst>
              <a:ext uri="{FF2B5EF4-FFF2-40B4-BE49-F238E27FC236}">
                <a16:creationId xmlns:a16="http://schemas.microsoft.com/office/drawing/2014/main" id="{DCC1A71F-F2D4-4F37-839F-07C3EA2B2CE0}"/>
              </a:ext>
            </a:extLst>
          </p:cNvPr>
          <p:cNvSpPr/>
          <p:nvPr/>
        </p:nvSpPr>
        <p:spPr>
          <a:xfrm rot="10800000">
            <a:off x="6430146" y="1834050"/>
            <a:ext cx="533246" cy="2957758"/>
          </a:xfrm>
          <a:prstGeom prst="curvedLeft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43" name="Curved Up Arrow 82">
            <a:extLst>
              <a:ext uri="{FF2B5EF4-FFF2-40B4-BE49-F238E27FC236}">
                <a16:creationId xmlns:a16="http://schemas.microsoft.com/office/drawing/2014/main" id="{14505C66-5183-4D44-9974-B40B8042D257}"/>
              </a:ext>
            </a:extLst>
          </p:cNvPr>
          <p:cNvSpPr/>
          <p:nvPr/>
        </p:nvSpPr>
        <p:spPr>
          <a:xfrm rot="10800000">
            <a:off x="1680839" y="1218976"/>
            <a:ext cx="5458722" cy="551261"/>
          </a:xfrm>
          <a:prstGeom prst="curvedUpArrow">
            <a:avLst/>
          </a:prstGeom>
          <a:solidFill>
            <a:srgbClr val="FF0000">
              <a:alpha val="48000"/>
            </a:srgbClr>
          </a:solidFill>
          <a:ln w="25400" cap="flat" cmpd="sng" algn="ctr">
            <a:noFill/>
            <a:prstDash val="solid"/>
          </a:ln>
          <a:effectLst/>
        </p:spPr>
        <p:txBody>
          <a:bodyPr rtlCol="0" anchor="ctr"/>
          <a:lstStyle/>
          <a:p>
            <a:pPr algn="ctr" defTabSz="685526">
              <a:defRPr/>
            </a:pPr>
            <a:endParaRPr lang="zh-CN" altLang="en-US" sz="1050" kern="0">
              <a:solidFill>
                <a:prstClr val="black"/>
              </a:solidFill>
              <a:latin typeface="Akkurat Pro" panose="020B0504020101020102" pitchFamily="34" charset="0"/>
              <a:ea typeface="微软雅黑"/>
            </a:endParaRPr>
          </a:p>
        </p:txBody>
      </p:sp>
      <p:sp>
        <p:nvSpPr>
          <p:cNvPr id="44" name="文本框 41">
            <a:extLst>
              <a:ext uri="{FF2B5EF4-FFF2-40B4-BE49-F238E27FC236}">
                <a16:creationId xmlns:a16="http://schemas.microsoft.com/office/drawing/2014/main" id="{C02997A7-2DBC-4E31-BB96-BA7096BCA303}"/>
              </a:ext>
            </a:extLst>
          </p:cNvPr>
          <p:cNvSpPr txBox="1"/>
          <p:nvPr/>
        </p:nvSpPr>
        <p:spPr>
          <a:xfrm>
            <a:off x="263779" y="3033734"/>
            <a:ext cx="1000270" cy="307777"/>
          </a:xfrm>
          <a:prstGeom prst="rect">
            <a:avLst/>
          </a:prstGeom>
          <a:noFill/>
        </p:spPr>
        <p:txBody>
          <a:bodyPr wrap="square" rtlCol="0">
            <a:spAutoFit/>
          </a:bodyPr>
          <a:lstStyle/>
          <a:p>
            <a:pPr algn="ctr" defTabSz="685526">
              <a:defRPr/>
            </a:pPr>
            <a:r>
              <a:rPr lang="en-US" altLang="zh-CN" sz="1400" kern="0" dirty="0">
                <a:solidFill>
                  <a:srgbClr val="FF0000"/>
                </a:solidFill>
                <a:latin typeface="Akkurat Pro" panose="020B0504020101020102" pitchFamily="34" charset="0"/>
                <a:ea typeface="微软雅黑"/>
              </a:rPr>
              <a:t>PNC</a:t>
            </a:r>
          </a:p>
        </p:txBody>
      </p:sp>
      <p:cxnSp>
        <p:nvCxnSpPr>
          <p:cNvPr id="45" name="直接箭头连接符 153">
            <a:extLst>
              <a:ext uri="{FF2B5EF4-FFF2-40B4-BE49-F238E27FC236}">
                <a16:creationId xmlns:a16="http://schemas.microsoft.com/office/drawing/2014/main" id="{2724DD82-9BFF-498E-A5D1-31B41254B370}"/>
              </a:ext>
            </a:extLst>
          </p:cNvPr>
          <p:cNvCxnSpPr>
            <a:stCxn id="18" idx="3"/>
            <a:endCxn id="19" idx="1"/>
          </p:cNvCxnSpPr>
          <p:nvPr/>
        </p:nvCxnSpPr>
        <p:spPr>
          <a:xfrm>
            <a:off x="4133645" y="3728198"/>
            <a:ext cx="431133" cy="339"/>
          </a:xfrm>
          <a:prstGeom prst="straightConnector1">
            <a:avLst/>
          </a:prstGeom>
          <a:noFill/>
          <a:ln w="28575" cap="flat" cmpd="sng" algn="ctr">
            <a:solidFill>
              <a:srgbClr val="4F81BD">
                <a:shade val="95000"/>
                <a:satMod val="105000"/>
              </a:srgbClr>
            </a:solidFill>
            <a:prstDash val="solid"/>
            <a:tailEnd type="triangle"/>
          </a:ln>
          <a:effectLst/>
        </p:spPr>
      </p:cxnSp>
      <p:sp>
        <p:nvSpPr>
          <p:cNvPr id="46" name="文本框 50">
            <a:extLst>
              <a:ext uri="{FF2B5EF4-FFF2-40B4-BE49-F238E27FC236}">
                <a16:creationId xmlns:a16="http://schemas.microsoft.com/office/drawing/2014/main" id="{14200B6A-33FA-4DE0-A337-1D2B3AFCC8EE}"/>
              </a:ext>
            </a:extLst>
          </p:cNvPr>
          <p:cNvSpPr txBox="1"/>
          <p:nvPr/>
        </p:nvSpPr>
        <p:spPr>
          <a:xfrm>
            <a:off x="8915400" y="2632475"/>
            <a:ext cx="3100753" cy="2603277"/>
          </a:xfrm>
          <a:prstGeom prst="rect">
            <a:avLst/>
          </a:prstGeom>
          <a:solidFill>
            <a:sysClr val="window" lastClr="FFFFFF">
              <a:lumMod val="95000"/>
            </a:sysClr>
          </a:solidFill>
        </p:spPr>
        <p:txBody>
          <a:bodyPr wrap="square" lIns="36000" tIns="0" rIns="36000" bIns="0" rtlCol="0" anchor="ctr" anchorCtr="0">
            <a:spAutoFit/>
          </a:bodyPr>
          <a:lstStyle/>
          <a:p>
            <a:pPr marL="257072" indent="-257072" defTabSz="685526">
              <a:spcBef>
                <a:spcPts val="450"/>
              </a:spcBef>
              <a:buFont typeface="+mj-ea"/>
              <a:buAutoNum type="circleNumDbPlain"/>
              <a:defRPr/>
            </a:pPr>
            <a:r>
              <a:rPr lang="en-US" altLang="zh-CN" sz="1400" kern="0" dirty="0">
                <a:solidFill>
                  <a:prstClr val="black"/>
                </a:solidFill>
                <a:latin typeface="Akkurat Pro" panose="020B0504020101020102" pitchFamily="34" charset="0"/>
                <a:ea typeface="微软雅黑"/>
              </a:rPr>
              <a:t>Service provisioning and activation:</a:t>
            </a:r>
          </a:p>
          <a:p>
            <a:pPr marL="742950" lvl="1" indent="-285750" defTabSz="685526">
              <a:spcBef>
                <a:spcPts val="450"/>
              </a:spcBef>
              <a:buFont typeface="Arial" panose="020B0604020202020204" pitchFamily="34" charset="0"/>
              <a:buChar char="•"/>
              <a:defRPr/>
            </a:pPr>
            <a:r>
              <a:rPr lang="en-US" altLang="zh-CN" sz="1400" kern="0" dirty="0">
                <a:solidFill>
                  <a:prstClr val="black"/>
                </a:solidFill>
                <a:latin typeface="Akkurat Pro" panose="020B0504020101020102" pitchFamily="34" charset="0"/>
                <a:ea typeface="微软雅黑"/>
              </a:rPr>
              <a:t>Days </a:t>
            </a:r>
            <a:r>
              <a:rPr lang="en-US" altLang="zh-CN" sz="1400" kern="0" dirty="0">
                <a:solidFill>
                  <a:prstClr val="black"/>
                </a:solidFill>
                <a:latin typeface="Akkurat Pro" panose="020B0504020101020102" pitchFamily="34" charset="0"/>
                <a:ea typeface="微软雅黑"/>
                <a:sym typeface="Wingdings" panose="05000000000000000000" pitchFamily="2" charset="2"/>
              </a:rPr>
              <a:t></a:t>
            </a:r>
            <a:r>
              <a:rPr lang="en-US" altLang="zh-CN" sz="1400" kern="0" dirty="0">
                <a:solidFill>
                  <a:prstClr val="black"/>
                </a:solidFill>
                <a:latin typeface="Akkurat Pro" panose="020B0504020101020102" pitchFamily="34" charset="0"/>
                <a:ea typeface="微软雅黑"/>
              </a:rPr>
              <a:t> Minutes</a:t>
            </a:r>
          </a:p>
          <a:p>
            <a:pPr marL="257072" indent="-257072" defTabSz="685526">
              <a:spcBef>
                <a:spcPts val="450"/>
              </a:spcBef>
              <a:buFont typeface="+mj-ea"/>
              <a:buAutoNum type="circleNumDbPlain"/>
              <a:defRPr/>
            </a:pPr>
            <a:r>
              <a:rPr lang="en-US" altLang="zh-CN" sz="1400" kern="0" dirty="0">
                <a:solidFill>
                  <a:prstClr val="black"/>
                </a:solidFill>
                <a:latin typeface="Akkurat Pro" panose="020B0504020101020102" pitchFamily="34" charset="0"/>
                <a:ea typeface="微软雅黑"/>
              </a:rPr>
              <a:t>Network planning and deployment:</a:t>
            </a:r>
          </a:p>
          <a:p>
            <a:pPr marL="742950" lvl="1" indent="-285750" defTabSz="685526">
              <a:spcBef>
                <a:spcPts val="450"/>
              </a:spcBef>
              <a:buFont typeface="Arial" panose="020B0604020202020204" pitchFamily="34" charset="0"/>
              <a:buChar char="•"/>
              <a:defRPr/>
            </a:pPr>
            <a:r>
              <a:rPr lang="en-US" altLang="zh-CN" sz="1400" kern="0" dirty="0">
                <a:solidFill>
                  <a:prstClr val="black"/>
                </a:solidFill>
                <a:latin typeface="Akkurat Pro" panose="020B0504020101020102" pitchFamily="34" charset="0"/>
                <a:ea typeface="微软雅黑"/>
              </a:rPr>
              <a:t>Weeks </a:t>
            </a:r>
            <a:r>
              <a:rPr lang="en-US" altLang="zh-CN" sz="1400" kern="0" dirty="0">
                <a:solidFill>
                  <a:prstClr val="black"/>
                </a:solidFill>
                <a:latin typeface="Akkurat Pro" panose="020B0504020101020102" pitchFamily="34" charset="0"/>
                <a:ea typeface="微软雅黑"/>
                <a:sym typeface="Wingdings" panose="05000000000000000000" pitchFamily="2" charset="2"/>
              </a:rPr>
              <a:t> Days</a:t>
            </a:r>
            <a:endParaRPr lang="en-US" altLang="zh-CN" sz="1400" kern="0" dirty="0">
              <a:solidFill>
                <a:prstClr val="black"/>
              </a:solidFill>
              <a:latin typeface="Akkurat Pro" panose="020B0504020101020102" pitchFamily="34" charset="0"/>
              <a:ea typeface="微软雅黑"/>
            </a:endParaRPr>
          </a:p>
          <a:p>
            <a:pPr marL="257072" indent="-257072" defTabSz="685526">
              <a:spcBef>
                <a:spcPts val="450"/>
              </a:spcBef>
              <a:buFont typeface="+mj-ea"/>
              <a:buAutoNum type="circleNumDbPlain"/>
              <a:defRPr/>
            </a:pPr>
            <a:r>
              <a:rPr lang="en-US" altLang="zh-CN" sz="1400" kern="0" dirty="0">
                <a:solidFill>
                  <a:prstClr val="black"/>
                </a:solidFill>
                <a:latin typeface="Akkurat Pro" panose="020B0504020101020102" pitchFamily="34" charset="0"/>
                <a:ea typeface="微软雅黑"/>
              </a:rPr>
              <a:t>Network troubleshooting and restoration:     </a:t>
            </a:r>
          </a:p>
          <a:p>
            <a:pPr marL="742950" lvl="1" indent="-285750" defTabSz="685526">
              <a:spcBef>
                <a:spcPts val="450"/>
              </a:spcBef>
              <a:buFont typeface="Arial" panose="020B0604020202020204" pitchFamily="34" charset="0"/>
              <a:buChar char="•"/>
              <a:defRPr/>
            </a:pPr>
            <a:r>
              <a:rPr lang="en-US" altLang="zh-CN" sz="1400" kern="0" dirty="0">
                <a:solidFill>
                  <a:prstClr val="black"/>
                </a:solidFill>
                <a:latin typeface="Akkurat Pro" panose="020B0504020101020102" pitchFamily="34" charset="0"/>
                <a:ea typeface="微软雅黑"/>
              </a:rPr>
              <a:t>Hours </a:t>
            </a:r>
            <a:r>
              <a:rPr lang="en-US" altLang="zh-CN" sz="1400" kern="0" dirty="0">
                <a:solidFill>
                  <a:prstClr val="black"/>
                </a:solidFill>
                <a:latin typeface="Akkurat Pro" panose="020B0504020101020102" pitchFamily="34" charset="0"/>
                <a:ea typeface="微软雅黑"/>
                <a:sym typeface="Wingdings" panose="05000000000000000000" pitchFamily="2" charset="2"/>
              </a:rPr>
              <a:t></a:t>
            </a:r>
            <a:r>
              <a:rPr lang="en-US" altLang="zh-CN" sz="1400" kern="0" dirty="0">
                <a:solidFill>
                  <a:prstClr val="black"/>
                </a:solidFill>
                <a:latin typeface="Akkurat Pro" panose="020B0504020101020102" pitchFamily="34" charset="0"/>
                <a:ea typeface="微软雅黑"/>
              </a:rPr>
              <a:t> Minutes</a:t>
            </a:r>
          </a:p>
          <a:p>
            <a:pPr marL="257072" indent="-257072" defTabSz="685526">
              <a:spcBef>
                <a:spcPts val="450"/>
              </a:spcBef>
              <a:buFont typeface="+mj-ea"/>
              <a:buAutoNum type="circleNumDbPlain"/>
              <a:defRPr/>
            </a:pPr>
            <a:r>
              <a:rPr lang="en-US" altLang="zh-CN" sz="1400" kern="0" dirty="0">
                <a:solidFill>
                  <a:prstClr val="black"/>
                </a:solidFill>
                <a:latin typeface="Akkurat Pro" panose="020B0504020101020102" pitchFamily="34" charset="0"/>
                <a:ea typeface="微软雅黑"/>
              </a:rPr>
              <a:t>Traffic prediction based auto network planning:</a:t>
            </a:r>
            <a:r>
              <a:rPr lang="zh-CN" altLang="en-US" sz="1400" kern="0" dirty="0">
                <a:solidFill>
                  <a:prstClr val="black"/>
                </a:solidFill>
                <a:latin typeface="Akkurat Pro" panose="020B0504020101020102" pitchFamily="34" charset="0"/>
                <a:ea typeface="微软雅黑"/>
              </a:rPr>
              <a:t> </a:t>
            </a:r>
            <a:endParaRPr lang="en-US" altLang="zh-CN" sz="1400" kern="0" dirty="0">
              <a:solidFill>
                <a:prstClr val="black"/>
              </a:solidFill>
              <a:latin typeface="Akkurat Pro" panose="020B0504020101020102" pitchFamily="34" charset="0"/>
              <a:ea typeface="微软雅黑"/>
            </a:endParaRPr>
          </a:p>
          <a:p>
            <a:pPr marL="742950" lvl="1" indent="-285750" defTabSz="685526">
              <a:spcBef>
                <a:spcPts val="450"/>
              </a:spcBef>
              <a:buFont typeface="Arial" panose="020B0604020202020204" pitchFamily="34" charset="0"/>
              <a:buChar char="•"/>
              <a:defRPr/>
            </a:pPr>
            <a:r>
              <a:rPr lang="en-US" altLang="zh-CN" sz="1400" kern="0" dirty="0">
                <a:solidFill>
                  <a:prstClr val="black"/>
                </a:solidFill>
                <a:latin typeface="Akkurat Pro" panose="020B0504020101020102" pitchFamily="34" charset="0"/>
                <a:ea typeface="微软雅黑"/>
              </a:rPr>
              <a:t>Months </a:t>
            </a:r>
            <a:r>
              <a:rPr lang="en-US" altLang="zh-CN" sz="1400" kern="0" dirty="0">
                <a:solidFill>
                  <a:prstClr val="black"/>
                </a:solidFill>
                <a:latin typeface="Akkurat Pro" panose="020B0504020101020102" pitchFamily="34" charset="0"/>
                <a:ea typeface="微软雅黑"/>
                <a:sym typeface="Wingdings" panose="05000000000000000000" pitchFamily="2" charset="2"/>
              </a:rPr>
              <a:t></a:t>
            </a:r>
            <a:r>
              <a:rPr lang="en-US" altLang="zh-CN" sz="1400" kern="0" dirty="0">
                <a:solidFill>
                  <a:prstClr val="black"/>
                </a:solidFill>
                <a:latin typeface="Akkurat Pro" panose="020B0504020101020102" pitchFamily="34" charset="0"/>
                <a:ea typeface="微软雅黑"/>
              </a:rPr>
              <a:t> weeks</a:t>
            </a:r>
            <a:endParaRPr lang="zh-CN" altLang="en-US" sz="1400" kern="0" dirty="0">
              <a:solidFill>
                <a:prstClr val="black"/>
              </a:solidFill>
              <a:latin typeface="Akkurat Pro" panose="020B0504020101020102" pitchFamily="34" charset="0"/>
              <a:ea typeface="微软雅黑"/>
            </a:endParaRPr>
          </a:p>
        </p:txBody>
      </p:sp>
      <p:sp>
        <p:nvSpPr>
          <p:cNvPr id="47" name="矩形 51">
            <a:extLst>
              <a:ext uri="{FF2B5EF4-FFF2-40B4-BE49-F238E27FC236}">
                <a16:creationId xmlns:a16="http://schemas.microsoft.com/office/drawing/2014/main" id="{087172A1-293C-47F2-8B5D-E85EB0C4834C}"/>
              </a:ext>
            </a:extLst>
          </p:cNvPr>
          <p:cNvSpPr/>
          <p:nvPr/>
        </p:nvSpPr>
        <p:spPr>
          <a:xfrm>
            <a:off x="9126416" y="1938671"/>
            <a:ext cx="2576145" cy="523220"/>
          </a:xfrm>
          <a:prstGeom prst="rect">
            <a:avLst/>
          </a:prstGeom>
        </p:spPr>
        <p:txBody>
          <a:bodyPr wrap="square">
            <a:spAutoFit/>
          </a:bodyPr>
          <a:lstStyle/>
          <a:p>
            <a:pPr algn="ctr" defTabSz="685526" fontAlgn="base">
              <a:spcBef>
                <a:spcPct val="0"/>
              </a:spcBef>
              <a:spcAft>
                <a:spcPct val="0"/>
              </a:spcAft>
              <a:buClr>
                <a:srgbClr val="CC9900"/>
              </a:buClr>
            </a:pPr>
            <a:r>
              <a:rPr lang="en-US" altLang="zh-CN" sz="1400" b="1" dirty="0">
                <a:solidFill>
                  <a:srgbClr val="C00000"/>
                </a:solidFill>
                <a:latin typeface="Akkurat Pro" panose="020B0504020101020102" pitchFamily="34" charset="0"/>
                <a:ea typeface="微软雅黑"/>
              </a:rPr>
              <a:t>Four</a:t>
            </a:r>
            <a:r>
              <a:rPr lang="zh-CN" altLang="en-US" sz="1400" b="1" dirty="0">
                <a:solidFill>
                  <a:srgbClr val="C00000"/>
                </a:solidFill>
                <a:latin typeface="Akkurat Pro" panose="020B0504020101020102" pitchFamily="34" charset="0"/>
                <a:ea typeface="微软雅黑"/>
              </a:rPr>
              <a:t> </a:t>
            </a:r>
            <a:r>
              <a:rPr lang="en-US" altLang="zh-CN" sz="1400" b="1" dirty="0">
                <a:solidFill>
                  <a:srgbClr val="C00000"/>
                </a:solidFill>
                <a:latin typeface="Akkurat Pro" panose="020B0504020101020102" pitchFamily="34" charset="0"/>
                <a:ea typeface="微软雅黑"/>
              </a:rPr>
              <a:t>Types of Closed-loop Automation</a:t>
            </a:r>
          </a:p>
        </p:txBody>
      </p:sp>
      <p:sp>
        <p:nvSpPr>
          <p:cNvPr id="48" name="矩形 52">
            <a:extLst>
              <a:ext uri="{FF2B5EF4-FFF2-40B4-BE49-F238E27FC236}">
                <a16:creationId xmlns:a16="http://schemas.microsoft.com/office/drawing/2014/main" id="{0A177625-100B-4129-977B-200B3147DB5F}"/>
              </a:ext>
            </a:extLst>
          </p:cNvPr>
          <p:cNvSpPr/>
          <p:nvPr/>
        </p:nvSpPr>
        <p:spPr>
          <a:xfrm>
            <a:off x="3420208" y="5347718"/>
            <a:ext cx="2435479" cy="738664"/>
          </a:xfrm>
          <a:prstGeom prst="rect">
            <a:avLst/>
          </a:prstGeom>
        </p:spPr>
        <p:txBody>
          <a:bodyPr wrap="square">
            <a:spAutoFit/>
          </a:bodyPr>
          <a:lstStyle/>
          <a:p>
            <a:pPr marL="285750" indent="-285750" defTabSz="685526" fontAlgn="base">
              <a:spcBef>
                <a:spcPct val="0"/>
              </a:spcBef>
              <a:spcAft>
                <a:spcPct val="0"/>
              </a:spcAft>
              <a:buFont typeface="Wingdings" panose="05000000000000000000" pitchFamily="2" charset="2"/>
              <a:buChar char="l"/>
            </a:pPr>
            <a:r>
              <a:rPr lang="en-US" altLang="zh-CN" sz="1400" b="1" dirty="0">
                <a:solidFill>
                  <a:srgbClr val="00B050"/>
                </a:solidFill>
                <a:latin typeface="Akkurat Pro" panose="020B0504020101020102" pitchFamily="34" charset="0"/>
                <a:ea typeface="微软雅黑"/>
              </a:rPr>
              <a:t>2018</a:t>
            </a:r>
            <a:r>
              <a:rPr lang="zh-CN" altLang="en-US" sz="1400" b="1" dirty="0">
                <a:solidFill>
                  <a:srgbClr val="00B050"/>
                </a:solidFill>
                <a:latin typeface="Akkurat Pro" panose="020B0504020101020102" pitchFamily="34" charset="0"/>
                <a:ea typeface="微软雅黑"/>
              </a:rPr>
              <a:t>：</a:t>
            </a:r>
            <a:r>
              <a:rPr lang="en-US" altLang="zh-CN" sz="1400" b="1" dirty="0">
                <a:solidFill>
                  <a:srgbClr val="00B050"/>
                </a:solidFill>
                <a:latin typeface="Akkurat Pro" panose="020B0504020101020102" pitchFamily="34" charset="0"/>
                <a:ea typeface="微软雅黑"/>
              </a:rPr>
              <a:t>L2</a:t>
            </a:r>
            <a:r>
              <a:rPr lang="zh-CN" altLang="en-US" sz="1400" b="1" dirty="0">
                <a:solidFill>
                  <a:srgbClr val="00B050"/>
                </a:solidFill>
                <a:latin typeface="Akkurat Pro" panose="020B0504020101020102" pitchFamily="34" charset="0"/>
                <a:ea typeface="微软雅黑"/>
              </a:rPr>
              <a:t> </a:t>
            </a:r>
            <a:r>
              <a:rPr lang="en-US" altLang="zh-CN" sz="1400" b="1" dirty="0">
                <a:solidFill>
                  <a:srgbClr val="00B050"/>
                </a:solidFill>
                <a:latin typeface="Akkurat Pro" panose="020B0504020101020102" pitchFamily="34" charset="0"/>
                <a:ea typeface="微软雅黑"/>
              </a:rPr>
              <a:t>service</a:t>
            </a:r>
          </a:p>
          <a:p>
            <a:pPr marL="285750" indent="-285750" defTabSz="685526" fontAlgn="base">
              <a:spcBef>
                <a:spcPct val="0"/>
              </a:spcBef>
              <a:spcAft>
                <a:spcPct val="0"/>
              </a:spcAft>
              <a:buFont typeface="Wingdings" panose="05000000000000000000" pitchFamily="2" charset="2"/>
              <a:buChar char="l"/>
            </a:pPr>
            <a:r>
              <a:rPr lang="en-US" altLang="zh-CN" sz="1400" b="1" dirty="0">
                <a:solidFill>
                  <a:srgbClr val="00B050"/>
                </a:solidFill>
                <a:latin typeface="Akkurat Pro" panose="020B0504020101020102" pitchFamily="34" charset="0"/>
                <a:ea typeface="微软雅黑"/>
              </a:rPr>
              <a:t>2019</a:t>
            </a:r>
            <a:r>
              <a:rPr lang="zh-CN" altLang="en-US" sz="1400" b="1" dirty="0">
                <a:solidFill>
                  <a:srgbClr val="00B050"/>
                </a:solidFill>
                <a:latin typeface="Akkurat Pro" panose="020B0504020101020102" pitchFamily="34" charset="0"/>
                <a:ea typeface="微软雅黑"/>
              </a:rPr>
              <a:t>：</a:t>
            </a:r>
            <a:r>
              <a:rPr lang="en-US" altLang="zh-CN" sz="1400" b="1" dirty="0">
                <a:solidFill>
                  <a:srgbClr val="00B050"/>
                </a:solidFill>
                <a:latin typeface="Akkurat Pro" panose="020B0504020101020102" pitchFamily="34" charset="0"/>
                <a:ea typeface="微软雅黑"/>
              </a:rPr>
              <a:t>L1</a:t>
            </a:r>
            <a:r>
              <a:rPr lang="zh-CN" altLang="en-US" sz="1400" b="1" dirty="0">
                <a:solidFill>
                  <a:srgbClr val="00B050"/>
                </a:solidFill>
                <a:latin typeface="Akkurat Pro" panose="020B0504020101020102" pitchFamily="34" charset="0"/>
                <a:ea typeface="微软雅黑"/>
              </a:rPr>
              <a:t> </a:t>
            </a:r>
            <a:r>
              <a:rPr lang="en-US" altLang="zh-CN" sz="1400" b="1" dirty="0">
                <a:solidFill>
                  <a:srgbClr val="00B050"/>
                </a:solidFill>
                <a:latin typeface="Akkurat Pro" panose="020B0504020101020102" pitchFamily="34" charset="0"/>
                <a:ea typeface="微软雅黑"/>
              </a:rPr>
              <a:t>service</a:t>
            </a:r>
          </a:p>
          <a:p>
            <a:pPr marL="285750" indent="-285750" defTabSz="685526" fontAlgn="base">
              <a:spcBef>
                <a:spcPct val="0"/>
              </a:spcBef>
              <a:spcAft>
                <a:spcPct val="0"/>
              </a:spcAft>
              <a:buFont typeface="Wingdings" panose="05000000000000000000" pitchFamily="2" charset="2"/>
              <a:buChar char="l"/>
            </a:pPr>
            <a:r>
              <a:rPr lang="en-US" altLang="zh-CN" sz="1400" b="1" dirty="0">
                <a:solidFill>
                  <a:srgbClr val="7030A0"/>
                </a:solidFill>
                <a:latin typeface="Akkurat Pro" panose="020B0504020101020102" pitchFamily="34" charset="0"/>
                <a:ea typeface="微软雅黑"/>
              </a:rPr>
              <a:t>2020</a:t>
            </a:r>
            <a:r>
              <a:rPr lang="zh-CN" altLang="en-US" sz="1400" b="1" dirty="0">
                <a:solidFill>
                  <a:srgbClr val="7030A0"/>
                </a:solidFill>
                <a:latin typeface="Akkurat Pro" panose="020B0504020101020102" pitchFamily="34" charset="0"/>
                <a:ea typeface="微软雅黑"/>
              </a:rPr>
              <a:t>：</a:t>
            </a:r>
            <a:r>
              <a:rPr lang="en-US" altLang="zh-CN" sz="1400" b="1" dirty="0">
                <a:solidFill>
                  <a:srgbClr val="7030A0"/>
                </a:solidFill>
                <a:latin typeface="Akkurat Pro" panose="020B0504020101020102" pitchFamily="34" charset="0"/>
                <a:ea typeface="微软雅黑"/>
              </a:rPr>
              <a:t>Transport Slicing</a:t>
            </a:r>
          </a:p>
        </p:txBody>
      </p:sp>
      <p:sp>
        <p:nvSpPr>
          <p:cNvPr id="49" name="矩形 53">
            <a:extLst>
              <a:ext uri="{FF2B5EF4-FFF2-40B4-BE49-F238E27FC236}">
                <a16:creationId xmlns:a16="http://schemas.microsoft.com/office/drawing/2014/main" id="{216933DE-6A6A-4E63-AB83-F9A818A8A8DD}"/>
              </a:ext>
            </a:extLst>
          </p:cNvPr>
          <p:cNvSpPr/>
          <p:nvPr/>
        </p:nvSpPr>
        <p:spPr>
          <a:xfrm>
            <a:off x="597877" y="5300039"/>
            <a:ext cx="2641943" cy="738664"/>
          </a:xfrm>
          <a:prstGeom prst="rect">
            <a:avLst/>
          </a:prstGeom>
        </p:spPr>
        <p:txBody>
          <a:bodyPr wrap="square">
            <a:spAutoFit/>
          </a:bodyPr>
          <a:lstStyle/>
          <a:p>
            <a:pPr marL="285750" indent="-285750" defTabSz="685526" fontAlgn="base">
              <a:spcBef>
                <a:spcPct val="0"/>
              </a:spcBef>
              <a:spcAft>
                <a:spcPct val="0"/>
              </a:spcAft>
              <a:buFont typeface="Wingdings" panose="05000000000000000000" pitchFamily="2" charset="2"/>
              <a:buChar char="l"/>
            </a:pPr>
            <a:r>
              <a:rPr lang="en-US" altLang="zh-CN" sz="1400" b="1" dirty="0">
                <a:solidFill>
                  <a:srgbClr val="0000FF"/>
                </a:solidFill>
                <a:latin typeface="Akkurat Pro" panose="020B0504020101020102" pitchFamily="34" charset="0"/>
                <a:ea typeface="微软雅黑"/>
              </a:rPr>
              <a:t>2021</a:t>
            </a:r>
            <a:r>
              <a:rPr lang="zh-CN" altLang="en-US" sz="1400" b="1" dirty="0">
                <a:solidFill>
                  <a:srgbClr val="0000FF"/>
                </a:solidFill>
                <a:latin typeface="Akkurat Pro" panose="020B0504020101020102" pitchFamily="34" charset="0"/>
                <a:ea typeface="微软雅黑"/>
              </a:rPr>
              <a:t>：</a:t>
            </a:r>
            <a:r>
              <a:rPr lang="en-US" altLang="zh-CN" sz="1400" b="1" dirty="0">
                <a:solidFill>
                  <a:srgbClr val="0000FF"/>
                </a:solidFill>
                <a:latin typeface="Akkurat Pro" panose="020B0504020101020102" pitchFamily="34" charset="0"/>
                <a:ea typeface="微软雅黑"/>
              </a:rPr>
              <a:t>New CPE online and deployment (and auto service activation)</a:t>
            </a:r>
          </a:p>
        </p:txBody>
      </p:sp>
      <p:sp>
        <p:nvSpPr>
          <p:cNvPr id="50" name="矩形 54">
            <a:extLst>
              <a:ext uri="{FF2B5EF4-FFF2-40B4-BE49-F238E27FC236}">
                <a16:creationId xmlns:a16="http://schemas.microsoft.com/office/drawing/2014/main" id="{41EAF16C-3F32-4519-A121-F19A4861B03C}"/>
              </a:ext>
            </a:extLst>
          </p:cNvPr>
          <p:cNvSpPr/>
          <p:nvPr/>
        </p:nvSpPr>
        <p:spPr>
          <a:xfrm>
            <a:off x="6132703" y="5291246"/>
            <a:ext cx="2650811" cy="954107"/>
          </a:xfrm>
          <a:prstGeom prst="rect">
            <a:avLst/>
          </a:prstGeom>
        </p:spPr>
        <p:txBody>
          <a:bodyPr wrap="square">
            <a:spAutoFit/>
          </a:bodyPr>
          <a:lstStyle/>
          <a:p>
            <a:pPr marL="285750" indent="-285750" defTabSz="685526" fontAlgn="base">
              <a:spcBef>
                <a:spcPct val="0"/>
              </a:spcBef>
              <a:spcAft>
                <a:spcPct val="0"/>
              </a:spcAft>
              <a:buFont typeface="Wingdings" panose="05000000000000000000" pitchFamily="2" charset="2"/>
              <a:buChar char="l"/>
            </a:pPr>
            <a:r>
              <a:rPr lang="en-US" altLang="zh-CN" sz="1400" b="1" dirty="0">
                <a:solidFill>
                  <a:srgbClr val="0000FF"/>
                </a:solidFill>
                <a:latin typeface="Akkurat Pro" panose="020B0504020101020102" pitchFamily="34" charset="0"/>
                <a:ea typeface="微软雅黑"/>
              </a:rPr>
              <a:t>2022+</a:t>
            </a:r>
            <a:r>
              <a:rPr lang="zh-CN" altLang="en-US" sz="1400" b="1" dirty="0">
                <a:solidFill>
                  <a:srgbClr val="0000FF"/>
                </a:solidFill>
                <a:latin typeface="Akkurat Pro" panose="020B0504020101020102" pitchFamily="34" charset="0"/>
                <a:ea typeface="微软雅黑"/>
              </a:rPr>
              <a:t>：</a:t>
            </a:r>
            <a:r>
              <a:rPr lang="en-US" altLang="zh-CN" sz="1400" b="1" dirty="0">
                <a:solidFill>
                  <a:srgbClr val="0000FF"/>
                </a:solidFill>
                <a:latin typeface="Akkurat Pro" panose="020B0504020101020102" pitchFamily="34" charset="0"/>
                <a:ea typeface="微软雅黑"/>
              </a:rPr>
              <a:t>Network performance prediction based service disruption prevention</a:t>
            </a:r>
          </a:p>
        </p:txBody>
      </p:sp>
      <p:sp>
        <p:nvSpPr>
          <p:cNvPr id="51" name="矩形 4">
            <a:extLst>
              <a:ext uri="{FF2B5EF4-FFF2-40B4-BE49-F238E27FC236}">
                <a16:creationId xmlns:a16="http://schemas.microsoft.com/office/drawing/2014/main" id="{7248DDD6-A58B-43D0-83AC-EBE41BF19F11}"/>
              </a:ext>
            </a:extLst>
          </p:cNvPr>
          <p:cNvSpPr/>
          <p:nvPr/>
        </p:nvSpPr>
        <p:spPr bwMode="auto">
          <a:xfrm>
            <a:off x="536938" y="4827880"/>
            <a:ext cx="347854" cy="178962"/>
          </a:xfrm>
          <a:prstGeom prst="rect">
            <a:avLst/>
          </a:prstGeom>
          <a:solidFill>
            <a:srgbClr val="FFCC66"/>
          </a:solidFill>
          <a:ln>
            <a:solidFill>
              <a:srgbClr val="000000"/>
            </a:solidFill>
          </a:ln>
          <a:effectLst/>
        </p:spPr>
        <p:txBody>
          <a:bodyPr vert="horz" wrap="square" lIns="0" tIns="36000" rIns="0" bIns="36000" numCol="1" rtlCol="0" anchor="ctr" anchorCtr="0" compatLnSpc="1">
            <a:prstTxWarp prst="textNoShape">
              <a:avLst/>
            </a:prstTxWarp>
          </a:bodyPr>
          <a:lstStyle/>
          <a:p>
            <a:pPr algn="ctr" fontAlgn="base">
              <a:spcBef>
                <a:spcPct val="0"/>
              </a:spcBef>
              <a:spcAft>
                <a:spcPct val="0"/>
              </a:spcAft>
              <a:buClr>
                <a:srgbClr val="CC9900"/>
              </a:buClr>
              <a:buFont typeface="Wingdings" pitchFamily="2" charset="2"/>
              <a:buNone/>
              <a:defRPr/>
            </a:pPr>
            <a:r>
              <a:rPr lang="en-US" altLang="zh-CN" sz="1200" kern="0" dirty="0">
                <a:solidFill>
                  <a:srgbClr val="000000"/>
                </a:solidFill>
                <a:latin typeface="Arial" charset="0"/>
                <a:ea typeface="宋体" charset="-122"/>
              </a:rPr>
              <a:t>CPE</a:t>
            </a:r>
            <a:endParaRPr lang="zh-CN" altLang="en-US" sz="1200" kern="0" dirty="0">
              <a:solidFill>
                <a:srgbClr val="000000"/>
              </a:solidFill>
              <a:latin typeface="Arial" charset="0"/>
              <a:ea typeface="宋体" charset="-122"/>
            </a:endParaRPr>
          </a:p>
        </p:txBody>
      </p:sp>
      <p:sp>
        <p:nvSpPr>
          <p:cNvPr id="52" name="矩形 4">
            <a:extLst>
              <a:ext uri="{FF2B5EF4-FFF2-40B4-BE49-F238E27FC236}">
                <a16:creationId xmlns:a16="http://schemas.microsoft.com/office/drawing/2014/main" id="{C837301E-BB43-4609-B14E-B92CA3486248}"/>
              </a:ext>
            </a:extLst>
          </p:cNvPr>
          <p:cNvSpPr/>
          <p:nvPr/>
        </p:nvSpPr>
        <p:spPr bwMode="auto">
          <a:xfrm>
            <a:off x="8285891" y="4804433"/>
            <a:ext cx="347854" cy="178962"/>
          </a:xfrm>
          <a:prstGeom prst="rect">
            <a:avLst/>
          </a:prstGeom>
          <a:solidFill>
            <a:srgbClr val="FFCC66"/>
          </a:solidFill>
          <a:ln>
            <a:solidFill>
              <a:srgbClr val="000000"/>
            </a:solidFill>
          </a:ln>
          <a:effectLst/>
        </p:spPr>
        <p:txBody>
          <a:bodyPr vert="horz" wrap="square" lIns="0" tIns="36000" rIns="0" bIns="36000" numCol="1" rtlCol="0" anchor="ctr" anchorCtr="0" compatLnSpc="1">
            <a:prstTxWarp prst="textNoShape">
              <a:avLst/>
            </a:prstTxWarp>
          </a:bodyPr>
          <a:lstStyle/>
          <a:p>
            <a:pPr algn="ctr" fontAlgn="base">
              <a:spcBef>
                <a:spcPct val="0"/>
              </a:spcBef>
              <a:spcAft>
                <a:spcPct val="0"/>
              </a:spcAft>
              <a:buClr>
                <a:srgbClr val="CC9900"/>
              </a:buClr>
              <a:buFont typeface="Wingdings" pitchFamily="2" charset="2"/>
              <a:buNone/>
              <a:defRPr/>
            </a:pPr>
            <a:r>
              <a:rPr lang="en-US" altLang="zh-CN" sz="1200" kern="0" dirty="0">
                <a:solidFill>
                  <a:srgbClr val="000000"/>
                </a:solidFill>
                <a:latin typeface="Arial" charset="0"/>
                <a:ea typeface="宋体" charset="-122"/>
              </a:rPr>
              <a:t>CPE</a:t>
            </a:r>
            <a:endParaRPr lang="zh-CN" altLang="en-US" sz="1200" kern="0" dirty="0">
              <a:solidFill>
                <a:srgbClr val="000000"/>
              </a:solidFill>
              <a:latin typeface="Arial" charset="0"/>
              <a:ea typeface="宋体" charset="-122"/>
            </a:endParaRPr>
          </a:p>
        </p:txBody>
      </p:sp>
      <p:cxnSp>
        <p:nvCxnSpPr>
          <p:cNvPr id="53" name="Straight Arrow Connector 52">
            <a:extLst>
              <a:ext uri="{FF2B5EF4-FFF2-40B4-BE49-F238E27FC236}">
                <a16:creationId xmlns:a16="http://schemas.microsoft.com/office/drawing/2014/main" id="{51F7D6ED-DCA5-448B-8D6E-40CB6175CD3E}"/>
              </a:ext>
            </a:extLst>
          </p:cNvPr>
          <p:cNvCxnSpPr>
            <a:stCxn id="51" idx="3"/>
            <a:endCxn id="52" idx="1"/>
          </p:cNvCxnSpPr>
          <p:nvPr/>
        </p:nvCxnSpPr>
        <p:spPr>
          <a:xfrm flipV="1">
            <a:off x="884792" y="4893914"/>
            <a:ext cx="7401099" cy="23447"/>
          </a:xfrm>
          <a:prstGeom prst="straightConnector1">
            <a:avLst/>
          </a:prstGeom>
          <a:noFill/>
          <a:ln w="12700" cap="flat" cmpd="sng" algn="ctr">
            <a:solidFill>
              <a:srgbClr val="FF0000"/>
            </a:solidFill>
            <a:prstDash val="solid"/>
            <a:miter lim="800000"/>
            <a:headEnd type="stealth" w="lg" len="lg"/>
            <a:tailEnd type="stealth" w="lg" len="lg"/>
          </a:ln>
          <a:effectLst/>
        </p:spPr>
      </p:cxnSp>
    </p:spTree>
    <p:extLst>
      <p:ext uri="{BB962C8B-B14F-4D97-AF65-F5344CB8AC3E}">
        <p14:creationId xmlns:p14="http://schemas.microsoft.com/office/powerpoint/2010/main" val="2471349412"/>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F2D96D-2D1A-46FB-BAFB-78DDE935A865}"/>
              </a:ext>
            </a:extLst>
          </p:cNvPr>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a:extLst>
              <a:ext uri="{FF2B5EF4-FFF2-40B4-BE49-F238E27FC236}">
                <a16:creationId xmlns:a16="http://schemas.microsoft.com/office/drawing/2014/main" id="{00194B34-D2C9-4259-8289-A21347F49B23}"/>
              </a:ext>
            </a:extLst>
          </p:cNvPr>
          <p:cNvSpPr>
            <a:spLocks noGrp="1"/>
          </p:cNvSpPr>
          <p:nvPr>
            <p:ph type="title"/>
          </p:nvPr>
        </p:nvSpPr>
        <p:spPr/>
        <p:txBody>
          <a:bodyPr>
            <a:normAutofit fontScale="90000"/>
          </a:bodyPr>
          <a:lstStyle/>
          <a:p>
            <a:r>
              <a:rPr lang="en-US" dirty="0"/>
              <a:t>Guilin recap: Slice KPI monitoring</a:t>
            </a:r>
          </a:p>
        </p:txBody>
      </p:sp>
      <p:sp>
        <p:nvSpPr>
          <p:cNvPr id="5" name="矩形 72">
            <a:extLst>
              <a:ext uri="{FF2B5EF4-FFF2-40B4-BE49-F238E27FC236}">
                <a16:creationId xmlns:a16="http://schemas.microsoft.com/office/drawing/2014/main" id="{A4275A09-F2CA-42DF-92B7-D293C8F4F642}"/>
              </a:ext>
            </a:extLst>
          </p:cNvPr>
          <p:cNvSpPr/>
          <p:nvPr/>
        </p:nvSpPr>
        <p:spPr>
          <a:xfrm>
            <a:off x="2727765" y="3024521"/>
            <a:ext cx="6096315" cy="2414951"/>
          </a:xfrm>
          <a:prstGeom prst="rect">
            <a:avLst/>
          </a:prstGeom>
          <a:solidFill>
            <a:sysClr val="window" lastClr="FFFFFF">
              <a:lumMod val="85000"/>
            </a:sysClr>
          </a:solidFill>
          <a:ln w="28575" cap="flat" cmpd="sng" algn="ctr">
            <a:solidFill>
              <a:srgbClr val="5B9BD5">
                <a:shade val="50000"/>
              </a:srgbClr>
            </a:solidFill>
            <a:prstDash val="sysDash"/>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white"/>
              </a:solidFill>
              <a:effectLst/>
              <a:uLnTx/>
              <a:uFillTx/>
            </a:endParaRPr>
          </a:p>
        </p:txBody>
      </p:sp>
      <p:sp>
        <p:nvSpPr>
          <p:cNvPr id="6" name="矩形 71">
            <a:extLst>
              <a:ext uri="{FF2B5EF4-FFF2-40B4-BE49-F238E27FC236}">
                <a16:creationId xmlns:a16="http://schemas.microsoft.com/office/drawing/2014/main" id="{7F4F3AC1-EA64-4492-8BDC-A49FEEAA6EEA}"/>
              </a:ext>
            </a:extLst>
          </p:cNvPr>
          <p:cNvSpPr/>
          <p:nvPr/>
        </p:nvSpPr>
        <p:spPr>
          <a:xfrm>
            <a:off x="615719" y="3024521"/>
            <a:ext cx="2114584" cy="2414951"/>
          </a:xfrm>
          <a:prstGeom prst="rect">
            <a:avLst/>
          </a:prstGeom>
          <a:solidFill>
            <a:sysClr val="window" lastClr="FFFFFF">
              <a:lumMod val="85000"/>
            </a:sysClr>
          </a:solidFill>
          <a:ln w="28575" cap="flat" cmpd="sng" algn="ctr">
            <a:solidFill>
              <a:srgbClr val="5B9BD5">
                <a:shade val="50000"/>
              </a:srgbClr>
            </a:solidFill>
            <a:prstDash val="sysDash"/>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a:ln>
                <a:noFill/>
              </a:ln>
              <a:solidFill>
                <a:prstClr val="white"/>
              </a:solidFill>
              <a:effectLst/>
              <a:uLnTx/>
              <a:uFillTx/>
            </a:endParaRPr>
          </a:p>
        </p:txBody>
      </p:sp>
      <p:sp>
        <p:nvSpPr>
          <p:cNvPr id="7" name="圆角矩形 69">
            <a:extLst>
              <a:ext uri="{FF2B5EF4-FFF2-40B4-BE49-F238E27FC236}">
                <a16:creationId xmlns:a16="http://schemas.microsoft.com/office/drawing/2014/main" id="{F38A4C35-6AA1-4A8F-9905-4F9ADDEF2228}"/>
              </a:ext>
            </a:extLst>
          </p:cNvPr>
          <p:cNvSpPr/>
          <p:nvPr/>
        </p:nvSpPr>
        <p:spPr>
          <a:xfrm>
            <a:off x="908265" y="3353848"/>
            <a:ext cx="1676276" cy="1949775"/>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8" name="圆角矩形 70">
            <a:extLst>
              <a:ext uri="{FF2B5EF4-FFF2-40B4-BE49-F238E27FC236}">
                <a16:creationId xmlns:a16="http://schemas.microsoft.com/office/drawing/2014/main" id="{F7F21EB3-B2CC-49C9-86D9-E1C26587D712}"/>
              </a:ext>
            </a:extLst>
          </p:cNvPr>
          <p:cNvSpPr/>
          <p:nvPr/>
        </p:nvSpPr>
        <p:spPr>
          <a:xfrm>
            <a:off x="3087526" y="3365187"/>
            <a:ext cx="2940137" cy="1938435"/>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067" b="0" i="0" u="none" strike="noStrike" kern="0" cap="none" spc="0" normalizeH="0" baseline="0" noProof="0" dirty="0">
              <a:ln>
                <a:noFill/>
              </a:ln>
              <a:solidFill>
                <a:prstClr val="black"/>
              </a:solidFill>
              <a:effectLst/>
              <a:uLnTx/>
              <a:uFillTx/>
            </a:endParaRPr>
          </a:p>
        </p:txBody>
      </p:sp>
      <p:sp>
        <p:nvSpPr>
          <p:cNvPr id="9" name="文本框 73">
            <a:extLst>
              <a:ext uri="{FF2B5EF4-FFF2-40B4-BE49-F238E27FC236}">
                <a16:creationId xmlns:a16="http://schemas.microsoft.com/office/drawing/2014/main" id="{006DB308-4CB7-476E-9D38-BD56E8020446}"/>
              </a:ext>
            </a:extLst>
          </p:cNvPr>
          <p:cNvSpPr txBox="1"/>
          <p:nvPr/>
        </p:nvSpPr>
        <p:spPr>
          <a:xfrm>
            <a:off x="1054029" y="2957678"/>
            <a:ext cx="1384751" cy="307777"/>
          </a:xfrm>
          <a:prstGeom prst="rect">
            <a:avLst/>
          </a:prstGeom>
          <a:noFill/>
        </p:spPr>
        <p:txBody>
          <a:bodyPr wrap="square" rtlCol="0">
            <a:spAutoFit/>
          </a:bodyPr>
          <a:lstStyle/>
          <a:p>
            <a:pPr fontAlgn="base">
              <a:spcBef>
                <a:spcPct val="0"/>
              </a:spcBef>
              <a:spcAft>
                <a:spcPct val="0"/>
              </a:spcAft>
            </a:pPr>
            <a:r>
              <a:rPr lang="en-US" sz="1400" b="1" dirty="0">
                <a:solidFill>
                  <a:prstClr val="black"/>
                </a:solidFill>
                <a:ea typeface="宋体" pitchFamily="2" charset="-122"/>
              </a:rPr>
              <a:t>Design Time</a:t>
            </a:r>
          </a:p>
        </p:txBody>
      </p:sp>
      <p:sp>
        <p:nvSpPr>
          <p:cNvPr id="10" name="文本框 74">
            <a:extLst>
              <a:ext uri="{FF2B5EF4-FFF2-40B4-BE49-F238E27FC236}">
                <a16:creationId xmlns:a16="http://schemas.microsoft.com/office/drawing/2014/main" id="{D9A6F138-EBBF-4058-807B-B62E39B3ABFF}"/>
              </a:ext>
            </a:extLst>
          </p:cNvPr>
          <p:cNvSpPr txBox="1"/>
          <p:nvPr/>
        </p:nvSpPr>
        <p:spPr>
          <a:xfrm>
            <a:off x="5507240" y="2948544"/>
            <a:ext cx="1384751" cy="307777"/>
          </a:xfrm>
          <a:prstGeom prst="rect">
            <a:avLst/>
          </a:prstGeom>
          <a:noFill/>
        </p:spPr>
        <p:txBody>
          <a:bodyPr wrap="square" rtlCol="0">
            <a:spAutoFit/>
          </a:bodyPr>
          <a:lstStyle/>
          <a:p>
            <a:pPr fontAlgn="base">
              <a:spcBef>
                <a:spcPct val="0"/>
              </a:spcBef>
              <a:spcAft>
                <a:spcPct val="0"/>
              </a:spcAft>
            </a:pPr>
            <a:r>
              <a:rPr lang="en-US" sz="1400" b="1" dirty="0">
                <a:solidFill>
                  <a:prstClr val="black"/>
                </a:solidFill>
                <a:ea typeface="宋体" pitchFamily="2" charset="-122"/>
              </a:rPr>
              <a:t>Run Time</a:t>
            </a:r>
          </a:p>
        </p:txBody>
      </p:sp>
      <p:sp>
        <p:nvSpPr>
          <p:cNvPr id="11" name="圆角矩形 75">
            <a:extLst>
              <a:ext uri="{FF2B5EF4-FFF2-40B4-BE49-F238E27FC236}">
                <a16:creationId xmlns:a16="http://schemas.microsoft.com/office/drawing/2014/main" id="{C1A954F9-1E54-452E-8E9E-768CBF49396F}"/>
              </a:ext>
            </a:extLst>
          </p:cNvPr>
          <p:cNvSpPr/>
          <p:nvPr/>
        </p:nvSpPr>
        <p:spPr>
          <a:xfrm>
            <a:off x="5721361" y="1525766"/>
            <a:ext cx="1897724" cy="66371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a:ln>
                  <a:noFill/>
                </a:ln>
                <a:solidFill>
                  <a:prstClr val="white"/>
                </a:solidFill>
                <a:effectLst/>
                <a:uLnTx/>
                <a:uFillTx/>
              </a:rPr>
              <a:t>NSMF</a:t>
            </a:r>
            <a:r>
              <a:rPr kumimoji="0" lang="zh-CN" altLang="en-US" sz="1400" b="0" i="0" u="none" strike="noStrike" kern="0" cap="none" spc="0" normalizeH="0" baseline="0" noProof="0" dirty="0">
                <a:ln>
                  <a:noFill/>
                </a:ln>
                <a:solidFill>
                  <a:prstClr val="white"/>
                </a:solidFill>
                <a:effectLst/>
                <a:uLnTx/>
                <a:uFillTx/>
              </a:rPr>
              <a:t> </a:t>
            </a:r>
            <a:r>
              <a:rPr kumimoji="0" lang="en-US" altLang="zh-CN" sz="1400" b="0" i="0" u="none" strike="noStrike" kern="0" cap="none" spc="0" normalizeH="0" baseline="0" noProof="0" dirty="0">
                <a:ln>
                  <a:noFill/>
                </a:ln>
                <a:solidFill>
                  <a:prstClr val="white"/>
                </a:solidFill>
                <a:effectLst/>
                <a:uLnTx/>
                <a:uFillTx/>
              </a:rPr>
              <a:t>Portal</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(Management Portal)</a:t>
            </a:r>
            <a:endParaRPr kumimoji="0" lang="en-US" sz="1400" b="0" i="0" u="none" strike="noStrike" kern="0" cap="none" spc="0" normalizeH="0" baseline="0" noProof="0" dirty="0">
              <a:ln>
                <a:noFill/>
              </a:ln>
              <a:solidFill>
                <a:prstClr val="white"/>
              </a:solidFill>
              <a:effectLst/>
              <a:uLnTx/>
              <a:uFillTx/>
            </a:endParaRPr>
          </a:p>
        </p:txBody>
      </p:sp>
      <p:sp>
        <p:nvSpPr>
          <p:cNvPr id="12" name="矩形 77">
            <a:extLst>
              <a:ext uri="{FF2B5EF4-FFF2-40B4-BE49-F238E27FC236}">
                <a16:creationId xmlns:a16="http://schemas.microsoft.com/office/drawing/2014/main" id="{9A23AB1F-AB79-46C9-8509-C6F3C918B725}"/>
              </a:ext>
            </a:extLst>
          </p:cNvPr>
          <p:cNvSpPr/>
          <p:nvPr/>
        </p:nvSpPr>
        <p:spPr>
          <a:xfrm>
            <a:off x="5233507" y="5042099"/>
            <a:ext cx="590226" cy="307777"/>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DCAE</a:t>
            </a:r>
            <a:endParaRPr kumimoji="0" lang="en-US" sz="1400" b="1" i="0" u="none" strike="noStrike" kern="0" cap="none" spc="0" normalizeH="0" baseline="0" noProof="0" dirty="0">
              <a:ln>
                <a:noFill/>
              </a:ln>
              <a:solidFill>
                <a:prstClr val="black"/>
              </a:solidFill>
              <a:effectLst/>
              <a:uLnTx/>
              <a:uFillTx/>
            </a:endParaRPr>
          </a:p>
        </p:txBody>
      </p:sp>
      <p:sp>
        <p:nvSpPr>
          <p:cNvPr id="13" name="圆角矩形 78">
            <a:extLst>
              <a:ext uri="{FF2B5EF4-FFF2-40B4-BE49-F238E27FC236}">
                <a16:creationId xmlns:a16="http://schemas.microsoft.com/office/drawing/2014/main" id="{9687CC11-393E-4104-A71A-73FB4ADB7558}"/>
              </a:ext>
            </a:extLst>
          </p:cNvPr>
          <p:cNvSpPr/>
          <p:nvPr/>
        </p:nvSpPr>
        <p:spPr>
          <a:xfrm>
            <a:off x="6663678" y="3140554"/>
            <a:ext cx="1515084" cy="1531773"/>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
        <p:nvSpPr>
          <p:cNvPr id="14" name="矩形 79">
            <a:extLst>
              <a:ext uri="{FF2B5EF4-FFF2-40B4-BE49-F238E27FC236}">
                <a16:creationId xmlns:a16="http://schemas.microsoft.com/office/drawing/2014/main" id="{376207F1-F4F3-4846-B135-1016465F26EB}"/>
              </a:ext>
            </a:extLst>
          </p:cNvPr>
          <p:cNvSpPr/>
          <p:nvPr/>
        </p:nvSpPr>
        <p:spPr>
          <a:xfrm>
            <a:off x="7047510" y="3141540"/>
            <a:ext cx="627096" cy="307777"/>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Policy</a:t>
            </a:r>
            <a:endParaRPr kumimoji="0" lang="en-US" sz="1400" b="1" i="0" u="none" strike="noStrike" kern="0" cap="none" spc="0" normalizeH="0" baseline="0" noProof="0" dirty="0">
              <a:ln>
                <a:noFill/>
              </a:ln>
              <a:solidFill>
                <a:prstClr val="black"/>
              </a:solidFill>
              <a:effectLst/>
              <a:uLnTx/>
              <a:uFillTx/>
            </a:endParaRPr>
          </a:p>
        </p:txBody>
      </p:sp>
      <p:sp>
        <p:nvSpPr>
          <p:cNvPr id="15" name="圆角矩形 80">
            <a:extLst>
              <a:ext uri="{FF2B5EF4-FFF2-40B4-BE49-F238E27FC236}">
                <a16:creationId xmlns:a16="http://schemas.microsoft.com/office/drawing/2014/main" id="{FDE57E69-C116-4EA0-B89A-5543E84B7DF1}"/>
              </a:ext>
            </a:extLst>
          </p:cNvPr>
          <p:cNvSpPr/>
          <p:nvPr/>
        </p:nvSpPr>
        <p:spPr>
          <a:xfrm>
            <a:off x="6849133" y="3573146"/>
            <a:ext cx="955634" cy="377387"/>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white"/>
                </a:solidFill>
                <a:effectLst/>
                <a:uLnTx/>
                <a:uFillTx/>
              </a:rPr>
              <a:t>Config Policy</a:t>
            </a:r>
            <a:endParaRPr kumimoji="0" lang="en-US" sz="1200" b="0" i="0" u="none" strike="noStrike" kern="0" cap="none" spc="0" normalizeH="0" baseline="0" noProof="0" dirty="0">
              <a:ln>
                <a:noFill/>
              </a:ln>
              <a:solidFill>
                <a:prstClr val="white"/>
              </a:solidFill>
              <a:effectLst/>
              <a:uLnTx/>
              <a:uFillTx/>
            </a:endParaRPr>
          </a:p>
        </p:txBody>
      </p:sp>
      <p:sp>
        <p:nvSpPr>
          <p:cNvPr id="16" name="矩形 81">
            <a:extLst>
              <a:ext uri="{FF2B5EF4-FFF2-40B4-BE49-F238E27FC236}">
                <a16:creationId xmlns:a16="http://schemas.microsoft.com/office/drawing/2014/main" id="{1A996235-EED5-4A67-90B6-D4AF6C6C7301}"/>
              </a:ext>
            </a:extLst>
          </p:cNvPr>
          <p:cNvSpPr/>
          <p:nvPr/>
        </p:nvSpPr>
        <p:spPr>
          <a:xfrm>
            <a:off x="1507396" y="5016364"/>
            <a:ext cx="478016" cy="307777"/>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rPr>
              <a:t>SDC</a:t>
            </a:r>
            <a:endParaRPr kumimoji="0" lang="en-US" sz="1067" b="1" i="0" u="none" strike="noStrike" kern="0" cap="none" spc="0" normalizeH="0" baseline="0" noProof="0" dirty="0">
              <a:ln>
                <a:noFill/>
              </a:ln>
              <a:solidFill>
                <a:prstClr val="black"/>
              </a:solidFill>
              <a:effectLst/>
              <a:uLnTx/>
              <a:uFillTx/>
            </a:endParaRPr>
          </a:p>
        </p:txBody>
      </p:sp>
      <p:sp>
        <p:nvSpPr>
          <p:cNvPr id="17" name="矩形 82">
            <a:extLst>
              <a:ext uri="{FF2B5EF4-FFF2-40B4-BE49-F238E27FC236}">
                <a16:creationId xmlns:a16="http://schemas.microsoft.com/office/drawing/2014/main" id="{48D22045-79DD-400F-9515-45C78352262F}"/>
              </a:ext>
            </a:extLst>
          </p:cNvPr>
          <p:cNvSpPr/>
          <p:nvPr/>
        </p:nvSpPr>
        <p:spPr>
          <a:xfrm>
            <a:off x="1562247" y="1225258"/>
            <a:ext cx="6654012" cy="1428565"/>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sp>
        <p:nvSpPr>
          <p:cNvPr id="18" name="文本框 83">
            <a:extLst>
              <a:ext uri="{FF2B5EF4-FFF2-40B4-BE49-F238E27FC236}">
                <a16:creationId xmlns:a16="http://schemas.microsoft.com/office/drawing/2014/main" id="{FFA79884-67BB-46EB-AE3F-5CECAB603602}"/>
              </a:ext>
            </a:extLst>
          </p:cNvPr>
          <p:cNvSpPr txBox="1"/>
          <p:nvPr/>
        </p:nvSpPr>
        <p:spPr>
          <a:xfrm>
            <a:off x="4336610" y="1193565"/>
            <a:ext cx="1384751" cy="338554"/>
          </a:xfrm>
          <a:prstGeom prst="rect">
            <a:avLst/>
          </a:prstGeom>
          <a:noFill/>
        </p:spPr>
        <p:txBody>
          <a:bodyPr wrap="square" rtlCol="0">
            <a:spAutoFit/>
          </a:bodyPr>
          <a:lstStyle/>
          <a:p>
            <a:pPr fontAlgn="base">
              <a:spcBef>
                <a:spcPct val="0"/>
              </a:spcBef>
              <a:spcAft>
                <a:spcPct val="0"/>
              </a:spcAft>
            </a:pPr>
            <a:r>
              <a:rPr lang="en-US" sz="1600" dirty="0">
                <a:solidFill>
                  <a:prstClr val="black"/>
                </a:solidFill>
                <a:ea typeface="宋体" pitchFamily="2" charset="-122"/>
              </a:rPr>
              <a:t>UUI/Portal</a:t>
            </a:r>
            <a:endParaRPr lang="en-US" sz="1400" dirty="0">
              <a:solidFill>
                <a:prstClr val="black"/>
              </a:solidFill>
              <a:ea typeface="宋体" pitchFamily="2" charset="-122"/>
            </a:endParaRPr>
          </a:p>
        </p:txBody>
      </p:sp>
      <p:sp>
        <p:nvSpPr>
          <p:cNvPr id="19" name="圆角矩形 84">
            <a:extLst>
              <a:ext uri="{FF2B5EF4-FFF2-40B4-BE49-F238E27FC236}">
                <a16:creationId xmlns:a16="http://schemas.microsoft.com/office/drawing/2014/main" id="{25A7C864-BC82-41F3-A1F4-8754FA07BCBE}"/>
              </a:ext>
            </a:extLst>
          </p:cNvPr>
          <p:cNvSpPr/>
          <p:nvPr/>
        </p:nvSpPr>
        <p:spPr>
          <a:xfrm>
            <a:off x="2055464" y="1586296"/>
            <a:ext cx="1344603" cy="66371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CSMF</a:t>
            </a:r>
            <a:r>
              <a:rPr kumimoji="0" lang="zh-CN" altLang="en-US" sz="1400" b="0" i="0" u="none" strike="noStrike" kern="0" cap="none" spc="0" normalizeH="0" baseline="0" noProof="0" dirty="0">
                <a:ln>
                  <a:noFill/>
                </a:ln>
                <a:solidFill>
                  <a:prstClr val="white"/>
                </a:solidFill>
                <a:effectLst/>
                <a:uLnTx/>
                <a:uFillTx/>
              </a:rPr>
              <a:t> </a:t>
            </a:r>
            <a:r>
              <a:rPr kumimoji="0" lang="en-US" altLang="zh-CN" sz="1400" b="0" i="0" u="none" strike="noStrike" kern="0" cap="none" spc="0" normalizeH="0" baseline="0" noProof="0" dirty="0">
                <a:ln>
                  <a:noFill/>
                </a:ln>
                <a:solidFill>
                  <a:prstClr val="white"/>
                </a:solidFill>
                <a:effectLst/>
                <a:uLnTx/>
                <a:uFillTx/>
              </a:rPr>
              <a:t>Portal</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white"/>
                </a:solidFill>
                <a:effectLst/>
                <a:uLnTx/>
                <a:uFillTx/>
              </a:rPr>
              <a:t>(Tenant Portal)</a:t>
            </a:r>
            <a:endParaRPr kumimoji="0" lang="en-US" sz="1400" b="0" i="0" u="none" strike="noStrike" kern="0" cap="none" spc="0" normalizeH="0" baseline="0" noProof="0" dirty="0">
              <a:ln>
                <a:noFill/>
              </a:ln>
              <a:solidFill>
                <a:prstClr val="white"/>
              </a:solidFill>
              <a:effectLst/>
              <a:uLnTx/>
              <a:uFillTx/>
            </a:endParaRPr>
          </a:p>
        </p:txBody>
      </p:sp>
      <p:sp>
        <p:nvSpPr>
          <p:cNvPr id="20" name="圆角矩形 85">
            <a:extLst>
              <a:ext uri="{FF2B5EF4-FFF2-40B4-BE49-F238E27FC236}">
                <a16:creationId xmlns:a16="http://schemas.microsoft.com/office/drawing/2014/main" id="{3A738A68-0E81-4ED9-A5FB-23309C5CE246}"/>
              </a:ext>
            </a:extLst>
          </p:cNvPr>
          <p:cNvSpPr/>
          <p:nvPr/>
        </p:nvSpPr>
        <p:spPr>
          <a:xfrm>
            <a:off x="1118086" y="3693345"/>
            <a:ext cx="1174805" cy="567225"/>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NST  Model</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(Including</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KPI</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Monitoring</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a:t>
            </a:r>
            <a:endParaRPr kumimoji="0" lang="en-US" sz="1200" b="0" i="0" u="none" strike="noStrike" kern="0" cap="none" spc="0" normalizeH="0" baseline="0" noProof="0" dirty="0">
              <a:ln>
                <a:noFill/>
              </a:ln>
              <a:solidFill>
                <a:prstClr val="black"/>
              </a:solidFill>
              <a:effectLst/>
              <a:uLnTx/>
              <a:uFillTx/>
            </a:endParaRPr>
          </a:p>
        </p:txBody>
      </p:sp>
      <p:sp>
        <p:nvSpPr>
          <p:cNvPr id="21" name="圆角矩形 86">
            <a:extLst>
              <a:ext uri="{FF2B5EF4-FFF2-40B4-BE49-F238E27FC236}">
                <a16:creationId xmlns:a16="http://schemas.microsoft.com/office/drawing/2014/main" id="{386C3676-F59B-4E62-90A4-4467AFBB50C1}"/>
              </a:ext>
            </a:extLst>
          </p:cNvPr>
          <p:cNvSpPr/>
          <p:nvPr/>
        </p:nvSpPr>
        <p:spPr>
          <a:xfrm>
            <a:off x="1170443" y="4466952"/>
            <a:ext cx="1122447" cy="226503"/>
          </a:xfrm>
          <a:prstGeom prst="roundRect">
            <a:avLst/>
          </a:prstGeom>
          <a:solidFill>
            <a:sysClr val="window" lastClr="FFFFFF">
              <a:lumMod val="6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NSST  Model</a:t>
            </a:r>
            <a:endParaRPr kumimoji="0" lang="en-US" sz="1200" b="0" i="0" u="none" strike="noStrike" kern="0" cap="none" spc="0" normalizeH="0" baseline="0" noProof="0" dirty="0">
              <a:ln>
                <a:noFill/>
              </a:ln>
              <a:solidFill>
                <a:prstClr val="black"/>
              </a:solidFill>
              <a:effectLst/>
              <a:uLnTx/>
              <a:uFillTx/>
            </a:endParaRPr>
          </a:p>
        </p:txBody>
      </p:sp>
      <p:sp>
        <p:nvSpPr>
          <p:cNvPr id="22" name="圆角矩形 87">
            <a:extLst>
              <a:ext uri="{FF2B5EF4-FFF2-40B4-BE49-F238E27FC236}">
                <a16:creationId xmlns:a16="http://schemas.microsoft.com/office/drawing/2014/main" id="{4E6BFD58-BAF1-485C-BD06-F696BEDB02AE}"/>
              </a:ext>
            </a:extLst>
          </p:cNvPr>
          <p:cNvSpPr/>
          <p:nvPr/>
        </p:nvSpPr>
        <p:spPr>
          <a:xfrm>
            <a:off x="801280" y="5701330"/>
            <a:ext cx="919140" cy="197596"/>
          </a:xfrm>
          <a:prstGeom prst="roundRect">
            <a:avLst/>
          </a:prstGeom>
          <a:solidFill>
            <a:srgbClr val="5B9BD5">
              <a:lumMod val="60000"/>
              <a:lumOff val="40000"/>
            </a:srgbClr>
          </a:solidFill>
          <a:ln w="12700" cap="flat" cmpd="sng" algn="ctr">
            <a:solidFill>
              <a:srgbClr val="5B9BD5">
                <a:shade val="50000"/>
              </a:srgbClr>
            </a:solidFill>
            <a:prstDash val="sysDash"/>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black">
                    <a:lumMod val="85000"/>
                    <a:lumOff val="15000"/>
                  </a:prstClr>
                </a:solidFill>
                <a:effectLst/>
                <a:uLnTx/>
                <a:uFillTx/>
              </a:rPr>
              <a:t>NSST  Model</a:t>
            </a:r>
            <a:endParaRPr kumimoji="0" lang="en-US" sz="1100" b="0" i="0" u="none" strike="noStrike" kern="0" cap="none" spc="0" normalizeH="0" baseline="0" noProof="0" dirty="0">
              <a:ln>
                <a:noFill/>
              </a:ln>
              <a:solidFill>
                <a:prstClr val="black">
                  <a:lumMod val="85000"/>
                  <a:lumOff val="15000"/>
                </a:prstClr>
              </a:solidFill>
              <a:effectLst/>
              <a:uLnTx/>
              <a:uFillTx/>
            </a:endParaRPr>
          </a:p>
        </p:txBody>
      </p:sp>
      <p:cxnSp>
        <p:nvCxnSpPr>
          <p:cNvPr id="23" name="直接箭头连接符 109">
            <a:extLst>
              <a:ext uri="{FF2B5EF4-FFF2-40B4-BE49-F238E27FC236}">
                <a16:creationId xmlns:a16="http://schemas.microsoft.com/office/drawing/2014/main" id="{0A32FD92-2D6A-4918-8BBD-37E82F4916B3}"/>
              </a:ext>
            </a:extLst>
          </p:cNvPr>
          <p:cNvCxnSpPr>
            <a:cxnSpLocks/>
            <a:stCxn id="22" idx="0"/>
            <a:endCxn id="21" idx="2"/>
          </p:cNvCxnSpPr>
          <p:nvPr/>
        </p:nvCxnSpPr>
        <p:spPr>
          <a:xfrm flipV="1">
            <a:off x="1260850" y="4693455"/>
            <a:ext cx="470817" cy="1007875"/>
          </a:xfrm>
          <a:prstGeom prst="straightConnector1">
            <a:avLst/>
          </a:prstGeom>
          <a:noFill/>
          <a:ln w="6350" cap="flat" cmpd="sng" algn="ctr">
            <a:solidFill>
              <a:srgbClr val="5B9BD5"/>
            </a:solidFill>
            <a:prstDash val="solid"/>
            <a:miter lim="800000"/>
            <a:tailEnd type="triangle"/>
          </a:ln>
          <a:effectLst/>
        </p:spPr>
      </p:cxnSp>
      <p:sp>
        <p:nvSpPr>
          <p:cNvPr id="24" name="矩形 89">
            <a:extLst>
              <a:ext uri="{FF2B5EF4-FFF2-40B4-BE49-F238E27FC236}">
                <a16:creationId xmlns:a16="http://schemas.microsoft.com/office/drawing/2014/main" id="{26504EF3-5298-46B6-9610-935837DB2B76}"/>
              </a:ext>
            </a:extLst>
          </p:cNvPr>
          <p:cNvSpPr/>
          <p:nvPr/>
        </p:nvSpPr>
        <p:spPr>
          <a:xfrm>
            <a:off x="964996" y="5424331"/>
            <a:ext cx="736099" cy="276999"/>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Onboard</a:t>
            </a:r>
            <a:endParaRPr kumimoji="0" lang="en-US" sz="1200" b="0" i="0" u="none" strike="noStrike" kern="0" cap="none" spc="0" normalizeH="0" baseline="0" noProof="0" dirty="0">
              <a:ln>
                <a:noFill/>
              </a:ln>
              <a:solidFill>
                <a:prstClr val="black"/>
              </a:solidFill>
              <a:effectLst/>
              <a:uLnTx/>
              <a:uFillTx/>
            </a:endParaRPr>
          </a:p>
        </p:txBody>
      </p:sp>
      <p:sp>
        <p:nvSpPr>
          <p:cNvPr id="25" name="圆角矩形 90">
            <a:extLst>
              <a:ext uri="{FF2B5EF4-FFF2-40B4-BE49-F238E27FC236}">
                <a16:creationId xmlns:a16="http://schemas.microsoft.com/office/drawing/2014/main" id="{47C5D48B-C897-4583-BDF7-CA90EC220A57}"/>
              </a:ext>
            </a:extLst>
          </p:cNvPr>
          <p:cNvSpPr/>
          <p:nvPr/>
        </p:nvSpPr>
        <p:spPr>
          <a:xfrm>
            <a:off x="3183024" y="4663673"/>
            <a:ext cx="1389597" cy="573958"/>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5G PM</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Data Collector</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rPr>
              <a:t>(VES</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REST</a:t>
            </a:r>
            <a:r>
              <a:rPr kumimoji="0" lang="zh-CN" altLang="en-US" sz="1200" b="0" i="0" u="none" strike="noStrike" kern="0" cap="none" spc="0" normalizeH="0" baseline="0" noProof="0" dirty="0">
                <a:ln>
                  <a:noFill/>
                </a:ln>
                <a:solidFill>
                  <a:prstClr val="black"/>
                </a:solidFill>
                <a:effectLst/>
                <a:uLnTx/>
                <a:uFillTx/>
              </a:rPr>
              <a:t> </a:t>
            </a:r>
            <a:r>
              <a:rPr kumimoji="0" lang="en-US" altLang="zh-CN" sz="1200" b="0" i="0" u="none" strike="noStrike" kern="0" cap="none" spc="0" normalizeH="0" baseline="0" noProof="0" dirty="0">
                <a:ln>
                  <a:noFill/>
                </a:ln>
                <a:solidFill>
                  <a:prstClr val="black"/>
                </a:solidFill>
                <a:effectLst/>
                <a:uLnTx/>
                <a:uFillTx/>
              </a:rPr>
              <a:t>)</a:t>
            </a:r>
            <a:endParaRPr kumimoji="0" lang="en-US" sz="1200" b="0" i="0" u="none" strike="noStrike" kern="0" cap="none" spc="0" normalizeH="0" baseline="0" noProof="0" dirty="0">
              <a:ln>
                <a:noFill/>
              </a:ln>
              <a:solidFill>
                <a:prstClr val="black"/>
              </a:solidFill>
              <a:effectLst/>
              <a:uLnTx/>
              <a:uFillTx/>
            </a:endParaRPr>
          </a:p>
        </p:txBody>
      </p:sp>
      <p:pic>
        <p:nvPicPr>
          <p:cNvPr id="26" name="Picture 1243" descr="图片199">
            <a:extLst>
              <a:ext uri="{FF2B5EF4-FFF2-40B4-BE49-F238E27FC236}">
                <a16:creationId xmlns:a16="http://schemas.microsoft.com/office/drawing/2014/main" id="{CC918513-28E7-4163-8213-19915E02FCA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482" y="1443732"/>
            <a:ext cx="694636" cy="552873"/>
          </a:xfrm>
          <a:prstGeom prst="rect">
            <a:avLst/>
          </a:prstGeom>
          <a:solidFill>
            <a:sysClr val="window" lastClr="FFFFFF"/>
          </a:solidFill>
          <a:ln>
            <a:noFill/>
          </a:ln>
        </p:spPr>
      </p:pic>
      <p:pic>
        <p:nvPicPr>
          <p:cNvPr id="27" name="Picture 1243" descr="图片199">
            <a:extLst>
              <a:ext uri="{FF2B5EF4-FFF2-40B4-BE49-F238E27FC236}">
                <a16:creationId xmlns:a16="http://schemas.microsoft.com/office/drawing/2014/main" id="{CAF77602-879F-489C-B84C-DC8BAB2C5E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6122" y="1478059"/>
            <a:ext cx="694636" cy="55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直接箭头连接符 142">
            <a:extLst>
              <a:ext uri="{FF2B5EF4-FFF2-40B4-BE49-F238E27FC236}">
                <a16:creationId xmlns:a16="http://schemas.microsoft.com/office/drawing/2014/main" id="{BCC79964-F9FD-4E61-B244-BAE52841F50A}"/>
              </a:ext>
            </a:extLst>
          </p:cNvPr>
          <p:cNvCxnSpPr>
            <a:stCxn id="26" idx="3"/>
            <a:endCxn id="19" idx="1"/>
          </p:cNvCxnSpPr>
          <p:nvPr/>
        </p:nvCxnSpPr>
        <p:spPr>
          <a:xfrm>
            <a:off x="1133117" y="1720168"/>
            <a:ext cx="922347" cy="197987"/>
          </a:xfrm>
          <a:prstGeom prst="straightConnector1">
            <a:avLst/>
          </a:prstGeom>
          <a:noFill/>
          <a:ln w="6350" cap="flat" cmpd="sng" algn="ctr">
            <a:solidFill>
              <a:srgbClr val="7030A0"/>
            </a:solidFill>
            <a:prstDash val="solid"/>
            <a:miter lim="800000"/>
            <a:tailEnd type="triangle"/>
          </a:ln>
          <a:effectLst/>
        </p:spPr>
      </p:cxnSp>
      <p:sp>
        <p:nvSpPr>
          <p:cNvPr id="29" name="文本框 98">
            <a:extLst>
              <a:ext uri="{FF2B5EF4-FFF2-40B4-BE49-F238E27FC236}">
                <a16:creationId xmlns:a16="http://schemas.microsoft.com/office/drawing/2014/main" id="{E7EB3580-BBB3-4778-B671-9D8C035E171D}"/>
              </a:ext>
            </a:extLst>
          </p:cNvPr>
          <p:cNvSpPr txBox="1"/>
          <p:nvPr/>
        </p:nvSpPr>
        <p:spPr>
          <a:xfrm>
            <a:off x="336368" y="2023436"/>
            <a:ext cx="955944" cy="297454"/>
          </a:xfrm>
          <a:prstGeom prst="rect">
            <a:avLst/>
          </a:prstGeom>
          <a:noFill/>
        </p:spPr>
        <p:txBody>
          <a:bodyPr wrap="square" rtlCol="0">
            <a:spAutoFit/>
          </a:bodyPr>
          <a:lstStyle/>
          <a:p>
            <a:pPr defTabSz="914377"/>
            <a:r>
              <a:rPr lang="en-US" sz="1333" dirty="0">
                <a:solidFill>
                  <a:prstClr val="black"/>
                </a:solidFill>
                <a:latin typeface="Microsoft YaHei" panose="020B0503020204020204" pitchFamily="34" charset="-122"/>
                <a:ea typeface="Microsoft YaHei" panose="020B0503020204020204" pitchFamily="34" charset="-122"/>
              </a:rPr>
              <a:t>Tenant</a:t>
            </a:r>
          </a:p>
        </p:txBody>
      </p:sp>
      <p:sp>
        <p:nvSpPr>
          <p:cNvPr id="30" name="文本框 99">
            <a:extLst>
              <a:ext uri="{FF2B5EF4-FFF2-40B4-BE49-F238E27FC236}">
                <a16:creationId xmlns:a16="http://schemas.microsoft.com/office/drawing/2014/main" id="{9FB326A5-3903-4CBC-88E1-05036C02328B}"/>
              </a:ext>
            </a:extLst>
          </p:cNvPr>
          <p:cNvSpPr txBox="1"/>
          <p:nvPr/>
        </p:nvSpPr>
        <p:spPr>
          <a:xfrm>
            <a:off x="9256121" y="1012766"/>
            <a:ext cx="955944" cy="502573"/>
          </a:xfrm>
          <a:prstGeom prst="rect">
            <a:avLst/>
          </a:prstGeom>
          <a:noFill/>
        </p:spPr>
        <p:txBody>
          <a:bodyPr wrap="square" rtlCol="0">
            <a:spAutoFit/>
          </a:bodyPr>
          <a:lstStyle/>
          <a:p>
            <a:pPr defTabSz="914377"/>
            <a:r>
              <a:rPr lang="en-US" sz="1333" dirty="0">
                <a:solidFill>
                  <a:prstClr val="black"/>
                </a:solidFill>
                <a:latin typeface="Microsoft YaHei" panose="020B0503020204020204" pitchFamily="34" charset="-122"/>
                <a:ea typeface="Microsoft YaHei" panose="020B0503020204020204" pitchFamily="34" charset="-122"/>
              </a:rPr>
              <a:t>Service Provider</a:t>
            </a:r>
          </a:p>
        </p:txBody>
      </p:sp>
      <p:sp>
        <p:nvSpPr>
          <p:cNvPr id="31" name="圆角矩形 100">
            <a:extLst>
              <a:ext uri="{FF2B5EF4-FFF2-40B4-BE49-F238E27FC236}">
                <a16:creationId xmlns:a16="http://schemas.microsoft.com/office/drawing/2014/main" id="{A0195CD1-57E1-4B43-935F-EB0499444B5E}"/>
              </a:ext>
            </a:extLst>
          </p:cNvPr>
          <p:cNvSpPr/>
          <p:nvPr/>
        </p:nvSpPr>
        <p:spPr>
          <a:xfrm>
            <a:off x="4683096" y="4298448"/>
            <a:ext cx="1242813" cy="761404"/>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prstClr val="white"/>
                </a:solidFill>
                <a:effectLst/>
                <a:uLnTx/>
                <a:uFillTx/>
              </a:rPr>
              <a:t>Mongo DB (historic &amp; current KPI)</a:t>
            </a:r>
          </a:p>
        </p:txBody>
      </p:sp>
      <p:cxnSp>
        <p:nvCxnSpPr>
          <p:cNvPr id="32" name="直接箭头连接符 130">
            <a:extLst>
              <a:ext uri="{FF2B5EF4-FFF2-40B4-BE49-F238E27FC236}">
                <a16:creationId xmlns:a16="http://schemas.microsoft.com/office/drawing/2014/main" id="{EE8F13E7-588D-4A21-A982-D14452BE5AB5}"/>
              </a:ext>
            </a:extLst>
          </p:cNvPr>
          <p:cNvCxnSpPr>
            <a:cxnSpLocks/>
            <a:stCxn id="65" idx="0"/>
            <a:endCxn id="25" idx="2"/>
          </p:cNvCxnSpPr>
          <p:nvPr/>
        </p:nvCxnSpPr>
        <p:spPr>
          <a:xfrm flipH="1" flipV="1">
            <a:off x="3877823" y="5237631"/>
            <a:ext cx="84997" cy="411563"/>
          </a:xfrm>
          <a:prstGeom prst="straightConnector1">
            <a:avLst/>
          </a:prstGeom>
          <a:noFill/>
          <a:ln w="6350" cap="flat" cmpd="sng" algn="ctr">
            <a:solidFill>
              <a:srgbClr val="00B050"/>
            </a:solidFill>
            <a:prstDash val="solid"/>
            <a:miter lim="800000"/>
            <a:tailEnd type="triangle"/>
          </a:ln>
          <a:effectLst/>
        </p:spPr>
      </p:cxnSp>
      <p:sp>
        <p:nvSpPr>
          <p:cNvPr id="33" name="圆角矩形 102">
            <a:extLst>
              <a:ext uri="{FF2B5EF4-FFF2-40B4-BE49-F238E27FC236}">
                <a16:creationId xmlns:a16="http://schemas.microsoft.com/office/drawing/2014/main" id="{52939AB5-3063-4094-A9BA-30B7387F30DB}"/>
              </a:ext>
            </a:extLst>
          </p:cNvPr>
          <p:cNvSpPr/>
          <p:nvPr/>
        </p:nvSpPr>
        <p:spPr>
          <a:xfrm>
            <a:off x="3281443" y="3449317"/>
            <a:ext cx="1362754" cy="637726"/>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PM Mapper</a:t>
            </a:r>
          </a:p>
        </p:txBody>
      </p:sp>
      <p:cxnSp>
        <p:nvCxnSpPr>
          <p:cNvPr id="34" name="直接箭头连接符 144">
            <a:extLst>
              <a:ext uri="{FF2B5EF4-FFF2-40B4-BE49-F238E27FC236}">
                <a16:creationId xmlns:a16="http://schemas.microsoft.com/office/drawing/2014/main" id="{9F1B6ACB-53F0-4122-933A-492E871FAD09}"/>
              </a:ext>
            </a:extLst>
          </p:cNvPr>
          <p:cNvCxnSpPr>
            <a:cxnSpLocks/>
            <a:stCxn id="25" idx="0"/>
            <a:endCxn id="33" idx="2"/>
          </p:cNvCxnSpPr>
          <p:nvPr/>
        </p:nvCxnSpPr>
        <p:spPr>
          <a:xfrm flipV="1">
            <a:off x="3877823" y="4087043"/>
            <a:ext cx="84997" cy="576630"/>
          </a:xfrm>
          <a:prstGeom prst="straightConnector1">
            <a:avLst/>
          </a:prstGeom>
          <a:noFill/>
          <a:ln w="6350" cap="flat" cmpd="sng" algn="ctr">
            <a:solidFill>
              <a:srgbClr val="00B050"/>
            </a:solidFill>
            <a:prstDash val="solid"/>
            <a:miter lim="800000"/>
            <a:tailEnd type="triangle"/>
          </a:ln>
          <a:effectLst/>
        </p:spPr>
      </p:cxnSp>
      <p:cxnSp>
        <p:nvCxnSpPr>
          <p:cNvPr id="35" name="直接箭头连接符 32">
            <a:extLst>
              <a:ext uri="{FF2B5EF4-FFF2-40B4-BE49-F238E27FC236}">
                <a16:creationId xmlns:a16="http://schemas.microsoft.com/office/drawing/2014/main" id="{7EF32693-F1A8-4348-B19F-305F611F26EB}"/>
              </a:ext>
            </a:extLst>
          </p:cNvPr>
          <p:cNvCxnSpPr>
            <a:cxnSpLocks/>
            <a:stCxn id="33" idx="3"/>
          </p:cNvCxnSpPr>
          <p:nvPr/>
        </p:nvCxnSpPr>
        <p:spPr>
          <a:xfrm>
            <a:off x="4644197" y="3768180"/>
            <a:ext cx="374907" cy="530268"/>
          </a:xfrm>
          <a:prstGeom prst="straightConnector1">
            <a:avLst/>
          </a:prstGeom>
          <a:noFill/>
          <a:ln w="6350" cap="flat" cmpd="sng" algn="ctr">
            <a:solidFill>
              <a:srgbClr val="00B050"/>
            </a:solidFill>
            <a:prstDash val="solid"/>
            <a:miter lim="800000"/>
            <a:tailEnd type="triangle"/>
          </a:ln>
          <a:effectLst/>
        </p:spPr>
      </p:cxnSp>
      <p:grpSp>
        <p:nvGrpSpPr>
          <p:cNvPr id="36" name="组合 105">
            <a:extLst>
              <a:ext uri="{FF2B5EF4-FFF2-40B4-BE49-F238E27FC236}">
                <a16:creationId xmlns:a16="http://schemas.microsoft.com/office/drawing/2014/main" id="{86AE0B1A-9B5F-493B-AD0E-6AB221CA8FB2}"/>
              </a:ext>
            </a:extLst>
          </p:cNvPr>
          <p:cNvGrpSpPr/>
          <p:nvPr/>
        </p:nvGrpSpPr>
        <p:grpSpPr>
          <a:xfrm>
            <a:off x="4006053" y="5303622"/>
            <a:ext cx="364203" cy="336729"/>
            <a:chOff x="2395488" y="1768861"/>
            <a:chExt cx="273152" cy="252547"/>
          </a:xfrm>
        </p:grpSpPr>
        <p:sp>
          <p:nvSpPr>
            <p:cNvPr id="37" name="椭圆 106">
              <a:extLst>
                <a:ext uri="{FF2B5EF4-FFF2-40B4-BE49-F238E27FC236}">
                  <a16:creationId xmlns:a16="http://schemas.microsoft.com/office/drawing/2014/main" id="{9E8800F7-0021-4B3F-8613-84B90EFD4648}"/>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8" name="矩形 107">
              <a:extLst>
                <a:ext uri="{FF2B5EF4-FFF2-40B4-BE49-F238E27FC236}">
                  <a16:creationId xmlns:a16="http://schemas.microsoft.com/office/drawing/2014/main" id="{FA59408C-60E6-475C-8684-66A92270B726}"/>
                </a:ext>
              </a:extLst>
            </p:cNvPr>
            <p:cNvSpPr/>
            <p:nvPr/>
          </p:nvSpPr>
          <p:spPr>
            <a:xfrm>
              <a:off x="2395488" y="1786612"/>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2.1</a:t>
              </a:r>
              <a:endParaRPr kumimoji="0" lang="en-US" sz="1100" b="0" i="0" u="none" strike="noStrike" kern="0" cap="none" spc="0" normalizeH="0" baseline="0" noProof="0" dirty="0">
                <a:ln>
                  <a:noFill/>
                </a:ln>
                <a:solidFill>
                  <a:prstClr val="white"/>
                </a:solidFill>
                <a:effectLst/>
                <a:uLnTx/>
                <a:uFillTx/>
              </a:endParaRPr>
            </a:p>
          </p:txBody>
        </p:sp>
      </p:grpSp>
      <p:grpSp>
        <p:nvGrpSpPr>
          <p:cNvPr id="39" name="组合 108">
            <a:extLst>
              <a:ext uri="{FF2B5EF4-FFF2-40B4-BE49-F238E27FC236}">
                <a16:creationId xmlns:a16="http://schemas.microsoft.com/office/drawing/2014/main" id="{6696D77A-9FCF-4F92-9E51-5661CE465E2E}"/>
              </a:ext>
            </a:extLst>
          </p:cNvPr>
          <p:cNvGrpSpPr/>
          <p:nvPr/>
        </p:nvGrpSpPr>
        <p:grpSpPr>
          <a:xfrm>
            <a:off x="3513620" y="4246080"/>
            <a:ext cx="364203" cy="336729"/>
            <a:chOff x="2383803" y="1768861"/>
            <a:chExt cx="273152" cy="252547"/>
          </a:xfrm>
        </p:grpSpPr>
        <p:sp>
          <p:nvSpPr>
            <p:cNvPr id="40" name="椭圆 109">
              <a:extLst>
                <a:ext uri="{FF2B5EF4-FFF2-40B4-BE49-F238E27FC236}">
                  <a16:creationId xmlns:a16="http://schemas.microsoft.com/office/drawing/2014/main" id="{53F5BD8C-12BF-4B07-BCD1-F26D5E12AA0D}"/>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1" name="矩形 110">
              <a:extLst>
                <a:ext uri="{FF2B5EF4-FFF2-40B4-BE49-F238E27FC236}">
                  <a16:creationId xmlns:a16="http://schemas.microsoft.com/office/drawing/2014/main" id="{B8053EA6-41DA-4DF4-8555-3DA4463C7DF5}"/>
                </a:ext>
              </a:extLst>
            </p:cNvPr>
            <p:cNvSpPr/>
            <p:nvPr/>
          </p:nvSpPr>
          <p:spPr>
            <a:xfrm>
              <a:off x="2383803" y="1794790"/>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2.2</a:t>
              </a:r>
              <a:endParaRPr kumimoji="0" lang="en-US" sz="1100" b="0" i="0" u="none" strike="noStrike" kern="0" cap="none" spc="0" normalizeH="0" baseline="0" noProof="0" dirty="0">
                <a:ln>
                  <a:noFill/>
                </a:ln>
                <a:solidFill>
                  <a:prstClr val="white"/>
                </a:solidFill>
                <a:effectLst/>
                <a:uLnTx/>
                <a:uFillTx/>
              </a:endParaRPr>
            </a:p>
          </p:txBody>
        </p:sp>
      </p:grpSp>
      <p:grpSp>
        <p:nvGrpSpPr>
          <p:cNvPr id="42" name="组合 111">
            <a:extLst>
              <a:ext uri="{FF2B5EF4-FFF2-40B4-BE49-F238E27FC236}">
                <a16:creationId xmlns:a16="http://schemas.microsoft.com/office/drawing/2014/main" id="{F99C6C48-C397-41DF-AA26-D957799BA0EF}"/>
              </a:ext>
            </a:extLst>
          </p:cNvPr>
          <p:cNvGrpSpPr/>
          <p:nvPr/>
        </p:nvGrpSpPr>
        <p:grpSpPr>
          <a:xfrm>
            <a:off x="4597737" y="3861017"/>
            <a:ext cx="364203" cy="336729"/>
            <a:chOff x="2395488" y="1768861"/>
            <a:chExt cx="273152" cy="252547"/>
          </a:xfrm>
        </p:grpSpPr>
        <p:sp>
          <p:nvSpPr>
            <p:cNvPr id="43" name="椭圆 112">
              <a:extLst>
                <a:ext uri="{FF2B5EF4-FFF2-40B4-BE49-F238E27FC236}">
                  <a16:creationId xmlns:a16="http://schemas.microsoft.com/office/drawing/2014/main" id="{E42EBBAC-780A-461D-A387-6DF227BAFE5B}"/>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4" name="矩形 113">
              <a:extLst>
                <a:ext uri="{FF2B5EF4-FFF2-40B4-BE49-F238E27FC236}">
                  <a16:creationId xmlns:a16="http://schemas.microsoft.com/office/drawing/2014/main" id="{A89088EF-3F14-4F89-AD55-F052BF78D932}"/>
                </a:ext>
              </a:extLst>
            </p:cNvPr>
            <p:cNvSpPr/>
            <p:nvPr/>
          </p:nvSpPr>
          <p:spPr>
            <a:xfrm>
              <a:off x="2395488" y="1786612"/>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2.3</a:t>
              </a:r>
              <a:endParaRPr kumimoji="0" lang="en-US" sz="1100" b="0" i="0" u="none" strike="noStrike" kern="0" cap="none" spc="0" normalizeH="0" baseline="0" noProof="0" dirty="0">
                <a:ln>
                  <a:noFill/>
                </a:ln>
                <a:solidFill>
                  <a:prstClr val="white"/>
                </a:solidFill>
                <a:effectLst/>
                <a:uLnTx/>
                <a:uFillTx/>
              </a:endParaRPr>
            </a:p>
          </p:txBody>
        </p:sp>
      </p:grpSp>
      <p:cxnSp>
        <p:nvCxnSpPr>
          <p:cNvPr id="45" name="直接箭头连接符 35">
            <a:extLst>
              <a:ext uri="{FF2B5EF4-FFF2-40B4-BE49-F238E27FC236}">
                <a16:creationId xmlns:a16="http://schemas.microsoft.com/office/drawing/2014/main" id="{020DB893-5EC1-457C-9C7A-76A2EB4A6A91}"/>
              </a:ext>
            </a:extLst>
          </p:cNvPr>
          <p:cNvCxnSpPr>
            <a:cxnSpLocks/>
            <a:stCxn id="19" idx="2"/>
          </p:cNvCxnSpPr>
          <p:nvPr/>
        </p:nvCxnSpPr>
        <p:spPr>
          <a:xfrm>
            <a:off x="2727766" y="2250015"/>
            <a:ext cx="2487951" cy="1244167"/>
          </a:xfrm>
          <a:prstGeom prst="straightConnector1">
            <a:avLst/>
          </a:prstGeom>
          <a:noFill/>
          <a:ln w="6350" cap="flat" cmpd="sng" algn="ctr">
            <a:solidFill>
              <a:srgbClr val="7030A0"/>
            </a:solidFill>
            <a:prstDash val="solid"/>
            <a:miter lim="800000"/>
            <a:tailEnd type="triangle"/>
          </a:ln>
          <a:effectLst/>
        </p:spPr>
      </p:cxnSp>
      <p:cxnSp>
        <p:nvCxnSpPr>
          <p:cNvPr id="46" name="直接箭头连接符 168">
            <a:extLst>
              <a:ext uri="{FF2B5EF4-FFF2-40B4-BE49-F238E27FC236}">
                <a16:creationId xmlns:a16="http://schemas.microsoft.com/office/drawing/2014/main" id="{4AB84F15-BC2D-4987-A20F-E854FBCC934D}"/>
              </a:ext>
            </a:extLst>
          </p:cNvPr>
          <p:cNvCxnSpPr>
            <a:cxnSpLocks/>
          </p:cNvCxnSpPr>
          <p:nvPr/>
        </p:nvCxnSpPr>
        <p:spPr>
          <a:xfrm flipH="1">
            <a:off x="5393286" y="2254212"/>
            <a:ext cx="1796924" cy="1212196"/>
          </a:xfrm>
          <a:prstGeom prst="straightConnector1">
            <a:avLst/>
          </a:prstGeom>
          <a:noFill/>
          <a:ln w="6350" cap="flat" cmpd="sng" algn="ctr">
            <a:solidFill>
              <a:srgbClr val="7030A0"/>
            </a:solidFill>
            <a:prstDash val="solid"/>
            <a:miter lim="800000"/>
            <a:tailEnd type="triangle"/>
          </a:ln>
          <a:effectLst/>
        </p:spPr>
      </p:cxnSp>
      <p:cxnSp>
        <p:nvCxnSpPr>
          <p:cNvPr id="47" name="直接箭头连接符 170">
            <a:extLst>
              <a:ext uri="{FF2B5EF4-FFF2-40B4-BE49-F238E27FC236}">
                <a16:creationId xmlns:a16="http://schemas.microsoft.com/office/drawing/2014/main" id="{463E261B-D4B5-4DBC-849C-A100B97BA69B}"/>
              </a:ext>
            </a:extLst>
          </p:cNvPr>
          <p:cNvCxnSpPr/>
          <p:nvPr/>
        </p:nvCxnSpPr>
        <p:spPr>
          <a:xfrm flipH="1">
            <a:off x="7589056" y="1947932"/>
            <a:ext cx="1667065" cy="75504"/>
          </a:xfrm>
          <a:prstGeom prst="straightConnector1">
            <a:avLst/>
          </a:prstGeom>
          <a:noFill/>
          <a:ln w="6350" cap="flat" cmpd="sng" algn="ctr">
            <a:solidFill>
              <a:srgbClr val="7030A0"/>
            </a:solidFill>
            <a:prstDash val="solid"/>
            <a:miter lim="800000"/>
            <a:tailEnd type="triangle"/>
          </a:ln>
          <a:effectLst/>
        </p:spPr>
      </p:cxnSp>
      <p:grpSp>
        <p:nvGrpSpPr>
          <p:cNvPr id="48" name="组合 117">
            <a:extLst>
              <a:ext uri="{FF2B5EF4-FFF2-40B4-BE49-F238E27FC236}">
                <a16:creationId xmlns:a16="http://schemas.microsoft.com/office/drawing/2014/main" id="{97B28D4D-B3DC-472C-9ABC-6BEC53F26291}"/>
              </a:ext>
            </a:extLst>
          </p:cNvPr>
          <p:cNvGrpSpPr/>
          <p:nvPr/>
        </p:nvGrpSpPr>
        <p:grpSpPr>
          <a:xfrm>
            <a:off x="1339545" y="1648955"/>
            <a:ext cx="364203" cy="336729"/>
            <a:chOff x="2395488" y="1768861"/>
            <a:chExt cx="273152" cy="252547"/>
          </a:xfrm>
        </p:grpSpPr>
        <p:sp>
          <p:nvSpPr>
            <p:cNvPr id="49" name="椭圆 118">
              <a:extLst>
                <a:ext uri="{FF2B5EF4-FFF2-40B4-BE49-F238E27FC236}">
                  <a16:creationId xmlns:a16="http://schemas.microsoft.com/office/drawing/2014/main" id="{5BE283B1-9FF9-47B0-AA9B-73F6F0F1539E}"/>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0" name="矩形 119">
              <a:extLst>
                <a:ext uri="{FF2B5EF4-FFF2-40B4-BE49-F238E27FC236}">
                  <a16:creationId xmlns:a16="http://schemas.microsoft.com/office/drawing/2014/main" id="{4F4C059E-1113-4C65-B48C-1D22930C78B0}"/>
                </a:ext>
              </a:extLst>
            </p:cNvPr>
            <p:cNvSpPr/>
            <p:nvPr/>
          </p:nvSpPr>
          <p:spPr>
            <a:xfrm>
              <a:off x="2395488" y="1786612"/>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3.1</a:t>
              </a:r>
              <a:endParaRPr kumimoji="0" lang="en-US" sz="1100" b="0" i="0" u="none" strike="noStrike" kern="0" cap="none" spc="0" normalizeH="0" baseline="0" noProof="0" dirty="0">
                <a:ln>
                  <a:noFill/>
                </a:ln>
                <a:solidFill>
                  <a:prstClr val="white"/>
                </a:solidFill>
                <a:effectLst/>
                <a:uLnTx/>
                <a:uFillTx/>
              </a:endParaRPr>
            </a:p>
          </p:txBody>
        </p:sp>
      </p:grpSp>
      <p:grpSp>
        <p:nvGrpSpPr>
          <p:cNvPr id="51" name="组合 120">
            <a:extLst>
              <a:ext uri="{FF2B5EF4-FFF2-40B4-BE49-F238E27FC236}">
                <a16:creationId xmlns:a16="http://schemas.microsoft.com/office/drawing/2014/main" id="{5B1B9D90-EC5B-4A74-8B4A-A31F5F3E2F64}"/>
              </a:ext>
            </a:extLst>
          </p:cNvPr>
          <p:cNvGrpSpPr/>
          <p:nvPr/>
        </p:nvGrpSpPr>
        <p:grpSpPr>
          <a:xfrm>
            <a:off x="2897912" y="2376465"/>
            <a:ext cx="364203" cy="336729"/>
            <a:chOff x="2395488" y="1768861"/>
            <a:chExt cx="273152" cy="252547"/>
          </a:xfrm>
        </p:grpSpPr>
        <p:sp>
          <p:nvSpPr>
            <p:cNvPr id="52" name="椭圆 121">
              <a:extLst>
                <a:ext uri="{FF2B5EF4-FFF2-40B4-BE49-F238E27FC236}">
                  <a16:creationId xmlns:a16="http://schemas.microsoft.com/office/drawing/2014/main" id="{ECC716AC-9BAA-4149-95E7-3F109FE0492F}"/>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3" name="矩形 122">
              <a:extLst>
                <a:ext uri="{FF2B5EF4-FFF2-40B4-BE49-F238E27FC236}">
                  <a16:creationId xmlns:a16="http://schemas.microsoft.com/office/drawing/2014/main" id="{946413CD-8774-4ABC-8FD6-71735B347CB1}"/>
                </a:ext>
              </a:extLst>
            </p:cNvPr>
            <p:cNvSpPr/>
            <p:nvPr/>
          </p:nvSpPr>
          <p:spPr>
            <a:xfrm>
              <a:off x="2397892" y="1786612"/>
              <a:ext cx="268343" cy="192409"/>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3.2</a:t>
              </a:r>
              <a:endParaRPr kumimoji="0" lang="en-US" sz="1100" b="0" i="0" u="none" strike="noStrike" kern="0" cap="none" spc="0" normalizeH="0" baseline="0" noProof="0" dirty="0">
                <a:ln>
                  <a:noFill/>
                </a:ln>
                <a:solidFill>
                  <a:prstClr val="white"/>
                </a:solidFill>
                <a:effectLst/>
                <a:uLnTx/>
                <a:uFillTx/>
              </a:endParaRPr>
            </a:p>
          </p:txBody>
        </p:sp>
      </p:grpSp>
      <p:grpSp>
        <p:nvGrpSpPr>
          <p:cNvPr id="54" name="组合 123">
            <a:extLst>
              <a:ext uri="{FF2B5EF4-FFF2-40B4-BE49-F238E27FC236}">
                <a16:creationId xmlns:a16="http://schemas.microsoft.com/office/drawing/2014/main" id="{8C3AAD48-1F56-45E9-B882-17F81281DC2F}"/>
              </a:ext>
            </a:extLst>
          </p:cNvPr>
          <p:cNvGrpSpPr/>
          <p:nvPr/>
        </p:nvGrpSpPr>
        <p:grpSpPr>
          <a:xfrm>
            <a:off x="8595507" y="1888740"/>
            <a:ext cx="364203" cy="336729"/>
            <a:chOff x="2395488" y="1768861"/>
            <a:chExt cx="273152" cy="252547"/>
          </a:xfrm>
        </p:grpSpPr>
        <p:sp>
          <p:nvSpPr>
            <p:cNvPr id="55" name="椭圆 124">
              <a:extLst>
                <a:ext uri="{FF2B5EF4-FFF2-40B4-BE49-F238E27FC236}">
                  <a16:creationId xmlns:a16="http://schemas.microsoft.com/office/drawing/2014/main" id="{9ACD74F8-3196-48B5-AE80-69ECE861AA0B}"/>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6" name="矩形 125">
              <a:extLst>
                <a:ext uri="{FF2B5EF4-FFF2-40B4-BE49-F238E27FC236}">
                  <a16:creationId xmlns:a16="http://schemas.microsoft.com/office/drawing/2014/main" id="{AAA45E50-87A9-47A2-889C-6EAC97165991}"/>
                </a:ext>
              </a:extLst>
            </p:cNvPr>
            <p:cNvSpPr/>
            <p:nvPr/>
          </p:nvSpPr>
          <p:spPr>
            <a:xfrm>
              <a:off x="2395488" y="1786612"/>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3.1</a:t>
              </a:r>
              <a:endParaRPr kumimoji="0" lang="en-US" sz="1100" b="0" i="0" u="none" strike="noStrike" kern="0" cap="none" spc="0" normalizeH="0" baseline="0" noProof="0" dirty="0">
                <a:ln>
                  <a:noFill/>
                </a:ln>
                <a:solidFill>
                  <a:prstClr val="white"/>
                </a:solidFill>
                <a:effectLst/>
                <a:uLnTx/>
                <a:uFillTx/>
              </a:endParaRPr>
            </a:p>
          </p:txBody>
        </p:sp>
      </p:grpSp>
      <p:grpSp>
        <p:nvGrpSpPr>
          <p:cNvPr id="57" name="组合 126">
            <a:extLst>
              <a:ext uri="{FF2B5EF4-FFF2-40B4-BE49-F238E27FC236}">
                <a16:creationId xmlns:a16="http://schemas.microsoft.com/office/drawing/2014/main" id="{81056C63-E1F2-49D0-BBD9-3FC60A3BB2CB}"/>
              </a:ext>
            </a:extLst>
          </p:cNvPr>
          <p:cNvGrpSpPr/>
          <p:nvPr/>
        </p:nvGrpSpPr>
        <p:grpSpPr>
          <a:xfrm>
            <a:off x="6740508" y="2275169"/>
            <a:ext cx="364203" cy="336729"/>
            <a:chOff x="2395488" y="1768861"/>
            <a:chExt cx="273152" cy="252547"/>
          </a:xfrm>
        </p:grpSpPr>
        <p:sp>
          <p:nvSpPr>
            <p:cNvPr id="58" name="椭圆 127">
              <a:extLst>
                <a:ext uri="{FF2B5EF4-FFF2-40B4-BE49-F238E27FC236}">
                  <a16:creationId xmlns:a16="http://schemas.microsoft.com/office/drawing/2014/main" id="{F33C61B6-BA50-4C85-BA1D-55CCBA70DC4C}"/>
                </a:ext>
              </a:extLst>
            </p:cNvPr>
            <p:cNvSpPr/>
            <p:nvPr/>
          </p:nvSpPr>
          <p:spPr>
            <a:xfrm>
              <a:off x="2404831"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9" name="矩形 128">
              <a:extLst>
                <a:ext uri="{FF2B5EF4-FFF2-40B4-BE49-F238E27FC236}">
                  <a16:creationId xmlns:a16="http://schemas.microsoft.com/office/drawing/2014/main" id="{247F275F-D950-473C-971A-757701203EC0}"/>
                </a:ext>
              </a:extLst>
            </p:cNvPr>
            <p:cNvSpPr/>
            <p:nvPr/>
          </p:nvSpPr>
          <p:spPr>
            <a:xfrm>
              <a:off x="2395488" y="1786612"/>
              <a:ext cx="273152"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3.2</a:t>
              </a:r>
              <a:endParaRPr kumimoji="0" lang="en-US" sz="1100" b="0" i="0" u="none" strike="noStrike" kern="0" cap="none" spc="0" normalizeH="0" baseline="0" noProof="0" dirty="0">
                <a:ln>
                  <a:noFill/>
                </a:ln>
                <a:solidFill>
                  <a:prstClr val="white"/>
                </a:solidFill>
                <a:effectLst/>
                <a:uLnTx/>
                <a:uFillTx/>
              </a:endParaRPr>
            </a:p>
          </p:txBody>
        </p:sp>
      </p:grpSp>
      <p:sp>
        <p:nvSpPr>
          <p:cNvPr id="60" name="文本框 129">
            <a:extLst>
              <a:ext uri="{FF2B5EF4-FFF2-40B4-BE49-F238E27FC236}">
                <a16:creationId xmlns:a16="http://schemas.microsoft.com/office/drawing/2014/main" id="{9692DE22-B5AF-4038-AAAB-0E0492132CAA}"/>
              </a:ext>
            </a:extLst>
          </p:cNvPr>
          <p:cNvSpPr txBox="1"/>
          <p:nvPr/>
        </p:nvSpPr>
        <p:spPr>
          <a:xfrm>
            <a:off x="9238296" y="2063478"/>
            <a:ext cx="2827975" cy="2492990"/>
          </a:xfrm>
          <a:prstGeom prst="rect">
            <a:avLst/>
          </a:prstGeom>
          <a:noFill/>
          <a:ln>
            <a:solidFill>
              <a:sysClr val="windowText" lastClr="000000">
                <a:lumMod val="85000"/>
                <a:lumOff val="15000"/>
              </a:sysClr>
            </a:solidFill>
          </a:ln>
        </p:spPr>
        <p:txBody>
          <a:bodyPr wrap="square" rtlCol="0">
            <a:spAutoFit/>
          </a:bodyPr>
          <a:lstStyle>
            <a:defPPr>
              <a:defRPr lang="en-US"/>
            </a:defPPr>
            <a:lvl1pPr marR="0" lvl="0" indent="0" fontAlgn="auto">
              <a:lnSpc>
                <a:spcPct val="100000"/>
              </a:lnSpc>
              <a:spcBef>
                <a:spcPts val="0"/>
              </a:spcBef>
              <a:spcAft>
                <a:spcPts val="0"/>
              </a:spcAft>
              <a:buClrTx/>
              <a:buSzTx/>
              <a:buFontTx/>
              <a:buNone/>
              <a:tabLst/>
              <a:defRPr kumimoji="0" sz="1600" b="1" i="0" u="sng" strike="noStrike" kern="0" cap="none" spc="0" normalizeH="0" baseline="0">
                <a:ln>
                  <a:noFill/>
                </a:ln>
                <a:solidFill>
                  <a:prstClr val="black"/>
                </a:solidFill>
                <a:effectLst/>
                <a:uLnTx/>
                <a:uFillTx/>
              </a:defRPr>
            </a:lvl1pPr>
          </a:lstStyle>
          <a:p>
            <a:r>
              <a:rPr lang="en-US" altLang="zh-CN" sz="1200" b="0" u="none" dirty="0"/>
              <a:t>1 SDC</a:t>
            </a:r>
            <a:r>
              <a:rPr lang="zh-CN" altLang="en-US" sz="1200" b="0" u="none" dirty="0"/>
              <a:t> </a:t>
            </a:r>
            <a:r>
              <a:rPr lang="en-US" altLang="zh-CN" sz="1200" b="0" u="none" dirty="0"/>
              <a:t>distributes</a:t>
            </a:r>
            <a:r>
              <a:rPr lang="zh-CN" altLang="en-US" sz="1200" b="0" u="none" dirty="0"/>
              <a:t> </a:t>
            </a:r>
            <a:r>
              <a:rPr lang="en-US" altLang="zh-CN" sz="1200" b="0" u="none" dirty="0"/>
              <a:t>KPI</a:t>
            </a:r>
            <a:r>
              <a:rPr lang="zh-CN" altLang="en-US" sz="1200" b="0" u="none" dirty="0"/>
              <a:t> </a:t>
            </a:r>
            <a:r>
              <a:rPr lang="en-US" altLang="zh-CN" sz="1200" b="0" u="none" dirty="0"/>
              <a:t>template</a:t>
            </a:r>
            <a:r>
              <a:rPr lang="zh-CN" altLang="en-US" sz="1200" b="0" u="none" dirty="0"/>
              <a:t> </a:t>
            </a:r>
            <a:r>
              <a:rPr lang="en-US" altLang="zh-CN" sz="1200" b="0" u="none" dirty="0"/>
              <a:t>to</a:t>
            </a:r>
            <a:r>
              <a:rPr lang="zh-CN" altLang="en-US" sz="1200" b="0" u="none" dirty="0"/>
              <a:t> </a:t>
            </a:r>
            <a:r>
              <a:rPr lang="en-US" altLang="zh-CN" sz="1200" b="0" u="none" dirty="0"/>
              <a:t>Compute</a:t>
            </a:r>
            <a:r>
              <a:rPr lang="zh-CN" altLang="en-US" sz="1200" b="0" u="none" dirty="0"/>
              <a:t> </a:t>
            </a:r>
            <a:r>
              <a:rPr lang="en-US" altLang="zh-CN" sz="1200" b="0" u="none" dirty="0"/>
              <a:t>MS</a:t>
            </a:r>
            <a:r>
              <a:rPr lang="zh-CN" altLang="en-US" sz="1200" b="0" u="none" dirty="0"/>
              <a:t> </a:t>
            </a:r>
            <a:r>
              <a:rPr lang="en-US" altLang="zh-CN" sz="1200" b="0" u="none" dirty="0"/>
              <a:t>in</a:t>
            </a:r>
            <a:r>
              <a:rPr lang="zh-CN" altLang="en-US" sz="1200" b="0" u="none" dirty="0"/>
              <a:t> </a:t>
            </a:r>
            <a:r>
              <a:rPr lang="en-US" altLang="zh-CN" sz="1200" b="0" u="none" dirty="0"/>
              <a:t>DCAE</a:t>
            </a:r>
          </a:p>
          <a:p>
            <a:endParaRPr lang="en-US" altLang="zh-CN" sz="1200" b="0" u="none" dirty="0"/>
          </a:p>
          <a:p>
            <a:r>
              <a:rPr lang="en-US" altLang="zh-CN" sz="1200" b="0" u="none" dirty="0"/>
              <a:t>2.1</a:t>
            </a:r>
            <a:r>
              <a:rPr lang="zh-CN" altLang="en-US" sz="1200" b="0" u="none" dirty="0"/>
              <a:t> </a:t>
            </a:r>
            <a:r>
              <a:rPr lang="en-US" altLang="zh-CN" sz="1200" b="0" u="none" dirty="0"/>
              <a:t>NSSMF</a:t>
            </a:r>
            <a:r>
              <a:rPr lang="zh-CN" altLang="en-US" sz="1200" b="0" u="none" dirty="0"/>
              <a:t> </a:t>
            </a:r>
            <a:r>
              <a:rPr lang="en-US" altLang="zh-CN" sz="1200" b="0" u="none" dirty="0"/>
              <a:t>reports</a:t>
            </a:r>
            <a:r>
              <a:rPr lang="zh-CN" altLang="en-US" sz="1200" b="0" u="none" dirty="0"/>
              <a:t> </a:t>
            </a:r>
            <a:r>
              <a:rPr lang="en-US" altLang="zh-CN" sz="1200" b="0" u="none" dirty="0"/>
              <a:t>PM</a:t>
            </a:r>
            <a:r>
              <a:rPr lang="zh-CN" altLang="en-US" sz="1200" b="0" u="none" dirty="0"/>
              <a:t> </a:t>
            </a:r>
            <a:r>
              <a:rPr lang="en-US" altLang="zh-CN" sz="1200" b="0" u="none" dirty="0"/>
              <a:t>data</a:t>
            </a:r>
            <a:r>
              <a:rPr lang="zh-CN" altLang="en-US" sz="1200" b="0" u="none" dirty="0"/>
              <a:t> </a:t>
            </a:r>
            <a:r>
              <a:rPr lang="en-US" altLang="zh-CN" sz="1200" b="0" u="none" dirty="0"/>
              <a:t>to</a:t>
            </a:r>
            <a:r>
              <a:rPr lang="zh-CN" altLang="en-US" sz="1200" b="0" u="none" dirty="0"/>
              <a:t> </a:t>
            </a:r>
            <a:r>
              <a:rPr lang="en-US" altLang="zh-CN" sz="1200" b="0" u="none" dirty="0"/>
              <a:t>ONAP</a:t>
            </a:r>
            <a:r>
              <a:rPr lang="zh-CN" altLang="en-US" sz="1200" b="0" u="none" dirty="0"/>
              <a:t> </a:t>
            </a:r>
            <a:r>
              <a:rPr lang="en-US" altLang="zh-CN" sz="1200" b="0" u="none" dirty="0"/>
              <a:t>via</a:t>
            </a:r>
            <a:r>
              <a:rPr lang="zh-CN" altLang="en-US" sz="1200" b="0" u="none" dirty="0"/>
              <a:t> </a:t>
            </a:r>
            <a:r>
              <a:rPr lang="en-US" altLang="zh-CN" sz="1200" b="0" u="none" dirty="0"/>
              <a:t>collector</a:t>
            </a:r>
          </a:p>
          <a:p>
            <a:r>
              <a:rPr lang="en-US" altLang="zh-CN" sz="1200" b="0" u="none" dirty="0"/>
              <a:t>2.2 KPI</a:t>
            </a:r>
            <a:r>
              <a:rPr lang="zh-CN" altLang="en-US" sz="1200" b="0" u="none" dirty="0"/>
              <a:t> </a:t>
            </a:r>
            <a:r>
              <a:rPr lang="en-US" altLang="zh-CN" sz="1200" b="0" u="none" dirty="0"/>
              <a:t>Compute</a:t>
            </a:r>
            <a:r>
              <a:rPr lang="zh-CN" altLang="en-US" sz="1200" b="0" u="none" dirty="0"/>
              <a:t> </a:t>
            </a:r>
            <a:r>
              <a:rPr lang="en-US" altLang="zh-CN" sz="1200" b="0" u="none" dirty="0"/>
              <a:t>MS</a:t>
            </a:r>
            <a:r>
              <a:rPr lang="zh-CN" altLang="en-US" sz="1200" b="0" u="none" dirty="0"/>
              <a:t> </a:t>
            </a:r>
            <a:r>
              <a:rPr lang="en-US" altLang="zh-CN" sz="1200" b="0" u="none" dirty="0"/>
              <a:t>analyses</a:t>
            </a:r>
            <a:r>
              <a:rPr lang="zh-CN" altLang="en-US" sz="1200" b="0" u="none" dirty="0"/>
              <a:t> </a:t>
            </a:r>
            <a:r>
              <a:rPr lang="en-US" altLang="zh-CN" sz="1200" b="0" u="none" dirty="0"/>
              <a:t>template</a:t>
            </a:r>
            <a:r>
              <a:rPr lang="zh-CN" altLang="en-US" sz="1200" b="0" u="none" dirty="0"/>
              <a:t> </a:t>
            </a:r>
            <a:r>
              <a:rPr lang="en-US" altLang="zh-CN" sz="1200" b="0" u="none" dirty="0"/>
              <a:t>and</a:t>
            </a:r>
            <a:r>
              <a:rPr lang="zh-CN" altLang="en-US" sz="1200" b="0" u="none" dirty="0"/>
              <a:t> </a:t>
            </a:r>
            <a:r>
              <a:rPr lang="en-US" altLang="zh-CN" sz="1200" b="0" u="none" dirty="0"/>
              <a:t>processes</a:t>
            </a:r>
            <a:r>
              <a:rPr lang="zh-CN" altLang="en-US" sz="1200" b="0" u="none" dirty="0"/>
              <a:t> </a:t>
            </a:r>
            <a:r>
              <a:rPr lang="en-US" altLang="zh-CN" sz="1200" b="0" u="none" dirty="0"/>
              <a:t>data</a:t>
            </a:r>
            <a:r>
              <a:rPr lang="zh-CN" altLang="en-US" sz="1200" b="0" u="none" dirty="0"/>
              <a:t> </a:t>
            </a:r>
            <a:endParaRPr lang="en-US" altLang="zh-CN" sz="1200" b="0" u="none" dirty="0"/>
          </a:p>
          <a:p>
            <a:r>
              <a:rPr lang="en-US" altLang="zh-CN" sz="1200" b="0" u="none" dirty="0"/>
              <a:t>2.3 Data</a:t>
            </a:r>
            <a:r>
              <a:rPr lang="zh-CN" altLang="en-US" sz="1200" b="0" u="none" dirty="0"/>
              <a:t> </a:t>
            </a:r>
            <a:r>
              <a:rPr lang="en-US" altLang="zh-CN" sz="1200" b="0" u="none" dirty="0"/>
              <a:t>is stored</a:t>
            </a:r>
            <a:r>
              <a:rPr lang="zh-CN" altLang="en-US" sz="1200" b="0" u="none" dirty="0"/>
              <a:t> </a:t>
            </a:r>
            <a:r>
              <a:rPr lang="en-US" altLang="zh-CN" sz="1200" b="0" u="none" dirty="0"/>
              <a:t>in</a:t>
            </a:r>
            <a:r>
              <a:rPr lang="zh-CN" altLang="en-US" sz="1200" b="0" u="none" dirty="0"/>
              <a:t> </a:t>
            </a:r>
            <a:r>
              <a:rPr lang="en-US" altLang="zh-CN" sz="1200" b="0" u="none" dirty="0"/>
              <a:t>DCAE DB</a:t>
            </a:r>
          </a:p>
          <a:p>
            <a:endParaRPr lang="en-US" altLang="zh-CN" sz="1200" b="0" u="none" dirty="0"/>
          </a:p>
          <a:p>
            <a:r>
              <a:rPr lang="en-US" altLang="zh-CN" sz="1200" b="0" u="none" dirty="0"/>
              <a:t>3.1</a:t>
            </a:r>
            <a:r>
              <a:rPr lang="zh-CN" altLang="en-US" sz="1200" b="0" u="none" dirty="0"/>
              <a:t> </a:t>
            </a:r>
            <a:r>
              <a:rPr lang="en-US" altLang="zh-CN" sz="1200" b="0" u="none" dirty="0"/>
              <a:t>Tenant</a:t>
            </a:r>
            <a:r>
              <a:rPr lang="zh-CN" altLang="en-US" sz="1200" b="0" u="none" dirty="0"/>
              <a:t> </a:t>
            </a:r>
            <a:r>
              <a:rPr lang="en-US" altLang="zh-CN" sz="1200" b="0" u="none" dirty="0"/>
              <a:t>/Operator</a:t>
            </a:r>
            <a:r>
              <a:rPr lang="zh-CN" altLang="en-US" sz="1200" b="0" u="none" dirty="0"/>
              <a:t> </a:t>
            </a:r>
            <a:r>
              <a:rPr lang="en-US" altLang="zh-CN" sz="1200" b="0" u="none" dirty="0"/>
              <a:t>monitors</a:t>
            </a:r>
            <a:r>
              <a:rPr lang="zh-CN" altLang="en-US" sz="1200" b="0" u="none" dirty="0"/>
              <a:t> </a:t>
            </a:r>
            <a:r>
              <a:rPr lang="en-US" altLang="zh-CN" sz="1200" b="0" u="none" dirty="0"/>
              <a:t>PM</a:t>
            </a:r>
            <a:r>
              <a:rPr lang="zh-CN" altLang="en-US" sz="1200" b="0" u="none" dirty="0"/>
              <a:t> </a:t>
            </a:r>
            <a:r>
              <a:rPr lang="en-US" altLang="zh-CN" sz="1200" b="0" u="none" dirty="0"/>
              <a:t>KPI</a:t>
            </a:r>
          </a:p>
          <a:p>
            <a:r>
              <a:rPr lang="en-US" altLang="zh-CN" sz="1200" b="0" u="none" dirty="0"/>
              <a:t>3.2</a:t>
            </a:r>
            <a:r>
              <a:rPr lang="zh-CN" altLang="en-US" sz="1200" b="0" u="none" dirty="0"/>
              <a:t> </a:t>
            </a:r>
            <a:r>
              <a:rPr lang="en-US" altLang="zh-CN" sz="1200" b="0" u="none" dirty="0"/>
              <a:t>&amp; 3,3 Operator</a:t>
            </a:r>
            <a:r>
              <a:rPr lang="zh-CN" altLang="en-US" sz="1200" b="0" u="none" dirty="0"/>
              <a:t> </a:t>
            </a:r>
            <a:r>
              <a:rPr lang="en-US" altLang="zh-CN" sz="1200" b="0" u="none" dirty="0"/>
              <a:t>fetches</a:t>
            </a:r>
            <a:r>
              <a:rPr lang="zh-CN" altLang="en-US" sz="1200" b="0" u="none" dirty="0"/>
              <a:t> </a:t>
            </a:r>
            <a:r>
              <a:rPr lang="en-US" altLang="zh-CN" sz="1200" b="0" u="none" dirty="0"/>
              <a:t>PM</a:t>
            </a:r>
            <a:r>
              <a:rPr lang="zh-CN" altLang="en-US" sz="1200" b="0" u="none" dirty="0"/>
              <a:t> </a:t>
            </a:r>
            <a:r>
              <a:rPr lang="en-US" altLang="zh-CN" sz="1200" b="0" u="none" dirty="0"/>
              <a:t>KPI</a:t>
            </a:r>
            <a:r>
              <a:rPr lang="zh-CN" altLang="en-US" sz="1200" b="0" u="none" dirty="0"/>
              <a:t>  </a:t>
            </a:r>
            <a:r>
              <a:rPr lang="en-US" altLang="zh-CN" sz="1200" b="0" u="none" dirty="0"/>
              <a:t>from</a:t>
            </a:r>
            <a:r>
              <a:rPr lang="zh-CN" altLang="en-US" sz="1200" b="0" u="none" dirty="0"/>
              <a:t> </a:t>
            </a:r>
            <a:r>
              <a:rPr lang="en-US" altLang="zh-CN" sz="1200" b="0" u="none" dirty="0"/>
              <a:t>DCAE DB (historic</a:t>
            </a:r>
            <a:r>
              <a:rPr lang="zh-CN" altLang="en-US" sz="1200" b="0" u="none" dirty="0"/>
              <a:t> </a:t>
            </a:r>
            <a:r>
              <a:rPr lang="en-US" altLang="zh-CN" sz="1200" b="0" u="none" dirty="0"/>
              <a:t>data</a:t>
            </a:r>
            <a:r>
              <a:rPr lang="zh-CN" altLang="en-US" sz="1200" b="0" u="none" dirty="0"/>
              <a:t> </a:t>
            </a:r>
            <a:r>
              <a:rPr lang="en-US" altLang="zh-CN" sz="1200" b="0" u="none" dirty="0"/>
              <a:t>can</a:t>
            </a:r>
            <a:r>
              <a:rPr lang="zh-CN" altLang="en-US" sz="1200" b="0" u="none" dirty="0"/>
              <a:t> </a:t>
            </a:r>
            <a:r>
              <a:rPr lang="en-US" altLang="zh-CN" sz="1200" b="0" u="none" dirty="0"/>
              <a:t>also</a:t>
            </a:r>
            <a:r>
              <a:rPr lang="zh-CN" altLang="en-US" sz="1200" b="0" u="none" dirty="0"/>
              <a:t> </a:t>
            </a:r>
            <a:r>
              <a:rPr lang="en-US" altLang="zh-CN" sz="1200" b="0" u="none" dirty="0"/>
              <a:t>be</a:t>
            </a:r>
            <a:r>
              <a:rPr lang="zh-CN" altLang="en-US" sz="1200" b="0" u="none" dirty="0"/>
              <a:t> </a:t>
            </a:r>
            <a:r>
              <a:rPr lang="en-US" altLang="zh-CN" sz="1200" b="0" u="none" dirty="0"/>
              <a:t>visualized</a:t>
            </a:r>
            <a:r>
              <a:rPr lang="zh-CN" altLang="en-US" sz="1200" b="0" u="none" dirty="0"/>
              <a:t> </a:t>
            </a:r>
            <a:r>
              <a:rPr lang="en-US" altLang="zh-CN" sz="1200" b="0" u="none" dirty="0"/>
              <a:t>in</a:t>
            </a:r>
            <a:r>
              <a:rPr lang="zh-CN" altLang="en-US" sz="1200" b="0" u="none" dirty="0"/>
              <a:t> </a:t>
            </a:r>
            <a:r>
              <a:rPr lang="en-US" altLang="zh-CN" sz="1200" b="0" u="none" dirty="0"/>
              <a:t>DB) via DES MS</a:t>
            </a:r>
          </a:p>
        </p:txBody>
      </p:sp>
      <p:cxnSp>
        <p:nvCxnSpPr>
          <p:cNvPr id="61" name="直接箭头连接符 58">
            <a:extLst>
              <a:ext uri="{FF2B5EF4-FFF2-40B4-BE49-F238E27FC236}">
                <a16:creationId xmlns:a16="http://schemas.microsoft.com/office/drawing/2014/main" id="{14E0DFFF-BECE-4448-924E-8992718DFDC6}"/>
              </a:ext>
            </a:extLst>
          </p:cNvPr>
          <p:cNvCxnSpPr>
            <a:cxnSpLocks/>
            <a:stCxn id="20" idx="3"/>
            <a:endCxn id="33" idx="1"/>
          </p:cNvCxnSpPr>
          <p:nvPr/>
        </p:nvCxnSpPr>
        <p:spPr>
          <a:xfrm flipV="1">
            <a:off x="2292891" y="3768180"/>
            <a:ext cx="988552" cy="208778"/>
          </a:xfrm>
          <a:prstGeom prst="straightConnector1">
            <a:avLst/>
          </a:prstGeom>
          <a:noFill/>
          <a:ln w="6350" cap="flat" cmpd="sng" algn="ctr">
            <a:solidFill>
              <a:srgbClr val="5B9BD5"/>
            </a:solidFill>
            <a:prstDash val="solid"/>
            <a:miter lim="800000"/>
            <a:tailEnd type="triangle"/>
          </a:ln>
          <a:effectLst/>
        </p:spPr>
      </p:cxnSp>
      <p:grpSp>
        <p:nvGrpSpPr>
          <p:cNvPr id="62" name="组合 131">
            <a:extLst>
              <a:ext uri="{FF2B5EF4-FFF2-40B4-BE49-F238E27FC236}">
                <a16:creationId xmlns:a16="http://schemas.microsoft.com/office/drawing/2014/main" id="{71CE50BE-D4CF-4124-9637-A1EB60CEC278}"/>
              </a:ext>
            </a:extLst>
          </p:cNvPr>
          <p:cNvGrpSpPr/>
          <p:nvPr/>
        </p:nvGrpSpPr>
        <p:grpSpPr>
          <a:xfrm>
            <a:off x="2464641" y="3801765"/>
            <a:ext cx="321010" cy="336729"/>
            <a:chOff x="2404830" y="1768861"/>
            <a:chExt cx="240757" cy="252547"/>
          </a:xfrm>
        </p:grpSpPr>
        <p:sp>
          <p:nvSpPr>
            <p:cNvPr id="63" name="椭圆 132">
              <a:extLst>
                <a:ext uri="{FF2B5EF4-FFF2-40B4-BE49-F238E27FC236}">
                  <a16:creationId xmlns:a16="http://schemas.microsoft.com/office/drawing/2014/main" id="{FF46009A-5F22-4DB6-AC59-8DD1DDCFD2E5}"/>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06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4" name="矩形 133">
              <a:extLst>
                <a:ext uri="{FF2B5EF4-FFF2-40B4-BE49-F238E27FC236}">
                  <a16:creationId xmlns:a16="http://schemas.microsoft.com/office/drawing/2014/main" id="{58E215C7-CF23-48AD-B368-A31951457D2E}"/>
                </a:ext>
              </a:extLst>
            </p:cNvPr>
            <p:cNvSpPr/>
            <p:nvPr/>
          </p:nvSpPr>
          <p:spPr>
            <a:xfrm>
              <a:off x="2435760" y="1786612"/>
              <a:ext cx="192601"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1</a:t>
              </a:r>
              <a:endParaRPr kumimoji="0" lang="en-US" sz="1100" b="0" i="0" u="none" strike="noStrike" kern="0" cap="none" spc="0" normalizeH="0" baseline="0" noProof="0" dirty="0">
                <a:ln>
                  <a:noFill/>
                </a:ln>
                <a:solidFill>
                  <a:prstClr val="white"/>
                </a:solidFill>
                <a:effectLst/>
                <a:uLnTx/>
                <a:uFillTx/>
              </a:endParaRPr>
            </a:p>
          </p:txBody>
        </p:sp>
      </p:grpSp>
      <p:sp>
        <p:nvSpPr>
          <p:cNvPr id="65" name="圆角矩形 68">
            <a:extLst>
              <a:ext uri="{FF2B5EF4-FFF2-40B4-BE49-F238E27FC236}">
                <a16:creationId xmlns:a16="http://schemas.microsoft.com/office/drawing/2014/main" id="{284EBAF6-2CBF-4A55-B8E3-0773918D40D4}"/>
              </a:ext>
            </a:extLst>
          </p:cNvPr>
          <p:cNvSpPr/>
          <p:nvPr/>
        </p:nvSpPr>
        <p:spPr>
          <a:xfrm>
            <a:off x="2939082" y="5649194"/>
            <a:ext cx="2047476" cy="321990"/>
          </a:xfrm>
          <a:prstGeom prst="roundRect">
            <a:avLst/>
          </a:prstGeom>
          <a:solidFill>
            <a:srgbClr val="FFC000">
              <a:lumMod val="60000"/>
              <a:lumOff val="40000"/>
            </a:srgbClr>
          </a:solidFill>
          <a:ln w="28575" cap="flat" cmpd="sng" algn="ctr">
            <a:solidFill>
              <a:srgbClr val="FFC000">
                <a:lumMod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dirty="0">
                <a:ln>
                  <a:noFill/>
                </a:ln>
                <a:solidFill>
                  <a:prstClr val="black"/>
                </a:solidFill>
                <a:effectLst/>
                <a:uLnTx/>
                <a:uFillTx/>
              </a:rPr>
              <a:t>3</a:t>
            </a:r>
            <a:r>
              <a:rPr kumimoji="0" lang="en-US" altLang="zh-CN" sz="1600" b="0" i="0" u="none" strike="noStrike" kern="0" cap="none" spc="0" normalizeH="0" baseline="30000" noProof="0" dirty="0">
                <a:ln>
                  <a:noFill/>
                </a:ln>
                <a:solidFill>
                  <a:prstClr val="black"/>
                </a:solidFill>
                <a:effectLst/>
                <a:uLnTx/>
                <a:uFillTx/>
              </a:rPr>
              <a:t>rd</a:t>
            </a:r>
            <a:r>
              <a:rPr kumimoji="0" lang="zh-CN" altLang="en-US" sz="1600" b="0" i="0" u="none" strike="noStrike" kern="0" cap="none" spc="0" normalizeH="0" baseline="0" noProof="0" dirty="0">
                <a:ln>
                  <a:noFill/>
                </a:ln>
                <a:solidFill>
                  <a:prstClr val="black"/>
                </a:solidFill>
                <a:effectLst/>
                <a:uLnTx/>
                <a:uFillTx/>
              </a:rPr>
              <a:t> </a:t>
            </a:r>
            <a:r>
              <a:rPr kumimoji="0" lang="en-US" altLang="zh-CN" sz="1600" b="0" i="0" u="none" strike="noStrike" kern="0" cap="none" spc="0" normalizeH="0" baseline="0" noProof="0" dirty="0">
                <a:ln>
                  <a:noFill/>
                </a:ln>
                <a:solidFill>
                  <a:prstClr val="black"/>
                </a:solidFill>
                <a:effectLst/>
                <a:uLnTx/>
                <a:uFillTx/>
              </a:rPr>
              <a:t>Party</a:t>
            </a:r>
            <a:r>
              <a:rPr kumimoji="0" lang="zh-CN" altLang="en-US" sz="1600" b="0" i="0" u="none" strike="noStrike" kern="0" cap="none" spc="0" normalizeH="0" baseline="0" noProof="0" dirty="0">
                <a:ln>
                  <a:noFill/>
                </a:ln>
                <a:solidFill>
                  <a:prstClr val="black"/>
                </a:solidFill>
                <a:effectLst/>
                <a:uLnTx/>
                <a:uFillTx/>
              </a:rPr>
              <a:t> </a:t>
            </a:r>
            <a:r>
              <a:rPr kumimoji="0" lang="en-US" altLang="zh-CN" sz="1600" b="0" i="0" u="none" strike="noStrike" kern="0" cap="none" spc="0" normalizeH="0" baseline="0" noProof="0" dirty="0">
                <a:ln>
                  <a:noFill/>
                </a:ln>
                <a:solidFill>
                  <a:prstClr val="black"/>
                </a:solidFill>
                <a:effectLst/>
                <a:uLnTx/>
                <a:uFillTx/>
              </a:rPr>
              <a:t>CN NSSMF</a:t>
            </a:r>
            <a:endParaRPr kumimoji="0" lang="en-US" sz="1600" b="0" i="0" u="none" strike="noStrike" kern="0" cap="none" spc="0" normalizeH="0" baseline="0" noProof="0" dirty="0">
              <a:ln>
                <a:noFill/>
              </a:ln>
              <a:solidFill>
                <a:prstClr val="black"/>
              </a:solidFill>
              <a:effectLst/>
              <a:uLnTx/>
              <a:uFillTx/>
            </a:endParaRPr>
          </a:p>
        </p:txBody>
      </p:sp>
      <p:sp>
        <p:nvSpPr>
          <p:cNvPr id="66" name="TextBox 89">
            <a:extLst>
              <a:ext uri="{FF2B5EF4-FFF2-40B4-BE49-F238E27FC236}">
                <a16:creationId xmlns:a16="http://schemas.microsoft.com/office/drawing/2014/main" id="{E9203C66-487B-4778-A7F6-1E08C8B1940B}"/>
              </a:ext>
            </a:extLst>
          </p:cNvPr>
          <p:cNvSpPr txBox="1"/>
          <p:nvPr/>
        </p:nvSpPr>
        <p:spPr>
          <a:xfrm>
            <a:off x="8036274" y="5066364"/>
            <a:ext cx="817853"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rPr>
              <a:t>ONAP</a:t>
            </a:r>
          </a:p>
        </p:txBody>
      </p:sp>
      <p:sp>
        <p:nvSpPr>
          <p:cNvPr id="67" name="TextBox 90">
            <a:extLst>
              <a:ext uri="{FF2B5EF4-FFF2-40B4-BE49-F238E27FC236}">
                <a16:creationId xmlns:a16="http://schemas.microsoft.com/office/drawing/2014/main" id="{78682D81-6670-4274-9E87-1EE0C9ED0ACE}"/>
              </a:ext>
            </a:extLst>
          </p:cNvPr>
          <p:cNvSpPr txBox="1"/>
          <p:nvPr/>
        </p:nvSpPr>
        <p:spPr>
          <a:xfrm>
            <a:off x="9222517" y="4639500"/>
            <a:ext cx="2827975" cy="1846659"/>
          </a:xfrm>
          <a:prstGeom prst="rect">
            <a:avLst/>
          </a:prstGeom>
          <a:noFill/>
          <a:ln>
            <a:solidFill>
              <a:sysClr val="windowText" lastClr="000000">
                <a:lumMod val="85000"/>
                <a:lumOff val="15000"/>
              </a:sysClr>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sng" strike="noStrike" kern="0" cap="none" spc="0" normalizeH="0" baseline="0" noProof="0" dirty="0">
                <a:ln>
                  <a:noFill/>
                </a:ln>
                <a:solidFill>
                  <a:prstClr val="black"/>
                </a:solidFill>
                <a:effectLst/>
                <a:uLnTx/>
                <a:uFillTx/>
              </a:rPr>
              <a:t>Impacts</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prstClr val="black"/>
                </a:solidFill>
                <a:effectLst/>
                <a:uLnTx/>
                <a:uFillTx/>
              </a:rPr>
              <a:t>DCAE</a:t>
            </a:r>
            <a:r>
              <a:rPr kumimoji="0" lang="en-US" sz="1400" b="0" i="0" u="none" strike="noStrike" kern="0" cap="none" spc="0" normalizeH="0" baseline="0" noProof="0" dirty="0">
                <a:ln>
                  <a:noFill/>
                </a:ln>
                <a:solidFill>
                  <a:prstClr val="black"/>
                </a:solidFill>
                <a:effectLst/>
                <a:uLnTx/>
                <a:uFillTx/>
              </a:rPr>
              <a:t> – KPI Compute MS/PM mapper, DB</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prstClr val="black"/>
                </a:solidFill>
                <a:effectLst/>
                <a:uLnTx/>
                <a:uFillTx/>
              </a:rPr>
              <a:t>SDC</a:t>
            </a:r>
            <a:r>
              <a:rPr kumimoji="0" lang="en-US" sz="1400" b="0" i="0" u="none" strike="noStrike" kern="0" cap="none" spc="0" normalizeH="0" baseline="0" noProof="0" dirty="0">
                <a:ln>
                  <a:noFill/>
                </a:ln>
                <a:solidFill>
                  <a:prstClr val="black"/>
                </a:solidFill>
                <a:effectLst/>
                <a:uLnTx/>
                <a:uFillTx/>
              </a:rPr>
              <a:t> – Slice template enhancements</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prstClr val="black"/>
                </a:solidFill>
                <a:effectLst/>
                <a:uLnTx/>
                <a:uFillTx/>
              </a:rPr>
              <a:t>Policy</a:t>
            </a:r>
            <a:r>
              <a:rPr kumimoji="0" lang="en-US" sz="1400" b="0" i="0" u="none" strike="noStrike" kern="0" cap="none" spc="0" normalizeH="0" baseline="0" noProof="0" dirty="0">
                <a:ln>
                  <a:noFill/>
                </a:ln>
                <a:solidFill>
                  <a:prstClr val="black"/>
                </a:solidFill>
                <a:effectLst/>
                <a:uLnTx/>
                <a:uFillTx/>
              </a:rPr>
              <a:t> – Config policies</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prstClr val="black"/>
                </a:solidFill>
                <a:effectLst/>
                <a:uLnTx/>
                <a:uFillTx/>
              </a:rPr>
              <a:t>EXT-API</a:t>
            </a:r>
            <a:r>
              <a:rPr kumimoji="0" lang="en-US" sz="1400" b="0" i="0" u="none" strike="noStrike" kern="0" cap="none" spc="0" normalizeH="0" baseline="0" noProof="0" dirty="0">
                <a:ln>
                  <a:noFill/>
                </a:ln>
                <a:solidFill>
                  <a:prstClr val="black"/>
                </a:solidFill>
                <a:effectLst/>
                <a:uLnTx/>
                <a:uFillTx/>
              </a:rPr>
              <a:t> – TMF 628 (stretch goal)</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prstClr val="black"/>
                </a:solidFill>
                <a:effectLst/>
                <a:uLnTx/>
                <a:uFillTx/>
              </a:rPr>
              <a:t>UUI</a:t>
            </a:r>
            <a:r>
              <a:rPr kumimoji="0" lang="en-US" sz="1400" b="0" i="0" u="none" strike="noStrike" kern="0" cap="none" spc="0" normalizeH="0" baseline="0" noProof="0" dirty="0">
                <a:ln>
                  <a:noFill/>
                </a:ln>
                <a:solidFill>
                  <a:prstClr val="black"/>
                </a:solidFill>
                <a:effectLst/>
                <a:uLnTx/>
                <a:uFillTx/>
              </a:rPr>
              <a:t> – Input &amp; Visualization</a:t>
            </a:r>
          </a:p>
        </p:txBody>
      </p:sp>
      <p:sp>
        <p:nvSpPr>
          <p:cNvPr id="68" name="圆角矩形 86">
            <a:extLst>
              <a:ext uri="{FF2B5EF4-FFF2-40B4-BE49-F238E27FC236}">
                <a16:creationId xmlns:a16="http://schemas.microsoft.com/office/drawing/2014/main" id="{078474CA-86D5-41D3-B99A-DBCDB509DD3B}"/>
              </a:ext>
            </a:extLst>
          </p:cNvPr>
          <p:cNvSpPr/>
          <p:nvPr/>
        </p:nvSpPr>
        <p:spPr>
          <a:xfrm>
            <a:off x="4619804" y="6288812"/>
            <a:ext cx="414226" cy="197596"/>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a:ln>
                <a:noFill/>
              </a:ln>
              <a:solidFill>
                <a:prstClr val="black"/>
              </a:solidFill>
              <a:effectLst/>
              <a:uLnTx/>
              <a:uFillTx/>
            </a:endParaRPr>
          </a:p>
        </p:txBody>
      </p:sp>
      <p:sp>
        <p:nvSpPr>
          <p:cNvPr id="69" name="TextBox 68">
            <a:extLst>
              <a:ext uri="{FF2B5EF4-FFF2-40B4-BE49-F238E27FC236}">
                <a16:creationId xmlns:a16="http://schemas.microsoft.com/office/drawing/2014/main" id="{C0ABD199-6B83-4813-9C76-562FC3560252}"/>
              </a:ext>
            </a:extLst>
          </p:cNvPr>
          <p:cNvSpPr txBox="1"/>
          <p:nvPr/>
        </p:nvSpPr>
        <p:spPr>
          <a:xfrm>
            <a:off x="5022017" y="6224820"/>
            <a:ext cx="133530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Enhancement</a:t>
            </a:r>
          </a:p>
        </p:txBody>
      </p:sp>
      <p:sp>
        <p:nvSpPr>
          <p:cNvPr id="70" name="圆角矩形 102">
            <a:extLst>
              <a:ext uri="{FF2B5EF4-FFF2-40B4-BE49-F238E27FC236}">
                <a16:creationId xmlns:a16="http://schemas.microsoft.com/office/drawing/2014/main" id="{8737BF16-6178-4657-BB95-661652C9BA41}"/>
              </a:ext>
            </a:extLst>
          </p:cNvPr>
          <p:cNvSpPr/>
          <p:nvPr/>
        </p:nvSpPr>
        <p:spPr>
          <a:xfrm>
            <a:off x="6638494" y="6270317"/>
            <a:ext cx="414226" cy="209435"/>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prstClr val="white"/>
              </a:solidFill>
              <a:effectLst/>
              <a:uLnTx/>
              <a:uFillTx/>
            </a:endParaRPr>
          </a:p>
        </p:txBody>
      </p:sp>
      <p:sp>
        <p:nvSpPr>
          <p:cNvPr id="71" name="TextBox 75">
            <a:extLst>
              <a:ext uri="{FF2B5EF4-FFF2-40B4-BE49-F238E27FC236}">
                <a16:creationId xmlns:a16="http://schemas.microsoft.com/office/drawing/2014/main" id="{6F788789-9B71-4443-B359-991F49A5AFCE}"/>
              </a:ext>
            </a:extLst>
          </p:cNvPr>
          <p:cNvSpPr txBox="1"/>
          <p:nvPr/>
        </p:nvSpPr>
        <p:spPr>
          <a:xfrm>
            <a:off x="7026329" y="6224820"/>
            <a:ext cx="195053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New for this use case</a:t>
            </a:r>
          </a:p>
        </p:txBody>
      </p:sp>
      <p:sp>
        <p:nvSpPr>
          <p:cNvPr id="72" name="圆角矩形 86">
            <a:extLst>
              <a:ext uri="{FF2B5EF4-FFF2-40B4-BE49-F238E27FC236}">
                <a16:creationId xmlns:a16="http://schemas.microsoft.com/office/drawing/2014/main" id="{9B7B07C2-9C7B-48F5-BE29-2F97D5F2F31E}"/>
              </a:ext>
            </a:extLst>
          </p:cNvPr>
          <p:cNvSpPr/>
          <p:nvPr/>
        </p:nvSpPr>
        <p:spPr>
          <a:xfrm>
            <a:off x="3387600" y="2730686"/>
            <a:ext cx="3507598" cy="22618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rPr>
              <a:t>EXT-API</a:t>
            </a:r>
            <a:endParaRPr kumimoji="0" lang="en-US" sz="1400" b="0" i="0" u="none" strike="noStrike" kern="0" cap="none" spc="0" normalizeH="0" baseline="0" noProof="0" dirty="0">
              <a:ln>
                <a:noFill/>
              </a:ln>
              <a:solidFill>
                <a:prstClr val="black"/>
              </a:solidFill>
              <a:effectLst/>
              <a:uLnTx/>
              <a:uFillTx/>
            </a:endParaRPr>
          </a:p>
        </p:txBody>
      </p:sp>
      <p:sp>
        <p:nvSpPr>
          <p:cNvPr id="73" name="圆角矩形 80">
            <a:extLst>
              <a:ext uri="{FF2B5EF4-FFF2-40B4-BE49-F238E27FC236}">
                <a16:creationId xmlns:a16="http://schemas.microsoft.com/office/drawing/2014/main" id="{97948164-CFA3-4103-BEC6-0F9233B6D3AB}"/>
              </a:ext>
            </a:extLst>
          </p:cNvPr>
          <p:cNvSpPr/>
          <p:nvPr/>
        </p:nvSpPr>
        <p:spPr>
          <a:xfrm>
            <a:off x="4851712" y="3483630"/>
            <a:ext cx="955634" cy="377387"/>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600" b="0" i="0" u="none" strike="noStrike" kern="0" cap="none" spc="0" normalizeH="0" baseline="0" noProof="0" dirty="0">
                <a:ln>
                  <a:noFill/>
                </a:ln>
                <a:solidFill>
                  <a:prstClr val="white"/>
                </a:solidFill>
                <a:effectLst/>
                <a:uLnTx/>
                <a:uFillTx/>
              </a:rPr>
              <a:t>DES</a:t>
            </a:r>
            <a:endParaRPr kumimoji="0" lang="en-US" sz="1600" b="0" i="0" u="none" strike="noStrike" kern="0" cap="none" spc="0" normalizeH="0" baseline="0" noProof="0" dirty="0">
              <a:ln>
                <a:noFill/>
              </a:ln>
              <a:solidFill>
                <a:prstClr val="white"/>
              </a:solidFill>
              <a:effectLst/>
              <a:uLnTx/>
              <a:uFillTx/>
            </a:endParaRPr>
          </a:p>
        </p:txBody>
      </p:sp>
      <p:cxnSp>
        <p:nvCxnSpPr>
          <p:cNvPr id="74" name="直接箭头连接符 168">
            <a:extLst>
              <a:ext uri="{FF2B5EF4-FFF2-40B4-BE49-F238E27FC236}">
                <a16:creationId xmlns:a16="http://schemas.microsoft.com/office/drawing/2014/main" id="{3F4E3940-34D7-40ED-9A6E-5A25CF3E991B}"/>
              </a:ext>
            </a:extLst>
          </p:cNvPr>
          <p:cNvCxnSpPr>
            <a:cxnSpLocks/>
            <a:stCxn id="73" idx="2"/>
          </p:cNvCxnSpPr>
          <p:nvPr/>
        </p:nvCxnSpPr>
        <p:spPr>
          <a:xfrm>
            <a:off x="5329529" y="3861017"/>
            <a:ext cx="156123" cy="419635"/>
          </a:xfrm>
          <a:prstGeom prst="straightConnector1">
            <a:avLst/>
          </a:prstGeom>
          <a:noFill/>
          <a:ln w="6350" cap="flat" cmpd="sng" algn="ctr">
            <a:solidFill>
              <a:srgbClr val="7030A0"/>
            </a:solidFill>
            <a:prstDash val="solid"/>
            <a:miter lim="800000"/>
            <a:tailEnd type="triangle"/>
          </a:ln>
          <a:effectLst/>
        </p:spPr>
      </p:cxnSp>
      <p:grpSp>
        <p:nvGrpSpPr>
          <p:cNvPr id="75" name="组合 126">
            <a:extLst>
              <a:ext uri="{FF2B5EF4-FFF2-40B4-BE49-F238E27FC236}">
                <a16:creationId xmlns:a16="http://schemas.microsoft.com/office/drawing/2014/main" id="{A63BC299-A659-49C5-9280-74C3E05C7B8E}"/>
              </a:ext>
            </a:extLst>
          </p:cNvPr>
          <p:cNvGrpSpPr/>
          <p:nvPr/>
        </p:nvGrpSpPr>
        <p:grpSpPr>
          <a:xfrm>
            <a:off x="5143476" y="3901675"/>
            <a:ext cx="364202" cy="336729"/>
            <a:chOff x="2395489" y="1768861"/>
            <a:chExt cx="273151" cy="252547"/>
          </a:xfrm>
        </p:grpSpPr>
        <p:sp>
          <p:nvSpPr>
            <p:cNvPr id="76" name="椭圆 127">
              <a:extLst>
                <a:ext uri="{FF2B5EF4-FFF2-40B4-BE49-F238E27FC236}">
                  <a16:creationId xmlns:a16="http://schemas.microsoft.com/office/drawing/2014/main" id="{C733E5E5-EA34-4DA2-AC11-D7B5C3FE188E}"/>
                </a:ext>
              </a:extLst>
            </p:cNvPr>
            <p:cNvSpPr/>
            <p:nvPr/>
          </p:nvSpPr>
          <p:spPr>
            <a:xfrm>
              <a:off x="2404831"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7" name="矩形 128">
              <a:extLst>
                <a:ext uri="{FF2B5EF4-FFF2-40B4-BE49-F238E27FC236}">
                  <a16:creationId xmlns:a16="http://schemas.microsoft.com/office/drawing/2014/main" id="{B8344B88-A78E-4734-A740-08D4A922FD03}"/>
                </a:ext>
              </a:extLst>
            </p:cNvPr>
            <p:cNvSpPr/>
            <p:nvPr/>
          </p:nvSpPr>
          <p:spPr>
            <a:xfrm>
              <a:off x="2395489" y="1786612"/>
              <a:ext cx="273151" cy="196208"/>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rPr>
                <a:t>3.3</a:t>
              </a:r>
              <a:endParaRPr kumimoji="0" lang="en-US" sz="1100" b="0" i="0" u="none" strike="noStrike" kern="0" cap="none" spc="0" normalizeH="0" baseline="0" noProof="0" dirty="0">
                <a:ln>
                  <a:noFill/>
                </a:ln>
                <a:solidFill>
                  <a:prstClr val="white"/>
                </a:solidFill>
                <a:effectLst/>
                <a:uLnTx/>
                <a:uFillTx/>
              </a:endParaRPr>
            </a:p>
          </p:txBody>
        </p:sp>
      </p:grpSp>
      <p:sp>
        <p:nvSpPr>
          <p:cNvPr id="78" name="TextBox 77">
            <a:extLst>
              <a:ext uri="{FF2B5EF4-FFF2-40B4-BE49-F238E27FC236}">
                <a16:creationId xmlns:a16="http://schemas.microsoft.com/office/drawing/2014/main" id="{114C42BF-FE5B-41BE-836D-ACBF7A47B226}"/>
              </a:ext>
            </a:extLst>
          </p:cNvPr>
          <p:cNvSpPr txBox="1"/>
          <p:nvPr/>
        </p:nvSpPr>
        <p:spPr>
          <a:xfrm>
            <a:off x="3862666" y="4159134"/>
            <a:ext cx="530915" cy="584775"/>
          </a:xfrm>
          <a:prstGeom prst="rect">
            <a:avLst/>
          </a:prstGeom>
        </p:spPr>
        <p:txBody>
          <a:bodyPr wrap="none">
            <a:spAutoFit/>
          </a:bodyPr>
          <a:lstStyle>
            <a:defPPr>
              <a:defRPr lang="en-US"/>
            </a:defPPr>
            <a:lvl1pPr>
              <a:defRPr sz="3200" b="1">
                <a:solidFill>
                  <a:srgbClr val="FF330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FF"/>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00FF"/>
              </a:solidFill>
              <a:effectLst/>
              <a:uLnTx/>
              <a:uFillTx/>
            </a:endParaRPr>
          </a:p>
        </p:txBody>
      </p:sp>
      <p:sp>
        <p:nvSpPr>
          <p:cNvPr id="79" name="Rectangle 78">
            <a:extLst>
              <a:ext uri="{FF2B5EF4-FFF2-40B4-BE49-F238E27FC236}">
                <a16:creationId xmlns:a16="http://schemas.microsoft.com/office/drawing/2014/main" id="{901A1DD8-47AC-43D0-9EF2-9464B8360042}"/>
              </a:ext>
            </a:extLst>
          </p:cNvPr>
          <p:cNvSpPr/>
          <p:nvPr/>
        </p:nvSpPr>
        <p:spPr>
          <a:xfrm>
            <a:off x="3324234" y="2102331"/>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99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9900"/>
              </a:solidFill>
              <a:effectLst/>
              <a:uLnTx/>
              <a:uFillTx/>
            </a:endParaRPr>
          </a:p>
        </p:txBody>
      </p:sp>
      <p:sp>
        <p:nvSpPr>
          <p:cNvPr id="80" name="Rectangle 79">
            <a:extLst>
              <a:ext uri="{FF2B5EF4-FFF2-40B4-BE49-F238E27FC236}">
                <a16:creationId xmlns:a16="http://schemas.microsoft.com/office/drawing/2014/main" id="{04359F74-D68E-4D4E-8358-FE11226D565D}"/>
              </a:ext>
            </a:extLst>
          </p:cNvPr>
          <p:cNvSpPr/>
          <p:nvPr/>
        </p:nvSpPr>
        <p:spPr>
          <a:xfrm>
            <a:off x="5433893" y="3794655"/>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99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9900"/>
              </a:solidFill>
              <a:effectLst/>
              <a:uLnTx/>
              <a:uFillTx/>
            </a:endParaRPr>
          </a:p>
        </p:txBody>
      </p:sp>
      <p:sp>
        <p:nvSpPr>
          <p:cNvPr id="81" name="Rectangle 80">
            <a:extLst>
              <a:ext uri="{FF2B5EF4-FFF2-40B4-BE49-F238E27FC236}">
                <a16:creationId xmlns:a16="http://schemas.microsoft.com/office/drawing/2014/main" id="{8DDCA57A-F049-4710-9207-2A14D2EB606E}"/>
              </a:ext>
            </a:extLst>
          </p:cNvPr>
          <p:cNvSpPr/>
          <p:nvPr/>
        </p:nvSpPr>
        <p:spPr>
          <a:xfrm>
            <a:off x="2627225" y="3318951"/>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a:ln>
                  <a:noFill/>
                </a:ln>
                <a:solidFill>
                  <a:srgbClr val="FF33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FF3300"/>
              </a:solidFill>
              <a:effectLst/>
              <a:uLnTx/>
              <a:uFillTx/>
            </a:endParaRPr>
          </a:p>
        </p:txBody>
      </p:sp>
      <p:sp>
        <p:nvSpPr>
          <p:cNvPr id="82" name="Rectangle 81">
            <a:extLst>
              <a:ext uri="{FF2B5EF4-FFF2-40B4-BE49-F238E27FC236}">
                <a16:creationId xmlns:a16="http://schemas.microsoft.com/office/drawing/2014/main" id="{EBB34A66-DF0D-404C-B9BC-0DABB11FF943}"/>
              </a:ext>
            </a:extLst>
          </p:cNvPr>
          <p:cNvSpPr/>
          <p:nvPr/>
        </p:nvSpPr>
        <p:spPr>
          <a:xfrm>
            <a:off x="6222050" y="2156123"/>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a:ln>
                  <a:noFill/>
                </a:ln>
                <a:solidFill>
                  <a:srgbClr val="FF33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FF3300"/>
              </a:solidFill>
              <a:effectLst/>
              <a:uLnTx/>
              <a:uFillTx/>
            </a:endParaRPr>
          </a:p>
        </p:txBody>
      </p:sp>
      <p:sp>
        <p:nvSpPr>
          <p:cNvPr id="83" name="Rectangle 82">
            <a:extLst>
              <a:ext uri="{FF2B5EF4-FFF2-40B4-BE49-F238E27FC236}">
                <a16:creationId xmlns:a16="http://schemas.microsoft.com/office/drawing/2014/main" id="{8A733C52-0F05-4ABD-8C2C-39BD117880A6}"/>
              </a:ext>
            </a:extLst>
          </p:cNvPr>
          <p:cNvSpPr/>
          <p:nvPr/>
        </p:nvSpPr>
        <p:spPr>
          <a:xfrm>
            <a:off x="8187449" y="1528511"/>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FF33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FF3300"/>
              </a:solidFill>
              <a:effectLst/>
              <a:uLnTx/>
              <a:uFillTx/>
            </a:endParaRPr>
          </a:p>
        </p:txBody>
      </p:sp>
      <p:sp>
        <p:nvSpPr>
          <p:cNvPr id="84" name="Rectangle 83">
            <a:extLst>
              <a:ext uri="{FF2B5EF4-FFF2-40B4-BE49-F238E27FC236}">
                <a16:creationId xmlns:a16="http://schemas.microsoft.com/office/drawing/2014/main" id="{D04A5627-A729-4796-AE4D-378D981C6B21}"/>
              </a:ext>
            </a:extLst>
          </p:cNvPr>
          <p:cNvSpPr/>
          <p:nvPr/>
        </p:nvSpPr>
        <p:spPr>
          <a:xfrm>
            <a:off x="1520531" y="1275853"/>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99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9900"/>
              </a:solidFill>
              <a:effectLst/>
              <a:uLnTx/>
              <a:uFillTx/>
            </a:endParaRPr>
          </a:p>
        </p:txBody>
      </p:sp>
      <p:sp>
        <p:nvSpPr>
          <p:cNvPr id="85" name="TextBox 84">
            <a:extLst>
              <a:ext uri="{FF2B5EF4-FFF2-40B4-BE49-F238E27FC236}">
                <a16:creationId xmlns:a16="http://schemas.microsoft.com/office/drawing/2014/main" id="{EAAB5D83-3982-43B8-B0D0-FE7210F5602E}"/>
              </a:ext>
            </a:extLst>
          </p:cNvPr>
          <p:cNvSpPr txBox="1"/>
          <p:nvPr/>
        </p:nvSpPr>
        <p:spPr>
          <a:xfrm>
            <a:off x="4320797" y="4021757"/>
            <a:ext cx="530915" cy="584775"/>
          </a:xfrm>
          <a:prstGeom prst="rect">
            <a:avLst/>
          </a:prstGeom>
        </p:spPr>
        <p:txBody>
          <a:bodyPr wrap="none">
            <a:spAutoFit/>
          </a:bodyPr>
          <a:lstStyle>
            <a:defPPr>
              <a:defRPr lang="en-US"/>
            </a:defPPr>
            <a:lvl1pPr>
              <a:defRPr sz="3200" b="1">
                <a:solidFill>
                  <a:srgbClr val="FF330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FF"/>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00FF"/>
              </a:solidFill>
              <a:effectLst/>
              <a:uLnTx/>
              <a:uFillTx/>
            </a:endParaRPr>
          </a:p>
        </p:txBody>
      </p:sp>
      <p:sp>
        <p:nvSpPr>
          <p:cNvPr id="86" name="TextBox 85">
            <a:extLst>
              <a:ext uri="{FF2B5EF4-FFF2-40B4-BE49-F238E27FC236}">
                <a16:creationId xmlns:a16="http://schemas.microsoft.com/office/drawing/2014/main" id="{C6B4EC45-3895-42D0-8E68-007010207919}"/>
              </a:ext>
            </a:extLst>
          </p:cNvPr>
          <p:cNvSpPr txBox="1"/>
          <p:nvPr/>
        </p:nvSpPr>
        <p:spPr>
          <a:xfrm>
            <a:off x="3405257" y="5211668"/>
            <a:ext cx="530915" cy="584775"/>
          </a:xfrm>
          <a:prstGeom prst="rect">
            <a:avLst/>
          </a:prstGeom>
        </p:spPr>
        <p:txBody>
          <a:bodyPr wrap="none">
            <a:spAutoFit/>
          </a:bodyPr>
          <a:lstStyle>
            <a:defPPr>
              <a:defRPr lang="en-US"/>
            </a:defPPr>
            <a:lvl1pPr>
              <a:defRPr sz="3200" b="1">
                <a:solidFill>
                  <a:srgbClr val="FF330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FF"/>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00FF"/>
              </a:solidFill>
              <a:effectLst/>
              <a:uLnTx/>
              <a:uFillTx/>
            </a:endParaRPr>
          </a:p>
        </p:txBody>
      </p:sp>
      <p:sp>
        <p:nvSpPr>
          <p:cNvPr id="87" name="Rectangle 86">
            <a:extLst>
              <a:ext uri="{FF2B5EF4-FFF2-40B4-BE49-F238E27FC236}">
                <a16:creationId xmlns:a16="http://schemas.microsoft.com/office/drawing/2014/main" id="{4E4AE944-7229-4E3A-8BD0-6B5D67F13CAF}"/>
              </a:ext>
            </a:extLst>
          </p:cNvPr>
          <p:cNvSpPr/>
          <p:nvPr/>
        </p:nvSpPr>
        <p:spPr>
          <a:xfrm>
            <a:off x="-4327" y="6127483"/>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9900"/>
                </a:solidFill>
                <a:effectLst/>
                <a:uLnTx/>
                <a:uFillTx/>
                <a:sym typeface="Wingdings" panose="05000000000000000000" pitchFamily="2" charset="2"/>
              </a:rPr>
              <a:t></a:t>
            </a:r>
            <a:endParaRPr kumimoji="0" lang="en-US" sz="3200" b="0" i="0" u="none" strike="noStrike" kern="0" cap="none" spc="0" normalizeH="0" baseline="0" noProof="0" dirty="0">
              <a:ln>
                <a:noFill/>
              </a:ln>
              <a:solidFill>
                <a:prstClr val="black"/>
              </a:solidFill>
              <a:effectLst/>
              <a:uLnTx/>
              <a:uFillTx/>
            </a:endParaRPr>
          </a:p>
        </p:txBody>
      </p:sp>
      <p:sp>
        <p:nvSpPr>
          <p:cNvPr id="88" name="TextBox 87">
            <a:extLst>
              <a:ext uri="{FF2B5EF4-FFF2-40B4-BE49-F238E27FC236}">
                <a16:creationId xmlns:a16="http://schemas.microsoft.com/office/drawing/2014/main" id="{0A7C73C1-5186-4DDF-8BA8-86FF76570909}"/>
              </a:ext>
            </a:extLst>
          </p:cNvPr>
          <p:cNvSpPr txBox="1"/>
          <p:nvPr/>
        </p:nvSpPr>
        <p:spPr>
          <a:xfrm>
            <a:off x="1048155" y="6098644"/>
            <a:ext cx="530915" cy="584775"/>
          </a:xfrm>
          <a:prstGeom prst="rect">
            <a:avLst/>
          </a:prstGeom>
        </p:spPr>
        <p:txBody>
          <a:bodyPr wrap="none">
            <a:spAutoFit/>
          </a:bodyPr>
          <a:lstStyle>
            <a:defPPr>
              <a:defRPr lang="en-US"/>
            </a:defPPr>
            <a:lvl1pPr>
              <a:defRPr sz="3200" b="1">
                <a:solidFill>
                  <a:srgbClr val="FF330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FF"/>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00FF"/>
              </a:solidFill>
              <a:effectLst/>
              <a:uLnTx/>
              <a:uFillTx/>
            </a:endParaRPr>
          </a:p>
        </p:txBody>
      </p:sp>
      <p:sp>
        <p:nvSpPr>
          <p:cNvPr id="89" name="Rectangle 88">
            <a:extLst>
              <a:ext uri="{FF2B5EF4-FFF2-40B4-BE49-F238E27FC236}">
                <a16:creationId xmlns:a16="http://schemas.microsoft.com/office/drawing/2014/main" id="{4FA5CF39-0771-4F13-A444-A6EBDDE30C48}"/>
              </a:ext>
            </a:extLst>
          </p:cNvPr>
          <p:cNvSpPr/>
          <p:nvPr/>
        </p:nvSpPr>
        <p:spPr>
          <a:xfrm>
            <a:off x="382840" y="6235204"/>
            <a:ext cx="68640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sym typeface="Wingdings" panose="05000000000000000000" pitchFamily="2" charset="2"/>
              </a:rPr>
              <a:t>Done</a:t>
            </a:r>
            <a:endParaRPr kumimoji="0" lang="en-US" sz="1800" b="0" i="0" u="none" strike="noStrike" kern="0" cap="none" spc="0" normalizeH="0" baseline="0" noProof="0" dirty="0">
              <a:ln>
                <a:noFill/>
              </a:ln>
              <a:solidFill>
                <a:prstClr val="black"/>
              </a:solidFill>
              <a:effectLst/>
              <a:uLnTx/>
              <a:uFillTx/>
            </a:endParaRPr>
          </a:p>
        </p:txBody>
      </p:sp>
      <p:sp>
        <p:nvSpPr>
          <p:cNvPr id="90" name="Rectangle 89">
            <a:extLst>
              <a:ext uri="{FF2B5EF4-FFF2-40B4-BE49-F238E27FC236}">
                <a16:creationId xmlns:a16="http://schemas.microsoft.com/office/drawing/2014/main" id="{189FDBA2-13EB-48DC-B09A-FD6BAA4C89DD}"/>
              </a:ext>
            </a:extLst>
          </p:cNvPr>
          <p:cNvSpPr/>
          <p:nvPr/>
        </p:nvSpPr>
        <p:spPr>
          <a:xfrm>
            <a:off x="1456044" y="6235204"/>
            <a:ext cx="1473352"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sym typeface="Wingdings" panose="05000000000000000000" pitchFamily="2" charset="2"/>
              </a:rPr>
              <a:t>Partially done</a:t>
            </a:r>
            <a:endParaRPr kumimoji="0" lang="en-US" sz="1800" b="0" i="0" u="none" strike="noStrike" kern="0" cap="none" spc="0" normalizeH="0" baseline="0" noProof="0" dirty="0">
              <a:ln>
                <a:noFill/>
              </a:ln>
              <a:solidFill>
                <a:prstClr val="black"/>
              </a:solidFill>
              <a:effectLst/>
              <a:uLnTx/>
              <a:uFillTx/>
            </a:endParaRPr>
          </a:p>
        </p:txBody>
      </p:sp>
      <p:sp>
        <p:nvSpPr>
          <p:cNvPr id="91" name="Rectangle 90">
            <a:extLst>
              <a:ext uri="{FF2B5EF4-FFF2-40B4-BE49-F238E27FC236}">
                <a16:creationId xmlns:a16="http://schemas.microsoft.com/office/drawing/2014/main" id="{5029BF9A-2A2D-490D-95CA-C4DCD3175489}"/>
              </a:ext>
            </a:extLst>
          </p:cNvPr>
          <p:cNvSpPr/>
          <p:nvPr/>
        </p:nvSpPr>
        <p:spPr>
          <a:xfrm>
            <a:off x="2914445" y="6127483"/>
            <a:ext cx="530915"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FF3300"/>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FF3300"/>
              </a:solidFill>
              <a:effectLst/>
              <a:uLnTx/>
              <a:uFillTx/>
            </a:endParaRPr>
          </a:p>
        </p:txBody>
      </p:sp>
      <p:sp>
        <p:nvSpPr>
          <p:cNvPr id="92" name="Rectangle 91">
            <a:extLst>
              <a:ext uri="{FF2B5EF4-FFF2-40B4-BE49-F238E27FC236}">
                <a16:creationId xmlns:a16="http://schemas.microsoft.com/office/drawing/2014/main" id="{27029717-0047-4869-A869-067747F4F3A9}"/>
              </a:ext>
            </a:extLst>
          </p:cNvPr>
          <p:cNvSpPr/>
          <p:nvPr/>
        </p:nvSpPr>
        <p:spPr>
          <a:xfrm>
            <a:off x="3303938" y="6216828"/>
            <a:ext cx="106631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sym typeface="Wingdings" panose="05000000000000000000" pitchFamily="2" charset="2"/>
              </a:rPr>
              <a:t>Not done</a:t>
            </a:r>
            <a:endParaRPr kumimoji="0" lang="en-US" sz="1800" b="0" i="0" u="none" strike="noStrike" kern="0" cap="none" spc="0" normalizeH="0" baseline="0" noProof="0" dirty="0">
              <a:ln>
                <a:noFill/>
              </a:ln>
              <a:solidFill>
                <a:prstClr val="black"/>
              </a:solidFill>
              <a:effectLst/>
              <a:uLnTx/>
              <a:uFillTx/>
            </a:endParaRPr>
          </a:p>
        </p:txBody>
      </p:sp>
      <p:cxnSp>
        <p:nvCxnSpPr>
          <p:cNvPr id="93" name="Straight Connector 92">
            <a:extLst>
              <a:ext uri="{FF2B5EF4-FFF2-40B4-BE49-F238E27FC236}">
                <a16:creationId xmlns:a16="http://schemas.microsoft.com/office/drawing/2014/main" id="{9D81C9B3-3D1D-403F-8796-4400F95039B5}"/>
              </a:ext>
            </a:extLst>
          </p:cNvPr>
          <p:cNvCxnSpPr>
            <a:cxnSpLocks/>
          </p:cNvCxnSpPr>
          <p:nvPr/>
        </p:nvCxnSpPr>
        <p:spPr>
          <a:xfrm>
            <a:off x="-22666" y="6083569"/>
            <a:ext cx="9238296" cy="0"/>
          </a:xfrm>
          <a:prstGeom prst="line">
            <a:avLst/>
          </a:prstGeom>
          <a:noFill/>
          <a:ln w="6350" cap="flat" cmpd="sng" algn="ctr">
            <a:solidFill>
              <a:sysClr val="windowText" lastClr="000000"/>
            </a:solidFill>
            <a:prstDash val="solid"/>
            <a:miter lim="800000"/>
          </a:ln>
          <a:effectLst/>
        </p:spPr>
      </p:cxnSp>
      <p:sp>
        <p:nvSpPr>
          <p:cNvPr id="94" name="TextBox 93">
            <a:extLst>
              <a:ext uri="{FF2B5EF4-FFF2-40B4-BE49-F238E27FC236}">
                <a16:creationId xmlns:a16="http://schemas.microsoft.com/office/drawing/2014/main" id="{446F1269-7CC3-4F24-A6F5-382E8664FD75}"/>
              </a:ext>
            </a:extLst>
          </p:cNvPr>
          <p:cNvSpPr txBox="1"/>
          <p:nvPr/>
        </p:nvSpPr>
        <p:spPr>
          <a:xfrm>
            <a:off x="6711226" y="3905358"/>
            <a:ext cx="530915" cy="584775"/>
          </a:xfrm>
          <a:prstGeom prst="rect">
            <a:avLst/>
          </a:prstGeom>
        </p:spPr>
        <p:txBody>
          <a:bodyPr wrap="none">
            <a:spAutoFit/>
          </a:bodyPr>
          <a:lstStyle>
            <a:defPPr>
              <a:defRPr lang="en-US"/>
            </a:defPPr>
            <a:lvl1pPr>
              <a:defRPr sz="3200" b="1">
                <a:solidFill>
                  <a:srgbClr val="FF3300"/>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FF"/>
                </a:solidFill>
                <a:effectLst/>
                <a:uLnTx/>
                <a:uFillTx/>
                <a:sym typeface="Wingdings" panose="05000000000000000000" pitchFamily="2" charset="2"/>
              </a:rPr>
              <a:t></a:t>
            </a:r>
            <a:endParaRPr kumimoji="0" lang="en-US" sz="3200" b="1" i="0" u="none" strike="noStrike" kern="0" cap="none" spc="0" normalizeH="0" baseline="0" noProof="0" dirty="0">
              <a:ln>
                <a:noFill/>
              </a:ln>
              <a:solidFill>
                <a:srgbClr val="0000FF"/>
              </a:solidFill>
              <a:effectLst/>
              <a:uLnTx/>
              <a:uFillTx/>
            </a:endParaRPr>
          </a:p>
        </p:txBody>
      </p:sp>
    </p:spTree>
    <p:extLst>
      <p:ext uri="{BB962C8B-B14F-4D97-AF65-F5344CB8AC3E}">
        <p14:creationId xmlns:p14="http://schemas.microsoft.com/office/powerpoint/2010/main" val="3892671453"/>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AA6460-6873-4E34-9587-F88F3CA01675}"/>
              </a:ext>
            </a:extLst>
          </p:cNvPr>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a:extLst>
              <a:ext uri="{FF2B5EF4-FFF2-40B4-BE49-F238E27FC236}">
                <a16:creationId xmlns:a16="http://schemas.microsoft.com/office/drawing/2014/main" id="{5CF86000-C046-424F-AA64-E855753EE45A}"/>
              </a:ext>
            </a:extLst>
          </p:cNvPr>
          <p:cNvSpPr>
            <a:spLocks noGrp="1"/>
          </p:cNvSpPr>
          <p:nvPr>
            <p:ph type="title"/>
          </p:nvPr>
        </p:nvSpPr>
        <p:spPr/>
        <p:txBody>
          <a:bodyPr>
            <a:normAutofit fontScale="90000"/>
          </a:bodyPr>
          <a:lstStyle/>
          <a:p>
            <a:r>
              <a:rPr lang="en-US" dirty="0"/>
              <a:t>Honolulu proposal for Slice KPI monitoring</a:t>
            </a:r>
          </a:p>
        </p:txBody>
      </p:sp>
      <p:sp>
        <p:nvSpPr>
          <p:cNvPr id="5" name="Content Placeholder 1">
            <a:extLst>
              <a:ext uri="{FF2B5EF4-FFF2-40B4-BE49-F238E27FC236}">
                <a16:creationId xmlns:a16="http://schemas.microsoft.com/office/drawing/2014/main" id="{2EF5A969-CD02-4875-9C91-0052CD76ECA3}"/>
              </a:ext>
            </a:extLst>
          </p:cNvPr>
          <p:cNvSpPr txBox="1">
            <a:spLocks/>
          </p:cNvSpPr>
          <p:nvPr/>
        </p:nvSpPr>
        <p:spPr>
          <a:xfrm>
            <a:off x="385010" y="1049154"/>
            <a:ext cx="10972800" cy="536768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0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REQ-5a</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Complete the missing parts of Guilin implementation, and re-assess if KPI computation should be done in PM-Mapper or in a separate MS within DCAE.</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0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REQ-5b</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ONAP as NSMF/NSSMF shall monitor certain KPIs for Closed Loop or Intelligent Slicing </a:t>
            </a:r>
            <a:r>
              <a:rPr kumimoji="0" lang="en-US" sz="21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(list of KPIs to be policy driven).</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0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REQ-5c</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Support retrieval of historic PM and KPI data for presentation to UUI upon request (enhancements to Guilin functionality)</a:t>
            </a: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endParaRPr kumimoji="0" lang="en-US" sz="1800" b="0" i="0" u="sng"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r>
              <a:rPr kumimoji="0" lang="en-US" sz="1800" b="0" i="0" u="sng"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Assumption for H-release</a:t>
            </a:r>
            <a:r>
              <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Data from all instances of an NF is aggregated. In other words, ONAP shall NOT do aggregation of same PM data (e.g., throughput) coming from different instances of same NF, and shall also NOT check and/or wait for all NF instances to report the PM data before computing KPIs.</a:t>
            </a: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r>
              <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2 additional inputs on what KPIs to be monitored:</a:t>
            </a:r>
          </a:p>
          <a:p>
            <a:pPr marL="914400" marR="0" lvl="1" indent="-457200" algn="l" defTabSz="914400" rtl="0" eaLnBrk="1" fontAlgn="auto" latinLnBrk="0" hangingPunct="1">
              <a:lnSpc>
                <a:spcPct val="120000"/>
              </a:lnSpc>
              <a:spcBef>
                <a:spcPts val="800"/>
              </a:spcBef>
              <a:spcAft>
                <a:spcPts val="0"/>
              </a:spcAft>
              <a:buClrTx/>
              <a:buSzTx/>
              <a:buFont typeface="Wingdings" charset="2"/>
              <a:buAutoNum type="arabicPeriod"/>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Operator/tenant through KPI monitoring facility in UUI</a:t>
            </a:r>
          </a:p>
          <a:p>
            <a:pPr marL="914400" marR="0" lvl="1" indent="-457200" algn="l" defTabSz="914400" rtl="0" eaLnBrk="1" fontAlgn="auto" latinLnBrk="0" hangingPunct="1">
              <a:lnSpc>
                <a:spcPct val="120000"/>
              </a:lnSpc>
              <a:spcBef>
                <a:spcPts val="800"/>
              </a:spcBef>
              <a:spcAft>
                <a:spcPts val="0"/>
              </a:spcAft>
              <a:buClrTx/>
              <a:buSzTx/>
              <a:buFont typeface="Wingdings" charset="2"/>
              <a:buAutoNum type="arabicPeriod"/>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Operator/slice consumer through service profile (Stretch goal)</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endPar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76186115"/>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A19D60-E298-47B0-BF58-436CCE9D7D3F}"/>
              </a:ext>
            </a:extLst>
          </p:cNvPr>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a:extLst>
              <a:ext uri="{FF2B5EF4-FFF2-40B4-BE49-F238E27FC236}">
                <a16:creationId xmlns:a16="http://schemas.microsoft.com/office/drawing/2014/main" id="{B048B60A-F67B-4700-B640-FE37DF2E2D34}"/>
              </a:ext>
            </a:extLst>
          </p:cNvPr>
          <p:cNvSpPr>
            <a:spLocks noGrp="1"/>
          </p:cNvSpPr>
          <p:nvPr>
            <p:ph type="title"/>
          </p:nvPr>
        </p:nvSpPr>
        <p:spPr/>
        <p:txBody>
          <a:bodyPr>
            <a:normAutofit fontScale="90000"/>
          </a:bodyPr>
          <a:lstStyle/>
          <a:p>
            <a:r>
              <a:rPr lang="en-US" dirty="0"/>
              <a:t>Closed Loops for Network Slicing: Overview</a:t>
            </a:r>
          </a:p>
        </p:txBody>
      </p:sp>
      <p:sp>
        <p:nvSpPr>
          <p:cNvPr id="5" name="Slide Number Placeholder 1">
            <a:extLst>
              <a:ext uri="{FF2B5EF4-FFF2-40B4-BE49-F238E27FC236}">
                <a16:creationId xmlns:a16="http://schemas.microsoft.com/office/drawing/2014/main" id="{9848D1EB-D975-4052-B652-565ED241DAF6}"/>
              </a:ext>
            </a:extLst>
          </p:cNvPr>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F98AD551-1896-6D44-B0B1-213AAAED08D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29</a:t>
            </a:fld>
            <a:r>
              <a:rPr kumimoji="0" lang="en-US" sz="1200" b="0" i="0" u="none" strike="noStrike" kern="1200" cap="none" spc="0" normalizeH="0" baseline="0" noProof="0">
                <a:ln>
                  <a:noFill/>
                </a:ln>
                <a:solidFill>
                  <a:prstClr val="black">
                    <a:alpha val="50000"/>
                  </a:prstClr>
                </a:solidFill>
                <a:effectLst/>
                <a:uLnTx/>
                <a:uFillTx/>
                <a:latin typeface="Arial" panose="020B0604020202020204" pitchFamily="34" charset="0"/>
                <a:ea typeface="+mn-ea"/>
                <a:cs typeface="Arial" panose="020B0604020202020204" pitchFamily="34" charset="0"/>
              </a:rPr>
              <a:t> </a:t>
            </a:r>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grpSp>
        <p:nvGrpSpPr>
          <p:cNvPr id="6" name="Group 5">
            <a:extLst>
              <a:ext uri="{FF2B5EF4-FFF2-40B4-BE49-F238E27FC236}">
                <a16:creationId xmlns:a16="http://schemas.microsoft.com/office/drawing/2014/main" id="{1CB5D9E3-9B14-4F1C-8D41-875A03DEA074}"/>
              </a:ext>
            </a:extLst>
          </p:cNvPr>
          <p:cNvGrpSpPr/>
          <p:nvPr/>
        </p:nvGrpSpPr>
        <p:grpSpPr>
          <a:xfrm>
            <a:off x="128361" y="1307252"/>
            <a:ext cx="7678181" cy="4756909"/>
            <a:chOff x="128361" y="1307252"/>
            <a:chExt cx="7678181" cy="4756909"/>
          </a:xfrm>
        </p:grpSpPr>
        <p:sp>
          <p:nvSpPr>
            <p:cNvPr id="7" name="Data Sources TextBox">
              <a:extLst>
                <a:ext uri="{FF2B5EF4-FFF2-40B4-BE49-F238E27FC236}">
                  <a16:creationId xmlns:a16="http://schemas.microsoft.com/office/drawing/2014/main" id="{177F496E-B510-4B56-B1E1-51357A2FB694}"/>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8" name="Data Sources TextBox">
              <a:extLst>
                <a:ext uri="{FF2B5EF4-FFF2-40B4-BE49-F238E27FC236}">
                  <a16:creationId xmlns:a16="http://schemas.microsoft.com/office/drawing/2014/main" id="{18DB4F6F-7647-48F7-929A-FB62A87DBE2D}"/>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9" name="Data Visualization Icon">
              <a:extLst>
                <a:ext uri="{FF2B5EF4-FFF2-40B4-BE49-F238E27FC236}">
                  <a16:creationId xmlns:a16="http://schemas.microsoft.com/office/drawing/2014/main" id="{EF7F9BD8-C6D7-430D-A389-833B6665B9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10" name="ML Icon">
              <a:extLst>
                <a:ext uri="{FF2B5EF4-FFF2-40B4-BE49-F238E27FC236}">
                  <a16:creationId xmlns:a16="http://schemas.microsoft.com/office/drawing/2014/main" id="{D4914F7F-3D8A-4A83-BD34-5DD58AA10B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1" name="Action Icon">
              <a:extLst>
                <a:ext uri="{FF2B5EF4-FFF2-40B4-BE49-F238E27FC236}">
                  <a16:creationId xmlns:a16="http://schemas.microsoft.com/office/drawing/2014/main" id="{2563D20A-D90B-431A-A6DA-CB62812E12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2" name="Gear">
              <a:extLst>
                <a:ext uri="{FF2B5EF4-FFF2-40B4-BE49-F238E27FC236}">
                  <a16:creationId xmlns:a16="http://schemas.microsoft.com/office/drawing/2014/main" id="{A7245CF4-C98C-4A43-993E-367AA78943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3" name="Straight Connector 12">
              <a:extLst>
                <a:ext uri="{FF2B5EF4-FFF2-40B4-BE49-F238E27FC236}">
                  <a16:creationId xmlns:a16="http://schemas.microsoft.com/office/drawing/2014/main" id="{61795654-E0FB-4C1A-9244-95143B1AA455}"/>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4" name="Straight Connector 13">
              <a:extLst>
                <a:ext uri="{FF2B5EF4-FFF2-40B4-BE49-F238E27FC236}">
                  <a16:creationId xmlns:a16="http://schemas.microsoft.com/office/drawing/2014/main" id="{BB74D3EC-02DE-434E-8815-4CAB318EE88E}"/>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5" name="Straight Arrow Connector 14">
              <a:extLst>
                <a:ext uri="{FF2B5EF4-FFF2-40B4-BE49-F238E27FC236}">
                  <a16:creationId xmlns:a16="http://schemas.microsoft.com/office/drawing/2014/main" id="{161FA14E-4A32-40A9-9206-F143808850F4}"/>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6" name="Straight Connector 15">
              <a:extLst>
                <a:ext uri="{FF2B5EF4-FFF2-40B4-BE49-F238E27FC236}">
                  <a16:creationId xmlns:a16="http://schemas.microsoft.com/office/drawing/2014/main" id="{01105357-F55A-4166-826B-AA76F0FACC2A}"/>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7" name="Straight Arrow Connector 16">
              <a:extLst>
                <a:ext uri="{FF2B5EF4-FFF2-40B4-BE49-F238E27FC236}">
                  <a16:creationId xmlns:a16="http://schemas.microsoft.com/office/drawing/2014/main" id="{E0063F2E-C08F-4E32-A5BB-D9FFF6CEE878}"/>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8" name="Straight Connector 17">
              <a:extLst>
                <a:ext uri="{FF2B5EF4-FFF2-40B4-BE49-F238E27FC236}">
                  <a16:creationId xmlns:a16="http://schemas.microsoft.com/office/drawing/2014/main" id="{6BC74573-40D2-41EE-9399-55221A6218D4}"/>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9" name="Straight Arrow Connector 18">
              <a:extLst>
                <a:ext uri="{FF2B5EF4-FFF2-40B4-BE49-F238E27FC236}">
                  <a16:creationId xmlns:a16="http://schemas.microsoft.com/office/drawing/2014/main" id="{B904D339-14EF-47E2-B1AB-70D83D03B9C0}"/>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20" name="Picture 19">
              <a:extLst>
                <a:ext uri="{FF2B5EF4-FFF2-40B4-BE49-F238E27FC236}">
                  <a16:creationId xmlns:a16="http://schemas.microsoft.com/office/drawing/2014/main" id="{DAF14175-7AC3-42FA-B746-8EE11FD7E87C}"/>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21" name="Data Sources TextBox">
              <a:extLst>
                <a:ext uri="{FF2B5EF4-FFF2-40B4-BE49-F238E27FC236}">
                  <a16:creationId xmlns:a16="http://schemas.microsoft.com/office/drawing/2014/main" id="{6A14BC0F-55FA-4D86-A311-EA73F23D5F44}"/>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22" name="Data Sources TextBox">
              <a:extLst>
                <a:ext uri="{FF2B5EF4-FFF2-40B4-BE49-F238E27FC236}">
                  <a16:creationId xmlns:a16="http://schemas.microsoft.com/office/drawing/2014/main" id="{DD22319D-0997-4D4D-AACD-CEBB9E6363B0}"/>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3" name="Picture 22">
              <a:extLst>
                <a:ext uri="{FF2B5EF4-FFF2-40B4-BE49-F238E27FC236}">
                  <a16:creationId xmlns:a16="http://schemas.microsoft.com/office/drawing/2014/main" id="{9B04C28B-EC1D-41ED-9B4E-1A67815E9D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4" name="Data Sources TextBox">
              <a:extLst>
                <a:ext uri="{FF2B5EF4-FFF2-40B4-BE49-F238E27FC236}">
                  <a16:creationId xmlns:a16="http://schemas.microsoft.com/office/drawing/2014/main" id="{5A785EEC-C2D9-4E49-AE2A-A427E5DDCC3F}"/>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SO</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5" name="Straight Arrow Connector 24">
              <a:extLst>
                <a:ext uri="{FF2B5EF4-FFF2-40B4-BE49-F238E27FC236}">
                  <a16:creationId xmlns:a16="http://schemas.microsoft.com/office/drawing/2014/main" id="{F201AAB8-0ACD-41CC-BBFD-086FCA435539}"/>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6" name="Data Sources TextBox">
              <a:extLst>
                <a:ext uri="{FF2B5EF4-FFF2-40B4-BE49-F238E27FC236}">
                  <a16:creationId xmlns:a16="http://schemas.microsoft.com/office/drawing/2014/main" id="{21DE4882-D19F-45CB-A988-B6B7EEC502FA}"/>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7" name="Straight Arrow Connector 26">
              <a:extLst>
                <a:ext uri="{FF2B5EF4-FFF2-40B4-BE49-F238E27FC236}">
                  <a16:creationId xmlns:a16="http://schemas.microsoft.com/office/drawing/2014/main" id="{948060EF-BFF2-4E0C-A952-527CF46A5536}"/>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8" name="Content Placeholder 3">
            <a:extLst>
              <a:ext uri="{FF2B5EF4-FFF2-40B4-BE49-F238E27FC236}">
                <a16:creationId xmlns:a16="http://schemas.microsoft.com/office/drawing/2014/main" id="{EB167D12-49AC-44AB-8D2C-81EDD7EBD0B6}"/>
              </a:ext>
            </a:extLst>
          </p:cNvPr>
          <p:cNvSpPr txBox="1">
            <a:spLocks/>
          </p:cNvSpPr>
          <p:nvPr/>
        </p:nvSpPr>
        <p:spPr>
          <a:xfrm>
            <a:off x="7613548" y="1779682"/>
            <a:ext cx="4289246" cy="42844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Leverage the SON </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sym typeface="Wingdings" panose="05000000000000000000" pitchFamily="2" charset="2"/>
              </a:rPr>
              <a:t> Control Loop (CL) framework in ONAP</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PM/FM data, analyze NSI/NSSI traffic patterns, KPI adherence, and resource occupancy in NSI/NSSI</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analysis, trigger OOF for NSI resource optimization/re-allocation to guarantee KPI adherence and optimal use of resources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Perform necessary resource adjustments via SO and Domain Controllers (modify NSI/NSSI/S-NSSAI mapping/etc.)</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endParaRPr kumimoji="0" lang="en-US" sz="1600" b="0"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endParaRPr>
          </a:p>
        </p:txBody>
      </p:sp>
      <p:sp>
        <p:nvSpPr>
          <p:cNvPr id="29" name="TextBox 28">
            <a:extLst>
              <a:ext uri="{FF2B5EF4-FFF2-40B4-BE49-F238E27FC236}">
                <a16:creationId xmlns:a16="http://schemas.microsoft.com/office/drawing/2014/main" id="{7EB46F8B-A8A4-488B-9194-E17B1B065B9E}"/>
              </a:ext>
            </a:extLst>
          </p:cNvPr>
          <p:cNvSpPr txBox="1"/>
          <p:nvPr/>
        </p:nvSpPr>
        <p:spPr>
          <a:xfrm>
            <a:off x="1200955" y="5248114"/>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30" name="Cloud 29">
            <a:extLst>
              <a:ext uri="{FF2B5EF4-FFF2-40B4-BE49-F238E27FC236}">
                <a16:creationId xmlns:a16="http://schemas.microsoft.com/office/drawing/2014/main" id="{5FC7B124-C540-4622-8D2F-B69357E7B1E4}"/>
              </a:ext>
            </a:extLst>
          </p:cNvPr>
          <p:cNvSpPr/>
          <p:nvPr/>
        </p:nvSpPr>
        <p:spPr>
          <a:xfrm>
            <a:off x="3544867" y="4800742"/>
            <a:ext cx="974575"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31" name="Rectangle 30">
            <a:extLst>
              <a:ext uri="{FF2B5EF4-FFF2-40B4-BE49-F238E27FC236}">
                <a16:creationId xmlns:a16="http://schemas.microsoft.com/office/drawing/2014/main" id="{EF586822-1206-44BF-9F36-5155935A32ED}"/>
              </a:ext>
            </a:extLst>
          </p:cNvPr>
          <p:cNvSpPr/>
          <p:nvPr/>
        </p:nvSpPr>
        <p:spPr>
          <a:xfrm>
            <a:off x="3611540" y="1818974"/>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32" name="Rectangle 31">
            <a:extLst>
              <a:ext uri="{FF2B5EF4-FFF2-40B4-BE49-F238E27FC236}">
                <a16:creationId xmlns:a16="http://schemas.microsoft.com/office/drawing/2014/main" id="{3D783CEC-8E3E-4334-A31D-620FF88DB03A}"/>
              </a:ext>
            </a:extLst>
          </p:cNvPr>
          <p:cNvSpPr/>
          <p:nvPr/>
        </p:nvSpPr>
        <p:spPr>
          <a:xfrm>
            <a:off x="5290948" y="4505595"/>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37980516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4FD8E2-A484-40AC-BFF5-02C3F58D2F35}"/>
              </a:ext>
            </a:extLst>
          </p:cNvPr>
          <p:cNvSpPr>
            <a:spLocks noGrp="1"/>
          </p:cNvSpPr>
          <p:nvPr>
            <p:ph type="title"/>
          </p:nvPr>
        </p:nvSpPr>
        <p:spPr/>
        <p:txBody>
          <a:bodyPr/>
          <a:lstStyle/>
          <a:p>
            <a:r>
              <a:rPr lang="en-US" dirty="0"/>
              <a:t>3GPP Slice Management Functions (3GPP-defined)</a:t>
            </a:r>
          </a:p>
        </p:txBody>
      </p:sp>
      <p:graphicFrame>
        <p:nvGraphicFramePr>
          <p:cNvPr id="5" name="Table 4">
            <a:extLst>
              <a:ext uri="{FF2B5EF4-FFF2-40B4-BE49-F238E27FC236}">
                <a16:creationId xmlns:a16="http://schemas.microsoft.com/office/drawing/2014/main" id="{D3536EFA-3FF2-4FCB-9216-D708F22EC1EF}"/>
              </a:ext>
            </a:extLst>
          </p:cNvPr>
          <p:cNvGraphicFramePr>
            <a:graphicFrameLocks noGrp="1"/>
          </p:cNvGraphicFramePr>
          <p:nvPr>
            <p:extLst>
              <p:ext uri="{D42A27DB-BD31-4B8C-83A1-F6EECF244321}">
                <p14:modId xmlns:p14="http://schemas.microsoft.com/office/powerpoint/2010/main" val="1697784365"/>
              </p:ext>
            </p:extLst>
          </p:nvPr>
        </p:nvGraphicFramePr>
        <p:xfrm>
          <a:off x="250873" y="1541310"/>
          <a:ext cx="11653260" cy="4402290"/>
        </p:xfrm>
        <a:graphic>
          <a:graphicData uri="http://schemas.openxmlformats.org/drawingml/2006/table">
            <a:tbl>
              <a:tblPr firstRow="1" bandRow="1">
                <a:tableStyleId>{BC89EF96-8CEA-46FF-86C4-4CE0E7609802}</a:tableStyleId>
              </a:tblPr>
              <a:tblGrid>
                <a:gridCol w="3801157">
                  <a:extLst>
                    <a:ext uri="{9D8B030D-6E8A-4147-A177-3AD203B41FA5}">
                      <a16:colId xmlns:a16="http://schemas.microsoft.com/office/drawing/2014/main" val="3171469492"/>
                    </a:ext>
                  </a:extLst>
                </a:gridCol>
                <a:gridCol w="7852103">
                  <a:extLst>
                    <a:ext uri="{9D8B030D-6E8A-4147-A177-3AD203B41FA5}">
                      <a16:colId xmlns:a16="http://schemas.microsoft.com/office/drawing/2014/main" val="1421806008"/>
                    </a:ext>
                  </a:extLst>
                </a:gridCol>
              </a:tblGrid>
              <a:tr h="532535">
                <a:tc>
                  <a:txBody>
                    <a:bodyPr/>
                    <a:lstStyle/>
                    <a:p>
                      <a:pPr algn="ctr"/>
                      <a:r>
                        <a:rPr lang="en-US" sz="2400" dirty="0"/>
                        <a:t>Management Function</a:t>
                      </a:r>
                    </a:p>
                  </a:txBody>
                  <a:tcPr anchor="ctr"/>
                </a:tc>
                <a:tc>
                  <a:txBody>
                    <a:bodyPr/>
                    <a:lstStyle/>
                    <a:p>
                      <a:pPr algn="ctr"/>
                      <a:r>
                        <a:rPr lang="en-US" sz="2400" dirty="0"/>
                        <a:t>Key tasks</a:t>
                      </a:r>
                    </a:p>
                  </a:txBody>
                  <a:tcPr anchor="ctr"/>
                </a:tc>
                <a:extLst>
                  <a:ext uri="{0D108BD9-81ED-4DB2-BD59-A6C34878D82A}">
                    <a16:rowId xmlns:a16="http://schemas.microsoft.com/office/drawing/2014/main" val="1144832860"/>
                  </a:ext>
                </a:extLst>
              </a:tr>
              <a:tr h="1171577">
                <a:tc>
                  <a:txBody>
                    <a:bodyPr/>
                    <a:lstStyle/>
                    <a:p>
                      <a:r>
                        <a:rPr lang="en-US" sz="2000" b="1" dirty="0"/>
                        <a:t>Communication Service Management Function (CSMF)</a:t>
                      </a:r>
                    </a:p>
                  </a:txBody>
                  <a:tcPr anchor="ctr"/>
                </a:tc>
                <a:tc>
                  <a:txBody>
                    <a:bodyPr/>
                    <a:lstStyle/>
                    <a:p>
                      <a:pPr marL="285750" indent="-285750" hangingPunct="0">
                        <a:buFont typeface="Arial" panose="020B0604020202020204" pitchFamily="34" charset="0"/>
                        <a:buChar char="•"/>
                      </a:pPr>
                      <a:r>
                        <a:rPr lang="en-GB" sz="2000" kern="1200" dirty="0">
                          <a:effectLst/>
                        </a:rPr>
                        <a:t>Responsible for translating the communication service related requirement to network slice related requirements.</a:t>
                      </a:r>
                      <a:endParaRPr lang="en-US" sz="2000" kern="1200" dirty="0">
                        <a:effectLst/>
                      </a:endParaRPr>
                    </a:p>
                    <a:p>
                      <a:pPr marL="285750" indent="-285750" hangingPunct="0">
                        <a:buFont typeface="Arial" panose="020B0604020202020204" pitchFamily="34" charset="0"/>
                        <a:buChar char="•"/>
                      </a:pPr>
                      <a:r>
                        <a:rPr lang="en-GB" sz="2000" kern="1200" dirty="0">
                          <a:effectLst/>
                        </a:rPr>
                        <a:t>Communicate with Network Slice Management Function (NSMF).</a:t>
                      </a:r>
                      <a:endParaRPr lang="en-US" sz="2000" kern="1200" dirty="0">
                        <a:solidFill>
                          <a:schemeClr val="dk1"/>
                        </a:solidFill>
                        <a:effectLst/>
                        <a:latin typeface="+mn-lt"/>
                        <a:ea typeface="+mn-ea"/>
                        <a:cs typeface="+mn-cs"/>
                      </a:endParaRPr>
                    </a:p>
                  </a:txBody>
                  <a:tcPr anchor="ctr"/>
                </a:tc>
                <a:extLst>
                  <a:ext uri="{0D108BD9-81ED-4DB2-BD59-A6C34878D82A}">
                    <a16:rowId xmlns:a16="http://schemas.microsoft.com/office/drawing/2014/main" val="238237557"/>
                  </a:ext>
                </a:extLst>
              </a:tr>
              <a:tr h="18816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Network Slice Management Function (NSMF)</a:t>
                      </a:r>
                    </a:p>
                  </a:txBody>
                  <a:tcPr anchor="ctr"/>
                </a:tc>
                <a:tc>
                  <a:txBody>
                    <a:bodyPr/>
                    <a:lstStyle/>
                    <a:p>
                      <a:pPr marL="285750" indent="-285750" hangingPunct="0">
                        <a:buFont typeface="Arial" panose="020B0604020202020204" pitchFamily="34" charset="0"/>
                        <a:buChar char="•"/>
                      </a:pPr>
                      <a:r>
                        <a:rPr lang="en-GB" sz="2000" kern="1200" dirty="0">
                          <a:effectLst/>
                        </a:rPr>
                        <a:t>Responsible for management and orchestration of NSI.</a:t>
                      </a:r>
                      <a:endParaRPr lang="en-US" sz="2000" kern="1200" dirty="0">
                        <a:effectLst/>
                      </a:endParaRPr>
                    </a:p>
                    <a:p>
                      <a:pPr marL="285750" indent="-285750" hangingPunct="0">
                        <a:buFont typeface="Arial" panose="020B0604020202020204" pitchFamily="34" charset="0"/>
                        <a:buChar char="•"/>
                      </a:pPr>
                      <a:r>
                        <a:rPr lang="en-US" sz="2000" kern="1200" dirty="0">
                          <a:effectLst/>
                        </a:rPr>
                        <a:t>De</a:t>
                      </a:r>
                      <a:r>
                        <a:rPr lang="en-GB" sz="2000" kern="1200" dirty="0">
                          <a:effectLst/>
                        </a:rPr>
                        <a:t>rive network slice subnet related requirements from network slice related requirements.</a:t>
                      </a:r>
                      <a:endParaRPr lang="en-US" sz="2000" kern="1200" dirty="0">
                        <a:effectLst/>
                      </a:endParaRPr>
                    </a:p>
                    <a:p>
                      <a:pPr marL="285750" indent="-285750" hangingPunct="0">
                        <a:buFont typeface="Arial" panose="020B0604020202020204" pitchFamily="34" charset="0"/>
                        <a:buChar char="•"/>
                      </a:pPr>
                      <a:r>
                        <a:rPr lang="en-GB" sz="2000" kern="1200" dirty="0">
                          <a:effectLst/>
                        </a:rPr>
                        <a:t>Communicate with the Network Slice Subnet Management Function (NSSMF) and Communication Service Management Function.</a:t>
                      </a:r>
                      <a:endParaRPr lang="en-US" sz="2000" kern="1200" dirty="0">
                        <a:solidFill>
                          <a:schemeClr val="dk1"/>
                        </a:solidFill>
                        <a:effectLst/>
                        <a:latin typeface="+mn-lt"/>
                        <a:ea typeface="+mn-ea"/>
                        <a:cs typeface="+mn-cs"/>
                      </a:endParaRPr>
                    </a:p>
                  </a:txBody>
                  <a:tcPr anchor="ctr"/>
                </a:tc>
                <a:extLst>
                  <a:ext uri="{0D108BD9-81ED-4DB2-BD59-A6C34878D82A}">
                    <a16:rowId xmlns:a16="http://schemas.microsoft.com/office/drawing/2014/main" val="3453793408"/>
                  </a:ext>
                </a:extLst>
              </a:tr>
              <a:tr h="8165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Network Slice Sub-net Management Function (NSSMF)</a:t>
                      </a:r>
                    </a:p>
                  </a:txBody>
                  <a:tcPr anchor="ctr"/>
                </a:tc>
                <a:tc>
                  <a:txBody>
                    <a:bodyPr/>
                    <a:lstStyle/>
                    <a:p>
                      <a:pPr marL="285750" indent="-285750" hangingPunct="0">
                        <a:buFont typeface="Arial" panose="020B0604020202020204" pitchFamily="34" charset="0"/>
                        <a:buChar char="•"/>
                      </a:pPr>
                      <a:r>
                        <a:rPr lang="en-GB" sz="2000" kern="1200" dirty="0">
                          <a:effectLst/>
                        </a:rPr>
                        <a:t>Responsible for management and orchestration of NSSI.</a:t>
                      </a:r>
                      <a:endParaRPr lang="en-US" sz="2000" kern="1200" dirty="0">
                        <a:effectLst/>
                      </a:endParaRPr>
                    </a:p>
                    <a:p>
                      <a:pPr marL="285750" indent="-285750" hangingPunct="0">
                        <a:buFont typeface="Arial" panose="020B0604020202020204" pitchFamily="34" charset="0"/>
                        <a:buChar char="•"/>
                      </a:pPr>
                      <a:r>
                        <a:rPr lang="en-GB" sz="2000" kern="1200" dirty="0">
                          <a:effectLst/>
                        </a:rPr>
                        <a:t>Communicate with the NSMF.</a:t>
                      </a:r>
                      <a:endParaRPr lang="en-US" sz="2000" kern="1200" dirty="0">
                        <a:solidFill>
                          <a:schemeClr val="dk1"/>
                        </a:solidFill>
                        <a:effectLst/>
                        <a:latin typeface="+mn-lt"/>
                        <a:ea typeface="+mn-ea"/>
                        <a:cs typeface="+mn-cs"/>
                      </a:endParaRPr>
                    </a:p>
                  </a:txBody>
                  <a:tcPr anchor="ctr"/>
                </a:tc>
                <a:extLst>
                  <a:ext uri="{0D108BD9-81ED-4DB2-BD59-A6C34878D82A}">
                    <a16:rowId xmlns:a16="http://schemas.microsoft.com/office/drawing/2014/main" val="1244607697"/>
                  </a:ext>
                </a:extLst>
              </a:tr>
            </a:tbl>
          </a:graphicData>
        </a:graphic>
      </p:graphicFrame>
    </p:spTree>
    <p:extLst>
      <p:ext uri="{BB962C8B-B14F-4D97-AF65-F5344CB8AC3E}">
        <p14:creationId xmlns:p14="http://schemas.microsoft.com/office/powerpoint/2010/main" val="765664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A5316E0-2279-40AC-8573-C9AE306A9AC1}"/>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a16="http://schemas.microsoft.com/office/drawing/2014/main" id="{DF4CCAD7-7456-4A20-8531-47B5BAB7D664}"/>
              </a:ext>
            </a:extLst>
          </p:cNvPr>
          <p:cNvSpPr>
            <a:spLocks noGrp="1"/>
          </p:cNvSpPr>
          <p:nvPr>
            <p:ph type="title"/>
          </p:nvPr>
        </p:nvSpPr>
        <p:spPr/>
        <p:txBody>
          <a:bodyPr>
            <a:normAutofit fontScale="90000"/>
          </a:bodyPr>
          <a:lstStyle/>
          <a:p>
            <a:r>
              <a:rPr lang="en-US" dirty="0"/>
              <a:t>Guilin recap: Closed Loop</a:t>
            </a:r>
          </a:p>
        </p:txBody>
      </p:sp>
      <p:sp>
        <p:nvSpPr>
          <p:cNvPr id="5" name="Rectangle 4">
            <a:extLst>
              <a:ext uri="{FF2B5EF4-FFF2-40B4-BE49-F238E27FC236}">
                <a16:creationId xmlns:a16="http://schemas.microsoft.com/office/drawing/2014/main" id="{20BE8B67-B020-482B-B6E7-2FCCE6379771}"/>
              </a:ext>
            </a:extLst>
          </p:cNvPr>
          <p:cNvSpPr/>
          <p:nvPr/>
        </p:nvSpPr>
        <p:spPr>
          <a:xfrm>
            <a:off x="240632" y="1629610"/>
            <a:ext cx="2807368" cy="2525296"/>
          </a:xfrm>
          <a:prstGeom prst="rect">
            <a:avLst/>
          </a:prstGeom>
          <a:solidFill>
            <a:srgbClr val="E7E6E6"/>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C36DF016-FE4B-4F29-9202-76079DF2F59B}"/>
              </a:ext>
            </a:extLst>
          </p:cNvPr>
          <p:cNvSpPr/>
          <p:nvPr/>
        </p:nvSpPr>
        <p:spPr>
          <a:xfrm>
            <a:off x="665748" y="1966493"/>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Slice Analysis MS</a:t>
            </a:r>
          </a:p>
        </p:txBody>
      </p:sp>
      <p:sp>
        <p:nvSpPr>
          <p:cNvPr id="7" name="Rectangle 6">
            <a:extLst>
              <a:ext uri="{FF2B5EF4-FFF2-40B4-BE49-F238E27FC236}">
                <a16:creationId xmlns:a16="http://schemas.microsoft.com/office/drawing/2014/main" id="{0104F718-768A-4FEB-B444-874958E58071}"/>
              </a:ext>
            </a:extLst>
          </p:cNvPr>
          <p:cNvSpPr/>
          <p:nvPr/>
        </p:nvSpPr>
        <p:spPr>
          <a:xfrm>
            <a:off x="665748" y="3114329"/>
            <a:ext cx="1892968" cy="680455"/>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PM Mapper</a:t>
            </a:r>
          </a:p>
        </p:txBody>
      </p:sp>
      <p:sp>
        <p:nvSpPr>
          <p:cNvPr id="8" name="Rectangle 7">
            <a:extLst>
              <a:ext uri="{FF2B5EF4-FFF2-40B4-BE49-F238E27FC236}">
                <a16:creationId xmlns:a16="http://schemas.microsoft.com/office/drawing/2014/main" id="{4778DD9E-0EC0-40E4-A7DC-4360669D9125}"/>
              </a:ext>
            </a:extLst>
          </p:cNvPr>
          <p:cNvSpPr/>
          <p:nvPr/>
        </p:nvSpPr>
        <p:spPr>
          <a:xfrm>
            <a:off x="3352361" y="1966493"/>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Policy</a:t>
            </a:r>
          </a:p>
        </p:txBody>
      </p:sp>
      <p:sp>
        <p:nvSpPr>
          <p:cNvPr id="9" name="Rectangle 8">
            <a:extLst>
              <a:ext uri="{FF2B5EF4-FFF2-40B4-BE49-F238E27FC236}">
                <a16:creationId xmlns:a16="http://schemas.microsoft.com/office/drawing/2014/main" id="{1D377FF8-C999-48F4-9C55-CA3CD8D6684A}"/>
              </a:ext>
            </a:extLst>
          </p:cNvPr>
          <p:cNvSpPr/>
          <p:nvPr/>
        </p:nvSpPr>
        <p:spPr>
          <a:xfrm>
            <a:off x="5767357" y="1966493"/>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SO (RAN NSSMF)</a:t>
            </a:r>
          </a:p>
        </p:txBody>
      </p:sp>
      <p:sp>
        <p:nvSpPr>
          <p:cNvPr id="10" name="Rectangle 9">
            <a:extLst>
              <a:ext uri="{FF2B5EF4-FFF2-40B4-BE49-F238E27FC236}">
                <a16:creationId xmlns:a16="http://schemas.microsoft.com/office/drawing/2014/main" id="{E002BB6B-706F-4443-AD92-33B82ABBFC26}"/>
              </a:ext>
            </a:extLst>
          </p:cNvPr>
          <p:cNvSpPr/>
          <p:nvPr/>
        </p:nvSpPr>
        <p:spPr>
          <a:xfrm>
            <a:off x="5767357" y="3185862"/>
            <a:ext cx="1892968" cy="741944"/>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SDN-R</a:t>
            </a:r>
          </a:p>
        </p:txBody>
      </p:sp>
      <p:sp>
        <p:nvSpPr>
          <p:cNvPr id="11" name="Cloud 10">
            <a:extLst>
              <a:ext uri="{FF2B5EF4-FFF2-40B4-BE49-F238E27FC236}">
                <a16:creationId xmlns:a16="http://schemas.microsoft.com/office/drawing/2014/main" id="{3614E29A-E1BA-4D30-A3EE-3F3EF260A1DE}"/>
              </a:ext>
            </a:extLst>
          </p:cNvPr>
          <p:cNvSpPr/>
          <p:nvPr/>
        </p:nvSpPr>
        <p:spPr>
          <a:xfrm>
            <a:off x="2999874" y="4812632"/>
            <a:ext cx="3946797" cy="1457161"/>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Cylinder 11">
            <a:extLst>
              <a:ext uri="{FF2B5EF4-FFF2-40B4-BE49-F238E27FC236}">
                <a16:creationId xmlns:a16="http://schemas.microsoft.com/office/drawing/2014/main" id="{34BC3730-99B1-4312-A4C9-0B075960FC64}"/>
              </a:ext>
            </a:extLst>
          </p:cNvPr>
          <p:cNvSpPr/>
          <p:nvPr/>
        </p:nvSpPr>
        <p:spPr>
          <a:xfrm>
            <a:off x="3561129" y="3044154"/>
            <a:ext cx="1412144" cy="1025360"/>
          </a:xfrm>
          <a:prstGeom prst="can">
            <a:avLst/>
          </a:prstGeom>
          <a:solidFill>
            <a:srgbClr val="E7E6E6">
              <a:lumMod val="50000"/>
            </a:srgbClr>
          </a:solidFill>
          <a:ln w="12700" cap="flat" cmpd="sng" algn="ctr">
            <a:solidFill>
              <a:srgbClr val="E7E6E6">
                <a:lumMod val="25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Config DB</a:t>
            </a:r>
          </a:p>
        </p:txBody>
      </p:sp>
      <p:sp>
        <p:nvSpPr>
          <p:cNvPr id="13" name="Rectangle 12">
            <a:extLst>
              <a:ext uri="{FF2B5EF4-FFF2-40B4-BE49-F238E27FC236}">
                <a16:creationId xmlns:a16="http://schemas.microsoft.com/office/drawing/2014/main" id="{EC561548-4571-4161-998B-A9BEBC5693FD}"/>
              </a:ext>
            </a:extLst>
          </p:cNvPr>
          <p:cNvSpPr/>
          <p:nvPr/>
        </p:nvSpPr>
        <p:spPr>
          <a:xfrm>
            <a:off x="3553326" y="5273508"/>
            <a:ext cx="1243264" cy="693157"/>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Near RT-RICs</a:t>
            </a:r>
          </a:p>
        </p:txBody>
      </p:sp>
      <p:sp>
        <p:nvSpPr>
          <p:cNvPr id="14" name="Rectangle 13">
            <a:extLst>
              <a:ext uri="{FF2B5EF4-FFF2-40B4-BE49-F238E27FC236}">
                <a16:creationId xmlns:a16="http://schemas.microsoft.com/office/drawing/2014/main" id="{568C7039-BC1F-4064-A6F5-06038442F7ED}"/>
              </a:ext>
            </a:extLst>
          </p:cNvPr>
          <p:cNvSpPr/>
          <p:nvPr/>
        </p:nvSpPr>
        <p:spPr>
          <a:xfrm>
            <a:off x="4973273" y="5237749"/>
            <a:ext cx="794084" cy="303464"/>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CUs</a:t>
            </a:r>
          </a:p>
        </p:txBody>
      </p:sp>
      <p:sp>
        <p:nvSpPr>
          <p:cNvPr id="15" name="Rectangle 14">
            <a:extLst>
              <a:ext uri="{FF2B5EF4-FFF2-40B4-BE49-F238E27FC236}">
                <a16:creationId xmlns:a16="http://schemas.microsoft.com/office/drawing/2014/main" id="{09E8E279-64DF-46F3-A57B-726AE9EE4EC4}"/>
              </a:ext>
            </a:extLst>
          </p:cNvPr>
          <p:cNvSpPr/>
          <p:nvPr/>
        </p:nvSpPr>
        <p:spPr>
          <a:xfrm>
            <a:off x="4973273" y="5663202"/>
            <a:ext cx="794084" cy="303464"/>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DUs</a:t>
            </a:r>
          </a:p>
        </p:txBody>
      </p:sp>
      <p:sp>
        <p:nvSpPr>
          <p:cNvPr id="16" name="Rectangle 15">
            <a:extLst>
              <a:ext uri="{FF2B5EF4-FFF2-40B4-BE49-F238E27FC236}">
                <a16:creationId xmlns:a16="http://schemas.microsoft.com/office/drawing/2014/main" id="{A5B5B3E2-E91A-4C3B-8FCD-540610327AFC}"/>
              </a:ext>
            </a:extLst>
          </p:cNvPr>
          <p:cNvSpPr/>
          <p:nvPr/>
        </p:nvSpPr>
        <p:spPr>
          <a:xfrm>
            <a:off x="8182353" y="1066738"/>
            <a:ext cx="3753852" cy="5349160"/>
          </a:xfrm>
          <a:prstGeom prst="rect">
            <a:avLst/>
          </a:prstGeom>
          <a:solidFill>
            <a:sysClr val="window" lastClr="FFFFFF">
              <a:lumMod val="95000"/>
            </a:sysClr>
          </a:solidFill>
          <a:ln w="12700" cap="flat" cmpd="sng" algn="ctr">
            <a:solidFill>
              <a:srgbClr val="E7E6E6">
                <a:lumMod val="50000"/>
              </a:srgbClr>
            </a:solid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The PM data collected from RAN in Step 1 is </a:t>
            </a:r>
            <a:r>
              <a:rPr kumimoji="0" lang="en-US" sz="1800" b="1"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DL/UL PRB used for data traffic</a:t>
            </a: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The configuration update determined by Slice Analysis MS and triggering Policy in Step 4 is </a:t>
            </a:r>
            <a:r>
              <a:rPr kumimoji="0" lang="en-US" sz="1800" b="1"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slice specific throughput guidance </a:t>
            </a: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for Near-RT coverage area (i.e., at Near-RT RIC level).</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sng" strike="noStrike" kern="0" cap="none" spc="0" normalizeH="0" baseline="0" noProof="0" dirty="0">
                <a:ln>
                  <a:noFill/>
                </a:ln>
                <a:solidFill>
                  <a:srgbClr val="E7E6E6">
                    <a:lumMod val="25000"/>
                  </a:srgbClr>
                </a:solidFill>
                <a:effectLst/>
                <a:uLnTx/>
                <a:uFillTx/>
                <a:latin typeface="Calibri" panose="020F0502020204030204"/>
                <a:ea typeface="+mn-ea"/>
                <a:cs typeface="+mn-cs"/>
              </a:rPr>
              <a:t>Notes</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DFC and VES Collector are not shown in the flow but are used.</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Step 8 is over O1, it will eventually be over A1.</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Config DB which contains RAN config info is not an official ONAP component. This will be implemented as part of C&amp;PS in H-release and beyond.</a:t>
            </a:r>
          </a:p>
        </p:txBody>
      </p:sp>
      <p:cxnSp>
        <p:nvCxnSpPr>
          <p:cNvPr id="17" name="Straight Arrow Connector 16">
            <a:extLst>
              <a:ext uri="{FF2B5EF4-FFF2-40B4-BE49-F238E27FC236}">
                <a16:creationId xmlns:a16="http://schemas.microsoft.com/office/drawing/2014/main" id="{CAD4CFD9-3E8F-4301-9C03-F8B81ED8C804}"/>
              </a:ext>
            </a:extLst>
          </p:cNvPr>
          <p:cNvCxnSpPr>
            <a:stCxn id="11" idx="2"/>
            <a:endCxn id="5" idx="2"/>
          </p:cNvCxnSpPr>
          <p:nvPr/>
        </p:nvCxnSpPr>
        <p:spPr>
          <a:xfrm flipH="1" flipV="1">
            <a:off x="1644316" y="4154906"/>
            <a:ext cx="1367800" cy="1386307"/>
          </a:xfrm>
          <a:prstGeom prst="straightConnector1">
            <a:avLst/>
          </a:prstGeom>
          <a:noFill/>
          <a:ln w="6350" cap="flat" cmpd="sng" algn="ctr">
            <a:solidFill>
              <a:srgbClr val="E7E6E6">
                <a:lumMod val="25000"/>
              </a:srgbClr>
            </a:solidFill>
            <a:prstDash val="solid"/>
            <a:miter lim="800000"/>
            <a:tailEnd type="triangle"/>
          </a:ln>
          <a:effectLst/>
        </p:spPr>
      </p:cxnSp>
      <p:sp>
        <p:nvSpPr>
          <p:cNvPr id="18" name="Oval 17">
            <a:extLst>
              <a:ext uri="{FF2B5EF4-FFF2-40B4-BE49-F238E27FC236}">
                <a16:creationId xmlns:a16="http://schemas.microsoft.com/office/drawing/2014/main" id="{250B1789-B4F9-43EA-951A-CEC9B93DE369}"/>
              </a:ext>
            </a:extLst>
          </p:cNvPr>
          <p:cNvSpPr/>
          <p:nvPr/>
        </p:nvSpPr>
        <p:spPr>
          <a:xfrm>
            <a:off x="2117559" y="4700170"/>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19" name="Oval 18">
            <a:extLst>
              <a:ext uri="{FF2B5EF4-FFF2-40B4-BE49-F238E27FC236}">
                <a16:creationId xmlns:a16="http://schemas.microsoft.com/office/drawing/2014/main" id="{E4B8F41C-2930-449C-85AF-41FDBCE0043A}"/>
              </a:ext>
            </a:extLst>
          </p:cNvPr>
          <p:cNvSpPr/>
          <p:nvPr/>
        </p:nvSpPr>
        <p:spPr>
          <a:xfrm>
            <a:off x="1644316" y="2740771"/>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cxnSp>
        <p:nvCxnSpPr>
          <p:cNvPr id="20" name="Straight Arrow Connector 19">
            <a:extLst>
              <a:ext uri="{FF2B5EF4-FFF2-40B4-BE49-F238E27FC236}">
                <a16:creationId xmlns:a16="http://schemas.microsoft.com/office/drawing/2014/main" id="{9A7931B6-FD02-4499-8E99-D1DF93C8966E}"/>
              </a:ext>
            </a:extLst>
          </p:cNvPr>
          <p:cNvCxnSpPr>
            <a:cxnSpLocks/>
            <a:stCxn id="7" idx="0"/>
            <a:endCxn id="6" idx="2"/>
          </p:cNvCxnSpPr>
          <p:nvPr/>
        </p:nvCxnSpPr>
        <p:spPr>
          <a:xfrm flipV="1">
            <a:off x="1612232" y="2695410"/>
            <a:ext cx="0" cy="41891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1" name="Straight Arrow Connector 20">
            <a:extLst>
              <a:ext uri="{FF2B5EF4-FFF2-40B4-BE49-F238E27FC236}">
                <a16:creationId xmlns:a16="http://schemas.microsoft.com/office/drawing/2014/main" id="{C91BE5C4-E671-4CA4-920A-D02D7AA9F0BF}"/>
              </a:ext>
            </a:extLst>
          </p:cNvPr>
          <p:cNvCxnSpPr>
            <a:cxnSpLocks/>
            <a:stCxn id="6" idx="3"/>
            <a:endCxn id="12" idx="2"/>
          </p:cNvCxnSpPr>
          <p:nvPr/>
        </p:nvCxnSpPr>
        <p:spPr>
          <a:xfrm>
            <a:off x="2558716" y="2330952"/>
            <a:ext cx="1002413" cy="1225882"/>
          </a:xfrm>
          <a:prstGeom prst="straightConnector1">
            <a:avLst/>
          </a:prstGeom>
          <a:noFill/>
          <a:ln w="6350" cap="flat" cmpd="sng" algn="ctr">
            <a:solidFill>
              <a:srgbClr val="E7E6E6">
                <a:lumMod val="25000"/>
              </a:srgbClr>
            </a:solidFill>
            <a:prstDash val="solid"/>
            <a:miter lim="800000"/>
            <a:tailEnd type="triangle"/>
          </a:ln>
          <a:effectLst/>
        </p:spPr>
      </p:cxnSp>
      <p:sp>
        <p:nvSpPr>
          <p:cNvPr id="22" name="Oval 21">
            <a:extLst>
              <a:ext uri="{FF2B5EF4-FFF2-40B4-BE49-F238E27FC236}">
                <a16:creationId xmlns:a16="http://schemas.microsoft.com/office/drawing/2014/main" id="{D8A4477B-F780-4EF0-BADF-5CA0152BE1FB}"/>
              </a:ext>
            </a:extLst>
          </p:cNvPr>
          <p:cNvSpPr/>
          <p:nvPr/>
        </p:nvSpPr>
        <p:spPr>
          <a:xfrm>
            <a:off x="2999874" y="2893171"/>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3</a:t>
            </a:r>
          </a:p>
        </p:txBody>
      </p:sp>
      <p:cxnSp>
        <p:nvCxnSpPr>
          <p:cNvPr id="23" name="Straight Arrow Connector 22">
            <a:extLst>
              <a:ext uri="{FF2B5EF4-FFF2-40B4-BE49-F238E27FC236}">
                <a16:creationId xmlns:a16="http://schemas.microsoft.com/office/drawing/2014/main" id="{3456DCA7-C352-4C37-86C7-FCFECE311262}"/>
              </a:ext>
            </a:extLst>
          </p:cNvPr>
          <p:cNvCxnSpPr>
            <a:cxnSpLocks/>
            <a:stCxn id="6" idx="3"/>
            <a:endCxn id="8" idx="1"/>
          </p:cNvCxnSpPr>
          <p:nvPr/>
        </p:nvCxnSpPr>
        <p:spPr>
          <a:xfrm>
            <a:off x="2558716" y="2330952"/>
            <a:ext cx="793645" cy="0"/>
          </a:xfrm>
          <a:prstGeom prst="straightConnector1">
            <a:avLst/>
          </a:prstGeom>
          <a:noFill/>
          <a:ln w="6350" cap="flat" cmpd="sng" algn="ctr">
            <a:solidFill>
              <a:srgbClr val="E7E6E6">
                <a:lumMod val="25000"/>
              </a:srgbClr>
            </a:solidFill>
            <a:prstDash val="solid"/>
            <a:miter lim="800000"/>
            <a:tailEnd type="triangle"/>
          </a:ln>
          <a:effectLst/>
        </p:spPr>
      </p:cxnSp>
      <p:sp>
        <p:nvSpPr>
          <p:cNvPr id="24" name="Oval 23">
            <a:extLst>
              <a:ext uri="{FF2B5EF4-FFF2-40B4-BE49-F238E27FC236}">
                <a16:creationId xmlns:a16="http://schemas.microsoft.com/office/drawing/2014/main" id="{363682E7-D440-4E2C-8374-26CEB8D202F1}"/>
              </a:ext>
            </a:extLst>
          </p:cNvPr>
          <p:cNvSpPr/>
          <p:nvPr/>
        </p:nvSpPr>
        <p:spPr>
          <a:xfrm>
            <a:off x="2706997" y="2123575"/>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4</a:t>
            </a:r>
          </a:p>
        </p:txBody>
      </p:sp>
      <p:cxnSp>
        <p:nvCxnSpPr>
          <p:cNvPr id="25" name="Straight Arrow Connector 24">
            <a:extLst>
              <a:ext uri="{FF2B5EF4-FFF2-40B4-BE49-F238E27FC236}">
                <a16:creationId xmlns:a16="http://schemas.microsoft.com/office/drawing/2014/main" id="{46784F76-9910-4491-936C-ACB992C545AA}"/>
              </a:ext>
            </a:extLst>
          </p:cNvPr>
          <p:cNvCxnSpPr>
            <a:cxnSpLocks/>
            <a:stCxn id="8" idx="3"/>
            <a:endCxn id="9" idx="1"/>
          </p:cNvCxnSpPr>
          <p:nvPr/>
        </p:nvCxnSpPr>
        <p:spPr>
          <a:xfrm>
            <a:off x="5245329" y="2330952"/>
            <a:ext cx="522028" cy="0"/>
          </a:xfrm>
          <a:prstGeom prst="straightConnector1">
            <a:avLst/>
          </a:prstGeom>
          <a:noFill/>
          <a:ln w="6350" cap="flat" cmpd="sng" algn="ctr">
            <a:solidFill>
              <a:srgbClr val="E7E6E6">
                <a:lumMod val="25000"/>
              </a:srgbClr>
            </a:solidFill>
            <a:prstDash val="solid"/>
            <a:miter lim="800000"/>
            <a:tailEnd type="triangle"/>
          </a:ln>
          <a:effectLst/>
        </p:spPr>
      </p:cxnSp>
      <p:sp>
        <p:nvSpPr>
          <p:cNvPr id="26" name="Oval 25">
            <a:extLst>
              <a:ext uri="{FF2B5EF4-FFF2-40B4-BE49-F238E27FC236}">
                <a16:creationId xmlns:a16="http://schemas.microsoft.com/office/drawing/2014/main" id="{9C3DAA46-F8A2-49B4-BB2D-7EC803ED34AD}"/>
              </a:ext>
            </a:extLst>
          </p:cNvPr>
          <p:cNvSpPr/>
          <p:nvPr/>
        </p:nvSpPr>
        <p:spPr>
          <a:xfrm>
            <a:off x="5245329" y="2146468"/>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5</a:t>
            </a:r>
          </a:p>
        </p:txBody>
      </p:sp>
      <p:sp>
        <p:nvSpPr>
          <p:cNvPr id="27" name="Oval 26">
            <a:extLst>
              <a:ext uri="{FF2B5EF4-FFF2-40B4-BE49-F238E27FC236}">
                <a16:creationId xmlns:a16="http://schemas.microsoft.com/office/drawing/2014/main" id="{9159C1F0-B9CC-40A5-BBFD-04A84C2D248B}"/>
              </a:ext>
            </a:extLst>
          </p:cNvPr>
          <p:cNvSpPr/>
          <p:nvPr/>
        </p:nvSpPr>
        <p:spPr>
          <a:xfrm>
            <a:off x="6766197" y="2740771"/>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6</a:t>
            </a:r>
          </a:p>
        </p:txBody>
      </p:sp>
      <p:cxnSp>
        <p:nvCxnSpPr>
          <p:cNvPr id="28" name="Straight Arrow Connector 27">
            <a:extLst>
              <a:ext uri="{FF2B5EF4-FFF2-40B4-BE49-F238E27FC236}">
                <a16:creationId xmlns:a16="http://schemas.microsoft.com/office/drawing/2014/main" id="{243D82EE-30A0-40EC-AD91-DA9102BB22A1}"/>
              </a:ext>
            </a:extLst>
          </p:cNvPr>
          <p:cNvCxnSpPr>
            <a:cxnSpLocks/>
            <a:stCxn id="9" idx="2"/>
            <a:endCxn id="10" idx="0"/>
          </p:cNvCxnSpPr>
          <p:nvPr/>
        </p:nvCxnSpPr>
        <p:spPr>
          <a:xfrm>
            <a:off x="6713841" y="2695410"/>
            <a:ext cx="0" cy="490452"/>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9" name="Straight Arrow Connector 28">
            <a:extLst>
              <a:ext uri="{FF2B5EF4-FFF2-40B4-BE49-F238E27FC236}">
                <a16:creationId xmlns:a16="http://schemas.microsoft.com/office/drawing/2014/main" id="{C4F18B92-8B16-4E63-B316-9E0A709C7AFB}"/>
              </a:ext>
            </a:extLst>
          </p:cNvPr>
          <p:cNvCxnSpPr>
            <a:cxnSpLocks/>
            <a:stCxn id="10" idx="1"/>
            <a:endCxn id="12" idx="4"/>
          </p:cNvCxnSpPr>
          <p:nvPr/>
        </p:nvCxnSpPr>
        <p:spPr>
          <a:xfrm flipH="1">
            <a:off x="4973273" y="3556834"/>
            <a:ext cx="794084" cy="0"/>
          </a:xfrm>
          <a:prstGeom prst="straightConnector1">
            <a:avLst/>
          </a:prstGeom>
          <a:noFill/>
          <a:ln w="6350" cap="flat" cmpd="sng" algn="ctr">
            <a:solidFill>
              <a:srgbClr val="E7E6E6">
                <a:lumMod val="25000"/>
              </a:srgbClr>
            </a:solidFill>
            <a:prstDash val="solid"/>
            <a:miter lim="800000"/>
            <a:tailEnd type="triangle"/>
          </a:ln>
          <a:effectLst/>
        </p:spPr>
      </p:cxnSp>
      <p:sp>
        <p:nvSpPr>
          <p:cNvPr id="30" name="Oval 29">
            <a:extLst>
              <a:ext uri="{FF2B5EF4-FFF2-40B4-BE49-F238E27FC236}">
                <a16:creationId xmlns:a16="http://schemas.microsoft.com/office/drawing/2014/main" id="{4A25A90C-B8CC-4C7C-8004-03DCCD137281}"/>
              </a:ext>
            </a:extLst>
          </p:cNvPr>
          <p:cNvSpPr/>
          <p:nvPr/>
        </p:nvSpPr>
        <p:spPr>
          <a:xfrm>
            <a:off x="5173581" y="3372350"/>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7</a:t>
            </a:r>
          </a:p>
        </p:txBody>
      </p:sp>
      <p:cxnSp>
        <p:nvCxnSpPr>
          <p:cNvPr id="31" name="Straight Arrow Connector 30">
            <a:extLst>
              <a:ext uri="{FF2B5EF4-FFF2-40B4-BE49-F238E27FC236}">
                <a16:creationId xmlns:a16="http://schemas.microsoft.com/office/drawing/2014/main" id="{B5ECE6BA-45D0-4143-8518-C07D4DA7CB19}"/>
              </a:ext>
            </a:extLst>
          </p:cNvPr>
          <p:cNvCxnSpPr>
            <a:cxnSpLocks/>
            <a:stCxn id="10" idx="2"/>
            <a:endCxn id="13" idx="0"/>
          </p:cNvCxnSpPr>
          <p:nvPr/>
        </p:nvCxnSpPr>
        <p:spPr>
          <a:xfrm flipH="1">
            <a:off x="4174958" y="3927806"/>
            <a:ext cx="2538883" cy="1345702"/>
          </a:xfrm>
          <a:prstGeom prst="straightConnector1">
            <a:avLst/>
          </a:prstGeom>
          <a:noFill/>
          <a:ln w="6350" cap="flat" cmpd="sng" algn="ctr">
            <a:solidFill>
              <a:srgbClr val="E7E6E6">
                <a:lumMod val="25000"/>
              </a:srgbClr>
            </a:solidFill>
            <a:prstDash val="solid"/>
            <a:miter lim="800000"/>
            <a:tailEnd type="triangle"/>
          </a:ln>
          <a:effectLst/>
        </p:spPr>
      </p:cxnSp>
      <p:sp>
        <p:nvSpPr>
          <p:cNvPr id="32" name="Oval 31">
            <a:extLst>
              <a:ext uri="{FF2B5EF4-FFF2-40B4-BE49-F238E27FC236}">
                <a16:creationId xmlns:a16="http://schemas.microsoft.com/office/drawing/2014/main" id="{368D2BB0-648A-4CB9-BAC0-37E34FEF6506}"/>
              </a:ext>
            </a:extLst>
          </p:cNvPr>
          <p:cNvSpPr/>
          <p:nvPr/>
        </p:nvSpPr>
        <p:spPr>
          <a:xfrm>
            <a:off x="5506454" y="4341725"/>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8</a:t>
            </a:r>
          </a:p>
        </p:txBody>
      </p:sp>
      <p:sp>
        <p:nvSpPr>
          <p:cNvPr id="33" name="TextBox 32">
            <a:extLst>
              <a:ext uri="{FF2B5EF4-FFF2-40B4-BE49-F238E27FC236}">
                <a16:creationId xmlns:a16="http://schemas.microsoft.com/office/drawing/2014/main" id="{3CD5508E-3647-43E5-AB9C-E2A958F89FA5}"/>
              </a:ext>
            </a:extLst>
          </p:cNvPr>
          <p:cNvSpPr txBox="1"/>
          <p:nvPr/>
        </p:nvSpPr>
        <p:spPr>
          <a:xfrm>
            <a:off x="2375820" y="3826252"/>
            <a:ext cx="70403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DCAE</a:t>
            </a:r>
          </a:p>
        </p:txBody>
      </p:sp>
      <p:sp>
        <p:nvSpPr>
          <p:cNvPr id="34" name="TextBox 33">
            <a:extLst>
              <a:ext uri="{FF2B5EF4-FFF2-40B4-BE49-F238E27FC236}">
                <a16:creationId xmlns:a16="http://schemas.microsoft.com/office/drawing/2014/main" id="{63722C21-45F2-4689-896C-DE115D581EC7}"/>
              </a:ext>
            </a:extLst>
          </p:cNvPr>
          <p:cNvSpPr txBox="1"/>
          <p:nvPr/>
        </p:nvSpPr>
        <p:spPr>
          <a:xfrm>
            <a:off x="2331731" y="5130022"/>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O1</a:t>
            </a:r>
          </a:p>
        </p:txBody>
      </p:sp>
      <p:sp>
        <p:nvSpPr>
          <p:cNvPr id="35" name="TextBox 34">
            <a:extLst>
              <a:ext uri="{FF2B5EF4-FFF2-40B4-BE49-F238E27FC236}">
                <a16:creationId xmlns:a16="http://schemas.microsoft.com/office/drawing/2014/main" id="{F0B041BD-69B4-4793-8EE5-43FAAC8BC82E}"/>
              </a:ext>
            </a:extLst>
          </p:cNvPr>
          <p:cNvSpPr txBox="1"/>
          <p:nvPr/>
        </p:nvSpPr>
        <p:spPr>
          <a:xfrm>
            <a:off x="6043830" y="4175269"/>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O1</a:t>
            </a:r>
          </a:p>
        </p:txBody>
      </p:sp>
    </p:spTree>
    <p:extLst>
      <p:ext uri="{BB962C8B-B14F-4D97-AF65-F5344CB8AC3E}">
        <p14:creationId xmlns:p14="http://schemas.microsoft.com/office/powerpoint/2010/main" val="2139092286"/>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C406F-1070-4344-9BA4-32DEE453F687}"/>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a16="http://schemas.microsoft.com/office/drawing/2014/main" id="{779BAE74-3A67-4168-B20A-06240F83C717}"/>
              </a:ext>
            </a:extLst>
          </p:cNvPr>
          <p:cNvSpPr>
            <a:spLocks noGrp="1"/>
          </p:cNvSpPr>
          <p:nvPr>
            <p:ph type="title"/>
          </p:nvPr>
        </p:nvSpPr>
        <p:spPr/>
        <p:txBody>
          <a:bodyPr>
            <a:normAutofit fontScale="90000"/>
          </a:bodyPr>
          <a:lstStyle/>
          <a:p>
            <a:r>
              <a:rPr lang="en-US" dirty="0"/>
              <a:t>Guilin recap: Intelligent Slicing</a:t>
            </a:r>
          </a:p>
        </p:txBody>
      </p:sp>
      <p:sp>
        <p:nvSpPr>
          <p:cNvPr id="5" name="Rectangle 4">
            <a:extLst>
              <a:ext uri="{FF2B5EF4-FFF2-40B4-BE49-F238E27FC236}">
                <a16:creationId xmlns:a16="http://schemas.microsoft.com/office/drawing/2014/main" id="{0099E459-EF45-45AD-9776-D36D52266F2E}"/>
              </a:ext>
            </a:extLst>
          </p:cNvPr>
          <p:cNvSpPr/>
          <p:nvPr/>
        </p:nvSpPr>
        <p:spPr>
          <a:xfrm>
            <a:off x="240632" y="1717172"/>
            <a:ext cx="2807368" cy="3423655"/>
          </a:xfrm>
          <a:prstGeom prst="rect">
            <a:avLst/>
          </a:prstGeom>
          <a:solidFill>
            <a:srgbClr val="E7E6E6"/>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Slide Number Placeholder 1">
            <a:extLst>
              <a:ext uri="{FF2B5EF4-FFF2-40B4-BE49-F238E27FC236}">
                <a16:creationId xmlns:a16="http://schemas.microsoft.com/office/drawing/2014/main" id="{45BE70F0-A536-4625-80AF-D77A36004249}"/>
              </a:ext>
            </a:extLst>
          </p:cNvPr>
          <p:cNvSpPr txBox="1">
            <a:spLocks/>
          </p:cNvSpPr>
          <p:nvPr/>
        </p:nvSpPr>
        <p:spPr>
          <a:xfrm>
            <a:off x="11568704" y="6591755"/>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F98AD551-1896-6D44-B0B1-213AAAED08D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31</a:t>
            </a:fld>
            <a:r>
              <a:rPr kumimoji="0" lang="en-US" sz="1200" b="0" i="0" u="none" strike="noStrike" kern="1200" cap="none" spc="0" normalizeH="0" baseline="0" noProof="0">
                <a:ln>
                  <a:noFill/>
                </a:ln>
                <a:solidFill>
                  <a:prstClr val="black">
                    <a:alpha val="50000"/>
                  </a:prstClr>
                </a:solidFill>
                <a:effectLst/>
                <a:uLnTx/>
                <a:uFillTx/>
                <a:latin typeface="Arial" panose="020B0604020202020204" pitchFamily="34" charset="0"/>
                <a:ea typeface="+mn-ea"/>
                <a:cs typeface="Arial" panose="020B0604020202020204" pitchFamily="34" charset="0"/>
              </a:rPr>
              <a:t> </a:t>
            </a:r>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9BA42342-4764-42AA-98DB-2DD09FDC3CAD}"/>
              </a:ext>
            </a:extLst>
          </p:cNvPr>
          <p:cNvSpPr/>
          <p:nvPr/>
        </p:nvSpPr>
        <p:spPr>
          <a:xfrm>
            <a:off x="665748" y="2054056"/>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Slice Analysis MS</a:t>
            </a:r>
          </a:p>
        </p:txBody>
      </p:sp>
      <p:sp>
        <p:nvSpPr>
          <p:cNvPr id="8" name="Rectangle 7">
            <a:extLst>
              <a:ext uri="{FF2B5EF4-FFF2-40B4-BE49-F238E27FC236}">
                <a16:creationId xmlns:a16="http://schemas.microsoft.com/office/drawing/2014/main" id="{59754640-F7FA-4F9F-938F-48B4057A7FDD}"/>
              </a:ext>
            </a:extLst>
          </p:cNvPr>
          <p:cNvSpPr/>
          <p:nvPr/>
        </p:nvSpPr>
        <p:spPr>
          <a:xfrm>
            <a:off x="665748" y="3201892"/>
            <a:ext cx="1892968" cy="680455"/>
          </a:xfrm>
          <a:prstGeom prst="rect">
            <a:avLst/>
          </a:prstGeom>
          <a:solidFill>
            <a:srgbClr val="E7E6E6">
              <a:lumMod val="50000"/>
            </a:srgb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ML MS (offline trained)</a:t>
            </a:r>
          </a:p>
        </p:txBody>
      </p:sp>
      <p:sp>
        <p:nvSpPr>
          <p:cNvPr id="9" name="Rectangle 8">
            <a:extLst>
              <a:ext uri="{FF2B5EF4-FFF2-40B4-BE49-F238E27FC236}">
                <a16:creationId xmlns:a16="http://schemas.microsoft.com/office/drawing/2014/main" id="{58CCDB2A-0507-4FDE-BE2F-9977E0483D19}"/>
              </a:ext>
            </a:extLst>
          </p:cNvPr>
          <p:cNvSpPr/>
          <p:nvPr/>
        </p:nvSpPr>
        <p:spPr>
          <a:xfrm>
            <a:off x="3352361" y="2054056"/>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Policy</a:t>
            </a:r>
          </a:p>
        </p:txBody>
      </p:sp>
      <p:sp>
        <p:nvSpPr>
          <p:cNvPr id="10" name="Rectangle 9">
            <a:extLst>
              <a:ext uri="{FF2B5EF4-FFF2-40B4-BE49-F238E27FC236}">
                <a16:creationId xmlns:a16="http://schemas.microsoft.com/office/drawing/2014/main" id="{16152319-4DF3-4B82-BAC8-AD38A742E028}"/>
              </a:ext>
            </a:extLst>
          </p:cNvPr>
          <p:cNvSpPr/>
          <p:nvPr/>
        </p:nvSpPr>
        <p:spPr>
          <a:xfrm>
            <a:off x="5767357" y="2054056"/>
            <a:ext cx="1892968" cy="728917"/>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SO (RAN NSSMF)</a:t>
            </a:r>
          </a:p>
        </p:txBody>
      </p:sp>
      <p:sp>
        <p:nvSpPr>
          <p:cNvPr id="11" name="Rectangle 10">
            <a:extLst>
              <a:ext uri="{FF2B5EF4-FFF2-40B4-BE49-F238E27FC236}">
                <a16:creationId xmlns:a16="http://schemas.microsoft.com/office/drawing/2014/main" id="{A7C0987D-7F8B-46F9-9254-6B73D8BD4365}"/>
              </a:ext>
            </a:extLst>
          </p:cNvPr>
          <p:cNvSpPr/>
          <p:nvPr/>
        </p:nvSpPr>
        <p:spPr>
          <a:xfrm>
            <a:off x="5767357" y="3273425"/>
            <a:ext cx="1892968" cy="741944"/>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SDN-R</a:t>
            </a:r>
          </a:p>
        </p:txBody>
      </p:sp>
      <p:sp>
        <p:nvSpPr>
          <p:cNvPr id="12" name="Cloud 11">
            <a:extLst>
              <a:ext uri="{FF2B5EF4-FFF2-40B4-BE49-F238E27FC236}">
                <a16:creationId xmlns:a16="http://schemas.microsoft.com/office/drawing/2014/main" id="{3F27AAF3-9630-49A8-9FF4-CC911291CC2B}"/>
              </a:ext>
            </a:extLst>
          </p:cNvPr>
          <p:cNvSpPr/>
          <p:nvPr/>
        </p:nvSpPr>
        <p:spPr>
          <a:xfrm>
            <a:off x="2999874" y="5070640"/>
            <a:ext cx="3946797" cy="1457161"/>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Cylinder 12">
            <a:extLst>
              <a:ext uri="{FF2B5EF4-FFF2-40B4-BE49-F238E27FC236}">
                <a16:creationId xmlns:a16="http://schemas.microsoft.com/office/drawing/2014/main" id="{A516B337-D257-4184-9B8D-2E4D564D3998}"/>
              </a:ext>
            </a:extLst>
          </p:cNvPr>
          <p:cNvSpPr/>
          <p:nvPr/>
        </p:nvSpPr>
        <p:spPr>
          <a:xfrm>
            <a:off x="3561129" y="3131717"/>
            <a:ext cx="1412144" cy="1025360"/>
          </a:xfrm>
          <a:prstGeom prst="can">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Config DB</a:t>
            </a:r>
          </a:p>
        </p:txBody>
      </p:sp>
      <p:sp>
        <p:nvSpPr>
          <p:cNvPr id="14" name="Rectangle 13">
            <a:extLst>
              <a:ext uri="{FF2B5EF4-FFF2-40B4-BE49-F238E27FC236}">
                <a16:creationId xmlns:a16="http://schemas.microsoft.com/office/drawing/2014/main" id="{45A51EBC-C1AE-4D14-9223-E1B244F417CB}"/>
              </a:ext>
            </a:extLst>
          </p:cNvPr>
          <p:cNvSpPr/>
          <p:nvPr/>
        </p:nvSpPr>
        <p:spPr>
          <a:xfrm>
            <a:off x="3553326" y="5531516"/>
            <a:ext cx="1243264" cy="693157"/>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Near RT-RICs</a:t>
            </a:r>
          </a:p>
        </p:txBody>
      </p:sp>
      <p:sp>
        <p:nvSpPr>
          <p:cNvPr id="15" name="Rectangle 14">
            <a:extLst>
              <a:ext uri="{FF2B5EF4-FFF2-40B4-BE49-F238E27FC236}">
                <a16:creationId xmlns:a16="http://schemas.microsoft.com/office/drawing/2014/main" id="{B58F84E0-4365-4BAD-948D-AE9D7265CFBB}"/>
              </a:ext>
            </a:extLst>
          </p:cNvPr>
          <p:cNvSpPr/>
          <p:nvPr/>
        </p:nvSpPr>
        <p:spPr>
          <a:xfrm>
            <a:off x="4973273" y="5495757"/>
            <a:ext cx="794084" cy="303464"/>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CUs</a:t>
            </a:r>
          </a:p>
        </p:txBody>
      </p:sp>
      <p:sp>
        <p:nvSpPr>
          <p:cNvPr id="16" name="Rectangle 15">
            <a:extLst>
              <a:ext uri="{FF2B5EF4-FFF2-40B4-BE49-F238E27FC236}">
                <a16:creationId xmlns:a16="http://schemas.microsoft.com/office/drawing/2014/main" id="{BA19BD66-E4AB-4255-AE23-C244457DC94A}"/>
              </a:ext>
            </a:extLst>
          </p:cNvPr>
          <p:cNvSpPr/>
          <p:nvPr/>
        </p:nvSpPr>
        <p:spPr>
          <a:xfrm>
            <a:off x="4973273" y="5921210"/>
            <a:ext cx="794084" cy="303464"/>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DUs</a:t>
            </a:r>
          </a:p>
        </p:txBody>
      </p:sp>
      <p:cxnSp>
        <p:nvCxnSpPr>
          <p:cNvPr id="17" name="Straight Arrow Connector 16">
            <a:extLst>
              <a:ext uri="{FF2B5EF4-FFF2-40B4-BE49-F238E27FC236}">
                <a16:creationId xmlns:a16="http://schemas.microsoft.com/office/drawing/2014/main" id="{5CBDF1C5-5938-4D1A-BAB8-C71536148131}"/>
              </a:ext>
            </a:extLst>
          </p:cNvPr>
          <p:cNvCxnSpPr>
            <a:cxnSpLocks/>
            <a:stCxn id="12" idx="2"/>
            <a:endCxn id="5" idx="2"/>
          </p:cNvCxnSpPr>
          <p:nvPr/>
        </p:nvCxnSpPr>
        <p:spPr>
          <a:xfrm flipH="1" flipV="1">
            <a:off x="1644316" y="5140827"/>
            <a:ext cx="1367800" cy="658394"/>
          </a:xfrm>
          <a:prstGeom prst="straightConnector1">
            <a:avLst/>
          </a:prstGeom>
          <a:noFill/>
          <a:ln w="6350" cap="flat" cmpd="sng" algn="ctr">
            <a:solidFill>
              <a:srgbClr val="E7E6E6">
                <a:lumMod val="25000"/>
              </a:srgbClr>
            </a:solidFill>
            <a:prstDash val="solid"/>
            <a:miter lim="800000"/>
            <a:tailEnd type="triangle"/>
          </a:ln>
          <a:effectLst/>
        </p:spPr>
      </p:cxnSp>
      <p:sp>
        <p:nvSpPr>
          <p:cNvPr id="18" name="Oval 17">
            <a:extLst>
              <a:ext uri="{FF2B5EF4-FFF2-40B4-BE49-F238E27FC236}">
                <a16:creationId xmlns:a16="http://schemas.microsoft.com/office/drawing/2014/main" id="{FDE8D9C2-D256-4B18-B3BE-CED631FB7F62}"/>
              </a:ext>
            </a:extLst>
          </p:cNvPr>
          <p:cNvSpPr/>
          <p:nvPr/>
        </p:nvSpPr>
        <p:spPr>
          <a:xfrm>
            <a:off x="2227738" y="5285540"/>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19" name="Oval 18">
            <a:extLst>
              <a:ext uri="{FF2B5EF4-FFF2-40B4-BE49-F238E27FC236}">
                <a16:creationId xmlns:a16="http://schemas.microsoft.com/office/drawing/2014/main" id="{01723AAB-1EB1-4E7C-A207-C574A16AC30D}"/>
              </a:ext>
            </a:extLst>
          </p:cNvPr>
          <p:cNvSpPr/>
          <p:nvPr/>
        </p:nvSpPr>
        <p:spPr>
          <a:xfrm>
            <a:off x="1644316" y="2828334"/>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3</a:t>
            </a:r>
          </a:p>
        </p:txBody>
      </p:sp>
      <p:cxnSp>
        <p:nvCxnSpPr>
          <p:cNvPr id="20" name="Straight Arrow Connector 19">
            <a:extLst>
              <a:ext uri="{FF2B5EF4-FFF2-40B4-BE49-F238E27FC236}">
                <a16:creationId xmlns:a16="http://schemas.microsoft.com/office/drawing/2014/main" id="{F1C52137-1028-45B4-AF7E-29E2AF1E84E2}"/>
              </a:ext>
            </a:extLst>
          </p:cNvPr>
          <p:cNvCxnSpPr>
            <a:cxnSpLocks/>
            <a:stCxn id="8" idx="0"/>
            <a:endCxn id="7" idx="2"/>
          </p:cNvCxnSpPr>
          <p:nvPr/>
        </p:nvCxnSpPr>
        <p:spPr>
          <a:xfrm flipV="1">
            <a:off x="1612232" y="2782973"/>
            <a:ext cx="0" cy="41891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1" name="Straight Arrow Connector 20">
            <a:extLst>
              <a:ext uri="{FF2B5EF4-FFF2-40B4-BE49-F238E27FC236}">
                <a16:creationId xmlns:a16="http://schemas.microsoft.com/office/drawing/2014/main" id="{5988C96B-278C-457A-BFBE-7FF5C2F23C33}"/>
              </a:ext>
            </a:extLst>
          </p:cNvPr>
          <p:cNvCxnSpPr>
            <a:cxnSpLocks/>
            <a:stCxn id="7" idx="3"/>
            <a:endCxn id="13" idx="2"/>
          </p:cNvCxnSpPr>
          <p:nvPr/>
        </p:nvCxnSpPr>
        <p:spPr>
          <a:xfrm>
            <a:off x="2558716" y="2418515"/>
            <a:ext cx="1002413" cy="1225882"/>
          </a:xfrm>
          <a:prstGeom prst="straightConnector1">
            <a:avLst/>
          </a:prstGeom>
          <a:noFill/>
          <a:ln w="6350" cap="flat" cmpd="sng" algn="ctr">
            <a:solidFill>
              <a:srgbClr val="E7E6E6">
                <a:lumMod val="25000"/>
              </a:srgbClr>
            </a:solidFill>
            <a:prstDash val="solid"/>
            <a:miter lim="800000"/>
            <a:tailEnd type="triangle"/>
          </a:ln>
          <a:effectLst/>
        </p:spPr>
      </p:cxnSp>
      <p:sp>
        <p:nvSpPr>
          <p:cNvPr id="22" name="Oval 21">
            <a:extLst>
              <a:ext uri="{FF2B5EF4-FFF2-40B4-BE49-F238E27FC236}">
                <a16:creationId xmlns:a16="http://schemas.microsoft.com/office/drawing/2014/main" id="{601103C1-4D88-485B-9B51-3AA3C89D55FC}"/>
              </a:ext>
            </a:extLst>
          </p:cNvPr>
          <p:cNvSpPr/>
          <p:nvPr/>
        </p:nvSpPr>
        <p:spPr>
          <a:xfrm>
            <a:off x="2999874" y="2980734"/>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4</a:t>
            </a:r>
          </a:p>
        </p:txBody>
      </p:sp>
      <p:cxnSp>
        <p:nvCxnSpPr>
          <p:cNvPr id="23" name="Straight Arrow Connector 22">
            <a:extLst>
              <a:ext uri="{FF2B5EF4-FFF2-40B4-BE49-F238E27FC236}">
                <a16:creationId xmlns:a16="http://schemas.microsoft.com/office/drawing/2014/main" id="{7748A540-F531-400D-AACC-DED8B7F45195}"/>
              </a:ext>
            </a:extLst>
          </p:cNvPr>
          <p:cNvCxnSpPr>
            <a:cxnSpLocks/>
            <a:stCxn id="7" idx="3"/>
            <a:endCxn id="9" idx="1"/>
          </p:cNvCxnSpPr>
          <p:nvPr/>
        </p:nvCxnSpPr>
        <p:spPr>
          <a:xfrm>
            <a:off x="2558716" y="2418515"/>
            <a:ext cx="793645" cy="0"/>
          </a:xfrm>
          <a:prstGeom prst="straightConnector1">
            <a:avLst/>
          </a:prstGeom>
          <a:noFill/>
          <a:ln w="6350" cap="flat" cmpd="sng" algn="ctr">
            <a:solidFill>
              <a:srgbClr val="E7E6E6">
                <a:lumMod val="25000"/>
              </a:srgbClr>
            </a:solidFill>
            <a:prstDash val="solid"/>
            <a:miter lim="800000"/>
            <a:tailEnd type="triangle"/>
          </a:ln>
          <a:effectLst/>
        </p:spPr>
      </p:cxnSp>
      <p:sp>
        <p:nvSpPr>
          <p:cNvPr id="24" name="Oval 23">
            <a:extLst>
              <a:ext uri="{FF2B5EF4-FFF2-40B4-BE49-F238E27FC236}">
                <a16:creationId xmlns:a16="http://schemas.microsoft.com/office/drawing/2014/main" id="{5E9B015A-2FF7-4850-8422-5D12F0F11EEC}"/>
              </a:ext>
            </a:extLst>
          </p:cNvPr>
          <p:cNvSpPr/>
          <p:nvPr/>
        </p:nvSpPr>
        <p:spPr>
          <a:xfrm>
            <a:off x="2706997" y="2211138"/>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5</a:t>
            </a:r>
          </a:p>
        </p:txBody>
      </p:sp>
      <p:cxnSp>
        <p:nvCxnSpPr>
          <p:cNvPr id="25" name="Straight Arrow Connector 24">
            <a:extLst>
              <a:ext uri="{FF2B5EF4-FFF2-40B4-BE49-F238E27FC236}">
                <a16:creationId xmlns:a16="http://schemas.microsoft.com/office/drawing/2014/main" id="{FEBD44CC-52C8-47DD-B907-C1D266D63F12}"/>
              </a:ext>
            </a:extLst>
          </p:cNvPr>
          <p:cNvCxnSpPr>
            <a:cxnSpLocks/>
            <a:stCxn id="9" idx="3"/>
            <a:endCxn id="10" idx="1"/>
          </p:cNvCxnSpPr>
          <p:nvPr/>
        </p:nvCxnSpPr>
        <p:spPr>
          <a:xfrm>
            <a:off x="5245329" y="2418515"/>
            <a:ext cx="522028" cy="0"/>
          </a:xfrm>
          <a:prstGeom prst="straightConnector1">
            <a:avLst/>
          </a:prstGeom>
          <a:noFill/>
          <a:ln w="6350" cap="flat" cmpd="sng" algn="ctr">
            <a:solidFill>
              <a:srgbClr val="E7E6E6">
                <a:lumMod val="25000"/>
              </a:srgbClr>
            </a:solidFill>
            <a:prstDash val="solid"/>
            <a:miter lim="800000"/>
            <a:tailEnd type="triangle"/>
          </a:ln>
          <a:effectLst/>
        </p:spPr>
      </p:cxnSp>
      <p:sp>
        <p:nvSpPr>
          <p:cNvPr id="26" name="Oval 25">
            <a:extLst>
              <a:ext uri="{FF2B5EF4-FFF2-40B4-BE49-F238E27FC236}">
                <a16:creationId xmlns:a16="http://schemas.microsoft.com/office/drawing/2014/main" id="{A9B62525-FD74-4A4F-8844-1CD4F49AE4FC}"/>
              </a:ext>
            </a:extLst>
          </p:cNvPr>
          <p:cNvSpPr/>
          <p:nvPr/>
        </p:nvSpPr>
        <p:spPr>
          <a:xfrm>
            <a:off x="5245329" y="2234031"/>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6</a:t>
            </a:r>
          </a:p>
        </p:txBody>
      </p:sp>
      <p:sp>
        <p:nvSpPr>
          <p:cNvPr id="27" name="Oval 26">
            <a:extLst>
              <a:ext uri="{FF2B5EF4-FFF2-40B4-BE49-F238E27FC236}">
                <a16:creationId xmlns:a16="http://schemas.microsoft.com/office/drawing/2014/main" id="{C364BD74-AFA2-4027-9674-8F50BF9AE108}"/>
              </a:ext>
            </a:extLst>
          </p:cNvPr>
          <p:cNvSpPr/>
          <p:nvPr/>
        </p:nvSpPr>
        <p:spPr>
          <a:xfrm>
            <a:off x="6766197" y="2828334"/>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7</a:t>
            </a:r>
          </a:p>
        </p:txBody>
      </p:sp>
      <p:cxnSp>
        <p:nvCxnSpPr>
          <p:cNvPr id="28" name="Straight Arrow Connector 27">
            <a:extLst>
              <a:ext uri="{FF2B5EF4-FFF2-40B4-BE49-F238E27FC236}">
                <a16:creationId xmlns:a16="http://schemas.microsoft.com/office/drawing/2014/main" id="{36E09356-B23C-49C9-96C7-B8679BE2BA78}"/>
              </a:ext>
            </a:extLst>
          </p:cNvPr>
          <p:cNvCxnSpPr>
            <a:cxnSpLocks/>
            <a:stCxn id="10" idx="2"/>
            <a:endCxn id="11" idx="0"/>
          </p:cNvCxnSpPr>
          <p:nvPr/>
        </p:nvCxnSpPr>
        <p:spPr>
          <a:xfrm>
            <a:off x="6713841" y="2782973"/>
            <a:ext cx="0" cy="490452"/>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9" name="Straight Arrow Connector 28">
            <a:extLst>
              <a:ext uri="{FF2B5EF4-FFF2-40B4-BE49-F238E27FC236}">
                <a16:creationId xmlns:a16="http://schemas.microsoft.com/office/drawing/2014/main" id="{8B9E284F-3644-43EF-A84A-48C65041711B}"/>
              </a:ext>
            </a:extLst>
          </p:cNvPr>
          <p:cNvCxnSpPr>
            <a:cxnSpLocks/>
            <a:stCxn id="11" idx="1"/>
            <a:endCxn id="13" idx="4"/>
          </p:cNvCxnSpPr>
          <p:nvPr/>
        </p:nvCxnSpPr>
        <p:spPr>
          <a:xfrm flipH="1">
            <a:off x="4973273" y="3644397"/>
            <a:ext cx="794084" cy="0"/>
          </a:xfrm>
          <a:prstGeom prst="straightConnector1">
            <a:avLst/>
          </a:prstGeom>
          <a:noFill/>
          <a:ln w="6350" cap="flat" cmpd="sng" algn="ctr">
            <a:solidFill>
              <a:srgbClr val="E7E6E6">
                <a:lumMod val="25000"/>
              </a:srgbClr>
            </a:solidFill>
            <a:prstDash val="solid"/>
            <a:miter lim="800000"/>
            <a:tailEnd type="triangle"/>
          </a:ln>
          <a:effectLst/>
        </p:spPr>
      </p:cxnSp>
      <p:sp>
        <p:nvSpPr>
          <p:cNvPr id="30" name="Oval 29">
            <a:extLst>
              <a:ext uri="{FF2B5EF4-FFF2-40B4-BE49-F238E27FC236}">
                <a16:creationId xmlns:a16="http://schemas.microsoft.com/office/drawing/2014/main" id="{E150EBB4-2E88-4D1F-BF5F-89D87D0BEAFC}"/>
              </a:ext>
            </a:extLst>
          </p:cNvPr>
          <p:cNvSpPr/>
          <p:nvPr/>
        </p:nvSpPr>
        <p:spPr>
          <a:xfrm>
            <a:off x="5173581" y="3459913"/>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8</a:t>
            </a:r>
          </a:p>
        </p:txBody>
      </p:sp>
      <p:cxnSp>
        <p:nvCxnSpPr>
          <p:cNvPr id="31" name="Straight Arrow Connector 30">
            <a:extLst>
              <a:ext uri="{FF2B5EF4-FFF2-40B4-BE49-F238E27FC236}">
                <a16:creationId xmlns:a16="http://schemas.microsoft.com/office/drawing/2014/main" id="{340A276F-CEA4-454E-8210-99F4B6BDC523}"/>
              </a:ext>
            </a:extLst>
          </p:cNvPr>
          <p:cNvCxnSpPr>
            <a:cxnSpLocks/>
            <a:stCxn id="11" idx="2"/>
            <a:endCxn id="14" idx="0"/>
          </p:cNvCxnSpPr>
          <p:nvPr/>
        </p:nvCxnSpPr>
        <p:spPr>
          <a:xfrm flipH="1">
            <a:off x="4174958" y="4015369"/>
            <a:ext cx="2538883" cy="1516147"/>
          </a:xfrm>
          <a:prstGeom prst="straightConnector1">
            <a:avLst/>
          </a:prstGeom>
          <a:noFill/>
          <a:ln w="6350" cap="flat" cmpd="sng" algn="ctr">
            <a:solidFill>
              <a:srgbClr val="E7E6E6">
                <a:lumMod val="25000"/>
              </a:srgbClr>
            </a:solidFill>
            <a:prstDash val="solid"/>
            <a:miter lim="800000"/>
            <a:tailEnd type="triangle"/>
          </a:ln>
          <a:effectLst/>
        </p:spPr>
      </p:cxnSp>
      <p:sp>
        <p:nvSpPr>
          <p:cNvPr id="32" name="Oval 31">
            <a:extLst>
              <a:ext uri="{FF2B5EF4-FFF2-40B4-BE49-F238E27FC236}">
                <a16:creationId xmlns:a16="http://schemas.microsoft.com/office/drawing/2014/main" id="{B8A728EC-DF54-4738-8A2C-E8D89A1800AC}"/>
              </a:ext>
            </a:extLst>
          </p:cNvPr>
          <p:cNvSpPr/>
          <p:nvPr/>
        </p:nvSpPr>
        <p:spPr>
          <a:xfrm>
            <a:off x="5506454" y="4429288"/>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9</a:t>
            </a:r>
          </a:p>
        </p:txBody>
      </p:sp>
      <p:sp>
        <p:nvSpPr>
          <p:cNvPr id="33" name="TextBox 32">
            <a:extLst>
              <a:ext uri="{FF2B5EF4-FFF2-40B4-BE49-F238E27FC236}">
                <a16:creationId xmlns:a16="http://schemas.microsoft.com/office/drawing/2014/main" id="{366B808F-DD6A-432F-A82E-563AC1926C3B}"/>
              </a:ext>
            </a:extLst>
          </p:cNvPr>
          <p:cNvSpPr txBox="1"/>
          <p:nvPr/>
        </p:nvSpPr>
        <p:spPr>
          <a:xfrm>
            <a:off x="220579" y="1684724"/>
            <a:ext cx="70403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DCAE</a:t>
            </a:r>
          </a:p>
        </p:txBody>
      </p:sp>
      <p:cxnSp>
        <p:nvCxnSpPr>
          <p:cNvPr id="34" name="Straight Arrow Connector 33">
            <a:extLst>
              <a:ext uri="{FF2B5EF4-FFF2-40B4-BE49-F238E27FC236}">
                <a16:creationId xmlns:a16="http://schemas.microsoft.com/office/drawing/2014/main" id="{B739A155-4C7C-4147-B2FA-1158AE72075E}"/>
              </a:ext>
            </a:extLst>
          </p:cNvPr>
          <p:cNvCxnSpPr>
            <a:cxnSpLocks/>
            <a:stCxn id="35" idx="0"/>
            <a:endCxn id="8" idx="2"/>
          </p:cNvCxnSpPr>
          <p:nvPr/>
        </p:nvCxnSpPr>
        <p:spPr>
          <a:xfrm flipV="1">
            <a:off x="1612232" y="3882347"/>
            <a:ext cx="0" cy="436154"/>
          </a:xfrm>
          <a:prstGeom prst="straightConnector1">
            <a:avLst/>
          </a:prstGeom>
          <a:noFill/>
          <a:ln w="6350" cap="flat" cmpd="sng" algn="ctr">
            <a:solidFill>
              <a:srgbClr val="E7E6E6">
                <a:lumMod val="25000"/>
              </a:srgbClr>
            </a:solidFill>
            <a:prstDash val="solid"/>
            <a:miter lim="800000"/>
            <a:tailEnd type="triangle"/>
          </a:ln>
          <a:effectLst/>
        </p:spPr>
      </p:cxnSp>
      <p:sp>
        <p:nvSpPr>
          <p:cNvPr id="35" name="Rectangle 34">
            <a:extLst>
              <a:ext uri="{FF2B5EF4-FFF2-40B4-BE49-F238E27FC236}">
                <a16:creationId xmlns:a16="http://schemas.microsoft.com/office/drawing/2014/main" id="{35D82E0B-B42D-4AE2-B502-3BB5DEDC4998}"/>
              </a:ext>
            </a:extLst>
          </p:cNvPr>
          <p:cNvSpPr/>
          <p:nvPr/>
        </p:nvSpPr>
        <p:spPr>
          <a:xfrm>
            <a:off x="665748" y="4318501"/>
            <a:ext cx="1892968" cy="680455"/>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PM Mapper</a:t>
            </a:r>
          </a:p>
        </p:txBody>
      </p:sp>
      <p:sp>
        <p:nvSpPr>
          <p:cNvPr id="36" name="Oval 35">
            <a:extLst>
              <a:ext uri="{FF2B5EF4-FFF2-40B4-BE49-F238E27FC236}">
                <a16:creationId xmlns:a16="http://schemas.microsoft.com/office/drawing/2014/main" id="{939BCA04-83AE-441A-8C8F-0B0F28E9D4C6}"/>
              </a:ext>
            </a:extLst>
          </p:cNvPr>
          <p:cNvSpPr/>
          <p:nvPr/>
        </p:nvSpPr>
        <p:spPr>
          <a:xfrm>
            <a:off x="1664588" y="3905826"/>
            <a:ext cx="360947" cy="368968"/>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37" name="Rectangle 36">
            <a:extLst>
              <a:ext uri="{FF2B5EF4-FFF2-40B4-BE49-F238E27FC236}">
                <a16:creationId xmlns:a16="http://schemas.microsoft.com/office/drawing/2014/main" id="{963A09E3-4C29-42A8-A57A-DC06BAE2A14F}"/>
              </a:ext>
            </a:extLst>
          </p:cNvPr>
          <p:cNvSpPr/>
          <p:nvPr/>
        </p:nvSpPr>
        <p:spPr>
          <a:xfrm>
            <a:off x="7949302" y="1154301"/>
            <a:ext cx="4130720" cy="5349160"/>
          </a:xfrm>
          <a:prstGeom prst="rect">
            <a:avLst/>
          </a:prstGeom>
          <a:solidFill>
            <a:sysClr val="window" lastClr="FFFFFF">
              <a:lumMod val="95000"/>
            </a:sysClr>
          </a:solidFill>
          <a:ln w="12700" cap="flat" cmpd="sng" algn="ctr">
            <a:solidFill>
              <a:srgbClr val="E7E6E6">
                <a:lumMod val="50000"/>
              </a:srgbClr>
            </a:solid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The PM data collected from RAN in Step 1 is </a:t>
            </a:r>
            <a:r>
              <a:rPr kumimoji="0" lang="en-US" sz="1800" b="1"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PDU sessions requested, setup successfully &amp; failures</a:t>
            </a: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The configuration update determined by ML MS and triggering Slice Analysis MS in Step 3 is slice specific </a:t>
            </a:r>
            <a:r>
              <a:rPr kumimoji="0" lang="en-US" sz="1800" b="1" i="0" u="none" strike="noStrike" kern="0" cap="none" spc="0" normalizeH="0" baseline="0" noProof="0" dirty="0" err="1">
                <a:ln>
                  <a:noFill/>
                </a:ln>
                <a:solidFill>
                  <a:srgbClr val="E7E6E6">
                    <a:lumMod val="25000"/>
                  </a:srgbClr>
                </a:solidFill>
                <a:effectLst/>
                <a:uLnTx/>
                <a:uFillTx/>
                <a:latin typeface="Calibri" panose="020F0502020204030204"/>
                <a:ea typeface="+mn-ea"/>
                <a:cs typeface="+mn-cs"/>
              </a:rPr>
              <a:t>maxNumberofConns</a:t>
            </a:r>
            <a:r>
              <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 for each cell (i.e., cell level for each S-NSSAI).</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sng" strike="noStrike" kern="0" cap="none" spc="0" normalizeH="0" baseline="0" noProof="0" dirty="0">
                <a:ln>
                  <a:noFill/>
                </a:ln>
                <a:solidFill>
                  <a:srgbClr val="E7E6E6">
                    <a:lumMod val="25000"/>
                  </a:srgbClr>
                </a:solidFill>
                <a:effectLst/>
                <a:uLnTx/>
                <a:uFillTx/>
                <a:latin typeface="Calibri" panose="020F0502020204030204"/>
                <a:ea typeface="+mn-ea"/>
                <a:cs typeface="+mn-cs"/>
              </a:rPr>
              <a:t>Notes</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DFC and VES Collector are not shown in the flow but are used.</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Step 8 is over O1, it will eventually be over A1.</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ML MS is onboarded to DCAE, but not an official ONAP component. Later we will onboard using </a:t>
            </a:r>
            <a:r>
              <a:rPr kumimoji="0" lang="en-US" sz="1600" b="0" i="0" u="none" strike="noStrike" kern="0" cap="none" spc="0" normalizeH="0" baseline="0" noProof="0" dirty="0" err="1">
                <a:ln>
                  <a:noFill/>
                </a:ln>
                <a:solidFill>
                  <a:srgbClr val="E7E6E6">
                    <a:lumMod val="25000"/>
                  </a:srgbClr>
                </a:solidFill>
                <a:effectLst/>
                <a:uLnTx/>
                <a:uFillTx/>
                <a:latin typeface="Calibri" panose="020F0502020204030204"/>
                <a:ea typeface="+mn-ea"/>
                <a:cs typeface="+mn-cs"/>
              </a:rPr>
              <a:t>Acumos</a:t>
            </a: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 DCAE adaptor.</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600" b="0" i="0" u="none" strike="noStrike" kern="0" cap="none" spc="0" normalizeH="0" baseline="0" noProof="0" dirty="0">
                <a:ln>
                  <a:noFill/>
                </a:ln>
                <a:solidFill>
                  <a:srgbClr val="E7E6E6">
                    <a:lumMod val="25000"/>
                  </a:srgbClr>
                </a:solidFill>
                <a:effectLst/>
                <a:uLnTx/>
                <a:uFillTx/>
                <a:latin typeface="Calibri" panose="020F0502020204030204"/>
                <a:ea typeface="+mn-ea"/>
                <a:cs typeface="+mn-cs"/>
              </a:rPr>
              <a:t>Config DB which contains RAN config info is not an official ONAP component. This will be implemented as part of C&amp;PS in H-release and beyond.</a:t>
            </a:r>
          </a:p>
        </p:txBody>
      </p:sp>
      <p:sp>
        <p:nvSpPr>
          <p:cNvPr id="38" name="TextBox 37">
            <a:extLst>
              <a:ext uri="{FF2B5EF4-FFF2-40B4-BE49-F238E27FC236}">
                <a16:creationId xmlns:a16="http://schemas.microsoft.com/office/drawing/2014/main" id="{A4CC5D70-9552-43B3-AF99-420FCB62910B}"/>
              </a:ext>
            </a:extLst>
          </p:cNvPr>
          <p:cNvSpPr txBox="1"/>
          <p:nvPr/>
        </p:nvSpPr>
        <p:spPr>
          <a:xfrm>
            <a:off x="2461292" y="5609513"/>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O1</a:t>
            </a:r>
          </a:p>
        </p:txBody>
      </p:sp>
      <p:sp>
        <p:nvSpPr>
          <p:cNvPr id="39" name="TextBox 38">
            <a:extLst>
              <a:ext uri="{FF2B5EF4-FFF2-40B4-BE49-F238E27FC236}">
                <a16:creationId xmlns:a16="http://schemas.microsoft.com/office/drawing/2014/main" id="{808298CE-AAFB-4539-A3E3-3E05E8F29647}"/>
              </a:ext>
            </a:extLst>
          </p:cNvPr>
          <p:cNvSpPr txBox="1"/>
          <p:nvPr/>
        </p:nvSpPr>
        <p:spPr>
          <a:xfrm>
            <a:off x="6246595" y="4201857"/>
            <a:ext cx="4539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O1</a:t>
            </a:r>
          </a:p>
        </p:txBody>
      </p:sp>
    </p:spTree>
    <p:extLst>
      <p:ext uri="{BB962C8B-B14F-4D97-AF65-F5344CB8AC3E}">
        <p14:creationId xmlns:p14="http://schemas.microsoft.com/office/powerpoint/2010/main" val="306757774"/>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415CDC-3EAD-4B3F-9B9E-CB808CBC8DD3}"/>
              </a:ext>
            </a:extLst>
          </p:cNvPr>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a:extLst>
              <a:ext uri="{FF2B5EF4-FFF2-40B4-BE49-F238E27FC236}">
                <a16:creationId xmlns:a16="http://schemas.microsoft.com/office/drawing/2014/main" id="{E43E5472-FBED-4D32-9062-92AAA7D6238C}"/>
              </a:ext>
            </a:extLst>
          </p:cNvPr>
          <p:cNvSpPr>
            <a:spLocks noGrp="1"/>
          </p:cNvSpPr>
          <p:nvPr>
            <p:ph type="title"/>
          </p:nvPr>
        </p:nvSpPr>
        <p:spPr/>
        <p:txBody>
          <a:bodyPr>
            <a:normAutofit fontScale="90000"/>
          </a:bodyPr>
          <a:lstStyle/>
          <a:p>
            <a:r>
              <a:rPr lang="en-US" dirty="0"/>
              <a:t>Honolulu proposal for Closed Loop &amp; Intelligent Slicing</a:t>
            </a:r>
          </a:p>
        </p:txBody>
      </p:sp>
      <p:sp>
        <p:nvSpPr>
          <p:cNvPr id="5" name="Content Placeholder 1">
            <a:extLst>
              <a:ext uri="{FF2B5EF4-FFF2-40B4-BE49-F238E27FC236}">
                <a16:creationId xmlns:a16="http://schemas.microsoft.com/office/drawing/2014/main" id="{75D02552-62E9-4A0C-B667-5497B8FA9A87}"/>
              </a:ext>
            </a:extLst>
          </p:cNvPr>
          <p:cNvSpPr txBox="1">
            <a:spLocks/>
          </p:cNvSpPr>
          <p:nvPr/>
        </p:nvSpPr>
        <p:spPr>
          <a:xfrm>
            <a:off x="609600" y="1247825"/>
            <a:ext cx="10972800" cy="50212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REQ-6a</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Based on RAN and Core PM and KPI data, initiate Closed Loop actions for resource optimization.</a:t>
            </a:r>
          </a:p>
          <a:p>
            <a:pPr marL="808038"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RAN and Core NSSMF determining the changes to be done at NSSI level</a:t>
            </a:r>
          </a:p>
          <a:p>
            <a:pPr marL="808038"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NSMF determining changes to be done at NSI level is a stretch goal.</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REQ-6b</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Based on RAN and Core PM and KPI data, based on ML models, determine necessary actions to ensure KPI adherence.</a:t>
            </a:r>
          </a:p>
          <a:p>
            <a:pPr marL="808038"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RAN and Core NSSMF determining the changes to be done at NSSI level</a:t>
            </a:r>
          </a:p>
          <a:p>
            <a:pPr marL="808038" marR="0" lvl="0" indent="-3429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NSMF determining changes to be done at NSI level is a stretch goal.</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4D876552-AF0D-4D34-AE91-4B7C211EC647}"/>
              </a:ext>
            </a:extLst>
          </p:cNvPr>
          <p:cNvSpPr txBox="1"/>
          <p:nvPr/>
        </p:nvSpPr>
        <p:spPr>
          <a:xfrm>
            <a:off x="360947" y="4747492"/>
            <a:ext cx="11470106" cy="707886"/>
          </a:xfrm>
          <a:prstGeom prst="rect">
            <a:avLst/>
          </a:prstGeom>
          <a:solidFill>
            <a:sysClr val="window" lastClr="FFFFFF">
              <a:lumMod val="85000"/>
            </a:sysClr>
          </a:solidFill>
          <a:ln>
            <a:solidFill>
              <a:sysClr val="windowText" lastClr="000000">
                <a:lumMod val="85000"/>
                <a:lumOff val="15000"/>
              </a:sysClr>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E7E6E6">
                    <a:lumMod val="25000"/>
                  </a:srgbClr>
                </a:solidFill>
                <a:effectLst/>
                <a:uLnTx/>
                <a:uFillTx/>
                <a:latin typeface="Arial" panose="020B0604020202020204" pitchFamily="34" charset="0"/>
                <a:cs typeface="Arial" panose="020B0604020202020204" pitchFamily="34" charset="0"/>
              </a:rPr>
              <a:t>Details of exact scenarios are being worked out within the use case team, considering also CNF orchestration work progress, as well as collaboration with O-RAN.A</a:t>
            </a:r>
          </a:p>
        </p:txBody>
      </p:sp>
    </p:spTree>
    <p:extLst>
      <p:ext uri="{BB962C8B-B14F-4D97-AF65-F5344CB8AC3E}">
        <p14:creationId xmlns:p14="http://schemas.microsoft.com/office/powerpoint/2010/main" val="3997800008"/>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EDE37E-D5F9-4435-AB5E-3B596740C6FC}"/>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a16="http://schemas.microsoft.com/office/drawing/2014/main" id="{FF6E5FFB-AE3E-4DFE-9BA0-26AC84ADED63}"/>
              </a:ext>
            </a:extLst>
          </p:cNvPr>
          <p:cNvSpPr>
            <a:spLocks noGrp="1"/>
          </p:cNvSpPr>
          <p:nvPr>
            <p:ph type="title"/>
          </p:nvPr>
        </p:nvSpPr>
        <p:spPr/>
        <p:txBody>
          <a:bodyPr>
            <a:normAutofit fontScale="90000"/>
          </a:bodyPr>
          <a:lstStyle/>
          <a:p>
            <a:r>
              <a:rPr lang="en-US" dirty="0"/>
              <a:t>Honolulu requirements summary</a:t>
            </a:r>
          </a:p>
        </p:txBody>
      </p:sp>
      <p:graphicFrame>
        <p:nvGraphicFramePr>
          <p:cNvPr id="5" name="表格 4">
            <a:extLst>
              <a:ext uri="{FF2B5EF4-FFF2-40B4-BE49-F238E27FC236}">
                <a16:creationId xmlns:a16="http://schemas.microsoft.com/office/drawing/2014/main" id="{2B035D78-6C58-426C-B9EC-73156742CAD4}"/>
              </a:ext>
            </a:extLst>
          </p:cNvPr>
          <p:cNvGraphicFramePr>
            <a:graphicFrameLocks noGrp="1"/>
          </p:cNvGraphicFramePr>
          <p:nvPr>
            <p:extLst>
              <p:ext uri="{D42A27DB-BD31-4B8C-83A1-F6EECF244321}">
                <p14:modId xmlns:p14="http://schemas.microsoft.com/office/powerpoint/2010/main" val="2999473349"/>
              </p:ext>
            </p:extLst>
          </p:nvPr>
        </p:nvGraphicFramePr>
        <p:xfrm>
          <a:off x="182379" y="989569"/>
          <a:ext cx="11797259" cy="5457753"/>
        </p:xfrm>
        <a:graphic>
          <a:graphicData uri="http://schemas.openxmlformats.org/drawingml/2006/table">
            <a:tbl>
              <a:tblPr firstRow="1" bandRow="1">
                <a:tableStyleId>{BDBED569-4797-4DF1-A0F4-6AAB3CD982D8}</a:tableStyleId>
              </a:tblPr>
              <a:tblGrid>
                <a:gridCol w="4329660">
                  <a:extLst>
                    <a:ext uri="{9D8B030D-6E8A-4147-A177-3AD203B41FA5}">
                      <a16:colId xmlns:a16="http://schemas.microsoft.com/office/drawing/2014/main" val="3791972105"/>
                    </a:ext>
                  </a:extLst>
                </a:gridCol>
                <a:gridCol w="7467599">
                  <a:extLst>
                    <a:ext uri="{9D8B030D-6E8A-4147-A177-3AD203B41FA5}">
                      <a16:colId xmlns:a16="http://schemas.microsoft.com/office/drawing/2014/main" val="242286642"/>
                    </a:ext>
                  </a:extLst>
                </a:gridCol>
              </a:tblGrid>
              <a:tr h="288846">
                <a:tc>
                  <a:txBody>
                    <a:bodyPr/>
                    <a:lstStyle/>
                    <a:p>
                      <a:pPr algn="ctr"/>
                      <a:r>
                        <a:rPr lang="en-US" altLang="zh-CN" sz="1600" dirty="0"/>
                        <a:t>Requirement</a:t>
                      </a:r>
                      <a:endParaRPr lang="zh-CN" altLang="en-US" sz="1600" dirty="0">
                        <a:solidFill>
                          <a:schemeClr val="tx1"/>
                        </a:solidFill>
                      </a:endParaRPr>
                    </a:p>
                  </a:txBody>
                  <a:tcPr/>
                </a:tc>
                <a:tc>
                  <a:txBody>
                    <a:bodyPr/>
                    <a:lstStyle/>
                    <a:p>
                      <a:pPr algn="ctr"/>
                      <a:r>
                        <a:rPr lang="en-US" altLang="zh-CN" sz="1600" dirty="0"/>
                        <a:t>Content</a:t>
                      </a:r>
                      <a:endParaRPr lang="zh-CN" altLang="en-US" sz="1600" dirty="0">
                        <a:solidFill>
                          <a:schemeClr val="tx1"/>
                        </a:solidFill>
                      </a:endParaRPr>
                    </a:p>
                  </a:txBody>
                  <a:tcPr/>
                </a:tc>
                <a:extLst>
                  <a:ext uri="{0D108BD9-81ED-4DB2-BD59-A6C34878D82A}">
                    <a16:rowId xmlns:a16="http://schemas.microsoft.com/office/drawing/2014/main" val="2681380186"/>
                  </a:ext>
                </a:extLst>
              </a:tr>
              <a:tr h="613797">
                <a:tc>
                  <a:txBody>
                    <a:bodyPr/>
                    <a:lstStyle/>
                    <a:p>
                      <a:r>
                        <a:rPr lang="en-US" altLang="zh-CN" sz="1600" dirty="0">
                          <a:latin typeface="+mn-lt"/>
                        </a:rPr>
                        <a:t>Provide</a:t>
                      </a:r>
                      <a:r>
                        <a:rPr lang="zh-CN" altLang="en-US" sz="1600" dirty="0">
                          <a:latin typeface="+mn-lt"/>
                        </a:rPr>
                        <a:t> </a:t>
                      </a:r>
                      <a:r>
                        <a:rPr lang="en-US" altLang="zh-CN" sz="1600" dirty="0">
                          <a:latin typeface="+mn-lt"/>
                        </a:rPr>
                        <a:t>a</a:t>
                      </a:r>
                      <a:r>
                        <a:rPr lang="zh-CN" altLang="en-US" sz="1600" dirty="0">
                          <a:latin typeface="+mn-lt"/>
                        </a:rPr>
                        <a:t> </a:t>
                      </a:r>
                      <a:r>
                        <a:rPr lang="en-US" altLang="zh-CN" sz="1600" dirty="0">
                          <a:latin typeface="+mn-lt"/>
                        </a:rPr>
                        <a:t>full</a:t>
                      </a:r>
                      <a:r>
                        <a:rPr lang="zh-CN" altLang="en-US" sz="1600" dirty="0">
                          <a:latin typeface="+mn-lt"/>
                        </a:rPr>
                        <a:t> </a:t>
                      </a:r>
                      <a:r>
                        <a:rPr lang="en-US" altLang="zh-CN" sz="1600" dirty="0">
                          <a:latin typeface="+mn-lt"/>
                        </a:rPr>
                        <a:t>E2E</a:t>
                      </a:r>
                      <a:r>
                        <a:rPr lang="zh-CN" altLang="en-US" sz="1600" dirty="0">
                          <a:latin typeface="+mn-lt"/>
                        </a:rPr>
                        <a:t> </a:t>
                      </a:r>
                      <a:r>
                        <a:rPr lang="en-US" altLang="zh-CN" sz="1600" dirty="0">
                          <a:latin typeface="+mn-lt"/>
                        </a:rPr>
                        <a:t>Slicing</a:t>
                      </a:r>
                      <a:r>
                        <a:rPr lang="zh-CN" altLang="en-US" sz="1600" dirty="0">
                          <a:latin typeface="+mn-lt"/>
                        </a:rPr>
                        <a:t> </a:t>
                      </a:r>
                      <a:r>
                        <a:rPr lang="en-US" altLang="zh-CN" sz="1600" dirty="0">
                          <a:latin typeface="+mn-lt"/>
                        </a:rPr>
                        <a:t>solution</a:t>
                      </a:r>
                      <a:r>
                        <a:rPr lang="zh-CN" altLang="en-US" sz="1600" dirty="0">
                          <a:latin typeface="+mn-lt"/>
                        </a:rPr>
                        <a:t> </a:t>
                      </a:r>
                      <a:r>
                        <a:rPr lang="en-US" altLang="zh-CN" sz="1600" dirty="0">
                          <a:latin typeface="+mn-lt"/>
                        </a:rPr>
                        <a:t>involving</a:t>
                      </a:r>
                      <a:r>
                        <a:rPr lang="zh-CN" altLang="en-US" sz="1600" dirty="0">
                          <a:latin typeface="+mn-lt"/>
                        </a:rPr>
                        <a:t> </a:t>
                      </a:r>
                      <a:r>
                        <a:rPr lang="en-US" altLang="zh-CN" sz="1600" dirty="0">
                          <a:latin typeface="+mn-lt"/>
                        </a:rPr>
                        <a:t>Core, RAN</a:t>
                      </a:r>
                      <a:r>
                        <a:rPr lang="zh-CN" altLang="en-US" sz="1600" dirty="0">
                          <a:latin typeface="+mn-lt"/>
                        </a:rPr>
                        <a:t> </a:t>
                      </a:r>
                      <a:r>
                        <a:rPr lang="en-US" altLang="zh-CN" sz="1600" dirty="0">
                          <a:latin typeface="+mn-lt"/>
                        </a:rPr>
                        <a:t>&amp;</a:t>
                      </a:r>
                      <a:r>
                        <a:rPr lang="zh-CN" altLang="en-US" sz="1600" dirty="0">
                          <a:latin typeface="+mn-lt"/>
                        </a:rPr>
                        <a:t> </a:t>
                      </a:r>
                      <a:r>
                        <a:rPr lang="en-US" altLang="zh-CN" sz="1600" dirty="0">
                          <a:latin typeface="+mn-lt"/>
                        </a:rPr>
                        <a:t>Transport</a:t>
                      </a:r>
                      <a:r>
                        <a:rPr lang="zh-CN" altLang="en-US" sz="1600" dirty="0">
                          <a:latin typeface="+mn-lt"/>
                        </a:rPr>
                        <a:t> </a:t>
                      </a:r>
                      <a:r>
                        <a:rPr lang="en-US" altLang="zh-CN" sz="1600" dirty="0">
                          <a:latin typeface="+mn-lt"/>
                        </a:rPr>
                        <a:t>NSSMF</a:t>
                      </a:r>
                      <a:endParaRPr lang="zh-CN" altLang="en-US" sz="1600" dirty="0">
                        <a:latin typeface="+mn-lt"/>
                      </a:endParaRPr>
                    </a:p>
                  </a:txBody>
                  <a:tcPr/>
                </a:tc>
                <a:tc>
                  <a:txBody>
                    <a:bodyPr/>
                    <a:lstStyle/>
                    <a:p>
                      <a:pPr marL="342900" indent="-342900">
                        <a:buAutoNum type="arabicPeriod"/>
                      </a:pPr>
                      <a:r>
                        <a:rPr lang="en-US" altLang="zh-CN" sz="1500" b="1" dirty="0"/>
                        <a:t>Enhancements in the E2E Slice allocation &amp; stitching together all subnets</a:t>
                      </a:r>
                    </a:p>
                    <a:p>
                      <a:pPr marL="342900" indent="-342900">
                        <a:buAutoNum type="arabicPeriod"/>
                      </a:pPr>
                      <a:r>
                        <a:rPr lang="en-US" altLang="zh-CN" sz="1500" dirty="0"/>
                        <a:t>Slice selection taking into account capacity, resource occupancy levels, etc.</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altLang="zh-CN" sz="1500" dirty="0"/>
                        <a:t>TMF 641 API support for slice LCM operations (</a:t>
                      </a:r>
                      <a:r>
                        <a:rPr lang="en-US" altLang="zh-CN" sz="1500" i="1" dirty="0"/>
                        <a:t>stretch goal</a:t>
                      </a:r>
                      <a:r>
                        <a:rPr lang="en-US" altLang="zh-CN" sz="1500" dirty="0"/>
                        <a:t>)</a:t>
                      </a:r>
                    </a:p>
                  </a:txBody>
                  <a:tcPr/>
                </a:tc>
                <a:extLst>
                  <a:ext uri="{0D108BD9-81ED-4DB2-BD59-A6C34878D82A}">
                    <a16:rowId xmlns:a16="http://schemas.microsoft.com/office/drawing/2014/main" val="527872781"/>
                  </a:ext>
                </a:extLst>
              </a:tr>
              <a:tr h="974854">
                <a:tc>
                  <a:txBody>
                    <a:bodyPr/>
                    <a:lstStyle/>
                    <a:p>
                      <a:r>
                        <a:rPr lang="en-US" altLang="zh-CN" sz="1600" dirty="0">
                          <a:latin typeface="+mn-lt"/>
                        </a:rPr>
                        <a:t>RAN Slicing enhancements</a:t>
                      </a:r>
                      <a:endParaRPr lang="zh-CN" altLang="en-US" sz="1600" dirty="0">
                        <a:latin typeface="+mn-lt"/>
                      </a:endParaRPr>
                    </a:p>
                  </a:txBody>
                  <a:tcPr/>
                </a:tc>
                <a:tc>
                  <a:txBody>
                    <a:bodyPr/>
                    <a:lstStyle/>
                    <a:p>
                      <a:pPr marL="342900" indent="-342900">
                        <a:buAutoNum type="arabicPeriod"/>
                      </a:pPr>
                      <a:r>
                        <a:rPr lang="en-US" altLang="zh-CN" sz="1500" b="1" dirty="0"/>
                        <a:t>Instantiation of RAN NFs and initial configuration</a:t>
                      </a:r>
                      <a:r>
                        <a:rPr lang="en-US" altLang="zh-CN" sz="1500" dirty="0"/>
                        <a:t> (RAN service) (O2 – stretch goal)</a:t>
                      </a:r>
                    </a:p>
                    <a:p>
                      <a:pPr marL="342900" indent="-342900">
                        <a:buAutoNum type="arabicPeriod"/>
                      </a:pPr>
                      <a:r>
                        <a:rPr lang="en-US" altLang="zh-CN" sz="1500" b="1" dirty="0"/>
                        <a:t>Enhancements in interactions with NSMF (endpoints, slice profile) and TN NSSMF</a:t>
                      </a:r>
                    </a:p>
                    <a:p>
                      <a:pPr marL="342900" indent="-342900">
                        <a:buAutoNum type="arabicPeriod"/>
                      </a:pPr>
                      <a:r>
                        <a:rPr lang="en-US" altLang="zh-CN" sz="1500" b="1" dirty="0"/>
                        <a:t>Mapping Slice Profile to each Near-RT RIC</a:t>
                      </a:r>
                    </a:p>
                    <a:p>
                      <a:pPr marL="342900" indent="-342900">
                        <a:buAutoNum type="arabicPeriod"/>
                      </a:pPr>
                      <a:r>
                        <a:rPr lang="en-US" altLang="zh-CN" sz="1500" b="1" dirty="0"/>
                        <a:t>Use of A1 interface for Closed Loop and AI/ML</a:t>
                      </a:r>
                    </a:p>
                    <a:p>
                      <a:pPr marL="342900" indent="-342900">
                        <a:buAutoNum type="arabicPeriod"/>
                      </a:pPr>
                      <a:r>
                        <a:rPr lang="en-US" altLang="zh-CN" sz="1500" dirty="0"/>
                        <a:t>RAN (re) configuration enhancements</a:t>
                      </a:r>
                    </a:p>
                  </a:txBody>
                  <a:tcPr/>
                </a:tc>
                <a:extLst>
                  <a:ext uri="{0D108BD9-81ED-4DB2-BD59-A6C34878D82A}">
                    <a16:rowId xmlns:a16="http://schemas.microsoft.com/office/drawing/2014/main" val="1503470797"/>
                  </a:ext>
                </a:extLst>
              </a:tr>
              <a:tr h="550473">
                <a:tc>
                  <a:txBody>
                    <a:bodyPr/>
                    <a:lstStyle/>
                    <a:p>
                      <a:r>
                        <a:rPr lang="en-US" altLang="zh-CN" sz="1600" dirty="0">
                          <a:latin typeface="+mn-lt"/>
                        </a:rPr>
                        <a:t>Core Slicing enhancements</a:t>
                      </a:r>
                      <a:endParaRPr lang="zh-CN" altLang="en-US" sz="1600" dirty="0">
                        <a:latin typeface="+mn-lt"/>
                      </a:endParaRPr>
                    </a:p>
                  </a:txBody>
                  <a:tcPr/>
                </a:tc>
                <a:tc>
                  <a:txBody>
                    <a:bodyPr/>
                    <a:lstStyle/>
                    <a:p>
                      <a:pPr marL="342900" indent="-342900">
                        <a:buFont typeface="+mj-lt"/>
                        <a:buAutoNum type="arabicPeriod"/>
                      </a:pPr>
                      <a:r>
                        <a:rPr lang="en-US" altLang="zh-CN" sz="1500" b="1" dirty="0"/>
                        <a:t>Configurations</a:t>
                      </a:r>
                      <a:r>
                        <a:rPr lang="zh-CN" altLang="en-US" sz="1500" b="1" dirty="0"/>
                        <a:t> </a:t>
                      </a:r>
                      <a:r>
                        <a:rPr lang="en-US" altLang="zh-CN" sz="1500" b="1" dirty="0"/>
                        <a:t>of</a:t>
                      </a:r>
                      <a:r>
                        <a:rPr lang="zh-CN" altLang="en-US" sz="1500" b="1" dirty="0"/>
                        <a:t> </a:t>
                      </a:r>
                      <a:r>
                        <a:rPr lang="en-US" altLang="zh-CN" sz="1500" b="1" dirty="0"/>
                        <a:t>Core</a:t>
                      </a:r>
                      <a:r>
                        <a:rPr lang="zh-CN" altLang="en-US" sz="1500" b="1" dirty="0"/>
                        <a:t> </a:t>
                      </a:r>
                      <a:r>
                        <a:rPr lang="en-US" altLang="zh-CN" sz="1500" b="1" dirty="0"/>
                        <a:t>Slice</a:t>
                      </a:r>
                      <a:r>
                        <a:rPr lang="zh-CN" altLang="en-US" sz="1500" b="1" dirty="0"/>
                        <a:t> </a:t>
                      </a:r>
                      <a:r>
                        <a:rPr lang="en-US" altLang="zh-CN" sz="1500" b="1" dirty="0"/>
                        <a:t>Subnet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sz="1500" dirty="0"/>
                        <a:t>Placement of Core NFs (</a:t>
                      </a:r>
                      <a:r>
                        <a:rPr lang="en-US" altLang="zh-CN" sz="1500" i="1" dirty="0"/>
                        <a:t>stretch goal</a:t>
                      </a:r>
                      <a:r>
                        <a:rPr lang="en-US" altLang="zh-CN" sz="1500" dirty="0"/>
                        <a:t>)</a:t>
                      </a:r>
                    </a:p>
                  </a:txBody>
                  <a:tcPr/>
                </a:tc>
                <a:extLst>
                  <a:ext uri="{0D108BD9-81ED-4DB2-BD59-A6C34878D82A}">
                    <a16:rowId xmlns:a16="http://schemas.microsoft.com/office/drawing/2014/main" val="2982394318"/>
                  </a:ext>
                </a:extLst>
              </a:tr>
              <a:tr h="794325">
                <a:tc>
                  <a:txBody>
                    <a:bodyPr/>
                    <a:lstStyle/>
                    <a:p>
                      <a:r>
                        <a:rPr lang="en-US" altLang="zh-CN" sz="1600" dirty="0">
                          <a:latin typeface="+mn-lt"/>
                        </a:rPr>
                        <a:t>Transport Slicing enhancements</a:t>
                      </a:r>
                      <a:endParaRPr lang="zh-CN" altLang="en-US" sz="1600" dirty="0">
                        <a:latin typeface="+mn-lt"/>
                      </a:endParaRPr>
                    </a:p>
                  </a:txBody>
                  <a:tcPr/>
                </a:tc>
                <a:tc>
                  <a:txBody>
                    <a:bodyPr/>
                    <a:lstStyle/>
                    <a:p>
                      <a:pPr marL="342900" indent="-342900">
                        <a:buFont typeface="+mj-lt"/>
                        <a:buAutoNum type="arabicPeriod"/>
                      </a:pPr>
                      <a:r>
                        <a:rPr lang="en-US" altLang="zh-CN" sz="1500" b="1" dirty="0"/>
                        <a:t>Enable reuse of existing TN NSSI </a:t>
                      </a:r>
                      <a:r>
                        <a:rPr lang="en-US" altLang="zh-CN" sz="1500" dirty="0"/>
                        <a:t>(</a:t>
                      </a:r>
                      <a:r>
                        <a:rPr lang="en-US" altLang="zh-CN" sz="1500" b="1" dirty="0"/>
                        <a:t>consider also endpoints</a:t>
                      </a:r>
                      <a:r>
                        <a:rPr lang="en-US" altLang="zh-CN" sz="1500" dirty="0"/>
                        <a: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sz="1500" dirty="0"/>
                        <a:t>Resource occupancy levels of TN NSSI</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altLang="zh-CN" sz="1500" b="1" dirty="0"/>
                        <a:t>Standard interfaces and info model enhancements</a:t>
                      </a:r>
                    </a:p>
                    <a:p>
                      <a:pPr marL="342900" indent="-342900">
                        <a:buFont typeface="+mj-lt"/>
                        <a:buAutoNum type="arabicPeriod"/>
                      </a:pPr>
                      <a:r>
                        <a:rPr lang="en-US" altLang="zh-CN" sz="1500" dirty="0"/>
                        <a:t>Support MP2MP connectivity (</a:t>
                      </a:r>
                      <a:r>
                        <a:rPr lang="en-US" altLang="zh-CN" sz="1500" i="1" dirty="0"/>
                        <a:t>stretch goal</a:t>
                      </a:r>
                      <a:r>
                        <a:rPr lang="en-US" altLang="zh-CN" sz="1500" dirty="0"/>
                        <a:t>)</a:t>
                      </a:r>
                      <a:endParaRPr lang="zh-CN" altLang="en-US" sz="1500" dirty="0"/>
                    </a:p>
                  </a:txBody>
                  <a:tcPr/>
                </a:tc>
                <a:extLst>
                  <a:ext uri="{0D108BD9-81ED-4DB2-BD59-A6C34878D82A}">
                    <a16:rowId xmlns:a16="http://schemas.microsoft.com/office/drawing/2014/main" val="2677158207"/>
                  </a:ext>
                </a:extLst>
              </a:tr>
              <a:tr h="677698">
                <a:tc>
                  <a:txBody>
                    <a:bodyPr/>
                    <a:lstStyle/>
                    <a:p>
                      <a:r>
                        <a:rPr lang="en-US" altLang="zh-CN" sz="1600" dirty="0">
                          <a:latin typeface="+mn-lt"/>
                        </a:rPr>
                        <a:t>Modeling (</a:t>
                      </a:r>
                      <a:r>
                        <a:rPr lang="en-US" altLang="zh-CN" sz="1600" i="1" dirty="0">
                          <a:latin typeface="+mn-lt"/>
                        </a:rPr>
                        <a:t>indicated as a separate track but many aspects are linked with other tracks</a:t>
                      </a:r>
                      <a:r>
                        <a:rPr lang="en-US" altLang="zh-CN" sz="1600" dirty="0">
                          <a:latin typeface="+mn-lt"/>
                        </a:rPr>
                        <a:t>)</a:t>
                      </a:r>
                      <a:endParaRPr lang="zh-CN" altLang="en-US" sz="1600" dirty="0">
                        <a:latin typeface="+mn-lt"/>
                      </a:endParaRPr>
                    </a:p>
                  </a:txBody>
                  <a:tcPr/>
                </a:tc>
                <a:tc>
                  <a:txBody>
                    <a:bodyPr/>
                    <a:lstStyle/>
                    <a:p>
                      <a:pPr marL="342900" indent="-342900">
                        <a:buFont typeface="+mj-lt"/>
                        <a:buAutoNum type="arabicPeriod"/>
                      </a:pPr>
                      <a:r>
                        <a:rPr lang="en-US" altLang="zh-CN" sz="1500" b="1" dirty="0"/>
                        <a:t>Service and Slice Profile, endpoints related enhancements</a:t>
                      </a:r>
                    </a:p>
                    <a:p>
                      <a:pPr marL="342900" indent="-342900">
                        <a:buFont typeface="+mj-lt"/>
                        <a:buAutoNum type="arabicPeriod"/>
                      </a:pPr>
                      <a:r>
                        <a:rPr lang="en-US" altLang="zh-CN" sz="1500" b="1" dirty="0"/>
                        <a:t>RAN slice sub-net modeling enhancements (including front-haul and mid-haul)</a:t>
                      </a:r>
                    </a:p>
                    <a:p>
                      <a:pPr marL="342900" indent="-342900">
                        <a:buFont typeface="+mj-lt"/>
                        <a:buAutoNum type="arabicPeriod"/>
                      </a:pPr>
                      <a:r>
                        <a:rPr lang="en-US" altLang="zh-CN" sz="1500" dirty="0"/>
                        <a:t>NST not containing NSST list, but only sub-net list (</a:t>
                      </a:r>
                      <a:r>
                        <a:rPr lang="en-US" altLang="zh-CN" sz="1500" i="1" dirty="0"/>
                        <a:t>stretch goal</a:t>
                      </a:r>
                      <a:r>
                        <a:rPr lang="en-US" altLang="zh-CN" sz="1500" dirty="0"/>
                        <a:t>)</a:t>
                      </a:r>
                      <a:endParaRPr lang="zh-CN" altLang="en-US" sz="1500" dirty="0"/>
                    </a:p>
                  </a:txBody>
                  <a:tcPr/>
                </a:tc>
                <a:extLst>
                  <a:ext uri="{0D108BD9-81ED-4DB2-BD59-A6C34878D82A}">
                    <a16:rowId xmlns:a16="http://schemas.microsoft.com/office/drawing/2014/main" val="2260719841"/>
                  </a:ext>
                </a:extLst>
              </a:tr>
              <a:tr h="613797">
                <a:tc>
                  <a:txBody>
                    <a:bodyPr/>
                    <a:lstStyle/>
                    <a:p>
                      <a:r>
                        <a:rPr lang="en-US" altLang="zh-CN" sz="1600" dirty="0">
                          <a:latin typeface="+mn-lt"/>
                        </a:rPr>
                        <a:t>KPI Monitoring, Closed Loop and use of AI/ML</a:t>
                      </a:r>
                      <a:endParaRPr lang="zh-CN" altLang="en-US" sz="1600" dirty="0">
                        <a:latin typeface="+mn-lt"/>
                      </a:endParaRPr>
                    </a:p>
                  </a:txBody>
                  <a:tcPr/>
                </a:tc>
                <a:tc>
                  <a:txBody>
                    <a:bodyPr/>
                    <a:lstStyle/>
                    <a:p>
                      <a:pPr marL="342900" indent="-342900">
                        <a:buAutoNum type="arabicPeriod"/>
                      </a:pPr>
                      <a:r>
                        <a:rPr lang="en-US" altLang="zh-CN" sz="1500" b="1" dirty="0"/>
                        <a:t>PM data collection and KPI computation (Guilin carry-over)</a:t>
                      </a:r>
                    </a:p>
                    <a:p>
                      <a:pPr marL="342900" indent="-342900">
                        <a:buAutoNum type="arabicPeriod"/>
                      </a:pPr>
                      <a:r>
                        <a:rPr lang="en-US" altLang="zh-CN" sz="1500" b="1" dirty="0"/>
                        <a:t>Closed Loop and AI/ML at e2e slice and slice subnet level for RAN &amp; Core</a:t>
                      </a:r>
                    </a:p>
                    <a:p>
                      <a:pPr marL="342900" indent="-342900">
                        <a:buAutoNum type="arabicPeriod"/>
                      </a:pPr>
                      <a:r>
                        <a:rPr lang="en-US" altLang="zh-CN" sz="1500" dirty="0"/>
                        <a:t>TMF 628 for PM data collection – first steps (</a:t>
                      </a:r>
                      <a:r>
                        <a:rPr lang="en-US" altLang="zh-CN" sz="1500" i="1" dirty="0"/>
                        <a:t>stretch goal</a:t>
                      </a:r>
                      <a:r>
                        <a:rPr lang="en-US" altLang="zh-CN" sz="1500" dirty="0"/>
                        <a:t>)</a:t>
                      </a:r>
                      <a:endParaRPr lang="zh-CN" altLang="en-US" sz="1500" dirty="0"/>
                    </a:p>
                  </a:txBody>
                  <a:tcPr/>
                </a:tc>
                <a:extLst>
                  <a:ext uri="{0D108BD9-81ED-4DB2-BD59-A6C34878D82A}">
                    <a16:rowId xmlns:a16="http://schemas.microsoft.com/office/drawing/2014/main" val="3225630649"/>
                  </a:ext>
                </a:extLst>
              </a:tr>
            </a:tbl>
          </a:graphicData>
        </a:graphic>
      </p:graphicFrame>
      <p:sp>
        <p:nvSpPr>
          <p:cNvPr id="6" name="Rectangle 5">
            <a:extLst>
              <a:ext uri="{FF2B5EF4-FFF2-40B4-BE49-F238E27FC236}">
                <a16:creationId xmlns:a16="http://schemas.microsoft.com/office/drawing/2014/main" id="{A906D66A-80BF-4CE1-8426-1B4034F01930}"/>
              </a:ext>
            </a:extLst>
          </p:cNvPr>
          <p:cNvSpPr/>
          <p:nvPr/>
        </p:nvSpPr>
        <p:spPr>
          <a:xfrm>
            <a:off x="10152040" y="282550"/>
            <a:ext cx="1720343" cy="369332"/>
          </a:xfrm>
          <a:prstGeom prst="rect">
            <a:avLst/>
          </a:prstGeom>
        </p:spPr>
        <p:txBody>
          <a:bodyPr wrap="none">
            <a:spAutoFit/>
          </a:bodyPr>
          <a:lstStyle/>
          <a:p>
            <a:r>
              <a:rPr lang="en-US" altLang="zh-CN" b="1" dirty="0"/>
              <a:t>Bold – </a:t>
            </a:r>
            <a:r>
              <a:rPr lang="en-US" altLang="zh-CN" b="1" dirty="0">
                <a:solidFill>
                  <a:schemeClr val="bg1"/>
                </a:solidFill>
              </a:rPr>
              <a:t>Priority 1</a:t>
            </a:r>
            <a:endParaRPr lang="en-US" dirty="0">
              <a:solidFill>
                <a:schemeClr val="bg1"/>
              </a:solidFill>
            </a:endParaRPr>
          </a:p>
        </p:txBody>
      </p:sp>
    </p:spTree>
    <p:extLst>
      <p:ext uri="{BB962C8B-B14F-4D97-AF65-F5344CB8AC3E}">
        <p14:creationId xmlns:p14="http://schemas.microsoft.com/office/powerpoint/2010/main" val="3738316798"/>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28F6C7-9E02-4F54-A35E-A6C24CF16B9D}"/>
              </a:ext>
            </a:extLst>
          </p:cNvPr>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a:extLst>
              <a:ext uri="{FF2B5EF4-FFF2-40B4-BE49-F238E27FC236}">
                <a16:creationId xmlns:a16="http://schemas.microsoft.com/office/drawing/2014/main" id="{097A99DB-2703-45E3-AA7F-B970B0D79776}"/>
              </a:ext>
            </a:extLst>
          </p:cNvPr>
          <p:cNvSpPr>
            <a:spLocks noGrp="1"/>
          </p:cNvSpPr>
          <p:nvPr>
            <p:ph type="title"/>
          </p:nvPr>
        </p:nvSpPr>
        <p:spPr/>
        <p:txBody>
          <a:bodyPr>
            <a:normAutofit fontScale="90000"/>
          </a:bodyPr>
          <a:lstStyle/>
          <a:p>
            <a:r>
              <a:rPr lang="en-US" dirty="0"/>
              <a:t>Additional considerations</a:t>
            </a:r>
          </a:p>
        </p:txBody>
      </p:sp>
      <p:sp>
        <p:nvSpPr>
          <p:cNvPr id="4" name="Text Placeholder 3">
            <a:extLst>
              <a:ext uri="{FF2B5EF4-FFF2-40B4-BE49-F238E27FC236}">
                <a16:creationId xmlns:a16="http://schemas.microsoft.com/office/drawing/2014/main" id="{F3FAF7B2-32FA-42DF-8946-0D8B8756F9AF}"/>
              </a:ext>
            </a:extLst>
          </p:cNvPr>
          <p:cNvSpPr>
            <a:spLocks noGrp="1"/>
          </p:cNvSpPr>
          <p:nvPr>
            <p:ph type="body" sz="quarter" idx="10"/>
          </p:nvPr>
        </p:nvSpPr>
        <p:spPr/>
        <p:txBody>
          <a:bodyPr/>
          <a:lstStyle/>
          <a:p>
            <a:r>
              <a:rPr lang="en-US" dirty="0"/>
              <a:t>Alignment/collaboration with CPS for RAN configuration</a:t>
            </a:r>
          </a:p>
          <a:p>
            <a:r>
              <a:rPr lang="en-US" dirty="0"/>
              <a:t>Alignment with O-RAN for RAN Slicing</a:t>
            </a:r>
          </a:p>
          <a:p>
            <a:r>
              <a:rPr lang="en-US" dirty="0"/>
              <a:t>Alignment with IETF evolution for Transport Slicing</a:t>
            </a:r>
          </a:p>
          <a:p>
            <a:r>
              <a:rPr lang="en-US" dirty="0"/>
              <a:t>First steps towards TMF 628-based PM/KPI monitoring</a:t>
            </a:r>
          </a:p>
          <a:p>
            <a:r>
              <a:rPr lang="en-US" dirty="0"/>
              <a:t>Alignment with CNF orchestration</a:t>
            </a:r>
          </a:p>
          <a:p>
            <a:r>
              <a:rPr lang="en-US" dirty="0"/>
              <a:t>Interaction with Core NFs – NSSF, NWDAF (beyond H-release)</a:t>
            </a:r>
          </a:p>
        </p:txBody>
      </p:sp>
    </p:spTree>
    <p:extLst>
      <p:ext uri="{BB962C8B-B14F-4D97-AF65-F5344CB8AC3E}">
        <p14:creationId xmlns:p14="http://schemas.microsoft.com/office/powerpoint/2010/main" val="3036992021"/>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64AE2B-6BB2-44A2-9006-8DF1F89B40FE}"/>
              </a:ext>
            </a:extLst>
          </p:cNvPr>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a:extLst>
              <a:ext uri="{FF2B5EF4-FFF2-40B4-BE49-F238E27FC236}">
                <a16:creationId xmlns:a16="http://schemas.microsoft.com/office/drawing/2014/main" id="{DD484BAA-13C8-4A38-A0A7-026ABBD40D2E}"/>
              </a:ext>
            </a:extLst>
          </p:cNvPr>
          <p:cNvSpPr>
            <a:spLocks noGrp="1"/>
          </p:cNvSpPr>
          <p:nvPr>
            <p:ph type="title"/>
          </p:nvPr>
        </p:nvSpPr>
        <p:spPr/>
        <p:txBody>
          <a:bodyPr>
            <a:normAutofit fontScale="90000"/>
          </a:bodyPr>
          <a:lstStyle/>
          <a:p>
            <a:r>
              <a:rPr lang="en-US" dirty="0"/>
              <a:t>Demo Scenarios</a:t>
            </a:r>
          </a:p>
        </p:txBody>
      </p:sp>
      <p:sp>
        <p:nvSpPr>
          <p:cNvPr id="5" name="Content Placeholder 1">
            <a:extLst>
              <a:ext uri="{FF2B5EF4-FFF2-40B4-BE49-F238E27FC236}">
                <a16:creationId xmlns:a16="http://schemas.microsoft.com/office/drawing/2014/main" id="{4DBAFEF9-C37E-4B33-A6AC-11C071E8667B}"/>
              </a:ext>
            </a:extLst>
          </p:cNvPr>
          <p:cNvSpPr txBox="1">
            <a:spLocks/>
          </p:cNvSpPr>
          <p:nvPr/>
        </p:nvSpPr>
        <p:spPr>
          <a:xfrm>
            <a:off x="328247" y="1189988"/>
            <a:ext cx="11685562" cy="534572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E2E Slice Service Creation resulting in:</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 Creation of a new e2e slice with new RAN, Core, Transport slice subnets</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(b) Creation of a new e2e slice with new RAN, but reuse Transport &amp; Core slice subnets</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(c) Reuse an existing e2e slice</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E2E Slice Service activation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E2E Slice Service deactivation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E2E Slice Service termination, resulting in:</a:t>
            </a:r>
          </a:p>
          <a:p>
            <a:pPr marL="1308100" marR="0" lvl="0" indent="-393700" algn="l" defTabSz="914400" rtl="0" eaLnBrk="1" fontAlgn="auto" latinLnBrk="0" hangingPunct="1">
              <a:lnSpc>
                <a:spcPct val="90000"/>
              </a:lnSpc>
              <a:spcBef>
                <a:spcPts val="1000"/>
              </a:spcBef>
              <a:spcAft>
                <a:spcPts val="0"/>
              </a:spcAft>
              <a:buClrTx/>
              <a:buSzTx/>
              <a:buFont typeface="Arial" charset="0"/>
              <a:buAutoNum type="alphaLcParenBoth"/>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Removal of mapping of service to the e2e slice</a:t>
            </a:r>
          </a:p>
          <a:p>
            <a:pPr marL="1308100" marR="0" lvl="0" indent="-393700" algn="l" defTabSz="914400" rtl="0" eaLnBrk="1" fontAlgn="auto" latinLnBrk="0" hangingPunct="1">
              <a:lnSpc>
                <a:spcPct val="90000"/>
              </a:lnSpc>
              <a:spcBef>
                <a:spcPts val="1000"/>
              </a:spcBef>
              <a:spcAft>
                <a:spcPts val="0"/>
              </a:spcAft>
              <a:buClrTx/>
              <a:buSzTx/>
              <a:buFont typeface="Arial" charset="0"/>
              <a:buAutoNum type="alphaLcParenBoth"/>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Removal of NSI, and its associated configuration in constituent NSSIs</a:t>
            </a:r>
          </a:p>
          <a:p>
            <a:pPr marL="1308100" marR="0" lvl="0" indent="-393700" algn="l" defTabSz="914400" rtl="0" eaLnBrk="1" fontAlgn="auto" latinLnBrk="0" hangingPunct="1">
              <a:lnSpc>
                <a:spcPct val="90000"/>
              </a:lnSpc>
              <a:spcBef>
                <a:spcPts val="1000"/>
              </a:spcBef>
              <a:spcAft>
                <a:spcPts val="0"/>
              </a:spcAft>
              <a:buClrTx/>
              <a:buSzTx/>
              <a:buFont typeface="Arial" charset="0"/>
              <a:buAutoNum type="alphaLcParenBoth"/>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Removal of NSI, deallocation of constituent NSSIs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KPI monitoring via portal</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Closed Loop Control scenario for slice resource optimization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Intelligent Slicing scenario for SLA guarantee</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Stretch goal: (Simulated) traffic flow demo through NSI constituting of RAN, Core and Transport slice subnets created by ONAP.</a:t>
            </a:r>
          </a:p>
        </p:txBody>
      </p:sp>
    </p:spTree>
    <p:extLst>
      <p:ext uri="{BB962C8B-B14F-4D97-AF65-F5344CB8AC3E}">
        <p14:creationId xmlns:p14="http://schemas.microsoft.com/office/powerpoint/2010/main" val="278979391"/>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3DE5F0-C365-4749-B8F6-393E5F28A137}"/>
              </a:ext>
            </a:extLst>
          </p:cNvPr>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a:extLst>
              <a:ext uri="{FF2B5EF4-FFF2-40B4-BE49-F238E27FC236}">
                <a16:creationId xmlns:a16="http://schemas.microsoft.com/office/drawing/2014/main" id="{6626FB49-C7D0-4F07-BAA9-4ECCF57F06C1}"/>
              </a:ext>
            </a:extLst>
          </p:cNvPr>
          <p:cNvSpPr>
            <a:spLocks noGrp="1"/>
          </p:cNvSpPr>
          <p:nvPr>
            <p:ph type="title"/>
          </p:nvPr>
        </p:nvSpPr>
        <p:spPr/>
        <p:txBody>
          <a:bodyPr>
            <a:normAutofit fontScale="90000"/>
          </a:bodyPr>
          <a:lstStyle/>
          <a:p>
            <a:r>
              <a:rPr lang="en-US" dirty="0"/>
              <a:t>Links</a:t>
            </a:r>
          </a:p>
        </p:txBody>
      </p:sp>
      <p:sp>
        <p:nvSpPr>
          <p:cNvPr id="4" name="Text Placeholder 3">
            <a:extLst>
              <a:ext uri="{FF2B5EF4-FFF2-40B4-BE49-F238E27FC236}">
                <a16:creationId xmlns:a16="http://schemas.microsoft.com/office/drawing/2014/main" id="{F8A736FC-87D4-46AF-A36C-FD2D940818E5}"/>
              </a:ext>
            </a:extLst>
          </p:cNvPr>
          <p:cNvSpPr>
            <a:spLocks noGrp="1"/>
          </p:cNvSpPr>
          <p:nvPr>
            <p:ph type="body" sz="quarter" idx="10"/>
          </p:nvPr>
        </p:nvSpPr>
        <p:spPr/>
        <p:txBody>
          <a:bodyPr>
            <a:normAutofit/>
          </a:bodyPr>
          <a:lstStyle/>
          <a:p>
            <a:r>
              <a:rPr lang="en-US" dirty="0"/>
              <a:t>Main use case page for Guilin</a:t>
            </a:r>
          </a:p>
          <a:p>
            <a:pPr marL="457200" lvl="1" indent="0">
              <a:buNone/>
            </a:pPr>
            <a:r>
              <a:rPr lang="en-US" dirty="0">
                <a:hlinkClick r:id="rId2"/>
              </a:rPr>
              <a:t>https://wiki.onap.org/display/DW/E2E+Network+Slicing+Use+Case+in+R7+Guilin</a:t>
            </a:r>
            <a:endParaRPr lang="en-US" dirty="0"/>
          </a:p>
          <a:p>
            <a:pPr marL="457200" lvl="1" indent="0">
              <a:buNone/>
            </a:pPr>
            <a:endParaRPr lang="en-US" dirty="0"/>
          </a:p>
          <a:p>
            <a:r>
              <a:rPr lang="en-US" dirty="0"/>
              <a:t>Flows (see child-pages)</a:t>
            </a:r>
          </a:p>
          <a:p>
            <a:pPr marL="457200" lvl="1" indent="0">
              <a:buNone/>
            </a:pPr>
            <a:r>
              <a:rPr lang="en-US" dirty="0">
                <a:hlinkClick r:id="rId3"/>
              </a:rPr>
              <a:t>https://wiki.onap.org/display/DW/Use+case+flows</a:t>
            </a:r>
            <a:endParaRPr lang="en-US" dirty="0"/>
          </a:p>
          <a:p>
            <a:pPr marL="457200" lvl="1" indent="0">
              <a:buNone/>
            </a:pPr>
            <a:endParaRPr lang="en-US" dirty="0"/>
          </a:p>
          <a:p>
            <a:r>
              <a:rPr lang="en-US" dirty="0"/>
              <a:t>Guilin release assumptions</a:t>
            </a:r>
          </a:p>
          <a:p>
            <a:pPr marL="457200" lvl="1" indent="0">
              <a:buNone/>
            </a:pPr>
            <a:r>
              <a:rPr lang="en-US" dirty="0">
                <a:hlinkClick r:id="rId4"/>
              </a:rPr>
              <a:t>https://wiki.onap.org/display/DW/Assumptions+for+Guilin+release</a:t>
            </a:r>
            <a:endParaRPr lang="en-US" dirty="0"/>
          </a:p>
          <a:p>
            <a:pPr marL="457200" lvl="1" indent="0">
              <a:buNone/>
            </a:pPr>
            <a:endParaRPr lang="en-US" dirty="0"/>
          </a:p>
          <a:p>
            <a:r>
              <a:rPr lang="en-US" dirty="0"/>
              <a:t>Main use case page for Honolulu</a:t>
            </a:r>
          </a:p>
          <a:p>
            <a:pPr marL="457200" lvl="1" indent="0">
              <a:buNone/>
            </a:pPr>
            <a:r>
              <a:rPr lang="en-US" dirty="0">
                <a:hlinkClick r:id="rId5"/>
              </a:rPr>
              <a:t>https://wiki.onap.org/display/DW/R8+E2E+Network+Slicing+use+case</a:t>
            </a:r>
            <a:endParaRPr lang="en-US" dirty="0"/>
          </a:p>
          <a:p>
            <a:endParaRPr lang="en-US" dirty="0"/>
          </a:p>
        </p:txBody>
      </p:sp>
    </p:spTree>
    <p:extLst>
      <p:ext uri="{BB962C8B-B14F-4D97-AF65-F5344CB8AC3E}">
        <p14:creationId xmlns:p14="http://schemas.microsoft.com/office/powerpoint/2010/main" val="2829763442"/>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F51C2-A9B3-479B-BC6A-EFF223335EA3}"/>
              </a:ext>
            </a:extLst>
          </p:cNvPr>
          <p:cNvSpPr>
            <a:spLocks noGrp="1"/>
          </p:cNvSpPr>
          <p:nvPr>
            <p:ph type="title"/>
          </p:nvPr>
        </p:nvSpPr>
        <p:spPr>
          <a:xfrm>
            <a:off x="-41541" y="236000"/>
            <a:ext cx="12029650" cy="640080"/>
          </a:xfrm>
        </p:spPr>
        <p:txBody>
          <a:bodyPr>
            <a:normAutofit/>
          </a:bodyPr>
          <a:lstStyle/>
          <a:p>
            <a:r>
              <a:rPr lang="en-US" altLang="zh-CN" sz="3300" dirty="0"/>
              <a:t>ONAP-based</a:t>
            </a:r>
            <a:r>
              <a:rPr lang="zh-CN" altLang="en-US" sz="3300" dirty="0"/>
              <a:t> </a:t>
            </a:r>
            <a:r>
              <a:rPr lang="en-US" altLang="zh-CN" sz="3300" dirty="0"/>
              <a:t>Slice</a:t>
            </a:r>
            <a:r>
              <a:rPr lang="zh-CN" altLang="en-US" sz="3300" dirty="0"/>
              <a:t> </a:t>
            </a:r>
            <a:r>
              <a:rPr lang="en-US" altLang="zh-CN" sz="3300" dirty="0"/>
              <a:t>Management</a:t>
            </a:r>
            <a:r>
              <a:rPr lang="zh-CN" altLang="en-US" sz="3300" dirty="0"/>
              <a:t> </a:t>
            </a:r>
            <a:r>
              <a:rPr lang="en-US" altLang="zh-CN" sz="3300" dirty="0"/>
              <a:t>Overall</a:t>
            </a:r>
            <a:r>
              <a:rPr lang="zh-CN" altLang="en-US" sz="3300" dirty="0"/>
              <a:t> </a:t>
            </a:r>
            <a:r>
              <a:rPr lang="en-US" altLang="zh-CN" sz="3300" dirty="0"/>
              <a:t>Architecture</a:t>
            </a:r>
            <a:r>
              <a:rPr lang="zh-CN" altLang="en-US" sz="3300" dirty="0"/>
              <a:t> </a:t>
            </a:r>
            <a:r>
              <a:rPr lang="en-US" altLang="zh-CN" sz="3300" dirty="0"/>
              <a:t>Choices</a:t>
            </a:r>
            <a:endParaRPr lang="en-US" sz="3300" dirty="0"/>
          </a:p>
        </p:txBody>
      </p:sp>
      <p:sp>
        <p:nvSpPr>
          <p:cNvPr id="5" name="Rectangle 4">
            <a:extLst>
              <a:ext uri="{FF2B5EF4-FFF2-40B4-BE49-F238E27FC236}">
                <a16:creationId xmlns:a16="http://schemas.microsoft.com/office/drawing/2014/main" id="{297544C9-6D06-4CFC-9AB5-4C08CE23D899}"/>
              </a:ext>
            </a:extLst>
          </p:cNvPr>
          <p:cNvSpPr/>
          <p:nvPr/>
        </p:nvSpPr>
        <p:spPr>
          <a:xfrm>
            <a:off x="200800" y="3135691"/>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a16="http://schemas.microsoft.com/office/drawing/2014/main" id="{8DDDAFB4-8560-4CFB-A582-BC2BAF1E0707}"/>
              </a:ext>
            </a:extLst>
          </p:cNvPr>
          <p:cNvSpPr/>
          <p:nvPr/>
        </p:nvSpPr>
        <p:spPr>
          <a:xfrm>
            <a:off x="199627" y="1991449"/>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8" name="Arrow: Up-Down 7">
            <a:extLst>
              <a:ext uri="{FF2B5EF4-FFF2-40B4-BE49-F238E27FC236}">
                <a16:creationId xmlns:a16="http://schemas.microsoft.com/office/drawing/2014/main" id="{C6339F79-2E87-40B3-A6CD-3DBAFC48F858}"/>
              </a:ext>
            </a:extLst>
          </p:cNvPr>
          <p:cNvSpPr/>
          <p:nvPr/>
        </p:nvSpPr>
        <p:spPr>
          <a:xfrm>
            <a:off x="956504" y="255941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 name="TextBox 8">
            <a:extLst>
              <a:ext uri="{FF2B5EF4-FFF2-40B4-BE49-F238E27FC236}">
                <a16:creationId xmlns:a16="http://schemas.microsoft.com/office/drawing/2014/main" id="{5D10E08A-EE80-4587-ABDE-C225F0A1C083}"/>
              </a:ext>
            </a:extLst>
          </p:cNvPr>
          <p:cNvSpPr txBox="1"/>
          <p:nvPr/>
        </p:nvSpPr>
        <p:spPr>
          <a:xfrm>
            <a:off x="1110076" y="1496156"/>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0" name="Rectangle 9">
            <a:extLst>
              <a:ext uri="{FF2B5EF4-FFF2-40B4-BE49-F238E27FC236}">
                <a16:creationId xmlns:a16="http://schemas.microsoft.com/office/drawing/2014/main" id="{E80FE248-FBAF-4E7C-A26D-234E26EDC10D}"/>
              </a:ext>
            </a:extLst>
          </p:cNvPr>
          <p:cNvSpPr/>
          <p:nvPr/>
        </p:nvSpPr>
        <p:spPr>
          <a:xfrm>
            <a:off x="200800" y="4300910"/>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aseline="30000" dirty="0">
              <a:solidFill>
                <a:srgbClr val="44546A"/>
              </a:solidFill>
            </a:endParaRPr>
          </a:p>
          <a:p>
            <a:pPr algn="ctr"/>
            <a:r>
              <a:rPr lang="en-US" b="1" dirty="0">
                <a:solidFill>
                  <a:srgbClr val="44546A"/>
                </a:solidFill>
              </a:rPr>
              <a:t>(ONAP)</a:t>
            </a:r>
          </a:p>
        </p:txBody>
      </p:sp>
      <p:sp>
        <p:nvSpPr>
          <p:cNvPr id="15" name="Cloud 14">
            <a:extLst>
              <a:ext uri="{FF2B5EF4-FFF2-40B4-BE49-F238E27FC236}">
                <a16:creationId xmlns:a16="http://schemas.microsoft.com/office/drawing/2014/main" id="{C89C9073-E8FB-4464-AE9C-F0A0A4AA58BF}"/>
              </a:ext>
            </a:extLst>
          </p:cNvPr>
          <p:cNvSpPr/>
          <p:nvPr/>
        </p:nvSpPr>
        <p:spPr>
          <a:xfrm>
            <a:off x="136506" y="5375270"/>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41" name="Arrow: Up-Down 40">
            <a:extLst>
              <a:ext uri="{FF2B5EF4-FFF2-40B4-BE49-F238E27FC236}">
                <a16:creationId xmlns:a16="http://schemas.microsoft.com/office/drawing/2014/main" id="{33137C79-7472-4B42-9B8A-17DD0168C812}"/>
              </a:ext>
            </a:extLst>
          </p:cNvPr>
          <p:cNvSpPr/>
          <p:nvPr/>
        </p:nvSpPr>
        <p:spPr>
          <a:xfrm>
            <a:off x="955331" y="371167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2" name="Arrow: Up-Down 41">
            <a:extLst>
              <a:ext uri="{FF2B5EF4-FFF2-40B4-BE49-F238E27FC236}">
                <a16:creationId xmlns:a16="http://schemas.microsoft.com/office/drawing/2014/main" id="{1F4324D5-5356-41BC-B6ED-1058D6837128}"/>
              </a:ext>
            </a:extLst>
          </p:cNvPr>
          <p:cNvSpPr/>
          <p:nvPr/>
        </p:nvSpPr>
        <p:spPr>
          <a:xfrm>
            <a:off x="951026" y="484429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3" name="Rectangle 42">
            <a:extLst>
              <a:ext uri="{FF2B5EF4-FFF2-40B4-BE49-F238E27FC236}">
                <a16:creationId xmlns:a16="http://schemas.microsoft.com/office/drawing/2014/main" id="{664F536C-24F2-481C-8479-C598C1033534}"/>
              </a:ext>
            </a:extLst>
          </p:cNvPr>
          <p:cNvSpPr/>
          <p:nvPr/>
        </p:nvSpPr>
        <p:spPr>
          <a:xfrm>
            <a:off x="2681215" y="3135691"/>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44" name="Rectangle 43">
            <a:extLst>
              <a:ext uri="{FF2B5EF4-FFF2-40B4-BE49-F238E27FC236}">
                <a16:creationId xmlns:a16="http://schemas.microsoft.com/office/drawing/2014/main" id="{167BED1D-A4E1-41F8-80F6-AF47BB8B85E6}"/>
              </a:ext>
            </a:extLst>
          </p:cNvPr>
          <p:cNvSpPr/>
          <p:nvPr/>
        </p:nvSpPr>
        <p:spPr>
          <a:xfrm>
            <a:off x="2680042" y="1991449"/>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45" name="Arrow: Up-Down 44">
            <a:extLst>
              <a:ext uri="{FF2B5EF4-FFF2-40B4-BE49-F238E27FC236}">
                <a16:creationId xmlns:a16="http://schemas.microsoft.com/office/drawing/2014/main" id="{A034BCB5-5531-4DD4-9B24-F68D233F3C9A}"/>
              </a:ext>
            </a:extLst>
          </p:cNvPr>
          <p:cNvSpPr/>
          <p:nvPr/>
        </p:nvSpPr>
        <p:spPr>
          <a:xfrm>
            <a:off x="3436919" y="253391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7" name="Rectangle 46">
            <a:extLst>
              <a:ext uri="{FF2B5EF4-FFF2-40B4-BE49-F238E27FC236}">
                <a16:creationId xmlns:a16="http://schemas.microsoft.com/office/drawing/2014/main" id="{DE46E17A-C5D9-48C4-A8C3-924522740291}"/>
              </a:ext>
            </a:extLst>
          </p:cNvPr>
          <p:cNvSpPr/>
          <p:nvPr/>
        </p:nvSpPr>
        <p:spPr>
          <a:xfrm>
            <a:off x="2681215" y="4300909"/>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1" baseline="30000" dirty="0">
              <a:solidFill>
                <a:srgbClr val="44546A"/>
              </a:solidFill>
            </a:endParaRPr>
          </a:p>
          <a:p>
            <a:pPr algn="ctr"/>
            <a:r>
              <a:rPr lang="en-US" b="1" dirty="0">
                <a:solidFill>
                  <a:srgbClr val="44546A"/>
                </a:solidFill>
              </a:rPr>
              <a:t>(ONAP)</a:t>
            </a:r>
          </a:p>
        </p:txBody>
      </p:sp>
      <p:sp>
        <p:nvSpPr>
          <p:cNvPr id="48" name="Arrow: Up-Down 47">
            <a:extLst>
              <a:ext uri="{FF2B5EF4-FFF2-40B4-BE49-F238E27FC236}">
                <a16:creationId xmlns:a16="http://schemas.microsoft.com/office/drawing/2014/main" id="{A159543B-7B75-4AC6-8F67-A62A52232372}"/>
              </a:ext>
            </a:extLst>
          </p:cNvPr>
          <p:cNvSpPr/>
          <p:nvPr/>
        </p:nvSpPr>
        <p:spPr>
          <a:xfrm>
            <a:off x="3467633" y="1373268"/>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49" name="Cloud 48">
            <a:extLst>
              <a:ext uri="{FF2B5EF4-FFF2-40B4-BE49-F238E27FC236}">
                <a16:creationId xmlns:a16="http://schemas.microsoft.com/office/drawing/2014/main" id="{91B4451B-5E82-463B-99AA-B7E0E94533A9}"/>
              </a:ext>
            </a:extLst>
          </p:cNvPr>
          <p:cNvSpPr/>
          <p:nvPr/>
        </p:nvSpPr>
        <p:spPr>
          <a:xfrm>
            <a:off x="2616921" y="5349766"/>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0" name="Arrow: Up-Down 49">
            <a:extLst>
              <a:ext uri="{FF2B5EF4-FFF2-40B4-BE49-F238E27FC236}">
                <a16:creationId xmlns:a16="http://schemas.microsoft.com/office/drawing/2014/main" id="{C106D84D-D892-47FB-B558-D60066BB91D7}"/>
              </a:ext>
            </a:extLst>
          </p:cNvPr>
          <p:cNvSpPr/>
          <p:nvPr/>
        </p:nvSpPr>
        <p:spPr>
          <a:xfrm>
            <a:off x="3435746" y="368617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1" name="Arrow: Up-Down 50">
            <a:extLst>
              <a:ext uri="{FF2B5EF4-FFF2-40B4-BE49-F238E27FC236}">
                <a16:creationId xmlns:a16="http://schemas.microsoft.com/office/drawing/2014/main" id="{9EC1F957-08F3-4698-A61C-0A4437AEF255}"/>
              </a:ext>
            </a:extLst>
          </p:cNvPr>
          <p:cNvSpPr/>
          <p:nvPr/>
        </p:nvSpPr>
        <p:spPr>
          <a:xfrm>
            <a:off x="3431441" y="4818794"/>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2" name="Rectangle 51">
            <a:extLst>
              <a:ext uri="{FF2B5EF4-FFF2-40B4-BE49-F238E27FC236}">
                <a16:creationId xmlns:a16="http://schemas.microsoft.com/office/drawing/2014/main" id="{05C73202-C9E0-4672-B162-8C28BF11230D}"/>
              </a:ext>
            </a:extLst>
          </p:cNvPr>
          <p:cNvSpPr/>
          <p:nvPr/>
        </p:nvSpPr>
        <p:spPr>
          <a:xfrm>
            <a:off x="5223058" y="3124861"/>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53" name="Rectangle 52">
            <a:extLst>
              <a:ext uri="{FF2B5EF4-FFF2-40B4-BE49-F238E27FC236}">
                <a16:creationId xmlns:a16="http://schemas.microsoft.com/office/drawing/2014/main" id="{D0037453-B082-4BC7-943A-60F935BCA233}"/>
              </a:ext>
            </a:extLst>
          </p:cNvPr>
          <p:cNvSpPr/>
          <p:nvPr/>
        </p:nvSpPr>
        <p:spPr>
          <a:xfrm>
            <a:off x="5221885" y="1991449"/>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54" name="Arrow: Up-Down 53">
            <a:extLst>
              <a:ext uri="{FF2B5EF4-FFF2-40B4-BE49-F238E27FC236}">
                <a16:creationId xmlns:a16="http://schemas.microsoft.com/office/drawing/2014/main" id="{6B132DFF-B34D-4A1B-9E29-1015EFF20C85}"/>
              </a:ext>
            </a:extLst>
          </p:cNvPr>
          <p:cNvSpPr/>
          <p:nvPr/>
        </p:nvSpPr>
        <p:spPr>
          <a:xfrm>
            <a:off x="5978762" y="250841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6" name="Rectangle 55">
            <a:extLst>
              <a:ext uri="{FF2B5EF4-FFF2-40B4-BE49-F238E27FC236}">
                <a16:creationId xmlns:a16="http://schemas.microsoft.com/office/drawing/2014/main" id="{C728D7DD-E6AF-4714-896B-216DDAE57D3B}"/>
              </a:ext>
            </a:extLst>
          </p:cNvPr>
          <p:cNvSpPr/>
          <p:nvPr/>
        </p:nvSpPr>
        <p:spPr>
          <a:xfrm>
            <a:off x="5223058" y="4290079"/>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r>
              <a:rPr lang="en-US" baseline="30000" dirty="0">
                <a:solidFill>
                  <a:schemeClr val="tx1">
                    <a:lumMod val="85000"/>
                    <a:lumOff val="15000"/>
                  </a:schemeClr>
                </a:solidFill>
              </a:rPr>
              <a:t>1</a:t>
            </a:r>
            <a:endParaRPr lang="en-US" dirty="0">
              <a:solidFill>
                <a:srgbClr val="44546A"/>
              </a:solidFill>
            </a:endParaRPr>
          </a:p>
        </p:txBody>
      </p:sp>
      <p:sp>
        <p:nvSpPr>
          <p:cNvPr id="57" name="Arrow: Up-Down 56">
            <a:extLst>
              <a:ext uri="{FF2B5EF4-FFF2-40B4-BE49-F238E27FC236}">
                <a16:creationId xmlns:a16="http://schemas.microsoft.com/office/drawing/2014/main" id="{EE621DE1-3A9F-4F46-9930-B5DD9457BD4D}"/>
              </a:ext>
            </a:extLst>
          </p:cNvPr>
          <p:cNvSpPr/>
          <p:nvPr/>
        </p:nvSpPr>
        <p:spPr>
          <a:xfrm>
            <a:off x="5978762" y="1387834"/>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58" name="Cloud 57">
            <a:extLst>
              <a:ext uri="{FF2B5EF4-FFF2-40B4-BE49-F238E27FC236}">
                <a16:creationId xmlns:a16="http://schemas.microsoft.com/office/drawing/2014/main" id="{6D39476B-4A14-4935-99EA-9CE53031EF9D}"/>
              </a:ext>
            </a:extLst>
          </p:cNvPr>
          <p:cNvSpPr/>
          <p:nvPr/>
        </p:nvSpPr>
        <p:spPr>
          <a:xfrm>
            <a:off x="5158764" y="5324262"/>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9" name="Arrow: Up-Down 58">
            <a:extLst>
              <a:ext uri="{FF2B5EF4-FFF2-40B4-BE49-F238E27FC236}">
                <a16:creationId xmlns:a16="http://schemas.microsoft.com/office/drawing/2014/main" id="{34C13126-8F51-47EE-BDA0-F2B8147FB628}"/>
              </a:ext>
            </a:extLst>
          </p:cNvPr>
          <p:cNvSpPr/>
          <p:nvPr/>
        </p:nvSpPr>
        <p:spPr>
          <a:xfrm>
            <a:off x="5977589" y="366067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0" name="Arrow: Up-Down 59">
            <a:extLst>
              <a:ext uri="{FF2B5EF4-FFF2-40B4-BE49-F238E27FC236}">
                <a16:creationId xmlns:a16="http://schemas.microsoft.com/office/drawing/2014/main" id="{08606E60-4B23-4C17-99BA-8307A3EA400D}"/>
              </a:ext>
            </a:extLst>
          </p:cNvPr>
          <p:cNvSpPr/>
          <p:nvPr/>
        </p:nvSpPr>
        <p:spPr>
          <a:xfrm>
            <a:off x="5973284" y="479329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1" name="Rectangle 60">
            <a:extLst>
              <a:ext uri="{FF2B5EF4-FFF2-40B4-BE49-F238E27FC236}">
                <a16:creationId xmlns:a16="http://schemas.microsoft.com/office/drawing/2014/main" id="{34951881-8E4C-47DA-9EDC-5D82C36BEB53}"/>
              </a:ext>
            </a:extLst>
          </p:cNvPr>
          <p:cNvSpPr/>
          <p:nvPr/>
        </p:nvSpPr>
        <p:spPr>
          <a:xfrm>
            <a:off x="7668891" y="3124861"/>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62" name="Rectangle 61">
            <a:extLst>
              <a:ext uri="{FF2B5EF4-FFF2-40B4-BE49-F238E27FC236}">
                <a16:creationId xmlns:a16="http://schemas.microsoft.com/office/drawing/2014/main" id="{6B9BD0F7-D901-4CA2-B0B1-05D5E87BA65D}"/>
              </a:ext>
            </a:extLst>
          </p:cNvPr>
          <p:cNvSpPr/>
          <p:nvPr/>
        </p:nvSpPr>
        <p:spPr>
          <a:xfrm>
            <a:off x="7667718" y="2014682"/>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63" name="Arrow: Up-Down 62">
            <a:extLst>
              <a:ext uri="{FF2B5EF4-FFF2-40B4-BE49-F238E27FC236}">
                <a16:creationId xmlns:a16="http://schemas.microsoft.com/office/drawing/2014/main" id="{8049C1FD-405D-4803-AC00-E34153347E23}"/>
              </a:ext>
            </a:extLst>
          </p:cNvPr>
          <p:cNvSpPr/>
          <p:nvPr/>
        </p:nvSpPr>
        <p:spPr>
          <a:xfrm>
            <a:off x="8439684" y="251513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5" name="Rectangle 64">
            <a:extLst>
              <a:ext uri="{FF2B5EF4-FFF2-40B4-BE49-F238E27FC236}">
                <a16:creationId xmlns:a16="http://schemas.microsoft.com/office/drawing/2014/main" id="{106BF792-0448-4680-BB13-D03F736E009A}"/>
              </a:ext>
            </a:extLst>
          </p:cNvPr>
          <p:cNvSpPr/>
          <p:nvPr/>
        </p:nvSpPr>
        <p:spPr>
          <a:xfrm>
            <a:off x="7668891" y="4248955"/>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r>
              <a:rPr lang="en-US" baseline="30000" dirty="0">
                <a:solidFill>
                  <a:schemeClr val="tx1">
                    <a:lumMod val="85000"/>
                    <a:lumOff val="15000"/>
                  </a:schemeClr>
                </a:solidFill>
              </a:rPr>
              <a:t>1</a:t>
            </a:r>
            <a:endParaRPr lang="en-US" dirty="0">
              <a:solidFill>
                <a:srgbClr val="44546A"/>
              </a:solidFill>
            </a:endParaRPr>
          </a:p>
        </p:txBody>
      </p:sp>
      <p:sp>
        <p:nvSpPr>
          <p:cNvPr id="66" name="Arrow: Up-Down 65">
            <a:extLst>
              <a:ext uri="{FF2B5EF4-FFF2-40B4-BE49-F238E27FC236}">
                <a16:creationId xmlns:a16="http://schemas.microsoft.com/office/drawing/2014/main" id="{B8494130-B56D-46DB-902E-6D72E80A8EBA}"/>
              </a:ext>
            </a:extLst>
          </p:cNvPr>
          <p:cNvSpPr/>
          <p:nvPr/>
        </p:nvSpPr>
        <p:spPr>
          <a:xfrm>
            <a:off x="8424595" y="13787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7" name="Cloud 66">
            <a:extLst>
              <a:ext uri="{FF2B5EF4-FFF2-40B4-BE49-F238E27FC236}">
                <a16:creationId xmlns:a16="http://schemas.microsoft.com/office/drawing/2014/main" id="{2DCCD434-C081-461C-8712-B38697FB38C1}"/>
              </a:ext>
            </a:extLst>
          </p:cNvPr>
          <p:cNvSpPr/>
          <p:nvPr/>
        </p:nvSpPr>
        <p:spPr>
          <a:xfrm>
            <a:off x="7604597" y="5285954"/>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68" name="Arrow: Up-Down 67">
            <a:extLst>
              <a:ext uri="{FF2B5EF4-FFF2-40B4-BE49-F238E27FC236}">
                <a16:creationId xmlns:a16="http://schemas.microsoft.com/office/drawing/2014/main" id="{4F261100-C2BE-4B35-8D4B-DC81F3CEA84C}"/>
              </a:ext>
            </a:extLst>
          </p:cNvPr>
          <p:cNvSpPr/>
          <p:nvPr/>
        </p:nvSpPr>
        <p:spPr>
          <a:xfrm>
            <a:off x="8423423" y="3622362"/>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9" name="Arrow: Up-Down 68">
            <a:extLst>
              <a:ext uri="{FF2B5EF4-FFF2-40B4-BE49-F238E27FC236}">
                <a16:creationId xmlns:a16="http://schemas.microsoft.com/office/drawing/2014/main" id="{8D59BDCE-FB8A-40F1-AC8A-F1EB9DB0C995}"/>
              </a:ext>
            </a:extLst>
          </p:cNvPr>
          <p:cNvSpPr/>
          <p:nvPr/>
        </p:nvSpPr>
        <p:spPr>
          <a:xfrm>
            <a:off x="8419117" y="475498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0" name="Rectangle 69">
            <a:extLst>
              <a:ext uri="{FF2B5EF4-FFF2-40B4-BE49-F238E27FC236}">
                <a16:creationId xmlns:a16="http://schemas.microsoft.com/office/drawing/2014/main" id="{4D4B26B5-DA7A-46FB-A22B-DD883C72CF3C}"/>
              </a:ext>
            </a:extLst>
          </p:cNvPr>
          <p:cNvSpPr/>
          <p:nvPr/>
        </p:nvSpPr>
        <p:spPr>
          <a:xfrm>
            <a:off x="10050429" y="3124861"/>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71" name="Rectangle 70">
            <a:extLst>
              <a:ext uri="{FF2B5EF4-FFF2-40B4-BE49-F238E27FC236}">
                <a16:creationId xmlns:a16="http://schemas.microsoft.com/office/drawing/2014/main" id="{F76FA51E-B68B-4D9F-BB5D-F164FECF745D}"/>
              </a:ext>
            </a:extLst>
          </p:cNvPr>
          <p:cNvSpPr/>
          <p:nvPr/>
        </p:nvSpPr>
        <p:spPr>
          <a:xfrm>
            <a:off x="10049256" y="2044871"/>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72" name="Arrow: Up-Down 71">
            <a:extLst>
              <a:ext uri="{FF2B5EF4-FFF2-40B4-BE49-F238E27FC236}">
                <a16:creationId xmlns:a16="http://schemas.microsoft.com/office/drawing/2014/main" id="{B8127EAE-DE26-4A92-B2A0-DCB82E674CEA}"/>
              </a:ext>
            </a:extLst>
          </p:cNvPr>
          <p:cNvSpPr/>
          <p:nvPr/>
        </p:nvSpPr>
        <p:spPr>
          <a:xfrm>
            <a:off x="10806133" y="252525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4" name="Rectangle 73">
            <a:extLst>
              <a:ext uri="{FF2B5EF4-FFF2-40B4-BE49-F238E27FC236}">
                <a16:creationId xmlns:a16="http://schemas.microsoft.com/office/drawing/2014/main" id="{A607FE71-C38F-44DF-A38B-192184B98E4C}"/>
              </a:ext>
            </a:extLst>
          </p:cNvPr>
          <p:cNvSpPr/>
          <p:nvPr/>
        </p:nvSpPr>
        <p:spPr>
          <a:xfrm>
            <a:off x="10050429" y="4236659"/>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1" baseline="30000" dirty="0">
              <a:solidFill>
                <a:srgbClr val="44546A"/>
              </a:solidFill>
            </a:endParaRPr>
          </a:p>
          <a:p>
            <a:pPr algn="ctr"/>
            <a:r>
              <a:rPr lang="en-US" b="1" dirty="0">
                <a:solidFill>
                  <a:srgbClr val="44546A"/>
                </a:solidFill>
              </a:rPr>
              <a:t>(ONAP)</a:t>
            </a:r>
          </a:p>
        </p:txBody>
      </p:sp>
      <p:sp>
        <p:nvSpPr>
          <p:cNvPr id="75" name="Arrow: Up-Down 74">
            <a:extLst>
              <a:ext uri="{FF2B5EF4-FFF2-40B4-BE49-F238E27FC236}">
                <a16:creationId xmlns:a16="http://schemas.microsoft.com/office/drawing/2014/main" id="{B261797F-691B-4D38-9F8B-5BE06E9D3FB3}"/>
              </a:ext>
            </a:extLst>
          </p:cNvPr>
          <p:cNvSpPr/>
          <p:nvPr/>
        </p:nvSpPr>
        <p:spPr>
          <a:xfrm>
            <a:off x="10806133" y="140524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6" name="Cloud 75">
            <a:extLst>
              <a:ext uri="{FF2B5EF4-FFF2-40B4-BE49-F238E27FC236}">
                <a16:creationId xmlns:a16="http://schemas.microsoft.com/office/drawing/2014/main" id="{F85843BE-3383-436A-ACDE-79D348AFD00F}"/>
              </a:ext>
            </a:extLst>
          </p:cNvPr>
          <p:cNvSpPr/>
          <p:nvPr/>
        </p:nvSpPr>
        <p:spPr>
          <a:xfrm>
            <a:off x="9986135" y="5298758"/>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77" name="Arrow: Up-Down 76">
            <a:extLst>
              <a:ext uri="{FF2B5EF4-FFF2-40B4-BE49-F238E27FC236}">
                <a16:creationId xmlns:a16="http://schemas.microsoft.com/office/drawing/2014/main" id="{03C74357-1829-4C42-B272-37EC7488991E}"/>
              </a:ext>
            </a:extLst>
          </p:cNvPr>
          <p:cNvSpPr/>
          <p:nvPr/>
        </p:nvSpPr>
        <p:spPr>
          <a:xfrm>
            <a:off x="10804960" y="363516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8" name="Arrow: Up-Down 77">
            <a:extLst>
              <a:ext uri="{FF2B5EF4-FFF2-40B4-BE49-F238E27FC236}">
                <a16:creationId xmlns:a16="http://schemas.microsoft.com/office/drawing/2014/main" id="{7C9C5C31-A164-475D-B75E-ADD78CAD33E7}"/>
              </a:ext>
            </a:extLst>
          </p:cNvPr>
          <p:cNvSpPr/>
          <p:nvPr/>
        </p:nvSpPr>
        <p:spPr>
          <a:xfrm>
            <a:off x="10800655" y="476778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9" name="Rectangle 78">
            <a:extLst>
              <a:ext uri="{FF2B5EF4-FFF2-40B4-BE49-F238E27FC236}">
                <a16:creationId xmlns:a16="http://schemas.microsoft.com/office/drawing/2014/main" id="{00FDBB25-A9C5-4477-8096-752DB411C66C}"/>
              </a:ext>
            </a:extLst>
          </p:cNvPr>
          <p:cNvSpPr/>
          <p:nvPr/>
        </p:nvSpPr>
        <p:spPr>
          <a:xfrm>
            <a:off x="105914" y="5963674"/>
            <a:ext cx="1923655" cy="29131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rgbClr val="44546A"/>
                </a:solidFill>
              </a:rPr>
              <a:t>3</a:t>
            </a:r>
            <a:r>
              <a:rPr lang="en-US" sz="1600" baseline="30000" dirty="0">
                <a:solidFill>
                  <a:srgbClr val="44546A"/>
                </a:solidFill>
              </a:rPr>
              <a:t>rd</a:t>
            </a:r>
            <a:r>
              <a:rPr lang="en-US" sz="1600" dirty="0">
                <a:solidFill>
                  <a:srgbClr val="44546A"/>
                </a:solidFill>
              </a:rPr>
              <a:t> party component</a:t>
            </a:r>
          </a:p>
        </p:txBody>
      </p:sp>
      <p:sp>
        <p:nvSpPr>
          <p:cNvPr id="81" name="Oval 80">
            <a:extLst>
              <a:ext uri="{FF2B5EF4-FFF2-40B4-BE49-F238E27FC236}">
                <a16:creationId xmlns:a16="http://schemas.microsoft.com/office/drawing/2014/main" id="{063AB87F-23ED-46D1-98BA-544135BC4D8F}"/>
              </a:ext>
            </a:extLst>
          </p:cNvPr>
          <p:cNvSpPr/>
          <p:nvPr/>
        </p:nvSpPr>
        <p:spPr>
          <a:xfrm>
            <a:off x="2476493" y="1000980"/>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82" name="Oval 81">
            <a:extLst>
              <a:ext uri="{FF2B5EF4-FFF2-40B4-BE49-F238E27FC236}">
                <a16:creationId xmlns:a16="http://schemas.microsoft.com/office/drawing/2014/main" id="{A15B31A8-4114-4B70-AE39-8B944B7339C2}"/>
              </a:ext>
            </a:extLst>
          </p:cNvPr>
          <p:cNvSpPr/>
          <p:nvPr/>
        </p:nvSpPr>
        <p:spPr>
          <a:xfrm>
            <a:off x="5045055" y="105418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83" name="Oval 82">
            <a:extLst>
              <a:ext uri="{FF2B5EF4-FFF2-40B4-BE49-F238E27FC236}">
                <a16:creationId xmlns:a16="http://schemas.microsoft.com/office/drawing/2014/main" id="{944A7A95-B042-4CAB-B90D-7145E6E1957B}"/>
              </a:ext>
            </a:extLst>
          </p:cNvPr>
          <p:cNvSpPr/>
          <p:nvPr/>
        </p:nvSpPr>
        <p:spPr>
          <a:xfrm>
            <a:off x="7506243" y="102773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84" name="Oval 83">
            <a:extLst>
              <a:ext uri="{FF2B5EF4-FFF2-40B4-BE49-F238E27FC236}">
                <a16:creationId xmlns:a16="http://schemas.microsoft.com/office/drawing/2014/main" id="{9910A87B-685E-4E95-8EF1-3CD814F83002}"/>
              </a:ext>
            </a:extLst>
          </p:cNvPr>
          <p:cNvSpPr/>
          <p:nvPr/>
        </p:nvSpPr>
        <p:spPr>
          <a:xfrm>
            <a:off x="9886163" y="104001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85" name="TextBox 84">
            <a:extLst>
              <a:ext uri="{FF2B5EF4-FFF2-40B4-BE49-F238E27FC236}">
                <a16:creationId xmlns:a16="http://schemas.microsoft.com/office/drawing/2014/main" id="{B08CEDC3-5677-4106-8964-EE7B89EBB460}"/>
              </a:ext>
            </a:extLst>
          </p:cNvPr>
          <p:cNvSpPr txBox="1"/>
          <p:nvPr/>
        </p:nvSpPr>
        <p:spPr>
          <a:xfrm>
            <a:off x="3622497" y="2629227"/>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88" name="TextBox 87">
            <a:extLst>
              <a:ext uri="{FF2B5EF4-FFF2-40B4-BE49-F238E27FC236}">
                <a16:creationId xmlns:a16="http://schemas.microsoft.com/office/drawing/2014/main" id="{C600A66F-D0CE-4AA2-AD68-B97C05C04B7A}"/>
              </a:ext>
            </a:extLst>
          </p:cNvPr>
          <p:cNvSpPr txBox="1"/>
          <p:nvPr/>
        </p:nvSpPr>
        <p:spPr>
          <a:xfrm>
            <a:off x="6178803" y="3741955"/>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90" name="TextBox 89">
            <a:extLst>
              <a:ext uri="{FF2B5EF4-FFF2-40B4-BE49-F238E27FC236}">
                <a16:creationId xmlns:a16="http://schemas.microsoft.com/office/drawing/2014/main" id="{75FF2DC0-CAC3-43F5-B006-A0928A5A7628}"/>
              </a:ext>
            </a:extLst>
          </p:cNvPr>
          <p:cNvSpPr txBox="1"/>
          <p:nvPr/>
        </p:nvSpPr>
        <p:spPr>
          <a:xfrm>
            <a:off x="11038219" y="3642147"/>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73" name="Rectangle 72">
            <a:extLst>
              <a:ext uri="{FF2B5EF4-FFF2-40B4-BE49-F238E27FC236}">
                <a16:creationId xmlns:a16="http://schemas.microsoft.com/office/drawing/2014/main" id="{1E8E4170-23BF-496D-A155-061634573144}"/>
              </a:ext>
            </a:extLst>
          </p:cNvPr>
          <p:cNvSpPr/>
          <p:nvPr/>
        </p:nvSpPr>
        <p:spPr>
          <a:xfrm>
            <a:off x="426829" y="99463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86" name="Rectangle 85">
            <a:extLst>
              <a:ext uri="{FF2B5EF4-FFF2-40B4-BE49-F238E27FC236}">
                <a16:creationId xmlns:a16="http://schemas.microsoft.com/office/drawing/2014/main" id="{19B9BA30-4299-4DDF-A3BF-3C29E913F587}"/>
              </a:ext>
            </a:extLst>
          </p:cNvPr>
          <p:cNvSpPr/>
          <p:nvPr/>
        </p:nvSpPr>
        <p:spPr>
          <a:xfrm>
            <a:off x="2900742" y="101724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5" name="Rectangle 94">
            <a:extLst>
              <a:ext uri="{FF2B5EF4-FFF2-40B4-BE49-F238E27FC236}">
                <a16:creationId xmlns:a16="http://schemas.microsoft.com/office/drawing/2014/main" id="{B1627EDC-B2C0-41ED-8C10-8EA941F6D30D}"/>
              </a:ext>
            </a:extLst>
          </p:cNvPr>
          <p:cNvSpPr/>
          <p:nvPr/>
        </p:nvSpPr>
        <p:spPr>
          <a:xfrm>
            <a:off x="5442137" y="104220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7" name="Rectangle 96">
            <a:extLst>
              <a:ext uri="{FF2B5EF4-FFF2-40B4-BE49-F238E27FC236}">
                <a16:creationId xmlns:a16="http://schemas.microsoft.com/office/drawing/2014/main" id="{6535C9D1-13CB-4AAF-B74E-01D5E31036EE}"/>
              </a:ext>
            </a:extLst>
          </p:cNvPr>
          <p:cNvSpPr/>
          <p:nvPr/>
        </p:nvSpPr>
        <p:spPr>
          <a:xfrm>
            <a:off x="7908416" y="1016441"/>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8" name="Rectangle 97">
            <a:extLst>
              <a:ext uri="{FF2B5EF4-FFF2-40B4-BE49-F238E27FC236}">
                <a16:creationId xmlns:a16="http://schemas.microsoft.com/office/drawing/2014/main" id="{C0A22899-6A5F-43F5-9E4A-534067DE352F}"/>
              </a:ext>
            </a:extLst>
          </p:cNvPr>
          <p:cNvSpPr/>
          <p:nvPr/>
        </p:nvSpPr>
        <p:spPr>
          <a:xfrm>
            <a:off x="10282619" y="107309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9" name="TextBox 98">
            <a:extLst>
              <a:ext uri="{FF2B5EF4-FFF2-40B4-BE49-F238E27FC236}">
                <a16:creationId xmlns:a16="http://schemas.microsoft.com/office/drawing/2014/main" id="{F172B376-49A5-4BB2-B27A-F9BA08BD06F4}"/>
              </a:ext>
            </a:extLst>
          </p:cNvPr>
          <p:cNvSpPr txBox="1"/>
          <p:nvPr/>
        </p:nvSpPr>
        <p:spPr>
          <a:xfrm>
            <a:off x="8662562" y="3657174"/>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89" name="TextBox 88">
            <a:extLst>
              <a:ext uri="{FF2B5EF4-FFF2-40B4-BE49-F238E27FC236}">
                <a16:creationId xmlns:a16="http://schemas.microsoft.com/office/drawing/2014/main" id="{00B9B245-9460-4EAF-B10F-BED319BF744D}"/>
              </a:ext>
            </a:extLst>
          </p:cNvPr>
          <p:cNvSpPr txBox="1"/>
          <p:nvPr/>
        </p:nvSpPr>
        <p:spPr>
          <a:xfrm>
            <a:off x="6202873" y="2626807"/>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96" name="TextBox 95">
            <a:extLst>
              <a:ext uri="{FF2B5EF4-FFF2-40B4-BE49-F238E27FC236}">
                <a16:creationId xmlns:a16="http://schemas.microsoft.com/office/drawing/2014/main" id="{66A73E79-29F9-4B14-9F00-E88A3522EA78}"/>
              </a:ext>
            </a:extLst>
          </p:cNvPr>
          <p:cNvSpPr txBox="1"/>
          <p:nvPr/>
        </p:nvSpPr>
        <p:spPr>
          <a:xfrm>
            <a:off x="8623957" y="1515478"/>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2" name="Rectangle 11">
            <a:extLst>
              <a:ext uri="{FF2B5EF4-FFF2-40B4-BE49-F238E27FC236}">
                <a16:creationId xmlns:a16="http://schemas.microsoft.com/office/drawing/2014/main" id="{E17E6DB3-F692-419B-96AA-6CD2F4F9FF13}"/>
              </a:ext>
            </a:extLst>
          </p:cNvPr>
          <p:cNvSpPr/>
          <p:nvPr/>
        </p:nvSpPr>
        <p:spPr>
          <a:xfrm>
            <a:off x="3961431" y="6045091"/>
            <a:ext cx="4764831" cy="307777"/>
          </a:xfrm>
          <a:prstGeom prst="rect">
            <a:avLst/>
          </a:prstGeom>
        </p:spPr>
        <p:txBody>
          <a:bodyPr wrap="none">
            <a:spAutoFit/>
          </a:bodyPr>
          <a:lstStyle/>
          <a:p>
            <a:r>
              <a:rPr lang="en-US" sz="1600" baseline="30000" dirty="0">
                <a:solidFill>
                  <a:schemeClr val="tx1">
                    <a:lumMod val="85000"/>
                    <a:lumOff val="15000"/>
                  </a:schemeClr>
                </a:solidFill>
              </a:rPr>
              <a:t>1</a:t>
            </a:r>
            <a:r>
              <a:rPr lang="en-US" sz="1400" dirty="0">
                <a:solidFill>
                  <a:schemeClr val="tx1">
                    <a:lumMod val="85000"/>
                    <a:lumOff val="15000"/>
                  </a:schemeClr>
                </a:solidFill>
              </a:rPr>
              <a:t> Top-most NSSMF/domain-specific NSSMF – under discussion</a:t>
            </a:r>
            <a:endParaRPr lang="en-US" sz="1400" dirty="0"/>
          </a:p>
        </p:txBody>
      </p:sp>
      <p:sp>
        <p:nvSpPr>
          <p:cNvPr id="91" name="Arrow: Up-Down 90">
            <a:extLst>
              <a:ext uri="{FF2B5EF4-FFF2-40B4-BE49-F238E27FC236}">
                <a16:creationId xmlns:a16="http://schemas.microsoft.com/office/drawing/2014/main" id="{B15B1E7F-3C55-4248-9933-3F412C52B2AA}"/>
              </a:ext>
            </a:extLst>
          </p:cNvPr>
          <p:cNvSpPr/>
          <p:nvPr/>
        </p:nvSpPr>
        <p:spPr>
          <a:xfrm>
            <a:off x="961749" y="133727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4" name="Oval 80">
            <a:extLst>
              <a:ext uri="{FF2B5EF4-FFF2-40B4-BE49-F238E27FC236}">
                <a16:creationId xmlns:a16="http://schemas.microsoft.com/office/drawing/2014/main" id="{B4AEC05A-CFD3-8443-B19B-B1566808D267}"/>
              </a:ext>
            </a:extLst>
          </p:cNvPr>
          <p:cNvSpPr/>
          <p:nvPr/>
        </p:nvSpPr>
        <p:spPr>
          <a:xfrm>
            <a:off x="31356" y="992940"/>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Tree>
    <p:extLst>
      <p:ext uri="{BB962C8B-B14F-4D97-AF65-F5344CB8AC3E}">
        <p14:creationId xmlns:p14="http://schemas.microsoft.com/office/powerpoint/2010/main" val="2609549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6768C8-DA80-4164-9FCE-89EE3D88F2A7}"/>
              </a:ext>
            </a:extLst>
          </p:cNvPr>
          <p:cNvSpPr>
            <a:spLocks noGrp="1"/>
          </p:cNvSpPr>
          <p:nvPr>
            <p:ph type="title"/>
          </p:nvPr>
        </p:nvSpPr>
        <p:spPr/>
        <p:txBody>
          <a:bodyPr/>
          <a:lstStyle/>
          <a:p>
            <a:r>
              <a:rPr lang="en-US" dirty="0"/>
              <a:t>Status &amp; Roadmap</a:t>
            </a:r>
          </a:p>
        </p:txBody>
      </p:sp>
      <p:sp>
        <p:nvSpPr>
          <p:cNvPr id="4" name="Footer Placeholder 3">
            <a:extLst>
              <a:ext uri="{FF2B5EF4-FFF2-40B4-BE49-F238E27FC236}">
                <a16:creationId xmlns:a16="http://schemas.microsoft.com/office/drawing/2014/main" id="{E035C56A-65DC-45EE-B63E-6CDFC6DB4FA3}"/>
              </a:ext>
            </a:extLst>
          </p:cNvPr>
          <p:cNvSpPr>
            <a:spLocks noGrp="1"/>
          </p:cNvSpPr>
          <p:nvPr>
            <p:ph type="ftr" sz="quarter" idx="3"/>
          </p:nvPr>
        </p:nvSpPr>
        <p:spPr/>
        <p:txBody>
          <a:bodyPr/>
          <a:lstStyle/>
          <a:p>
            <a:r>
              <a:rPr lang="en-US"/>
              <a:t>Intel Confidential </a:t>
            </a:r>
            <a:endParaRPr lang="en-US" dirty="0"/>
          </a:p>
        </p:txBody>
      </p:sp>
      <p:sp>
        <p:nvSpPr>
          <p:cNvPr id="72" name="Rectangle 71">
            <a:extLst>
              <a:ext uri="{FF2B5EF4-FFF2-40B4-BE49-F238E27FC236}">
                <a16:creationId xmlns:a16="http://schemas.microsoft.com/office/drawing/2014/main" id="{3380EFBC-9298-4A1C-A3F8-B165353987CE}"/>
              </a:ext>
            </a:extLst>
          </p:cNvPr>
          <p:cNvSpPr/>
          <p:nvPr/>
        </p:nvSpPr>
        <p:spPr>
          <a:xfrm>
            <a:off x="421596" y="3215371"/>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3" name="Rectangle 72">
            <a:extLst>
              <a:ext uri="{FF2B5EF4-FFF2-40B4-BE49-F238E27FC236}">
                <a16:creationId xmlns:a16="http://schemas.microsoft.com/office/drawing/2014/main" id="{654556C9-72D6-4D77-B812-13F7E03419B0}"/>
              </a:ext>
            </a:extLst>
          </p:cNvPr>
          <p:cNvSpPr/>
          <p:nvPr/>
        </p:nvSpPr>
        <p:spPr>
          <a:xfrm>
            <a:off x="420423" y="2071129"/>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74" name="Arrow: Up-Down 73">
            <a:extLst>
              <a:ext uri="{FF2B5EF4-FFF2-40B4-BE49-F238E27FC236}">
                <a16:creationId xmlns:a16="http://schemas.microsoft.com/office/drawing/2014/main" id="{E57DC3AB-8004-4FD2-A06F-277E556081A7}"/>
              </a:ext>
            </a:extLst>
          </p:cNvPr>
          <p:cNvSpPr/>
          <p:nvPr/>
        </p:nvSpPr>
        <p:spPr>
          <a:xfrm>
            <a:off x="1177300" y="263909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5" name="TextBox 74">
            <a:extLst>
              <a:ext uri="{FF2B5EF4-FFF2-40B4-BE49-F238E27FC236}">
                <a16:creationId xmlns:a16="http://schemas.microsoft.com/office/drawing/2014/main" id="{832DCCD5-93E4-41D5-BD2A-A13FD0841D34}"/>
              </a:ext>
            </a:extLst>
          </p:cNvPr>
          <p:cNvSpPr txBox="1"/>
          <p:nvPr/>
        </p:nvSpPr>
        <p:spPr>
          <a:xfrm>
            <a:off x="1330872" y="1575836"/>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76" name="Rectangle 75">
            <a:extLst>
              <a:ext uri="{FF2B5EF4-FFF2-40B4-BE49-F238E27FC236}">
                <a16:creationId xmlns:a16="http://schemas.microsoft.com/office/drawing/2014/main" id="{20DF88BC-0FBE-4562-883F-EBBA833B9DF3}"/>
              </a:ext>
            </a:extLst>
          </p:cNvPr>
          <p:cNvSpPr/>
          <p:nvPr/>
        </p:nvSpPr>
        <p:spPr>
          <a:xfrm>
            <a:off x="421596" y="4380590"/>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aseline="30000" dirty="0">
              <a:solidFill>
                <a:srgbClr val="44546A"/>
              </a:solidFill>
            </a:endParaRPr>
          </a:p>
          <a:p>
            <a:pPr algn="ctr"/>
            <a:r>
              <a:rPr lang="en-US" b="1" dirty="0">
                <a:solidFill>
                  <a:srgbClr val="44546A"/>
                </a:solidFill>
              </a:rPr>
              <a:t>(ONAP)</a:t>
            </a:r>
          </a:p>
        </p:txBody>
      </p:sp>
      <p:sp>
        <p:nvSpPr>
          <p:cNvPr id="77" name="Arrow: Up-Down 76">
            <a:extLst>
              <a:ext uri="{FF2B5EF4-FFF2-40B4-BE49-F238E27FC236}">
                <a16:creationId xmlns:a16="http://schemas.microsoft.com/office/drawing/2014/main" id="{44FE1425-D421-448F-90C5-93A73B5963B0}"/>
              </a:ext>
            </a:extLst>
          </p:cNvPr>
          <p:cNvSpPr/>
          <p:nvPr/>
        </p:nvSpPr>
        <p:spPr>
          <a:xfrm>
            <a:off x="1177300" y="143527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8" name="Cloud 77">
            <a:extLst>
              <a:ext uri="{FF2B5EF4-FFF2-40B4-BE49-F238E27FC236}">
                <a16:creationId xmlns:a16="http://schemas.microsoft.com/office/drawing/2014/main" id="{B58CE1F3-04DD-4579-8ABA-31F6C41D532F}"/>
              </a:ext>
            </a:extLst>
          </p:cNvPr>
          <p:cNvSpPr/>
          <p:nvPr/>
        </p:nvSpPr>
        <p:spPr>
          <a:xfrm>
            <a:off x="357302" y="5454950"/>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79" name="Arrow: Up-Down 78">
            <a:extLst>
              <a:ext uri="{FF2B5EF4-FFF2-40B4-BE49-F238E27FC236}">
                <a16:creationId xmlns:a16="http://schemas.microsoft.com/office/drawing/2014/main" id="{DE49142C-EA04-4AD8-A168-AC62151BCB13}"/>
              </a:ext>
            </a:extLst>
          </p:cNvPr>
          <p:cNvSpPr/>
          <p:nvPr/>
        </p:nvSpPr>
        <p:spPr>
          <a:xfrm>
            <a:off x="1176127" y="379135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80" name="Arrow: Up-Down 79">
            <a:extLst>
              <a:ext uri="{FF2B5EF4-FFF2-40B4-BE49-F238E27FC236}">
                <a16:creationId xmlns:a16="http://schemas.microsoft.com/office/drawing/2014/main" id="{46163C5C-022F-4BD8-8C26-B27CABB8BD3C}"/>
              </a:ext>
            </a:extLst>
          </p:cNvPr>
          <p:cNvSpPr/>
          <p:nvPr/>
        </p:nvSpPr>
        <p:spPr>
          <a:xfrm>
            <a:off x="1171822" y="492397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81" name="Rectangle 80">
            <a:extLst>
              <a:ext uri="{FF2B5EF4-FFF2-40B4-BE49-F238E27FC236}">
                <a16:creationId xmlns:a16="http://schemas.microsoft.com/office/drawing/2014/main" id="{D30A5B9E-DFC1-43F8-877D-EE7189B61502}"/>
              </a:ext>
            </a:extLst>
          </p:cNvPr>
          <p:cNvSpPr/>
          <p:nvPr/>
        </p:nvSpPr>
        <p:spPr>
          <a:xfrm>
            <a:off x="2902011" y="3200537"/>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82" name="Rectangle 81">
            <a:extLst>
              <a:ext uri="{FF2B5EF4-FFF2-40B4-BE49-F238E27FC236}">
                <a16:creationId xmlns:a16="http://schemas.microsoft.com/office/drawing/2014/main" id="{A9A0CA13-60B9-45E4-A67B-49A595AD5546}"/>
              </a:ext>
            </a:extLst>
          </p:cNvPr>
          <p:cNvSpPr/>
          <p:nvPr/>
        </p:nvSpPr>
        <p:spPr>
          <a:xfrm>
            <a:off x="2900838" y="2056295"/>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83" name="Arrow: Up-Down 82">
            <a:extLst>
              <a:ext uri="{FF2B5EF4-FFF2-40B4-BE49-F238E27FC236}">
                <a16:creationId xmlns:a16="http://schemas.microsoft.com/office/drawing/2014/main" id="{46BE66A9-6C78-41F9-8391-9C124A100FC1}"/>
              </a:ext>
            </a:extLst>
          </p:cNvPr>
          <p:cNvSpPr/>
          <p:nvPr/>
        </p:nvSpPr>
        <p:spPr>
          <a:xfrm>
            <a:off x="3657715" y="259876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84" name="Rectangle 83">
            <a:extLst>
              <a:ext uri="{FF2B5EF4-FFF2-40B4-BE49-F238E27FC236}">
                <a16:creationId xmlns:a16="http://schemas.microsoft.com/office/drawing/2014/main" id="{1105C54C-E869-4A28-AD7D-71FDC913A0CD}"/>
              </a:ext>
            </a:extLst>
          </p:cNvPr>
          <p:cNvSpPr/>
          <p:nvPr/>
        </p:nvSpPr>
        <p:spPr>
          <a:xfrm>
            <a:off x="2902011" y="4365755"/>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85" name="Arrow: Up-Down 84">
            <a:extLst>
              <a:ext uri="{FF2B5EF4-FFF2-40B4-BE49-F238E27FC236}">
                <a16:creationId xmlns:a16="http://schemas.microsoft.com/office/drawing/2014/main" id="{A5636DD1-5365-4C0D-801E-33BD84F07187}"/>
              </a:ext>
            </a:extLst>
          </p:cNvPr>
          <p:cNvSpPr/>
          <p:nvPr/>
        </p:nvSpPr>
        <p:spPr>
          <a:xfrm>
            <a:off x="3688429" y="1438114"/>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86" name="Cloud 85">
            <a:extLst>
              <a:ext uri="{FF2B5EF4-FFF2-40B4-BE49-F238E27FC236}">
                <a16:creationId xmlns:a16="http://schemas.microsoft.com/office/drawing/2014/main" id="{07EB2867-4A73-4410-BEE7-2C7BB640C774}"/>
              </a:ext>
            </a:extLst>
          </p:cNvPr>
          <p:cNvSpPr/>
          <p:nvPr/>
        </p:nvSpPr>
        <p:spPr>
          <a:xfrm>
            <a:off x="2837717" y="5414612"/>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87" name="Arrow: Up-Down 86">
            <a:extLst>
              <a:ext uri="{FF2B5EF4-FFF2-40B4-BE49-F238E27FC236}">
                <a16:creationId xmlns:a16="http://schemas.microsoft.com/office/drawing/2014/main" id="{770DC183-EA8E-4A01-8D47-B4A85ADB0F14}"/>
              </a:ext>
            </a:extLst>
          </p:cNvPr>
          <p:cNvSpPr/>
          <p:nvPr/>
        </p:nvSpPr>
        <p:spPr>
          <a:xfrm>
            <a:off x="3656542" y="375102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88" name="Arrow: Up-Down 87">
            <a:extLst>
              <a:ext uri="{FF2B5EF4-FFF2-40B4-BE49-F238E27FC236}">
                <a16:creationId xmlns:a16="http://schemas.microsoft.com/office/drawing/2014/main" id="{CEFECD79-ED50-4A00-967D-9DF3A4ABB4F8}"/>
              </a:ext>
            </a:extLst>
          </p:cNvPr>
          <p:cNvSpPr/>
          <p:nvPr/>
        </p:nvSpPr>
        <p:spPr>
          <a:xfrm>
            <a:off x="3652237" y="488364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89" name="Rectangle 88">
            <a:extLst>
              <a:ext uri="{FF2B5EF4-FFF2-40B4-BE49-F238E27FC236}">
                <a16:creationId xmlns:a16="http://schemas.microsoft.com/office/drawing/2014/main" id="{F16D5185-BFBF-45F4-A418-DF8650EC2ABC}"/>
              </a:ext>
            </a:extLst>
          </p:cNvPr>
          <p:cNvSpPr/>
          <p:nvPr/>
        </p:nvSpPr>
        <p:spPr>
          <a:xfrm>
            <a:off x="5348509" y="3158450"/>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90" name="Rectangle 89">
            <a:extLst>
              <a:ext uri="{FF2B5EF4-FFF2-40B4-BE49-F238E27FC236}">
                <a16:creationId xmlns:a16="http://schemas.microsoft.com/office/drawing/2014/main" id="{48F5DDBB-AEE3-4277-9EC2-AF2D0D10E4E3}"/>
              </a:ext>
            </a:extLst>
          </p:cNvPr>
          <p:cNvSpPr/>
          <p:nvPr/>
        </p:nvSpPr>
        <p:spPr>
          <a:xfrm>
            <a:off x="5347336" y="2025038"/>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91" name="Arrow: Up-Down 90">
            <a:extLst>
              <a:ext uri="{FF2B5EF4-FFF2-40B4-BE49-F238E27FC236}">
                <a16:creationId xmlns:a16="http://schemas.microsoft.com/office/drawing/2014/main" id="{FC08B3FB-9550-4888-8937-ADCEA84DB3A1}"/>
              </a:ext>
            </a:extLst>
          </p:cNvPr>
          <p:cNvSpPr/>
          <p:nvPr/>
        </p:nvSpPr>
        <p:spPr>
          <a:xfrm>
            <a:off x="6104213" y="254200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2" name="Rectangle 91">
            <a:extLst>
              <a:ext uri="{FF2B5EF4-FFF2-40B4-BE49-F238E27FC236}">
                <a16:creationId xmlns:a16="http://schemas.microsoft.com/office/drawing/2014/main" id="{158D95B1-7EAE-4AD3-8C54-5F334F011586}"/>
              </a:ext>
            </a:extLst>
          </p:cNvPr>
          <p:cNvSpPr/>
          <p:nvPr/>
        </p:nvSpPr>
        <p:spPr>
          <a:xfrm>
            <a:off x="5348509" y="4323668"/>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93" name="Arrow: Up-Down 92">
            <a:extLst>
              <a:ext uri="{FF2B5EF4-FFF2-40B4-BE49-F238E27FC236}">
                <a16:creationId xmlns:a16="http://schemas.microsoft.com/office/drawing/2014/main" id="{F8F76DEB-822F-404E-8F48-505CE19D0598}"/>
              </a:ext>
            </a:extLst>
          </p:cNvPr>
          <p:cNvSpPr/>
          <p:nvPr/>
        </p:nvSpPr>
        <p:spPr>
          <a:xfrm>
            <a:off x="6104213" y="1421423"/>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94" name="Cloud 93">
            <a:extLst>
              <a:ext uri="{FF2B5EF4-FFF2-40B4-BE49-F238E27FC236}">
                <a16:creationId xmlns:a16="http://schemas.microsoft.com/office/drawing/2014/main" id="{20024875-21C0-4AF9-8697-F9C8CC369CDB}"/>
              </a:ext>
            </a:extLst>
          </p:cNvPr>
          <p:cNvSpPr/>
          <p:nvPr/>
        </p:nvSpPr>
        <p:spPr>
          <a:xfrm>
            <a:off x="5284215" y="5357851"/>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95" name="Arrow: Up-Down 94">
            <a:extLst>
              <a:ext uri="{FF2B5EF4-FFF2-40B4-BE49-F238E27FC236}">
                <a16:creationId xmlns:a16="http://schemas.microsoft.com/office/drawing/2014/main" id="{634B10BF-1771-45CD-8851-A46A32B8E683}"/>
              </a:ext>
            </a:extLst>
          </p:cNvPr>
          <p:cNvSpPr/>
          <p:nvPr/>
        </p:nvSpPr>
        <p:spPr>
          <a:xfrm>
            <a:off x="6103040" y="369426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6" name="Arrow: Up-Down 95">
            <a:extLst>
              <a:ext uri="{FF2B5EF4-FFF2-40B4-BE49-F238E27FC236}">
                <a16:creationId xmlns:a16="http://schemas.microsoft.com/office/drawing/2014/main" id="{8FC35B8B-506F-419F-B425-F727BA84D442}"/>
              </a:ext>
            </a:extLst>
          </p:cNvPr>
          <p:cNvSpPr/>
          <p:nvPr/>
        </p:nvSpPr>
        <p:spPr>
          <a:xfrm>
            <a:off x="6098735" y="482687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7" name="Rectangle 96">
            <a:extLst>
              <a:ext uri="{FF2B5EF4-FFF2-40B4-BE49-F238E27FC236}">
                <a16:creationId xmlns:a16="http://schemas.microsoft.com/office/drawing/2014/main" id="{7C0975B1-7AE6-4F18-A8EF-424968B418AF}"/>
              </a:ext>
            </a:extLst>
          </p:cNvPr>
          <p:cNvSpPr/>
          <p:nvPr/>
        </p:nvSpPr>
        <p:spPr>
          <a:xfrm>
            <a:off x="7889687" y="3142178"/>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98" name="Rectangle 97">
            <a:extLst>
              <a:ext uri="{FF2B5EF4-FFF2-40B4-BE49-F238E27FC236}">
                <a16:creationId xmlns:a16="http://schemas.microsoft.com/office/drawing/2014/main" id="{241CDD80-E564-479C-9CC6-BE0385190419}"/>
              </a:ext>
            </a:extLst>
          </p:cNvPr>
          <p:cNvSpPr/>
          <p:nvPr/>
        </p:nvSpPr>
        <p:spPr>
          <a:xfrm>
            <a:off x="7888514" y="2031999"/>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99" name="Arrow: Up-Down 98">
            <a:extLst>
              <a:ext uri="{FF2B5EF4-FFF2-40B4-BE49-F238E27FC236}">
                <a16:creationId xmlns:a16="http://schemas.microsoft.com/office/drawing/2014/main" id="{799F9DED-1F45-48D2-968A-CC6170B5CE67}"/>
              </a:ext>
            </a:extLst>
          </p:cNvPr>
          <p:cNvSpPr/>
          <p:nvPr/>
        </p:nvSpPr>
        <p:spPr>
          <a:xfrm>
            <a:off x="8660480" y="2532453"/>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00" name="TextBox 99">
            <a:extLst>
              <a:ext uri="{FF2B5EF4-FFF2-40B4-BE49-F238E27FC236}">
                <a16:creationId xmlns:a16="http://schemas.microsoft.com/office/drawing/2014/main" id="{D0D38353-17BE-4C76-BEF0-52482D6488C3}"/>
              </a:ext>
            </a:extLst>
          </p:cNvPr>
          <p:cNvSpPr txBox="1"/>
          <p:nvPr/>
        </p:nvSpPr>
        <p:spPr>
          <a:xfrm>
            <a:off x="8839060" y="1522583"/>
            <a:ext cx="955711" cy="584775"/>
          </a:xfrm>
          <a:prstGeom prst="rect">
            <a:avLst/>
          </a:prstGeom>
          <a:noFill/>
        </p:spPr>
        <p:txBody>
          <a:bodyPr wrap="none" rtlCol="0">
            <a:spAutoFit/>
          </a:bodyPr>
          <a:lstStyle/>
          <a:p>
            <a:r>
              <a:rPr lang="en-US" altLang="zh-CN" sz="1600" dirty="0">
                <a:solidFill>
                  <a:srgbClr val="44546A"/>
                </a:solidFill>
              </a:rPr>
              <a:t>TMF</a:t>
            </a:r>
            <a:r>
              <a:rPr lang="en-US" sz="1600" dirty="0">
                <a:solidFill>
                  <a:srgbClr val="44546A"/>
                </a:solidFill>
              </a:rPr>
              <a:t> APIs</a:t>
            </a:r>
          </a:p>
          <a:p>
            <a:endParaRPr lang="en-US" sz="1600" dirty="0">
              <a:solidFill>
                <a:srgbClr val="44546A"/>
              </a:solidFill>
            </a:endParaRPr>
          </a:p>
        </p:txBody>
      </p:sp>
      <p:sp>
        <p:nvSpPr>
          <p:cNvPr id="101" name="Rectangle 100">
            <a:extLst>
              <a:ext uri="{FF2B5EF4-FFF2-40B4-BE49-F238E27FC236}">
                <a16:creationId xmlns:a16="http://schemas.microsoft.com/office/drawing/2014/main" id="{078F4359-AF2C-438D-B14D-29B1B5EA4570}"/>
              </a:ext>
            </a:extLst>
          </p:cNvPr>
          <p:cNvSpPr/>
          <p:nvPr/>
        </p:nvSpPr>
        <p:spPr>
          <a:xfrm>
            <a:off x="7889687" y="4266272"/>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102" name="Arrow: Up-Down 101">
            <a:extLst>
              <a:ext uri="{FF2B5EF4-FFF2-40B4-BE49-F238E27FC236}">
                <a16:creationId xmlns:a16="http://schemas.microsoft.com/office/drawing/2014/main" id="{50CDD3BD-6F10-42B7-BC2F-AD2E60AE2E6C}"/>
              </a:ext>
            </a:extLst>
          </p:cNvPr>
          <p:cNvSpPr/>
          <p:nvPr/>
        </p:nvSpPr>
        <p:spPr>
          <a:xfrm>
            <a:off x="8645391" y="1396108"/>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03" name="Cloud 102">
            <a:extLst>
              <a:ext uri="{FF2B5EF4-FFF2-40B4-BE49-F238E27FC236}">
                <a16:creationId xmlns:a16="http://schemas.microsoft.com/office/drawing/2014/main" id="{8BE2C535-8743-449B-ABA5-D98A769470F1}"/>
              </a:ext>
            </a:extLst>
          </p:cNvPr>
          <p:cNvSpPr/>
          <p:nvPr/>
        </p:nvSpPr>
        <p:spPr>
          <a:xfrm>
            <a:off x="7825393" y="5303271"/>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104" name="Arrow: Up-Down 103">
            <a:extLst>
              <a:ext uri="{FF2B5EF4-FFF2-40B4-BE49-F238E27FC236}">
                <a16:creationId xmlns:a16="http://schemas.microsoft.com/office/drawing/2014/main" id="{7B42ED65-AF5B-4122-B4FC-01F27CC097FB}"/>
              </a:ext>
            </a:extLst>
          </p:cNvPr>
          <p:cNvSpPr/>
          <p:nvPr/>
        </p:nvSpPr>
        <p:spPr>
          <a:xfrm>
            <a:off x="8644219" y="3639679"/>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05" name="Arrow: Up-Down 104">
            <a:extLst>
              <a:ext uri="{FF2B5EF4-FFF2-40B4-BE49-F238E27FC236}">
                <a16:creationId xmlns:a16="http://schemas.microsoft.com/office/drawing/2014/main" id="{748B69E5-5005-4853-923A-573913EBFC84}"/>
              </a:ext>
            </a:extLst>
          </p:cNvPr>
          <p:cNvSpPr/>
          <p:nvPr/>
        </p:nvSpPr>
        <p:spPr>
          <a:xfrm>
            <a:off x="8639913" y="477229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06" name="Rectangle 105">
            <a:extLst>
              <a:ext uri="{FF2B5EF4-FFF2-40B4-BE49-F238E27FC236}">
                <a16:creationId xmlns:a16="http://schemas.microsoft.com/office/drawing/2014/main" id="{89B40A51-6DE0-483E-A04B-C0E7FE99B4E9}"/>
              </a:ext>
            </a:extLst>
          </p:cNvPr>
          <p:cNvSpPr/>
          <p:nvPr/>
        </p:nvSpPr>
        <p:spPr>
          <a:xfrm>
            <a:off x="10271225" y="3142178"/>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107" name="Rectangle 106">
            <a:extLst>
              <a:ext uri="{FF2B5EF4-FFF2-40B4-BE49-F238E27FC236}">
                <a16:creationId xmlns:a16="http://schemas.microsoft.com/office/drawing/2014/main" id="{F6E3EFBC-638B-4D3C-9086-8E059402AA1C}"/>
              </a:ext>
            </a:extLst>
          </p:cNvPr>
          <p:cNvSpPr/>
          <p:nvPr/>
        </p:nvSpPr>
        <p:spPr>
          <a:xfrm>
            <a:off x="10270052" y="2062188"/>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108" name="Arrow: Up-Down 107">
            <a:extLst>
              <a:ext uri="{FF2B5EF4-FFF2-40B4-BE49-F238E27FC236}">
                <a16:creationId xmlns:a16="http://schemas.microsoft.com/office/drawing/2014/main" id="{EBD1144D-CE9C-4437-8C71-788C3124DDCC}"/>
              </a:ext>
            </a:extLst>
          </p:cNvPr>
          <p:cNvSpPr/>
          <p:nvPr/>
        </p:nvSpPr>
        <p:spPr>
          <a:xfrm>
            <a:off x="11026929" y="254256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09" name="Rectangle 108">
            <a:extLst>
              <a:ext uri="{FF2B5EF4-FFF2-40B4-BE49-F238E27FC236}">
                <a16:creationId xmlns:a16="http://schemas.microsoft.com/office/drawing/2014/main" id="{453DB8E6-1788-4F7C-A535-36869DD38BEB}"/>
              </a:ext>
            </a:extLst>
          </p:cNvPr>
          <p:cNvSpPr/>
          <p:nvPr/>
        </p:nvSpPr>
        <p:spPr>
          <a:xfrm>
            <a:off x="10271225" y="4253976"/>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110" name="Arrow: Up-Down 109">
            <a:extLst>
              <a:ext uri="{FF2B5EF4-FFF2-40B4-BE49-F238E27FC236}">
                <a16:creationId xmlns:a16="http://schemas.microsoft.com/office/drawing/2014/main" id="{501A6531-41EB-4391-A6F6-630C7F8DF18F}"/>
              </a:ext>
            </a:extLst>
          </p:cNvPr>
          <p:cNvSpPr/>
          <p:nvPr/>
        </p:nvSpPr>
        <p:spPr>
          <a:xfrm>
            <a:off x="11026929" y="1422559"/>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11" name="Cloud 110">
            <a:extLst>
              <a:ext uri="{FF2B5EF4-FFF2-40B4-BE49-F238E27FC236}">
                <a16:creationId xmlns:a16="http://schemas.microsoft.com/office/drawing/2014/main" id="{181CAD86-58D9-461E-9D5D-023BA53040B7}"/>
              </a:ext>
            </a:extLst>
          </p:cNvPr>
          <p:cNvSpPr/>
          <p:nvPr/>
        </p:nvSpPr>
        <p:spPr>
          <a:xfrm>
            <a:off x="10206931" y="5316075"/>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112" name="Arrow: Up-Down 111">
            <a:extLst>
              <a:ext uri="{FF2B5EF4-FFF2-40B4-BE49-F238E27FC236}">
                <a16:creationId xmlns:a16="http://schemas.microsoft.com/office/drawing/2014/main" id="{9350D02D-3D2F-4F6A-8CF3-2F40650203CA}"/>
              </a:ext>
            </a:extLst>
          </p:cNvPr>
          <p:cNvSpPr/>
          <p:nvPr/>
        </p:nvSpPr>
        <p:spPr>
          <a:xfrm>
            <a:off x="11025756" y="3652484"/>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13" name="Arrow: Up-Down 112">
            <a:extLst>
              <a:ext uri="{FF2B5EF4-FFF2-40B4-BE49-F238E27FC236}">
                <a16:creationId xmlns:a16="http://schemas.microsoft.com/office/drawing/2014/main" id="{C5777EFB-1986-40D4-9A13-912DC1AADA92}"/>
              </a:ext>
            </a:extLst>
          </p:cNvPr>
          <p:cNvSpPr/>
          <p:nvPr/>
        </p:nvSpPr>
        <p:spPr>
          <a:xfrm>
            <a:off x="11021451" y="4785103"/>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14" name="Rectangle 113">
            <a:extLst>
              <a:ext uri="{FF2B5EF4-FFF2-40B4-BE49-F238E27FC236}">
                <a16:creationId xmlns:a16="http://schemas.microsoft.com/office/drawing/2014/main" id="{CCCDFE47-AA1E-4EE9-AB3F-3AB92A52BE5E}"/>
              </a:ext>
            </a:extLst>
          </p:cNvPr>
          <p:cNvSpPr/>
          <p:nvPr/>
        </p:nvSpPr>
        <p:spPr>
          <a:xfrm>
            <a:off x="315715" y="6152738"/>
            <a:ext cx="2119173" cy="2654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3</a:t>
            </a:r>
            <a:r>
              <a:rPr lang="en-US" baseline="30000" dirty="0">
                <a:solidFill>
                  <a:srgbClr val="44546A"/>
                </a:solidFill>
              </a:rPr>
              <a:t>rd</a:t>
            </a:r>
            <a:r>
              <a:rPr lang="en-US" dirty="0">
                <a:solidFill>
                  <a:srgbClr val="44546A"/>
                </a:solidFill>
              </a:rPr>
              <a:t> party component</a:t>
            </a:r>
          </a:p>
        </p:txBody>
      </p:sp>
      <p:sp>
        <p:nvSpPr>
          <p:cNvPr id="115" name="Oval 114">
            <a:extLst>
              <a:ext uri="{FF2B5EF4-FFF2-40B4-BE49-F238E27FC236}">
                <a16:creationId xmlns:a16="http://schemas.microsoft.com/office/drawing/2014/main" id="{1A02F191-8BEB-4C0A-AD9F-9382787F2E78}"/>
              </a:ext>
            </a:extLst>
          </p:cNvPr>
          <p:cNvSpPr/>
          <p:nvPr/>
        </p:nvSpPr>
        <p:spPr>
          <a:xfrm>
            <a:off x="242296" y="113386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
        <p:nvSpPr>
          <p:cNvPr id="116" name="Oval 115">
            <a:extLst>
              <a:ext uri="{FF2B5EF4-FFF2-40B4-BE49-F238E27FC236}">
                <a16:creationId xmlns:a16="http://schemas.microsoft.com/office/drawing/2014/main" id="{700678BB-C513-4A46-87FF-E0492763AE0F}"/>
              </a:ext>
            </a:extLst>
          </p:cNvPr>
          <p:cNvSpPr/>
          <p:nvPr/>
        </p:nvSpPr>
        <p:spPr>
          <a:xfrm>
            <a:off x="2697289" y="1128189"/>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117" name="Oval 116">
            <a:extLst>
              <a:ext uri="{FF2B5EF4-FFF2-40B4-BE49-F238E27FC236}">
                <a16:creationId xmlns:a16="http://schemas.microsoft.com/office/drawing/2014/main" id="{809C843F-29F0-447E-A61A-26C7F2AF94AD}"/>
              </a:ext>
            </a:extLst>
          </p:cNvPr>
          <p:cNvSpPr/>
          <p:nvPr/>
        </p:nvSpPr>
        <p:spPr>
          <a:xfrm>
            <a:off x="5170506" y="1087773"/>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118" name="Oval 117">
            <a:extLst>
              <a:ext uri="{FF2B5EF4-FFF2-40B4-BE49-F238E27FC236}">
                <a16:creationId xmlns:a16="http://schemas.microsoft.com/office/drawing/2014/main" id="{2CB2A557-9650-4328-958C-7654D2147A94}"/>
              </a:ext>
            </a:extLst>
          </p:cNvPr>
          <p:cNvSpPr/>
          <p:nvPr/>
        </p:nvSpPr>
        <p:spPr>
          <a:xfrm>
            <a:off x="7727039" y="104505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119" name="Oval 118">
            <a:extLst>
              <a:ext uri="{FF2B5EF4-FFF2-40B4-BE49-F238E27FC236}">
                <a16:creationId xmlns:a16="http://schemas.microsoft.com/office/drawing/2014/main" id="{8C766167-2E82-4C00-B587-14BFCC6BB232}"/>
              </a:ext>
            </a:extLst>
          </p:cNvPr>
          <p:cNvSpPr/>
          <p:nvPr/>
        </p:nvSpPr>
        <p:spPr>
          <a:xfrm>
            <a:off x="10106959" y="1057328"/>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120" name="TextBox 119">
            <a:extLst>
              <a:ext uri="{FF2B5EF4-FFF2-40B4-BE49-F238E27FC236}">
                <a16:creationId xmlns:a16="http://schemas.microsoft.com/office/drawing/2014/main" id="{FB7E9B7A-675C-4E2E-A19F-A989B790761D}"/>
              </a:ext>
            </a:extLst>
          </p:cNvPr>
          <p:cNvSpPr txBox="1"/>
          <p:nvPr/>
        </p:nvSpPr>
        <p:spPr>
          <a:xfrm>
            <a:off x="3843293" y="2694073"/>
            <a:ext cx="1032655" cy="338554"/>
          </a:xfrm>
          <a:prstGeom prst="rect">
            <a:avLst/>
          </a:prstGeom>
          <a:noFill/>
        </p:spPr>
        <p:txBody>
          <a:bodyPr wrap="none" rtlCol="0">
            <a:spAutoFit/>
          </a:bodyPr>
          <a:lstStyle/>
          <a:p>
            <a:r>
              <a:rPr lang="en-US" sz="1600" dirty="0">
                <a:solidFill>
                  <a:srgbClr val="44546A"/>
                </a:solidFill>
              </a:rPr>
              <a:t>3GPP APIs</a:t>
            </a:r>
          </a:p>
        </p:txBody>
      </p:sp>
      <p:sp>
        <p:nvSpPr>
          <p:cNvPr id="121" name="TextBox 120">
            <a:extLst>
              <a:ext uri="{FF2B5EF4-FFF2-40B4-BE49-F238E27FC236}">
                <a16:creationId xmlns:a16="http://schemas.microsoft.com/office/drawing/2014/main" id="{026C1962-FA0C-4B33-9E13-37AFFA3B4070}"/>
              </a:ext>
            </a:extLst>
          </p:cNvPr>
          <p:cNvSpPr txBox="1"/>
          <p:nvPr/>
        </p:nvSpPr>
        <p:spPr>
          <a:xfrm>
            <a:off x="6305427" y="2610332"/>
            <a:ext cx="1032655" cy="338554"/>
          </a:xfrm>
          <a:prstGeom prst="rect">
            <a:avLst/>
          </a:prstGeom>
          <a:noFill/>
        </p:spPr>
        <p:txBody>
          <a:bodyPr wrap="none" rtlCol="0">
            <a:spAutoFit/>
          </a:bodyPr>
          <a:lstStyle/>
          <a:p>
            <a:r>
              <a:rPr lang="en-US" sz="1600" dirty="0">
                <a:solidFill>
                  <a:srgbClr val="44546A"/>
                </a:solidFill>
              </a:rPr>
              <a:t>3GPP APIs</a:t>
            </a:r>
            <a:endParaRPr lang="en-US" baseline="30000" dirty="0">
              <a:solidFill>
                <a:srgbClr val="44546A"/>
              </a:solidFill>
            </a:endParaRPr>
          </a:p>
        </p:txBody>
      </p:sp>
      <p:sp>
        <p:nvSpPr>
          <p:cNvPr id="122" name="TextBox 121">
            <a:extLst>
              <a:ext uri="{FF2B5EF4-FFF2-40B4-BE49-F238E27FC236}">
                <a16:creationId xmlns:a16="http://schemas.microsoft.com/office/drawing/2014/main" id="{FFE99CF7-56AB-42B2-9F6B-19EE4B46A2E9}"/>
              </a:ext>
            </a:extLst>
          </p:cNvPr>
          <p:cNvSpPr txBox="1"/>
          <p:nvPr/>
        </p:nvSpPr>
        <p:spPr>
          <a:xfrm>
            <a:off x="6304254" y="3775544"/>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123" name="TextBox 122">
            <a:extLst>
              <a:ext uri="{FF2B5EF4-FFF2-40B4-BE49-F238E27FC236}">
                <a16:creationId xmlns:a16="http://schemas.microsoft.com/office/drawing/2014/main" id="{0A696252-3C8D-4755-BC6C-5FAE4148CA90}"/>
              </a:ext>
            </a:extLst>
          </p:cNvPr>
          <p:cNvSpPr txBox="1"/>
          <p:nvPr/>
        </p:nvSpPr>
        <p:spPr>
          <a:xfrm>
            <a:off x="11259015" y="3659464"/>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124" name="TextBox 123">
            <a:extLst>
              <a:ext uri="{FF2B5EF4-FFF2-40B4-BE49-F238E27FC236}">
                <a16:creationId xmlns:a16="http://schemas.microsoft.com/office/drawing/2014/main" id="{7B3F5CA1-08C9-47AA-95B7-100633F0DA1A}"/>
              </a:ext>
            </a:extLst>
          </p:cNvPr>
          <p:cNvSpPr txBox="1"/>
          <p:nvPr/>
        </p:nvSpPr>
        <p:spPr>
          <a:xfrm>
            <a:off x="1375302" y="2757816"/>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125" name="TextBox 124">
            <a:extLst>
              <a:ext uri="{FF2B5EF4-FFF2-40B4-BE49-F238E27FC236}">
                <a16:creationId xmlns:a16="http://schemas.microsoft.com/office/drawing/2014/main" id="{CDCFE723-E929-4783-B2A5-0E4D0963E03D}"/>
              </a:ext>
            </a:extLst>
          </p:cNvPr>
          <p:cNvSpPr txBox="1"/>
          <p:nvPr/>
        </p:nvSpPr>
        <p:spPr>
          <a:xfrm>
            <a:off x="1349204" y="3932584"/>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126" name="TextBox 125">
            <a:extLst>
              <a:ext uri="{FF2B5EF4-FFF2-40B4-BE49-F238E27FC236}">
                <a16:creationId xmlns:a16="http://schemas.microsoft.com/office/drawing/2014/main" id="{592C2D1B-1619-4898-A5DE-5B63660B994E}"/>
              </a:ext>
            </a:extLst>
          </p:cNvPr>
          <p:cNvSpPr txBox="1"/>
          <p:nvPr/>
        </p:nvSpPr>
        <p:spPr>
          <a:xfrm>
            <a:off x="3843293" y="3869738"/>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127" name="TextBox 126">
            <a:extLst>
              <a:ext uri="{FF2B5EF4-FFF2-40B4-BE49-F238E27FC236}">
                <a16:creationId xmlns:a16="http://schemas.microsoft.com/office/drawing/2014/main" id="{0682FAA6-106E-47AB-A5B7-4BCF2F21ED92}"/>
              </a:ext>
            </a:extLst>
          </p:cNvPr>
          <p:cNvSpPr txBox="1"/>
          <p:nvPr/>
        </p:nvSpPr>
        <p:spPr>
          <a:xfrm>
            <a:off x="8884087" y="2616279"/>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128" name="Rectangle 127">
            <a:extLst>
              <a:ext uri="{FF2B5EF4-FFF2-40B4-BE49-F238E27FC236}">
                <a16:creationId xmlns:a16="http://schemas.microsoft.com/office/drawing/2014/main" id="{1A1A6C48-39D5-4533-91B1-2859550ABEE8}"/>
              </a:ext>
            </a:extLst>
          </p:cNvPr>
          <p:cNvSpPr/>
          <p:nvPr/>
        </p:nvSpPr>
        <p:spPr>
          <a:xfrm>
            <a:off x="647625" y="107431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129" name="Rectangle 128">
            <a:extLst>
              <a:ext uri="{FF2B5EF4-FFF2-40B4-BE49-F238E27FC236}">
                <a16:creationId xmlns:a16="http://schemas.microsoft.com/office/drawing/2014/main" id="{9259CCC0-8A38-4AED-81A2-D70227CF29C1}"/>
              </a:ext>
            </a:extLst>
          </p:cNvPr>
          <p:cNvSpPr/>
          <p:nvPr/>
        </p:nvSpPr>
        <p:spPr>
          <a:xfrm>
            <a:off x="3121538" y="1082093"/>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130" name="Rectangle 129">
            <a:extLst>
              <a:ext uri="{FF2B5EF4-FFF2-40B4-BE49-F238E27FC236}">
                <a16:creationId xmlns:a16="http://schemas.microsoft.com/office/drawing/2014/main" id="{F020ED65-2A48-4DA0-84F3-C20511C3FC44}"/>
              </a:ext>
            </a:extLst>
          </p:cNvPr>
          <p:cNvSpPr/>
          <p:nvPr/>
        </p:nvSpPr>
        <p:spPr>
          <a:xfrm>
            <a:off x="5567588" y="1075795"/>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131" name="Rectangle 130">
            <a:extLst>
              <a:ext uri="{FF2B5EF4-FFF2-40B4-BE49-F238E27FC236}">
                <a16:creationId xmlns:a16="http://schemas.microsoft.com/office/drawing/2014/main" id="{91E571E1-F4A5-4E0A-B232-A06A31DA1AE7}"/>
              </a:ext>
            </a:extLst>
          </p:cNvPr>
          <p:cNvSpPr/>
          <p:nvPr/>
        </p:nvSpPr>
        <p:spPr>
          <a:xfrm>
            <a:off x="8129212" y="103375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132" name="Rectangle 131">
            <a:extLst>
              <a:ext uri="{FF2B5EF4-FFF2-40B4-BE49-F238E27FC236}">
                <a16:creationId xmlns:a16="http://schemas.microsoft.com/office/drawing/2014/main" id="{58DD7331-33C2-477A-A2C1-3C0D658FB337}"/>
              </a:ext>
            </a:extLst>
          </p:cNvPr>
          <p:cNvSpPr/>
          <p:nvPr/>
        </p:nvSpPr>
        <p:spPr>
          <a:xfrm>
            <a:off x="10503415" y="1090415"/>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133" name="TextBox 132">
            <a:extLst>
              <a:ext uri="{FF2B5EF4-FFF2-40B4-BE49-F238E27FC236}">
                <a16:creationId xmlns:a16="http://schemas.microsoft.com/office/drawing/2014/main" id="{C502BA14-AF6D-4E76-BA4D-89FE862CB55C}"/>
              </a:ext>
            </a:extLst>
          </p:cNvPr>
          <p:cNvSpPr txBox="1"/>
          <p:nvPr/>
        </p:nvSpPr>
        <p:spPr>
          <a:xfrm>
            <a:off x="8883358" y="3674491"/>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134" name="文本框 10">
            <a:extLst>
              <a:ext uri="{FF2B5EF4-FFF2-40B4-BE49-F238E27FC236}">
                <a16:creationId xmlns:a16="http://schemas.microsoft.com/office/drawing/2014/main" id="{5CD839E4-F06D-417B-92E9-10CAEB4C8A1A}"/>
              </a:ext>
            </a:extLst>
          </p:cNvPr>
          <p:cNvSpPr txBox="1"/>
          <p:nvPr/>
        </p:nvSpPr>
        <p:spPr>
          <a:xfrm>
            <a:off x="5909732" y="5847583"/>
            <a:ext cx="6282267" cy="707886"/>
          </a:xfrm>
          <a:prstGeom prst="rect">
            <a:avLst/>
          </a:prstGeom>
          <a:noFill/>
        </p:spPr>
        <p:txBody>
          <a:bodyPr wrap="square" rtlCol="0">
            <a:spAutoFit/>
          </a:bodyPr>
          <a:lstStyle/>
          <a:p>
            <a:pPr algn="just"/>
            <a:r>
              <a:rPr kumimoji="1" lang="en-US" altLang="zh-CN" sz="2000" b="1" dirty="0">
                <a:highlight>
                  <a:srgbClr val="00FFFF"/>
                </a:highlight>
              </a:rPr>
              <a:t>In H-release, we will mainly continue with enhancements for Scenario 1, and address a few gaps in Scenario 4.</a:t>
            </a:r>
            <a:endParaRPr kumimoji="1" lang="zh-CN" altLang="en-US" sz="2000" b="1" dirty="0">
              <a:highlight>
                <a:srgbClr val="00FFFF"/>
              </a:highlight>
            </a:endParaRPr>
          </a:p>
        </p:txBody>
      </p:sp>
      <p:sp>
        <p:nvSpPr>
          <p:cNvPr id="135" name="Rectangle: Rounded Corners 134">
            <a:extLst>
              <a:ext uri="{FF2B5EF4-FFF2-40B4-BE49-F238E27FC236}">
                <a16:creationId xmlns:a16="http://schemas.microsoft.com/office/drawing/2014/main" id="{CBB94BD4-51A6-48BC-8D84-2EF21933D9ED}"/>
              </a:ext>
            </a:extLst>
          </p:cNvPr>
          <p:cNvSpPr/>
          <p:nvPr/>
        </p:nvSpPr>
        <p:spPr>
          <a:xfrm>
            <a:off x="7630566" y="998239"/>
            <a:ext cx="2415378" cy="4848096"/>
          </a:xfrm>
          <a:prstGeom prst="roundRect">
            <a:avLst/>
          </a:prstGeom>
          <a:solidFill>
            <a:schemeClr val="accent6">
              <a:lumMod val="60000"/>
              <a:lumOff val="40000"/>
              <a:alpha val="32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TextBox 135">
            <a:extLst>
              <a:ext uri="{FF2B5EF4-FFF2-40B4-BE49-F238E27FC236}">
                <a16:creationId xmlns:a16="http://schemas.microsoft.com/office/drawing/2014/main" id="{6E7F996D-3FD8-4E32-869B-0832299D0C8D}"/>
              </a:ext>
            </a:extLst>
          </p:cNvPr>
          <p:cNvSpPr txBox="1"/>
          <p:nvPr/>
        </p:nvSpPr>
        <p:spPr>
          <a:xfrm rot="16200000">
            <a:off x="5591100" y="3258792"/>
            <a:ext cx="4387483" cy="400110"/>
          </a:xfrm>
          <a:prstGeom prst="rect">
            <a:avLst/>
          </a:prstGeom>
          <a:noFill/>
        </p:spPr>
        <p:txBody>
          <a:bodyPr wrap="none" rtlCol="0">
            <a:spAutoFit/>
          </a:bodyPr>
          <a:lstStyle/>
          <a:p>
            <a:r>
              <a:rPr lang="en-US" sz="2000" b="1" dirty="0">
                <a:solidFill>
                  <a:srgbClr val="0000FF"/>
                </a:solidFill>
              </a:rPr>
              <a:t>Achieved so far for Core &amp; RAN subnets</a:t>
            </a:r>
          </a:p>
        </p:txBody>
      </p:sp>
      <p:sp>
        <p:nvSpPr>
          <p:cNvPr id="137" name="Rectangle: Rounded Corners 136">
            <a:extLst>
              <a:ext uri="{FF2B5EF4-FFF2-40B4-BE49-F238E27FC236}">
                <a16:creationId xmlns:a16="http://schemas.microsoft.com/office/drawing/2014/main" id="{84911D3D-E84B-4CA4-8AFF-B5FBA81B3C7F}"/>
              </a:ext>
            </a:extLst>
          </p:cNvPr>
          <p:cNvSpPr/>
          <p:nvPr/>
        </p:nvSpPr>
        <p:spPr>
          <a:xfrm>
            <a:off x="137596" y="998239"/>
            <a:ext cx="2502876" cy="4992604"/>
          </a:xfrm>
          <a:prstGeom prst="roundRect">
            <a:avLst/>
          </a:prstGeom>
          <a:solidFill>
            <a:srgbClr val="FFC993">
              <a:alpha val="31765"/>
            </a:srgb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TextBox 137">
            <a:extLst>
              <a:ext uri="{FF2B5EF4-FFF2-40B4-BE49-F238E27FC236}">
                <a16:creationId xmlns:a16="http://schemas.microsoft.com/office/drawing/2014/main" id="{2CCDA7E0-A719-479B-8C7B-51A764C05F00}"/>
              </a:ext>
            </a:extLst>
          </p:cNvPr>
          <p:cNvSpPr txBox="1"/>
          <p:nvPr/>
        </p:nvSpPr>
        <p:spPr>
          <a:xfrm rot="16200000">
            <a:off x="-1569820" y="3306932"/>
            <a:ext cx="3659913" cy="400110"/>
          </a:xfrm>
          <a:prstGeom prst="rect">
            <a:avLst/>
          </a:prstGeom>
          <a:noFill/>
        </p:spPr>
        <p:txBody>
          <a:bodyPr wrap="none" rtlCol="0">
            <a:spAutoFit/>
          </a:bodyPr>
          <a:lstStyle/>
          <a:p>
            <a:r>
              <a:rPr lang="en-US" sz="2000" b="1" dirty="0">
                <a:solidFill>
                  <a:srgbClr val="0000FF"/>
                </a:solidFill>
              </a:rPr>
              <a:t>Started in Guilin for all 3 subnets</a:t>
            </a:r>
          </a:p>
        </p:txBody>
      </p:sp>
    </p:spTree>
    <p:extLst>
      <p:ext uri="{BB962C8B-B14F-4D97-AF65-F5344CB8AC3E}">
        <p14:creationId xmlns:p14="http://schemas.microsoft.com/office/powerpoint/2010/main" val="97179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p:bldP spid="137" grpId="0" animBg="1"/>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94BB9BD7-9828-4D15-932D-80D20A65E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14" y="2119634"/>
            <a:ext cx="12024039" cy="26393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EA80D68-E6A9-EF42-842F-3ACB5009687F}"/>
              </a:ext>
            </a:extLst>
          </p:cNvPr>
          <p:cNvSpPr>
            <a:spLocks noGrp="1"/>
          </p:cNvSpPr>
          <p:nvPr>
            <p:ph type="title"/>
          </p:nvPr>
        </p:nvSpPr>
        <p:spPr>
          <a:xfrm>
            <a:off x="0" y="290445"/>
            <a:ext cx="11442492" cy="640080"/>
          </a:xfrm>
        </p:spPr>
        <p:txBody>
          <a:bodyPr>
            <a:normAutofit/>
          </a:bodyPr>
          <a:lstStyle/>
          <a:p>
            <a:r>
              <a:rPr lang="en-US" dirty="0"/>
              <a:t>Use Case Objective  - NSI Life Cycle view</a:t>
            </a:r>
          </a:p>
        </p:txBody>
      </p:sp>
      <p:sp>
        <p:nvSpPr>
          <p:cNvPr id="13" name="TextBox 12">
            <a:extLst>
              <a:ext uri="{FF2B5EF4-FFF2-40B4-BE49-F238E27FC236}">
                <a16:creationId xmlns:a16="http://schemas.microsoft.com/office/drawing/2014/main" id="{C86B91CD-E57E-47D3-B6B6-9A8B08CFE0AB}"/>
              </a:ext>
            </a:extLst>
          </p:cNvPr>
          <p:cNvSpPr txBox="1"/>
          <p:nvPr/>
        </p:nvSpPr>
        <p:spPr>
          <a:xfrm>
            <a:off x="9327814" y="4883122"/>
            <a:ext cx="2931059" cy="369332"/>
          </a:xfrm>
          <a:prstGeom prst="rect">
            <a:avLst/>
          </a:prstGeom>
          <a:noFill/>
        </p:spPr>
        <p:txBody>
          <a:bodyPr wrap="none" rtlCol="0">
            <a:spAutoFit/>
          </a:bodyPr>
          <a:lstStyle/>
          <a:p>
            <a:r>
              <a:rPr lang="en-US" b="1" dirty="0"/>
              <a:t>Ref.: 3GPP TS 28.530 (Rel 16)</a:t>
            </a:r>
          </a:p>
        </p:txBody>
      </p:sp>
      <p:sp>
        <p:nvSpPr>
          <p:cNvPr id="14" name="TextBox 13">
            <a:extLst>
              <a:ext uri="{FF2B5EF4-FFF2-40B4-BE49-F238E27FC236}">
                <a16:creationId xmlns:a16="http://schemas.microsoft.com/office/drawing/2014/main" id="{FBEF215F-20FD-4403-B494-261C3BFF51DD}"/>
              </a:ext>
            </a:extLst>
          </p:cNvPr>
          <p:cNvSpPr txBox="1"/>
          <p:nvPr/>
        </p:nvSpPr>
        <p:spPr>
          <a:xfrm>
            <a:off x="89326" y="5165465"/>
            <a:ext cx="1201334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Design and pre-provision</a:t>
            </a:r>
            <a:r>
              <a:rPr lang="en-US" dirty="0"/>
              <a:t>: Creation of necessary slice/slice sub-net templates. </a:t>
            </a:r>
          </a:p>
          <a:p>
            <a:pPr marL="285750" indent="-285750">
              <a:buFont typeface="Arial" panose="020B0604020202020204" pitchFamily="34" charset="0"/>
              <a:buChar char="•"/>
            </a:pPr>
            <a:r>
              <a:rPr lang="en-US" b="1" dirty="0"/>
              <a:t>Instantiation/Configuration &amp; Activation/Deactivation </a:t>
            </a:r>
            <a:r>
              <a:rPr lang="en-US" dirty="0"/>
              <a:t>of NSIs (including instantiation/mapping of its constituent slice sub-nets)</a:t>
            </a:r>
          </a:p>
        </p:txBody>
      </p:sp>
      <p:sp>
        <p:nvSpPr>
          <p:cNvPr id="2" name="Rectangle 1">
            <a:extLst>
              <a:ext uri="{FF2B5EF4-FFF2-40B4-BE49-F238E27FC236}">
                <a16:creationId xmlns:a16="http://schemas.microsoft.com/office/drawing/2014/main" id="{96957311-083D-413A-9BA7-A087BCE75913}"/>
              </a:ext>
            </a:extLst>
          </p:cNvPr>
          <p:cNvSpPr/>
          <p:nvPr/>
        </p:nvSpPr>
        <p:spPr>
          <a:xfrm>
            <a:off x="152211" y="996916"/>
            <a:ext cx="11887577" cy="966915"/>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u="sng" dirty="0">
                <a:solidFill>
                  <a:schemeClr val="tx1"/>
                </a:solidFill>
              </a:rPr>
              <a:t>Objective</a:t>
            </a:r>
            <a:r>
              <a:rPr lang="en-US" sz="2200" b="1" dirty="0">
                <a:solidFill>
                  <a:schemeClr val="tx1"/>
                </a:solidFill>
              </a:rPr>
              <a:t>: Demonstrate </a:t>
            </a:r>
            <a:r>
              <a:rPr lang="en-US" altLang="zh-CN" sz="2200" b="1" dirty="0">
                <a:solidFill>
                  <a:schemeClr val="tx1"/>
                </a:solidFill>
              </a:rPr>
              <a:t>the modeling, orchestration and assurance of an</a:t>
            </a:r>
            <a:r>
              <a:rPr lang="zh-CN" altLang="en-US" sz="2200" b="1" dirty="0">
                <a:solidFill>
                  <a:schemeClr val="tx1"/>
                </a:solidFill>
              </a:rPr>
              <a:t> </a:t>
            </a:r>
            <a:r>
              <a:rPr lang="en-US" altLang="zh-CN" sz="2200" b="1" dirty="0">
                <a:solidFill>
                  <a:schemeClr val="tx1"/>
                </a:solidFill>
              </a:rPr>
              <a:t>E2E network slice</a:t>
            </a:r>
            <a:r>
              <a:rPr lang="zh-CN" altLang="zh-CN" sz="2200" b="1" dirty="0">
                <a:solidFill>
                  <a:schemeClr val="tx1"/>
                </a:solidFill>
              </a:rPr>
              <a:t> </a:t>
            </a:r>
            <a:r>
              <a:rPr lang="en-US" sz="2200" b="1" dirty="0">
                <a:solidFill>
                  <a:schemeClr val="tx1"/>
                </a:solidFill>
              </a:rPr>
              <a:t>, including </a:t>
            </a:r>
            <a:r>
              <a:rPr lang="en-US" altLang="zh-CN" sz="2200" b="1" dirty="0">
                <a:solidFill>
                  <a:schemeClr val="tx1"/>
                </a:solidFill>
              </a:rPr>
              <a:t>RAN,</a:t>
            </a:r>
            <a:r>
              <a:rPr lang="zh-CN" altLang="en-US" sz="2200" b="1" dirty="0">
                <a:solidFill>
                  <a:schemeClr val="tx1"/>
                </a:solidFill>
              </a:rPr>
              <a:t> </a:t>
            </a:r>
            <a:r>
              <a:rPr lang="en-US" altLang="zh-CN" sz="2200" b="1" dirty="0">
                <a:solidFill>
                  <a:schemeClr val="tx1"/>
                </a:solidFill>
              </a:rPr>
              <a:t>TRANS,</a:t>
            </a:r>
            <a:r>
              <a:rPr lang="zh-CN" altLang="en-US" sz="2200" b="1" dirty="0">
                <a:solidFill>
                  <a:schemeClr val="tx1"/>
                </a:solidFill>
              </a:rPr>
              <a:t> </a:t>
            </a:r>
            <a:r>
              <a:rPr lang="en-US" altLang="zh-CN" sz="2200" b="1" dirty="0">
                <a:solidFill>
                  <a:schemeClr val="tx1"/>
                </a:solidFill>
              </a:rPr>
              <a:t>CORE</a:t>
            </a:r>
            <a:r>
              <a:rPr lang="en-US" sz="2200" b="1" dirty="0">
                <a:solidFill>
                  <a:schemeClr val="tx1"/>
                </a:solidFill>
              </a:rPr>
              <a:t> slice</a:t>
            </a:r>
            <a:r>
              <a:rPr lang="zh-CN" altLang="en-US" sz="2200" b="1" dirty="0">
                <a:solidFill>
                  <a:schemeClr val="tx1"/>
                </a:solidFill>
              </a:rPr>
              <a:t> </a:t>
            </a:r>
            <a:r>
              <a:rPr lang="en-US" altLang="zh-CN" sz="2200" b="1" dirty="0">
                <a:solidFill>
                  <a:schemeClr val="tx1"/>
                </a:solidFill>
              </a:rPr>
              <a:t>subnet,</a:t>
            </a:r>
            <a:r>
              <a:rPr lang="zh-CN" altLang="en-US" sz="2200" b="1" dirty="0">
                <a:solidFill>
                  <a:schemeClr val="tx1"/>
                </a:solidFill>
              </a:rPr>
              <a:t> </a:t>
            </a:r>
            <a:r>
              <a:rPr lang="en-US" altLang="zh-CN" sz="2200" b="1" dirty="0">
                <a:solidFill>
                  <a:schemeClr val="tx1"/>
                </a:solidFill>
              </a:rPr>
              <a:t>aligned</a:t>
            </a:r>
            <a:r>
              <a:rPr lang="zh-CN" altLang="en-US" sz="2200" b="1" dirty="0">
                <a:solidFill>
                  <a:schemeClr val="tx1"/>
                </a:solidFill>
              </a:rPr>
              <a:t> </a:t>
            </a:r>
            <a:r>
              <a:rPr lang="en-US" altLang="zh-CN" sz="2200" b="1" dirty="0">
                <a:solidFill>
                  <a:schemeClr val="tx1"/>
                </a:solidFill>
              </a:rPr>
              <a:t>with</a:t>
            </a:r>
            <a:r>
              <a:rPr lang="zh-CN" altLang="en-US" sz="2200" b="1" dirty="0">
                <a:solidFill>
                  <a:schemeClr val="tx1"/>
                </a:solidFill>
              </a:rPr>
              <a:t> </a:t>
            </a:r>
            <a:r>
              <a:rPr lang="en-US" altLang="zh-CN" sz="2200" b="1" dirty="0">
                <a:solidFill>
                  <a:schemeClr val="tx1"/>
                </a:solidFill>
              </a:rPr>
              <a:t>relevant</a:t>
            </a:r>
            <a:r>
              <a:rPr lang="zh-CN" altLang="en-US" sz="2200" b="1" dirty="0">
                <a:solidFill>
                  <a:schemeClr val="tx1"/>
                </a:solidFill>
              </a:rPr>
              <a:t> </a:t>
            </a:r>
            <a:r>
              <a:rPr lang="en-US" altLang="zh-CN" sz="2200" b="1" dirty="0">
                <a:solidFill>
                  <a:schemeClr val="tx1"/>
                </a:solidFill>
              </a:rPr>
              <a:t>standards (3GPP,</a:t>
            </a:r>
            <a:r>
              <a:rPr lang="zh-CN" altLang="en-US" sz="2200" b="1" dirty="0">
                <a:solidFill>
                  <a:schemeClr val="tx1"/>
                </a:solidFill>
              </a:rPr>
              <a:t> </a:t>
            </a:r>
            <a:r>
              <a:rPr lang="en-US" altLang="zh-CN" sz="2200" b="1" dirty="0">
                <a:solidFill>
                  <a:schemeClr val="tx1"/>
                </a:solidFill>
              </a:rPr>
              <a:t>IETF,</a:t>
            </a:r>
            <a:r>
              <a:rPr lang="zh-CN" altLang="en-US" sz="2200" b="1" dirty="0">
                <a:solidFill>
                  <a:schemeClr val="tx1"/>
                </a:solidFill>
              </a:rPr>
              <a:t> </a:t>
            </a:r>
            <a:r>
              <a:rPr lang="en-US" altLang="zh-CN" sz="2200" b="1" dirty="0">
                <a:solidFill>
                  <a:schemeClr val="tx1"/>
                </a:solidFill>
              </a:rPr>
              <a:t>TMF,</a:t>
            </a:r>
            <a:r>
              <a:rPr lang="zh-CN" altLang="en-US" sz="2200" b="1" dirty="0">
                <a:solidFill>
                  <a:schemeClr val="tx1"/>
                </a:solidFill>
              </a:rPr>
              <a:t> </a:t>
            </a:r>
            <a:r>
              <a:rPr lang="en-US" altLang="zh-CN" sz="2200" b="1" dirty="0">
                <a:solidFill>
                  <a:schemeClr val="tx1"/>
                </a:solidFill>
              </a:rPr>
              <a:t>O-RAN,</a:t>
            </a:r>
            <a:r>
              <a:rPr lang="zh-CN" altLang="en-US" sz="2200" b="1" dirty="0">
                <a:solidFill>
                  <a:schemeClr val="tx1"/>
                </a:solidFill>
              </a:rPr>
              <a:t> </a:t>
            </a:r>
            <a:r>
              <a:rPr lang="en-US" altLang="zh-CN" sz="2200" b="1" dirty="0">
                <a:solidFill>
                  <a:schemeClr val="tx1"/>
                </a:solidFill>
              </a:rPr>
              <a:t>etc.)</a:t>
            </a:r>
            <a:endParaRPr lang="en-US" sz="2200" b="1" dirty="0">
              <a:solidFill>
                <a:schemeClr val="tx1"/>
              </a:solidFill>
            </a:endParaRPr>
          </a:p>
        </p:txBody>
      </p:sp>
    </p:spTree>
    <p:extLst>
      <p:ext uri="{BB962C8B-B14F-4D97-AF65-F5344CB8AC3E}">
        <p14:creationId xmlns:p14="http://schemas.microsoft.com/office/powerpoint/2010/main" val="2562669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94BB9BD7-9828-4D15-932D-80D20A65E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14" y="2119634"/>
            <a:ext cx="12024039" cy="26393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EA80D68-E6A9-EF42-842F-3ACB5009687F}"/>
              </a:ext>
            </a:extLst>
          </p:cNvPr>
          <p:cNvSpPr>
            <a:spLocks noGrp="1"/>
          </p:cNvSpPr>
          <p:nvPr>
            <p:ph type="title"/>
          </p:nvPr>
        </p:nvSpPr>
        <p:spPr>
          <a:xfrm>
            <a:off x="0" y="290445"/>
            <a:ext cx="11442492" cy="640080"/>
          </a:xfrm>
        </p:spPr>
        <p:txBody>
          <a:bodyPr>
            <a:normAutofit/>
          </a:bodyPr>
          <a:lstStyle/>
          <a:p>
            <a:r>
              <a:rPr lang="en-US" dirty="0"/>
              <a:t>Use Case Objective  - NSI Life Cycle view</a:t>
            </a:r>
          </a:p>
        </p:txBody>
      </p:sp>
      <p:sp>
        <p:nvSpPr>
          <p:cNvPr id="13" name="TextBox 12">
            <a:extLst>
              <a:ext uri="{FF2B5EF4-FFF2-40B4-BE49-F238E27FC236}">
                <a16:creationId xmlns:a16="http://schemas.microsoft.com/office/drawing/2014/main" id="{C86B91CD-E57E-47D3-B6B6-9A8B08CFE0AB}"/>
              </a:ext>
            </a:extLst>
          </p:cNvPr>
          <p:cNvSpPr txBox="1"/>
          <p:nvPr/>
        </p:nvSpPr>
        <p:spPr>
          <a:xfrm>
            <a:off x="9327814" y="4883122"/>
            <a:ext cx="2931059" cy="369332"/>
          </a:xfrm>
          <a:prstGeom prst="rect">
            <a:avLst/>
          </a:prstGeom>
          <a:noFill/>
        </p:spPr>
        <p:txBody>
          <a:bodyPr wrap="none" rtlCol="0">
            <a:spAutoFit/>
          </a:bodyPr>
          <a:lstStyle/>
          <a:p>
            <a:r>
              <a:rPr lang="en-US" b="1" dirty="0"/>
              <a:t>Ref.: 3GPP TS 28.530 (Rel 16)</a:t>
            </a:r>
          </a:p>
        </p:txBody>
      </p:sp>
      <p:sp>
        <p:nvSpPr>
          <p:cNvPr id="14" name="TextBox 13">
            <a:extLst>
              <a:ext uri="{FF2B5EF4-FFF2-40B4-BE49-F238E27FC236}">
                <a16:creationId xmlns:a16="http://schemas.microsoft.com/office/drawing/2014/main" id="{FBEF215F-20FD-4403-B494-261C3BFF51DD}"/>
              </a:ext>
            </a:extLst>
          </p:cNvPr>
          <p:cNvSpPr txBox="1"/>
          <p:nvPr/>
        </p:nvSpPr>
        <p:spPr>
          <a:xfrm>
            <a:off x="89326" y="5476103"/>
            <a:ext cx="1201334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Design and pre-provision</a:t>
            </a:r>
            <a:r>
              <a:rPr lang="en-US" dirty="0"/>
              <a:t>: Creation of necessary slice/slice sub-net templates. </a:t>
            </a:r>
          </a:p>
          <a:p>
            <a:pPr marL="285750" indent="-285750">
              <a:buFont typeface="Arial" panose="020B0604020202020204" pitchFamily="34" charset="0"/>
              <a:buChar char="•"/>
            </a:pPr>
            <a:r>
              <a:rPr lang="en-US" b="1" dirty="0"/>
              <a:t>Instantiation/Configuration &amp; Activation/Deactivation </a:t>
            </a:r>
            <a:r>
              <a:rPr lang="en-US" dirty="0"/>
              <a:t>of NSIs (including instantiation/mapping of its constituent slice sub-nets)</a:t>
            </a:r>
          </a:p>
        </p:txBody>
      </p:sp>
      <p:sp>
        <p:nvSpPr>
          <p:cNvPr id="2" name="Rectangle 1">
            <a:extLst>
              <a:ext uri="{FF2B5EF4-FFF2-40B4-BE49-F238E27FC236}">
                <a16:creationId xmlns:a16="http://schemas.microsoft.com/office/drawing/2014/main" id="{96957311-083D-413A-9BA7-A087BCE75913}"/>
              </a:ext>
            </a:extLst>
          </p:cNvPr>
          <p:cNvSpPr/>
          <p:nvPr/>
        </p:nvSpPr>
        <p:spPr>
          <a:xfrm>
            <a:off x="152211" y="996916"/>
            <a:ext cx="11887577" cy="966915"/>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u="sng" dirty="0">
                <a:solidFill>
                  <a:schemeClr val="tx1"/>
                </a:solidFill>
              </a:rPr>
              <a:t>Objective</a:t>
            </a:r>
            <a:r>
              <a:rPr lang="en-US" sz="2200" b="1" dirty="0">
                <a:solidFill>
                  <a:schemeClr val="tx1"/>
                </a:solidFill>
              </a:rPr>
              <a:t>: Demonstrate </a:t>
            </a:r>
            <a:r>
              <a:rPr lang="en-US" altLang="zh-CN" sz="2200" b="1" dirty="0">
                <a:solidFill>
                  <a:schemeClr val="tx1"/>
                </a:solidFill>
              </a:rPr>
              <a:t>the modeling, orchestration and assurance of an</a:t>
            </a:r>
            <a:r>
              <a:rPr lang="zh-CN" altLang="en-US" sz="2200" b="1" dirty="0">
                <a:solidFill>
                  <a:schemeClr val="tx1"/>
                </a:solidFill>
              </a:rPr>
              <a:t> </a:t>
            </a:r>
            <a:r>
              <a:rPr lang="en-US" altLang="zh-CN" sz="2200" b="1" dirty="0">
                <a:solidFill>
                  <a:schemeClr val="tx1"/>
                </a:solidFill>
              </a:rPr>
              <a:t>E2E network slice</a:t>
            </a:r>
            <a:r>
              <a:rPr lang="zh-CN" altLang="zh-CN" sz="2200" b="1" dirty="0">
                <a:solidFill>
                  <a:schemeClr val="tx1"/>
                </a:solidFill>
              </a:rPr>
              <a:t> </a:t>
            </a:r>
            <a:r>
              <a:rPr lang="en-US" sz="2200" b="1" dirty="0">
                <a:solidFill>
                  <a:schemeClr val="tx1"/>
                </a:solidFill>
              </a:rPr>
              <a:t>, including </a:t>
            </a:r>
            <a:r>
              <a:rPr lang="en-US" altLang="zh-CN" sz="2200" b="1" dirty="0">
                <a:solidFill>
                  <a:schemeClr val="tx1"/>
                </a:solidFill>
              </a:rPr>
              <a:t>RAN,</a:t>
            </a:r>
            <a:r>
              <a:rPr lang="zh-CN" altLang="en-US" sz="2200" b="1" dirty="0">
                <a:solidFill>
                  <a:schemeClr val="tx1"/>
                </a:solidFill>
              </a:rPr>
              <a:t> </a:t>
            </a:r>
            <a:r>
              <a:rPr lang="en-US" altLang="zh-CN" sz="2200" b="1" dirty="0">
                <a:solidFill>
                  <a:schemeClr val="tx1"/>
                </a:solidFill>
              </a:rPr>
              <a:t>TRANS,</a:t>
            </a:r>
            <a:r>
              <a:rPr lang="zh-CN" altLang="en-US" sz="2200" b="1" dirty="0">
                <a:solidFill>
                  <a:schemeClr val="tx1"/>
                </a:solidFill>
              </a:rPr>
              <a:t> </a:t>
            </a:r>
            <a:r>
              <a:rPr lang="en-US" altLang="zh-CN" sz="2200" b="1" dirty="0">
                <a:solidFill>
                  <a:schemeClr val="tx1"/>
                </a:solidFill>
              </a:rPr>
              <a:t>CORE</a:t>
            </a:r>
            <a:r>
              <a:rPr lang="en-US" sz="2200" b="1" dirty="0">
                <a:solidFill>
                  <a:schemeClr val="tx1"/>
                </a:solidFill>
              </a:rPr>
              <a:t> slice</a:t>
            </a:r>
            <a:r>
              <a:rPr lang="zh-CN" altLang="en-US" sz="2200" b="1" dirty="0">
                <a:solidFill>
                  <a:schemeClr val="tx1"/>
                </a:solidFill>
              </a:rPr>
              <a:t> </a:t>
            </a:r>
            <a:r>
              <a:rPr lang="en-US" altLang="zh-CN" sz="2200" b="1" dirty="0">
                <a:solidFill>
                  <a:schemeClr val="tx1"/>
                </a:solidFill>
              </a:rPr>
              <a:t>subnet,</a:t>
            </a:r>
            <a:r>
              <a:rPr lang="zh-CN" altLang="en-US" sz="2200" b="1" dirty="0">
                <a:solidFill>
                  <a:schemeClr val="tx1"/>
                </a:solidFill>
              </a:rPr>
              <a:t> </a:t>
            </a:r>
            <a:r>
              <a:rPr lang="en-US" altLang="zh-CN" sz="2200" b="1" dirty="0">
                <a:solidFill>
                  <a:schemeClr val="tx1"/>
                </a:solidFill>
              </a:rPr>
              <a:t>aligned</a:t>
            </a:r>
            <a:r>
              <a:rPr lang="zh-CN" altLang="en-US" sz="2200" b="1" dirty="0">
                <a:solidFill>
                  <a:schemeClr val="tx1"/>
                </a:solidFill>
              </a:rPr>
              <a:t> </a:t>
            </a:r>
            <a:r>
              <a:rPr lang="en-US" altLang="zh-CN" sz="2200" b="1" dirty="0">
                <a:solidFill>
                  <a:schemeClr val="tx1"/>
                </a:solidFill>
              </a:rPr>
              <a:t>with</a:t>
            </a:r>
            <a:r>
              <a:rPr lang="zh-CN" altLang="en-US" sz="2200" b="1" dirty="0">
                <a:solidFill>
                  <a:schemeClr val="tx1"/>
                </a:solidFill>
              </a:rPr>
              <a:t> </a:t>
            </a:r>
            <a:r>
              <a:rPr lang="en-US" altLang="zh-CN" sz="2200" b="1" dirty="0">
                <a:solidFill>
                  <a:schemeClr val="tx1"/>
                </a:solidFill>
              </a:rPr>
              <a:t>relevant</a:t>
            </a:r>
            <a:r>
              <a:rPr lang="zh-CN" altLang="en-US" sz="2200" b="1" dirty="0">
                <a:solidFill>
                  <a:schemeClr val="tx1"/>
                </a:solidFill>
              </a:rPr>
              <a:t> </a:t>
            </a:r>
            <a:r>
              <a:rPr lang="en-US" altLang="zh-CN" sz="2200" b="1" dirty="0">
                <a:solidFill>
                  <a:schemeClr val="tx1"/>
                </a:solidFill>
              </a:rPr>
              <a:t>standards (3GPP,</a:t>
            </a:r>
            <a:r>
              <a:rPr lang="zh-CN" altLang="en-US" sz="2200" b="1" dirty="0">
                <a:solidFill>
                  <a:schemeClr val="tx1"/>
                </a:solidFill>
              </a:rPr>
              <a:t> </a:t>
            </a:r>
            <a:r>
              <a:rPr lang="en-US" altLang="zh-CN" sz="2200" b="1" dirty="0">
                <a:solidFill>
                  <a:schemeClr val="tx1"/>
                </a:solidFill>
              </a:rPr>
              <a:t>IETF,</a:t>
            </a:r>
            <a:r>
              <a:rPr lang="zh-CN" altLang="en-US" sz="2200" b="1" dirty="0">
                <a:solidFill>
                  <a:schemeClr val="tx1"/>
                </a:solidFill>
              </a:rPr>
              <a:t> </a:t>
            </a:r>
            <a:r>
              <a:rPr lang="en-US" altLang="zh-CN" sz="2200" b="1" dirty="0">
                <a:solidFill>
                  <a:schemeClr val="tx1"/>
                </a:solidFill>
              </a:rPr>
              <a:t>TMF,</a:t>
            </a:r>
            <a:r>
              <a:rPr lang="zh-CN" altLang="en-US" sz="2200" b="1" dirty="0">
                <a:solidFill>
                  <a:schemeClr val="tx1"/>
                </a:solidFill>
              </a:rPr>
              <a:t> </a:t>
            </a:r>
            <a:r>
              <a:rPr lang="en-US" altLang="zh-CN" sz="2200" b="1" dirty="0">
                <a:solidFill>
                  <a:schemeClr val="tx1"/>
                </a:solidFill>
              </a:rPr>
              <a:t>O-RAN,</a:t>
            </a:r>
            <a:r>
              <a:rPr lang="zh-CN" altLang="en-US" sz="2200" b="1" dirty="0">
                <a:solidFill>
                  <a:schemeClr val="tx1"/>
                </a:solidFill>
              </a:rPr>
              <a:t> </a:t>
            </a:r>
            <a:r>
              <a:rPr lang="en-US" altLang="zh-CN" sz="2200" b="1" dirty="0">
                <a:solidFill>
                  <a:schemeClr val="tx1"/>
                </a:solidFill>
              </a:rPr>
              <a:t>etc.)</a:t>
            </a:r>
            <a:endParaRPr lang="en-US" sz="2200" b="1" dirty="0">
              <a:solidFill>
                <a:schemeClr val="tx1"/>
              </a:solidFill>
            </a:endParaRPr>
          </a:p>
        </p:txBody>
      </p:sp>
      <p:sp>
        <p:nvSpPr>
          <p:cNvPr id="20" name="Rectangle 19">
            <a:extLst>
              <a:ext uri="{FF2B5EF4-FFF2-40B4-BE49-F238E27FC236}">
                <a16:creationId xmlns:a16="http://schemas.microsoft.com/office/drawing/2014/main" id="{5319C55A-47DE-4A68-9D81-D0CD3BAD72C5}"/>
              </a:ext>
            </a:extLst>
          </p:cNvPr>
          <p:cNvSpPr/>
          <p:nvPr/>
        </p:nvSpPr>
        <p:spPr>
          <a:xfrm>
            <a:off x="178654" y="2667812"/>
            <a:ext cx="2426518" cy="986530"/>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AD9814B8-A9D6-452B-83BD-0B08449F86B6}"/>
              </a:ext>
            </a:extLst>
          </p:cNvPr>
          <p:cNvSpPr/>
          <p:nvPr/>
        </p:nvSpPr>
        <p:spPr>
          <a:xfrm>
            <a:off x="3149707" y="2594481"/>
            <a:ext cx="2771408" cy="1939364"/>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72B318B5-ACB4-43FF-B8DB-BA98D8371D89}"/>
              </a:ext>
            </a:extLst>
          </p:cNvPr>
          <p:cNvSpPr/>
          <p:nvPr/>
        </p:nvSpPr>
        <p:spPr>
          <a:xfrm>
            <a:off x="322088" y="4923276"/>
            <a:ext cx="567128" cy="301133"/>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68B9007A-4325-4071-9A15-9DE24959D5FD}"/>
              </a:ext>
            </a:extLst>
          </p:cNvPr>
          <p:cNvSpPr txBox="1"/>
          <p:nvPr/>
        </p:nvSpPr>
        <p:spPr>
          <a:xfrm>
            <a:off x="889216" y="4889176"/>
            <a:ext cx="240110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Enhancements in Guilin</a:t>
            </a:r>
          </a:p>
        </p:txBody>
      </p:sp>
      <p:sp>
        <p:nvSpPr>
          <p:cNvPr id="24" name="Rectangle 23">
            <a:extLst>
              <a:ext uri="{FF2B5EF4-FFF2-40B4-BE49-F238E27FC236}">
                <a16:creationId xmlns:a16="http://schemas.microsoft.com/office/drawing/2014/main" id="{FDAA45EC-68BD-4878-BEC9-A5074C268DE6}"/>
              </a:ext>
            </a:extLst>
          </p:cNvPr>
          <p:cNvSpPr/>
          <p:nvPr/>
        </p:nvSpPr>
        <p:spPr>
          <a:xfrm>
            <a:off x="8529404" y="2594480"/>
            <a:ext cx="3296179" cy="1939364"/>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5645F03-0E31-4B83-A3C8-B0BEBAE236F4}"/>
              </a:ext>
            </a:extLst>
          </p:cNvPr>
          <p:cNvSpPr/>
          <p:nvPr/>
        </p:nvSpPr>
        <p:spPr>
          <a:xfrm>
            <a:off x="3604879" y="4982636"/>
            <a:ext cx="567128" cy="301133"/>
          </a:xfrm>
          <a:prstGeom prst="rect">
            <a:avLst/>
          </a:prstGeom>
          <a:solidFill>
            <a:srgbClr val="4472C4">
              <a:lumMod val="20000"/>
              <a:lumOff val="80000"/>
              <a:alpha val="25000"/>
            </a:srgbClr>
          </a:solidFill>
          <a:ln w="38100" cap="flat" cmpd="sng" algn="ctr">
            <a:solidFill>
              <a:srgbClr val="0000FF"/>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6EFF20FC-0D45-44AC-A647-8E10D8797866}"/>
              </a:ext>
            </a:extLst>
          </p:cNvPr>
          <p:cNvSpPr txBox="1"/>
          <p:nvPr/>
        </p:nvSpPr>
        <p:spPr>
          <a:xfrm>
            <a:off x="4172007" y="4937086"/>
            <a:ext cx="442839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Focus area for Honolulu for new functionality</a:t>
            </a:r>
          </a:p>
        </p:txBody>
      </p:sp>
      <p:sp>
        <p:nvSpPr>
          <p:cNvPr id="27" name="Rectangle 26">
            <a:extLst>
              <a:ext uri="{FF2B5EF4-FFF2-40B4-BE49-F238E27FC236}">
                <a16:creationId xmlns:a16="http://schemas.microsoft.com/office/drawing/2014/main" id="{4D783269-C502-4E1E-8838-B682793F880F}"/>
              </a:ext>
            </a:extLst>
          </p:cNvPr>
          <p:cNvSpPr/>
          <p:nvPr/>
        </p:nvSpPr>
        <p:spPr>
          <a:xfrm>
            <a:off x="5996066" y="2594481"/>
            <a:ext cx="2443396" cy="1939364"/>
          </a:xfrm>
          <a:prstGeom prst="rect">
            <a:avLst/>
          </a:prstGeom>
          <a:solidFill>
            <a:srgbClr val="4472C4">
              <a:lumMod val="20000"/>
              <a:lumOff val="80000"/>
              <a:alpha val="25000"/>
            </a:srgbClr>
          </a:solidFill>
          <a:ln w="38100" cap="flat" cmpd="sng" algn="ctr">
            <a:solidFill>
              <a:srgbClr val="0000FF"/>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0345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5583B-ED78-439C-A49C-D366312091AD}"/>
              </a:ext>
            </a:extLst>
          </p:cNvPr>
          <p:cNvSpPr>
            <a:spLocks noGrp="1"/>
          </p:cNvSpPr>
          <p:nvPr>
            <p:ph type="ctrTitle"/>
          </p:nvPr>
        </p:nvSpPr>
        <p:spPr/>
        <p:txBody>
          <a:bodyPr/>
          <a:lstStyle/>
          <a:p>
            <a:r>
              <a:rPr lang="en-US" dirty="0"/>
              <a:t>Guilin release recap &amp; Honolulu proposal</a:t>
            </a:r>
          </a:p>
        </p:txBody>
      </p:sp>
    </p:spTree>
    <p:extLst>
      <p:ext uri="{BB962C8B-B14F-4D97-AF65-F5344CB8AC3E}">
        <p14:creationId xmlns:p14="http://schemas.microsoft.com/office/powerpoint/2010/main" val="22006346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444954-5FED-4F0A-915A-69BF637749F5}"/>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id="{E53EF01C-DF94-4876-9776-3A587D51F353}"/>
              </a:ext>
            </a:extLst>
          </p:cNvPr>
          <p:cNvSpPr>
            <a:spLocks noGrp="1"/>
          </p:cNvSpPr>
          <p:nvPr>
            <p:ph type="title"/>
          </p:nvPr>
        </p:nvSpPr>
        <p:spPr/>
        <p:txBody>
          <a:bodyPr>
            <a:normAutofit fontScale="90000"/>
          </a:bodyPr>
          <a:lstStyle/>
          <a:p>
            <a:r>
              <a:rPr lang="en-US" dirty="0"/>
              <a:t>Guilin requirement summary</a:t>
            </a:r>
          </a:p>
        </p:txBody>
      </p:sp>
      <p:graphicFrame>
        <p:nvGraphicFramePr>
          <p:cNvPr id="5" name="Table 3">
            <a:extLst>
              <a:ext uri="{FF2B5EF4-FFF2-40B4-BE49-F238E27FC236}">
                <a16:creationId xmlns:a16="http://schemas.microsoft.com/office/drawing/2014/main" id="{89803EBC-CA5B-477A-9A73-C2F1D9860571}"/>
              </a:ext>
            </a:extLst>
          </p:cNvPr>
          <p:cNvGraphicFramePr>
            <a:graphicFrameLocks noGrp="1"/>
          </p:cNvGraphicFramePr>
          <p:nvPr>
            <p:extLst>
              <p:ext uri="{D42A27DB-BD31-4B8C-83A1-F6EECF244321}">
                <p14:modId xmlns:p14="http://schemas.microsoft.com/office/powerpoint/2010/main" val="3016403042"/>
              </p:ext>
            </p:extLst>
          </p:nvPr>
        </p:nvGraphicFramePr>
        <p:xfrm>
          <a:off x="136885" y="1024228"/>
          <a:ext cx="11918229" cy="5364480"/>
        </p:xfrm>
        <a:graphic>
          <a:graphicData uri="http://schemas.openxmlformats.org/drawingml/2006/table">
            <a:tbl>
              <a:tblPr firstRow="1" bandRow="1"/>
              <a:tblGrid>
                <a:gridCol w="4221026">
                  <a:extLst>
                    <a:ext uri="{9D8B030D-6E8A-4147-A177-3AD203B41FA5}">
                      <a16:colId xmlns:a16="http://schemas.microsoft.com/office/drawing/2014/main" val="1860616834"/>
                    </a:ext>
                  </a:extLst>
                </a:gridCol>
                <a:gridCol w="7697203">
                  <a:extLst>
                    <a:ext uri="{9D8B030D-6E8A-4147-A177-3AD203B41FA5}">
                      <a16:colId xmlns:a16="http://schemas.microsoft.com/office/drawing/2014/main" val="1634741197"/>
                    </a:ext>
                  </a:extLst>
                </a:gridCol>
              </a:tblGrid>
              <a:tr h="304049">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2000" dirty="0"/>
                        <a:t>Topic</a:t>
                      </a:r>
                      <a:endParaRPr lang="en-US" sz="2000" dirty="0">
                        <a:latin typeface="+mn-lt"/>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2000" dirty="0"/>
                        <a:t>What is done in Guilin</a:t>
                      </a:r>
                      <a:endParaRPr lang="en-US" sz="2000" dirty="0">
                        <a:latin typeface="+mn-lt"/>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1834525018"/>
                  </a:ext>
                </a:extLst>
              </a:tr>
              <a:tr h="53793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Implement</a:t>
                      </a:r>
                      <a:r>
                        <a:rPr kumimoji="1" lang="zh-CN" altLang="en-US" sz="2000" dirty="0">
                          <a:latin typeface="+mn-lt"/>
                        </a:rPr>
                        <a:t> </a:t>
                      </a:r>
                      <a:r>
                        <a:rPr kumimoji="1" lang="en-US" altLang="zh-CN" sz="2000" dirty="0">
                          <a:latin typeface="+mn-lt"/>
                        </a:rPr>
                        <a:t>RAN</a:t>
                      </a:r>
                      <a:r>
                        <a:rPr kumimoji="1" lang="zh-CN" altLang="en-US" sz="2000" dirty="0">
                          <a:latin typeface="+mn-lt"/>
                        </a:rPr>
                        <a:t> </a:t>
                      </a:r>
                      <a:r>
                        <a:rPr kumimoji="1" lang="en-US" altLang="zh-CN" sz="2000" dirty="0">
                          <a:latin typeface="+mn-lt"/>
                        </a:rPr>
                        <a:t>NSSMF,</a:t>
                      </a:r>
                      <a:r>
                        <a:rPr kumimoji="1" lang="zh-CN" altLang="en-US" sz="2000" dirty="0">
                          <a:latin typeface="+mn-lt"/>
                        </a:rPr>
                        <a:t> </a:t>
                      </a:r>
                      <a:r>
                        <a:rPr kumimoji="1" lang="en-US" altLang="zh-CN" sz="2000" dirty="0">
                          <a:latin typeface="+mn-lt"/>
                        </a:rPr>
                        <a:t>TN</a:t>
                      </a:r>
                      <a:r>
                        <a:rPr kumimoji="1" lang="zh-CN" altLang="en-US" sz="2000" dirty="0">
                          <a:latin typeface="+mn-lt"/>
                        </a:rPr>
                        <a:t> </a:t>
                      </a:r>
                      <a:r>
                        <a:rPr kumimoji="1" lang="en-US" altLang="zh-CN" sz="2000" dirty="0">
                          <a:latin typeface="+mn-lt"/>
                        </a:rPr>
                        <a:t>NSSMF</a:t>
                      </a:r>
                      <a:r>
                        <a:rPr kumimoji="1" lang="zh-CN" altLang="en-US" sz="2000" dirty="0">
                          <a:latin typeface="+mn-lt"/>
                        </a:rPr>
                        <a:t> </a:t>
                      </a:r>
                      <a:r>
                        <a:rPr kumimoji="1" lang="en-US" altLang="zh-CN" sz="2000" dirty="0">
                          <a:latin typeface="+mn-lt"/>
                        </a:rPr>
                        <a:t>CN</a:t>
                      </a:r>
                      <a:r>
                        <a:rPr kumimoji="1" lang="zh-CN" altLang="en-US" sz="2000" dirty="0">
                          <a:latin typeface="+mn-lt"/>
                        </a:rPr>
                        <a:t> </a:t>
                      </a:r>
                      <a:r>
                        <a:rPr kumimoji="1" lang="en-US" altLang="zh-CN" sz="2000" dirty="0">
                          <a:latin typeface="+mn-lt"/>
                        </a:rPr>
                        <a:t>NSSMF</a:t>
                      </a:r>
                      <a:r>
                        <a:rPr kumimoji="1" lang="zh-CN" altLang="en-US" sz="2000" dirty="0">
                          <a:latin typeface="+mn-lt"/>
                        </a:rPr>
                        <a:t> </a:t>
                      </a:r>
                      <a:r>
                        <a:rPr kumimoji="1" lang="en-US" altLang="zh-CN" sz="2000" dirty="0">
                          <a:latin typeface="+mn-lt"/>
                        </a:rPr>
                        <a:t>within</a:t>
                      </a:r>
                      <a:r>
                        <a:rPr kumimoji="1" lang="zh-CN" altLang="en-US" sz="2000" dirty="0">
                          <a:latin typeface="+mn-lt"/>
                        </a:rPr>
                        <a:t> </a:t>
                      </a:r>
                      <a:r>
                        <a:rPr kumimoji="1" lang="en-US" altLang="zh-CN" sz="2000" dirty="0">
                          <a:latin typeface="+mn-lt"/>
                        </a:rPr>
                        <a:t>ONAP</a:t>
                      </a:r>
                      <a:endParaRPr kumimoji="1" lang="en-US" altLang="zh-CN" sz="2000" b="1" dirty="0">
                        <a:latin typeface="+mn-lt"/>
                      </a:endParaRPr>
                    </a:p>
                  </a:txBody>
                  <a:tcP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dirty="0"/>
                        <a:t>Basic</a:t>
                      </a:r>
                      <a:r>
                        <a:rPr kumimoji="1" lang="zh-CN" altLang="en-US" sz="1800" dirty="0"/>
                        <a:t> </a:t>
                      </a:r>
                      <a:r>
                        <a:rPr kumimoji="1" lang="en-US" altLang="zh-CN" sz="1800" dirty="0"/>
                        <a:t>logic</a:t>
                      </a:r>
                      <a:r>
                        <a:rPr kumimoji="1" lang="zh-CN" altLang="en-US" sz="1800" dirty="0"/>
                        <a:t> </a:t>
                      </a:r>
                      <a:r>
                        <a:rPr kumimoji="1" lang="en-US" altLang="zh-CN" sz="1800" dirty="0"/>
                        <a:t>of</a:t>
                      </a:r>
                      <a:r>
                        <a:rPr kumimoji="1" lang="zh-CN" altLang="en-US" sz="1800" dirty="0"/>
                        <a:t> </a:t>
                      </a:r>
                      <a:r>
                        <a:rPr kumimoji="1" lang="en-US" altLang="zh-CN" sz="1800" dirty="0"/>
                        <a:t>all 3 NSSMFs</a:t>
                      </a:r>
                      <a:r>
                        <a:rPr kumimoji="1" lang="zh-CN" altLang="en-US" sz="1800" dirty="0"/>
                        <a:t> </a:t>
                      </a:r>
                      <a:r>
                        <a:rPr kumimoji="1" lang="en-US" altLang="zh-CN" sz="1800" dirty="0"/>
                        <a:t>to</a:t>
                      </a:r>
                      <a:r>
                        <a:rPr kumimoji="1" lang="zh-CN" altLang="en-US" sz="1800" dirty="0"/>
                        <a:t> </a:t>
                      </a:r>
                      <a:r>
                        <a:rPr kumimoji="1" lang="en-US" altLang="zh-CN" sz="1800" dirty="0"/>
                        <a:t>support</a:t>
                      </a:r>
                      <a:r>
                        <a:rPr kumimoji="1" lang="zh-CN" altLang="en-US" sz="1800" dirty="0"/>
                        <a:t> </a:t>
                      </a:r>
                      <a:r>
                        <a:rPr kumimoji="1" lang="en-US" altLang="zh-CN" sz="1800" dirty="0"/>
                        <a:t>NSSI</a:t>
                      </a:r>
                      <a:r>
                        <a:rPr kumimoji="1" lang="zh-CN" altLang="en-US" sz="1800" dirty="0"/>
                        <a:t> </a:t>
                      </a:r>
                      <a:r>
                        <a:rPr kumimoji="1" lang="en-US" altLang="zh-CN" sz="1800" dirty="0"/>
                        <a:t>allocation,</a:t>
                      </a:r>
                      <a:r>
                        <a:rPr kumimoji="1" lang="zh-CN" altLang="en-US" sz="1800" dirty="0"/>
                        <a:t> </a:t>
                      </a:r>
                      <a:r>
                        <a:rPr kumimoji="1" lang="en-US" altLang="zh-CN" sz="1800" dirty="0"/>
                        <a:t>activation,</a:t>
                      </a:r>
                      <a:r>
                        <a:rPr kumimoji="1" lang="zh-CN" altLang="en-US" sz="1800" dirty="0"/>
                        <a:t> </a:t>
                      </a:r>
                      <a:r>
                        <a:rPr kumimoji="1" lang="en-US" altLang="zh-CN" sz="1800" dirty="0"/>
                        <a:t>deactivation,</a:t>
                      </a:r>
                      <a:r>
                        <a:rPr kumimoji="1" lang="zh-CN" altLang="en-US" sz="1800" dirty="0"/>
                        <a:t> </a:t>
                      </a:r>
                      <a:r>
                        <a:rPr kumimoji="1" lang="en-US" altLang="zh-CN" sz="1800" dirty="0"/>
                        <a:t>deletion,</a:t>
                      </a:r>
                      <a:r>
                        <a:rPr kumimoji="1" lang="zh-CN" altLang="en-US" sz="1800" dirty="0"/>
                        <a:t> </a:t>
                      </a:r>
                      <a:r>
                        <a:rPr kumimoji="1" lang="en-US" altLang="zh-CN" sz="1800" dirty="0"/>
                        <a:t>modification</a:t>
                      </a:r>
                      <a:endParaRPr kumimoji="1" lang="en-US" altLang="zh-CN" sz="1800" dirty="0">
                        <a:latin typeface="+mn-lt"/>
                      </a:endParaRPr>
                    </a:p>
                  </a:txBody>
                  <a:tcP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778651962"/>
                  </a:ext>
                </a:extLst>
              </a:tr>
              <a:tr h="37180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Enhancements</a:t>
                      </a:r>
                      <a:r>
                        <a:rPr kumimoji="1" lang="zh-CN" altLang="en-US" sz="2000" dirty="0">
                          <a:latin typeface="+mn-lt"/>
                        </a:rPr>
                        <a:t> </a:t>
                      </a:r>
                      <a:r>
                        <a:rPr kumimoji="1" lang="en-US" altLang="zh-CN" sz="2000" dirty="0">
                          <a:latin typeface="+mn-lt"/>
                        </a:rPr>
                        <a:t>in</a:t>
                      </a:r>
                      <a:r>
                        <a:rPr kumimoji="1" lang="zh-CN" altLang="en-US" sz="2000" dirty="0">
                          <a:latin typeface="+mn-lt"/>
                        </a:rPr>
                        <a:t> </a:t>
                      </a:r>
                      <a:r>
                        <a:rPr kumimoji="1" lang="en-US" altLang="zh-CN" sz="2000" dirty="0">
                          <a:latin typeface="+mn-lt"/>
                        </a:rPr>
                        <a:t>NSMF</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Service Profile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decomposition;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NSI</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selection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enhancements; e2e slice creation</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664476"/>
                  </a:ext>
                </a:extLst>
              </a:tr>
              <a:tr h="53793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Enable</a:t>
                      </a:r>
                      <a:r>
                        <a:rPr kumimoji="1" lang="zh-CN" altLang="en-US" sz="2000" dirty="0">
                          <a:latin typeface="+mn-lt"/>
                        </a:rPr>
                        <a:t> </a:t>
                      </a:r>
                      <a:r>
                        <a:rPr kumimoji="1" lang="en-US" altLang="zh-CN" sz="2000" dirty="0">
                          <a:latin typeface="+mn-lt"/>
                        </a:rPr>
                        <a:t>NSMF</a:t>
                      </a:r>
                      <a:r>
                        <a:rPr kumimoji="1" lang="zh-CN" altLang="en-US" sz="2000" dirty="0">
                          <a:latin typeface="+mn-lt"/>
                        </a:rPr>
                        <a:t> </a:t>
                      </a:r>
                      <a:r>
                        <a:rPr kumimoji="1" lang="en-US" altLang="zh-CN" sz="2000" dirty="0">
                          <a:latin typeface="+mn-lt"/>
                        </a:rPr>
                        <a:t>interaction</a:t>
                      </a:r>
                      <a:r>
                        <a:rPr kumimoji="1" lang="zh-CN" altLang="en-US" sz="2000" dirty="0">
                          <a:latin typeface="+mn-lt"/>
                        </a:rPr>
                        <a:t> </a:t>
                      </a:r>
                      <a:r>
                        <a:rPr kumimoji="1" lang="en-US" altLang="zh-CN" sz="2000" dirty="0">
                          <a:latin typeface="+mn-lt"/>
                        </a:rPr>
                        <a:t>with</a:t>
                      </a:r>
                      <a:r>
                        <a:rPr kumimoji="1" lang="zh-CN" altLang="en-US" sz="2000" dirty="0">
                          <a:latin typeface="+mn-lt"/>
                        </a:rPr>
                        <a:t> </a:t>
                      </a:r>
                      <a:r>
                        <a:rPr kumimoji="1" lang="en-US" altLang="zh-CN" sz="2000" dirty="0">
                          <a:latin typeface="+mn-lt"/>
                        </a:rPr>
                        <a:t>RAN</a:t>
                      </a:r>
                      <a:r>
                        <a:rPr kumimoji="1" lang="zh-CN" altLang="en-US" sz="2000" dirty="0">
                          <a:latin typeface="+mn-lt"/>
                        </a:rPr>
                        <a:t> </a:t>
                      </a:r>
                      <a:r>
                        <a:rPr kumimoji="1" lang="en-US" altLang="zh-CN" sz="2000" dirty="0">
                          <a:latin typeface="+mn-lt"/>
                        </a:rPr>
                        <a:t>NSSMF,</a:t>
                      </a:r>
                      <a:r>
                        <a:rPr kumimoji="1" lang="zh-CN" altLang="en-US" sz="2000" dirty="0">
                          <a:latin typeface="+mn-lt"/>
                        </a:rPr>
                        <a:t> </a:t>
                      </a:r>
                      <a:r>
                        <a:rPr kumimoji="1" lang="en-US" altLang="zh-CN" sz="2000" dirty="0">
                          <a:latin typeface="+mn-lt"/>
                        </a:rPr>
                        <a:t>TN</a:t>
                      </a:r>
                      <a:r>
                        <a:rPr kumimoji="1" lang="zh-CN" altLang="en-US" sz="2000" dirty="0">
                          <a:latin typeface="+mn-lt"/>
                        </a:rPr>
                        <a:t> </a:t>
                      </a:r>
                      <a:r>
                        <a:rPr kumimoji="1" lang="en-US" altLang="zh-CN" sz="2000" dirty="0">
                          <a:latin typeface="+mn-lt"/>
                        </a:rPr>
                        <a:t>NSSMF,</a:t>
                      </a:r>
                      <a:r>
                        <a:rPr kumimoji="1" lang="zh-CN" altLang="en-US" sz="2000" dirty="0">
                          <a:latin typeface="+mn-lt"/>
                        </a:rPr>
                        <a:t> </a:t>
                      </a:r>
                      <a:r>
                        <a:rPr kumimoji="1" lang="en-US" altLang="zh-CN" sz="2000" dirty="0">
                          <a:latin typeface="+mn-lt"/>
                        </a:rPr>
                        <a:t>CN</a:t>
                      </a:r>
                      <a:r>
                        <a:rPr kumimoji="1" lang="zh-CN" altLang="en-US" sz="2000" dirty="0">
                          <a:latin typeface="+mn-lt"/>
                        </a:rPr>
                        <a:t> </a:t>
                      </a:r>
                      <a:r>
                        <a:rPr kumimoji="1" lang="en-US" altLang="zh-CN" sz="2000" dirty="0">
                          <a:latin typeface="+mn-lt"/>
                        </a:rPr>
                        <a:t>NSSMF</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Generic</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NSSMF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Adaptor</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for</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three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domain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NSSMFs;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Alignment</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with</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standard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interfaces: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3GPP,</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IETF; connection to external RAN NSSMF</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4283764534"/>
                  </a:ext>
                </a:extLst>
              </a:tr>
              <a:tr h="53793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Design</a:t>
                      </a:r>
                      <a:r>
                        <a:rPr kumimoji="1" lang="zh-CN" altLang="en-US" sz="2000" dirty="0">
                          <a:latin typeface="+mn-lt"/>
                        </a:rPr>
                        <a:t> </a:t>
                      </a:r>
                      <a:r>
                        <a:rPr kumimoji="1" lang="en-US" altLang="zh-CN" sz="2000" dirty="0">
                          <a:latin typeface="+mn-lt"/>
                        </a:rPr>
                        <a:t>of</a:t>
                      </a:r>
                      <a:r>
                        <a:rPr kumimoji="1" lang="zh-CN" altLang="en-US" sz="2000" dirty="0">
                          <a:latin typeface="+mn-lt"/>
                        </a:rPr>
                        <a:t> </a:t>
                      </a:r>
                      <a:r>
                        <a:rPr kumimoji="1" lang="en-US" altLang="zh-CN" sz="2000" dirty="0">
                          <a:latin typeface="+mn-lt"/>
                        </a:rPr>
                        <a:t>RAN</a:t>
                      </a:r>
                      <a:r>
                        <a:rPr kumimoji="1" lang="zh-CN" altLang="en-US" sz="2000" dirty="0">
                          <a:latin typeface="+mn-lt"/>
                        </a:rPr>
                        <a:t> </a:t>
                      </a:r>
                      <a:r>
                        <a:rPr kumimoji="1" lang="en-US" altLang="zh-CN" sz="2000" dirty="0">
                          <a:latin typeface="+mn-lt"/>
                        </a:rPr>
                        <a:t>NSST,</a:t>
                      </a:r>
                      <a:r>
                        <a:rPr kumimoji="1" lang="zh-CN" altLang="en-US" sz="2000" dirty="0">
                          <a:latin typeface="+mn-lt"/>
                        </a:rPr>
                        <a:t> </a:t>
                      </a:r>
                      <a:r>
                        <a:rPr kumimoji="1" lang="en-US" altLang="zh-CN" sz="2000" dirty="0">
                          <a:latin typeface="+mn-lt"/>
                        </a:rPr>
                        <a:t>TN</a:t>
                      </a:r>
                      <a:r>
                        <a:rPr kumimoji="1" lang="zh-CN" altLang="en-US" sz="2000" dirty="0">
                          <a:latin typeface="+mn-lt"/>
                        </a:rPr>
                        <a:t> </a:t>
                      </a:r>
                      <a:r>
                        <a:rPr kumimoji="1" lang="en-US" altLang="zh-CN" sz="2000" dirty="0">
                          <a:latin typeface="+mn-lt"/>
                        </a:rPr>
                        <a:t>NSST,</a:t>
                      </a:r>
                      <a:r>
                        <a:rPr kumimoji="1" lang="zh-CN" altLang="en-US" sz="2000" dirty="0">
                          <a:latin typeface="+mn-lt"/>
                        </a:rPr>
                        <a:t> </a:t>
                      </a:r>
                      <a:r>
                        <a:rPr kumimoji="1" lang="en-US" altLang="zh-CN" sz="2000" dirty="0">
                          <a:latin typeface="+mn-lt"/>
                        </a:rPr>
                        <a:t>CN</a:t>
                      </a:r>
                      <a:r>
                        <a:rPr kumimoji="1" lang="zh-CN" altLang="en-US" sz="2000" dirty="0">
                          <a:latin typeface="+mn-lt"/>
                        </a:rPr>
                        <a:t> </a:t>
                      </a:r>
                      <a:r>
                        <a:rPr kumimoji="1" lang="en-US" altLang="zh-CN" sz="2000" dirty="0">
                          <a:latin typeface="+mn-lt"/>
                        </a:rPr>
                        <a:t>NSST,</a:t>
                      </a:r>
                      <a:r>
                        <a:rPr kumimoji="1" lang="zh-CN" altLang="en-US" sz="2000" dirty="0">
                          <a:latin typeface="+mn-lt"/>
                        </a:rPr>
                        <a:t>  </a:t>
                      </a:r>
                      <a:r>
                        <a:rPr kumimoji="1" lang="en-US" altLang="zh-CN" sz="2000" dirty="0">
                          <a:latin typeface="+mn-lt"/>
                        </a:rPr>
                        <a:t>and</a:t>
                      </a:r>
                      <a:r>
                        <a:rPr kumimoji="1" lang="zh-CN" altLang="en-US" sz="2000" dirty="0">
                          <a:latin typeface="+mn-lt"/>
                        </a:rPr>
                        <a:t> </a:t>
                      </a:r>
                      <a:r>
                        <a:rPr kumimoji="1" lang="en-US" altLang="zh-CN" sz="2000" dirty="0">
                          <a:latin typeface="+mn-lt"/>
                        </a:rPr>
                        <a:t>Slice Profiles, TN info models</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Basic</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E2E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Slicing</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model</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was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provided,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all</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the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related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templates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designed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from</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SDC,</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TN related info models</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900690577"/>
                  </a:ext>
                </a:extLst>
              </a:tr>
              <a:tr h="53793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RAN and CN</a:t>
                      </a:r>
                      <a:r>
                        <a:rPr kumimoji="1" lang="zh-CN" altLang="en-US" sz="2000" dirty="0">
                          <a:latin typeface="+mn-lt"/>
                        </a:rPr>
                        <a:t> </a:t>
                      </a:r>
                      <a:r>
                        <a:rPr kumimoji="1" lang="en-US" altLang="zh-CN" sz="2000" dirty="0">
                          <a:latin typeface="+mn-lt"/>
                        </a:rPr>
                        <a:t>NFs</a:t>
                      </a:r>
                      <a:r>
                        <a:rPr kumimoji="1" lang="zh-CN" altLang="en-US" sz="2000" dirty="0">
                          <a:latin typeface="+mn-lt"/>
                        </a:rPr>
                        <a:t> </a:t>
                      </a:r>
                      <a:r>
                        <a:rPr kumimoji="1" lang="en-US" altLang="zh-CN" sz="2000" dirty="0">
                          <a:latin typeface="+mn-lt"/>
                        </a:rPr>
                        <a:t>set</a:t>
                      </a:r>
                      <a:r>
                        <a:rPr kumimoji="1" lang="zh-CN" altLang="en-US" sz="2000" dirty="0">
                          <a:latin typeface="+mn-lt"/>
                        </a:rPr>
                        <a:t> </a:t>
                      </a:r>
                      <a:r>
                        <a:rPr kumimoji="1" lang="en-US" altLang="zh-CN" sz="2000" dirty="0">
                          <a:latin typeface="+mn-lt"/>
                        </a:rPr>
                        <a:t>up</a:t>
                      </a:r>
                      <a:r>
                        <a:rPr kumimoji="1" lang="zh-CN" altLang="en-US" sz="2000" dirty="0">
                          <a:latin typeface="+mn-lt"/>
                        </a:rPr>
                        <a:t> </a:t>
                      </a:r>
                      <a:r>
                        <a:rPr kumimoji="1" lang="en-US" altLang="zh-CN" sz="2000" dirty="0">
                          <a:latin typeface="+mn-lt"/>
                        </a:rPr>
                        <a:t>and</a:t>
                      </a:r>
                      <a:r>
                        <a:rPr kumimoji="1" lang="zh-CN" altLang="en-US" sz="2000" dirty="0">
                          <a:latin typeface="+mn-lt"/>
                        </a:rPr>
                        <a:t> </a:t>
                      </a:r>
                      <a:r>
                        <a:rPr kumimoji="1" lang="en-US" altLang="zh-CN" sz="2000" dirty="0">
                          <a:latin typeface="+mn-lt"/>
                        </a:rPr>
                        <a:t>initial</a:t>
                      </a:r>
                      <a:r>
                        <a:rPr kumimoji="1" lang="zh-CN" altLang="en-US" sz="2000" dirty="0">
                          <a:latin typeface="+mn-lt"/>
                        </a:rPr>
                        <a:t> </a:t>
                      </a:r>
                      <a:r>
                        <a:rPr kumimoji="1" lang="en-US" altLang="zh-CN" sz="2000" dirty="0">
                          <a:latin typeface="+mn-lt"/>
                        </a:rPr>
                        <a:t>configurations</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CN NF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Simulators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were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developed: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AMF,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SMF,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UPF;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Configuration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of</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S-NSSAI</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RAN NF Simulator was enhanced for PM</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data</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reporting,</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CU and Near-RT RIC configuration</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4211974457"/>
                  </a:ext>
                </a:extLst>
              </a:tr>
              <a:tr h="49115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KPI</a:t>
                      </a:r>
                      <a:r>
                        <a:rPr kumimoji="1" lang="zh-CN" altLang="en-US" sz="2000" dirty="0">
                          <a:latin typeface="+mn-lt"/>
                        </a:rPr>
                        <a:t> </a:t>
                      </a:r>
                      <a:r>
                        <a:rPr kumimoji="1" lang="en-US" altLang="zh-CN" sz="2000" dirty="0">
                          <a:latin typeface="+mn-lt"/>
                        </a:rPr>
                        <a:t>Monitoring</a:t>
                      </a:r>
                      <a:r>
                        <a:rPr kumimoji="1" lang="zh-CN" altLang="en-US" sz="2000" dirty="0">
                          <a:latin typeface="+mn-lt"/>
                        </a:rPr>
                        <a:t> </a:t>
                      </a:r>
                      <a:r>
                        <a:rPr kumimoji="1" lang="en-US" altLang="zh-CN" sz="2000" dirty="0">
                          <a:latin typeface="+mn-lt"/>
                        </a:rPr>
                        <a:t>function</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KPI</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computation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logic</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in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PM</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Mapper</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is partially done</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DES MS to extract data from DL is implemented</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1812137507"/>
                  </a:ext>
                </a:extLst>
              </a:tr>
              <a:tr h="62697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dirty="0">
                          <a:latin typeface="+mn-lt"/>
                        </a:rPr>
                        <a:t>Closed</a:t>
                      </a:r>
                      <a:r>
                        <a:rPr kumimoji="1" lang="zh-CN" altLang="en-US" sz="2000" dirty="0">
                          <a:latin typeface="+mn-lt"/>
                        </a:rPr>
                        <a:t> </a:t>
                      </a:r>
                      <a:r>
                        <a:rPr kumimoji="1" lang="en-US" altLang="zh-CN" sz="2000" dirty="0">
                          <a:latin typeface="+mn-lt"/>
                        </a:rPr>
                        <a:t>loop</a:t>
                      </a:r>
                      <a:r>
                        <a:rPr kumimoji="1" lang="zh-CN" altLang="en-US" sz="2000" dirty="0">
                          <a:latin typeface="+mn-lt"/>
                        </a:rPr>
                        <a:t> </a:t>
                      </a:r>
                      <a:r>
                        <a:rPr kumimoji="1" lang="en-US" altLang="zh-CN" sz="2000" dirty="0">
                          <a:latin typeface="+mn-lt"/>
                        </a:rPr>
                        <a:t>and</a:t>
                      </a:r>
                      <a:r>
                        <a:rPr kumimoji="1" lang="zh-CN" altLang="en-US" sz="2000" dirty="0">
                          <a:latin typeface="+mn-lt"/>
                        </a:rPr>
                        <a:t> </a:t>
                      </a:r>
                      <a:r>
                        <a:rPr kumimoji="1" lang="en-US" altLang="zh-CN" sz="2000" dirty="0">
                          <a:latin typeface="+mn-lt"/>
                        </a:rPr>
                        <a:t>intelligent</a:t>
                      </a:r>
                      <a:r>
                        <a:rPr kumimoji="1" lang="zh-CN" altLang="en-US" sz="2000" dirty="0">
                          <a:latin typeface="+mn-lt"/>
                        </a:rPr>
                        <a:t> </a:t>
                      </a:r>
                      <a:r>
                        <a:rPr kumimoji="1" lang="en-US" altLang="zh-CN" sz="2000" dirty="0">
                          <a:latin typeface="+mn-lt"/>
                        </a:rPr>
                        <a:t>slicing</a:t>
                      </a:r>
                      <a:endParaRPr kumimoji="1" lang="en-US" altLang="zh-CN" sz="2000" b="1" dirty="0">
                        <a:latin typeface="+mn-lt"/>
                      </a:endParaRP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Closed</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loops</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in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RAN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domain</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by</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reconfiguring</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the</a:t>
                      </a:r>
                      <a:r>
                        <a:rPr kumimoji="1" lang="zh-CN" altLang="en-US" sz="1800" kern="1200" dirty="0">
                          <a:solidFill>
                            <a:schemeClr val="tx1"/>
                          </a:solidFill>
                          <a:latin typeface="+mn-lt"/>
                          <a:ea typeface="+mn-ea"/>
                          <a:cs typeface="+mn-cs"/>
                        </a:rPr>
                        <a:t> </a:t>
                      </a:r>
                      <a:r>
                        <a:rPr kumimoji="1" lang="en-US" altLang="zh-CN" sz="1800" kern="1200" dirty="0">
                          <a:solidFill>
                            <a:schemeClr val="tx1"/>
                          </a:solidFill>
                          <a:latin typeface="+mn-lt"/>
                          <a:ea typeface="+mn-ea"/>
                          <a:cs typeface="+mn-cs"/>
                        </a:rPr>
                        <a:t>RAN config parameters per slice (Near RT RIC level and cell level) based on PM data analysis</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zh-CN" sz="1800" kern="1200" dirty="0">
                          <a:solidFill>
                            <a:schemeClr val="tx1"/>
                          </a:solidFill>
                          <a:latin typeface="+mn-lt"/>
                          <a:ea typeface="+mn-ea"/>
                          <a:cs typeface="+mn-cs"/>
                        </a:rPr>
                        <a:t>Offline trained ML model onboarded as an MS in DCAE for demo</a:t>
                      </a:r>
                    </a:p>
                  </a:txBody>
                  <a:tcP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248727055"/>
                  </a:ext>
                </a:extLst>
              </a:tr>
            </a:tbl>
          </a:graphicData>
        </a:graphic>
      </p:graphicFrame>
    </p:spTree>
    <p:extLst>
      <p:ext uri="{BB962C8B-B14F-4D97-AF65-F5344CB8AC3E}">
        <p14:creationId xmlns:p14="http://schemas.microsoft.com/office/powerpoint/2010/main" val="4204353102"/>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140153</TotalTime>
  <Words>4770</Words>
  <Application>Microsoft Office PowerPoint</Application>
  <PresentationFormat>Widescreen</PresentationFormat>
  <Paragraphs>850</Paragraphs>
  <Slides>37</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37</vt:i4>
      </vt:variant>
    </vt:vector>
  </HeadingPairs>
  <TitlesOfParts>
    <vt:vector size="50" baseType="lpstr">
      <vt:lpstr>Microsoft YaHei</vt:lpstr>
      <vt:lpstr>.AppleSystemUIFont</vt:lpstr>
      <vt:lpstr>Akkurat Pro</vt:lpstr>
      <vt:lpstr>Arial</vt:lpstr>
      <vt:lpstr>ATT Aleck Sans</vt:lpstr>
      <vt:lpstr>Calibri</vt:lpstr>
      <vt:lpstr>Calibri Light</vt:lpstr>
      <vt:lpstr>Courier New</vt:lpstr>
      <vt:lpstr>Intel Clear Light</vt:lpstr>
      <vt:lpstr>Nokia Pure Text</vt:lpstr>
      <vt:lpstr>Nokia Pure Text Light</vt:lpstr>
      <vt:lpstr>Wingdings</vt:lpstr>
      <vt:lpstr>Office Theme</vt:lpstr>
      <vt:lpstr>E2E Network Slicing use case: Guilin status and outlook for Honolulu</vt:lpstr>
      <vt:lpstr>Overall concept</vt:lpstr>
      <vt:lpstr>3GPP Slice Management Functions (3GPP-defined)</vt:lpstr>
      <vt:lpstr>ONAP-based Slice Management Overall Architecture Choices</vt:lpstr>
      <vt:lpstr>Status &amp; Roadmap</vt:lpstr>
      <vt:lpstr>Use Case Objective  - NSI Life Cycle view</vt:lpstr>
      <vt:lpstr>Use Case Objective  - NSI Life Cycle view</vt:lpstr>
      <vt:lpstr>Guilin release recap &amp; Honolulu proposal</vt:lpstr>
      <vt:lpstr>Guilin requirement summary</vt:lpstr>
      <vt:lpstr>Components impacted in Guilin: Status</vt:lpstr>
      <vt:lpstr>Guilin recap: Frankfurt improvements</vt:lpstr>
      <vt:lpstr>Guilin recap: E2E Slicing solution involving Core, RAN &amp; Transport</vt:lpstr>
      <vt:lpstr>Honolulu proposal for E2E Slicing solution involving Core, RAN &amp; Transport</vt:lpstr>
      <vt:lpstr>RAN &amp; Transport Slicing overview</vt:lpstr>
      <vt:lpstr>RAN &amp; Transport Slicing: Scenario 1</vt:lpstr>
      <vt:lpstr>RAN &amp; Transport Slicing: Scenario 2</vt:lpstr>
      <vt:lpstr>Guilin recap: RAN Slicing</vt:lpstr>
      <vt:lpstr>Honolulu proposal for RAN Slicing</vt:lpstr>
      <vt:lpstr>Guilin recap: Core Slicing (new Core NSSI creation)</vt:lpstr>
      <vt:lpstr>Core Slicing: Reuse existing Core NSSI</vt:lpstr>
      <vt:lpstr>Guilin recap: Core Slicing: Core NS design &amp; configuration</vt:lpstr>
      <vt:lpstr>Honolulu proposal for Core Slicing</vt:lpstr>
      <vt:lpstr>Guilin recap: Transport Slicing</vt:lpstr>
      <vt:lpstr>Guilin Transport Slicing: Status</vt:lpstr>
      <vt:lpstr>Honolulu proposal for Transport Slicing</vt:lpstr>
      <vt:lpstr>Roadmap: Transport Slicing with Closed Loop Automation</vt:lpstr>
      <vt:lpstr>Guilin recap: Slice KPI monitoring</vt:lpstr>
      <vt:lpstr>Honolulu proposal for Slice KPI monitoring</vt:lpstr>
      <vt:lpstr>Closed Loops for Network Slicing: Overview</vt:lpstr>
      <vt:lpstr>Guilin recap: Closed Loop</vt:lpstr>
      <vt:lpstr>Guilin recap: Intelligent Slicing</vt:lpstr>
      <vt:lpstr>Honolulu proposal for Closed Loop &amp; Intelligent Slicing</vt:lpstr>
      <vt:lpstr>Honolulu requirements summary</vt:lpstr>
      <vt:lpstr>Additional considerations</vt:lpstr>
      <vt:lpstr>Demo Scenarios</vt:lpstr>
      <vt:lpstr>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Swaminathan S (TECH)</cp:lastModifiedBy>
  <cp:revision>2172</cp:revision>
  <cp:lastPrinted>2017-12-06T19:47:24Z</cp:lastPrinted>
  <dcterms:created xsi:type="dcterms:W3CDTF">2017-02-27T16:23:08Z</dcterms:created>
  <dcterms:modified xsi:type="dcterms:W3CDTF">2020-11-12T09:55:13Z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1578281974</vt:lpwstr>
  </property>
</Properties>
</file>