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383" r:id="rId4"/>
    <p:sldId id="386" r:id="rId5"/>
    <p:sldId id="387" r:id="rId6"/>
    <p:sldId id="410" r:id="rId7"/>
    <p:sldId id="382" r:id="rId8"/>
    <p:sldId id="384" r:id="rId9"/>
    <p:sldId id="385" r:id="rId10"/>
    <p:sldId id="41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44" autoAdjust="0"/>
    <p:restoredTop sz="94694"/>
  </p:normalViewPr>
  <p:slideViewPr>
    <p:cSldViewPr snapToGrid="0" snapToObjects="1">
      <p:cViewPr varScale="1">
        <p:scale>
          <a:sx n="64" d="100"/>
          <a:sy n="64" d="100"/>
        </p:scale>
        <p:origin x="124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hoto, star, sky, sitting&#10;&#10;Description automatically generated">
            <a:extLst>
              <a:ext uri="{FF2B5EF4-FFF2-40B4-BE49-F238E27FC236}">
                <a16:creationId xmlns:a16="http://schemas.microsoft.com/office/drawing/2014/main" id="{1C587405-D810-1441-9A3D-49F56E829F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3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23D54-FF23-DC43-BDC1-7C9CB291E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41C84B-EB95-504C-BA13-9C91D5B99F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9407B5-E07B-A34C-BE41-BDB7E9CCE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9D598-F34F-974C-9BED-70D728FE1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C315E-7554-6248-82BB-A1F3479AA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992A2A-9484-704F-8448-BEC2E5416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8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AD25D-D4D9-9B49-BCF4-BED67C0B6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A1B320-757B-9E4C-80EE-50CA31AB33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923A0-C47D-CF4A-9BFD-CE852F56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19C6B-09CC-5140-8A0D-050AFDB74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69FE6-C499-6545-97CB-807D22E77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58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C6150A-49A0-A94E-8261-45284D2C2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06B609-CF01-9E40-8034-0330CF3625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8B4FA-5A83-C04F-9F30-EC585173B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3588A-3217-6446-8535-3F1E4CC70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3105A-F15E-1E49-9383-E6E4AE21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57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tar filled sky&#10;&#10;Description automatically generated">
            <a:extLst>
              <a:ext uri="{FF2B5EF4-FFF2-40B4-BE49-F238E27FC236}">
                <a16:creationId xmlns:a16="http://schemas.microsoft.com/office/drawing/2014/main" id="{EDA375B3-3700-EC42-9B65-FEE5EA7015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2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0837565E-EC30-DA4E-AFD7-5DE3FC3348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9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3EC30-1EC6-0B45-886D-C54A28927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15AA9-E6D5-EB42-856D-D7F76E3DB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8C696-DB20-FE4E-BCA3-1E6D04DD7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BA9E8-6E9D-2643-BAC0-4C3A0DBB6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8B959-CE0A-9349-967C-65E9C9F16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5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2ABB8-9D88-6C41-80C4-559374A5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BBA06-00D4-984C-9728-9FBA0B5CA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9369E2-743F-AE40-A501-4B413DA75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27D002-7625-6C4D-A611-B3EF8178D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28119-6209-3A42-9367-80745DEF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14B60-64E5-D846-B4FA-C59A5F5F1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6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BF89B-CAA8-184C-9E27-A0BB1C7A7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8CDBD-425F-7A41-AD72-962CF2735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F23AAB-EA6F-564F-8EE2-D4C84F834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38FEF2-00C2-4144-B776-C071AD79DE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B557D1-2C72-E841-BF8D-F83754B46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29C822-3D0C-0041-8C68-A647AAA81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117E9E-998E-C548-B640-68001DB4D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F30649-9254-4D43-A6A1-96BF95619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B057D-5C2F-7F42-AE47-35F4172F7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226243-985E-4A42-A8E6-775F0BC54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5F59E0-176C-0645-BBB0-A001D77A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8BB6A-917E-7C4C-BF10-8C88D5FE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5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43D1EE-4C18-D64D-AF72-D384686F4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4635D-A243-9C46-A344-A23C5578B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4CF0D-459F-C340-99B0-DA3FEF85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9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47A66-C88D-BC41-AF2A-C7EF18311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6AF67-140E-4F4B-9967-B2ABE5506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77706-4CDE-2F47-B3B6-32941E4BB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6E5F8F-5A8E-1842-BFDB-7266F8F6F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7D77D-113D-E543-B73A-6171923F5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5C94A-858C-D545-9D1B-DBB397BFB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37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C480CF-C0EE-5943-BFB9-C1638E116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0343D-9B93-C141-A537-E7FE8084E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F46F0-409C-3E4E-BF8B-968079EE83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961B1-7C55-0C45-8BAC-6372BEDFA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D276A-E708-6147-A1E3-375C693EDC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MSIPCMContentMarking" descr="{&quot;HashCode&quot;:2133105206,&quot;Placement&quot;:&quot;Footer&quot;}">
            <a:extLst>
              <a:ext uri="{FF2B5EF4-FFF2-40B4-BE49-F238E27FC236}">
                <a16:creationId xmlns:a16="http://schemas.microsoft.com/office/drawing/2014/main" id="{40F4B480-BD5A-47D7-8621-916321093735}"/>
              </a:ext>
            </a:extLst>
          </p:cNvPr>
          <p:cNvSpPr txBox="1"/>
          <p:nvPr userDrawn="1"/>
        </p:nvSpPr>
        <p:spPr>
          <a:xfrm>
            <a:off x="5344709" y="66561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</a:p>
        </p:txBody>
      </p:sp>
    </p:spTree>
    <p:extLst>
      <p:ext uri="{BB962C8B-B14F-4D97-AF65-F5344CB8AC3E}">
        <p14:creationId xmlns:p14="http://schemas.microsoft.com/office/powerpoint/2010/main" val="20045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723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B3E77105-140F-42E8-9345-60F51C96219F}"/>
              </a:ext>
            </a:extLst>
          </p:cNvPr>
          <p:cNvSpPr txBox="1">
            <a:spLocks/>
          </p:cNvSpPr>
          <p:nvPr/>
        </p:nvSpPr>
        <p:spPr>
          <a:xfrm>
            <a:off x="328247" y="1189988"/>
            <a:ext cx="11685562" cy="53457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E2E Slice Service Creation resulting in: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(a) Creation of a new e2e slice with new RAN, Core, Transport slice subnets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(b) Creation of a new e2e slice with new RAN, but reuse Transport &amp; Core slice subnets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(c) Reuse an existing e2e slice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E2E Slice Service activation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E2E Slice Service deactivation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E2E Slice Service termination, resulting in:</a:t>
            </a:r>
          </a:p>
          <a:p>
            <a:pPr marL="1308100" marR="0" lvl="0" indent="-3937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AutoNum type="alphaLcParenBoth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Removal of mapping of service to the e2e slice</a:t>
            </a:r>
          </a:p>
          <a:p>
            <a:pPr marL="1308100" marR="0" lvl="0" indent="-3937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AutoNum type="alphaLcParenBoth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Removal of NSI, and its associated configuration in constituent NSSIs</a:t>
            </a:r>
          </a:p>
          <a:p>
            <a:pPr marL="1308100" marR="0" lvl="0" indent="-3937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AutoNum type="alphaLcParenBoth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Removal of NSI, deallocation of constituent NSSIs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KPI monitoring via portal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Closed Loop Control scenario for slice resource optimization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Intelligent Slicing scenario for SLA guarantee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Stretch goal: (Simulated) traffic flow demo through NSI constituting of RAN, Core and Transport slice subnets created by ONAP.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0B75F04-FBE8-4E16-8F1E-33E34E218EEF}"/>
              </a:ext>
            </a:extLst>
          </p:cNvPr>
          <p:cNvSpPr txBox="1">
            <a:spLocks/>
          </p:cNvSpPr>
          <p:nvPr/>
        </p:nvSpPr>
        <p:spPr>
          <a:xfrm>
            <a:off x="163839" y="-1837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 Scenarios</a:t>
            </a:r>
          </a:p>
        </p:txBody>
      </p:sp>
    </p:spTree>
    <p:extLst>
      <p:ext uri="{BB962C8B-B14F-4D97-AF65-F5344CB8AC3E}">
        <p14:creationId xmlns:p14="http://schemas.microsoft.com/office/powerpoint/2010/main" val="3263860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42D4B4-BF92-D14A-BF1C-9878B92A2A3D}"/>
              </a:ext>
            </a:extLst>
          </p:cNvPr>
          <p:cNvSpPr txBox="1">
            <a:spLocks/>
          </p:cNvSpPr>
          <p:nvPr/>
        </p:nvSpPr>
        <p:spPr>
          <a:xfrm>
            <a:off x="708989" y="46070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Presenters: </a:t>
            </a:r>
            <a:r>
              <a:rPr lang="en-US" altLang="zh-CN" sz="2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 Meng (CMCC) and Swaminathan S (Wipro)</a:t>
            </a:r>
            <a:endParaRPr lang="en-US" sz="22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1E3EC15-5521-4C4D-8C50-80159D61BEC0}"/>
              </a:ext>
            </a:extLst>
          </p:cNvPr>
          <p:cNvSpPr txBox="1">
            <a:spLocks/>
          </p:cNvSpPr>
          <p:nvPr/>
        </p:nvSpPr>
        <p:spPr>
          <a:xfrm>
            <a:off x="708989" y="183458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E2E Network Slicing </a:t>
            </a:r>
            <a:r>
              <a: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ase: </a:t>
            </a:r>
            <a:r>
              <a: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Honolulu</a:t>
            </a:r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endParaRPr lang="en-US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7FEA75-BE63-469C-89E5-68F9317B3B09}"/>
              </a:ext>
            </a:extLst>
          </p:cNvPr>
          <p:cNvSpPr txBox="1"/>
          <p:nvPr/>
        </p:nvSpPr>
        <p:spPr>
          <a:xfrm>
            <a:off x="708989" y="6170526"/>
            <a:ext cx="1993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October 14, 2020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1E776076-B1C5-4492-9873-B595A9D7E939}"/>
              </a:ext>
            </a:extLst>
          </p:cNvPr>
          <p:cNvSpPr txBox="1">
            <a:spLocks/>
          </p:cNvSpPr>
          <p:nvPr/>
        </p:nvSpPr>
        <p:spPr>
          <a:xfrm>
            <a:off x="1087332" y="2836031"/>
            <a:ext cx="9375802" cy="1705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r>
              <a:rPr lang="en-US" altLang="zh-CN" b="1" dirty="0"/>
              <a:t>Participants</a:t>
            </a:r>
            <a:r>
              <a:rPr lang="en-US" altLang="zh-CN" sz="1600" b="1" dirty="0"/>
              <a:t>:</a:t>
            </a:r>
            <a:r>
              <a:rPr lang="zh-CN" altLang="en-US" sz="1600" b="1" dirty="0"/>
              <a:t> </a:t>
            </a:r>
            <a:r>
              <a:rPr lang="en-US" altLang="zh-CN" sz="1600" dirty="0"/>
              <a:t>CMCC,</a:t>
            </a:r>
            <a:r>
              <a:rPr lang="zh-CN" altLang="en-US" sz="1600" dirty="0"/>
              <a:t> </a:t>
            </a:r>
            <a:r>
              <a:rPr lang="en-US" altLang="zh-CN" sz="1600" dirty="0"/>
              <a:t>Wipro,</a:t>
            </a:r>
            <a:r>
              <a:rPr lang="zh-CN" altLang="en-US" sz="1600" dirty="0"/>
              <a:t> </a:t>
            </a:r>
            <a:r>
              <a:rPr lang="en-US" altLang="zh-CN" sz="1600" dirty="0"/>
              <a:t>Huawei,</a:t>
            </a:r>
            <a:r>
              <a:rPr lang="zh-CN" altLang="en-US" sz="1600" dirty="0"/>
              <a:t> </a:t>
            </a:r>
            <a:r>
              <a:rPr lang="en-US" altLang="zh-CN" sz="1600" dirty="0"/>
              <a:t>AT&amp;T,</a:t>
            </a:r>
            <a:r>
              <a:rPr lang="zh-CN" altLang="en-US" sz="1600" dirty="0"/>
              <a:t> </a:t>
            </a:r>
            <a:r>
              <a:rPr lang="en-US" altLang="zh-CN" sz="1600" dirty="0"/>
              <a:t>Amdocs,</a:t>
            </a:r>
            <a:r>
              <a:rPr lang="zh-CN" altLang="en-US" sz="1600" dirty="0"/>
              <a:t> </a:t>
            </a:r>
            <a:r>
              <a:rPr lang="en-US" altLang="zh-CN" sz="1600" dirty="0"/>
              <a:t>Tech Mahindra, DT, TIM, IBM, LTTS, Reliance</a:t>
            </a:r>
            <a:r>
              <a:rPr lang="zh-CN" altLang="en-US" sz="1600" dirty="0"/>
              <a:t> </a:t>
            </a:r>
            <a:r>
              <a:rPr lang="en-US" altLang="zh-CN" sz="1600" dirty="0" err="1"/>
              <a:t>Jio</a:t>
            </a:r>
            <a:r>
              <a:rPr lang="en-US" altLang="zh-CN" sz="1600" dirty="0"/>
              <a:t>,</a:t>
            </a:r>
            <a:r>
              <a:rPr lang="zh-CN" altLang="en-US" sz="1600" dirty="0"/>
              <a:t> </a:t>
            </a:r>
            <a:r>
              <a:rPr lang="en-US" altLang="zh-CN" sz="1600" dirty="0"/>
              <a:t>Tencent,</a:t>
            </a:r>
            <a:r>
              <a:rPr lang="zh-CN" altLang="en-US" sz="1600" dirty="0"/>
              <a:t> </a:t>
            </a:r>
            <a:r>
              <a:rPr lang="en-US" altLang="zh-CN" sz="1600" dirty="0"/>
              <a:t>China</a:t>
            </a:r>
            <a:r>
              <a:rPr lang="zh-CN" altLang="en-US" sz="1600" dirty="0"/>
              <a:t> </a:t>
            </a:r>
            <a:r>
              <a:rPr lang="en-US" altLang="zh-CN" sz="1600" dirty="0"/>
              <a:t>Telecom,</a:t>
            </a:r>
            <a:r>
              <a:rPr lang="zh-CN" altLang="en-US" sz="1600" dirty="0"/>
              <a:t> </a:t>
            </a:r>
            <a:r>
              <a:rPr lang="en-US" altLang="zh-CN" sz="1600" dirty="0"/>
              <a:t>QCT</a:t>
            </a:r>
            <a:endParaRPr lang="ru-RU" sz="1600" dirty="0"/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E1196030-A59B-4A51-838F-B8974E3DF0AD}"/>
              </a:ext>
            </a:extLst>
          </p:cNvPr>
          <p:cNvSpPr txBox="1">
            <a:spLocks/>
          </p:cNvSpPr>
          <p:nvPr/>
        </p:nvSpPr>
        <p:spPr>
          <a:xfrm>
            <a:off x="1087332" y="3971958"/>
            <a:ext cx="9375802" cy="8853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b="1" dirty="0"/>
              <a:t>Authors:</a:t>
            </a:r>
            <a:r>
              <a:rPr lang="zh-CN" altLang="en-US" dirty="0"/>
              <a:t> </a:t>
            </a:r>
            <a:r>
              <a:rPr lang="en-US" altLang="zh-CN" dirty="0"/>
              <a:t>Lin Meng (CMCC), Swaminathan S (Wipro),</a:t>
            </a:r>
            <a:r>
              <a:rPr lang="zh-CN" altLang="en-US" dirty="0"/>
              <a:t> </a:t>
            </a:r>
            <a:r>
              <a:rPr lang="en-US" altLang="zh-CN" dirty="0"/>
              <a:t>Henry Yu (Huawei),</a:t>
            </a:r>
            <a:r>
              <a:rPr lang="zh-CN" altLang="en-US" dirty="0"/>
              <a:t> </a:t>
            </a:r>
            <a:r>
              <a:rPr lang="en-US" altLang="zh-CN" dirty="0"/>
              <a:t>Milind</a:t>
            </a:r>
            <a:r>
              <a:rPr lang="zh-CN" altLang="en-US" dirty="0"/>
              <a:t> </a:t>
            </a:r>
            <a:r>
              <a:rPr lang="en-US" altLang="zh-CN" dirty="0"/>
              <a:t>Jalwadi (Tech</a:t>
            </a:r>
            <a:r>
              <a:rPr lang="zh-CN" altLang="en-US" dirty="0"/>
              <a:t> </a:t>
            </a:r>
            <a:r>
              <a:rPr lang="en-US" altLang="zh-CN" dirty="0"/>
              <a:t>Mahindra),</a:t>
            </a:r>
            <a:r>
              <a:rPr lang="zh-CN" altLang="en-US" dirty="0"/>
              <a:t> </a:t>
            </a:r>
            <a:r>
              <a:rPr lang="en-US" altLang="zh-CN" dirty="0" err="1"/>
              <a:t>Borislav</a:t>
            </a:r>
            <a:r>
              <a:rPr lang="en-US" altLang="zh-CN" dirty="0"/>
              <a:t> Glozman (Amdocs),</a:t>
            </a:r>
            <a:r>
              <a:rPr lang="zh-CN" altLang="en-US" dirty="0"/>
              <a:t> </a:t>
            </a:r>
            <a:r>
              <a:rPr lang="en-US" altLang="zh-CN" dirty="0"/>
              <a:t>Shankar</a:t>
            </a:r>
            <a:r>
              <a:rPr lang="zh-CN" altLang="en-US" dirty="0"/>
              <a:t> </a:t>
            </a:r>
            <a:r>
              <a:rPr lang="en-US" altLang="zh-CN" dirty="0"/>
              <a:t>P</a:t>
            </a:r>
            <a:r>
              <a:rPr lang="zh-CN" altLang="en-US" dirty="0"/>
              <a:t> </a:t>
            </a:r>
            <a:r>
              <a:rPr lang="en-US" altLang="zh-CN" dirty="0"/>
              <a:t>N</a:t>
            </a:r>
            <a:r>
              <a:rPr lang="zh-CN" altLang="en-US" dirty="0"/>
              <a:t> </a:t>
            </a:r>
            <a:r>
              <a:rPr lang="en-US" altLang="zh-CN" dirty="0"/>
              <a:t>(AT&amp;T)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877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235656" y="-1538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ONAP-based</a:t>
            </a:r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Slice</a:t>
            </a:r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Management:</a:t>
            </a:r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</a:t>
            </a:r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202746-DAC7-44FB-BB14-334AA501F92D}"/>
              </a:ext>
            </a:extLst>
          </p:cNvPr>
          <p:cNvSpPr/>
          <p:nvPr/>
        </p:nvSpPr>
        <p:spPr>
          <a:xfrm>
            <a:off x="421596" y="3463247"/>
            <a:ext cx="1820903" cy="575988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NSMF (ONAP)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364FFA-9F5D-40B6-A37F-C9593723CBE4}"/>
              </a:ext>
            </a:extLst>
          </p:cNvPr>
          <p:cNvSpPr/>
          <p:nvPr/>
        </p:nvSpPr>
        <p:spPr>
          <a:xfrm>
            <a:off x="420423" y="2319005"/>
            <a:ext cx="1820902" cy="567969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CSMF (ONAP)</a:t>
            </a:r>
          </a:p>
        </p:txBody>
      </p:sp>
      <p:sp>
        <p:nvSpPr>
          <p:cNvPr id="7" name="Arrow: Up-Down 6">
            <a:extLst>
              <a:ext uri="{FF2B5EF4-FFF2-40B4-BE49-F238E27FC236}">
                <a16:creationId xmlns:a16="http://schemas.microsoft.com/office/drawing/2014/main" id="{91F6611C-0688-46BA-8CEB-02315C6BBB68}"/>
              </a:ext>
            </a:extLst>
          </p:cNvPr>
          <p:cNvSpPr/>
          <p:nvPr/>
        </p:nvSpPr>
        <p:spPr>
          <a:xfrm>
            <a:off x="1177300" y="2886975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551B63-F835-4E7E-BE0C-52791904B041}"/>
              </a:ext>
            </a:extLst>
          </p:cNvPr>
          <p:cNvSpPr txBox="1"/>
          <p:nvPr/>
        </p:nvSpPr>
        <p:spPr>
          <a:xfrm>
            <a:off x="1330872" y="1823712"/>
            <a:ext cx="1335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Standard APIs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C1522C-FC12-4822-954C-87E6D65892BA}"/>
              </a:ext>
            </a:extLst>
          </p:cNvPr>
          <p:cNvSpPr/>
          <p:nvPr/>
        </p:nvSpPr>
        <p:spPr>
          <a:xfrm>
            <a:off x="421596" y="4628466"/>
            <a:ext cx="1819729" cy="543388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NSSMF(s)</a:t>
            </a:r>
            <a:endParaRPr lang="en-US" sz="2000" baseline="30000" dirty="0">
              <a:solidFill>
                <a:srgbClr val="44546A"/>
              </a:solidFill>
            </a:endParaRPr>
          </a:p>
          <a:p>
            <a:pPr algn="ctr"/>
            <a:r>
              <a:rPr lang="en-US" b="1" dirty="0">
                <a:solidFill>
                  <a:srgbClr val="44546A"/>
                </a:solidFill>
              </a:rPr>
              <a:t>(ONAP)</a:t>
            </a:r>
          </a:p>
        </p:txBody>
      </p:sp>
      <p:sp>
        <p:nvSpPr>
          <p:cNvPr id="10" name="Arrow: Up-Down 9">
            <a:extLst>
              <a:ext uri="{FF2B5EF4-FFF2-40B4-BE49-F238E27FC236}">
                <a16:creationId xmlns:a16="http://schemas.microsoft.com/office/drawing/2014/main" id="{82903E62-D839-47E5-88F3-63CE2ABA45AE}"/>
              </a:ext>
            </a:extLst>
          </p:cNvPr>
          <p:cNvSpPr/>
          <p:nvPr/>
        </p:nvSpPr>
        <p:spPr>
          <a:xfrm>
            <a:off x="1177300" y="1683147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4BCA0FDA-CEE4-4188-A59B-82A42AD2257A}"/>
              </a:ext>
            </a:extLst>
          </p:cNvPr>
          <p:cNvSpPr/>
          <p:nvPr/>
        </p:nvSpPr>
        <p:spPr>
          <a:xfrm>
            <a:off x="357302" y="5702826"/>
            <a:ext cx="1819729" cy="409632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2" name="Arrow: Up-Down 11">
            <a:extLst>
              <a:ext uri="{FF2B5EF4-FFF2-40B4-BE49-F238E27FC236}">
                <a16:creationId xmlns:a16="http://schemas.microsoft.com/office/drawing/2014/main" id="{06F5A5EF-4C75-43C3-81F2-D4CD3BAA5BD2}"/>
              </a:ext>
            </a:extLst>
          </p:cNvPr>
          <p:cNvSpPr/>
          <p:nvPr/>
        </p:nvSpPr>
        <p:spPr>
          <a:xfrm>
            <a:off x="1176127" y="4039235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97F5A874-A599-4E65-988E-C6E0FEC7B98F}"/>
              </a:ext>
            </a:extLst>
          </p:cNvPr>
          <p:cNvSpPr/>
          <p:nvPr/>
        </p:nvSpPr>
        <p:spPr>
          <a:xfrm>
            <a:off x="1171822" y="5171854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17F393-A243-43C6-A42D-9C57686C0FA8}"/>
              </a:ext>
            </a:extLst>
          </p:cNvPr>
          <p:cNvSpPr/>
          <p:nvPr/>
        </p:nvSpPr>
        <p:spPr>
          <a:xfrm>
            <a:off x="2902011" y="3448413"/>
            <a:ext cx="1820903" cy="550484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NSMF (ONAP)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E8ED92-0EFB-4AB0-9F10-2BCDDBC0969C}"/>
              </a:ext>
            </a:extLst>
          </p:cNvPr>
          <p:cNvSpPr/>
          <p:nvPr/>
        </p:nvSpPr>
        <p:spPr>
          <a:xfrm>
            <a:off x="2900838" y="2304171"/>
            <a:ext cx="1820902" cy="5424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CSMF</a:t>
            </a:r>
          </a:p>
        </p:txBody>
      </p:sp>
      <p:sp>
        <p:nvSpPr>
          <p:cNvPr id="16" name="Arrow: Up-Down 15">
            <a:extLst>
              <a:ext uri="{FF2B5EF4-FFF2-40B4-BE49-F238E27FC236}">
                <a16:creationId xmlns:a16="http://schemas.microsoft.com/office/drawing/2014/main" id="{BD3F0B48-5822-4397-B1DE-F75CFCED2700}"/>
              </a:ext>
            </a:extLst>
          </p:cNvPr>
          <p:cNvSpPr/>
          <p:nvPr/>
        </p:nvSpPr>
        <p:spPr>
          <a:xfrm>
            <a:off x="3657715" y="2846637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C68D0F-9958-4215-B9E1-3196E51D44C0}"/>
              </a:ext>
            </a:extLst>
          </p:cNvPr>
          <p:cNvSpPr/>
          <p:nvPr/>
        </p:nvSpPr>
        <p:spPr>
          <a:xfrm>
            <a:off x="2902011" y="4613631"/>
            <a:ext cx="1819729" cy="517885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NSSMF(s)</a:t>
            </a:r>
            <a:endParaRPr lang="en-US" sz="2000" b="1" baseline="30000" dirty="0">
              <a:solidFill>
                <a:srgbClr val="44546A"/>
              </a:solidFill>
            </a:endParaRPr>
          </a:p>
          <a:p>
            <a:pPr algn="ctr"/>
            <a:r>
              <a:rPr lang="en-US" b="1" dirty="0">
                <a:solidFill>
                  <a:srgbClr val="44546A"/>
                </a:solidFill>
              </a:rPr>
              <a:t>(ONAP)</a:t>
            </a:r>
          </a:p>
        </p:txBody>
      </p:sp>
      <p:sp>
        <p:nvSpPr>
          <p:cNvPr id="18" name="Arrow: Up-Down 17">
            <a:extLst>
              <a:ext uri="{FF2B5EF4-FFF2-40B4-BE49-F238E27FC236}">
                <a16:creationId xmlns:a16="http://schemas.microsoft.com/office/drawing/2014/main" id="{B760C03A-5690-45F4-AFDA-8BA363E73A92}"/>
              </a:ext>
            </a:extLst>
          </p:cNvPr>
          <p:cNvSpPr/>
          <p:nvPr/>
        </p:nvSpPr>
        <p:spPr>
          <a:xfrm>
            <a:off x="3688429" y="1685990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16D8EC11-77B1-4261-A8ED-1DA9E7036E80}"/>
              </a:ext>
            </a:extLst>
          </p:cNvPr>
          <p:cNvSpPr/>
          <p:nvPr/>
        </p:nvSpPr>
        <p:spPr>
          <a:xfrm>
            <a:off x="2837717" y="5662488"/>
            <a:ext cx="1819729" cy="419774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20" name="Arrow: Up-Down 19">
            <a:extLst>
              <a:ext uri="{FF2B5EF4-FFF2-40B4-BE49-F238E27FC236}">
                <a16:creationId xmlns:a16="http://schemas.microsoft.com/office/drawing/2014/main" id="{79D9A3CC-2E67-4FEB-93E5-DBA824549588}"/>
              </a:ext>
            </a:extLst>
          </p:cNvPr>
          <p:cNvSpPr/>
          <p:nvPr/>
        </p:nvSpPr>
        <p:spPr>
          <a:xfrm>
            <a:off x="3656542" y="3998897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21" name="Arrow: Up-Down 20">
            <a:extLst>
              <a:ext uri="{FF2B5EF4-FFF2-40B4-BE49-F238E27FC236}">
                <a16:creationId xmlns:a16="http://schemas.microsoft.com/office/drawing/2014/main" id="{6397A3B5-A26C-43C1-9967-9C3B5A56169A}"/>
              </a:ext>
            </a:extLst>
          </p:cNvPr>
          <p:cNvSpPr/>
          <p:nvPr/>
        </p:nvSpPr>
        <p:spPr>
          <a:xfrm>
            <a:off x="3652237" y="5131516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9C21F98-8956-4962-BB58-C25C0BFEFB4B}"/>
              </a:ext>
            </a:extLst>
          </p:cNvPr>
          <p:cNvSpPr/>
          <p:nvPr/>
        </p:nvSpPr>
        <p:spPr>
          <a:xfrm>
            <a:off x="5348509" y="3406326"/>
            <a:ext cx="1820903" cy="535810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NSMF (ONAP)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A269C2-04C1-432B-AAFD-5CB20357D77C}"/>
              </a:ext>
            </a:extLst>
          </p:cNvPr>
          <p:cNvSpPr/>
          <p:nvPr/>
        </p:nvSpPr>
        <p:spPr>
          <a:xfrm>
            <a:off x="5347336" y="2272914"/>
            <a:ext cx="1820902" cy="5169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CSMF</a:t>
            </a:r>
          </a:p>
        </p:txBody>
      </p:sp>
      <p:sp>
        <p:nvSpPr>
          <p:cNvPr id="24" name="Arrow: Up-Down 23">
            <a:extLst>
              <a:ext uri="{FF2B5EF4-FFF2-40B4-BE49-F238E27FC236}">
                <a16:creationId xmlns:a16="http://schemas.microsoft.com/office/drawing/2014/main" id="{50871371-176E-4BA0-80C9-2D0A66A40F71}"/>
              </a:ext>
            </a:extLst>
          </p:cNvPr>
          <p:cNvSpPr/>
          <p:nvPr/>
        </p:nvSpPr>
        <p:spPr>
          <a:xfrm>
            <a:off x="6104213" y="2789876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1CAB5F1-7D0E-4BEB-98E1-8F3140BF125A}"/>
              </a:ext>
            </a:extLst>
          </p:cNvPr>
          <p:cNvSpPr/>
          <p:nvPr/>
        </p:nvSpPr>
        <p:spPr>
          <a:xfrm>
            <a:off x="5348509" y="4571544"/>
            <a:ext cx="1819729" cy="5032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NSSMF(s)</a:t>
            </a:r>
          </a:p>
        </p:txBody>
      </p:sp>
      <p:sp>
        <p:nvSpPr>
          <p:cNvPr id="26" name="Arrow: Up-Down 25">
            <a:extLst>
              <a:ext uri="{FF2B5EF4-FFF2-40B4-BE49-F238E27FC236}">
                <a16:creationId xmlns:a16="http://schemas.microsoft.com/office/drawing/2014/main" id="{F079E5A3-4744-433A-8905-6EBBC2309A43}"/>
              </a:ext>
            </a:extLst>
          </p:cNvPr>
          <p:cNvSpPr/>
          <p:nvPr/>
        </p:nvSpPr>
        <p:spPr>
          <a:xfrm>
            <a:off x="6104213" y="1669299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27" name="Cloud 26">
            <a:extLst>
              <a:ext uri="{FF2B5EF4-FFF2-40B4-BE49-F238E27FC236}">
                <a16:creationId xmlns:a16="http://schemas.microsoft.com/office/drawing/2014/main" id="{1674C5BA-5FC9-4C8F-879F-F66011CAA959}"/>
              </a:ext>
            </a:extLst>
          </p:cNvPr>
          <p:cNvSpPr/>
          <p:nvPr/>
        </p:nvSpPr>
        <p:spPr>
          <a:xfrm>
            <a:off x="5284215" y="5605727"/>
            <a:ext cx="1819729" cy="46064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28" name="Arrow: Up-Down 27">
            <a:extLst>
              <a:ext uri="{FF2B5EF4-FFF2-40B4-BE49-F238E27FC236}">
                <a16:creationId xmlns:a16="http://schemas.microsoft.com/office/drawing/2014/main" id="{85FB3540-3062-482B-A87C-45C835EFCB55}"/>
              </a:ext>
            </a:extLst>
          </p:cNvPr>
          <p:cNvSpPr/>
          <p:nvPr/>
        </p:nvSpPr>
        <p:spPr>
          <a:xfrm>
            <a:off x="6103040" y="3942136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29" name="Arrow: Up-Down 28">
            <a:extLst>
              <a:ext uri="{FF2B5EF4-FFF2-40B4-BE49-F238E27FC236}">
                <a16:creationId xmlns:a16="http://schemas.microsoft.com/office/drawing/2014/main" id="{1839179F-A119-426B-86C0-01BDAC6E9583}"/>
              </a:ext>
            </a:extLst>
          </p:cNvPr>
          <p:cNvSpPr/>
          <p:nvPr/>
        </p:nvSpPr>
        <p:spPr>
          <a:xfrm>
            <a:off x="6098735" y="5074755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36C8581-3C90-44DF-BF6B-68588228196D}"/>
              </a:ext>
            </a:extLst>
          </p:cNvPr>
          <p:cNvSpPr/>
          <p:nvPr/>
        </p:nvSpPr>
        <p:spPr>
          <a:xfrm>
            <a:off x="7889687" y="3390054"/>
            <a:ext cx="1820903" cy="497502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NSMF (ONAP)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8F0529E-E1B2-4FCF-BD9D-15D9109B841D}"/>
              </a:ext>
            </a:extLst>
          </p:cNvPr>
          <p:cNvSpPr/>
          <p:nvPr/>
        </p:nvSpPr>
        <p:spPr>
          <a:xfrm>
            <a:off x="7888514" y="2279875"/>
            <a:ext cx="1820902" cy="483586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CSMF (ONAP)</a:t>
            </a:r>
          </a:p>
        </p:txBody>
      </p:sp>
      <p:sp>
        <p:nvSpPr>
          <p:cNvPr id="32" name="Arrow: Up-Down 31">
            <a:extLst>
              <a:ext uri="{FF2B5EF4-FFF2-40B4-BE49-F238E27FC236}">
                <a16:creationId xmlns:a16="http://schemas.microsoft.com/office/drawing/2014/main" id="{A3632359-0B18-427A-A7F5-F8EBC70F0317}"/>
              </a:ext>
            </a:extLst>
          </p:cNvPr>
          <p:cNvSpPr/>
          <p:nvPr/>
        </p:nvSpPr>
        <p:spPr>
          <a:xfrm>
            <a:off x="8660480" y="2780329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F36693-03B0-4B25-ADFD-B0670AA00608}"/>
              </a:ext>
            </a:extLst>
          </p:cNvPr>
          <p:cNvSpPr txBox="1"/>
          <p:nvPr/>
        </p:nvSpPr>
        <p:spPr>
          <a:xfrm>
            <a:off x="8839060" y="1770459"/>
            <a:ext cx="955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44546A"/>
                </a:solidFill>
              </a:rPr>
              <a:t>TMF</a:t>
            </a:r>
            <a:r>
              <a:rPr lang="en-US" sz="1600" dirty="0">
                <a:solidFill>
                  <a:srgbClr val="44546A"/>
                </a:solidFill>
              </a:rPr>
              <a:t> APIs</a:t>
            </a:r>
          </a:p>
          <a:p>
            <a:endParaRPr lang="en-US" sz="1600" dirty="0">
              <a:solidFill>
                <a:srgbClr val="44546A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C3B198-2342-4AAB-BEAC-5E6292E4E0C9}"/>
              </a:ext>
            </a:extLst>
          </p:cNvPr>
          <p:cNvSpPr/>
          <p:nvPr/>
        </p:nvSpPr>
        <p:spPr>
          <a:xfrm>
            <a:off x="7889687" y="4514148"/>
            <a:ext cx="1819729" cy="5060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NSSMF(s)</a:t>
            </a:r>
          </a:p>
        </p:txBody>
      </p:sp>
      <p:sp>
        <p:nvSpPr>
          <p:cNvPr id="35" name="Arrow: Up-Down 34">
            <a:extLst>
              <a:ext uri="{FF2B5EF4-FFF2-40B4-BE49-F238E27FC236}">
                <a16:creationId xmlns:a16="http://schemas.microsoft.com/office/drawing/2014/main" id="{0F585F36-76F5-44FC-B954-EF003EAC2FB6}"/>
              </a:ext>
            </a:extLst>
          </p:cNvPr>
          <p:cNvSpPr/>
          <p:nvPr/>
        </p:nvSpPr>
        <p:spPr>
          <a:xfrm>
            <a:off x="8645391" y="1643984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36" name="Cloud 35">
            <a:extLst>
              <a:ext uri="{FF2B5EF4-FFF2-40B4-BE49-F238E27FC236}">
                <a16:creationId xmlns:a16="http://schemas.microsoft.com/office/drawing/2014/main" id="{C03AD080-8F70-4E1D-8E9B-F397B9180110}"/>
              </a:ext>
            </a:extLst>
          </p:cNvPr>
          <p:cNvSpPr/>
          <p:nvPr/>
        </p:nvSpPr>
        <p:spPr>
          <a:xfrm>
            <a:off x="7825393" y="5551147"/>
            <a:ext cx="1819729" cy="483586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37" name="Arrow: Up-Down 36">
            <a:extLst>
              <a:ext uri="{FF2B5EF4-FFF2-40B4-BE49-F238E27FC236}">
                <a16:creationId xmlns:a16="http://schemas.microsoft.com/office/drawing/2014/main" id="{0FE46019-A096-4C31-B518-8F9EE482F5D0}"/>
              </a:ext>
            </a:extLst>
          </p:cNvPr>
          <p:cNvSpPr/>
          <p:nvPr/>
        </p:nvSpPr>
        <p:spPr>
          <a:xfrm>
            <a:off x="8644219" y="3887555"/>
            <a:ext cx="302840" cy="626593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38" name="Arrow: Up-Down 37">
            <a:extLst>
              <a:ext uri="{FF2B5EF4-FFF2-40B4-BE49-F238E27FC236}">
                <a16:creationId xmlns:a16="http://schemas.microsoft.com/office/drawing/2014/main" id="{FA49FE20-795D-435B-A0FB-EAE2C53454EF}"/>
              </a:ext>
            </a:extLst>
          </p:cNvPr>
          <p:cNvSpPr/>
          <p:nvPr/>
        </p:nvSpPr>
        <p:spPr>
          <a:xfrm>
            <a:off x="8639913" y="5020175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9F069E9-0C49-4CDE-BB9C-5313E84D8276}"/>
              </a:ext>
            </a:extLst>
          </p:cNvPr>
          <p:cNvSpPr/>
          <p:nvPr/>
        </p:nvSpPr>
        <p:spPr>
          <a:xfrm>
            <a:off x="10271225" y="3390054"/>
            <a:ext cx="1820903" cy="5103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NSMF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BBA5194-9EB8-45A7-B344-EF2262B88284}"/>
              </a:ext>
            </a:extLst>
          </p:cNvPr>
          <p:cNvSpPr/>
          <p:nvPr/>
        </p:nvSpPr>
        <p:spPr>
          <a:xfrm>
            <a:off x="10270052" y="2310064"/>
            <a:ext cx="1820902" cy="4963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CSMF</a:t>
            </a:r>
          </a:p>
        </p:txBody>
      </p:sp>
      <p:sp>
        <p:nvSpPr>
          <p:cNvPr id="41" name="Arrow: Up-Down 40">
            <a:extLst>
              <a:ext uri="{FF2B5EF4-FFF2-40B4-BE49-F238E27FC236}">
                <a16:creationId xmlns:a16="http://schemas.microsoft.com/office/drawing/2014/main" id="{ADA8C35C-66BD-4C22-973F-F225D633AECC}"/>
              </a:ext>
            </a:extLst>
          </p:cNvPr>
          <p:cNvSpPr/>
          <p:nvPr/>
        </p:nvSpPr>
        <p:spPr>
          <a:xfrm>
            <a:off x="11026929" y="2790443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8389409-BD7B-4A1C-A6C4-48054DC6D6E0}"/>
              </a:ext>
            </a:extLst>
          </p:cNvPr>
          <p:cNvSpPr/>
          <p:nvPr/>
        </p:nvSpPr>
        <p:spPr>
          <a:xfrm>
            <a:off x="10271225" y="4501852"/>
            <a:ext cx="1819729" cy="531127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NSSMF(s)</a:t>
            </a:r>
            <a:endParaRPr lang="en-US" sz="2000" b="1" baseline="30000" dirty="0">
              <a:solidFill>
                <a:srgbClr val="44546A"/>
              </a:solidFill>
            </a:endParaRPr>
          </a:p>
          <a:p>
            <a:pPr algn="ctr"/>
            <a:r>
              <a:rPr lang="en-US" b="1" dirty="0">
                <a:solidFill>
                  <a:srgbClr val="44546A"/>
                </a:solidFill>
              </a:rPr>
              <a:t>(ONAP)</a:t>
            </a:r>
          </a:p>
        </p:txBody>
      </p:sp>
      <p:sp>
        <p:nvSpPr>
          <p:cNvPr id="43" name="Arrow: Up-Down 42">
            <a:extLst>
              <a:ext uri="{FF2B5EF4-FFF2-40B4-BE49-F238E27FC236}">
                <a16:creationId xmlns:a16="http://schemas.microsoft.com/office/drawing/2014/main" id="{C40A86CF-CC3B-4F97-A383-967F8D22FEB0}"/>
              </a:ext>
            </a:extLst>
          </p:cNvPr>
          <p:cNvSpPr/>
          <p:nvPr/>
        </p:nvSpPr>
        <p:spPr>
          <a:xfrm>
            <a:off x="11026929" y="1670435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44" name="Cloud 43">
            <a:extLst>
              <a:ext uri="{FF2B5EF4-FFF2-40B4-BE49-F238E27FC236}">
                <a16:creationId xmlns:a16="http://schemas.microsoft.com/office/drawing/2014/main" id="{96C6294C-E1D8-48E1-AB53-3414E7E1E478}"/>
              </a:ext>
            </a:extLst>
          </p:cNvPr>
          <p:cNvSpPr/>
          <p:nvPr/>
        </p:nvSpPr>
        <p:spPr>
          <a:xfrm>
            <a:off x="10206931" y="5563951"/>
            <a:ext cx="1819729" cy="486144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45" name="Arrow: Up-Down 44">
            <a:extLst>
              <a:ext uri="{FF2B5EF4-FFF2-40B4-BE49-F238E27FC236}">
                <a16:creationId xmlns:a16="http://schemas.microsoft.com/office/drawing/2014/main" id="{E4AE901A-3ADB-45D0-8DFB-B49B49773460}"/>
              </a:ext>
            </a:extLst>
          </p:cNvPr>
          <p:cNvSpPr/>
          <p:nvPr/>
        </p:nvSpPr>
        <p:spPr>
          <a:xfrm>
            <a:off x="11025756" y="3900360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46" name="Arrow: Up-Down 45">
            <a:extLst>
              <a:ext uri="{FF2B5EF4-FFF2-40B4-BE49-F238E27FC236}">
                <a16:creationId xmlns:a16="http://schemas.microsoft.com/office/drawing/2014/main" id="{E734F57C-E44B-4E13-9AB8-68CF8F732168}"/>
              </a:ext>
            </a:extLst>
          </p:cNvPr>
          <p:cNvSpPr/>
          <p:nvPr/>
        </p:nvSpPr>
        <p:spPr>
          <a:xfrm>
            <a:off x="11021451" y="5032979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1766F1A-49C7-4610-9877-1EE0AE0ECCFD}"/>
              </a:ext>
            </a:extLst>
          </p:cNvPr>
          <p:cNvSpPr/>
          <p:nvPr/>
        </p:nvSpPr>
        <p:spPr>
          <a:xfrm>
            <a:off x="315715" y="6400614"/>
            <a:ext cx="2119173" cy="2654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3</a:t>
            </a:r>
            <a:r>
              <a:rPr lang="en-US" baseline="30000" dirty="0">
                <a:solidFill>
                  <a:srgbClr val="44546A"/>
                </a:solidFill>
              </a:rPr>
              <a:t>rd</a:t>
            </a:r>
            <a:r>
              <a:rPr lang="en-US" dirty="0">
                <a:solidFill>
                  <a:srgbClr val="44546A"/>
                </a:solidFill>
              </a:rPr>
              <a:t> party component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F6B204D-D6F7-4DD0-B096-0B241DF259AF}"/>
              </a:ext>
            </a:extLst>
          </p:cNvPr>
          <p:cNvSpPr/>
          <p:nvPr/>
        </p:nvSpPr>
        <p:spPr>
          <a:xfrm>
            <a:off x="242296" y="1381741"/>
            <a:ext cx="322950" cy="351057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2199E8E-A7AD-4C09-9957-69CC27509EF3}"/>
              </a:ext>
            </a:extLst>
          </p:cNvPr>
          <p:cNvSpPr/>
          <p:nvPr/>
        </p:nvSpPr>
        <p:spPr>
          <a:xfrm>
            <a:off x="2697289" y="1376065"/>
            <a:ext cx="322950" cy="351057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CD283EF-967A-4EFA-B945-ACFD78C57FA0}"/>
              </a:ext>
            </a:extLst>
          </p:cNvPr>
          <p:cNvSpPr/>
          <p:nvPr/>
        </p:nvSpPr>
        <p:spPr>
          <a:xfrm>
            <a:off x="5170506" y="1335649"/>
            <a:ext cx="322950" cy="351057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991EA91A-9802-4490-884B-7BFEA4D83444}"/>
              </a:ext>
            </a:extLst>
          </p:cNvPr>
          <p:cNvSpPr/>
          <p:nvPr/>
        </p:nvSpPr>
        <p:spPr>
          <a:xfrm>
            <a:off x="7727039" y="1292927"/>
            <a:ext cx="322950" cy="351057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229666D-602B-467E-8943-D61C55D3D466}"/>
              </a:ext>
            </a:extLst>
          </p:cNvPr>
          <p:cNvSpPr/>
          <p:nvPr/>
        </p:nvSpPr>
        <p:spPr>
          <a:xfrm>
            <a:off x="10106959" y="1305204"/>
            <a:ext cx="322950" cy="351057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D9D2750-71E2-4C64-B7DE-78546F7D29A9}"/>
              </a:ext>
            </a:extLst>
          </p:cNvPr>
          <p:cNvSpPr txBox="1"/>
          <p:nvPr/>
        </p:nvSpPr>
        <p:spPr>
          <a:xfrm>
            <a:off x="3843293" y="2941949"/>
            <a:ext cx="1032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3GPP APIs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53FBF84-4FA3-430F-9A98-B8917F41CFC5}"/>
              </a:ext>
            </a:extLst>
          </p:cNvPr>
          <p:cNvSpPr txBox="1"/>
          <p:nvPr/>
        </p:nvSpPr>
        <p:spPr>
          <a:xfrm>
            <a:off x="6305427" y="2858208"/>
            <a:ext cx="1032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3GPP APIs</a:t>
            </a:r>
            <a:endParaRPr lang="en-US" baseline="30000" dirty="0">
              <a:solidFill>
                <a:srgbClr val="44546A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A80BFF0-D7AF-4A7C-AE30-1839311FBCB9}"/>
              </a:ext>
            </a:extLst>
          </p:cNvPr>
          <p:cNvSpPr txBox="1"/>
          <p:nvPr/>
        </p:nvSpPr>
        <p:spPr>
          <a:xfrm>
            <a:off x="6304254" y="4023420"/>
            <a:ext cx="1335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Standard APIs</a:t>
            </a:r>
            <a:endParaRPr lang="en-US" sz="1600" baseline="30000" dirty="0">
              <a:solidFill>
                <a:srgbClr val="44546A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975B26-5068-48A1-9B01-201070242D00}"/>
              </a:ext>
            </a:extLst>
          </p:cNvPr>
          <p:cNvSpPr txBox="1"/>
          <p:nvPr/>
        </p:nvSpPr>
        <p:spPr>
          <a:xfrm>
            <a:off x="11259015" y="3907340"/>
            <a:ext cx="1176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Standard APIs</a:t>
            </a:r>
            <a:endParaRPr lang="en-US" sz="1600" baseline="30000" dirty="0">
              <a:solidFill>
                <a:srgbClr val="44546A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110CA37-75D3-46D6-8422-2956341DEC1F}"/>
              </a:ext>
            </a:extLst>
          </p:cNvPr>
          <p:cNvSpPr txBox="1"/>
          <p:nvPr/>
        </p:nvSpPr>
        <p:spPr>
          <a:xfrm>
            <a:off x="1375302" y="3005692"/>
            <a:ext cx="1161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44546A"/>
                </a:solidFill>
              </a:rPr>
              <a:t>Internal call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1D89D29-D900-40A5-A069-9B3662B595D3}"/>
              </a:ext>
            </a:extLst>
          </p:cNvPr>
          <p:cNvSpPr txBox="1"/>
          <p:nvPr/>
        </p:nvSpPr>
        <p:spPr>
          <a:xfrm>
            <a:off x="1349204" y="4180460"/>
            <a:ext cx="1161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44546A"/>
                </a:solidFill>
              </a:rPr>
              <a:t>Internal call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847779D-F4B4-4604-9A70-FE8496E8151B}"/>
              </a:ext>
            </a:extLst>
          </p:cNvPr>
          <p:cNvSpPr txBox="1"/>
          <p:nvPr/>
        </p:nvSpPr>
        <p:spPr>
          <a:xfrm>
            <a:off x="3843293" y="4117614"/>
            <a:ext cx="1161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44546A"/>
                </a:solidFill>
              </a:rPr>
              <a:t>Internal call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9E18A90-A80E-4B4B-B762-95A67F46C2FD}"/>
              </a:ext>
            </a:extLst>
          </p:cNvPr>
          <p:cNvSpPr txBox="1"/>
          <p:nvPr/>
        </p:nvSpPr>
        <p:spPr>
          <a:xfrm>
            <a:off x="8884087" y="2864155"/>
            <a:ext cx="1161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44546A"/>
                </a:solidFill>
              </a:rPr>
              <a:t>Internal call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C2590C5-C5E2-4443-B250-6502530041FA}"/>
              </a:ext>
            </a:extLst>
          </p:cNvPr>
          <p:cNvSpPr/>
          <p:nvPr/>
        </p:nvSpPr>
        <p:spPr>
          <a:xfrm>
            <a:off x="647625" y="1322192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DC74FCC-022C-4B11-8B16-D4D8AB5C12B3}"/>
              </a:ext>
            </a:extLst>
          </p:cNvPr>
          <p:cNvSpPr/>
          <p:nvPr/>
        </p:nvSpPr>
        <p:spPr>
          <a:xfrm>
            <a:off x="3121538" y="1329969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A3F68AA-20E0-45EE-88EB-F5E8CE569C3B}"/>
              </a:ext>
            </a:extLst>
          </p:cNvPr>
          <p:cNvSpPr/>
          <p:nvPr/>
        </p:nvSpPr>
        <p:spPr>
          <a:xfrm>
            <a:off x="5567588" y="1323671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0E6A8EE-86F9-449B-9B75-A794B2F075B5}"/>
              </a:ext>
            </a:extLst>
          </p:cNvPr>
          <p:cNvSpPr/>
          <p:nvPr/>
        </p:nvSpPr>
        <p:spPr>
          <a:xfrm>
            <a:off x="8129212" y="1281634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C4E8F65-BEB5-49BA-AC3F-556A9B977833}"/>
              </a:ext>
            </a:extLst>
          </p:cNvPr>
          <p:cNvSpPr/>
          <p:nvPr/>
        </p:nvSpPr>
        <p:spPr>
          <a:xfrm>
            <a:off x="10503415" y="1338291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E4487AA-5B74-4541-A773-32783E9B740C}"/>
              </a:ext>
            </a:extLst>
          </p:cNvPr>
          <p:cNvSpPr txBox="1"/>
          <p:nvPr/>
        </p:nvSpPr>
        <p:spPr>
          <a:xfrm>
            <a:off x="8883358" y="3922367"/>
            <a:ext cx="1176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Standard APIs</a:t>
            </a:r>
            <a:endParaRPr lang="en-US" sz="1600" baseline="30000" dirty="0">
              <a:solidFill>
                <a:srgbClr val="44546A"/>
              </a:solidFill>
            </a:endParaRPr>
          </a:p>
        </p:txBody>
      </p:sp>
      <p:sp>
        <p:nvSpPr>
          <p:cNvPr id="68" name="文本框 10">
            <a:extLst>
              <a:ext uri="{FF2B5EF4-FFF2-40B4-BE49-F238E27FC236}">
                <a16:creationId xmlns:a16="http://schemas.microsoft.com/office/drawing/2014/main" id="{F1D13B5B-5A01-450F-89D2-88CF939E546F}"/>
              </a:ext>
            </a:extLst>
          </p:cNvPr>
          <p:cNvSpPr txBox="1"/>
          <p:nvPr/>
        </p:nvSpPr>
        <p:spPr>
          <a:xfrm>
            <a:off x="4066424" y="6095459"/>
            <a:ext cx="8125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2000" b="1" dirty="0">
                <a:highlight>
                  <a:srgbClr val="00FFFF"/>
                </a:highlight>
              </a:rPr>
              <a:t>In H-release, we will mainly continue with enhancements for Scenario 1, and address a few gaps in Scenario 4.</a:t>
            </a:r>
            <a:endParaRPr kumimoji="1" lang="zh-CN" altLang="en-US" sz="2000" b="1" dirty="0">
              <a:highlight>
                <a:srgbClr val="00FFFF"/>
              </a:highlight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C5FAE38C-D944-43DD-9813-B51841AB998F}"/>
              </a:ext>
            </a:extLst>
          </p:cNvPr>
          <p:cNvSpPr/>
          <p:nvPr/>
        </p:nvSpPr>
        <p:spPr>
          <a:xfrm>
            <a:off x="7630566" y="1246115"/>
            <a:ext cx="2415378" cy="4848096"/>
          </a:xfrm>
          <a:prstGeom prst="roundRect">
            <a:avLst/>
          </a:prstGeom>
          <a:solidFill>
            <a:schemeClr val="accent6">
              <a:lumMod val="60000"/>
              <a:lumOff val="40000"/>
              <a:alpha val="32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8DAEA15-6B95-470D-BA0A-F583DEA8D100}"/>
              </a:ext>
            </a:extLst>
          </p:cNvPr>
          <p:cNvSpPr txBox="1"/>
          <p:nvPr/>
        </p:nvSpPr>
        <p:spPr>
          <a:xfrm rot="16200000">
            <a:off x="5591100" y="3506668"/>
            <a:ext cx="4387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Achieved so far for Core &amp; RAN subnets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1F8C4435-0819-49B5-A930-0E69CA87CF95}"/>
              </a:ext>
            </a:extLst>
          </p:cNvPr>
          <p:cNvSpPr/>
          <p:nvPr/>
        </p:nvSpPr>
        <p:spPr>
          <a:xfrm>
            <a:off x="137596" y="1246115"/>
            <a:ext cx="2502876" cy="4992604"/>
          </a:xfrm>
          <a:prstGeom prst="roundRect">
            <a:avLst/>
          </a:prstGeom>
          <a:solidFill>
            <a:srgbClr val="FFC993">
              <a:alpha val="31765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89203FB-E732-46A0-A32A-30FB5743A1CA}"/>
              </a:ext>
            </a:extLst>
          </p:cNvPr>
          <p:cNvSpPr txBox="1"/>
          <p:nvPr/>
        </p:nvSpPr>
        <p:spPr>
          <a:xfrm rot="16200000">
            <a:off x="-1569820" y="3554808"/>
            <a:ext cx="3659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Started in Guilin for all 3 subnets</a:t>
            </a:r>
          </a:p>
        </p:txBody>
      </p:sp>
    </p:spTree>
    <p:extLst>
      <p:ext uri="{BB962C8B-B14F-4D97-AF65-F5344CB8AC3E}">
        <p14:creationId xmlns:p14="http://schemas.microsoft.com/office/powerpoint/2010/main" val="371461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/>
      <p:bldP spid="71" grpId="0" animBg="1"/>
      <p:bldP spid="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0" y="-1574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ONAP-based</a:t>
            </a:r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Slice</a:t>
            </a:r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NSI Life Cycle view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F8502E8-1E92-48E7-9936-C4A6FEBD2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54" y="1997383"/>
            <a:ext cx="12024039" cy="263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256D81C-DD7B-4ACB-BF1C-0AEDD4BECB09}"/>
              </a:ext>
            </a:extLst>
          </p:cNvPr>
          <p:cNvSpPr/>
          <p:nvPr/>
        </p:nvSpPr>
        <p:spPr>
          <a:xfrm>
            <a:off x="178654" y="2532900"/>
            <a:ext cx="2426518" cy="986530"/>
          </a:xfrm>
          <a:prstGeom prst="rect">
            <a:avLst/>
          </a:prstGeom>
          <a:solidFill>
            <a:srgbClr val="5B9BD5">
              <a:lumMod val="20000"/>
              <a:lumOff val="80000"/>
              <a:alpha val="25000"/>
            </a:srgbClr>
          </a:solidFill>
          <a:ln w="38100" cap="flat" cmpd="sng" algn="ctr">
            <a:solidFill>
              <a:srgbClr val="C00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932F94-4A84-4385-A56B-933DDA487035}"/>
              </a:ext>
            </a:extLst>
          </p:cNvPr>
          <p:cNvSpPr/>
          <p:nvPr/>
        </p:nvSpPr>
        <p:spPr>
          <a:xfrm>
            <a:off x="3164697" y="2474559"/>
            <a:ext cx="2790785" cy="1939364"/>
          </a:xfrm>
          <a:prstGeom prst="rect">
            <a:avLst/>
          </a:prstGeom>
          <a:solidFill>
            <a:srgbClr val="5B9BD5">
              <a:lumMod val="20000"/>
              <a:lumOff val="80000"/>
              <a:alpha val="25000"/>
            </a:srgbClr>
          </a:solidFill>
          <a:ln w="38100" cap="flat" cmpd="sng" algn="ctr">
            <a:solidFill>
              <a:srgbClr val="C00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4BE9E4-F6C7-4426-A03C-B551E3435B13}"/>
              </a:ext>
            </a:extLst>
          </p:cNvPr>
          <p:cNvSpPr/>
          <p:nvPr/>
        </p:nvSpPr>
        <p:spPr>
          <a:xfrm>
            <a:off x="322088" y="4923276"/>
            <a:ext cx="567128" cy="301133"/>
          </a:xfrm>
          <a:prstGeom prst="rect">
            <a:avLst/>
          </a:prstGeom>
          <a:solidFill>
            <a:srgbClr val="5B9BD5">
              <a:lumMod val="20000"/>
              <a:lumOff val="80000"/>
              <a:alpha val="25000"/>
            </a:srgbClr>
          </a:solidFill>
          <a:ln w="38100" cap="flat" cmpd="sng" algn="ctr">
            <a:solidFill>
              <a:srgbClr val="C00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F060B6-4689-4C14-9581-5D4924AE5390}"/>
              </a:ext>
            </a:extLst>
          </p:cNvPr>
          <p:cNvSpPr txBox="1"/>
          <p:nvPr/>
        </p:nvSpPr>
        <p:spPr>
          <a:xfrm>
            <a:off x="889216" y="4889176"/>
            <a:ext cx="24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Enhancements in Guilin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344794-9F32-426E-A7C3-7152F5F5BA1D}"/>
              </a:ext>
            </a:extLst>
          </p:cNvPr>
          <p:cNvSpPr txBox="1"/>
          <p:nvPr/>
        </p:nvSpPr>
        <p:spPr>
          <a:xfrm>
            <a:off x="9724107" y="4610304"/>
            <a:ext cx="2148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Ref.: 3GPP TS 28.530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BFE2D6-1D1A-457B-8BD7-E65B3D52F055}"/>
              </a:ext>
            </a:extLst>
          </p:cNvPr>
          <p:cNvSpPr txBox="1"/>
          <p:nvPr/>
        </p:nvSpPr>
        <p:spPr>
          <a:xfrm>
            <a:off x="178654" y="5593075"/>
            <a:ext cx="12013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Design and pre-provision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Creation of necessary slice/slice sub-net templates.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Instantiation/Configuration &amp; Activation/Deactivation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 NSIs, including instantiation/mapping of its constituent slice sub-nets (RAN, Core and Transport).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3D82B49-A1C1-4E3B-A00F-D2D37779E8BF}"/>
              </a:ext>
            </a:extLst>
          </p:cNvPr>
          <p:cNvSpPr/>
          <p:nvPr/>
        </p:nvSpPr>
        <p:spPr>
          <a:xfrm>
            <a:off x="152023" y="1072169"/>
            <a:ext cx="11853164" cy="778313"/>
          </a:xfrm>
          <a:prstGeom prst="rect">
            <a:avLst/>
          </a:prstGeom>
          <a:gradFill>
            <a:gsLst>
              <a:gs pos="0">
                <a:srgbClr val="00A2E0">
                  <a:tint val="50000"/>
                  <a:satMod val="300000"/>
                </a:srgbClr>
              </a:gs>
              <a:gs pos="35000">
                <a:srgbClr val="00A2E0">
                  <a:tint val="37000"/>
                  <a:satMod val="300000"/>
                </a:srgbClr>
              </a:gs>
              <a:gs pos="100000">
                <a:srgbClr val="00A2E0">
                  <a:tint val="15000"/>
                  <a:satMod val="350000"/>
                </a:srgbClr>
              </a:gs>
            </a:gsLst>
            <a:lin ang="16200000" scaled="1"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Objective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Demonstrate e2e slice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C0C0C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design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C0C0C0"/>
                </a:highlight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,</a:t>
            </a: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C0C0C0"/>
                </a:highlight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C0C0C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instantiation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C0C0C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and operation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including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transport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sub-nets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60779D-074A-4BCA-8ECF-B600FDCB3AC4}"/>
              </a:ext>
            </a:extLst>
          </p:cNvPr>
          <p:cNvSpPr/>
          <p:nvPr/>
        </p:nvSpPr>
        <p:spPr>
          <a:xfrm>
            <a:off x="8518358" y="2474559"/>
            <a:ext cx="3292234" cy="1939364"/>
          </a:xfrm>
          <a:prstGeom prst="rect">
            <a:avLst/>
          </a:prstGeom>
          <a:solidFill>
            <a:srgbClr val="5B9BD5">
              <a:lumMod val="20000"/>
              <a:lumOff val="80000"/>
              <a:alpha val="25000"/>
            </a:srgbClr>
          </a:solidFill>
          <a:ln w="38100" cap="flat" cmpd="sng" algn="ctr">
            <a:solidFill>
              <a:srgbClr val="C00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2E01ED-0C92-4F2F-9A25-45FF672498E4}"/>
              </a:ext>
            </a:extLst>
          </p:cNvPr>
          <p:cNvSpPr/>
          <p:nvPr/>
        </p:nvSpPr>
        <p:spPr>
          <a:xfrm>
            <a:off x="3604879" y="4982636"/>
            <a:ext cx="567128" cy="301133"/>
          </a:xfrm>
          <a:prstGeom prst="rect">
            <a:avLst/>
          </a:prstGeom>
          <a:solidFill>
            <a:srgbClr val="4472C4">
              <a:lumMod val="20000"/>
              <a:lumOff val="80000"/>
              <a:alpha val="25000"/>
            </a:srgbClr>
          </a:solidFill>
          <a:ln w="38100" cap="flat" cmpd="sng" algn="ctr">
            <a:solidFill>
              <a:srgbClr val="0000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6FA8DC-2487-43A9-89C7-81AB96D85687}"/>
              </a:ext>
            </a:extLst>
          </p:cNvPr>
          <p:cNvSpPr txBox="1"/>
          <p:nvPr/>
        </p:nvSpPr>
        <p:spPr>
          <a:xfrm>
            <a:off x="4172007" y="4937086"/>
            <a:ext cx="4428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Focus area for Honolulu for new functionality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BAA18CC-8FE5-4C79-9D57-F1696DBEB069}"/>
              </a:ext>
            </a:extLst>
          </p:cNvPr>
          <p:cNvSpPr/>
          <p:nvPr/>
        </p:nvSpPr>
        <p:spPr>
          <a:xfrm>
            <a:off x="5999746" y="2474559"/>
            <a:ext cx="2470486" cy="1939364"/>
          </a:xfrm>
          <a:prstGeom prst="rect">
            <a:avLst/>
          </a:prstGeom>
          <a:solidFill>
            <a:srgbClr val="4472C4">
              <a:lumMod val="20000"/>
              <a:lumOff val="80000"/>
              <a:alpha val="25000"/>
            </a:srgbClr>
          </a:solidFill>
          <a:ln w="38100" cap="flat" cmpd="sng" algn="ctr">
            <a:solidFill>
              <a:srgbClr val="0000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640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0" y="-27157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Honolulu Requirements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72734674-34A0-4663-A785-FD95D9277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457667"/>
              </p:ext>
            </p:extLst>
          </p:nvPr>
        </p:nvGraphicFramePr>
        <p:xfrm>
          <a:off x="182379" y="989569"/>
          <a:ext cx="11797259" cy="57912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329660">
                  <a:extLst>
                    <a:ext uri="{9D8B030D-6E8A-4147-A177-3AD203B41FA5}">
                      <a16:colId xmlns:a16="http://schemas.microsoft.com/office/drawing/2014/main" val="3791972105"/>
                    </a:ext>
                  </a:extLst>
                </a:gridCol>
                <a:gridCol w="7467599">
                  <a:extLst>
                    <a:ext uri="{9D8B030D-6E8A-4147-A177-3AD203B41FA5}">
                      <a16:colId xmlns:a16="http://schemas.microsoft.com/office/drawing/2014/main" val="242286642"/>
                    </a:ext>
                  </a:extLst>
                </a:gridCol>
              </a:tblGrid>
              <a:tr h="28884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Requirement</a:t>
                      </a:r>
                      <a:endParaRPr lang="zh-CN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Content</a:t>
                      </a:r>
                      <a:endParaRPr lang="zh-CN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380186"/>
                  </a:ext>
                </a:extLst>
              </a:tr>
              <a:tr h="613797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Provide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a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full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E2E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Slicing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solution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involving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Core, RAN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&amp;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Transport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NSSMF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altLang="zh-CN" sz="1600" dirty="0"/>
                        <a:t>Enhancements in the E2E Slice allocation &amp; stitching together all subnets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altLang="zh-CN" sz="1600" dirty="0"/>
                        <a:t>Slice selection taking into account capacity, resource occupancy levels, etc.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altLang="zh-CN" sz="1600" dirty="0"/>
                        <a:t>TMF 641 API support for slice LCM operations (</a:t>
                      </a:r>
                      <a:r>
                        <a:rPr lang="en-US" altLang="zh-CN" sz="1600" i="1" dirty="0"/>
                        <a:t>stretch goal</a:t>
                      </a:r>
                      <a:r>
                        <a:rPr lang="en-US" altLang="zh-CN" sz="16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872781"/>
                  </a:ext>
                </a:extLst>
              </a:tr>
              <a:tr h="974854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RAN Slicing enhancements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altLang="zh-CN" sz="1600" dirty="0"/>
                        <a:t>Instantiation of RAN NFs and initial configuration (RAN service) (O2 – stretch goal)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altLang="zh-CN" sz="1600" dirty="0"/>
                        <a:t>Enhancements in interactions with NSMF (endpoints, slice profile) and TN NSSMF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altLang="zh-CN" sz="1600" dirty="0"/>
                        <a:t>Mapping Slice Profile to each Near-RT RIC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altLang="zh-CN" sz="1600" dirty="0"/>
                        <a:t>Use of A1 interface for Closed Loop and AI/ML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altLang="zh-CN" sz="1600" dirty="0"/>
                        <a:t>RAN (re) configuration enhancements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470797"/>
                  </a:ext>
                </a:extLst>
              </a:tr>
              <a:tr h="433268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Core Slicing enhancements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altLang="zh-CN" sz="1600" dirty="0"/>
                        <a:t>Configurations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of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Core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Slice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Subnet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altLang="zh-CN" sz="1600" dirty="0"/>
                        <a:t>Placement of Core NFs (</a:t>
                      </a:r>
                      <a:r>
                        <a:rPr lang="en-US" altLang="zh-CN" sz="1600" i="1" dirty="0"/>
                        <a:t>stretch goal</a:t>
                      </a:r>
                      <a:r>
                        <a:rPr lang="en-US" altLang="zh-CN" sz="16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394318"/>
                  </a:ext>
                </a:extLst>
              </a:tr>
              <a:tr h="794325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Transport Slicing enhancements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altLang="zh-CN" sz="1600" dirty="0"/>
                        <a:t>Enable reuse of existing TN NSSI (consider also endpoints)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altLang="zh-CN" sz="1600" dirty="0"/>
                        <a:t>Resource occupancy levels of TN NSSI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altLang="zh-CN" sz="1600" dirty="0"/>
                        <a:t>Standard interfaces and info model enhancements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altLang="zh-CN" sz="1600" dirty="0"/>
                        <a:t>Support MP2MP connectivity (</a:t>
                      </a:r>
                      <a:r>
                        <a:rPr lang="en-US" altLang="zh-CN" sz="1600" i="1" dirty="0"/>
                        <a:t>stretch goal</a:t>
                      </a:r>
                      <a:r>
                        <a:rPr lang="en-US" altLang="zh-CN" sz="1600" dirty="0"/>
                        <a:t>)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158207"/>
                  </a:ext>
                </a:extLst>
              </a:tr>
              <a:tr h="677698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Modeling (</a:t>
                      </a:r>
                      <a:r>
                        <a:rPr lang="en-US" altLang="zh-CN" sz="1800" i="1" dirty="0"/>
                        <a:t>indicated as a separate track but many aspects are linked with other tracks</a:t>
                      </a:r>
                      <a:r>
                        <a:rPr lang="en-US" altLang="zh-CN" sz="1800" dirty="0"/>
                        <a:t>)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altLang="zh-CN" sz="1600" dirty="0"/>
                        <a:t>Service and Slice Profile, endpoints related enhancements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altLang="zh-CN" sz="1600" dirty="0"/>
                        <a:t>RAN slice sub-net modeling enhancements (including front-haul and mid-haul)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altLang="zh-CN" sz="1600" dirty="0"/>
                        <a:t>NST not containing NSST list, but only sub-net list (</a:t>
                      </a:r>
                      <a:r>
                        <a:rPr lang="en-US" altLang="zh-CN" sz="1600" i="1" dirty="0"/>
                        <a:t>stretch goal</a:t>
                      </a:r>
                      <a:r>
                        <a:rPr lang="en-US" altLang="zh-CN" sz="1600" dirty="0"/>
                        <a:t>)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719841"/>
                  </a:ext>
                </a:extLst>
              </a:tr>
              <a:tr h="613797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KPI Monitoring, Closed Loop and use of AI/ML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altLang="zh-CN" sz="1600" dirty="0"/>
                        <a:t>PM data collection and KPI computation (Guilin carry-over)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altLang="zh-CN" sz="1600" dirty="0"/>
                        <a:t>Closed Loop and AI/ML at e2e slice and slice subnet level for RAN &amp; Core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altLang="zh-CN" sz="1600" dirty="0"/>
                        <a:t>TMF 628 for PM data collection – first steps (</a:t>
                      </a:r>
                      <a:r>
                        <a:rPr lang="en-US" altLang="zh-CN" sz="1600" i="1" dirty="0"/>
                        <a:t>stretch goal</a:t>
                      </a:r>
                      <a:r>
                        <a:rPr lang="en-US" altLang="zh-CN" sz="1600" dirty="0"/>
                        <a:t>)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5630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8492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163839" y="-1837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Topics: Feedback sought from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 community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582FE37-570E-4D91-AA38-53249134A6F4}"/>
              </a:ext>
            </a:extLst>
          </p:cNvPr>
          <p:cNvSpPr txBox="1">
            <a:spLocks/>
          </p:cNvSpPr>
          <p:nvPr/>
        </p:nvSpPr>
        <p:spPr>
          <a:xfrm>
            <a:off x="609600" y="1261758"/>
            <a:ext cx="10972800" cy="5021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E2E Slicing – in roaming scenarios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Interaction with Core NFs – e.g., NSSF, NWDAF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Integration with C&amp;PS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O-RAN alignment and use cases (feedback is also sought from O-RAN community)</a:t>
            </a:r>
          </a:p>
        </p:txBody>
      </p:sp>
    </p:spTree>
    <p:extLst>
      <p:ext uri="{BB962C8B-B14F-4D97-AF65-F5344CB8AC3E}">
        <p14:creationId xmlns:p14="http://schemas.microsoft.com/office/powerpoint/2010/main" val="3134207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2CA1-3345-4DBB-9B3D-25B076CF760A}"/>
              </a:ext>
            </a:extLst>
          </p:cNvPr>
          <p:cNvSpPr txBox="1">
            <a:spLocks/>
          </p:cNvSpPr>
          <p:nvPr/>
        </p:nvSpPr>
        <p:spPr>
          <a:xfrm>
            <a:off x="589068" y="30347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79010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Guilin requirement summary</a:t>
            </a:r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4D1B6114-5DD9-4EB4-BE9A-7B6B58C4F5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455028"/>
              </p:ext>
            </p:extLst>
          </p:nvPr>
        </p:nvGraphicFramePr>
        <p:xfrm>
          <a:off x="136885" y="1225325"/>
          <a:ext cx="11918229" cy="5364480"/>
        </p:xfrm>
        <a:graphic>
          <a:graphicData uri="http://schemas.openxmlformats.org/drawingml/2006/table">
            <a:tbl>
              <a:tblPr firstRow="1" bandRow="1"/>
              <a:tblGrid>
                <a:gridCol w="4221026">
                  <a:extLst>
                    <a:ext uri="{9D8B030D-6E8A-4147-A177-3AD203B41FA5}">
                      <a16:colId xmlns:a16="http://schemas.microsoft.com/office/drawing/2014/main" val="1860616834"/>
                    </a:ext>
                  </a:extLst>
                </a:gridCol>
                <a:gridCol w="7697203">
                  <a:extLst>
                    <a:ext uri="{9D8B030D-6E8A-4147-A177-3AD203B41FA5}">
                      <a16:colId xmlns:a16="http://schemas.microsoft.com/office/drawing/2014/main" val="1634741197"/>
                    </a:ext>
                  </a:extLst>
                </a:gridCol>
              </a:tblGrid>
              <a:tr h="3040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/>
                        <a:t>Topic</a:t>
                      </a:r>
                      <a:endParaRPr lang="en-US" sz="20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/>
                        <a:t>What is done in Guilin</a:t>
                      </a:r>
                      <a:endParaRPr lang="en-US" sz="20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4525018"/>
                  </a:ext>
                </a:extLst>
              </a:tr>
              <a:tr h="5379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dirty="0">
                          <a:latin typeface="+mn-lt"/>
                        </a:rPr>
                        <a:t>Implement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RAN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NSSMF,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TN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NSSMF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CN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NSSMF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within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ONAP</a:t>
                      </a:r>
                      <a:endParaRPr kumimoji="1" lang="en-US" altLang="zh-CN" sz="2000" b="1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CN" sz="1800" dirty="0"/>
                        <a:t>Basic</a:t>
                      </a:r>
                      <a:r>
                        <a:rPr kumimoji="1" lang="zh-CN" altLang="en-US" sz="1800" dirty="0"/>
                        <a:t> </a:t>
                      </a:r>
                      <a:r>
                        <a:rPr kumimoji="1" lang="en-US" altLang="zh-CN" sz="1800" dirty="0"/>
                        <a:t>logic</a:t>
                      </a:r>
                      <a:r>
                        <a:rPr kumimoji="1" lang="zh-CN" altLang="en-US" sz="1800" dirty="0"/>
                        <a:t> </a:t>
                      </a:r>
                      <a:r>
                        <a:rPr kumimoji="1" lang="en-US" altLang="zh-CN" sz="1800" dirty="0"/>
                        <a:t>of</a:t>
                      </a:r>
                      <a:r>
                        <a:rPr kumimoji="1" lang="zh-CN" altLang="en-US" sz="1800" dirty="0"/>
                        <a:t> </a:t>
                      </a:r>
                      <a:r>
                        <a:rPr kumimoji="1" lang="en-US" altLang="zh-CN" sz="1800" dirty="0"/>
                        <a:t>all 3 NSSMFs</a:t>
                      </a:r>
                      <a:r>
                        <a:rPr kumimoji="1" lang="zh-CN" altLang="en-US" sz="1800" dirty="0"/>
                        <a:t> </a:t>
                      </a:r>
                      <a:r>
                        <a:rPr kumimoji="1" lang="en-US" altLang="zh-CN" sz="1800" dirty="0"/>
                        <a:t>to</a:t>
                      </a:r>
                      <a:r>
                        <a:rPr kumimoji="1" lang="zh-CN" altLang="en-US" sz="1800" dirty="0"/>
                        <a:t> </a:t>
                      </a:r>
                      <a:r>
                        <a:rPr kumimoji="1" lang="en-US" altLang="zh-CN" sz="1800" dirty="0"/>
                        <a:t>support</a:t>
                      </a:r>
                      <a:r>
                        <a:rPr kumimoji="1" lang="zh-CN" altLang="en-US" sz="1800" dirty="0"/>
                        <a:t> </a:t>
                      </a:r>
                      <a:r>
                        <a:rPr kumimoji="1" lang="en-US" altLang="zh-CN" sz="1800" dirty="0"/>
                        <a:t>NSSI</a:t>
                      </a:r>
                      <a:r>
                        <a:rPr kumimoji="1" lang="zh-CN" altLang="en-US" sz="1800" dirty="0"/>
                        <a:t> </a:t>
                      </a:r>
                      <a:r>
                        <a:rPr kumimoji="1" lang="en-US" altLang="zh-CN" sz="1800" dirty="0"/>
                        <a:t>allocation,</a:t>
                      </a:r>
                      <a:r>
                        <a:rPr kumimoji="1" lang="zh-CN" altLang="en-US" sz="1800" dirty="0"/>
                        <a:t> </a:t>
                      </a:r>
                      <a:r>
                        <a:rPr kumimoji="1" lang="en-US" altLang="zh-CN" sz="1800" dirty="0"/>
                        <a:t>activation,</a:t>
                      </a:r>
                      <a:r>
                        <a:rPr kumimoji="1" lang="zh-CN" altLang="en-US" sz="1800" dirty="0"/>
                        <a:t> </a:t>
                      </a:r>
                      <a:r>
                        <a:rPr kumimoji="1" lang="en-US" altLang="zh-CN" sz="1800" dirty="0"/>
                        <a:t>deactivation,</a:t>
                      </a:r>
                      <a:r>
                        <a:rPr kumimoji="1" lang="zh-CN" altLang="en-US" sz="1800" dirty="0"/>
                        <a:t> </a:t>
                      </a:r>
                      <a:r>
                        <a:rPr kumimoji="1" lang="en-US" altLang="zh-CN" sz="1800" dirty="0"/>
                        <a:t>deletion,</a:t>
                      </a:r>
                      <a:r>
                        <a:rPr kumimoji="1" lang="zh-CN" altLang="en-US" sz="1800" dirty="0"/>
                        <a:t> </a:t>
                      </a:r>
                      <a:r>
                        <a:rPr kumimoji="1" lang="en-US" altLang="zh-CN" sz="1800" dirty="0"/>
                        <a:t>modification</a:t>
                      </a:r>
                      <a:endParaRPr kumimoji="1" lang="en-US" altLang="zh-CN" sz="18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651962"/>
                  </a:ext>
                </a:extLst>
              </a:tr>
              <a:tr h="3718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dirty="0">
                          <a:latin typeface="+mn-lt"/>
                        </a:rPr>
                        <a:t>Enhancements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in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NSMF</a:t>
                      </a:r>
                      <a:endParaRPr kumimoji="1" lang="en-US" altLang="zh-CN" sz="2000" b="1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Service Profile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decomposition;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NSI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selection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enhancements; e2e slice creation</a:t>
                      </a: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4476"/>
                  </a:ext>
                </a:extLst>
              </a:tr>
              <a:tr h="5379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dirty="0">
                          <a:latin typeface="+mn-lt"/>
                        </a:rPr>
                        <a:t>Enable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NSMF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interaction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with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RAN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NSSMF,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TN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NSSMF,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CN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NSSMF</a:t>
                      </a:r>
                      <a:endParaRPr kumimoji="1" lang="en-US" altLang="zh-CN" sz="2000" b="1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Generic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NSSMF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Adaptor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three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domain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NSSMFs;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Alignment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standard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interfaces: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3GPP,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IETF; connection to external RAN NSSMF</a:t>
                      </a: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764534"/>
                  </a:ext>
                </a:extLst>
              </a:tr>
              <a:tr h="5379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dirty="0">
                          <a:latin typeface="+mn-lt"/>
                        </a:rPr>
                        <a:t>Design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of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RAN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NSST,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TN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NSST,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CN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NSST,</a:t>
                      </a:r>
                      <a:r>
                        <a:rPr kumimoji="1" lang="zh-CN" altLang="en-US" sz="2000" dirty="0">
                          <a:latin typeface="+mn-lt"/>
                        </a:rPr>
                        <a:t>  </a:t>
                      </a:r>
                      <a:r>
                        <a:rPr kumimoji="1" lang="en-US" altLang="zh-CN" sz="2000" dirty="0">
                          <a:latin typeface="+mn-lt"/>
                        </a:rPr>
                        <a:t>and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Slice Profiles, TN info models</a:t>
                      </a:r>
                      <a:endParaRPr kumimoji="1" lang="en-US" altLang="zh-CN" sz="2000" b="1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Basic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E2E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Slicing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was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provided,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related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templates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designed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SDC,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TN related info models</a:t>
                      </a: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0690577"/>
                  </a:ext>
                </a:extLst>
              </a:tr>
              <a:tr h="5379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dirty="0">
                          <a:latin typeface="+mn-lt"/>
                        </a:rPr>
                        <a:t>RAN and CN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NFs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set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up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and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initial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configurations</a:t>
                      </a:r>
                      <a:endParaRPr kumimoji="1" lang="en-US" altLang="zh-CN" sz="2000" b="1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CN NF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Simulators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were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developed: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AMF,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SMF,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UPF;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Configuration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S-NSSAI</a:t>
                      </a:r>
                    </a:p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RAN NF Simulator was enhanced for PM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reporting,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 and Near-RT RIC configuration</a:t>
                      </a: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974457"/>
                  </a:ext>
                </a:extLst>
              </a:tr>
              <a:tr h="491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dirty="0">
                          <a:latin typeface="+mn-lt"/>
                        </a:rPr>
                        <a:t>KPI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Monitoring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function</a:t>
                      </a:r>
                      <a:endParaRPr kumimoji="1" lang="en-US" altLang="zh-CN" sz="2000" b="1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KPI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computation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logic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Mapper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 partially done</a:t>
                      </a:r>
                    </a:p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 MS to extract data from DL is implemented</a:t>
                      </a: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2137507"/>
                  </a:ext>
                </a:extLst>
              </a:tr>
              <a:tr h="6269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000" dirty="0">
                          <a:latin typeface="+mn-lt"/>
                        </a:rPr>
                        <a:t>Closed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loop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and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intelligent</a:t>
                      </a:r>
                      <a:r>
                        <a:rPr kumimoji="1" lang="zh-CN" altLang="en-US" sz="2000" dirty="0">
                          <a:latin typeface="+mn-lt"/>
                        </a:rPr>
                        <a:t> </a:t>
                      </a:r>
                      <a:r>
                        <a:rPr kumimoji="1" lang="en-US" altLang="zh-CN" sz="2000" dirty="0">
                          <a:latin typeface="+mn-lt"/>
                        </a:rPr>
                        <a:t>slicing</a:t>
                      </a:r>
                      <a:endParaRPr kumimoji="1" lang="en-US" altLang="zh-CN" sz="2000" b="1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loops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RAN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domain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by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reconfiguring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kumimoji="1"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RAN config parameters per slice (Near RT RIC level and cell level) based on PM data analysis</a:t>
                      </a:r>
                    </a:p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CN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Offline trained ML model onboarded as an MS in DCAE for demo</a:t>
                      </a: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727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7970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Guilin impact overview</a:t>
            </a:r>
          </a:p>
        </p:txBody>
      </p:sp>
      <p:sp>
        <p:nvSpPr>
          <p:cNvPr id="5" name="圆角矩形 17">
            <a:extLst>
              <a:ext uri="{FF2B5EF4-FFF2-40B4-BE49-F238E27FC236}">
                <a16:creationId xmlns:a16="http://schemas.microsoft.com/office/drawing/2014/main" id="{31C9B285-D576-4C2B-9445-7DF0A399DF64}"/>
              </a:ext>
            </a:extLst>
          </p:cNvPr>
          <p:cNvSpPr/>
          <p:nvPr/>
        </p:nvSpPr>
        <p:spPr>
          <a:xfrm>
            <a:off x="2307385" y="2371393"/>
            <a:ext cx="2483442" cy="1960684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圆角矩形 12">
            <a:extLst>
              <a:ext uri="{FF2B5EF4-FFF2-40B4-BE49-F238E27FC236}">
                <a16:creationId xmlns:a16="http://schemas.microsoft.com/office/drawing/2014/main" id="{00549DCA-4485-4B00-A410-4DF0909522DD}"/>
              </a:ext>
            </a:extLst>
          </p:cNvPr>
          <p:cNvSpPr/>
          <p:nvPr/>
        </p:nvSpPr>
        <p:spPr>
          <a:xfrm>
            <a:off x="2734952" y="1410818"/>
            <a:ext cx="4963214" cy="366271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矩形 7">
            <a:extLst>
              <a:ext uri="{FF2B5EF4-FFF2-40B4-BE49-F238E27FC236}">
                <a16:creationId xmlns:a16="http://schemas.microsoft.com/office/drawing/2014/main" id="{2D8110AD-CBB6-4026-98CE-7B83CBB21DD7}"/>
              </a:ext>
            </a:extLst>
          </p:cNvPr>
          <p:cNvSpPr/>
          <p:nvPr/>
        </p:nvSpPr>
        <p:spPr>
          <a:xfrm>
            <a:off x="370562" y="1231779"/>
            <a:ext cx="11541758" cy="4368368"/>
          </a:xfrm>
          <a:prstGeom prst="rect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" name="圆角矩形 8">
            <a:extLst>
              <a:ext uri="{FF2B5EF4-FFF2-40B4-BE49-F238E27FC236}">
                <a16:creationId xmlns:a16="http://schemas.microsoft.com/office/drawing/2014/main" id="{63A52C45-638E-4550-ABC1-C1DEE51C67B1}"/>
              </a:ext>
            </a:extLst>
          </p:cNvPr>
          <p:cNvSpPr/>
          <p:nvPr/>
        </p:nvSpPr>
        <p:spPr>
          <a:xfrm>
            <a:off x="3562829" y="1462393"/>
            <a:ext cx="1199899" cy="254977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CSMF Portal</a:t>
            </a:r>
          </a:p>
        </p:txBody>
      </p:sp>
      <p:sp>
        <p:nvSpPr>
          <p:cNvPr id="9" name="圆角矩形 9">
            <a:extLst>
              <a:ext uri="{FF2B5EF4-FFF2-40B4-BE49-F238E27FC236}">
                <a16:creationId xmlns:a16="http://schemas.microsoft.com/office/drawing/2014/main" id="{6415C5F8-E8F7-42D5-B412-63BEA9F01FAC}"/>
              </a:ext>
            </a:extLst>
          </p:cNvPr>
          <p:cNvSpPr/>
          <p:nvPr/>
        </p:nvSpPr>
        <p:spPr>
          <a:xfrm>
            <a:off x="4867101" y="1454578"/>
            <a:ext cx="1199899" cy="263821"/>
          </a:xfrm>
          <a:prstGeom prst="round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NSMF Portal</a:t>
            </a:r>
          </a:p>
        </p:txBody>
      </p:sp>
      <p:sp>
        <p:nvSpPr>
          <p:cNvPr id="10" name="圆角矩形 10">
            <a:extLst>
              <a:ext uri="{FF2B5EF4-FFF2-40B4-BE49-F238E27FC236}">
                <a16:creationId xmlns:a16="http://schemas.microsoft.com/office/drawing/2014/main" id="{70395B70-6065-446B-AC46-0F937F8CACD3}"/>
              </a:ext>
            </a:extLst>
          </p:cNvPr>
          <p:cNvSpPr/>
          <p:nvPr/>
        </p:nvSpPr>
        <p:spPr>
          <a:xfrm>
            <a:off x="520049" y="2371393"/>
            <a:ext cx="1641750" cy="3160312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文本框 11">
            <a:extLst>
              <a:ext uri="{FF2B5EF4-FFF2-40B4-BE49-F238E27FC236}">
                <a16:creationId xmlns:a16="http://schemas.microsoft.com/office/drawing/2014/main" id="{CC53BC3F-624D-4A20-A232-63E3CADB4D38}"/>
              </a:ext>
            </a:extLst>
          </p:cNvPr>
          <p:cNvSpPr txBox="1"/>
          <p:nvPr/>
        </p:nvSpPr>
        <p:spPr>
          <a:xfrm>
            <a:off x="1045833" y="2490042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SDC</a:t>
            </a:r>
          </a:p>
        </p:txBody>
      </p:sp>
      <p:sp>
        <p:nvSpPr>
          <p:cNvPr id="12" name="文本框 13">
            <a:extLst>
              <a:ext uri="{FF2B5EF4-FFF2-40B4-BE49-F238E27FC236}">
                <a16:creationId xmlns:a16="http://schemas.microsoft.com/office/drawing/2014/main" id="{E81DDECB-29FD-404A-9573-52E8344C8BB7}"/>
              </a:ext>
            </a:extLst>
          </p:cNvPr>
          <p:cNvSpPr txBox="1"/>
          <p:nvPr/>
        </p:nvSpPr>
        <p:spPr>
          <a:xfrm>
            <a:off x="2734952" y="1410819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U-UI</a:t>
            </a:r>
            <a:endParaRPr kumimoji="1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" name="圆角矩形 14">
            <a:extLst>
              <a:ext uri="{FF2B5EF4-FFF2-40B4-BE49-F238E27FC236}">
                <a16:creationId xmlns:a16="http://schemas.microsoft.com/office/drawing/2014/main" id="{413B01BD-5B5E-46A8-A402-731AAE1652E5}"/>
              </a:ext>
            </a:extLst>
          </p:cNvPr>
          <p:cNvSpPr/>
          <p:nvPr/>
        </p:nvSpPr>
        <p:spPr>
          <a:xfrm>
            <a:off x="573883" y="3907639"/>
            <a:ext cx="1528223" cy="418629"/>
          </a:xfrm>
          <a:prstGeom prst="roundRect">
            <a:avLst>
              <a:gd name="adj" fmla="val 50000"/>
            </a:avLst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NST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圆角矩形 18">
            <a:extLst>
              <a:ext uri="{FF2B5EF4-FFF2-40B4-BE49-F238E27FC236}">
                <a16:creationId xmlns:a16="http://schemas.microsoft.com/office/drawing/2014/main" id="{F0E3897B-7E1B-416F-BEDC-28562DD9767B}"/>
              </a:ext>
            </a:extLst>
          </p:cNvPr>
          <p:cNvSpPr/>
          <p:nvPr/>
        </p:nvSpPr>
        <p:spPr>
          <a:xfrm>
            <a:off x="2605763" y="2837099"/>
            <a:ext cx="1728128" cy="266886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CSMF</a:t>
            </a:r>
          </a:p>
        </p:txBody>
      </p:sp>
      <p:sp>
        <p:nvSpPr>
          <p:cNvPr id="15" name="圆角矩形 19">
            <a:extLst>
              <a:ext uri="{FF2B5EF4-FFF2-40B4-BE49-F238E27FC236}">
                <a16:creationId xmlns:a16="http://schemas.microsoft.com/office/drawing/2014/main" id="{7E02AFF7-00F0-43D1-8E53-F7C9D8A02255}"/>
              </a:ext>
            </a:extLst>
          </p:cNvPr>
          <p:cNvSpPr/>
          <p:nvPr/>
        </p:nvSpPr>
        <p:spPr>
          <a:xfrm>
            <a:off x="2605763" y="3217137"/>
            <a:ext cx="1728128" cy="238958"/>
          </a:xfrm>
          <a:prstGeom prst="round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NSMF</a:t>
            </a:r>
          </a:p>
        </p:txBody>
      </p:sp>
      <p:sp>
        <p:nvSpPr>
          <p:cNvPr id="16" name="圆角矩形 20">
            <a:extLst>
              <a:ext uri="{FF2B5EF4-FFF2-40B4-BE49-F238E27FC236}">
                <a16:creationId xmlns:a16="http://schemas.microsoft.com/office/drawing/2014/main" id="{18E42A3D-7667-4A9E-BBFA-550DBCFA3C1A}"/>
              </a:ext>
            </a:extLst>
          </p:cNvPr>
          <p:cNvSpPr/>
          <p:nvPr/>
        </p:nvSpPr>
        <p:spPr>
          <a:xfrm>
            <a:off x="4950956" y="2371393"/>
            <a:ext cx="2483442" cy="1960684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圆角矩形 21">
            <a:extLst>
              <a:ext uri="{FF2B5EF4-FFF2-40B4-BE49-F238E27FC236}">
                <a16:creationId xmlns:a16="http://schemas.microsoft.com/office/drawing/2014/main" id="{78DC987D-7A65-4845-8900-5CD6B455FEB6}"/>
              </a:ext>
            </a:extLst>
          </p:cNvPr>
          <p:cNvSpPr/>
          <p:nvPr/>
        </p:nvSpPr>
        <p:spPr>
          <a:xfrm>
            <a:off x="5542565" y="2499677"/>
            <a:ext cx="1689408" cy="649852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Slice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Profile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determination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NST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Selection</a:t>
            </a:r>
          </a:p>
        </p:txBody>
      </p:sp>
      <p:sp>
        <p:nvSpPr>
          <p:cNvPr id="18" name="圆角矩形 22">
            <a:extLst>
              <a:ext uri="{FF2B5EF4-FFF2-40B4-BE49-F238E27FC236}">
                <a16:creationId xmlns:a16="http://schemas.microsoft.com/office/drawing/2014/main" id="{05A209F0-5EAF-4AF5-9ECA-27618E7CBAC7}"/>
              </a:ext>
            </a:extLst>
          </p:cNvPr>
          <p:cNvSpPr/>
          <p:nvPr/>
        </p:nvSpPr>
        <p:spPr>
          <a:xfrm>
            <a:off x="5542565" y="3184555"/>
            <a:ext cx="1664134" cy="315646"/>
          </a:xfrm>
          <a:prstGeom prst="roundRect">
            <a:avLst>
              <a:gd name="adj" fmla="val 10477"/>
            </a:avLst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NSI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Selection</a:t>
            </a:r>
          </a:p>
        </p:txBody>
      </p:sp>
      <p:sp>
        <p:nvSpPr>
          <p:cNvPr id="19" name="圆角矩形 23">
            <a:extLst>
              <a:ext uri="{FF2B5EF4-FFF2-40B4-BE49-F238E27FC236}">
                <a16:creationId xmlns:a16="http://schemas.microsoft.com/office/drawing/2014/main" id="{7A9DD34D-B3D4-48B7-9F7A-0389E0A2F270}"/>
              </a:ext>
            </a:extLst>
          </p:cNvPr>
          <p:cNvSpPr/>
          <p:nvPr/>
        </p:nvSpPr>
        <p:spPr>
          <a:xfrm>
            <a:off x="7594527" y="2371394"/>
            <a:ext cx="1675896" cy="1926230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圆角矩形 24">
            <a:extLst>
              <a:ext uri="{FF2B5EF4-FFF2-40B4-BE49-F238E27FC236}">
                <a16:creationId xmlns:a16="http://schemas.microsoft.com/office/drawing/2014/main" id="{421F4C26-A270-44D8-AAC1-AE73330CBFB5}"/>
              </a:ext>
            </a:extLst>
          </p:cNvPr>
          <p:cNvSpPr/>
          <p:nvPr/>
        </p:nvSpPr>
        <p:spPr>
          <a:xfrm>
            <a:off x="7886037" y="2689448"/>
            <a:ext cx="1199899" cy="254977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CSMF Policy</a:t>
            </a:r>
          </a:p>
        </p:txBody>
      </p:sp>
      <p:sp>
        <p:nvSpPr>
          <p:cNvPr id="21" name="圆角矩形 26">
            <a:extLst>
              <a:ext uri="{FF2B5EF4-FFF2-40B4-BE49-F238E27FC236}">
                <a16:creationId xmlns:a16="http://schemas.microsoft.com/office/drawing/2014/main" id="{0465B896-D223-40B3-87E0-42705D63244A}"/>
              </a:ext>
            </a:extLst>
          </p:cNvPr>
          <p:cNvSpPr/>
          <p:nvPr/>
        </p:nvSpPr>
        <p:spPr>
          <a:xfrm>
            <a:off x="7886037" y="3004122"/>
            <a:ext cx="1199899" cy="254977"/>
          </a:xfrm>
          <a:prstGeom prst="round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NSMF Policy</a:t>
            </a:r>
          </a:p>
        </p:txBody>
      </p:sp>
      <p:sp>
        <p:nvSpPr>
          <p:cNvPr id="22" name="圆角矩形 27">
            <a:extLst>
              <a:ext uri="{FF2B5EF4-FFF2-40B4-BE49-F238E27FC236}">
                <a16:creationId xmlns:a16="http://schemas.microsoft.com/office/drawing/2014/main" id="{C82ACDA4-AB44-4378-8E70-D119ADCB3AAB}"/>
              </a:ext>
            </a:extLst>
          </p:cNvPr>
          <p:cNvSpPr/>
          <p:nvPr/>
        </p:nvSpPr>
        <p:spPr>
          <a:xfrm>
            <a:off x="9544218" y="1454666"/>
            <a:ext cx="2281240" cy="2819872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" name="文本框 28">
            <a:extLst>
              <a:ext uri="{FF2B5EF4-FFF2-40B4-BE49-F238E27FC236}">
                <a16:creationId xmlns:a16="http://schemas.microsoft.com/office/drawing/2014/main" id="{24F313F3-7E21-4D50-8D69-1151EB2F0EEA}"/>
              </a:ext>
            </a:extLst>
          </p:cNvPr>
          <p:cNvSpPr txBox="1"/>
          <p:nvPr/>
        </p:nvSpPr>
        <p:spPr>
          <a:xfrm>
            <a:off x="2364793" y="244387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SO</a:t>
            </a:r>
            <a:endParaRPr kumimoji="1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4" name="文本框 29">
            <a:extLst>
              <a:ext uri="{FF2B5EF4-FFF2-40B4-BE49-F238E27FC236}">
                <a16:creationId xmlns:a16="http://schemas.microsoft.com/office/drawing/2014/main" id="{32309220-6682-41F5-AAD3-F832B3ACF2D1}"/>
              </a:ext>
            </a:extLst>
          </p:cNvPr>
          <p:cNvSpPr txBox="1"/>
          <p:nvPr/>
        </p:nvSpPr>
        <p:spPr>
          <a:xfrm>
            <a:off x="4915835" y="2305376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OOF</a:t>
            </a:r>
            <a:endParaRPr kumimoji="1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5" name="文本框 30">
            <a:extLst>
              <a:ext uri="{FF2B5EF4-FFF2-40B4-BE49-F238E27FC236}">
                <a16:creationId xmlns:a16="http://schemas.microsoft.com/office/drawing/2014/main" id="{813A6C21-8E26-4563-BBFD-5CE376EF2752}"/>
              </a:ext>
            </a:extLst>
          </p:cNvPr>
          <p:cNvSpPr txBox="1"/>
          <p:nvPr/>
        </p:nvSpPr>
        <p:spPr>
          <a:xfrm>
            <a:off x="7561635" y="2323863"/>
            <a:ext cx="745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Policy</a:t>
            </a:r>
            <a:endParaRPr kumimoji="1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6" name="圆角矩形 31">
            <a:extLst>
              <a:ext uri="{FF2B5EF4-FFF2-40B4-BE49-F238E27FC236}">
                <a16:creationId xmlns:a16="http://schemas.microsoft.com/office/drawing/2014/main" id="{0BB531E4-27C4-44FE-9CB2-65056088C1A0}"/>
              </a:ext>
            </a:extLst>
          </p:cNvPr>
          <p:cNvSpPr/>
          <p:nvPr/>
        </p:nvSpPr>
        <p:spPr>
          <a:xfrm>
            <a:off x="9849471" y="1844042"/>
            <a:ext cx="1537101" cy="296317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Service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instance</a:t>
            </a:r>
          </a:p>
        </p:txBody>
      </p:sp>
      <p:sp>
        <p:nvSpPr>
          <p:cNvPr id="27" name="圆角矩形 32">
            <a:extLst>
              <a:ext uri="{FF2B5EF4-FFF2-40B4-BE49-F238E27FC236}">
                <a16:creationId xmlns:a16="http://schemas.microsoft.com/office/drawing/2014/main" id="{86F942DF-A844-4BD0-A5A3-C889831A594C}"/>
              </a:ext>
            </a:extLst>
          </p:cNvPr>
          <p:cNvSpPr/>
          <p:nvPr/>
        </p:nvSpPr>
        <p:spPr>
          <a:xfrm>
            <a:off x="9849472" y="2239708"/>
            <a:ext cx="1537100" cy="278354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Service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Profile</a:t>
            </a:r>
          </a:p>
        </p:txBody>
      </p:sp>
      <p:sp>
        <p:nvSpPr>
          <p:cNvPr id="28" name="圆角矩形 34">
            <a:extLst>
              <a:ext uri="{FF2B5EF4-FFF2-40B4-BE49-F238E27FC236}">
                <a16:creationId xmlns:a16="http://schemas.microsoft.com/office/drawing/2014/main" id="{D5B88220-ABFD-4D7B-8A6D-B96E86327AD1}"/>
              </a:ext>
            </a:extLst>
          </p:cNvPr>
          <p:cNvSpPr/>
          <p:nvPr/>
        </p:nvSpPr>
        <p:spPr>
          <a:xfrm>
            <a:off x="9849473" y="2964646"/>
            <a:ext cx="1537099" cy="278354"/>
          </a:xfrm>
          <a:prstGeom prst="round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NSI</a:t>
            </a:r>
          </a:p>
        </p:txBody>
      </p:sp>
      <p:sp>
        <p:nvSpPr>
          <p:cNvPr id="29" name="圆角矩形 35">
            <a:extLst>
              <a:ext uri="{FF2B5EF4-FFF2-40B4-BE49-F238E27FC236}">
                <a16:creationId xmlns:a16="http://schemas.microsoft.com/office/drawing/2014/main" id="{CF2F0C3B-90F7-4C24-B8DE-6403F09D3585}"/>
              </a:ext>
            </a:extLst>
          </p:cNvPr>
          <p:cNvSpPr/>
          <p:nvPr/>
        </p:nvSpPr>
        <p:spPr>
          <a:xfrm>
            <a:off x="9849473" y="2598035"/>
            <a:ext cx="1521014" cy="259969"/>
          </a:xfrm>
          <a:prstGeom prst="round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NST</a:t>
            </a:r>
          </a:p>
        </p:txBody>
      </p:sp>
      <p:sp>
        <p:nvSpPr>
          <p:cNvPr id="30" name="圆角矩形 36">
            <a:extLst>
              <a:ext uri="{FF2B5EF4-FFF2-40B4-BE49-F238E27FC236}">
                <a16:creationId xmlns:a16="http://schemas.microsoft.com/office/drawing/2014/main" id="{0BFF0B03-EDDF-47A7-8D5E-1E32DD9AF575}"/>
              </a:ext>
            </a:extLst>
          </p:cNvPr>
          <p:cNvSpPr/>
          <p:nvPr/>
        </p:nvSpPr>
        <p:spPr>
          <a:xfrm>
            <a:off x="9883910" y="3969102"/>
            <a:ext cx="1502662" cy="215861"/>
          </a:xfrm>
          <a:prstGeom prst="round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NSSI</a:t>
            </a:r>
          </a:p>
        </p:txBody>
      </p:sp>
      <p:sp>
        <p:nvSpPr>
          <p:cNvPr id="31" name="圆角矩形 37">
            <a:extLst>
              <a:ext uri="{FF2B5EF4-FFF2-40B4-BE49-F238E27FC236}">
                <a16:creationId xmlns:a16="http://schemas.microsoft.com/office/drawing/2014/main" id="{F56E430C-3EAB-47DB-94B5-71FB9B4F7605}"/>
              </a:ext>
            </a:extLst>
          </p:cNvPr>
          <p:cNvSpPr/>
          <p:nvPr/>
        </p:nvSpPr>
        <p:spPr>
          <a:xfrm>
            <a:off x="9868368" y="3320891"/>
            <a:ext cx="1518204" cy="229413"/>
          </a:xfrm>
          <a:prstGeom prst="round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NSST</a:t>
            </a:r>
          </a:p>
        </p:txBody>
      </p:sp>
      <p:sp>
        <p:nvSpPr>
          <p:cNvPr id="32" name="圆角矩形 38">
            <a:extLst>
              <a:ext uri="{FF2B5EF4-FFF2-40B4-BE49-F238E27FC236}">
                <a16:creationId xmlns:a16="http://schemas.microsoft.com/office/drawing/2014/main" id="{AB145158-FF9D-44F0-B5EC-6BD1A794816F}"/>
              </a:ext>
            </a:extLst>
          </p:cNvPr>
          <p:cNvSpPr/>
          <p:nvPr/>
        </p:nvSpPr>
        <p:spPr>
          <a:xfrm>
            <a:off x="9868368" y="3602103"/>
            <a:ext cx="1518204" cy="305537"/>
          </a:xfrm>
          <a:prstGeom prst="round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Slice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Profile</a:t>
            </a:r>
          </a:p>
        </p:txBody>
      </p:sp>
      <p:sp>
        <p:nvSpPr>
          <p:cNvPr id="33" name="文本框 39">
            <a:extLst>
              <a:ext uri="{FF2B5EF4-FFF2-40B4-BE49-F238E27FC236}">
                <a16:creationId xmlns:a16="http://schemas.microsoft.com/office/drawing/2014/main" id="{F5D127EA-F0BE-438C-A707-9951C757A87A}"/>
              </a:ext>
            </a:extLst>
          </p:cNvPr>
          <p:cNvSpPr txBox="1"/>
          <p:nvPr/>
        </p:nvSpPr>
        <p:spPr>
          <a:xfrm>
            <a:off x="9494750" y="1462537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A&amp;AI</a:t>
            </a:r>
            <a:endParaRPr kumimoji="1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3C9F9B9-9491-4BDA-AF33-549F907FCA2B}"/>
              </a:ext>
            </a:extLst>
          </p:cNvPr>
          <p:cNvSpPr txBox="1"/>
          <p:nvPr/>
        </p:nvSpPr>
        <p:spPr>
          <a:xfrm>
            <a:off x="520049" y="1462537"/>
            <a:ext cx="1072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ONAP</a:t>
            </a:r>
          </a:p>
        </p:txBody>
      </p:sp>
      <p:sp>
        <p:nvSpPr>
          <p:cNvPr id="35" name="圆角矩形 12">
            <a:extLst>
              <a:ext uri="{FF2B5EF4-FFF2-40B4-BE49-F238E27FC236}">
                <a16:creationId xmlns:a16="http://schemas.microsoft.com/office/drawing/2014/main" id="{5BC4C4DC-D84B-4A26-9386-73DDC782BAFC}"/>
              </a:ext>
            </a:extLst>
          </p:cNvPr>
          <p:cNvSpPr/>
          <p:nvPr/>
        </p:nvSpPr>
        <p:spPr>
          <a:xfrm>
            <a:off x="2734951" y="1864383"/>
            <a:ext cx="4963214" cy="389135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EXT-API</a:t>
            </a:r>
          </a:p>
        </p:txBody>
      </p:sp>
      <p:sp>
        <p:nvSpPr>
          <p:cNvPr id="36" name="圆角矩形 46">
            <a:extLst>
              <a:ext uri="{FF2B5EF4-FFF2-40B4-BE49-F238E27FC236}">
                <a16:creationId xmlns:a16="http://schemas.microsoft.com/office/drawing/2014/main" id="{276AC92C-BA5B-44A1-8AF3-53E4CF595704}"/>
              </a:ext>
            </a:extLst>
          </p:cNvPr>
          <p:cNvSpPr/>
          <p:nvPr/>
        </p:nvSpPr>
        <p:spPr>
          <a:xfrm>
            <a:off x="2461257" y="5849405"/>
            <a:ext cx="1782343" cy="339806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CN NSSMF (3rd party)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7" name="圆角矩形 22">
            <a:extLst>
              <a:ext uri="{FF2B5EF4-FFF2-40B4-BE49-F238E27FC236}">
                <a16:creationId xmlns:a16="http://schemas.microsoft.com/office/drawing/2014/main" id="{C90736E0-4EF7-40EC-AD86-B0814F3FF030}"/>
              </a:ext>
            </a:extLst>
          </p:cNvPr>
          <p:cNvSpPr/>
          <p:nvPr/>
        </p:nvSpPr>
        <p:spPr>
          <a:xfrm>
            <a:off x="5520297" y="3569133"/>
            <a:ext cx="1664134" cy="315646"/>
          </a:xfrm>
          <a:prstGeom prst="roundRect">
            <a:avLst>
              <a:gd name="adj" fmla="val 10477"/>
            </a:avLst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NSSI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Selection</a:t>
            </a:r>
          </a:p>
        </p:txBody>
      </p:sp>
      <p:sp>
        <p:nvSpPr>
          <p:cNvPr id="38" name="圆角矩形 68">
            <a:extLst>
              <a:ext uri="{FF2B5EF4-FFF2-40B4-BE49-F238E27FC236}">
                <a16:creationId xmlns:a16="http://schemas.microsoft.com/office/drawing/2014/main" id="{C9DC56E5-51CB-4064-9FBB-5C6569C0D77E}"/>
              </a:ext>
            </a:extLst>
          </p:cNvPr>
          <p:cNvSpPr/>
          <p:nvPr/>
        </p:nvSpPr>
        <p:spPr>
          <a:xfrm>
            <a:off x="580605" y="4660181"/>
            <a:ext cx="1528223" cy="418629"/>
          </a:xfrm>
          <a:prstGeom prst="roundRect">
            <a:avLst>
              <a:gd name="adj" fmla="val 50000"/>
            </a:avLst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NSST</a:t>
            </a:r>
          </a:p>
        </p:txBody>
      </p:sp>
      <p:sp>
        <p:nvSpPr>
          <p:cNvPr id="39" name="圆角矩形 70">
            <a:extLst>
              <a:ext uri="{FF2B5EF4-FFF2-40B4-BE49-F238E27FC236}">
                <a16:creationId xmlns:a16="http://schemas.microsoft.com/office/drawing/2014/main" id="{CB655F46-4230-45CE-A654-03BBCC0D0C30}"/>
              </a:ext>
            </a:extLst>
          </p:cNvPr>
          <p:cNvSpPr/>
          <p:nvPr/>
        </p:nvSpPr>
        <p:spPr>
          <a:xfrm>
            <a:off x="573882" y="3301289"/>
            <a:ext cx="1528223" cy="418629"/>
          </a:xfrm>
          <a:prstGeom prst="roundRect">
            <a:avLst>
              <a:gd name="adj" fmla="val 50000"/>
            </a:avLst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CST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0" name="圆角矩形 19">
            <a:extLst>
              <a:ext uri="{FF2B5EF4-FFF2-40B4-BE49-F238E27FC236}">
                <a16:creationId xmlns:a16="http://schemas.microsoft.com/office/drawing/2014/main" id="{395CA26F-45DD-4829-B1ED-93DE0FCF05FE}"/>
              </a:ext>
            </a:extLst>
          </p:cNvPr>
          <p:cNvSpPr/>
          <p:nvPr/>
        </p:nvSpPr>
        <p:spPr>
          <a:xfrm>
            <a:off x="2589374" y="3712181"/>
            <a:ext cx="1728128" cy="443011"/>
          </a:xfrm>
          <a:prstGeom prst="round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NSSMF (RAN, Transport, Core)</a:t>
            </a:r>
          </a:p>
        </p:txBody>
      </p:sp>
      <p:sp>
        <p:nvSpPr>
          <p:cNvPr id="41" name="圆角矩形 17">
            <a:extLst>
              <a:ext uri="{FF2B5EF4-FFF2-40B4-BE49-F238E27FC236}">
                <a16:creationId xmlns:a16="http://schemas.microsoft.com/office/drawing/2014/main" id="{284FD6B3-04D4-4DFD-AB16-C073415E7D75}"/>
              </a:ext>
            </a:extLst>
          </p:cNvPr>
          <p:cNvSpPr/>
          <p:nvPr/>
        </p:nvSpPr>
        <p:spPr>
          <a:xfrm>
            <a:off x="6783976" y="4425270"/>
            <a:ext cx="2483429" cy="1106435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2" name="圆角矩形 22">
            <a:extLst>
              <a:ext uri="{FF2B5EF4-FFF2-40B4-BE49-F238E27FC236}">
                <a16:creationId xmlns:a16="http://schemas.microsoft.com/office/drawing/2014/main" id="{7D63AF05-A903-4237-88A9-5B09446BC2C7}"/>
              </a:ext>
            </a:extLst>
          </p:cNvPr>
          <p:cNvSpPr/>
          <p:nvPr/>
        </p:nvSpPr>
        <p:spPr>
          <a:xfrm>
            <a:off x="6900081" y="5098664"/>
            <a:ext cx="1456021" cy="367212"/>
          </a:xfrm>
          <a:prstGeom prst="roundRect">
            <a:avLst>
              <a:gd name="adj" fmla="val 10477"/>
            </a:avLst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KPI Computation in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PM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Mapper</a:t>
            </a:r>
          </a:p>
        </p:txBody>
      </p:sp>
      <p:sp>
        <p:nvSpPr>
          <p:cNvPr id="43" name="圆角矩形 22">
            <a:extLst>
              <a:ext uri="{FF2B5EF4-FFF2-40B4-BE49-F238E27FC236}">
                <a16:creationId xmlns:a16="http://schemas.microsoft.com/office/drawing/2014/main" id="{02A75A50-6F9A-43D5-BA03-11A89957432B}"/>
              </a:ext>
            </a:extLst>
          </p:cNvPr>
          <p:cNvSpPr/>
          <p:nvPr/>
        </p:nvSpPr>
        <p:spPr>
          <a:xfrm>
            <a:off x="6883750" y="4769018"/>
            <a:ext cx="1473206" cy="281766"/>
          </a:xfrm>
          <a:prstGeom prst="roundRect">
            <a:avLst>
              <a:gd name="adj" fmla="val 10477"/>
            </a:avLst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Analysis MS</a:t>
            </a:r>
          </a:p>
        </p:txBody>
      </p:sp>
      <p:sp>
        <p:nvSpPr>
          <p:cNvPr id="44" name="圆角矩形 22">
            <a:extLst>
              <a:ext uri="{FF2B5EF4-FFF2-40B4-BE49-F238E27FC236}">
                <a16:creationId xmlns:a16="http://schemas.microsoft.com/office/drawing/2014/main" id="{C4E52565-6FED-4BFC-948B-00534CFB4935}"/>
              </a:ext>
            </a:extLst>
          </p:cNvPr>
          <p:cNvSpPr/>
          <p:nvPr/>
        </p:nvSpPr>
        <p:spPr>
          <a:xfrm>
            <a:off x="6893337" y="4460784"/>
            <a:ext cx="1473206" cy="260837"/>
          </a:xfrm>
          <a:prstGeom prst="roundRect">
            <a:avLst>
              <a:gd name="adj" fmla="val 10477"/>
            </a:avLst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AI/ML MS</a:t>
            </a:r>
          </a:p>
        </p:txBody>
      </p:sp>
      <p:sp>
        <p:nvSpPr>
          <p:cNvPr id="45" name="圆角矩形 17">
            <a:extLst>
              <a:ext uri="{FF2B5EF4-FFF2-40B4-BE49-F238E27FC236}">
                <a16:creationId xmlns:a16="http://schemas.microsoft.com/office/drawing/2014/main" id="{17A6070C-782A-4100-A004-F4C00D6AB7EE}"/>
              </a:ext>
            </a:extLst>
          </p:cNvPr>
          <p:cNvSpPr/>
          <p:nvPr/>
        </p:nvSpPr>
        <p:spPr>
          <a:xfrm>
            <a:off x="2314662" y="4469074"/>
            <a:ext cx="2483429" cy="1037949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6" name="圆角矩形 22">
            <a:extLst>
              <a:ext uri="{FF2B5EF4-FFF2-40B4-BE49-F238E27FC236}">
                <a16:creationId xmlns:a16="http://schemas.microsoft.com/office/drawing/2014/main" id="{7FA70080-C060-400A-A60B-EE3C934EA174}"/>
              </a:ext>
            </a:extLst>
          </p:cNvPr>
          <p:cNvSpPr/>
          <p:nvPr/>
        </p:nvSpPr>
        <p:spPr>
          <a:xfrm>
            <a:off x="2400285" y="4701966"/>
            <a:ext cx="1080424" cy="679347"/>
          </a:xfrm>
          <a:prstGeom prst="roundRect">
            <a:avLst>
              <a:gd name="adj" fmla="val 10477"/>
            </a:avLst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RAN-specific config</a:t>
            </a:r>
          </a:p>
        </p:txBody>
      </p:sp>
      <p:sp>
        <p:nvSpPr>
          <p:cNvPr id="47" name="圆角矩形 22">
            <a:extLst>
              <a:ext uri="{FF2B5EF4-FFF2-40B4-BE49-F238E27FC236}">
                <a16:creationId xmlns:a16="http://schemas.microsoft.com/office/drawing/2014/main" id="{859D3E13-02CA-4867-827D-B3697C057BF9}"/>
              </a:ext>
            </a:extLst>
          </p:cNvPr>
          <p:cNvSpPr/>
          <p:nvPr/>
        </p:nvSpPr>
        <p:spPr>
          <a:xfrm>
            <a:off x="3631587" y="4702171"/>
            <a:ext cx="1080424" cy="679347"/>
          </a:xfrm>
          <a:prstGeom prst="roundRect">
            <a:avLst>
              <a:gd name="adj" fmla="val 10477"/>
            </a:avLst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Transport specific config</a:t>
            </a:r>
          </a:p>
        </p:txBody>
      </p:sp>
      <p:sp>
        <p:nvSpPr>
          <p:cNvPr id="48" name="文本框 28">
            <a:extLst>
              <a:ext uri="{FF2B5EF4-FFF2-40B4-BE49-F238E27FC236}">
                <a16:creationId xmlns:a16="http://schemas.microsoft.com/office/drawing/2014/main" id="{5F502D22-AAD1-4207-A58E-F706F0AA7149}"/>
              </a:ext>
            </a:extLst>
          </p:cNvPr>
          <p:cNvSpPr txBox="1"/>
          <p:nvPr/>
        </p:nvSpPr>
        <p:spPr>
          <a:xfrm>
            <a:off x="2307385" y="4380031"/>
            <a:ext cx="784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SDN-C</a:t>
            </a:r>
            <a:endParaRPr kumimoji="1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49" name="圆角矩形 23">
            <a:extLst>
              <a:ext uri="{FF2B5EF4-FFF2-40B4-BE49-F238E27FC236}">
                <a16:creationId xmlns:a16="http://schemas.microsoft.com/office/drawing/2014/main" id="{5E4D5C0C-2B4C-466E-B54E-24D2A745BDE9}"/>
              </a:ext>
            </a:extLst>
          </p:cNvPr>
          <p:cNvSpPr/>
          <p:nvPr/>
        </p:nvSpPr>
        <p:spPr>
          <a:xfrm>
            <a:off x="9532868" y="4370002"/>
            <a:ext cx="2281240" cy="1137021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0" name="圆角矩形 24">
            <a:extLst>
              <a:ext uri="{FF2B5EF4-FFF2-40B4-BE49-F238E27FC236}">
                <a16:creationId xmlns:a16="http://schemas.microsoft.com/office/drawing/2014/main" id="{9DEBAAC0-7151-4106-A0F9-29A40DC58D68}"/>
              </a:ext>
            </a:extLst>
          </p:cNvPr>
          <p:cNvSpPr/>
          <p:nvPr/>
        </p:nvSpPr>
        <p:spPr>
          <a:xfrm>
            <a:off x="10157059" y="4463497"/>
            <a:ext cx="1503039" cy="381640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Cell Configurations</a:t>
            </a:r>
          </a:p>
        </p:txBody>
      </p:sp>
      <p:sp>
        <p:nvSpPr>
          <p:cNvPr id="51" name="圆角矩形 26">
            <a:extLst>
              <a:ext uri="{FF2B5EF4-FFF2-40B4-BE49-F238E27FC236}">
                <a16:creationId xmlns:a16="http://schemas.microsoft.com/office/drawing/2014/main" id="{F7173686-BDBA-4723-99A4-16408C51D538}"/>
              </a:ext>
            </a:extLst>
          </p:cNvPr>
          <p:cNvSpPr/>
          <p:nvPr/>
        </p:nvSpPr>
        <p:spPr>
          <a:xfrm>
            <a:off x="10157059" y="4945582"/>
            <a:ext cx="1486577" cy="336688"/>
          </a:xfrm>
          <a:prstGeom prst="round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 slice related configurations</a:t>
            </a:r>
          </a:p>
        </p:txBody>
      </p:sp>
      <p:sp>
        <p:nvSpPr>
          <p:cNvPr id="52" name="文本框 30">
            <a:extLst>
              <a:ext uri="{FF2B5EF4-FFF2-40B4-BE49-F238E27FC236}">
                <a16:creationId xmlns:a16="http://schemas.microsoft.com/office/drawing/2014/main" id="{8ACC4788-4DEC-484C-8CEF-458FA86B6B27}"/>
              </a:ext>
            </a:extLst>
          </p:cNvPr>
          <p:cNvSpPr txBox="1"/>
          <p:nvPr/>
        </p:nvSpPr>
        <p:spPr>
          <a:xfrm>
            <a:off x="9499976" y="4370002"/>
            <a:ext cx="790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Config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DB</a:t>
            </a:r>
            <a:endParaRPr kumimoji="1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53" name="圆角矩形 26">
            <a:extLst>
              <a:ext uri="{FF2B5EF4-FFF2-40B4-BE49-F238E27FC236}">
                <a16:creationId xmlns:a16="http://schemas.microsoft.com/office/drawing/2014/main" id="{F0254441-0CA5-4ECD-89AB-4E198A957516}"/>
              </a:ext>
            </a:extLst>
          </p:cNvPr>
          <p:cNvSpPr/>
          <p:nvPr/>
        </p:nvSpPr>
        <p:spPr>
          <a:xfrm>
            <a:off x="7886037" y="3318796"/>
            <a:ext cx="1199899" cy="254977"/>
          </a:xfrm>
          <a:prstGeom prst="round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NSSMF Policy</a:t>
            </a:r>
          </a:p>
        </p:txBody>
      </p:sp>
      <p:sp>
        <p:nvSpPr>
          <p:cNvPr id="54" name="圆角矩形 26">
            <a:extLst>
              <a:ext uri="{FF2B5EF4-FFF2-40B4-BE49-F238E27FC236}">
                <a16:creationId xmlns:a16="http://schemas.microsoft.com/office/drawing/2014/main" id="{6E7D51FC-41B8-40C9-9112-A92667AE544E}"/>
              </a:ext>
            </a:extLst>
          </p:cNvPr>
          <p:cNvSpPr/>
          <p:nvPr/>
        </p:nvSpPr>
        <p:spPr>
          <a:xfrm>
            <a:off x="7903384" y="3621756"/>
            <a:ext cx="1199899" cy="254977"/>
          </a:xfrm>
          <a:prstGeom prst="round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KPI Policies</a:t>
            </a:r>
          </a:p>
        </p:txBody>
      </p:sp>
      <p:sp>
        <p:nvSpPr>
          <p:cNvPr id="55" name="圆角矩形 26">
            <a:extLst>
              <a:ext uri="{FF2B5EF4-FFF2-40B4-BE49-F238E27FC236}">
                <a16:creationId xmlns:a16="http://schemas.microsoft.com/office/drawing/2014/main" id="{841D41CC-C88E-493F-87BA-3A5B56692109}"/>
              </a:ext>
            </a:extLst>
          </p:cNvPr>
          <p:cNvSpPr/>
          <p:nvPr/>
        </p:nvSpPr>
        <p:spPr>
          <a:xfrm>
            <a:off x="7907957" y="3941321"/>
            <a:ext cx="1199899" cy="254977"/>
          </a:xfrm>
          <a:prstGeom prst="round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 Policies</a:t>
            </a:r>
          </a:p>
        </p:txBody>
      </p:sp>
      <p:sp>
        <p:nvSpPr>
          <p:cNvPr id="56" name="文本框 29">
            <a:extLst>
              <a:ext uri="{FF2B5EF4-FFF2-40B4-BE49-F238E27FC236}">
                <a16:creationId xmlns:a16="http://schemas.microsoft.com/office/drawing/2014/main" id="{2B02AE32-2357-4A3A-B9FB-DA58AB27C46A}"/>
              </a:ext>
            </a:extLst>
          </p:cNvPr>
          <p:cNvSpPr txBox="1"/>
          <p:nvPr/>
        </p:nvSpPr>
        <p:spPr>
          <a:xfrm>
            <a:off x="8591636" y="5187056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DCAE</a:t>
            </a:r>
            <a:endParaRPr kumimoji="1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57" name="圆角矩形 17">
            <a:extLst>
              <a:ext uri="{FF2B5EF4-FFF2-40B4-BE49-F238E27FC236}">
                <a16:creationId xmlns:a16="http://schemas.microsoft.com/office/drawing/2014/main" id="{A746F008-02BF-4F3A-8481-E4B6DE196ABA}"/>
              </a:ext>
            </a:extLst>
          </p:cNvPr>
          <p:cNvSpPr/>
          <p:nvPr/>
        </p:nvSpPr>
        <p:spPr>
          <a:xfrm>
            <a:off x="5030663" y="4449952"/>
            <a:ext cx="1553572" cy="1081753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" name="圆角矩形 19">
            <a:extLst>
              <a:ext uri="{FF2B5EF4-FFF2-40B4-BE49-F238E27FC236}">
                <a16:creationId xmlns:a16="http://schemas.microsoft.com/office/drawing/2014/main" id="{B7A12976-F6AB-44E9-A79E-AE0336E1077C}"/>
              </a:ext>
            </a:extLst>
          </p:cNvPr>
          <p:cNvSpPr/>
          <p:nvPr/>
        </p:nvSpPr>
        <p:spPr>
          <a:xfrm>
            <a:off x="5170677" y="4869495"/>
            <a:ext cx="1308289" cy="438483"/>
          </a:xfrm>
          <a:prstGeom prst="round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Core NFs configuration</a:t>
            </a:r>
          </a:p>
        </p:txBody>
      </p:sp>
      <p:sp>
        <p:nvSpPr>
          <p:cNvPr id="59" name="文本框 28">
            <a:extLst>
              <a:ext uri="{FF2B5EF4-FFF2-40B4-BE49-F238E27FC236}">
                <a16:creationId xmlns:a16="http://schemas.microsoft.com/office/drawing/2014/main" id="{2CC0BC1A-0DE4-44CE-A516-9F16275A8C3E}"/>
              </a:ext>
            </a:extLst>
          </p:cNvPr>
          <p:cNvSpPr txBox="1"/>
          <p:nvPr/>
        </p:nvSpPr>
        <p:spPr>
          <a:xfrm>
            <a:off x="4992562" y="4397993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CDS</a:t>
            </a:r>
            <a:endParaRPr kumimoji="1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60" name="圆角矩形 46">
            <a:extLst>
              <a:ext uri="{FF2B5EF4-FFF2-40B4-BE49-F238E27FC236}">
                <a16:creationId xmlns:a16="http://schemas.microsoft.com/office/drawing/2014/main" id="{42462B6A-6853-43CB-A963-54C985907044}"/>
              </a:ext>
            </a:extLst>
          </p:cNvPr>
          <p:cNvSpPr/>
          <p:nvPr/>
        </p:nvSpPr>
        <p:spPr>
          <a:xfrm>
            <a:off x="371437" y="5849405"/>
            <a:ext cx="1934624" cy="339806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 NSSMF (3</a:t>
            </a:r>
            <a:r>
              <a:rPr kumimoji="0" lang="en-US" altLang="zh-CN" sz="1400" b="1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rd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party)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1" name="圆角矩形 22">
            <a:extLst>
              <a:ext uri="{FF2B5EF4-FFF2-40B4-BE49-F238E27FC236}">
                <a16:creationId xmlns:a16="http://schemas.microsoft.com/office/drawing/2014/main" id="{5C4F64B9-C06D-4F0C-BDED-633C341EE1E9}"/>
              </a:ext>
            </a:extLst>
          </p:cNvPr>
          <p:cNvSpPr/>
          <p:nvPr/>
        </p:nvSpPr>
        <p:spPr>
          <a:xfrm>
            <a:off x="5522140" y="3916108"/>
            <a:ext cx="1664134" cy="315646"/>
          </a:xfrm>
          <a:prstGeom prst="roundRect">
            <a:avLst>
              <a:gd name="adj" fmla="val 10477"/>
            </a:avLst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Res. determination</a:t>
            </a:r>
          </a:p>
        </p:txBody>
      </p:sp>
      <p:sp>
        <p:nvSpPr>
          <p:cNvPr id="62" name="圆角矩形 46">
            <a:extLst>
              <a:ext uri="{FF2B5EF4-FFF2-40B4-BE49-F238E27FC236}">
                <a16:creationId xmlns:a16="http://schemas.microsoft.com/office/drawing/2014/main" id="{425E5D3B-A9A7-49F6-ABB1-C7275B55DD69}"/>
              </a:ext>
            </a:extLst>
          </p:cNvPr>
          <p:cNvSpPr/>
          <p:nvPr/>
        </p:nvSpPr>
        <p:spPr>
          <a:xfrm>
            <a:off x="4388918" y="5849405"/>
            <a:ext cx="1439812" cy="326694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RAN-Simulator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3" name="圆角矩形 46">
            <a:extLst>
              <a:ext uri="{FF2B5EF4-FFF2-40B4-BE49-F238E27FC236}">
                <a16:creationId xmlns:a16="http://schemas.microsoft.com/office/drawing/2014/main" id="{33C18289-836C-41CF-98E7-0F573ECBCA42}"/>
              </a:ext>
            </a:extLst>
          </p:cNvPr>
          <p:cNvSpPr/>
          <p:nvPr/>
        </p:nvSpPr>
        <p:spPr>
          <a:xfrm>
            <a:off x="5987768" y="5849405"/>
            <a:ext cx="1721410" cy="326694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Core NFs simulator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4" name="圆角矩形 22">
            <a:extLst>
              <a:ext uri="{FF2B5EF4-FFF2-40B4-BE49-F238E27FC236}">
                <a16:creationId xmlns:a16="http://schemas.microsoft.com/office/drawing/2014/main" id="{D3ACC519-C370-4C14-B1EE-679026A22163}"/>
              </a:ext>
            </a:extLst>
          </p:cNvPr>
          <p:cNvSpPr/>
          <p:nvPr/>
        </p:nvSpPr>
        <p:spPr>
          <a:xfrm>
            <a:off x="8422799" y="4449951"/>
            <a:ext cx="757138" cy="600833"/>
          </a:xfrm>
          <a:prstGeom prst="roundRect">
            <a:avLst>
              <a:gd name="adj" fmla="val 10477"/>
            </a:avLst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 Lake DES</a:t>
            </a:r>
          </a:p>
        </p:txBody>
      </p:sp>
      <p:sp>
        <p:nvSpPr>
          <p:cNvPr id="65" name="圆角矩形 19">
            <a:extLst>
              <a:ext uri="{FF2B5EF4-FFF2-40B4-BE49-F238E27FC236}">
                <a16:creationId xmlns:a16="http://schemas.microsoft.com/office/drawing/2014/main" id="{C8E87063-637B-4CE2-9814-C59ED1201B82}"/>
              </a:ext>
            </a:extLst>
          </p:cNvPr>
          <p:cNvSpPr/>
          <p:nvPr/>
        </p:nvSpPr>
        <p:spPr>
          <a:xfrm>
            <a:off x="3744299" y="1923777"/>
            <a:ext cx="1497663" cy="259119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Service LCM APIs</a:t>
            </a:r>
          </a:p>
        </p:txBody>
      </p:sp>
      <p:sp>
        <p:nvSpPr>
          <p:cNvPr id="67" name="圆角矩形 19">
            <a:extLst>
              <a:ext uri="{FF2B5EF4-FFF2-40B4-BE49-F238E27FC236}">
                <a16:creationId xmlns:a16="http://schemas.microsoft.com/office/drawing/2014/main" id="{FC1C1857-2CBF-4CF0-BFBD-CFA054EFE3D6}"/>
              </a:ext>
            </a:extLst>
          </p:cNvPr>
          <p:cNvSpPr/>
          <p:nvPr/>
        </p:nvSpPr>
        <p:spPr>
          <a:xfrm>
            <a:off x="5553933" y="1923777"/>
            <a:ext cx="1678039" cy="246747"/>
          </a:xfrm>
          <a:prstGeom prst="round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KPI Monitoring APIs</a:t>
            </a:r>
          </a:p>
        </p:txBody>
      </p:sp>
      <p:pic>
        <p:nvPicPr>
          <p:cNvPr id="68" name="图形 6" descr="徽章勾号 1">
            <a:extLst>
              <a:ext uri="{FF2B5EF4-FFF2-40B4-BE49-F238E27FC236}">
                <a16:creationId xmlns:a16="http://schemas.microsoft.com/office/drawing/2014/main" id="{DD438C5B-179C-4005-A661-615E7EC04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03283" y="5590354"/>
            <a:ext cx="450385" cy="450385"/>
          </a:xfrm>
          <a:prstGeom prst="rect">
            <a:avLst/>
          </a:prstGeom>
        </p:spPr>
      </p:pic>
      <p:pic>
        <p:nvPicPr>
          <p:cNvPr id="69" name="图形 16" descr="十字架徽章">
            <a:extLst>
              <a:ext uri="{FF2B5EF4-FFF2-40B4-BE49-F238E27FC236}">
                <a16:creationId xmlns:a16="http://schemas.microsoft.com/office/drawing/2014/main" id="{DDBCC4CD-9977-40B8-9024-742ADE1EB4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03283" y="6345982"/>
            <a:ext cx="475499" cy="475499"/>
          </a:xfrm>
          <a:prstGeom prst="rect">
            <a:avLst/>
          </a:prstGeom>
        </p:spPr>
      </p:pic>
      <p:pic>
        <p:nvPicPr>
          <p:cNvPr id="70" name="图形 43" descr="徽章取消关注">
            <a:extLst>
              <a:ext uri="{FF2B5EF4-FFF2-40B4-BE49-F238E27FC236}">
                <a16:creationId xmlns:a16="http://schemas.microsoft.com/office/drawing/2014/main" id="{88E1B305-11B7-4CBC-838B-2DAE5D14EC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85936" y="5948868"/>
            <a:ext cx="475499" cy="475499"/>
          </a:xfrm>
          <a:prstGeom prst="rect">
            <a:avLst/>
          </a:prstGeom>
        </p:spPr>
      </p:pic>
      <p:sp>
        <p:nvSpPr>
          <p:cNvPr id="71" name="文本框 44">
            <a:extLst>
              <a:ext uri="{FF2B5EF4-FFF2-40B4-BE49-F238E27FC236}">
                <a16:creationId xmlns:a16="http://schemas.microsoft.com/office/drawing/2014/main" id="{74D6C4D6-2283-44BE-B6C8-72A377AD1102}"/>
              </a:ext>
            </a:extLst>
          </p:cNvPr>
          <p:cNvSpPr txBox="1"/>
          <p:nvPr/>
        </p:nvSpPr>
        <p:spPr>
          <a:xfrm>
            <a:off x="9591838" y="5644319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Done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72" name="文本框 45">
            <a:extLst>
              <a:ext uri="{FF2B5EF4-FFF2-40B4-BE49-F238E27FC236}">
                <a16:creationId xmlns:a16="http://schemas.microsoft.com/office/drawing/2014/main" id="{CE2E08BD-6D61-47C4-91C6-33E6013422B7}"/>
              </a:ext>
            </a:extLst>
          </p:cNvPr>
          <p:cNvSpPr txBox="1"/>
          <p:nvPr/>
        </p:nvSpPr>
        <p:spPr>
          <a:xfrm>
            <a:off x="9540073" y="6006641"/>
            <a:ext cx="1473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Partially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done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</a:endParaRPr>
          </a:p>
        </p:txBody>
      </p:sp>
      <p:sp>
        <p:nvSpPr>
          <p:cNvPr id="73" name="文本框 46">
            <a:extLst>
              <a:ext uri="{FF2B5EF4-FFF2-40B4-BE49-F238E27FC236}">
                <a16:creationId xmlns:a16="http://schemas.microsoft.com/office/drawing/2014/main" id="{A944816E-CC2F-4D64-83DC-879BCF64FB97}"/>
              </a:ext>
            </a:extLst>
          </p:cNvPr>
          <p:cNvSpPr txBox="1"/>
          <p:nvPr/>
        </p:nvSpPr>
        <p:spPr>
          <a:xfrm>
            <a:off x="9605777" y="6375973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Not</a:t>
            </a:r>
            <a:r>
              <a: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finished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74" name="图形 95" descr="徽章勾号 1">
            <a:extLst>
              <a:ext uri="{FF2B5EF4-FFF2-40B4-BE49-F238E27FC236}">
                <a16:creationId xmlns:a16="http://schemas.microsoft.com/office/drawing/2014/main" id="{094D611F-C47E-4938-9964-AE6DA3A16E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72329" y="3285410"/>
            <a:ext cx="450385" cy="450385"/>
          </a:xfrm>
          <a:prstGeom prst="rect">
            <a:avLst/>
          </a:prstGeom>
        </p:spPr>
      </p:pic>
      <p:pic>
        <p:nvPicPr>
          <p:cNvPr id="75" name="图形 96" descr="徽章勾号 1">
            <a:extLst>
              <a:ext uri="{FF2B5EF4-FFF2-40B4-BE49-F238E27FC236}">
                <a16:creationId xmlns:a16="http://schemas.microsoft.com/office/drawing/2014/main" id="{7C171450-251F-4BFB-BBC7-EE921CBF44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9015" y="3916108"/>
            <a:ext cx="450385" cy="450385"/>
          </a:xfrm>
          <a:prstGeom prst="rect">
            <a:avLst/>
          </a:prstGeom>
        </p:spPr>
      </p:pic>
      <p:pic>
        <p:nvPicPr>
          <p:cNvPr id="76" name="图形 97" descr="徽章勾号 1">
            <a:extLst>
              <a:ext uri="{FF2B5EF4-FFF2-40B4-BE49-F238E27FC236}">
                <a16:creationId xmlns:a16="http://schemas.microsoft.com/office/drawing/2014/main" id="{C2F197B8-FC50-4CB3-8260-8F8FB8BFB8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72329" y="4653722"/>
            <a:ext cx="450385" cy="450385"/>
          </a:xfrm>
          <a:prstGeom prst="rect">
            <a:avLst/>
          </a:prstGeom>
        </p:spPr>
      </p:pic>
      <p:pic>
        <p:nvPicPr>
          <p:cNvPr id="78" name="图形 100" descr="徽章取消关注">
            <a:extLst>
              <a:ext uri="{FF2B5EF4-FFF2-40B4-BE49-F238E27FC236}">
                <a16:creationId xmlns:a16="http://schemas.microsoft.com/office/drawing/2014/main" id="{E75F8F5B-C05E-41F1-9E7D-EC1E96643A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93111" y="5109997"/>
            <a:ext cx="475499" cy="475499"/>
          </a:xfrm>
          <a:prstGeom prst="rect">
            <a:avLst/>
          </a:prstGeom>
        </p:spPr>
      </p:pic>
      <p:pic>
        <p:nvPicPr>
          <p:cNvPr id="79" name="图形 101" descr="徽章取消关注">
            <a:extLst>
              <a:ext uri="{FF2B5EF4-FFF2-40B4-BE49-F238E27FC236}">
                <a16:creationId xmlns:a16="http://schemas.microsoft.com/office/drawing/2014/main" id="{5C4B5AEB-79FF-40B9-B382-17B566B2E1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41783" y="4712359"/>
            <a:ext cx="475499" cy="475499"/>
          </a:xfrm>
          <a:prstGeom prst="rect">
            <a:avLst/>
          </a:prstGeom>
        </p:spPr>
      </p:pic>
      <p:pic>
        <p:nvPicPr>
          <p:cNvPr id="80" name="图形 102" descr="徽章勾号 1">
            <a:extLst>
              <a:ext uri="{FF2B5EF4-FFF2-40B4-BE49-F238E27FC236}">
                <a16:creationId xmlns:a16="http://schemas.microsoft.com/office/drawing/2014/main" id="{1A43CCEF-4E2B-45B1-918D-0FE1E666B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0708" y="2722580"/>
            <a:ext cx="450385" cy="450385"/>
          </a:xfrm>
          <a:prstGeom prst="rect">
            <a:avLst/>
          </a:prstGeom>
        </p:spPr>
      </p:pic>
      <p:pic>
        <p:nvPicPr>
          <p:cNvPr id="81" name="图形 103" descr="徽章勾号 1">
            <a:extLst>
              <a:ext uri="{FF2B5EF4-FFF2-40B4-BE49-F238E27FC236}">
                <a16:creationId xmlns:a16="http://schemas.microsoft.com/office/drawing/2014/main" id="{3C6271ED-0EC1-46A1-A243-98489B5C6B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0708" y="3131868"/>
            <a:ext cx="450385" cy="450385"/>
          </a:xfrm>
          <a:prstGeom prst="rect">
            <a:avLst/>
          </a:prstGeom>
        </p:spPr>
      </p:pic>
      <p:pic>
        <p:nvPicPr>
          <p:cNvPr id="82" name="图形 104" descr="徽章勾号 1">
            <a:extLst>
              <a:ext uri="{FF2B5EF4-FFF2-40B4-BE49-F238E27FC236}">
                <a16:creationId xmlns:a16="http://schemas.microsoft.com/office/drawing/2014/main" id="{1E983734-6AAE-400E-827E-BA592A3216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07647" y="3736537"/>
            <a:ext cx="450385" cy="450385"/>
          </a:xfrm>
          <a:prstGeom prst="rect">
            <a:avLst/>
          </a:prstGeom>
        </p:spPr>
      </p:pic>
      <p:pic>
        <p:nvPicPr>
          <p:cNvPr id="83" name="图形 105" descr="徽章勾号 1">
            <a:extLst>
              <a:ext uri="{FF2B5EF4-FFF2-40B4-BE49-F238E27FC236}">
                <a16:creationId xmlns:a16="http://schemas.microsoft.com/office/drawing/2014/main" id="{2957424D-65B3-476A-A6D0-73E630D2B7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06450" y="4588725"/>
            <a:ext cx="450385" cy="450385"/>
          </a:xfrm>
          <a:prstGeom prst="rect">
            <a:avLst/>
          </a:prstGeom>
        </p:spPr>
      </p:pic>
      <p:pic>
        <p:nvPicPr>
          <p:cNvPr id="84" name="图形 106" descr="徽章勾号 1">
            <a:extLst>
              <a:ext uri="{FF2B5EF4-FFF2-40B4-BE49-F238E27FC236}">
                <a16:creationId xmlns:a16="http://schemas.microsoft.com/office/drawing/2014/main" id="{12CCEDD3-050F-4A16-9803-E5AB45B0D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33891" y="5008710"/>
            <a:ext cx="450385" cy="450385"/>
          </a:xfrm>
          <a:prstGeom prst="rect">
            <a:avLst/>
          </a:prstGeom>
        </p:spPr>
      </p:pic>
      <p:pic>
        <p:nvPicPr>
          <p:cNvPr id="85" name="图形 107" descr="徽章勾号 1">
            <a:extLst>
              <a:ext uri="{FF2B5EF4-FFF2-40B4-BE49-F238E27FC236}">
                <a16:creationId xmlns:a16="http://schemas.microsoft.com/office/drawing/2014/main" id="{F74B7FF4-D186-42F5-9EA5-D5099250D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267" y="6042062"/>
            <a:ext cx="450385" cy="450385"/>
          </a:xfrm>
          <a:prstGeom prst="rect">
            <a:avLst/>
          </a:prstGeom>
        </p:spPr>
      </p:pic>
      <p:pic>
        <p:nvPicPr>
          <p:cNvPr id="86" name="图形 108" descr="徽章勾号 1">
            <a:extLst>
              <a:ext uri="{FF2B5EF4-FFF2-40B4-BE49-F238E27FC236}">
                <a16:creationId xmlns:a16="http://schemas.microsoft.com/office/drawing/2014/main" id="{00D14F67-5087-4378-B853-FA5508114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27235" y="6065853"/>
            <a:ext cx="450385" cy="450385"/>
          </a:xfrm>
          <a:prstGeom prst="rect">
            <a:avLst/>
          </a:prstGeom>
        </p:spPr>
      </p:pic>
      <p:pic>
        <p:nvPicPr>
          <p:cNvPr id="87" name="图形 109" descr="徽章勾号 1">
            <a:extLst>
              <a:ext uri="{FF2B5EF4-FFF2-40B4-BE49-F238E27FC236}">
                <a16:creationId xmlns:a16="http://schemas.microsoft.com/office/drawing/2014/main" id="{ADAB82D5-1B85-4B05-ACF1-FE14FA225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39581" y="6042062"/>
            <a:ext cx="450385" cy="450385"/>
          </a:xfrm>
          <a:prstGeom prst="rect">
            <a:avLst/>
          </a:prstGeom>
        </p:spPr>
      </p:pic>
      <p:pic>
        <p:nvPicPr>
          <p:cNvPr id="88" name="图形 111" descr="徽章勾号 1">
            <a:extLst>
              <a:ext uri="{FF2B5EF4-FFF2-40B4-BE49-F238E27FC236}">
                <a16:creationId xmlns:a16="http://schemas.microsoft.com/office/drawing/2014/main" id="{EDA2AE4E-B6DC-4F2A-BB61-375A014767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00110" y="1385226"/>
            <a:ext cx="450385" cy="450385"/>
          </a:xfrm>
          <a:prstGeom prst="rect">
            <a:avLst/>
          </a:prstGeom>
        </p:spPr>
      </p:pic>
      <p:pic>
        <p:nvPicPr>
          <p:cNvPr id="89" name="图形 112" descr="十字架徽章">
            <a:extLst>
              <a:ext uri="{FF2B5EF4-FFF2-40B4-BE49-F238E27FC236}">
                <a16:creationId xmlns:a16="http://schemas.microsoft.com/office/drawing/2014/main" id="{4370283F-EAC3-4A7D-991A-187A2A1145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95927" y="1830065"/>
            <a:ext cx="475499" cy="475499"/>
          </a:xfrm>
          <a:prstGeom prst="rect">
            <a:avLst/>
          </a:prstGeom>
        </p:spPr>
      </p:pic>
      <p:pic>
        <p:nvPicPr>
          <p:cNvPr id="90" name="图形 114" descr="徽章勾号 1">
            <a:extLst>
              <a:ext uri="{FF2B5EF4-FFF2-40B4-BE49-F238E27FC236}">
                <a16:creationId xmlns:a16="http://schemas.microsoft.com/office/drawing/2014/main" id="{ED376595-AE09-44B4-80EB-3E29A1EA2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98139" y="1386078"/>
            <a:ext cx="450385" cy="450385"/>
          </a:xfrm>
          <a:prstGeom prst="rect">
            <a:avLst/>
          </a:prstGeom>
        </p:spPr>
      </p:pic>
      <p:pic>
        <p:nvPicPr>
          <p:cNvPr id="91" name="图形 115" descr="徽章勾号 1">
            <a:extLst>
              <a:ext uri="{FF2B5EF4-FFF2-40B4-BE49-F238E27FC236}">
                <a16:creationId xmlns:a16="http://schemas.microsoft.com/office/drawing/2014/main" id="{56338AF2-F253-4ED0-9D5D-794DA63FC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58657" y="2577799"/>
            <a:ext cx="450385" cy="450385"/>
          </a:xfrm>
          <a:prstGeom prst="rect">
            <a:avLst/>
          </a:prstGeom>
        </p:spPr>
      </p:pic>
      <p:pic>
        <p:nvPicPr>
          <p:cNvPr id="92" name="图形 116" descr="徽章勾号 1">
            <a:extLst>
              <a:ext uri="{FF2B5EF4-FFF2-40B4-BE49-F238E27FC236}">
                <a16:creationId xmlns:a16="http://schemas.microsoft.com/office/drawing/2014/main" id="{93E363EA-D23F-4A5D-B77F-C497DD6212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74436" y="3113660"/>
            <a:ext cx="450385" cy="450385"/>
          </a:xfrm>
          <a:prstGeom prst="rect">
            <a:avLst/>
          </a:prstGeom>
        </p:spPr>
      </p:pic>
      <p:pic>
        <p:nvPicPr>
          <p:cNvPr id="93" name="图形 117" descr="徽章勾号 1">
            <a:extLst>
              <a:ext uri="{FF2B5EF4-FFF2-40B4-BE49-F238E27FC236}">
                <a16:creationId xmlns:a16="http://schemas.microsoft.com/office/drawing/2014/main" id="{8647580F-1099-46D9-BCD8-5EB14F024F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75653" y="3509614"/>
            <a:ext cx="450385" cy="450385"/>
          </a:xfrm>
          <a:prstGeom prst="rect">
            <a:avLst/>
          </a:prstGeom>
        </p:spPr>
      </p:pic>
      <p:pic>
        <p:nvPicPr>
          <p:cNvPr id="95" name="图形 119" descr="徽章勾号 1">
            <a:extLst>
              <a:ext uri="{FF2B5EF4-FFF2-40B4-BE49-F238E27FC236}">
                <a16:creationId xmlns:a16="http://schemas.microsoft.com/office/drawing/2014/main" id="{77E3DAA4-41B5-4312-847B-322E3E9BEF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13097" y="2595648"/>
            <a:ext cx="450385" cy="450385"/>
          </a:xfrm>
          <a:prstGeom prst="rect">
            <a:avLst/>
          </a:prstGeom>
        </p:spPr>
      </p:pic>
      <p:pic>
        <p:nvPicPr>
          <p:cNvPr id="96" name="图形 120" descr="徽章勾号 1">
            <a:extLst>
              <a:ext uri="{FF2B5EF4-FFF2-40B4-BE49-F238E27FC236}">
                <a16:creationId xmlns:a16="http://schemas.microsoft.com/office/drawing/2014/main" id="{A2C116C8-0FB9-443C-A00D-C84C2B493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13332" y="3019159"/>
            <a:ext cx="450385" cy="450385"/>
          </a:xfrm>
          <a:prstGeom prst="rect">
            <a:avLst/>
          </a:prstGeom>
        </p:spPr>
      </p:pic>
      <p:pic>
        <p:nvPicPr>
          <p:cNvPr id="97" name="图形 121" descr="徽章勾号 1">
            <a:extLst>
              <a:ext uri="{FF2B5EF4-FFF2-40B4-BE49-F238E27FC236}">
                <a16:creationId xmlns:a16="http://schemas.microsoft.com/office/drawing/2014/main" id="{4A577A53-1178-45E3-9E90-F75DB6C369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68639" y="4421152"/>
            <a:ext cx="450385" cy="450385"/>
          </a:xfrm>
          <a:prstGeom prst="rect">
            <a:avLst/>
          </a:prstGeom>
        </p:spPr>
      </p:pic>
      <p:pic>
        <p:nvPicPr>
          <p:cNvPr id="98" name="图形 122" descr="徽章勾号 1">
            <a:extLst>
              <a:ext uri="{FF2B5EF4-FFF2-40B4-BE49-F238E27FC236}">
                <a16:creationId xmlns:a16="http://schemas.microsoft.com/office/drawing/2014/main" id="{8ABFE024-F657-42D2-96C2-BA3CA5AA3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790" y="1694660"/>
            <a:ext cx="450385" cy="450385"/>
          </a:xfrm>
          <a:prstGeom prst="rect">
            <a:avLst/>
          </a:prstGeom>
        </p:spPr>
      </p:pic>
      <p:pic>
        <p:nvPicPr>
          <p:cNvPr id="99" name="图形 123" descr="徽章勾号 1">
            <a:extLst>
              <a:ext uri="{FF2B5EF4-FFF2-40B4-BE49-F238E27FC236}">
                <a16:creationId xmlns:a16="http://schemas.microsoft.com/office/drawing/2014/main" id="{55EAA0E7-1810-4DCC-8C36-9304FFDA0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6141" y="2087959"/>
            <a:ext cx="450385" cy="450385"/>
          </a:xfrm>
          <a:prstGeom prst="rect">
            <a:avLst/>
          </a:prstGeom>
        </p:spPr>
      </p:pic>
      <p:pic>
        <p:nvPicPr>
          <p:cNvPr id="100" name="图形 124" descr="徽章勾号 1">
            <a:extLst>
              <a:ext uri="{FF2B5EF4-FFF2-40B4-BE49-F238E27FC236}">
                <a16:creationId xmlns:a16="http://schemas.microsoft.com/office/drawing/2014/main" id="{4F4CFD04-CD5D-4BEF-B6EC-6AF84E530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58036" y="2464445"/>
            <a:ext cx="450385" cy="450385"/>
          </a:xfrm>
          <a:prstGeom prst="rect">
            <a:avLst/>
          </a:prstGeom>
        </p:spPr>
      </p:pic>
      <p:pic>
        <p:nvPicPr>
          <p:cNvPr id="101" name="图形 125" descr="徽章勾号 1">
            <a:extLst>
              <a:ext uri="{FF2B5EF4-FFF2-40B4-BE49-F238E27FC236}">
                <a16:creationId xmlns:a16="http://schemas.microsoft.com/office/drawing/2014/main" id="{6E164302-DB64-41E8-BF76-373EC9DE2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6438" y="2839775"/>
            <a:ext cx="450385" cy="450385"/>
          </a:xfrm>
          <a:prstGeom prst="rect">
            <a:avLst/>
          </a:prstGeom>
        </p:spPr>
      </p:pic>
      <p:pic>
        <p:nvPicPr>
          <p:cNvPr id="102" name="图形 126" descr="徽章勾号 1">
            <a:extLst>
              <a:ext uri="{FF2B5EF4-FFF2-40B4-BE49-F238E27FC236}">
                <a16:creationId xmlns:a16="http://schemas.microsoft.com/office/drawing/2014/main" id="{CEA5F5EC-633A-429A-8241-8073A23FD8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86060" y="3196908"/>
            <a:ext cx="450385" cy="450385"/>
          </a:xfrm>
          <a:prstGeom prst="rect">
            <a:avLst/>
          </a:prstGeom>
        </p:spPr>
      </p:pic>
      <p:pic>
        <p:nvPicPr>
          <p:cNvPr id="103" name="图形 127" descr="徽章勾号 1">
            <a:extLst>
              <a:ext uri="{FF2B5EF4-FFF2-40B4-BE49-F238E27FC236}">
                <a16:creationId xmlns:a16="http://schemas.microsoft.com/office/drawing/2014/main" id="{B19FD8EF-D733-4657-B443-19D898BE3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6438" y="3525078"/>
            <a:ext cx="450385" cy="450385"/>
          </a:xfrm>
          <a:prstGeom prst="rect">
            <a:avLst/>
          </a:prstGeom>
        </p:spPr>
      </p:pic>
      <p:pic>
        <p:nvPicPr>
          <p:cNvPr id="104" name="图形 128" descr="徽章勾号 1">
            <a:extLst>
              <a:ext uri="{FF2B5EF4-FFF2-40B4-BE49-F238E27FC236}">
                <a16:creationId xmlns:a16="http://schemas.microsoft.com/office/drawing/2014/main" id="{93CD0676-5E2A-45F6-94A8-D90C06EEF0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8409" y="3869394"/>
            <a:ext cx="450385" cy="450385"/>
          </a:xfrm>
          <a:prstGeom prst="rect">
            <a:avLst/>
          </a:prstGeom>
        </p:spPr>
      </p:pic>
      <p:pic>
        <p:nvPicPr>
          <p:cNvPr id="105" name="图形 129" descr="徽章勾号 1">
            <a:extLst>
              <a:ext uri="{FF2B5EF4-FFF2-40B4-BE49-F238E27FC236}">
                <a16:creationId xmlns:a16="http://schemas.microsoft.com/office/drawing/2014/main" id="{14457032-4AB1-4EE3-A426-51011E210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34905" y="4358084"/>
            <a:ext cx="450385" cy="450385"/>
          </a:xfrm>
          <a:prstGeom prst="rect">
            <a:avLst/>
          </a:prstGeom>
        </p:spPr>
      </p:pic>
      <p:pic>
        <p:nvPicPr>
          <p:cNvPr id="106" name="图形 130" descr="徽章勾号 1">
            <a:extLst>
              <a:ext uri="{FF2B5EF4-FFF2-40B4-BE49-F238E27FC236}">
                <a16:creationId xmlns:a16="http://schemas.microsoft.com/office/drawing/2014/main" id="{F6B9A180-152F-427D-9E1F-DFFE27FCCD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38616" y="4951465"/>
            <a:ext cx="450385" cy="450385"/>
          </a:xfrm>
          <a:prstGeom prst="rect">
            <a:avLst/>
          </a:prstGeom>
        </p:spPr>
      </p:pic>
      <p:pic>
        <p:nvPicPr>
          <p:cNvPr id="107" name="图形 43" descr="徽章取消关注">
            <a:extLst>
              <a:ext uri="{FF2B5EF4-FFF2-40B4-BE49-F238E27FC236}">
                <a16:creationId xmlns:a16="http://schemas.microsoft.com/office/drawing/2014/main" id="{5E6C4734-5A98-4111-ABE0-675BCF1871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58947" y="4319779"/>
            <a:ext cx="475499" cy="475499"/>
          </a:xfrm>
          <a:prstGeom prst="rect">
            <a:avLst/>
          </a:prstGeom>
        </p:spPr>
      </p:pic>
      <p:pic>
        <p:nvPicPr>
          <p:cNvPr id="108" name="图形 114" descr="徽章勾号 1">
            <a:extLst>
              <a:ext uri="{FF2B5EF4-FFF2-40B4-BE49-F238E27FC236}">
                <a16:creationId xmlns:a16="http://schemas.microsoft.com/office/drawing/2014/main" id="{9F9388D9-6C88-4F52-B200-39369A493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03549" y="1827438"/>
            <a:ext cx="450385" cy="450385"/>
          </a:xfrm>
          <a:prstGeom prst="rect">
            <a:avLst/>
          </a:prstGeom>
        </p:spPr>
      </p:pic>
      <p:pic>
        <p:nvPicPr>
          <p:cNvPr id="109" name="图形 43" descr="徽章取消关注">
            <a:extLst>
              <a:ext uri="{FF2B5EF4-FFF2-40B4-BE49-F238E27FC236}">
                <a16:creationId xmlns:a16="http://schemas.microsoft.com/office/drawing/2014/main" id="{44E8BF9D-F7BC-4602-8F13-8AD04BCA3A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73025" y="6040739"/>
            <a:ext cx="475499" cy="475499"/>
          </a:xfrm>
          <a:prstGeom prst="rect">
            <a:avLst/>
          </a:prstGeom>
        </p:spPr>
      </p:pic>
      <p:pic>
        <p:nvPicPr>
          <p:cNvPr id="110" name="图形 120" descr="徽章勾号 1">
            <a:extLst>
              <a:ext uri="{FF2B5EF4-FFF2-40B4-BE49-F238E27FC236}">
                <a16:creationId xmlns:a16="http://schemas.microsoft.com/office/drawing/2014/main" id="{037C3D00-BB64-4CA3-99A9-04F05621AB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02518" y="3890338"/>
            <a:ext cx="450385" cy="450385"/>
          </a:xfrm>
          <a:prstGeom prst="rect">
            <a:avLst/>
          </a:prstGeom>
        </p:spPr>
      </p:pic>
      <p:pic>
        <p:nvPicPr>
          <p:cNvPr id="111" name="图形 16" descr="十字架徽章">
            <a:extLst>
              <a:ext uri="{FF2B5EF4-FFF2-40B4-BE49-F238E27FC236}">
                <a16:creationId xmlns:a16="http://schemas.microsoft.com/office/drawing/2014/main" id="{DBEE2B06-07D8-4F09-B9F3-17ED7B9B2A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16780" y="3469544"/>
            <a:ext cx="475499" cy="475499"/>
          </a:xfrm>
          <a:prstGeom prst="rect">
            <a:avLst/>
          </a:prstGeom>
        </p:spPr>
      </p:pic>
      <p:pic>
        <p:nvPicPr>
          <p:cNvPr id="112" name="图形 6" descr="徽章勾号 1">
            <a:extLst>
              <a:ext uri="{FF2B5EF4-FFF2-40B4-BE49-F238E27FC236}">
                <a16:creationId xmlns:a16="http://schemas.microsoft.com/office/drawing/2014/main" id="{12344CAC-8B55-4089-9A31-2215447BA3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87375" y="4721621"/>
            <a:ext cx="450385" cy="450385"/>
          </a:xfrm>
          <a:prstGeom prst="rect">
            <a:avLst/>
          </a:prstGeom>
        </p:spPr>
      </p:pic>
      <p:pic>
        <p:nvPicPr>
          <p:cNvPr id="114" name="图形 43" descr="徽章取消关注">
            <a:extLst>
              <a:ext uri="{FF2B5EF4-FFF2-40B4-BE49-F238E27FC236}">
                <a16:creationId xmlns:a16="http://schemas.microsoft.com/office/drawing/2014/main" id="{E3D5C763-79F6-4801-A90C-97CF33180D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05666" y="3837319"/>
            <a:ext cx="475499" cy="47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904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6647</TotalTime>
  <Words>1138</Words>
  <Application>Microsoft Office PowerPoint</Application>
  <PresentationFormat>Widescreen</PresentationFormat>
  <Paragraphs>191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Swaminathan S (TECH)</cp:lastModifiedBy>
  <cp:revision>54</cp:revision>
  <dcterms:created xsi:type="dcterms:W3CDTF">2019-07-29T21:37:05Z</dcterms:created>
  <dcterms:modified xsi:type="dcterms:W3CDTF">2020-10-14T16:50:46Z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9a70571-31c6-4603-80c1-ef2fb871a62a_Enabled">
    <vt:lpwstr>True</vt:lpwstr>
  </property>
  <property fmtid="{D5CDD505-2E9C-101B-9397-08002B2CF9AE}" pid="3" name="MSIP_Label_b9a70571-31c6-4603-80c1-ef2fb871a62a_SiteId">
    <vt:lpwstr>258ac4e4-146a-411e-9dc8-79a9e12fd6da</vt:lpwstr>
  </property>
  <property fmtid="{D5CDD505-2E9C-101B-9397-08002B2CF9AE}" pid="4" name="MSIP_Label_b9a70571-31c6-4603-80c1-ef2fb871a62a_Owner">
    <vt:lpwstr>seswam@wipro.com</vt:lpwstr>
  </property>
  <property fmtid="{D5CDD505-2E9C-101B-9397-08002B2CF9AE}" pid="5" name="MSIP_Label_b9a70571-31c6-4603-80c1-ef2fb871a62a_SetDate">
    <vt:lpwstr>2020-10-13T07:15:22.7010394Z</vt:lpwstr>
  </property>
  <property fmtid="{D5CDD505-2E9C-101B-9397-08002B2CF9AE}" pid="6" name="MSIP_Label_b9a70571-31c6-4603-80c1-ef2fb871a62a_Name">
    <vt:lpwstr>Internal and Restricted</vt:lpwstr>
  </property>
  <property fmtid="{D5CDD505-2E9C-101B-9397-08002B2CF9AE}" pid="7" name="MSIP_Label_b9a70571-31c6-4603-80c1-ef2fb871a62a_Application">
    <vt:lpwstr>Microsoft Azure Information Protection</vt:lpwstr>
  </property>
  <property fmtid="{D5CDD505-2E9C-101B-9397-08002B2CF9AE}" pid="8" name="MSIP_Label_b9a70571-31c6-4603-80c1-ef2fb871a62a_ActionId">
    <vt:lpwstr>df5493ae-9a10-428b-a116-ac09bfd482f1</vt:lpwstr>
  </property>
  <property fmtid="{D5CDD505-2E9C-101B-9397-08002B2CF9AE}" pid="9" name="MSIP_Label_b9a70571-31c6-4603-80c1-ef2fb871a62a_Extended_MSFT_Method">
    <vt:lpwstr>Automatic</vt:lpwstr>
  </property>
  <property fmtid="{D5CDD505-2E9C-101B-9397-08002B2CF9AE}" pid="10" name="Sensitivity">
    <vt:lpwstr>Internal and Restricted</vt:lpwstr>
  </property>
</Properties>
</file>