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61" r:id="rId2"/>
    <p:sldId id="666" r:id="rId3"/>
    <p:sldId id="1592" r:id="rId4"/>
    <p:sldId id="1593" r:id="rId5"/>
    <p:sldId id="1594" r:id="rId6"/>
    <p:sldId id="1595" r:id="rId7"/>
    <p:sldId id="1596" r:id="rId8"/>
    <p:sldId id="1597" r:id="rId9"/>
    <p:sldId id="1598" r:id="rId10"/>
    <p:sldId id="1599" r:id="rId11"/>
    <p:sldId id="1600" r:id="rId12"/>
    <p:sldId id="1601" r:id="rId13"/>
    <p:sldId id="1602" r:id="rId14"/>
    <p:sldId id="1603" r:id="rId15"/>
    <p:sldId id="1604" r:id="rId16"/>
    <p:sldId id="1605" r:id="rId17"/>
    <p:sldId id="1606" r:id="rId18"/>
    <p:sldId id="1607" r:id="rId19"/>
    <p:sldId id="1608" r:id="rId20"/>
    <p:sldId id="1609" r:id="rId21"/>
    <p:sldId id="1610" r:id="rId22"/>
    <p:sldId id="1611" r:id="rId23"/>
    <p:sldId id="1612" r:id="rId24"/>
    <p:sldId id="1613" r:id="rId25"/>
    <p:sldId id="1614" r:id="rId26"/>
    <p:sldId id="1615" r:id="rId27"/>
    <p:sldId id="1617" r:id="rId28"/>
    <p:sldId id="1616" r:id="rId29"/>
    <p:sldId id="1618" r:id="rId30"/>
    <p:sldId id="26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398D4"/>
    <a:srgbClr val="F8AF39"/>
    <a:srgbClr val="B1ED67"/>
    <a:srgbClr val="73973E"/>
    <a:srgbClr val="BDFC6E"/>
    <a:srgbClr val="013B74"/>
    <a:srgbClr val="1E98C9"/>
    <a:srgbClr val="4EB7C5"/>
    <a:srgbClr val="1E988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97" autoAdjust="0"/>
    <p:restoredTop sz="94485"/>
  </p:normalViewPr>
  <p:slideViewPr>
    <p:cSldViewPr snapToGrid="0" snapToObjects="1">
      <p:cViewPr varScale="1">
        <p:scale>
          <a:sx n="79" d="100"/>
          <a:sy n="79" d="100"/>
        </p:scale>
        <p:origin x="1440"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AD58FC-9063-4331-BC48-513306908E46}" type="datetimeFigureOut">
              <a:rPr lang="en-IN" smtClean="0"/>
              <a:t>02-02-2021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088BBC-8041-4F28-A3B5-F10B327C5422}" type="slidenum">
              <a:rPr lang="en-IN" smtClean="0"/>
              <a:t>‹#›</a:t>
            </a:fld>
            <a:endParaRPr lang="en-IN"/>
          </a:p>
        </p:txBody>
      </p:sp>
    </p:spTree>
    <p:extLst>
      <p:ext uri="{BB962C8B-B14F-4D97-AF65-F5344CB8AC3E}">
        <p14:creationId xmlns:p14="http://schemas.microsoft.com/office/powerpoint/2010/main" val="1500398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9088BBC-8041-4F28-A3B5-F10B327C5422}" type="slidenum">
              <a:rPr lang="en-IN" smtClean="0"/>
              <a:t>3</a:t>
            </a:fld>
            <a:endParaRPr lang="en-IN"/>
          </a:p>
        </p:txBody>
      </p:sp>
    </p:spTree>
    <p:extLst>
      <p:ext uri="{BB962C8B-B14F-4D97-AF65-F5344CB8AC3E}">
        <p14:creationId xmlns:p14="http://schemas.microsoft.com/office/powerpoint/2010/main" val="3675797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9088BBC-8041-4F28-A3B5-F10B327C5422}" type="slidenum">
              <a:rPr lang="en-IN" smtClean="0"/>
              <a:t>7</a:t>
            </a:fld>
            <a:endParaRPr lang="en-IN"/>
          </a:p>
        </p:txBody>
      </p:sp>
    </p:spTree>
    <p:extLst>
      <p:ext uri="{BB962C8B-B14F-4D97-AF65-F5344CB8AC3E}">
        <p14:creationId xmlns:p14="http://schemas.microsoft.com/office/powerpoint/2010/main" val="4954133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6" name="Text Placeholder 6"/>
          <p:cNvSpPr>
            <a:spLocks noGrp="1"/>
          </p:cNvSpPr>
          <p:nvPr>
            <p:ph type="body" sz="quarter" idx="12" hasCustomPrompt="1"/>
          </p:nvPr>
        </p:nvSpPr>
        <p:spPr>
          <a:xfrm>
            <a:off x="7082495" y="4470167"/>
            <a:ext cx="2150469" cy="403106"/>
          </a:xfrm>
          <a:noFill/>
          <a:ln>
            <a:noFill/>
          </a:ln>
        </p:spPr>
        <p:txBody>
          <a:bodyPr lIns="360000">
            <a:noAutofit/>
          </a:bodyPr>
          <a:lstStyle>
            <a:lvl1pPr marL="0" indent="0" algn="l">
              <a:buNone/>
              <a:defRPr sz="1400" b="0"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a:t>
            </a:r>
            <a:r>
              <a:rPr lang="en-CA" dirty="0" err="1"/>
              <a:t>twitterhandle</a:t>
            </a:r>
            <a:endParaRPr lang="en-US" dirty="0"/>
          </a:p>
        </p:txBody>
      </p:sp>
      <p:sp>
        <p:nvSpPr>
          <p:cNvPr id="19" name="Text Placeholder 6"/>
          <p:cNvSpPr>
            <a:spLocks noGrp="1"/>
          </p:cNvSpPr>
          <p:nvPr>
            <p:ph type="body" sz="quarter" idx="10" hasCustomPrompt="1"/>
          </p:nvPr>
        </p:nvSpPr>
        <p:spPr>
          <a:xfrm>
            <a:off x="328769" y="2283218"/>
            <a:ext cx="5793079" cy="1321357"/>
          </a:xfrm>
          <a:solidFill>
            <a:schemeClr val="bg1"/>
          </a:solidFill>
        </p:spPr>
        <p:txBody>
          <a:bodyPr lIns="360000" anchor="ctr">
            <a:noAutofit/>
          </a:bodyPr>
          <a:lstStyle>
            <a:lvl1pPr marL="0" indent="0" algn="l">
              <a:buNone/>
              <a:defRPr sz="4800" b="1" baseline="0">
                <a:solidFill>
                  <a:schemeClr val="tx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Click to Edit Title</a:t>
            </a:r>
            <a:endParaRPr lang="en-US" dirty="0"/>
          </a:p>
        </p:txBody>
      </p:sp>
      <p:sp>
        <p:nvSpPr>
          <p:cNvPr id="20" name="Text Placeholder 6"/>
          <p:cNvSpPr>
            <a:spLocks noGrp="1"/>
          </p:cNvSpPr>
          <p:nvPr>
            <p:ph type="body" sz="quarter" idx="11" hasCustomPrompt="1"/>
          </p:nvPr>
        </p:nvSpPr>
        <p:spPr>
          <a:xfrm>
            <a:off x="328769" y="3690060"/>
            <a:ext cx="3026003" cy="403106"/>
          </a:xfrm>
          <a:solidFill>
            <a:schemeClr val="tx1"/>
          </a:solidFill>
          <a:ln>
            <a:noFill/>
          </a:ln>
        </p:spPr>
        <p:txBody>
          <a:bodyPr lIns="360000">
            <a:noAutofit/>
          </a:bodyPr>
          <a:lstStyle>
            <a:lvl1pPr marL="0" indent="0" algn="l">
              <a:buNone/>
              <a:defRPr sz="1800" b="1"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CA" dirty="0"/>
              <a:t>Title / Subtitle Here</a:t>
            </a:r>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8769" y="172432"/>
            <a:ext cx="2867527" cy="1756359"/>
          </a:xfrm>
          <a:prstGeom prst="rect">
            <a:avLst/>
          </a:prstGeom>
        </p:spPr>
      </p:pic>
    </p:spTree>
    <p:extLst>
      <p:ext uri="{BB962C8B-B14F-4D97-AF65-F5344CB8AC3E}">
        <p14:creationId xmlns:p14="http://schemas.microsoft.com/office/powerpoint/2010/main" val="1434251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72827" y="207252"/>
            <a:ext cx="4198347" cy="2571487"/>
          </a:xfrm>
          <a:prstGeom prst="rect">
            <a:avLst/>
          </a:prstGeom>
        </p:spPr>
      </p:pic>
    </p:spTree>
    <p:extLst>
      <p:ext uri="{BB962C8B-B14F-4D97-AF65-F5344CB8AC3E}">
        <p14:creationId xmlns:p14="http://schemas.microsoft.com/office/powerpoint/2010/main" val="119994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848412"/>
            <a:ext cx="9144000" cy="40572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a:spLocks noGrp="1"/>
          </p:cNvSpPr>
          <p:nvPr>
            <p:ph type="title"/>
          </p:nvPr>
        </p:nvSpPr>
        <p:spPr>
          <a:xfrm>
            <a:off x="229441" y="31519"/>
            <a:ext cx="8389903" cy="800739"/>
          </a:xfrm>
        </p:spPr>
        <p:txBody>
          <a:bodyPr>
            <a:normAutofit/>
          </a:bodyPr>
          <a:lstStyle>
            <a:lvl1pPr algn="l">
              <a:defRPr sz="3800">
                <a:solidFill>
                  <a:schemeClr val="bg1"/>
                </a:solidFill>
                <a:latin typeface="Arial"/>
                <a:cs typeface="Arial"/>
              </a:defRPr>
            </a:lvl1pPr>
          </a:lstStyle>
          <a:p>
            <a:r>
              <a:rPr lang="en-CA" dirty="0"/>
              <a:t>Click to edit Master title style</a:t>
            </a:r>
            <a:endParaRPr lang="en-US" dirty="0"/>
          </a:p>
        </p:txBody>
      </p:sp>
      <p:sp>
        <p:nvSpPr>
          <p:cNvPr id="10" name="Content Placeholder 2"/>
          <p:cNvSpPr>
            <a:spLocks noGrp="1"/>
          </p:cNvSpPr>
          <p:nvPr>
            <p:ph idx="1"/>
          </p:nvPr>
        </p:nvSpPr>
        <p:spPr>
          <a:xfrm>
            <a:off x="451951" y="1200151"/>
            <a:ext cx="7280107" cy="3394472"/>
          </a:xfrm>
        </p:spPr>
        <p:txBody>
          <a:bodyPr/>
          <a:lstStyle>
            <a:lvl1pPr>
              <a:buClr>
                <a:srgbClr val="2398D4"/>
              </a:buClr>
              <a:defRPr sz="2800">
                <a:latin typeface="Arial"/>
                <a:cs typeface="Arial"/>
              </a:defRPr>
            </a:lvl1pPr>
            <a:lvl2pPr>
              <a:buClr>
                <a:srgbClr val="2398D4"/>
              </a:buClr>
              <a:defRPr sz="2400">
                <a:latin typeface="Arial"/>
                <a:cs typeface="Arial"/>
              </a:defRPr>
            </a:lvl2pPr>
            <a:lvl3pPr>
              <a:buClr>
                <a:srgbClr val="2398D4"/>
              </a:buClr>
              <a:defRPr sz="2000">
                <a:latin typeface="Arial"/>
                <a:cs typeface="Arial"/>
              </a:defRPr>
            </a:lvl3pPr>
            <a:lvl4pPr>
              <a:buClr>
                <a:srgbClr val="2398D4"/>
              </a:buClr>
              <a:defRPr>
                <a:latin typeface="Arial"/>
                <a:cs typeface="Arial"/>
              </a:defRPr>
            </a:lvl4pPr>
            <a:lvl5pPr>
              <a:buClr>
                <a:srgbClr val="2398D4"/>
              </a:buClr>
              <a:defRPr>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Rectangle 1"/>
          <p:cNvSpPr/>
          <p:nvPr userDrawn="1"/>
        </p:nvSpPr>
        <p:spPr>
          <a:xfrm>
            <a:off x="-2" y="4946754"/>
            <a:ext cx="9144002" cy="196745"/>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0" y="4909885"/>
            <a:ext cx="9144002" cy="51095"/>
          </a:xfrm>
          <a:prstGeom prst="rect">
            <a:avLst/>
          </a:prstGeom>
          <a:solidFill>
            <a:srgbClr val="2398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79394" y="59455"/>
            <a:ext cx="1216112" cy="744867"/>
          </a:xfrm>
          <a:prstGeom prst="rect">
            <a:avLst/>
          </a:prstGeom>
        </p:spPr>
      </p:pic>
    </p:spTree>
    <p:extLst>
      <p:ext uri="{BB962C8B-B14F-4D97-AF65-F5344CB8AC3E}">
        <p14:creationId xmlns:p14="http://schemas.microsoft.com/office/powerpoint/2010/main" val="2057993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538739"/>
          </a:xfrm>
          <a:prstGeom prst="rect">
            <a:avLst/>
          </a:prstGeom>
        </p:spPr>
        <p:txBody>
          <a:bodyPr vert="horz" lIns="91440" tIns="45720" rIns="91440" bIns="45720" rtlCol="0" anchor="ctr">
            <a:noAutofit/>
          </a:bodyPr>
          <a:lstStyle/>
          <a:p>
            <a:r>
              <a:rPr lang="en-CA" dirty="0"/>
              <a:t>Click to edit Master title style</a:t>
            </a:r>
            <a:endParaRPr lang="en-US" dirty="0"/>
          </a:p>
        </p:txBody>
      </p:sp>
      <p:sp>
        <p:nvSpPr>
          <p:cNvPr id="3" name="Text Placeholder 2"/>
          <p:cNvSpPr>
            <a:spLocks noGrp="1"/>
          </p:cNvSpPr>
          <p:nvPr>
            <p:ph type="body" idx="1"/>
          </p:nvPr>
        </p:nvSpPr>
        <p:spPr>
          <a:xfrm>
            <a:off x="457200" y="1200151"/>
            <a:ext cx="8229600" cy="3227736"/>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MSIPCMContentMarking" descr="{&quot;HashCode&quot;:-1477458873,&quot;Placement&quot;:&quot;Footer&quot;}">
            <a:extLst>
              <a:ext uri="{FF2B5EF4-FFF2-40B4-BE49-F238E27FC236}">
                <a16:creationId xmlns:a16="http://schemas.microsoft.com/office/drawing/2014/main" id="{9FFC0E2F-D10A-4A70-A273-50795CA56465}"/>
              </a:ext>
            </a:extLst>
          </p:cNvPr>
          <p:cNvSpPr txBox="1"/>
          <p:nvPr userDrawn="1"/>
        </p:nvSpPr>
        <p:spPr>
          <a:xfrm>
            <a:off x="3820709" y="4941629"/>
            <a:ext cx="1502583" cy="201870"/>
          </a:xfrm>
          <a:prstGeom prst="rect">
            <a:avLst/>
          </a:prstGeom>
          <a:noFill/>
        </p:spPr>
        <p:txBody>
          <a:bodyPr vert="horz" wrap="square" lIns="0" tIns="0" rIns="0" bIns="0" rtlCol="0" anchor="ctr" anchorCtr="1">
            <a:spAutoFit/>
          </a:bodyPr>
          <a:lstStyle/>
          <a:p>
            <a:pPr algn="ctr">
              <a:spcBef>
                <a:spcPts val="0"/>
              </a:spcBef>
              <a:spcAft>
                <a:spcPts val="0"/>
              </a:spcAft>
            </a:pPr>
            <a:r>
              <a:rPr lang="en-IN" sz="700">
                <a:solidFill>
                  <a:srgbClr val="000000"/>
                </a:solidFill>
                <a:latin typeface="Arial" panose="020B0604020202020204" pitchFamily="34" charset="0"/>
              </a:rPr>
              <a:t>Sensitivity: Internal &amp; Restricted</a:t>
            </a:r>
          </a:p>
        </p:txBody>
      </p:sp>
    </p:spTree>
    <p:extLst>
      <p:ext uri="{BB962C8B-B14F-4D97-AF65-F5344CB8AC3E}">
        <p14:creationId xmlns:p14="http://schemas.microsoft.com/office/powerpoint/2010/main" val="1218250904"/>
      </p:ext>
    </p:extLst>
  </p:cSld>
  <p:clrMap bg1="lt1" tx1="dk1" bg2="lt2" tx2="dk2" accent1="accent1" accent2="accent2" accent3="accent3" accent4="accent4" accent5="accent5" accent6="accent6" hlink="hlink" folHlink="folHlink"/>
  <p:sldLayoutIdLst>
    <p:sldLayoutId id="2147483657" r:id="rId1"/>
    <p:sldLayoutId id="2147483659" r:id="rId2"/>
    <p:sldLayoutId id="2147483656" r:id="rId3"/>
  </p:sldLayoutIdLst>
  <p:txStyles>
    <p:titleStyle>
      <a:lvl1pPr algn="l" defTabSz="457200" rtl="0" eaLnBrk="1" latinLnBrk="0" hangingPunct="1">
        <a:spcBef>
          <a:spcPct val="0"/>
        </a:spcBef>
        <a:buNone/>
        <a:defRPr sz="3800"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6"/>
          <p:cNvSpPr>
            <a:spLocks noGrp="1"/>
          </p:cNvSpPr>
          <p:nvPr>
            <p:ph type="body" sz="quarter" idx="10" hasCustomPrompt="1"/>
          </p:nvPr>
        </p:nvSpPr>
        <p:spPr>
          <a:xfrm>
            <a:off x="328769" y="1954194"/>
            <a:ext cx="8118001" cy="1321357"/>
          </a:xfrm>
          <a:solidFill>
            <a:schemeClr val="bg1"/>
          </a:solidFill>
        </p:spPr>
        <p:txBody>
          <a:bodyPr lIns="360000" anchor="ctr">
            <a:noAutofit/>
          </a:bodyPr>
          <a:lstStyle>
            <a:lvl1pPr marL="0" indent="0" algn="l">
              <a:buNone/>
              <a:defRPr sz="4800" b="1" baseline="0">
                <a:solidFill>
                  <a:schemeClr val="tx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pPr lvl="0"/>
            <a:r>
              <a:rPr lang="en-US" sz="3600" dirty="0"/>
              <a:t>E2E Network Slicing</a:t>
            </a:r>
            <a:r>
              <a:rPr lang="zh-CN" altLang="en-US" sz="3600" dirty="0"/>
              <a:t> </a:t>
            </a:r>
            <a:r>
              <a:rPr lang="en-US" altLang="zh-CN" sz="3600" dirty="0"/>
              <a:t>use case : Overview, Roadmap &amp; Guilin Demo</a:t>
            </a:r>
            <a:endParaRPr lang="en-US" sz="3600" dirty="0"/>
          </a:p>
        </p:txBody>
      </p:sp>
      <p:sp>
        <p:nvSpPr>
          <p:cNvPr id="10" name="Text Placeholder 6"/>
          <p:cNvSpPr>
            <a:spLocks noGrp="1"/>
          </p:cNvSpPr>
          <p:nvPr>
            <p:ph type="body" sz="quarter" idx="11" hasCustomPrompt="1"/>
          </p:nvPr>
        </p:nvSpPr>
        <p:spPr>
          <a:xfrm>
            <a:off x="328769" y="3361036"/>
            <a:ext cx="8118001" cy="525164"/>
          </a:xfrm>
          <a:solidFill>
            <a:schemeClr val="tx1"/>
          </a:solidFill>
          <a:ln>
            <a:noFill/>
          </a:ln>
        </p:spPr>
        <p:txBody>
          <a:bodyPr lIns="360000">
            <a:noAutofit/>
          </a:bodyPr>
          <a:lstStyle>
            <a:lvl1pPr marL="0" indent="0" algn="l">
              <a:buNone/>
              <a:defRPr sz="1800" b="1" i="0">
                <a:solidFill>
                  <a:schemeClr val="bg1"/>
                </a:solidFill>
                <a:latin typeface="Arial"/>
                <a:cs typeface="Arial"/>
              </a:defRPr>
            </a:lvl1pPr>
            <a:lvl2pPr marL="457200" indent="0" algn="ctr">
              <a:buNone/>
              <a:defRPr sz="4800">
                <a:solidFill>
                  <a:schemeClr val="bg1"/>
                </a:solidFill>
                <a:latin typeface="Helvetica Neue Light"/>
                <a:cs typeface="Helvetica Neue Light"/>
              </a:defRPr>
            </a:lvl2pPr>
            <a:lvl3pPr marL="914400" indent="0" algn="ctr">
              <a:buNone/>
              <a:defRPr sz="4800">
                <a:solidFill>
                  <a:schemeClr val="bg1"/>
                </a:solidFill>
                <a:latin typeface="Helvetica Neue Light"/>
                <a:cs typeface="Helvetica Neue Light"/>
              </a:defRPr>
            </a:lvl3pPr>
            <a:lvl4pPr marL="1371600" indent="0" algn="ctr">
              <a:buNone/>
              <a:defRPr sz="4800">
                <a:solidFill>
                  <a:schemeClr val="bg1"/>
                </a:solidFill>
                <a:latin typeface="Helvetica Neue Light"/>
                <a:cs typeface="Helvetica Neue Light"/>
              </a:defRPr>
            </a:lvl4pPr>
            <a:lvl5pPr marL="1828800" indent="0" algn="ctr">
              <a:buNone/>
              <a:defRPr sz="4800">
                <a:solidFill>
                  <a:schemeClr val="bg1"/>
                </a:solidFill>
                <a:latin typeface="Helvetica Neue Light"/>
                <a:cs typeface="Helvetica Neue Light"/>
              </a:defRPr>
            </a:lvl5pPr>
          </a:lstStyle>
          <a:p>
            <a:r>
              <a:rPr lang="en-US" altLang="zh-CN" sz="1400" dirty="0"/>
              <a:t>Participants:</a:t>
            </a:r>
            <a:r>
              <a:rPr lang="zh-CN" altLang="en-US" sz="1400"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IBM, LTTS, DT, TIM, QCT,</a:t>
            </a:r>
            <a:r>
              <a:rPr lang="zh-CN" altLang="en-US" sz="1400" dirty="0"/>
              <a:t> </a:t>
            </a:r>
            <a:r>
              <a:rPr lang="en-US" altLang="zh-CN" sz="1400" dirty="0"/>
              <a:t>Amdocs, Tech Mahindra,</a:t>
            </a:r>
            <a:r>
              <a:rPr lang="zh-CN" altLang="en-US" sz="1400" dirty="0"/>
              <a:t> </a:t>
            </a:r>
            <a:r>
              <a:rPr lang="en-US" altLang="zh-CN" sz="1400" dirty="0"/>
              <a:t>Reliance</a:t>
            </a:r>
            <a:r>
              <a:rPr lang="zh-CN" altLang="en-US" sz="1400" dirty="0"/>
              <a:t> </a:t>
            </a:r>
            <a:r>
              <a:rPr lang="en-US" altLang="zh-CN" sz="1400" dirty="0"/>
              <a:t>Jio,</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a:t>Telecom, highstreet technologies</a:t>
            </a:r>
            <a:endParaRPr lang="ru-RU" sz="1400" dirty="0"/>
          </a:p>
        </p:txBody>
      </p:sp>
      <p:sp>
        <p:nvSpPr>
          <p:cNvPr id="7" name="Text Placeholder 2"/>
          <p:cNvSpPr>
            <a:spLocks noGrp="1"/>
          </p:cNvSpPr>
          <p:nvPr>
            <p:ph type="body" sz="quarter" idx="4294967295"/>
          </p:nvPr>
        </p:nvSpPr>
        <p:spPr>
          <a:xfrm>
            <a:off x="328768" y="4348109"/>
            <a:ext cx="4780441" cy="525164"/>
          </a:xfrm>
          <a:prstGeom prst="rect">
            <a:avLst/>
          </a:prstGeom>
        </p:spPr>
        <p:txBody>
          <a:bodyPr>
            <a:normAutofit/>
          </a:bodyPr>
          <a:lstStyle/>
          <a:p>
            <a:pPr marL="0" indent="0">
              <a:buNone/>
            </a:pPr>
            <a:r>
              <a:rPr lang="en-US" altLang="zh-CN" sz="1200" b="1" dirty="0">
                <a:solidFill>
                  <a:schemeClr val="bg1"/>
                </a:solidFill>
              </a:rPr>
              <a:t>Presenters: Lin</a:t>
            </a:r>
            <a:r>
              <a:rPr lang="zh-CN" altLang="en-US" sz="1200" b="1" dirty="0">
                <a:solidFill>
                  <a:schemeClr val="bg1"/>
                </a:solidFill>
              </a:rPr>
              <a:t> </a:t>
            </a:r>
            <a:r>
              <a:rPr lang="en-US" altLang="zh-CN" sz="1200" b="1" dirty="0">
                <a:solidFill>
                  <a:schemeClr val="bg1"/>
                </a:solidFill>
              </a:rPr>
              <a:t>Meng (CMCC),</a:t>
            </a:r>
            <a:r>
              <a:rPr lang="zh-CN" altLang="en-US" sz="1200" b="1" dirty="0">
                <a:solidFill>
                  <a:schemeClr val="bg1"/>
                </a:solidFill>
              </a:rPr>
              <a:t> </a:t>
            </a:r>
            <a:r>
              <a:rPr lang="en-US" altLang="zh-CN" sz="1200" b="1" dirty="0">
                <a:solidFill>
                  <a:schemeClr val="bg1"/>
                </a:solidFill>
              </a:rPr>
              <a:t>Swaminathan S (Wipro),</a:t>
            </a:r>
          </a:p>
          <a:p>
            <a:pPr marL="0" indent="0">
              <a:buNone/>
            </a:pPr>
            <a:r>
              <a:rPr lang="en-US" altLang="zh-CN" sz="1200" b="1" dirty="0">
                <a:solidFill>
                  <a:schemeClr val="bg1"/>
                </a:solidFill>
              </a:rPr>
              <a:t>                     Henry Yu (Huawei),</a:t>
            </a:r>
            <a:r>
              <a:rPr lang="zh-CN" altLang="en-US" sz="1200" b="1" dirty="0">
                <a:solidFill>
                  <a:schemeClr val="bg1"/>
                </a:solidFill>
              </a:rPr>
              <a:t> </a:t>
            </a:r>
            <a:r>
              <a:rPr lang="en-IN" altLang="zh-CN" sz="1200" b="1" dirty="0">
                <a:solidFill>
                  <a:schemeClr val="bg1"/>
                </a:solidFill>
              </a:rPr>
              <a:t>Milind Jalwadi (Tech Mahindra)</a:t>
            </a:r>
            <a:endParaRPr lang="ru-RU" sz="1200" b="1" dirty="0">
              <a:solidFill>
                <a:schemeClr val="bg1"/>
              </a:solidFill>
            </a:endParaRPr>
          </a:p>
          <a:p>
            <a:pPr marL="0" lvl="0" indent="0">
              <a:buNone/>
            </a:pPr>
            <a:endParaRPr lang="en-US" sz="1100" dirty="0">
              <a:solidFill>
                <a:schemeClr val="bg1"/>
              </a:solidFill>
            </a:endParaRPr>
          </a:p>
        </p:txBody>
      </p:sp>
    </p:spTree>
    <p:extLst>
      <p:ext uri="{BB962C8B-B14F-4D97-AF65-F5344CB8AC3E}">
        <p14:creationId xmlns:p14="http://schemas.microsoft.com/office/powerpoint/2010/main" val="1584005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6EE77-AAD3-4F9C-B4BE-AE3E70C1F795}"/>
              </a:ext>
            </a:extLst>
          </p:cNvPr>
          <p:cNvSpPr>
            <a:spLocks noGrp="1"/>
          </p:cNvSpPr>
          <p:nvPr>
            <p:ph type="title"/>
          </p:nvPr>
        </p:nvSpPr>
        <p:spPr>
          <a:xfrm>
            <a:off x="229441" y="31519"/>
            <a:ext cx="7344703" cy="800739"/>
          </a:xfrm>
        </p:spPr>
        <p:txBody>
          <a:bodyPr>
            <a:noAutofit/>
          </a:bodyPr>
          <a:lstStyle/>
          <a:p>
            <a:r>
              <a:rPr lang="en-US" sz="2800" dirty="0"/>
              <a:t>E2E Network Slicing: Impacts for CSMF/NSMF enhancements</a:t>
            </a:r>
            <a:endParaRPr lang="en-IN" sz="2800" dirty="0"/>
          </a:p>
        </p:txBody>
      </p:sp>
      <p:sp>
        <p:nvSpPr>
          <p:cNvPr id="4" name="圆角矩形 17">
            <a:extLst>
              <a:ext uri="{FF2B5EF4-FFF2-40B4-BE49-F238E27FC236}">
                <a16:creationId xmlns:a16="http://schemas.microsoft.com/office/drawing/2014/main" id="{4E67FF76-6EDB-4512-82A4-282ECBD1D3B4}"/>
              </a:ext>
            </a:extLst>
          </p:cNvPr>
          <p:cNvSpPr/>
          <p:nvPr/>
        </p:nvSpPr>
        <p:spPr>
          <a:xfrm>
            <a:off x="1730539" y="1778545"/>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 name="圆角矩形 12">
            <a:extLst>
              <a:ext uri="{FF2B5EF4-FFF2-40B4-BE49-F238E27FC236}">
                <a16:creationId xmlns:a16="http://schemas.microsoft.com/office/drawing/2014/main" id="{7D5E45CB-DA27-4A0F-8EFE-14F9A1237A4A}"/>
              </a:ext>
            </a:extLst>
          </p:cNvPr>
          <p:cNvSpPr/>
          <p:nvPr/>
        </p:nvSpPr>
        <p:spPr>
          <a:xfrm>
            <a:off x="2051214" y="1058114"/>
            <a:ext cx="3722411" cy="274703"/>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6" name="矩形 7">
            <a:extLst>
              <a:ext uri="{FF2B5EF4-FFF2-40B4-BE49-F238E27FC236}">
                <a16:creationId xmlns:a16="http://schemas.microsoft.com/office/drawing/2014/main" id="{14CA974A-A559-47D4-A65C-7690F24E3A9A}"/>
              </a:ext>
            </a:extLst>
          </p:cNvPr>
          <p:cNvSpPr/>
          <p:nvPr/>
        </p:nvSpPr>
        <p:spPr>
          <a:xfrm>
            <a:off x="277921" y="923834"/>
            <a:ext cx="8656319" cy="3276276"/>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prstClr val="white"/>
              </a:solidFill>
              <a:effectLst/>
              <a:uLnTx/>
              <a:uFillTx/>
            </a:endParaRPr>
          </a:p>
        </p:txBody>
      </p:sp>
      <p:sp>
        <p:nvSpPr>
          <p:cNvPr id="7" name="圆角矩形 9">
            <a:extLst>
              <a:ext uri="{FF2B5EF4-FFF2-40B4-BE49-F238E27FC236}">
                <a16:creationId xmlns:a16="http://schemas.microsoft.com/office/drawing/2014/main" id="{603B8F11-DADC-4EFE-84A3-6F51D3F62A3F}"/>
              </a:ext>
            </a:extLst>
          </p:cNvPr>
          <p:cNvSpPr/>
          <p:nvPr/>
        </p:nvSpPr>
        <p:spPr>
          <a:xfrm>
            <a:off x="3650326" y="1090934"/>
            <a:ext cx="899924" cy="197866"/>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NSMF Portal</a:t>
            </a:r>
          </a:p>
        </p:txBody>
      </p:sp>
      <p:sp>
        <p:nvSpPr>
          <p:cNvPr id="8" name="圆角矩形 10">
            <a:extLst>
              <a:ext uri="{FF2B5EF4-FFF2-40B4-BE49-F238E27FC236}">
                <a16:creationId xmlns:a16="http://schemas.microsoft.com/office/drawing/2014/main" id="{5C7ED0D2-148F-4586-85F2-89FFCFC6E5FD}"/>
              </a:ext>
            </a:extLst>
          </p:cNvPr>
          <p:cNvSpPr/>
          <p:nvPr/>
        </p:nvSpPr>
        <p:spPr>
          <a:xfrm>
            <a:off x="390037" y="1778545"/>
            <a:ext cx="1231313" cy="1775956"/>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9" name="文本框 11">
            <a:extLst>
              <a:ext uri="{FF2B5EF4-FFF2-40B4-BE49-F238E27FC236}">
                <a16:creationId xmlns:a16="http://schemas.microsoft.com/office/drawing/2014/main" id="{233E1C1B-E8D4-4FAF-940F-24CCA61C5488}"/>
              </a:ext>
            </a:extLst>
          </p:cNvPr>
          <p:cNvSpPr txBox="1"/>
          <p:nvPr/>
        </p:nvSpPr>
        <p:spPr>
          <a:xfrm>
            <a:off x="761492" y="1867531"/>
            <a:ext cx="466795" cy="300082"/>
          </a:xfrm>
          <a:prstGeom prst="rect">
            <a:avLst/>
          </a:prstGeom>
          <a:noFill/>
        </p:spPr>
        <p:txBody>
          <a:bodyPr wrap="none" rtlCol="0">
            <a:spAutoFit/>
          </a:bodyPr>
          <a:lstStyle/>
          <a:p>
            <a:pPr algn="ctr" defTabSz="685800">
              <a:defRPr/>
            </a:pPr>
            <a:r>
              <a:rPr kumimoji="1" lang="en-US" altLang="zh-CN" sz="1350" b="1" kern="0" dirty="0">
                <a:solidFill>
                  <a:srgbClr val="0000FF"/>
                </a:solidFill>
                <a:ea typeface="DengXian" panose="02010600030101010101" pitchFamily="2" charset="-122"/>
              </a:rPr>
              <a:t>SDC</a:t>
            </a:r>
          </a:p>
        </p:txBody>
      </p:sp>
      <p:sp>
        <p:nvSpPr>
          <p:cNvPr id="10" name="文本框 13">
            <a:extLst>
              <a:ext uri="{FF2B5EF4-FFF2-40B4-BE49-F238E27FC236}">
                <a16:creationId xmlns:a16="http://schemas.microsoft.com/office/drawing/2014/main" id="{5A54863C-CFB4-4142-9478-E49B5C70193B}"/>
              </a:ext>
            </a:extLst>
          </p:cNvPr>
          <p:cNvSpPr txBox="1"/>
          <p:nvPr/>
        </p:nvSpPr>
        <p:spPr>
          <a:xfrm>
            <a:off x="2051215" y="1058114"/>
            <a:ext cx="511679"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U-UI</a:t>
            </a:r>
            <a:endParaRPr kumimoji="1" lang="zh-CN" altLang="en-US" sz="1350" b="1" kern="0" dirty="0">
              <a:solidFill>
                <a:srgbClr val="0000FF"/>
              </a:solidFill>
              <a:ea typeface="DengXian" panose="02010600030101010101" pitchFamily="2" charset="-122"/>
            </a:endParaRPr>
          </a:p>
        </p:txBody>
      </p:sp>
      <p:sp>
        <p:nvSpPr>
          <p:cNvPr id="11" name="圆角矩形 14">
            <a:extLst>
              <a:ext uri="{FF2B5EF4-FFF2-40B4-BE49-F238E27FC236}">
                <a16:creationId xmlns:a16="http://schemas.microsoft.com/office/drawing/2014/main" id="{3E7E52EB-206F-490E-B636-4ACE9B2E8CE4}"/>
              </a:ext>
            </a:extLst>
          </p:cNvPr>
          <p:cNvSpPr/>
          <p:nvPr/>
        </p:nvSpPr>
        <p:spPr>
          <a:xfrm>
            <a:off x="431134" y="2222705"/>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a:solidFill>
                  <a:prstClr val="black"/>
                </a:solidFill>
                <a:ea typeface="DengXian" panose="02010600030101010101" pitchFamily="2" charset="-122"/>
              </a:rPr>
              <a:t>NST</a:t>
            </a:r>
            <a:endParaRPr lang="zh-CN" altLang="en-US" sz="1350" kern="0" dirty="0">
              <a:solidFill>
                <a:prstClr val="black"/>
              </a:solidFill>
              <a:ea typeface="DengXian" panose="02010600030101010101" pitchFamily="2" charset="-122"/>
            </a:endParaRPr>
          </a:p>
        </p:txBody>
      </p:sp>
      <p:sp>
        <p:nvSpPr>
          <p:cNvPr id="12" name="圆角矩形 19">
            <a:extLst>
              <a:ext uri="{FF2B5EF4-FFF2-40B4-BE49-F238E27FC236}">
                <a16:creationId xmlns:a16="http://schemas.microsoft.com/office/drawing/2014/main" id="{B7E22A1A-F112-4439-ABDA-8D760ECE375D}"/>
              </a:ext>
            </a:extLst>
          </p:cNvPr>
          <p:cNvSpPr/>
          <p:nvPr/>
        </p:nvSpPr>
        <p:spPr>
          <a:xfrm>
            <a:off x="2023853" y="2001761"/>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NSMF</a:t>
            </a:r>
          </a:p>
        </p:txBody>
      </p:sp>
      <p:sp>
        <p:nvSpPr>
          <p:cNvPr id="13" name="圆角矩形 20">
            <a:extLst>
              <a:ext uri="{FF2B5EF4-FFF2-40B4-BE49-F238E27FC236}">
                <a16:creationId xmlns:a16="http://schemas.microsoft.com/office/drawing/2014/main" id="{33E578C8-15E2-4455-B5E8-D9B14C65C4A9}"/>
              </a:ext>
            </a:extLst>
          </p:cNvPr>
          <p:cNvSpPr/>
          <p:nvPr/>
        </p:nvSpPr>
        <p:spPr>
          <a:xfrm>
            <a:off x="3713217" y="1778545"/>
            <a:ext cx="1862582" cy="93777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4" name="圆角矩形 21">
            <a:extLst>
              <a:ext uri="{FF2B5EF4-FFF2-40B4-BE49-F238E27FC236}">
                <a16:creationId xmlns:a16="http://schemas.microsoft.com/office/drawing/2014/main" id="{10A8E375-1720-4380-BB7F-21B45F4CE1AE}"/>
              </a:ext>
            </a:extLst>
          </p:cNvPr>
          <p:cNvSpPr/>
          <p:nvPr/>
        </p:nvSpPr>
        <p:spPr>
          <a:xfrm>
            <a:off x="4156924" y="1874758"/>
            <a:ext cx="1267056" cy="720118"/>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pPr>
            <a:r>
              <a:rPr lang="en-US" altLang="zh-CN" sz="1000" kern="0" dirty="0">
                <a:solidFill>
                  <a:prstClr val="black"/>
                </a:solidFill>
                <a:ea typeface="DengXian" panose="02010600030101010101" pitchFamily="2" charset="-122"/>
              </a:rPr>
              <a:t>Slice</a:t>
            </a:r>
            <a:r>
              <a:rPr lang="zh-CN" altLang="en-US" sz="1000" kern="0" dirty="0">
                <a:solidFill>
                  <a:prstClr val="black"/>
                </a:solidFill>
                <a:ea typeface="DengXian" panose="02010600030101010101" pitchFamily="2" charset="-122"/>
              </a:rPr>
              <a:t> </a:t>
            </a:r>
            <a:r>
              <a:rPr lang="en-US" altLang="zh-CN" sz="1000" kern="0" dirty="0">
                <a:solidFill>
                  <a:prstClr val="black"/>
                </a:solidFill>
                <a:ea typeface="DengXian" panose="02010600030101010101" pitchFamily="2" charset="-122"/>
              </a:rPr>
              <a:t>Profile</a:t>
            </a:r>
            <a:r>
              <a:rPr lang="zh-CN" altLang="en-US" sz="1000" kern="0" dirty="0">
                <a:solidFill>
                  <a:prstClr val="black"/>
                </a:solidFill>
                <a:ea typeface="DengXian" panose="02010600030101010101" pitchFamily="2" charset="-122"/>
              </a:rPr>
              <a:t> </a:t>
            </a:r>
            <a:r>
              <a:rPr lang="en-US" altLang="zh-CN" sz="1000" kern="0" dirty="0">
                <a:solidFill>
                  <a:prstClr val="black"/>
                </a:solidFill>
                <a:ea typeface="DengXian" panose="02010600030101010101" pitchFamily="2" charset="-122"/>
              </a:rPr>
              <a:t>determination</a:t>
            </a:r>
          </a:p>
          <a:p>
            <a:pPr algn="ctr" defTabSz="685800" fontAlgn="base">
              <a:spcBef>
                <a:spcPct val="0"/>
              </a:spcBef>
              <a:spcAft>
                <a:spcPct val="0"/>
              </a:spcAft>
            </a:pPr>
            <a:r>
              <a:rPr lang="en-US" altLang="zh-CN" sz="1000" kern="0" dirty="0">
                <a:solidFill>
                  <a:prstClr val="black"/>
                </a:solidFill>
                <a:ea typeface="DengXian" panose="02010600030101010101" pitchFamily="2" charset="-122"/>
              </a:rPr>
              <a:t>NST</a:t>
            </a:r>
            <a:r>
              <a:rPr lang="zh-CN" altLang="en-US" sz="1000" kern="0" dirty="0">
                <a:solidFill>
                  <a:prstClr val="black"/>
                </a:solidFill>
                <a:ea typeface="DengXian" panose="02010600030101010101" pitchFamily="2" charset="-122"/>
              </a:rPr>
              <a:t> </a:t>
            </a:r>
            <a:r>
              <a:rPr lang="en-US" altLang="zh-CN" sz="1000" kern="0" dirty="0">
                <a:solidFill>
                  <a:prstClr val="black"/>
                </a:solidFill>
                <a:ea typeface="DengXian" panose="02010600030101010101" pitchFamily="2" charset="-122"/>
              </a:rPr>
              <a:t>Selection</a:t>
            </a:r>
          </a:p>
          <a:p>
            <a:pPr algn="ctr" defTabSz="685800" fontAlgn="base">
              <a:spcBef>
                <a:spcPct val="0"/>
              </a:spcBef>
              <a:spcAft>
                <a:spcPct val="0"/>
              </a:spcAft>
            </a:pPr>
            <a:r>
              <a:rPr lang="en-US" altLang="zh-CN" sz="1000" kern="0" dirty="0">
                <a:solidFill>
                  <a:prstClr val="black"/>
                </a:solidFill>
                <a:ea typeface="DengXian" panose="02010600030101010101" pitchFamily="2" charset="-122"/>
              </a:rPr>
              <a:t>NSI Selection</a:t>
            </a:r>
          </a:p>
        </p:txBody>
      </p:sp>
      <p:sp>
        <p:nvSpPr>
          <p:cNvPr id="16" name="圆角矩形 23">
            <a:extLst>
              <a:ext uri="{FF2B5EF4-FFF2-40B4-BE49-F238E27FC236}">
                <a16:creationId xmlns:a16="http://schemas.microsoft.com/office/drawing/2014/main" id="{BDC361BC-FFD4-4B40-9DE0-7BA5C9BE2CCD}"/>
              </a:ext>
            </a:extLst>
          </p:cNvPr>
          <p:cNvSpPr/>
          <p:nvPr/>
        </p:nvSpPr>
        <p:spPr>
          <a:xfrm>
            <a:off x="5695895" y="1778546"/>
            <a:ext cx="1256922" cy="53320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7" name="圆角矩形 26">
            <a:extLst>
              <a:ext uri="{FF2B5EF4-FFF2-40B4-BE49-F238E27FC236}">
                <a16:creationId xmlns:a16="http://schemas.microsoft.com/office/drawing/2014/main" id="{0FF3F3F1-CA08-4A7E-B1B6-21E92ECB8B9D}"/>
              </a:ext>
            </a:extLst>
          </p:cNvPr>
          <p:cNvSpPr/>
          <p:nvPr/>
        </p:nvSpPr>
        <p:spPr>
          <a:xfrm>
            <a:off x="5895097" y="2035476"/>
            <a:ext cx="899924" cy="19123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NSMF Policy</a:t>
            </a:r>
          </a:p>
        </p:txBody>
      </p:sp>
      <p:sp>
        <p:nvSpPr>
          <p:cNvPr id="18" name="圆角矩形 27">
            <a:extLst>
              <a:ext uri="{FF2B5EF4-FFF2-40B4-BE49-F238E27FC236}">
                <a16:creationId xmlns:a16="http://schemas.microsoft.com/office/drawing/2014/main" id="{4360C7F6-8070-4359-892B-4F132E91A808}"/>
              </a:ext>
            </a:extLst>
          </p:cNvPr>
          <p:cNvSpPr/>
          <p:nvPr/>
        </p:nvSpPr>
        <p:spPr>
          <a:xfrm>
            <a:off x="7158164" y="1091000"/>
            <a:ext cx="1710930" cy="211490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9" name="文本框 28">
            <a:extLst>
              <a:ext uri="{FF2B5EF4-FFF2-40B4-BE49-F238E27FC236}">
                <a16:creationId xmlns:a16="http://schemas.microsoft.com/office/drawing/2014/main" id="{C0361FEE-31F0-442A-AC8F-3C8F44F58588}"/>
              </a:ext>
            </a:extLst>
          </p:cNvPr>
          <p:cNvSpPr txBox="1"/>
          <p:nvPr/>
        </p:nvSpPr>
        <p:spPr>
          <a:xfrm>
            <a:off x="1773595" y="1832907"/>
            <a:ext cx="383438"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SO</a:t>
            </a:r>
            <a:endParaRPr kumimoji="1" lang="zh-CN" altLang="en-US" sz="1350" b="1" kern="0" dirty="0">
              <a:solidFill>
                <a:srgbClr val="0000FF"/>
              </a:solidFill>
              <a:ea typeface="DengXian" panose="02010600030101010101" pitchFamily="2" charset="-122"/>
            </a:endParaRPr>
          </a:p>
        </p:txBody>
      </p:sp>
      <p:sp>
        <p:nvSpPr>
          <p:cNvPr id="20" name="文本框 29">
            <a:extLst>
              <a:ext uri="{FF2B5EF4-FFF2-40B4-BE49-F238E27FC236}">
                <a16:creationId xmlns:a16="http://schemas.microsoft.com/office/drawing/2014/main" id="{FDA7E0E8-0A1D-4434-A9A1-2F64D4AE762B}"/>
              </a:ext>
            </a:extLst>
          </p:cNvPr>
          <p:cNvSpPr txBox="1"/>
          <p:nvPr/>
        </p:nvSpPr>
        <p:spPr>
          <a:xfrm>
            <a:off x="3686877" y="1729032"/>
            <a:ext cx="498855"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OOF</a:t>
            </a:r>
            <a:endParaRPr kumimoji="1" lang="zh-CN" altLang="en-US" sz="1350" b="1" kern="0" dirty="0">
              <a:solidFill>
                <a:srgbClr val="0000FF"/>
              </a:solidFill>
              <a:ea typeface="DengXian" panose="02010600030101010101" pitchFamily="2" charset="-122"/>
            </a:endParaRPr>
          </a:p>
        </p:txBody>
      </p:sp>
      <p:sp>
        <p:nvSpPr>
          <p:cNvPr id="21" name="文本框 30">
            <a:extLst>
              <a:ext uri="{FF2B5EF4-FFF2-40B4-BE49-F238E27FC236}">
                <a16:creationId xmlns:a16="http://schemas.microsoft.com/office/drawing/2014/main" id="{74E651D4-69EA-4584-9CCA-59FC8AAD4966}"/>
              </a:ext>
            </a:extLst>
          </p:cNvPr>
          <p:cNvSpPr txBox="1"/>
          <p:nvPr/>
        </p:nvSpPr>
        <p:spPr>
          <a:xfrm>
            <a:off x="5671226" y="1742897"/>
            <a:ext cx="6094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Policy</a:t>
            </a:r>
            <a:endParaRPr kumimoji="1" lang="zh-CN" altLang="en-US" sz="1350" b="1" kern="0" dirty="0">
              <a:solidFill>
                <a:srgbClr val="0000FF"/>
              </a:solidFill>
              <a:ea typeface="DengXian" panose="02010600030101010101" pitchFamily="2" charset="-122"/>
            </a:endParaRPr>
          </a:p>
        </p:txBody>
      </p:sp>
      <p:sp>
        <p:nvSpPr>
          <p:cNvPr id="22" name="圆角矩形 31">
            <a:extLst>
              <a:ext uri="{FF2B5EF4-FFF2-40B4-BE49-F238E27FC236}">
                <a16:creationId xmlns:a16="http://schemas.microsoft.com/office/drawing/2014/main" id="{7DC6CCFE-D2CA-4AA1-96A9-E7B0EA1AF1FC}"/>
              </a:ext>
            </a:extLst>
          </p:cNvPr>
          <p:cNvSpPr/>
          <p:nvPr/>
        </p:nvSpPr>
        <p:spPr>
          <a:xfrm>
            <a:off x="7387104" y="1383032"/>
            <a:ext cx="1152826" cy="222238"/>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Service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instance</a:t>
            </a:r>
          </a:p>
        </p:txBody>
      </p:sp>
      <p:sp>
        <p:nvSpPr>
          <p:cNvPr id="23" name="圆角矩形 32">
            <a:extLst>
              <a:ext uri="{FF2B5EF4-FFF2-40B4-BE49-F238E27FC236}">
                <a16:creationId xmlns:a16="http://schemas.microsoft.com/office/drawing/2014/main" id="{678AFB6E-917F-432A-9D89-F8BCAA31D140}"/>
              </a:ext>
            </a:extLst>
          </p:cNvPr>
          <p:cNvSpPr/>
          <p:nvPr/>
        </p:nvSpPr>
        <p:spPr>
          <a:xfrm>
            <a:off x="7387104" y="1679781"/>
            <a:ext cx="1152825" cy="208766"/>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Service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24" name="圆角矩形 34">
            <a:extLst>
              <a:ext uri="{FF2B5EF4-FFF2-40B4-BE49-F238E27FC236}">
                <a16:creationId xmlns:a16="http://schemas.microsoft.com/office/drawing/2014/main" id="{FEFB24AA-A104-495A-A095-6C0BBB64A724}"/>
              </a:ext>
            </a:extLst>
          </p:cNvPr>
          <p:cNvSpPr/>
          <p:nvPr/>
        </p:nvSpPr>
        <p:spPr>
          <a:xfrm>
            <a:off x="7387105" y="2223484"/>
            <a:ext cx="1152824" cy="208766"/>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NSI</a:t>
            </a:r>
          </a:p>
        </p:txBody>
      </p:sp>
      <p:sp>
        <p:nvSpPr>
          <p:cNvPr id="25" name="圆角矩形 35">
            <a:extLst>
              <a:ext uri="{FF2B5EF4-FFF2-40B4-BE49-F238E27FC236}">
                <a16:creationId xmlns:a16="http://schemas.microsoft.com/office/drawing/2014/main" id="{0D27C6CB-9063-475C-832F-1514FDB75721}"/>
              </a:ext>
            </a:extLst>
          </p:cNvPr>
          <p:cNvSpPr/>
          <p:nvPr/>
        </p:nvSpPr>
        <p:spPr>
          <a:xfrm>
            <a:off x="7387105" y="1948527"/>
            <a:ext cx="1140761" cy="19497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NST</a:t>
            </a:r>
          </a:p>
        </p:txBody>
      </p:sp>
      <p:sp>
        <p:nvSpPr>
          <p:cNvPr id="26" name="文本框 39">
            <a:extLst>
              <a:ext uri="{FF2B5EF4-FFF2-40B4-BE49-F238E27FC236}">
                <a16:creationId xmlns:a16="http://schemas.microsoft.com/office/drawing/2014/main" id="{7B3B22CA-F64E-4675-9BD4-3BEABD75B0AF}"/>
              </a:ext>
            </a:extLst>
          </p:cNvPr>
          <p:cNvSpPr txBox="1"/>
          <p:nvPr/>
        </p:nvSpPr>
        <p:spPr>
          <a:xfrm>
            <a:off x="7121063" y="1096903"/>
            <a:ext cx="56137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A&amp;AI</a:t>
            </a:r>
            <a:endParaRPr kumimoji="1" lang="zh-CN" altLang="en-US" sz="1350" b="1" kern="0" dirty="0">
              <a:solidFill>
                <a:srgbClr val="0000FF"/>
              </a:solidFill>
              <a:ea typeface="DengXian" panose="02010600030101010101" pitchFamily="2" charset="-122"/>
            </a:endParaRPr>
          </a:p>
        </p:txBody>
      </p:sp>
      <p:sp>
        <p:nvSpPr>
          <p:cNvPr id="27" name="TextBox 26">
            <a:extLst>
              <a:ext uri="{FF2B5EF4-FFF2-40B4-BE49-F238E27FC236}">
                <a16:creationId xmlns:a16="http://schemas.microsoft.com/office/drawing/2014/main" id="{BF9861CB-75FE-4EFB-BBBD-5B4BD6F86735}"/>
              </a:ext>
            </a:extLst>
          </p:cNvPr>
          <p:cNvSpPr txBox="1"/>
          <p:nvPr/>
        </p:nvSpPr>
        <p:spPr>
          <a:xfrm>
            <a:off x="390037" y="1096903"/>
            <a:ext cx="851515" cy="41549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prstClr val="black"/>
                </a:solidFill>
                <a:effectLst/>
                <a:uLnTx/>
                <a:uFillTx/>
              </a:rPr>
              <a:t>ONAP</a:t>
            </a:r>
          </a:p>
        </p:txBody>
      </p:sp>
      <p:sp>
        <p:nvSpPr>
          <p:cNvPr id="28" name="圆角矩形 12">
            <a:extLst>
              <a:ext uri="{FF2B5EF4-FFF2-40B4-BE49-F238E27FC236}">
                <a16:creationId xmlns:a16="http://schemas.microsoft.com/office/drawing/2014/main" id="{F3C77498-0684-4D6C-B749-B0F5CBDC4150}"/>
              </a:ext>
            </a:extLst>
          </p:cNvPr>
          <p:cNvSpPr/>
          <p:nvPr/>
        </p:nvSpPr>
        <p:spPr>
          <a:xfrm>
            <a:off x="2051213" y="1398288"/>
            <a:ext cx="3722411" cy="29185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defTabSz="685800" eaLnBrk="1" fontAlgn="base" latinLnBrk="0" hangingPunct="1">
              <a:lnSpc>
                <a:spcPct val="100000"/>
              </a:lnSpc>
              <a:spcBef>
                <a:spcPct val="0"/>
              </a:spcBef>
              <a:spcAft>
                <a:spcPct val="0"/>
              </a:spcAft>
              <a:buClrTx/>
              <a:buSzTx/>
              <a:buFontTx/>
              <a:buNone/>
              <a:tabLst/>
              <a:defRPr/>
            </a:pPr>
            <a:r>
              <a:rPr kumimoji="0" lang="en-US" sz="1350" b="1" i="0" u="none" strike="noStrike" kern="0" cap="none" spc="0" normalizeH="0" baseline="0" noProof="0" dirty="0">
                <a:ln>
                  <a:noFill/>
                </a:ln>
                <a:solidFill>
                  <a:srgbClr val="0000FF"/>
                </a:solidFill>
                <a:effectLst/>
                <a:uLnTx/>
                <a:uFillTx/>
              </a:rPr>
              <a:t>EXT-API</a:t>
            </a:r>
          </a:p>
        </p:txBody>
      </p:sp>
      <p:sp>
        <p:nvSpPr>
          <p:cNvPr id="29" name="圆角矩形 19">
            <a:extLst>
              <a:ext uri="{FF2B5EF4-FFF2-40B4-BE49-F238E27FC236}">
                <a16:creationId xmlns:a16="http://schemas.microsoft.com/office/drawing/2014/main" id="{77D4F1DB-71B2-4D06-805A-4BE70302A283}"/>
              </a:ext>
            </a:extLst>
          </p:cNvPr>
          <p:cNvSpPr/>
          <p:nvPr/>
        </p:nvSpPr>
        <p:spPr>
          <a:xfrm>
            <a:off x="2026949" y="2852002"/>
            <a:ext cx="1296096"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(RAN, Transport, Core)</a:t>
            </a:r>
          </a:p>
        </p:txBody>
      </p:sp>
      <p:sp>
        <p:nvSpPr>
          <p:cNvPr id="30" name="圆角矩形 17">
            <a:extLst>
              <a:ext uri="{FF2B5EF4-FFF2-40B4-BE49-F238E27FC236}">
                <a16:creationId xmlns:a16="http://schemas.microsoft.com/office/drawing/2014/main" id="{6F22CDCD-7886-43F1-8694-3B9ED937067C}"/>
              </a:ext>
            </a:extLst>
          </p:cNvPr>
          <p:cNvSpPr/>
          <p:nvPr/>
        </p:nvSpPr>
        <p:spPr>
          <a:xfrm>
            <a:off x="5087982" y="3318953"/>
            <a:ext cx="1862572" cy="82982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31" name="圆角矩形 22">
            <a:extLst>
              <a:ext uri="{FF2B5EF4-FFF2-40B4-BE49-F238E27FC236}">
                <a16:creationId xmlns:a16="http://schemas.microsoft.com/office/drawing/2014/main" id="{870F3D79-B8F8-420D-822D-C7637F7F4FC8}"/>
              </a:ext>
            </a:extLst>
          </p:cNvPr>
          <p:cNvSpPr/>
          <p:nvPr/>
        </p:nvSpPr>
        <p:spPr>
          <a:xfrm>
            <a:off x="5175061" y="3692516"/>
            <a:ext cx="1092016" cy="275409"/>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KPI Computation MS</a:t>
            </a:r>
          </a:p>
        </p:txBody>
      </p:sp>
      <p:sp>
        <p:nvSpPr>
          <p:cNvPr id="32" name="圆角矩形 22">
            <a:extLst>
              <a:ext uri="{FF2B5EF4-FFF2-40B4-BE49-F238E27FC236}">
                <a16:creationId xmlns:a16="http://schemas.microsoft.com/office/drawing/2014/main" id="{55A481FB-B6FD-4C77-A013-468A5E879B69}"/>
              </a:ext>
            </a:extLst>
          </p:cNvPr>
          <p:cNvSpPr/>
          <p:nvPr/>
        </p:nvSpPr>
        <p:spPr>
          <a:xfrm>
            <a:off x="5139272" y="3393297"/>
            <a:ext cx="1104905" cy="211325"/>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Analysis MS</a:t>
            </a:r>
          </a:p>
        </p:txBody>
      </p:sp>
      <p:sp>
        <p:nvSpPr>
          <p:cNvPr id="33" name="圆角矩形 23">
            <a:extLst>
              <a:ext uri="{FF2B5EF4-FFF2-40B4-BE49-F238E27FC236}">
                <a16:creationId xmlns:a16="http://schemas.microsoft.com/office/drawing/2014/main" id="{D4BDC18E-8F82-46C3-A611-0E6F0D4D2958}"/>
              </a:ext>
            </a:extLst>
          </p:cNvPr>
          <p:cNvSpPr/>
          <p:nvPr/>
        </p:nvSpPr>
        <p:spPr>
          <a:xfrm>
            <a:off x="7149651" y="3277502"/>
            <a:ext cx="1710930" cy="594278"/>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34" name="圆角矩形 24">
            <a:extLst>
              <a:ext uri="{FF2B5EF4-FFF2-40B4-BE49-F238E27FC236}">
                <a16:creationId xmlns:a16="http://schemas.microsoft.com/office/drawing/2014/main" id="{56146822-8A7D-491D-8D86-D225B37CF61C}"/>
              </a:ext>
            </a:extLst>
          </p:cNvPr>
          <p:cNvSpPr/>
          <p:nvPr/>
        </p:nvSpPr>
        <p:spPr>
          <a:xfrm>
            <a:off x="7617795" y="3347623"/>
            <a:ext cx="1127279" cy="286230"/>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RAN Configurations</a:t>
            </a:r>
          </a:p>
        </p:txBody>
      </p:sp>
      <p:sp>
        <p:nvSpPr>
          <p:cNvPr id="35" name="文本框 30">
            <a:extLst>
              <a:ext uri="{FF2B5EF4-FFF2-40B4-BE49-F238E27FC236}">
                <a16:creationId xmlns:a16="http://schemas.microsoft.com/office/drawing/2014/main" id="{B7ED8596-8E0B-4136-A704-A0F00EFEF4A9}"/>
              </a:ext>
            </a:extLst>
          </p:cNvPr>
          <p:cNvSpPr txBox="1"/>
          <p:nvPr/>
        </p:nvSpPr>
        <p:spPr>
          <a:xfrm>
            <a:off x="7124982" y="3277501"/>
            <a:ext cx="4491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CPS</a:t>
            </a:r>
            <a:endParaRPr kumimoji="1" lang="zh-CN" altLang="en-US" sz="1350" b="1" kern="0" dirty="0">
              <a:solidFill>
                <a:srgbClr val="0000FF"/>
              </a:solidFill>
              <a:ea typeface="DengXian" panose="02010600030101010101" pitchFamily="2" charset="-122"/>
            </a:endParaRPr>
          </a:p>
        </p:txBody>
      </p:sp>
      <p:sp>
        <p:nvSpPr>
          <p:cNvPr id="36" name="文本框 29">
            <a:extLst>
              <a:ext uri="{FF2B5EF4-FFF2-40B4-BE49-F238E27FC236}">
                <a16:creationId xmlns:a16="http://schemas.microsoft.com/office/drawing/2014/main" id="{CD1138B4-949D-4991-B062-656C45288C59}"/>
              </a:ext>
            </a:extLst>
          </p:cNvPr>
          <p:cNvSpPr txBox="1"/>
          <p:nvPr/>
        </p:nvSpPr>
        <p:spPr>
          <a:xfrm>
            <a:off x="6443727" y="3890292"/>
            <a:ext cx="574196"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DCAE</a:t>
            </a:r>
            <a:endParaRPr kumimoji="1" lang="zh-CN" altLang="en-US" sz="1350" b="1" kern="0" dirty="0">
              <a:solidFill>
                <a:srgbClr val="0000FF"/>
              </a:solidFill>
              <a:ea typeface="DengXian" panose="02010600030101010101" pitchFamily="2" charset="-122"/>
            </a:endParaRPr>
          </a:p>
        </p:txBody>
      </p:sp>
      <p:sp>
        <p:nvSpPr>
          <p:cNvPr id="37" name="圆角矩形 22">
            <a:extLst>
              <a:ext uri="{FF2B5EF4-FFF2-40B4-BE49-F238E27FC236}">
                <a16:creationId xmlns:a16="http://schemas.microsoft.com/office/drawing/2014/main" id="{4F3638A6-F841-4538-AC90-FF96A0CCD7B6}"/>
              </a:ext>
            </a:extLst>
          </p:cNvPr>
          <p:cNvSpPr/>
          <p:nvPr/>
        </p:nvSpPr>
        <p:spPr>
          <a:xfrm>
            <a:off x="6317099" y="3337463"/>
            <a:ext cx="567854" cy="534317"/>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altLang="zh-CN" sz="900" kern="0" dirty="0">
              <a:solidFill>
                <a:prstClr val="black"/>
              </a:solidFill>
              <a:ea typeface="DengXian" panose="02010600030101010101" pitchFamily="2" charset="-122"/>
            </a:endParaRPr>
          </a:p>
        </p:txBody>
      </p:sp>
      <p:sp>
        <p:nvSpPr>
          <p:cNvPr id="38" name="圆角矩形 68">
            <a:extLst>
              <a:ext uri="{FF2B5EF4-FFF2-40B4-BE49-F238E27FC236}">
                <a16:creationId xmlns:a16="http://schemas.microsoft.com/office/drawing/2014/main" id="{2B20EAF3-27B3-4F9E-96C7-F99B6C79EB57}"/>
              </a:ext>
            </a:extLst>
          </p:cNvPr>
          <p:cNvSpPr/>
          <p:nvPr/>
        </p:nvSpPr>
        <p:spPr>
          <a:xfrm>
            <a:off x="413598" y="2603859"/>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Service Profile Template</a:t>
            </a:r>
          </a:p>
        </p:txBody>
      </p:sp>
      <p:sp>
        <p:nvSpPr>
          <p:cNvPr id="39" name="圆角矩形 68">
            <a:extLst>
              <a:ext uri="{FF2B5EF4-FFF2-40B4-BE49-F238E27FC236}">
                <a16:creationId xmlns:a16="http://schemas.microsoft.com/office/drawing/2014/main" id="{F4937B84-016D-4A42-B51F-E4D443335B57}"/>
              </a:ext>
            </a:extLst>
          </p:cNvPr>
          <p:cNvSpPr/>
          <p:nvPr/>
        </p:nvSpPr>
        <p:spPr>
          <a:xfrm>
            <a:off x="436786" y="2989575"/>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Template</a:t>
            </a:r>
          </a:p>
        </p:txBody>
      </p:sp>
      <p:sp>
        <p:nvSpPr>
          <p:cNvPr id="40" name="Rectangle 39">
            <a:extLst>
              <a:ext uri="{FF2B5EF4-FFF2-40B4-BE49-F238E27FC236}">
                <a16:creationId xmlns:a16="http://schemas.microsoft.com/office/drawing/2014/main" id="{DC30D1B8-7422-4AB6-8302-BCFB0E28CE75}"/>
              </a:ext>
            </a:extLst>
          </p:cNvPr>
          <p:cNvSpPr/>
          <p:nvPr/>
        </p:nvSpPr>
        <p:spPr>
          <a:xfrm>
            <a:off x="6254833" y="3344648"/>
            <a:ext cx="697985" cy="559961"/>
          </a:xfrm>
          <a:prstGeom prst="rect">
            <a:avLst/>
          </a:prstGeom>
        </p:spPr>
        <p:txBody>
          <a:bodyPr wrap="square">
            <a:spAutoFit/>
          </a:bodyPr>
          <a:lstStyle/>
          <a:p>
            <a:pPr algn="ctr" defTabSz="685800" fontAlgn="base">
              <a:spcBef>
                <a:spcPct val="0"/>
              </a:spcBef>
              <a:spcAft>
                <a:spcPct val="0"/>
              </a:spcAft>
              <a:defRPr/>
            </a:pPr>
            <a:r>
              <a:rPr lang="en-US" altLang="zh-CN" sz="1013" kern="0" dirty="0">
                <a:solidFill>
                  <a:prstClr val="black"/>
                </a:solidFill>
                <a:ea typeface="DengXian" panose="02010600030101010101" pitchFamily="2" charset="-122"/>
              </a:rPr>
              <a:t>Data Exposure Service</a:t>
            </a:r>
          </a:p>
        </p:txBody>
      </p:sp>
      <p:sp>
        <p:nvSpPr>
          <p:cNvPr id="41" name="圆角矩形 19">
            <a:extLst>
              <a:ext uri="{FF2B5EF4-FFF2-40B4-BE49-F238E27FC236}">
                <a16:creationId xmlns:a16="http://schemas.microsoft.com/office/drawing/2014/main" id="{A31E3CF2-229E-4E28-9768-83F244D13324}"/>
              </a:ext>
            </a:extLst>
          </p:cNvPr>
          <p:cNvSpPr/>
          <p:nvPr/>
        </p:nvSpPr>
        <p:spPr>
          <a:xfrm>
            <a:off x="2027948" y="2455240"/>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Adaptor</a:t>
            </a:r>
          </a:p>
        </p:txBody>
      </p:sp>
      <p:sp>
        <p:nvSpPr>
          <p:cNvPr id="42" name="圆角矩形 19">
            <a:extLst>
              <a:ext uri="{FF2B5EF4-FFF2-40B4-BE49-F238E27FC236}">
                <a16:creationId xmlns:a16="http://schemas.microsoft.com/office/drawing/2014/main" id="{9D711252-D077-4565-9ECE-37719CEC6C02}"/>
              </a:ext>
            </a:extLst>
          </p:cNvPr>
          <p:cNvSpPr/>
          <p:nvPr/>
        </p:nvSpPr>
        <p:spPr>
          <a:xfrm>
            <a:off x="2789172" y="1433577"/>
            <a:ext cx="1348790" cy="208173"/>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TMF 641 APIs</a:t>
            </a:r>
          </a:p>
        </p:txBody>
      </p:sp>
      <p:cxnSp>
        <p:nvCxnSpPr>
          <p:cNvPr id="43" name="Straight Arrow Connector 42">
            <a:extLst>
              <a:ext uri="{FF2B5EF4-FFF2-40B4-BE49-F238E27FC236}">
                <a16:creationId xmlns:a16="http://schemas.microsoft.com/office/drawing/2014/main" id="{C1C1EE9E-8FB0-452A-82BC-49662E19E3A5}"/>
              </a:ext>
            </a:extLst>
          </p:cNvPr>
          <p:cNvCxnSpPr>
            <a:cxnSpLocks/>
            <a:stCxn id="13" idx="2"/>
            <a:endCxn id="30" idx="0"/>
          </p:cNvCxnSpPr>
          <p:nvPr/>
        </p:nvCxnSpPr>
        <p:spPr>
          <a:xfrm>
            <a:off x="4644508" y="2716317"/>
            <a:ext cx="1374761" cy="602636"/>
          </a:xfrm>
          <a:prstGeom prst="straightConnector1">
            <a:avLst/>
          </a:prstGeom>
          <a:noFill/>
          <a:ln w="28575" cap="flat" cmpd="sng" algn="ctr">
            <a:solidFill>
              <a:srgbClr val="00B050"/>
            </a:solidFill>
            <a:prstDash val="sysDash"/>
            <a:miter lim="800000"/>
            <a:headEnd type="triangle"/>
            <a:tailEnd type="triangle"/>
          </a:ln>
          <a:effectLst/>
        </p:spPr>
      </p:cxnSp>
      <p:cxnSp>
        <p:nvCxnSpPr>
          <p:cNvPr id="44" name="Straight Arrow Connector 43">
            <a:extLst>
              <a:ext uri="{FF2B5EF4-FFF2-40B4-BE49-F238E27FC236}">
                <a16:creationId xmlns:a16="http://schemas.microsoft.com/office/drawing/2014/main" id="{8F31A617-09F6-4DBA-84E2-DFBF1E8C4EF7}"/>
              </a:ext>
            </a:extLst>
          </p:cNvPr>
          <p:cNvCxnSpPr>
            <a:cxnSpLocks/>
            <a:stCxn id="12" idx="3"/>
            <a:endCxn id="13" idx="1"/>
          </p:cNvCxnSpPr>
          <p:nvPr/>
        </p:nvCxnSpPr>
        <p:spPr>
          <a:xfrm>
            <a:off x="3319950" y="2091371"/>
            <a:ext cx="393268" cy="156061"/>
          </a:xfrm>
          <a:prstGeom prst="straightConnector1">
            <a:avLst/>
          </a:prstGeom>
          <a:noFill/>
          <a:ln w="28575" cap="flat" cmpd="sng" algn="ctr">
            <a:solidFill>
              <a:srgbClr val="FF0066"/>
            </a:solidFill>
            <a:prstDash val="solid"/>
            <a:miter lim="800000"/>
            <a:headEnd type="triangle"/>
            <a:tailEnd type="triangle"/>
          </a:ln>
          <a:effectLst/>
        </p:spPr>
      </p:cxnSp>
      <p:cxnSp>
        <p:nvCxnSpPr>
          <p:cNvPr id="45" name="Straight Arrow Connector 44">
            <a:extLst>
              <a:ext uri="{FF2B5EF4-FFF2-40B4-BE49-F238E27FC236}">
                <a16:creationId xmlns:a16="http://schemas.microsoft.com/office/drawing/2014/main" id="{6541756F-8C8F-4A85-8570-622EBB69C8B0}"/>
              </a:ext>
            </a:extLst>
          </p:cNvPr>
          <p:cNvCxnSpPr>
            <a:cxnSpLocks/>
            <a:stCxn id="41" idx="0"/>
            <a:endCxn id="12" idx="2"/>
          </p:cNvCxnSpPr>
          <p:nvPr/>
        </p:nvCxnSpPr>
        <p:spPr>
          <a:xfrm flipH="1" flipV="1">
            <a:off x="2671901" y="2180980"/>
            <a:ext cx="4095" cy="274260"/>
          </a:xfrm>
          <a:prstGeom prst="straightConnector1">
            <a:avLst/>
          </a:prstGeom>
          <a:noFill/>
          <a:ln w="28575" cap="flat" cmpd="sng" algn="ctr">
            <a:solidFill>
              <a:srgbClr val="FF0066"/>
            </a:solidFill>
            <a:prstDash val="solid"/>
            <a:miter lim="800000"/>
            <a:headEnd type="triangle"/>
            <a:tailEnd type="triangle"/>
          </a:ln>
          <a:effectLst/>
        </p:spPr>
      </p:cxnSp>
      <p:cxnSp>
        <p:nvCxnSpPr>
          <p:cNvPr id="46" name="Straight Arrow Connector 45">
            <a:extLst>
              <a:ext uri="{FF2B5EF4-FFF2-40B4-BE49-F238E27FC236}">
                <a16:creationId xmlns:a16="http://schemas.microsoft.com/office/drawing/2014/main" id="{EA8312A1-538B-4963-8719-5382888AA623}"/>
              </a:ext>
            </a:extLst>
          </p:cNvPr>
          <p:cNvCxnSpPr>
            <a:cxnSpLocks/>
            <a:stCxn id="29" idx="0"/>
            <a:endCxn id="41" idx="2"/>
          </p:cNvCxnSpPr>
          <p:nvPr/>
        </p:nvCxnSpPr>
        <p:spPr>
          <a:xfrm flipV="1">
            <a:off x="2674997" y="2634458"/>
            <a:ext cx="999" cy="217544"/>
          </a:xfrm>
          <a:prstGeom prst="straightConnector1">
            <a:avLst/>
          </a:prstGeom>
          <a:noFill/>
          <a:ln w="28575" cap="flat" cmpd="sng" algn="ctr">
            <a:solidFill>
              <a:srgbClr val="FF0066"/>
            </a:solidFill>
            <a:prstDash val="solid"/>
            <a:miter lim="800000"/>
            <a:headEnd type="triangle"/>
            <a:tailEnd type="triangle"/>
          </a:ln>
          <a:effectLst/>
        </p:spPr>
      </p:cxnSp>
      <p:cxnSp>
        <p:nvCxnSpPr>
          <p:cNvPr id="47" name="Straight Arrow Connector 46">
            <a:extLst>
              <a:ext uri="{FF2B5EF4-FFF2-40B4-BE49-F238E27FC236}">
                <a16:creationId xmlns:a16="http://schemas.microsoft.com/office/drawing/2014/main" id="{E219EB74-A8E6-4C8D-9AE7-3F9543C2AEA4}"/>
              </a:ext>
            </a:extLst>
          </p:cNvPr>
          <p:cNvCxnSpPr>
            <a:cxnSpLocks/>
            <a:stCxn id="13" idx="3"/>
          </p:cNvCxnSpPr>
          <p:nvPr/>
        </p:nvCxnSpPr>
        <p:spPr>
          <a:xfrm>
            <a:off x="5575799" y="2247432"/>
            <a:ext cx="1627143" cy="1030070"/>
          </a:xfrm>
          <a:prstGeom prst="straightConnector1">
            <a:avLst/>
          </a:prstGeom>
          <a:noFill/>
          <a:ln w="28575" cap="flat" cmpd="sng" algn="ctr">
            <a:solidFill>
              <a:srgbClr val="C00000"/>
            </a:solidFill>
            <a:prstDash val="solid"/>
            <a:miter lim="800000"/>
            <a:headEnd type="triangle"/>
            <a:tailEnd type="triangle"/>
          </a:ln>
          <a:effectLst/>
        </p:spPr>
      </p:cxnSp>
      <p:cxnSp>
        <p:nvCxnSpPr>
          <p:cNvPr id="48" name="Straight Arrow Connector 47">
            <a:extLst>
              <a:ext uri="{FF2B5EF4-FFF2-40B4-BE49-F238E27FC236}">
                <a16:creationId xmlns:a16="http://schemas.microsoft.com/office/drawing/2014/main" id="{1E1995B0-A326-41B6-BC43-D2B8D7EF9D32}"/>
              </a:ext>
            </a:extLst>
          </p:cNvPr>
          <p:cNvCxnSpPr>
            <a:cxnSpLocks/>
          </p:cNvCxnSpPr>
          <p:nvPr/>
        </p:nvCxnSpPr>
        <p:spPr>
          <a:xfrm>
            <a:off x="616602" y="4441637"/>
            <a:ext cx="286369" cy="0"/>
          </a:xfrm>
          <a:prstGeom prst="straightConnector1">
            <a:avLst/>
          </a:prstGeom>
          <a:noFill/>
          <a:ln w="28575" cap="flat" cmpd="sng" algn="ctr">
            <a:solidFill>
              <a:srgbClr val="FF0066"/>
            </a:solidFill>
            <a:prstDash val="solid"/>
            <a:miter lim="800000"/>
            <a:headEnd type="triangle"/>
            <a:tailEnd type="triangle"/>
          </a:ln>
          <a:effectLst/>
        </p:spPr>
      </p:cxnSp>
      <p:cxnSp>
        <p:nvCxnSpPr>
          <p:cNvPr id="49" name="Connector: Elbow 48">
            <a:extLst>
              <a:ext uri="{FF2B5EF4-FFF2-40B4-BE49-F238E27FC236}">
                <a16:creationId xmlns:a16="http://schemas.microsoft.com/office/drawing/2014/main" id="{86707F57-EFB3-407F-A50C-E75735754C28}"/>
              </a:ext>
            </a:extLst>
          </p:cNvPr>
          <p:cNvCxnSpPr>
            <a:cxnSpLocks/>
            <a:endCxn id="8" idx="2"/>
          </p:cNvCxnSpPr>
          <p:nvPr/>
        </p:nvCxnSpPr>
        <p:spPr>
          <a:xfrm rot="10800000" flipV="1">
            <a:off x="1005694" y="2725299"/>
            <a:ext cx="3118417" cy="829202"/>
          </a:xfrm>
          <a:prstGeom prst="bentConnector4">
            <a:avLst>
              <a:gd name="adj1" fmla="val -556"/>
              <a:gd name="adj2" fmla="val 120677"/>
            </a:avLst>
          </a:prstGeom>
          <a:noFill/>
          <a:ln w="28575" cap="flat" cmpd="sng" algn="ctr">
            <a:solidFill>
              <a:srgbClr val="C00000"/>
            </a:solidFill>
            <a:prstDash val="solid"/>
            <a:miter lim="800000"/>
            <a:headEnd type="triangle"/>
            <a:tailEnd type="triangle"/>
          </a:ln>
          <a:effectLst/>
        </p:spPr>
      </p:cxnSp>
      <p:cxnSp>
        <p:nvCxnSpPr>
          <p:cNvPr id="50" name="Straight Arrow Connector 49">
            <a:extLst>
              <a:ext uri="{FF2B5EF4-FFF2-40B4-BE49-F238E27FC236}">
                <a16:creationId xmlns:a16="http://schemas.microsoft.com/office/drawing/2014/main" id="{262D007D-629A-4F85-AE8A-A90EB9C3182D}"/>
              </a:ext>
            </a:extLst>
          </p:cNvPr>
          <p:cNvCxnSpPr>
            <a:cxnSpLocks/>
          </p:cNvCxnSpPr>
          <p:nvPr/>
        </p:nvCxnSpPr>
        <p:spPr>
          <a:xfrm>
            <a:off x="616602" y="4681667"/>
            <a:ext cx="286369" cy="0"/>
          </a:xfrm>
          <a:prstGeom prst="straightConnector1">
            <a:avLst/>
          </a:prstGeom>
          <a:noFill/>
          <a:ln w="28575" cap="flat" cmpd="sng" algn="ctr">
            <a:solidFill>
              <a:srgbClr val="C00000"/>
            </a:solidFill>
            <a:prstDash val="solid"/>
            <a:miter lim="800000"/>
            <a:headEnd type="triangle"/>
            <a:tailEnd type="triangle"/>
          </a:ln>
          <a:effectLst/>
        </p:spPr>
      </p:cxnSp>
      <p:cxnSp>
        <p:nvCxnSpPr>
          <p:cNvPr id="51" name="Straight Arrow Connector 50">
            <a:extLst>
              <a:ext uri="{FF2B5EF4-FFF2-40B4-BE49-F238E27FC236}">
                <a16:creationId xmlns:a16="http://schemas.microsoft.com/office/drawing/2014/main" id="{8892576B-7B07-472F-95EE-0E27D3064035}"/>
              </a:ext>
            </a:extLst>
          </p:cNvPr>
          <p:cNvCxnSpPr>
            <a:cxnSpLocks/>
          </p:cNvCxnSpPr>
          <p:nvPr/>
        </p:nvCxnSpPr>
        <p:spPr>
          <a:xfrm>
            <a:off x="2622303" y="4729987"/>
            <a:ext cx="286369" cy="0"/>
          </a:xfrm>
          <a:prstGeom prst="straightConnector1">
            <a:avLst/>
          </a:prstGeom>
          <a:noFill/>
          <a:ln w="28575" cap="flat" cmpd="sng" algn="ctr">
            <a:solidFill>
              <a:srgbClr val="00B050"/>
            </a:solidFill>
            <a:prstDash val="sysDash"/>
            <a:miter lim="800000"/>
            <a:headEnd type="triangle"/>
            <a:tailEnd type="triangle"/>
          </a:ln>
          <a:effectLst/>
        </p:spPr>
      </p:cxnSp>
      <p:sp>
        <p:nvSpPr>
          <p:cNvPr id="52" name="TextBox 51">
            <a:extLst>
              <a:ext uri="{FF2B5EF4-FFF2-40B4-BE49-F238E27FC236}">
                <a16:creationId xmlns:a16="http://schemas.microsoft.com/office/drawing/2014/main" id="{8B1C37F8-A836-4752-88E3-E1D296B5D2D3}"/>
              </a:ext>
            </a:extLst>
          </p:cNvPr>
          <p:cNvSpPr txBox="1"/>
          <p:nvPr/>
        </p:nvSpPr>
        <p:spPr>
          <a:xfrm>
            <a:off x="902970" y="4321551"/>
            <a:ext cx="1385636"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Enhanced interface</a:t>
            </a:r>
          </a:p>
        </p:txBody>
      </p:sp>
      <p:sp>
        <p:nvSpPr>
          <p:cNvPr id="53" name="TextBox 52">
            <a:extLst>
              <a:ext uri="{FF2B5EF4-FFF2-40B4-BE49-F238E27FC236}">
                <a16:creationId xmlns:a16="http://schemas.microsoft.com/office/drawing/2014/main" id="{D6C55EA1-B6EC-4747-9976-99C024B80588}"/>
              </a:ext>
            </a:extLst>
          </p:cNvPr>
          <p:cNvSpPr txBox="1"/>
          <p:nvPr/>
        </p:nvSpPr>
        <p:spPr>
          <a:xfrm>
            <a:off x="904915" y="4551021"/>
            <a:ext cx="105945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a:t>
            </a:r>
          </a:p>
        </p:txBody>
      </p:sp>
      <p:sp>
        <p:nvSpPr>
          <p:cNvPr id="54" name="TextBox 53">
            <a:extLst>
              <a:ext uri="{FF2B5EF4-FFF2-40B4-BE49-F238E27FC236}">
                <a16:creationId xmlns:a16="http://schemas.microsoft.com/office/drawing/2014/main" id="{44575794-BEB6-498B-882B-781939D0A5D0}"/>
              </a:ext>
            </a:extLst>
          </p:cNvPr>
          <p:cNvSpPr txBox="1"/>
          <p:nvPr/>
        </p:nvSpPr>
        <p:spPr>
          <a:xfrm>
            <a:off x="2908672" y="4610191"/>
            <a:ext cx="2550698"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New/enhanced interface, stretch goal</a:t>
            </a:r>
          </a:p>
        </p:txBody>
      </p:sp>
      <p:cxnSp>
        <p:nvCxnSpPr>
          <p:cNvPr id="55" name="Straight Arrow Connector 54">
            <a:extLst>
              <a:ext uri="{FF2B5EF4-FFF2-40B4-BE49-F238E27FC236}">
                <a16:creationId xmlns:a16="http://schemas.microsoft.com/office/drawing/2014/main" id="{A754100E-7961-4E03-A44B-B666753F705B}"/>
              </a:ext>
            </a:extLst>
          </p:cNvPr>
          <p:cNvCxnSpPr>
            <a:cxnSpLocks/>
          </p:cNvCxnSpPr>
          <p:nvPr/>
        </p:nvCxnSpPr>
        <p:spPr>
          <a:xfrm>
            <a:off x="2622303" y="4489957"/>
            <a:ext cx="286369" cy="0"/>
          </a:xfrm>
          <a:prstGeom prst="straightConnector1">
            <a:avLst/>
          </a:prstGeom>
          <a:noFill/>
          <a:ln w="28575" cap="flat" cmpd="sng" algn="ctr">
            <a:solidFill>
              <a:srgbClr val="7030A0"/>
            </a:solidFill>
            <a:prstDash val="sysDash"/>
            <a:miter lim="800000"/>
            <a:headEnd type="triangle"/>
            <a:tailEnd type="triangle"/>
          </a:ln>
          <a:effectLst/>
        </p:spPr>
      </p:cxnSp>
      <p:sp>
        <p:nvSpPr>
          <p:cNvPr id="56" name="TextBox 55">
            <a:extLst>
              <a:ext uri="{FF2B5EF4-FFF2-40B4-BE49-F238E27FC236}">
                <a16:creationId xmlns:a16="http://schemas.microsoft.com/office/drawing/2014/main" id="{7BC61C97-72B2-498F-883B-5F22A0986028}"/>
              </a:ext>
            </a:extLst>
          </p:cNvPr>
          <p:cNvSpPr txBox="1"/>
          <p:nvPr/>
        </p:nvSpPr>
        <p:spPr>
          <a:xfrm>
            <a:off x="2887880" y="4358395"/>
            <a:ext cx="925894"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Stretch goal</a:t>
            </a:r>
          </a:p>
        </p:txBody>
      </p:sp>
      <p:sp>
        <p:nvSpPr>
          <p:cNvPr id="57" name="圆角矩形 9">
            <a:extLst>
              <a:ext uri="{FF2B5EF4-FFF2-40B4-BE49-F238E27FC236}">
                <a16:creationId xmlns:a16="http://schemas.microsoft.com/office/drawing/2014/main" id="{203C100A-7777-4D8E-82E4-8019D2C45707}"/>
              </a:ext>
            </a:extLst>
          </p:cNvPr>
          <p:cNvSpPr/>
          <p:nvPr/>
        </p:nvSpPr>
        <p:spPr>
          <a:xfrm>
            <a:off x="2674998" y="1093236"/>
            <a:ext cx="899924" cy="197866"/>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pPr>
            <a:r>
              <a:rPr lang="en-US" altLang="zh-CN" sz="1050" kern="0" dirty="0">
                <a:solidFill>
                  <a:prstClr val="black"/>
                </a:solidFill>
                <a:highlight>
                  <a:srgbClr val="FFFF00"/>
                </a:highlight>
                <a:ea typeface="DengXian" panose="02010600030101010101" pitchFamily="2" charset="-122"/>
              </a:rPr>
              <a:t>CSMF Portal</a:t>
            </a:r>
          </a:p>
        </p:txBody>
      </p:sp>
      <p:sp>
        <p:nvSpPr>
          <p:cNvPr id="58" name="Rectangle 57">
            <a:extLst>
              <a:ext uri="{FF2B5EF4-FFF2-40B4-BE49-F238E27FC236}">
                <a16:creationId xmlns:a16="http://schemas.microsoft.com/office/drawing/2014/main" id="{01E0991F-9103-433F-A4F9-F7286404B137}"/>
              </a:ext>
            </a:extLst>
          </p:cNvPr>
          <p:cNvSpPr/>
          <p:nvPr/>
        </p:nvSpPr>
        <p:spPr>
          <a:xfrm>
            <a:off x="6077675" y="4575466"/>
            <a:ext cx="838692" cy="253916"/>
          </a:xfrm>
          <a:prstGeom prst="rect">
            <a:avLst/>
          </a:prstGeom>
        </p:spPr>
        <p:txBody>
          <a:bodyPr wrap="none">
            <a:spAutoFit/>
          </a:bodyPr>
          <a:lstStyle/>
          <a:p>
            <a:pPr algn="ctr" defTabSz="685800" fontAlgn="base">
              <a:spcBef>
                <a:spcPct val="0"/>
              </a:spcBef>
              <a:spcAft>
                <a:spcPct val="0"/>
              </a:spcAft>
              <a:defRPr/>
            </a:pPr>
            <a:r>
              <a:rPr lang="en-US" altLang="zh-CN" sz="1050" kern="0" dirty="0">
                <a:solidFill>
                  <a:prstClr val="black"/>
                </a:solidFill>
                <a:highlight>
                  <a:srgbClr val="FFFF00"/>
                </a:highlight>
                <a:ea typeface="DengXian" panose="02010600030101010101" pitchFamily="2" charset="-122"/>
              </a:rPr>
              <a:t>Stretch goal</a:t>
            </a:r>
          </a:p>
        </p:txBody>
      </p:sp>
      <p:cxnSp>
        <p:nvCxnSpPr>
          <p:cNvPr id="59" name="Straight Arrow Connector 58">
            <a:extLst>
              <a:ext uri="{FF2B5EF4-FFF2-40B4-BE49-F238E27FC236}">
                <a16:creationId xmlns:a16="http://schemas.microsoft.com/office/drawing/2014/main" id="{C819DB01-A8A7-42F7-9F2D-4C01784CED7F}"/>
              </a:ext>
            </a:extLst>
          </p:cNvPr>
          <p:cNvCxnSpPr>
            <a:cxnSpLocks/>
            <a:stCxn id="57" idx="2"/>
            <a:endCxn id="42" idx="0"/>
          </p:cNvCxnSpPr>
          <p:nvPr/>
        </p:nvCxnSpPr>
        <p:spPr>
          <a:xfrm>
            <a:off x="3124960" y="1291101"/>
            <a:ext cx="338607" cy="142476"/>
          </a:xfrm>
          <a:prstGeom prst="straightConnector1">
            <a:avLst/>
          </a:prstGeom>
          <a:noFill/>
          <a:ln w="28575" cap="flat" cmpd="sng" algn="ctr">
            <a:solidFill>
              <a:srgbClr val="7030A0"/>
            </a:solidFill>
            <a:prstDash val="sysDash"/>
            <a:miter lim="800000"/>
            <a:headEnd type="triangle"/>
            <a:tailEnd type="triangle"/>
          </a:ln>
          <a:effectLst/>
        </p:spPr>
      </p:cxnSp>
      <p:cxnSp>
        <p:nvCxnSpPr>
          <p:cNvPr id="60" name="Connector: Elbow 59">
            <a:extLst>
              <a:ext uri="{FF2B5EF4-FFF2-40B4-BE49-F238E27FC236}">
                <a16:creationId xmlns:a16="http://schemas.microsoft.com/office/drawing/2014/main" id="{AD8BB244-3DAF-4521-B590-13936F94DC0D}"/>
              </a:ext>
            </a:extLst>
          </p:cNvPr>
          <p:cNvCxnSpPr>
            <a:cxnSpLocks/>
            <a:stCxn id="12" idx="0"/>
          </p:cNvCxnSpPr>
          <p:nvPr/>
        </p:nvCxnSpPr>
        <p:spPr>
          <a:xfrm rot="5400000" flipH="1" flipV="1">
            <a:off x="2433807" y="1526897"/>
            <a:ext cx="712960" cy="236771"/>
          </a:xfrm>
          <a:prstGeom prst="bentConnector3">
            <a:avLst>
              <a:gd name="adj1" fmla="val 50000"/>
            </a:avLst>
          </a:prstGeom>
          <a:noFill/>
          <a:ln w="28575" cap="flat" cmpd="sng" algn="ctr">
            <a:solidFill>
              <a:srgbClr val="FF0066"/>
            </a:solidFill>
            <a:prstDash val="solid"/>
            <a:miter lim="800000"/>
            <a:headEnd type="triangle"/>
            <a:tailEnd type="triangle"/>
          </a:ln>
          <a:effectLst/>
        </p:spPr>
      </p:cxnSp>
    </p:spTree>
    <p:extLst>
      <p:ext uri="{BB962C8B-B14F-4D97-AF65-F5344CB8AC3E}">
        <p14:creationId xmlns:p14="http://schemas.microsoft.com/office/powerpoint/2010/main" val="2511242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8A086-B3DE-4FDB-AEDE-AB64F0E63E30}"/>
              </a:ext>
            </a:extLst>
          </p:cNvPr>
          <p:cNvSpPr>
            <a:spLocks noGrp="1"/>
          </p:cNvSpPr>
          <p:nvPr>
            <p:ph type="title"/>
          </p:nvPr>
        </p:nvSpPr>
        <p:spPr/>
        <p:txBody>
          <a:bodyPr>
            <a:normAutofit/>
          </a:bodyPr>
          <a:lstStyle/>
          <a:p>
            <a:r>
              <a:rPr lang="en-IN" sz="3200" dirty="0"/>
              <a:t>Honolulu proposal for RAN Slicing</a:t>
            </a:r>
          </a:p>
        </p:txBody>
      </p:sp>
      <p:sp>
        <p:nvSpPr>
          <p:cNvPr id="4" name="Slide Number Placeholder 1">
            <a:extLst>
              <a:ext uri="{FF2B5EF4-FFF2-40B4-BE49-F238E27FC236}">
                <a16:creationId xmlns:a16="http://schemas.microsoft.com/office/drawing/2014/main" id="{9E0B570C-FF3C-49E5-A1F5-C89B8896D80A}"/>
              </a:ext>
            </a:extLst>
          </p:cNvPr>
          <p:cNvSpPr txBox="1">
            <a:spLocks/>
          </p:cNvSpPr>
          <p:nvPr/>
        </p:nvSpPr>
        <p:spPr>
          <a:xfrm>
            <a:off x="8739292" y="4956866"/>
            <a:ext cx="455519" cy="273844"/>
          </a:xfrm>
          <a:prstGeom prst="rect">
            <a:avLst/>
          </a:prstGeom>
          <a:ln>
            <a:noFill/>
          </a:ln>
        </p:spPr>
        <p:txBody>
          <a:bodyPr/>
          <a:lstStyle>
            <a:defPPr>
              <a:defRPr lang="en-US"/>
            </a:defPPr>
            <a:lvl1pPr marL="0" algn="l" defTabSz="457200" rtl="0" eaLnBrk="1" latinLnBrk="0" hangingPunct="1">
              <a:defRPr sz="9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9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6858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5" name="Content Placeholder 1">
            <a:extLst>
              <a:ext uri="{FF2B5EF4-FFF2-40B4-BE49-F238E27FC236}">
                <a16:creationId xmlns:a16="http://schemas.microsoft.com/office/drawing/2014/main" id="{A3718C1A-3B4A-4853-AD23-56A72E153F0D}"/>
              </a:ext>
            </a:extLst>
          </p:cNvPr>
          <p:cNvSpPr txBox="1">
            <a:spLocks/>
          </p:cNvSpPr>
          <p:nvPr/>
        </p:nvSpPr>
        <p:spPr>
          <a:xfrm>
            <a:off x="229441" y="855939"/>
            <a:ext cx="4405323" cy="4043795"/>
          </a:xfrm>
          <a:prstGeom prst="rect">
            <a:avLst/>
          </a:prstGeom>
          <a:ln>
            <a:solidFill>
              <a:sysClr val="windowText" lastClr="000000">
                <a:lumMod val="50000"/>
                <a:lumOff val="50000"/>
              </a:sysClr>
            </a:solidFill>
          </a:ln>
        </p:spPr>
        <p:txBody>
          <a:bodyPr vert="horz" lIns="68580" tIns="34290" rIns="68580" bIns="34290" rtlCol="0">
            <a:normAutofit fontScale="85000" lnSpcReduction="2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REQ-2a</a:t>
            </a:r>
            <a:r>
              <a:rPr kumimoji="0" lang="en-US" sz="1575"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Instantiate RAN NFs, RAN “service” and perform initial configuration as part of slice allocation actions (Modeling is in scope, full functionality is a stretch goal)</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REQ-2b</a:t>
            </a:r>
            <a:r>
              <a:rPr kumimoji="0" lang="en-US" sz="1575" b="0"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 </a:t>
            </a: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Support end-point related enhancements for E2E Slicing and RAN&lt;-&gt;TN interactions</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REQ-2c</a:t>
            </a:r>
            <a:r>
              <a:rPr kumimoji="0" lang="en-US" sz="1575" b="0"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 </a:t>
            </a: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Map RAN Slice Profile to each Near-RT RIC-level configuration</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REQ-2d</a:t>
            </a:r>
            <a:r>
              <a:rPr kumimoji="0" lang="en-US" sz="1575" b="0"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 </a:t>
            </a: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Support A1 interface for Closed Loop and AI/ML based config update guidance from Non-RT RIC to Near RT-RIC</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REQ-2e</a:t>
            </a:r>
            <a:r>
              <a:rPr kumimoji="0" lang="en-US" sz="1575" b="0"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 </a:t>
            </a:r>
            <a:r>
              <a:rPr kumimoji="0" lang="en-US" sz="1575" b="1" i="0" u="none" strike="noStrike" kern="1200" cap="none" spc="0" normalizeH="0" baseline="0" noProof="0" dirty="0">
                <a:ln>
                  <a:noFill/>
                </a:ln>
                <a:solidFill>
                  <a:srgbClr val="44546A"/>
                </a:solidFill>
                <a:effectLst/>
                <a:highlight>
                  <a:srgbClr val="00FFFF"/>
                </a:highlight>
                <a:uLnTx/>
                <a:uFillTx/>
                <a:latin typeface="Arial" panose="020B0604020202020204" pitchFamily="34" charset="0"/>
                <a:ea typeface="+mn-ea"/>
                <a:cs typeface="Arial" panose="020B0604020202020204" pitchFamily="34" charset="0"/>
              </a:rPr>
              <a:t>Consume necessary PM/FM info from RAN, for Closed Loop Actions/Intelligent Slicing</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REQ-2f</a:t>
            </a:r>
            <a:r>
              <a:rPr kumimoji="0" lang="en-US" sz="1575"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Appropriately configure/re-configure RAN resources (dependency on O-RAN models)</a:t>
            </a:r>
          </a:p>
          <a:p>
            <a:pPr marL="171450" marR="0" lvl="0" indent="-171450" algn="l" defTabSz="685800" rtl="0" eaLnBrk="1" fontAlgn="auto" latinLnBrk="0" hangingPunct="1">
              <a:lnSpc>
                <a:spcPct val="120000"/>
              </a:lnSpc>
              <a:spcBef>
                <a:spcPts val="750"/>
              </a:spcBef>
              <a:spcAft>
                <a:spcPts val="0"/>
              </a:spcAft>
              <a:buClrTx/>
              <a:buSzTx/>
              <a:buFont typeface="Arial" charset="0"/>
              <a:buChar char="•"/>
              <a:tabLst/>
              <a:defRPr/>
            </a:pPr>
            <a:r>
              <a:rPr kumimoji="0" lang="en-US" sz="1575"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REQ-2g</a:t>
            </a:r>
            <a:r>
              <a:rPr kumimoji="0" lang="en-US" sz="1575"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Appropriate RAN resource determination</a:t>
            </a:r>
            <a:endParaRPr kumimoji="0" lang="en-US" sz="1275"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
        <p:nvSpPr>
          <p:cNvPr id="6" name="Rectangle 5">
            <a:extLst>
              <a:ext uri="{FF2B5EF4-FFF2-40B4-BE49-F238E27FC236}">
                <a16:creationId xmlns:a16="http://schemas.microsoft.com/office/drawing/2014/main" id="{F6F4518E-158A-4951-817B-3BA0066050F9}"/>
              </a:ext>
            </a:extLst>
          </p:cNvPr>
          <p:cNvSpPr/>
          <p:nvPr/>
        </p:nvSpPr>
        <p:spPr>
          <a:xfrm>
            <a:off x="5140780" y="1038252"/>
            <a:ext cx="3736731" cy="1056737"/>
          </a:xfrm>
          <a:prstGeom prst="rect">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endParaRPr>
          </a:p>
          <a:p>
            <a:pPr marL="0" marR="0" lvl="0" indent="0" defTabSz="6858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white"/>
                </a:solidFill>
                <a:effectLst/>
                <a:uLnTx/>
                <a:uFillTx/>
              </a:rPr>
              <a:t>      </a:t>
            </a:r>
            <a:r>
              <a:rPr kumimoji="0" lang="en-US" sz="2400" b="1" i="0" u="none" strike="noStrike" kern="0" cap="none" spc="0" normalizeH="0" baseline="0" noProof="0" dirty="0">
                <a:ln>
                  <a:noFill/>
                </a:ln>
                <a:solidFill>
                  <a:prstClr val="white"/>
                </a:solidFill>
                <a:effectLst/>
                <a:uLnTx/>
                <a:uFillTx/>
              </a:rPr>
              <a:t>ONAP</a:t>
            </a:r>
          </a:p>
        </p:txBody>
      </p:sp>
      <p:sp>
        <p:nvSpPr>
          <p:cNvPr id="7" name="Cloud 6">
            <a:extLst>
              <a:ext uri="{FF2B5EF4-FFF2-40B4-BE49-F238E27FC236}">
                <a16:creationId xmlns:a16="http://schemas.microsoft.com/office/drawing/2014/main" id="{9D495ECF-2383-40A7-B645-5C00A4EBE0F6}"/>
              </a:ext>
            </a:extLst>
          </p:cNvPr>
          <p:cNvSpPr/>
          <p:nvPr/>
        </p:nvSpPr>
        <p:spPr>
          <a:xfrm>
            <a:off x="5440546" y="2675225"/>
            <a:ext cx="3018495" cy="971917"/>
          </a:xfrm>
          <a:prstGeom prst="cloud">
            <a:avLst/>
          </a:prstGeom>
          <a:solidFill>
            <a:srgbClr val="5B9BD5"/>
          </a:solidFill>
          <a:ln w="12700" cap="flat" cmpd="sng" algn="ctr">
            <a:solidFill>
              <a:srgbClr val="5B9BD5">
                <a:shade val="50000"/>
              </a:srgbClr>
            </a:solidFill>
            <a:prstDash val="solid"/>
            <a:miter lim="800000"/>
          </a:ln>
          <a:effectLst/>
        </p:spPr>
        <p:txBody>
          <a:bodyPr rtlCol="0" anchor="t" anchorCtr="0"/>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rPr>
              <a:t>RAN</a:t>
            </a:r>
          </a:p>
        </p:txBody>
      </p:sp>
      <p:sp>
        <p:nvSpPr>
          <p:cNvPr id="8" name="Rectangle 7">
            <a:extLst>
              <a:ext uri="{FF2B5EF4-FFF2-40B4-BE49-F238E27FC236}">
                <a16:creationId xmlns:a16="http://schemas.microsoft.com/office/drawing/2014/main" id="{7821A13D-A675-4396-80C5-C1D5435BC315}"/>
              </a:ext>
            </a:extLst>
          </p:cNvPr>
          <p:cNvSpPr/>
          <p:nvPr/>
        </p:nvSpPr>
        <p:spPr>
          <a:xfrm>
            <a:off x="7334057" y="3238879"/>
            <a:ext cx="569742" cy="199874"/>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CUs</a:t>
            </a:r>
          </a:p>
        </p:txBody>
      </p:sp>
      <p:sp>
        <p:nvSpPr>
          <p:cNvPr id="9" name="Rectangle 8">
            <a:extLst>
              <a:ext uri="{FF2B5EF4-FFF2-40B4-BE49-F238E27FC236}">
                <a16:creationId xmlns:a16="http://schemas.microsoft.com/office/drawing/2014/main" id="{5255CDE3-42C3-43DA-BD2B-267B4C644331}"/>
              </a:ext>
            </a:extLst>
          </p:cNvPr>
          <p:cNvSpPr/>
          <p:nvPr/>
        </p:nvSpPr>
        <p:spPr>
          <a:xfrm>
            <a:off x="6637576" y="3237677"/>
            <a:ext cx="569742" cy="199874"/>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DUs</a:t>
            </a:r>
          </a:p>
        </p:txBody>
      </p:sp>
      <p:sp>
        <p:nvSpPr>
          <p:cNvPr id="10" name="Arrow: Up-Down 9">
            <a:extLst>
              <a:ext uri="{FF2B5EF4-FFF2-40B4-BE49-F238E27FC236}">
                <a16:creationId xmlns:a16="http://schemas.microsoft.com/office/drawing/2014/main" id="{3D7591B9-CE45-495D-9500-C024071CC143}"/>
              </a:ext>
            </a:extLst>
          </p:cNvPr>
          <p:cNvSpPr/>
          <p:nvPr/>
        </p:nvSpPr>
        <p:spPr>
          <a:xfrm>
            <a:off x="6408929" y="2108988"/>
            <a:ext cx="276010" cy="847571"/>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1" name="TextBox 10">
            <a:extLst>
              <a:ext uri="{FF2B5EF4-FFF2-40B4-BE49-F238E27FC236}">
                <a16:creationId xmlns:a16="http://schemas.microsoft.com/office/drawing/2014/main" id="{65FAD42D-CA94-44A4-A410-125A72559FC0}"/>
              </a:ext>
            </a:extLst>
          </p:cNvPr>
          <p:cNvSpPr txBox="1"/>
          <p:nvPr/>
        </p:nvSpPr>
        <p:spPr>
          <a:xfrm>
            <a:off x="6611462" y="2335215"/>
            <a:ext cx="372218"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A1</a:t>
            </a:r>
          </a:p>
        </p:txBody>
      </p:sp>
      <p:sp>
        <p:nvSpPr>
          <p:cNvPr id="12" name="TextBox 11">
            <a:extLst>
              <a:ext uri="{FF2B5EF4-FFF2-40B4-BE49-F238E27FC236}">
                <a16:creationId xmlns:a16="http://schemas.microsoft.com/office/drawing/2014/main" id="{9835DDC8-5B66-4ACE-B180-A08DF08A9FA8}"/>
              </a:ext>
            </a:extLst>
          </p:cNvPr>
          <p:cNvSpPr txBox="1"/>
          <p:nvPr/>
        </p:nvSpPr>
        <p:spPr>
          <a:xfrm>
            <a:off x="4984713" y="3722403"/>
            <a:ext cx="3994389" cy="1223412"/>
          </a:xfrm>
          <a:prstGeom prst="rect">
            <a:avLst/>
          </a:prstGeom>
          <a:noFill/>
        </p:spPr>
        <p:txBody>
          <a:bodyPr wrap="square" rtlCol="0">
            <a:spAutoFit/>
          </a:bodyPr>
          <a:lstStyle/>
          <a:p>
            <a:pPr defTabSz="685800"/>
            <a:r>
              <a:rPr lang="en-US" sz="1050" b="1" u="sng" dirty="0">
                <a:solidFill>
                  <a:srgbClr val="44546A"/>
                </a:solidFill>
                <a:latin typeface="Arial" panose="020B0604020202020204" pitchFamily="34" charset="0"/>
                <a:cs typeface="Arial" panose="020B0604020202020204" pitchFamily="34" charset="0"/>
              </a:rPr>
              <a:t>Notes</a:t>
            </a:r>
            <a:endParaRPr lang="en-US" sz="1050" dirty="0">
              <a:solidFill>
                <a:srgbClr val="44546A"/>
              </a:solidFill>
              <a:latin typeface="Arial" panose="020B0604020202020204" pitchFamily="34" charset="0"/>
              <a:cs typeface="Arial" panose="020B0604020202020204" pitchFamily="34" charset="0"/>
            </a:endParaRPr>
          </a:p>
          <a:p>
            <a:pPr marL="257175" indent="-257175" defTabSz="685800">
              <a:buFontTx/>
              <a:buAutoNum type="arabicPeriod"/>
            </a:pPr>
            <a:r>
              <a:rPr lang="en-US" sz="1050" dirty="0">
                <a:solidFill>
                  <a:srgbClr val="44546A"/>
                </a:solidFill>
                <a:latin typeface="Arial" panose="020B0604020202020204" pitchFamily="34" charset="0"/>
                <a:cs typeface="Arial" panose="020B0604020202020204" pitchFamily="34" charset="0"/>
              </a:rPr>
              <a:t>O2 interface is considered as a stretch goal for RAN Slicing</a:t>
            </a:r>
          </a:p>
          <a:p>
            <a:pPr marL="257175" indent="-257175" defTabSz="685800">
              <a:buFontTx/>
              <a:buAutoNum type="arabicPeriod"/>
            </a:pPr>
            <a:r>
              <a:rPr lang="en-US" sz="1050" dirty="0">
                <a:solidFill>
                  <a:srgbClr val="44546A"/>
                </a:solidFill>
                <a:latin typeface="Arial" panose="020B0604020202020204" pitchFamily="34" charset="0"/>
                <a:cs typeface="Arial" panose="020B0604020202020204" pitchFamily="34" charset="0"/>
              </a:rPr>
              <a:t>Alignment with O-RAN information models to be considered in scope.</a:t>
            </a:r>
          </a:p>
          <a:p>
            <a:pPr marL="257175" indent="-257175" defTabSz="685800">
              <a:buFontTx/>
              <a:buAutoNum type="arabicPeriod"/>
            </a:pPr>
            <a:r>
              <a:rPr lang="en-US" sz="1050" b="1" dirty="0">
                <a:solidFill>
                  <a:srgbClr val="44546A"/>
                </a:solidFill>
                <a:highlight>
                  <a:srgbClr val="00FFFF"/>
                </a:highlight>
                <a:latin typeface="Arial" panose="020B0604020202020204" pitchFamily="34" charset="0"/>
                <a:cs typeface="Arial" panose="020B0604020202020204" pitchFamily="34" charset="0"/>
              </a:rPr>
              <a:t>The goal is to have an MVP of the CPS for this use case to be realized in this release.</a:t>
            </a:r>
          </a:p>
          <a:p>
            <a:pPr marL="257175" indent="-257175" defTabSz="685800">
              <a:buFontTx/>
              <a:buAutoNum type="arabicPeriod"/>
            </a:pPr>
            <a:r>
              <a:rPr lang="en-US" sz="1050" dirty="0">
                <a:solidFill>
                  <a:srgbClr val="44546A"/>
                </a:solidFill>
                <a:latin typeface="Arial" panose="020B0604020202020204" pitchFamily="34" charset="0"/>
                <a:cs typeface="Arial" panose="020B0604020202020204" pitchFamily="34" charset="0"/>
              </a:rPr>
              <a:t>TA &lt;-&gt; Cell mapping inventory to reside in CPS</a:t>
            </a:r>
          </a:p>
        </p:txBody>
      </p:sp>
      <p:sp>
        <p:nvSpPr>
          <p:cNvPr id="13" name="Scroll: Vertical 12">
            <a:extLst>
              <a:ext uri="{FF2B5EF4-FFF2-40B4-BE49-F238E27FC236}">
                <a16:creationId xmlns:a16="http://schemas.microsoft.com/office/drawing/2014/main" id="{D0D78FEF-ADE9-4D02-995E-22204844A3E6}"/>
              </a:ext>
            </a:extLst>
          </p:cNvPr>
          <p:cNvSpPr/>
          <p:nvPr/>
        </p:nvSpPr>
        <p:spPr>
          <a:xfrm>
            <a:off x="6806612" y="1104310"/>
            <a:ext cx="2054679" cy="833607"/>
          </a:xfrm>
          <a:prstGeom prst="verticalScroll">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RAN slice inventory</a:t>
            </a:r>
          </a:p>
          <a:p>
            <a:pPr marL="126206" marR="0" lvl="0" indent="-126206" defTabSz="685800" eaLnBrk="1" fontAlgn="auto" latinLnBrk="0" hangingPunct="1">
              <a:lnSpc>
                <a:spcPct val="100000"/>
              </a:lnSpc>
              <a:spcBef>
                <a:spcPts val="0"/>
              </a:spcBef>
              <a:spcAft>
                <a:spcPts val="0"/>
              </a:spcAft>
              <a:buClrTx/>
              <a:buSzTx/>
              <a:buFontTx/>
              <a:buChar char="-"/>
              <a:tabLst/>
              <a:defRPr/>
            </a:pPr>
            <a:r>
              <a:rPr kumimoji="0" lang="en-US" sz="900" b="0" i="0" u="none" strike="noStrike" kern="0" cap="none" spc="0" normalizeH="0" baseline="0" noProof="0" dirty="0">
                <a:ln>
                  <a:noFill/>
                </a:ln>
                <a:solidFill>
                  <a:prstClr val="black"/>
                </a:solidFill>
                <a:effectLst/>
                <a:uLnTx/>
                <a:uFillTx/>
              </a:rPr>
              <a:t>List of cells, DUs, </a:t>
            </a:r>
            <a:r>
              <a:rPr kumimoji="0" lang="en-US" sz="900" b="0" i="0" u="none" strike="noStrike" kern="0" cap="none" spc="0" normalizeH="0" baseline="0" noProof="0" dirty="0" err="1">
                <a:ln>
                  <a:noFill/>
                </a:ln>
                <a:solidFill>
                  <a:prstClr val="black"/>
                </a:solidFill>
                <a:effectLst/>
                <a:uLnTx/>
                <a:uFillTx/>
              </a:rPr>
              <a:t>Cus</a:t>
            </a:r>
            <a:r>
              <a:rPr kumimoji="0" lang="en-US" sz="900" b="0" i="0" u="none" strike="noStrike" kern="0" cap="none" spc="0" normalizeH="0" baseline="0" noProof="0" dirty="0">
                <a:ln>
                  <a:noFill/>
                </a:ln>
                <a:solidFill>
                  <a:prstClr val="black"/>
                </a:solidFill>
                <a:effectLst/>
                <a:uLnTx/>
                <a:uFillTx/>
              </a:rPr>
              <a:t>, Near-RT RIC with details of active slices</a:t>
            </a:r>
          </a:p>
          <a:p>
            <a:pPr marL="126206" marR="0" lvl="0" indent="-126206" defTabSz="685800" eaLnBrk="1" fontAlgn="auto" latinLnBrk="0" hangingPunct="1">
              <a:lnSpc>
                <a:spcPct val="100000"/>
              </a:lnSpc>
              <a:spcBef>
                <a:spcPts val="0"/>
              </a:spcBef>
              <a:spcAft>
                <a:spcPts val="0"/>
              </a:spcAft>
              <a:buClrTx/>
              <a:buSzTx/>
              <a:buFontTx/>
              <a:buChar char="-"/>
              <a:tabLst/>
              <a:defRPr/>
            </a:pPr>
            <a:r>
              <a:rPr kumimoji="0" lang="en-US" sz="900" b="0" i="0" u="none" strike="noStrike" kern="0" cap="none" spc="0" normalizeH="0" baseline="0" noProof="0" dirty="0">
                <a:ln>
                  <a:noFill/>
                </a:ln>
                <a:solidFill>
                  <a:prstClr val="black"/>
                </a:solidFill>
                <a:effectLst/>
                <a:uLnTx/>
                <a:uFillTx/>
              </a:rPr>
              <a:t>Capacity &amp; capability of RAN subnet</a:t>
            </a:r>
          </a:p>
        </p:txBody>
      </p:sp>
      <p:sp>
        <p:nvSpPr>
          <p:cNvPr id="14" name="Rectangle 13">
            <a:extLst>
              <a:ext uri="{FF2B5EF4-FFF2-40B4-BE49-F238E27FC236}">
                <a16:creationId xmlns:a16="http://schemas.microsoft.com/office/drawing/2014/main" id="{CBE9502D-A8E9-49B2-9C4E-69076739BEDF}"/>
              </a:ext>
            </a:extLst>
          </p:cNvPr>
          <p:cNvSpPr/>
          <p:nvPr/>
        </p:nvSpPr>
        <p:spPr>
          <a:xfrm>
            <a:off x="5941096" y="3241412"/>
            <a:ext cx="569742" cy="199874"/>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RUs</a:t>
            </a:r>
          </a:p>
        </p:txBody>
      </p:sp>
      <p:sp>
        <p:nvSpPr>
          <p:cNvPr id="15" name="Rectangle 14">
            <a:extLst>
              <a:ext uri="{FF2B5EF4-FFF2-40B4-BE49-F238E27FC236}">
                <a16:creationId xmlns:a16="http://schemas.microsoft.com/office/drawing/2014/main" id="{6D1B4D93-E584-490F-B8B2-DF0A804BF5F3}"/>
              </a:ext>
            </a:extLst>
          </p:cNvPr>
          <p:cNvSpPr/>
          <p:nvPr/>
        </p:nvSpPr>
        <p:spPr>
          <a:xfrm>
            <a:off x="6466833" y="2922926"/>
            <a:ext cx="950266" cy="220743"/>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Near RT-RIC</a:t>
            </a:r>
          </a:p>
        </p:txBody>
      </p:sp>
      <p:sp>
        <p:nvSpPr>
          <p:cNvPr id="16" name="Arrow: Up-Down 15">
            <a:extLst>
              <a:ext uri="{FF2B5EF4-FFF2-40B4-BE49-F238E27FC236}">
                <a16:creationId xmlns:a16="http://schemas.microsoft.com/office/drawing/2014/main" id="{19CA7658-F5AF-4B36-9C24-6BEB537DF537}"/>
              </a:ext>
            </a:extLst>
          </p:cNvPr>
          <p:cNvSpPr/>
          <p:nvPr/>
        </p:nvSpPr>
        <p:spPr>
          <a:xfrm>
            <a:off x="6026833" y="2094625"/>
            <a:ext cx="276009" cy="662889"/>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7" name="TextBox 16">
            <a:extLst>
              <a:ext uri="{FF2B5EF4-FFF2-40B4-BE49-F238E27FC236}">
                <a16:creationId xmlns:a16="http://schemas.microsoft.com/office/drawing/2014/main" id="{A9E38ACB-A327-4C98-B9C2-58B751E8E6A3}"/>
              </a:ext>
            </a:extLst>
          </p:cNvPr>
          <p:cNvSpPr txBox="1"/>
          <p:nvPr/>
        </p:nvSpPr>
        <p:spPr>
          <a:xfrm>
            <a:off x="6084039" y="2365604"/>
            <a:ext cx="388248"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O1</a:t>
            </a:r>
          </a:p>
        </p:txBody>
      </p:sp>
      <p:sp>
        <p:nvSpPr>
          <p:cNvPr id="18" name="Arrow: Up-Down 17">
            <a:extLst>
              <a:ext uri="{FF2B5EF4-FFF2-40B4-BE49-F238E27FC236}">
                <a16:creationId xmlns:a16="http://schemas.microsoft.com/office/drawing/2014/main" id="{A6A03A6F-04B8-4259-A822-3E65C41197D0}"/>
              </a:ext>
            </a:extLst>
          </p:cNvPr>
          <p:cNvSpPr/>
          <p:nvPr/>
        </p:nvSpPr>
        <p:spPr>
          <a:xfrm>
            <a:off x="7411603" y="2100927"/>
            <a:ext cx="282913" cy="613610"/>
          </a:xfrm>
          <a:prstGeom prst="upDown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9" name="TextBox 18">
            <a:extLst>
              <a:ext uri="{FF2B5EF4-FFF2-40B4-BE49-F238E27FC236}">
                <a16:creationId xmlns:a16="http://schemas.microsoft.com/office/drawing/2014/main" id="{D073CB4C-5631-4D73-A8BA-A0CA05E8C657}"/>
              </a:ext>
            </a:extLst>
          </p:cNvPr>
          <p:cNvSpPr txBox="1"/>
          <p:nvPr/>
        </p:nvSpPr>
        <p:spPr>
          <a:xfrm>
            <a:off x="7553058" y="2269232"/>
            <a:ext cx="1375698"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O2 (Stretch goal)</a:t>
            </a:r>
          </a:p>
        </p:txBody>
      </p:sp>
    </p:spTree>
    <p:extLst>
      <p:ext uri="{BB962C8B-B14F-4D97-AF65-F5344CB8AC3E}">
        <p14:creationId xmlns:p14="http://schemas.microsoft.com/office/powerpoint/2010/main" val="4129570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ECA7-78C3-4FD9-80B0-F5C08F8EEB49}"/>
              </a:ext>
            </a:extLst>
          </p:cNvPr>
          <p:cNvSpPr>
            <a:spLocks noGrp="1"/>
          </p:cNvSpPr>
          <p:nvPr>
            <p:ph type="title"/>
          </p:nvPr>
        </p:nvSpPr>
        <p:spPr/>
        <p:txBody>
          <a:bodyPr>
            <a:normAutofit/>
          </a:bodyPr>
          <a:lstStyle/>
          <a:p>
            <a:r>
              <a:rPr lang="en-US" sz="3600" dirty="0"/>
              <a:t>RAN Slicing: Impact overview</a:t>
            </a:r>
            <a:endParaRPr lang="en-IN" sz="3600" dirty="0"/>
          </a:p>
        </p:txBody>
      </p:sp>
      <p:sp>
        <p:nvSpPr>
          <p:cNvPr id="4" name="圆角矩形 17">
            <a:extLst>
              <a:ext uri="{FF2B5EF4-FFF2-40B4-BE49-F238E27FC236}">
                <a16:creationId xmlns:a16="http://schemas.microsoft.com/office/drawing/2014/main" id="{29A581F4-6637-40DD-BCB9-FDB46017AD29}"/>
              </a:ext>
            </a:extLst>
          </p:cNvPr>
          <p:cNvSpPr/>
          <p:nvPr/>
        </p:nvSpPr>
        <p:spPr>
          <a:xfrm>
            <a:off x="1741516"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 name="矩形 7">
            <a:extLst>
              <a:ext uri="{FF2B5EF4-FFF2-40B4-BE49-F238E27FC236}">
                <a16:creationId xmlns:a16="http://schemas.microsoft.com/office/drawing/2014/main" id="{33786BA9-D9EF-4E81-82E9-E5CA44FDD9EB}"/>
              </a:ext>
            </a:extLst>
          </p:cNvPr>
          <p:cNvSpPr/>
          <p:nvPr/>
        </p:nvSpPr>
        <p:spPr>
          <a:xfrm>
            <a:off x="277921" y="923834"/>
            <a:ext cx="8656319" cy="3276276"/>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prstClr val="white"/>
              </a:solidFill>
              <a:effectLst/>
              <a:uLnTx/>
              <a:uFillTx/>
            </a:endParaRPr>
          </a:p>
        </p:txBody>
      </p:sp>
      <p:sp>
        <p:nvSpPr>
          <p:cNvPr id="6" name="圆角矩形 10">
            <a:extLst>
              <a:ext uri="{FF2B5EF4-FFF2-40B4-BE49-F238E27FC236}">
                <a16:creationId xmlns:a16="http://schemas.microsoft.com/office/drawing/2014/main" id="{2F02D70C-0330-4847-BD0B-4D18FE109264}"/>
              </a:ext>
            </a:extLst>
          </p:cNvPr>
          <p:cNvSpPr/>
          <p:nvPr/>
        </p:nvSpPr>
        <p:spPr>
          <a:xfrm>
            <a:off x="390037" y="1778545"/>
            <a:ext cx="1231313" cy="2370234"/>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7" name="文本框 11">
            <a:extLst>
              <a:ext uri="{FF2B5EF4-FFF2-40B4-BE49-F238E27FC236}">
                <a16:creationId xmlns:a16="http://schemas.microsoft.com/office/drawing/2014/main" id="{C5FE00A3-63DF-4B1D-AF65-39B5A1ECAD56}"/>
              </a:ext>
            </a:extLst>
          </p:cNvPr>
          <p:cNvSpPr txBox="1"/>
          <p:nvPr/>
        </p:nvSpPr>
        <p:spPr>
          <a:xfrm>
            <a:off x="761492" y="1867531"/>
            <a:ext cx="466795" cy="300082"/>
          </a:xfrm>
          <a:prstGeom prst="rect">
            <a:avLst/>
          </a:prstGeom>
          <a:noFill/>
        </p:spPr>
        <p:txBody>
          <a:bodyPr wrap="none" rtlCol="0">
            <a:spAutoFit/>
          </a:bodyPr>
          <a:lstStyle/>
          <a:p>
            <a:pPr algn="ctr" defTabSz="685800">
              <a:defRPr/>
            </a:pPr>
            <a:r>
              <a:rPr kumimoji="1" lang="en-US" altLang="zh-CN" sz="1350" b="1" kern="0" dirty="0">
                <a:solidFill>
                  <a:srgbClr val="0000FF"/>
                </a:solidFill>
                <a:ea typeface="DengXian" panose="02010600030101010101" pitchFamily="2" charset="-122"/>
              </a:rPr>
              <a:t>SDC</a:t>
            </a:r>
          </a:p>
        </p:txBody>
      </p:sp>
      <p:sp>
        <p:nvSpPr>
          <p:cNvPr id="8" name="圆角矩形 20">
            <a:extLst>
              <a:ext uri="{FF2B5EF4-FFF2-40B4-BE49-F238E27FC236}">
                <a16:creationId xmlns:a16="http://schemas.microsoft.com/office/drawing/2014/main" id="{3A74BFBF-B064-462B-9F99-15A495EEC169}"/>
              </a:ext>
            </a:extLst>
          </p:cNvPr>
          <p:cNvSpPr/>
          <p:nvPr/>
        </p:nvSpPr>
        <p:spPr>
          <a:xfrm>
            <a:off x="3724195"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9" name="圆角矩形 23">
            <a:extLst>
              <a:ext uri="{FF2B5EF4-FFF2-40B4-BE49-F238E27FC236}">
                <a16:creationId xmlns:a16="http://schemas.microsoft.com/office/drawing/2014/main" id="{F2D3521C-4AA8-4073-A989-36478628CA3A}"/>
              </a:ext>
            </a:extLst>
          </p:cNvPr>
          <p:cNvSpPr/>
          <p:nvPr/>
        </p:nvSpPr>
        <p:spPr>
          <a:xfrm>
            <a:off x="5706873" y="1373902"/>
            <a:ext cx="1256922" cy="144467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0" name="圆角矩形 27">
            <a:extLst>
              <a:ext uri="{FF2B5EF4-FFF2-40B4-BE49-F238E27FC236}">
                <a16:creationId xmlns:a16="http://schemas.microsoft.com/office/drawing/2014/main" id="{A21934E1-8691-46C9-BF12-F5F248D83619}"/>
              </a:ext>
            </a:extLst>
          </p:cNvPr>
          <p:cNvSpPr/>
          <p:nvPr/>
        </p:nvSpPr>
        <p:spPr>
          <a:xfrm>
            <a:off x="7158164" y="1091000"/>
            <a:ext cx="1710930" cy="211490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1" name="文本框 28">
            <a:extLst>
              <a:ext uri="{FF2B5EF4-FFF2-40B4-BE49-F238E27FC236}">
                <a16:creationId xmlns:a16="http://schemas.microsoft.com/office/drawing/2014/main" id="{4D5EC2EF-C962-43C7-8838-608A809ED451}"/>
              </a:ext>
            </a:extLst>
          </p:cNvPr>
          <p:cNvSpPr txBox="1"/>
          <p:nvPr/>
        </p:nvSpPr>
        <p:spPr>
          <a:xfrm>
            <a:off x="1784572" y="1428264"/>
            <a:ext cx="383438"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SO</a:t>
            </a:r>
            <a:endParaRPr kumimoji="1" lang="zh-CN" altLang="en-US" sz="1350" b="1" kern="0" dirty="0">
              <a:solidFill>
                <a:srgbClr val="0000FF"/>
              </a:solidFill>
              <a:ea typeface="DengXian" panose="02010600030101010101" pitchFamily="2" charset="-122"/>
            </a:endParaRPr>
          </a:p>
        </p:txBody>
      </p:sp>
      <p:sp>
        <p:nvSpPr>
          <p:cNvPr id="12" name="文本框 29">
            <a:extLst>
              <a:ext uri="{FF2B5EF4-FFF2-40B4-BE49-F238E27FC236}">
                <a16:creationId xmlns:a16="http://schemas.microsoft.com/office/drawing/2014/main" id="{86027EFB-3D10-4396-AD89-8599A26CE858}"/>
              </a:ext>
            </a:extLst>
          </p:cNvPr>
          <p:cNvSpPr txBox="1"/>
          <p:nvPr/>
        </p:nvSpPr>
        <p:spPr>
          <a:xfrm>
            <a:off x="3697855" y="1324389"/>
            <a:ext cx="498855"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OOF</a:t>
            </a:r>
            <a:endParaRPr kumimoji="1" lang="zh-CN" altLang="en-US" sz="1350" b="1" kern="0" dirty="0">
              <a:solidFill>
                <a:srgbClr val="0000FF"/>
              </a:solidFill>
              <a:ea typeface="DengXian" panose="02010600030101010101" pitchFamily="2" charset="-122"/>
            </a:endParaRPr>
          </a:p>
        </p:txBody>
      </p:sp>
      <p:sp>
        <p:nvSpPr>
          <p:cNvPr id="13" name="文本框 30">
            <a:extLst>
              <a:ext uri="{FF2B5EF4-FFF2-40B4-BE49-F238E27FC236}">
                <a16:creationId xmlns:a16="http://schemas.microsoft.com/office/drawing/2014/main" id="{9CFDEB09-6759-4C0E-8AA6-60BF70585D5A}"/>
              </a:ext>
            </a:extLst>
          </p:cNvPr>
          <p:cNvSpPr txBox="1"/>
          <p:nvPr/>
        </p:nvSpPr>
        <p:spPr>
          <a:xfrm>
            <a:off x="5682204" y="1338254"/>
            <a:ext cx="6094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Policy</a:t>
            </a:r>
            <a:endParaRPr kumimoji="1" lang="zh-CN" altLang="en-US" sz="1350" b="1" kern="0" dirty="0">
              <a:solidFill>
                <a:srgbClr val="0000FF"/>
              </a:solidFill>
              <a:ea typeface="DengXian" panose="02010600030101010101" pitchFamily="2" charset="-122"/>
            </a:endParaRPr>
          </a:p>
        </p:txBody>
      </p:sp>
      <p:sp>
        <p:nvSpPr>
          <p:cNvPr id="14" name="圆角矩形 36">
            <a:extLst>
              <a:ext uri="{FF2B5EF4-FFF2-40B4-BE49-F238E27FC236}">
                <a16:creationId xmlns:a16="http://schemas.microsoft.com/office/drawing/2014/main" id="{27BF3FD1-3A1C-4474-8726-F58DFF60DFFE}"/>
              </a:ext>
            </a:extLst>
          </p:cNvPr>
          <p:cNvSpPr/>
          <p:nvPr/>
        </p:nvSpPr>
        <p:spPr>
          <a:xfrm>
            <a:off x="7412932" y="2743962"/>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NSSI</a:t>
            </a:r>
          </a:p>
        </p:txBody>
      </p:sp>
      <p:sp>
        <p:nvSpPr>
          <p:cNvPr id="15" name="圆角矩形 37">
            <a:extLst>
              <a:ext uri="{FF2B5EF4-FFF2-40B4-BE49-F238E27FC236}">
                <a16:creationId xmlns:a16="http://schemas.microsoft.com/office/drawing/2014/main" id="{B5E4B871-4683-4654-A132-7F49F6148C17}"/>
              </a:ext>
            </a:extLst>
          </p:cNvPr>
          <p:cNvSpPr/>
          <p:nvPr/>
        </p:nvSpPr>
        <p:spPr>
          <a:xfrm>
            <a:off x="7401276" y="2257804"/>
            <a:ext cx="1138653" cy="172060"/>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NSST</a:t>
            </a:r>
          </a:p>
        </p:txBody>
      </p:sp>
      <p:sp>
        <p:nvSpPr>
          <p:cNvPr id="16" name="圆角矩形 38">
            <a:extLst>
              <a:ext uri="{FF2B5EF4-FFF2-40B4-BE49-F238E27FC236}">
                <a16:creationId xmlns:a16="http://schemas.microsoft.com/office/drawing/2014/main" id="{E8C810F8-C5AB-4322-B20E-87125905EE96}"/>
              </a:ext>
            </a:extLst>
          </p:cNvPr>
          <p:cNvSpPr/>
          <p:nvPr/>
        </p:nvSpPr>
        <p:spPr>
          <a:xfrm>
            <a:off x="7401276" y="2468713"/>
            <a:ext cx="1138653" cy="22915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Slice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17" name="文本框 39">
            <a:extLst>
              <a:ext uri="{FF2B5EF4-FFF2-40B4-BE49-F238E27FC236}">
                <a16:creationId xmlns:a16="http://schemas.microsoft.com/office/drawing/2014/main" id="{91E3E051-7F28-4C5F-9793-32194D93CC3E}"/>
              </a:ext>
            </a:extLst>
          </p:cNvPr>
          <p:cNvSpPr txBox="1"/>
          <p:nvPr/>
        </p:nvSpPr>
        <p:spPr>
          <a:xfrm>
            <a:off x="7121063" y="1096903"/>
            <a:ext cx="56137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A&amp;AI</a:t>
            </a:r>
            <a:endParaRPr kumimoji="1" lang="zh-CN" altLang="en-US" sz="1350" b="1" kern="0" dirty="0">
              <a:solidFill>
                <a:srgbClr val="0000FF"/>
              </a:solidFill>
              <a:ea typeface="DengXian" panose="02010600030101010101" pitchFamily="2" charset="-122"/>
            </a:endParaRPr>
          </a:p>
        </p:txBody>
      </p:sp>
      <p:sp>
        <p:nvSpPr>
          <p:cNvPr id="18" name="TextBox 17">
            <a:extLst>
              <a:ext uri="{FF2B5EF4-FFF2-40B4-BE49-F238E27FC236}">
                <a16:creationId xmlns:a16="http://schemas.microsoft.com/office/drawing/2014/main" id="{0CBFC68B-4F35-4939-91CF-4CD5E85DEF68}"/>
              </a:ext>
            </a:extLst>
          </p:cNvPr>
          <p:cNvSpPr txBox="1"/>
          <p:nvPr/>
        </p:nvSpPr>
        <p:spPr>
          <a:xfrm>
            <a:off x="390037" y="1096903"/>
            <a:ext cx="851515" cy="41549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prstClr val="black"/>
                </a:solidFill>
                <a:effectLst/>
                <a:uLnTx/>
                <a:uFillTx/>
              </a:rPr>
              <a:t>ONAP</a:t>
            </a:r>
          </a:p>
        </p:txBody>
      </p:sp>
      <p:sp>
        <p:nvSpPr>
          <p:cNvPr id="19" name="圆角矩形 22">
            <a:extLst>
              <a:ext uri="{FF2B5EF4-FFF2-40B4-BE49-F238E27FC236}">
                <a16:creationId xmlns:a16="http://schemas.microsoft.com/office/drawing/2014/main" id="{2285F604-DE3B-4890-94D7-CD9CEB4D274F}"/>
              </a:ext>
            </a:extLst>
          </p:cNvPr>
          <p:cNvSpPr/>
          <p:nvPr/>
        </p:nvSpPr>
        <p:spPr>
          <a:xfrm>
            <a:off x="4022314" y="2371684"/>
            <a:ext cx="1248101" cy="236735"/>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NSSI</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Selection</a:t>
            </a:r>
          </a:p>
        </p:txBody>
      </p:sp>
      <p:sp>
        <p:nvSpPr>
          <p:cNvPr id="20" name="圆角矩形 68">
            <a:extLst>
              <a:ext uri="{FF2B5EF4-FFF2-40B4-BE49-F238E27FC236}">
                <a16:creationId xmlns:a16="http://schemas.microsoft.com/office/drawing/2014/main" id="{4AAD4CE8-2CB0-4F51-AE67-410838EFCD5F}"/>
              </a:ext>
            </a:extLst>
          </p:cNvPr>
          <p:cNvSpPr/>
          <p:nvPr/>
        </p:nvSpPr>
        <p:spPr>
          <a:xfrm>
            <a:off x="420765" y="2931778"/>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dirty="0">
                <a:solidFill>
                  <a:prstClr val="black"/>
                </a:solidFill>
                <a:ea typeface="DengXian" panose="02010600030101010101" pitchFamily="2" charset="-122"/>
              </a:rPr>
              <a:t>NSST</a:t>
            </a:r>
          </a:p>
        </p:txBody>
      </p:sp>
      <p:sp>
        <p:nvSpPr>
          <p:cNvPr id="21" name="圆角矩形 19">
            <a:extLst>
              <a:ext uri="{FF2B5EF4-FFF2-40B4-BE49-F238E27FC236}">
                <a16:creationId xmlns:a16="http://schemas.microsoft.com/office/drawing/2014/main" id="{EDE53CEB-E8F5-4AAC-8154-2E06DE979B3B}"/>
              </a:ext>
            </a:extLst>
          </p:cNvPr>
          <p:cNvSpPr/>
          <p:nvPr/>
        </p:nvSpPr>
        <p:spPr>
          <a:xfrm>
            <a:off x="2621509" y="2390575"/>
            <a:ext cx="712514"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(RAN)</a:t>
            </a:r>
          </a:p>
        </p:txBody>
      </p:sp>
      <p:sp>
        <p:nvSpPr>
          <p:cNvPr id="22" name="圆角矩形 17">
            <a:extLst>
              <a:ext uri="{FF2B5EF4-FFF2-40B4-BE49-F238E27FC236}">
                <a16:creationId xmlns:a16="http://schemas.microsoft.com/office/drawing/2014/main" id="{5604256A-499B-40A0-BEF5-623E6CAD9506}"/>
              </a:ext>
            </a:extLst>
          </p:cNvPr>
          <p:cNvSpPr/>
          <p:nvPr/>
        </p:nvSpPr>
        <p:spPr>
          <a:xfrm>
            <a:off x="5087982" y="3318953"/>
            <a:ext cx="1862572" cy="82982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3" name="圆角矩形 22">
            <a:extLst>
              <a:ext uri="{FF2B5EF4-FFF2-40B4-BE49-F238E27FC236}">
                <a16:creationId xmlns:a16="http://schemas.microsoft.com/office/drawing/2014/main" id="{3AD1743C-827E-4DF3-BBDB-36BEE3899225}"/>
              </a:ext>
            </a:extLst>
          </p:cNvPr>
          <p:cNvSpPr/>
          <p:nvPr/>
        </p:nvSpPr>
        <p:spPr>
          <a:xfrm>
            <a:off x="5175061" y="3823998"/>
            <a:ext cx="1092016" cy="275409"/>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KPI Computation MS</a:t>
            </a:r>
          </a:p>
        </p:txBody>
      </p:sp>
      <p:sp>
        <p:nvSpPr>
          <p:cNvPr id="24" name="圆角矩形 22">
            <a:extLst>
              <a:ext uri="{FF2B5EF4-FFF2-40B4-BE49-F238E27FC236}">
                <a16:creationId xmlns:a16="http://schemas.microsoft.com/office/drawing/2014/main" id="{E3358A3F-D631-434E-A782-077E4D98B450}"/>
              </a:ext>
            </a:extLst>
          </p:cNvPr>
          <p:cNvSpPr/>
          <p:nvPr/>
        </p:nvSpPr>
        <p:spPr>
          <a:xfrm>
            <a:off x="5162812" y="3576763"/>
            <a:ext cx="1104905" cy="211325"/>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Analysis MS</a:t>
            </a:r>
          </a:p>
        </p:txBody>
      </p:sp>
      <p:sp>
        <p:nvSpPr>
          <p:cNvPr id="25" name="圆角矩形 22">
            <a:extLst>
              <a:ext uri="{FF2B5EF4-FFF2-40B4-BE49-F238E27FC236}">
                <a16:creationId xmlns:a16="http://schemas.microsoft.com/office/drawing/2014/main" id="{EE1B8332-BC30-4E45-9315-6B9DAFDEA32A}"/>
              </a:ext>
            </a:extLst>
          </p:cNvPr>
          <p:cNvSpPr/>
          <p:nvPr/>
        </p:nvSpPr>
        <p:spPr>
          <a:xfrm>
            <a:off x="5170003" y="3345588"/>
            <a:ext cx="1104905" cy="195628"/>
          </a:xfrm>
          <a:prstGeom prst="roundRect">
            <a:avLst>
              <a:gd name="adj" fmla="val 10477"/>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AI/ML MS</a:t>
            </a:r>
          </a:p>
        </p:txBody>
      </p:sp>
      <p:sp>
        <p:nvSpPr>
          <p:cNvPr id="26" name="圆角矩形 17">
            <a:extLst>
              <a:ext uri="{FF2B5EF4-FFF2-40B4-BE49-F238E27FC236}">
                <a16:creationId xmlns:a16="http://schemas.microsoft.com/office/drawing/2014/main" id="{B9A88B41-BEA4-4E76-8417-B3B78E4E0FCE}"/>
              </a:ext>
            </a:extLst>
          </p:cNvPr>
          <p:cNvSpPr/>
          <p:nvPr/>
        </p:nvSpPr>
        <p:spPr>
          <a:xfrm>
            <a:off x="1735997" y="3351806"/>
            <a:ext cx="1862572" cy="77846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7" name="圆角矩形 22">
            <a:extLst>
              <a:ext uri="{FF2B5EF4-FFF2-40B4-BE49-F238E27FC236}">
                <a16:creationId xmlns:a16="http://schemas.microsoft.com/office/drawing/2014/main" id="{9C7A4679-2EEC-4648-86D7-BA931F232763}"/>
              </a:ext>
            </a:extLst>
          </p:cNvPr>
          <p:cNvSpPr/>
          <p:nvPr/>
        </p:nvSpPr>
        <p:spPr>
          <a:xfrm>
            <a:off x="2262123" y="3515692"/>
            <a:ext cx="810318" cy="509510"/>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RAN-specific config</a:t>
            </a:r>
          </a:p>
        </p:txBody>
      </p:sp>
      <p:sp>
        <p:nvSpPr>
          <p:cNvPr id="28" name="文本框 28">
            <a:extLst>
              <a:ext uri="{FF2B5EF4-FFF2-40B4-BE49-F238E27FC236}">
                <a16:creationId xmlns:a16="http://schemas.microsoft.com/office/drawing/2014/main" id="{DED7B07A-0AAC-4AF4-A168-80F3881C5D90}"/>
              </a:ext>
            </a:extLst>
          </p:cNvPr>
          <p:cNvSpPr txBox="1"/>
          <p:nvPr/>
        </p:nvSpPr>
        <p:spPr>
          <a:xfrm>
            <a:off x="1730539" y="3285023"/>
            <a:ext cx="117532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CCSDK/SDN-C</a:t>
            </a:r>
            <a:endParaRPr kumimoji="1" lang="zh-CN" altLang="en-US" sz="1350" b="1" kern="0" dirty="0">
              <a:solidFill>
                <a:srgbClr val="0000FF"/>
              </a:solidFill>
              <a:ea typeface="DengXian" panose="02010600030101010101" pitchFamily="2" charset="-122"/>
            </a:endParaRPr>
          </a:p>
        </p:txBody>
      </p:sp>
      <p:sp>
        <p:nvSpPr>
          <p:cNvPr id="29" name="圆角矩形 23">
            <a:extLst>
              <a:ext uri="{FF2B5EF4-FFF2-40B4-BE49-F238E27FC236}">
                <a16:creationId xmlns:a16="http://schemas.microsoft.com/office/drawing/2014/main" id="{D69A0FBF-91DF-4086-BA91-3E12ADBB6056}"/>
              </a:ext>
            </a:extLst>
          </p:cNvPr>
          <p:cNvSpPr/>
          <p:nvPr/>
        </p:nvSpPr>
        <p:spPr>
          <a:xfrm>
            <a:off x="7149651" y="3277502"/>
            <a:ext cx="1710930" cy="85276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30" name="圆角矩形 24">
            <a:extLst>
              <a:ext uri="{FF2B5EF4-FFF2-40B4-BE49-F238E27FC236}">
                <a16:creationId xmlns:a16="http://schemas.microsoft.com/office/drawing/2014/main" id="{081ABC21-77B8-4CF5-A64D-BAA9D659C672}"/>
              </a:ext>
            </a:extLst>
          </p:cNvPr>
          <p:cNvSpPr/>
          <p:nvPr/>
        </p:nvSpPr>
        <p:spPr>
          <a:xfrm>
            <a:off x="7617795" y="3347623"/>
            <a:ext cx="1127279" cy="286230"/>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RAN  Configurations</a:t>
            </a:r>
          </a:p>
        </p:txBody>
      </p:sp>
      <p:sp>
        <p:nvSpPr>
          <p:cNvPr id="31" name="圆角矩形 26">
            <a:extLst>
              <a:ext uri="{FF2B5EF4-FFF2-40B4-BE49-F238E27FC236}">
                <a16:creationId xmlns:a16="http://schemas.microsoft.com/office/drawing/2014/main" id="{F2AF14CB-6030-4555-A075-13BFCBBFEDFB}"/>
              </a:ext>
            </a:extLst>
          </p:cNvPr>
          <p:cNvSpPr/>
          <p:nvPr/>
        </p:nvSpPr>
        <p:spPr>
          <a:xfrm>
            <a:off x="7617795" y="3709187"/>
            <a:ext cx="1114933" cy="25251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RAN slice related configurations</a:t>
            </a:r>
          </a:p>
        </p:txBody>
      </p:sp>
      <p:sp>
        <p:nvSpPr>
          <p:cNvPr id="32" name="文本框 30">
            <a:extLst>
              <a:ext uri="{FF2B5EF4-FFF2-40B4-BE49-F238E27FC236}">
                <a16:creationId xmlns:a16="http://schemas.microsoft.com/office/drawing/2014/main" id="{59F3CFB8-5914-4B07-9ED1-9EF911150E85}"/>
              </a:ext>
            </a:extLst>
          </p:cNvPr>
          <p:cNvSpPr txBox="1"/>
          <p:nvPr/>
        </p:nvSpPr>
        <p:spPr>
          <a:xfrm>
            <a:off x="7124982" y="3277501"/>
            <a:ext cx="4491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CPS</a:t>
            </a:r>
            <a:endParaRPr kumimoji="1" lang="zh-CN" altLang="en-US" sz="1350" b="1" kern="0" dirty="0">
              <a:solidFill>
                <a:srgbClr val="0000FF"/>
              </a:solidFill>
              <a:ea typeface="DengXian" panose="02010600030101010101" pitchFamily="2" charset="-122"/>
            </a:endParaRPr>
          </a:p>
        </p:txBody>
      </p:sp>
      <p:sp>
        <p:nvSpPr>
          <p:cNvPr id="33" name="圆角矩形 26">
            <a:extLst>
              <a:ext uri="{FF2B5EF4-FFF2-40B4-BE49-F238E27FC236}">
                <a16:creationId xmlns:a16="http://schemas.microsoft.com/office/drawing/2014/main" id="{D6C6EE4D-1188-4F67-BA9D-AB35B5398FC0}"/>
              </a:ext>
            </a:extLst>
          </p:cNvPr>
          <p:cNvSpPr/>
          <p:nvPr/>
        </p:nvSpPr>
        <p:spPr>
          <a:xfrm>
            <a:off x="5925506" y="2084454"/>
            <a:ext cx="899924" cy="19123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NSSMF Policy</a:t>
            </a:r>
          </a:p>
        </p:txBody>
      </p:sp>
      <p:sp>
        <p:nvSpPr>
          <p:cNvPr id="34" name="文本框 29">
            <a:extLst>
              <a:ext uri="{FF2B5EF4-FFF2-40B4-BE49-F238E27FC236}">
                <a16:creationId xmlns:a16="http://schemas.microsoft.com/office/drawing/2014/main" id="{7C1310E4-E3B5-497A-B1AD-DC078CC6538C}"/>
              </a:ext>
            </a:extLst>
          </p:cNvPr>
          <p:cNvSpPr txBox="1"/>
          <p:nvPr/>
        </p:nvSpPr>
        <p:spPr>
          <a:xfrm>
            <a:off x="6443727" y="3890292"/>
            <a:ext cx="574196"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DCAE</a:t>
            </a:r>
            <a:endParaRPr kumimoji="1" lang="zh-CN" altLang="en-US" sz="1350" b="1" kern="0" dirty="0">
              <a:solidFill>
                <a:srgbClr val="0000FF"/>
              </a:solidFill>
              <a:ea typeface="DengXian" panose="02010600030101010101" pitchFamily="2" charset="-122"/>
            </a:endParaRPr>
          </a:p>
        </p:txBody>
      </p:sp>
      <p:sp>
        <p:nvSpPr>
          <p:cNvPr id="35" name="圆角矩形 46">
            <a:extLst>
              <a:ext uri="{FF2B5EF4-FFF2-40B4-BE49-F238E27FC236}">
                <a16:creationId xmlns:a16="http://schemas.microsoft.com/office/drawing/2014/main" id="{01F2D6CB-E470-4940-B2ED-879BF3401C99}"/>
              </a:ext>
            </a:extLst>
          </p:cNvPr>
          <p:cNvSpPr/>
          <p:nvPr/>
        </p:nvSpPr>
        <p:spPr>
          <a:xfrm>
            <a:off x="5745571" y="4519902"/>
            <a:ext cx="1079859" cy="245021"/>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RAN (Simulator)</a:t>
            </a:r>
            <a:endParaRPr kumimoji="0" lang="en-US" sz="1050" b="1" i="0" u="none" strike="noStrike" kern="0" cap="none" spc="0" normalizeH="0" baseline="0" noProof="0" dirty="0">
              <a:ln>
                <a:noFill/>
              </a:ln>
              <a:solidFill>
                <a:prstClr val="black"/>
              </a:solidFill>
              <a:effectLst/>
              <a:uLnTx/>
              <a:uFillTx/>
            </a:endParaRPr>
          </a:p>
        </p:txBody>
      </p:sp>
      <p:sp>
        <p:nvSpPr>
          <p:cNvPr id="36" name="圆角矩形 22">
            <a:extLst>
              <a:ext uri="{FF2B5EF4-FFF2-40B4-BE49-F238E27FC236}">
                <a16:creationId xmlns:a16="http://schemas.microsoft.com/office/drawing/2014/main" id="{24920F3A-78EF-425F-B5D2-2C177EE5C7A3}"/>
              </a:ext>
            </a:extLst>
          </p:cNvPr>
          <p:cNvSpPr/>
          <p:nvPr/>
        </p:nvSpPr>
        <p:spPr>
          <a:xfrm>
            <a:off x="6317099" y="3337463"/>
            <a:ext cx="567854" cy="534317"/>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altLang="zh-CN" sz="900" kern="0" dirty="0">
              <a:solidFill>
                <a:prstClr val="black"/>
              </a:solidFill>
              <a:ea typeface="DengXian" panose="02010600030101010101" pitchFamily="2" charset="-122"/>
            </a:endParaRPr>
          </a:p>
        </p:txBody>
      </p:sp>
      <p:sp>
        <p:nvSpPr>
          <p:cNvPr id="37" name="圆角矩形 68">
            <a:extLst>
              <a:ext uri="{FF2B5EF4-FFF2-40B4-BE49-F238E27FC236}">
                <a16:creationId xmlns:a16="http://schemas.microsoft.com/office/drawing/2014/main" id="{3B46B692-7E69-49A3-9142-F15909C15711}"/>
              </a:ext>
            </a:extLst>
          </p:cNvPr>
          <p:cNvSpPr/>
          <p:nvPr/>
        </p:nvSpPr>
        <p:spPr>
          <a:xfrm>
            <a:off x="420765" y="3358823"/>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Template</a:t>
            </a:r>
          </a:p>
        </p:txBody>
      </p:sp>
      <p:sp>
        <p:nvSpPr>
          <p:cNvPr id="38" name="Rectangle 37">
            <a:extLst>
              <a:ext uri="{FF2B5EF4-FFF2-40B4-BE49-F238E27FC236}">
                <a16:creationId xmlns:a16="http://schemas.microsoft.com/office/drawing/2014/main" id="{273D4008-F117-41BC-B3A0-5B370036F388}"/>
              </a:ext>
            </a:extLst>
          </p:cNvPr>
          <p:cNvSpPr/>
          <p:nvPr/>
        </p:nvSpPr>
        <p:spPr>
          <a:xfrm>
            <a:off x="6254833" y="3344648"/>
            <a:ext cx="697985" cy="559961"/>
          </a:xfrm>
          <a:prstGeom prst="rect">
            <a:avLst/>
          </a:prstGeom>
        </p:spPr>
        <p:txBody>
          <a:bodyPr wrap="square">
            <a:spAutoFit/>
          </a:bodyPr>
          <a:lstStyle/>
          <a:p>
            <a:pPr algn="ctr" defTabSz="685800" fontAlgn="base">
              <a:spcBef>
                <a:spcPct val="0"/>
              </a:spcBef>
              <a:spcAft>
                <a:spcPct val="0"/>
              </a:spcAft>
              <a:defRPr/>
            </a:pPr>
            <a:r>
              <a:rPr lang="en-US" altLang="zh-CN" sz="1013" kern="0" dirty="0">
                <a:solidFill>
                  <a:prstClr val="black"/>
                </a:solidFill>
                <a:ea typeface="DengXian" panose="02010600030101010101" pitchFamily="2" charset="-122"/>
              </a:rPr>
              <a:t>Data Exposure Service</a:t>
            </a:r>
          </a:p>
        </p:txBody>
      </p:sp>
      <p:sp>
        <p:nvSpPr>
          <p:cNvPr id="39" name="圆角矩形 19">
            <a:extLst>
              <a:ext uri="{FF2B5EF4-FFF2-40B4-BE49-F238E27FC236}">
                <a16:creationId xmlns:a16="http://schemas.microsoft.com/office/drawing/2014/main" id="{32BF5514-5E1F-4BDD-AD99-FADC386421DD}"/>
              </a:ext>
            </a:extLst>
          </p:cNvPr>
          <p:cNvSpPr/>
          <p:nvPr/>
        </p:nvSpPr>
        <p:spPr>
          <a:xfrm>
            <a:off x="2040593" y="1873609"/>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Adaptor</a:t>
            </a:r>
          </a:p>
        </p:txBody>
      </p:sp>
      <p:cxnSp>
        <p:nvCxnSpPr>
          <p:cNvPr id="40" name="Straight Arrow Connector 39">
            <a:extLst>
              <a:ext uri="{FF2B5EF4-FFF2-40B4-BE49-F238E27FC236}">
                <a16:creationId xmlns:a16="http://schemas.microsoft.com/office/drawing/2014/main" id="{E3F66DE2-BE5D-43E2-8F59-864707C84665}"/>
              </a:ext>
            </a:extLst>
          </p:cNvPr>
          <p:cNvCxnSpPr>
            <a:cxnSpLocks/>
            <a:stCxn id="21" idx="3"/>
            <a:endCxn id="8" idx="1"/>
          </p:cNvCxnSpPr>
          <p:nvPr/>
        </p:nvCxnSpPr>
        <p:spPr>
          <a:xfrm flipV="1">
            <a:off x="3334023" y="2109159"/>
            <a:ext cx="390172" cy="447545"/>
          </a:xfrm>
          <a:prstGeom prst="straightConnector1">
            <a:avLst/>
          </a:prstGeom>
          <a:noFill/>
          <a:ln w="28575" cap="flat" cmpd="sng" algn="ctr">
            <a:solidFill>
              <a:srgbClr val="FF0066"/>
            </a:solidFill>
            <a:prstDash val="solid"/>
            <a:miter lim="800000"/>
            <a:headEnd type="triangle"/>
            <a:tailEnd type="triangle"/>
          </a:ln>
          <a:effectLst/>
        </p:spPr>
      </p:cxnSp>
      <p:cxnSp>
        <p:nvCxnSpPr>
          <p:cNvPr id="41" name="Straight Arrow Connector 40">
            <a:extLst>
              <a:ext uri="{FF2B5EF4-FFF2-40B4-BE49-F238E27FC236}">
                <a16:creationId xmlns:a16="http://schemas.microsoft.com/office/drawing/2014/main" id="{35E1D02C-C76D-40A5-B1B6-EEB7AC61A854}"/>
              </a:ext>
            </a:extLst>
          </p:cNvPr>
          <p:cNvCxnSpPr>
            <a:cxnSpLocks/>
            <a:stCxn id="21" idx="0"/>
            <a:endCxn id="39" idx="2"/>
          </p:cNvCxnSpPr>
          <p:nvPr/>
        </p:nvCxnSpPr>
        <p:spPr>
          <a:xfrm flipH="1" flipV="1">
            <a:off x="2688641" y="2052828"/>
            <a:ext cx="289125" cy="337746"/>
          </a:xfrm>
          <a:prstGeom prst="straightConnector1">
            <a:avLst/>
          </a:prstGeom>
          <a:noFill/>
          <a:ln w="28575" cap="flat" cmpd="sng" algn="ctr">
            <a:solidFill>
              <a:srgbClr val="FF0066"/>
            </a:solidFill>
            <a:prstDash val="solid"/>
            <a:miter lim="800000"/>
            <a:headEnd type="triangle"/>
            <a:tailEnd type="triangle"/>
          </a:ln>
          <a:effectLst/>
        </p:spPr>
      </p:cxnSp>
      <p:sp>
        <p:nvSpPr>
          <p:cNvPr id="42" name="圆角矩形 19">
            <a:extLst>
              <a:ext uri="{FF2B5EF4-FFF2-40B4-BE49-F238E27FC236}">
                <a16:creationId xmlns:a16="http://schemas.microsoft.com/office/drawing/2014/main" id="{7ACB5C9F-3270-4934-A128-C64F1C750E23}"/>
              </a:ext>
            </a:extLst>
          </p:cNvPr>
          <p:cNvSpPr/>
          <p:nvPr/>
        </p:nvSpPr>
        <p:spPr>
          <a:xfrm>
            <a:off x="1813521" y="2380950"/>
            <a:ext cx="692423"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(TN)</a:t>
            </a:r>
          </a:p>
        </p:txBody>
      </p:sp>
      <p:cxnSp>
        <p:nvCxnSpPr>
          <p:cNvPr id="43" name="Straight Arrow Connector 42">
            <a:extLst>
              <a:ext uri="{FF2B5EF4-FFF2-40B4-BE49-F238E27FC236}">
                <a16:creationId xmlns:a16="http://schemas.microsoft.com/office/drawing/2014/main" id="{9D7A04DA-7ED8-4F5B-ADFC-B38A4B1240B7}"/>
              </a:ext>
            </a:extLst>
          </p:cNvPr>
          <p:cNvCxnSpPr>
            <a:cxnSpLocks/>
            <a:stCxn id="42" idx="0"/>
            <a:endCxn id="39" idx="2"/>
          </p:cNvCxnSpPr>
          <p:nvPr/>
        </p:nvCxnSpPr>
        <p:spPr>
          <a:xfrm flipV="1">
            <a:off x="2159732" y="2052829"/>
            <a:ext cx="528909" cy="328121"/>
          </a:xfrm>
          <a:prstGeom prst="straightConnector1">
            <a:avLst/>
          </a:prstGeom>
          <a:noFill/>
          <a:ln w="28575" cap="flat" cmpd="sng" algn="ctr">
            <a:solidFill>
              <a:srgbClr val="FF0066"/>
            </a:solidFill>
            <a:prstDash val="solid"/>
            <a:miter lim="800000"/>
            <a:headEnd type="triangle"/>
            <a:tailEnd type="triangle"/>
          </a:ln>
          <a:effectLst/>
        </p:spPr>
      </p:cxnSp>
      <p:cxnSp>
        <p:nvCxnSpPr>
          <p:cNvPr id="44" name="Straight Arrow Connector 43">
            <a:extLst>
              <a:ext uri="{FF2B5EF4-FFF2-40B4-BE49-F238E27FC236}">
                <a16:creationId xmlns:a16="http://schemas.microsoft.com/office/drawing/2014/main" id="{7D9A73F7-38FD-444C-82B7-D105E6A00720}"/>
              </a:ext>
            </a:extLst>
          </p:cNvPr>
          <p:cNvCxnSpPr>
            <a:cxnSpLocks/>
          </p:cNvCxnSpPr>
          <p:nvPr/>
        </p:nvCxnSpPr>
        <p:spPr>
          <a:xfrm>
            <a:off x="5575799" y="2785592"/>
            <a:ext cx="1582365" cy="499431"/>
          </a:xfrm>
          <a:prstGeom prst="straightConnector1">
            <a:avLst/>
          </a:prstGeom>
          <a:noFill/>
          <a:ln w="28575" cap="flat" cmpd="sng" algn="ctr">
            <a:solidFill>
              <a:srgbClr val="C00000"/>
            </a:solidFill>
            <a:prstDash val="solid"/>
            <a:miter lim="800000"/>
            <a:headEnd type="triangle"/>
            <a:tailEnd type="triangle"/>
          </a:ln>
          <a:effectLst/>
        </p:spPr>
      </p:cxnSp>
      <p:cxnSp>
        <p:nvCxnSpPr>
          <p:cNvPr id="46" name="Straight Arrow Connector 45">
            <a:extLst>
              <a:ext uri="{FF2B5EF4-FFF2-40B4-BE49-F238E27FC236}">
                <a16:creationId xmlns:a16="http://schemas.microsoft.com/office/drawing/2014/main" id="{7EC76CB0-176F-4ECD-BC40-60DFDD85012C}"/>
              </a:ext>
            </a:extLst>
          </p:cNvPr>
          <p:cNvCxnSpPr>
            <a:cxnSpLocks/>
            <a:stCxn id="35" idx="0"/>
            <a:endCxn id="26" idx="3"/>
          </p:cNvCxnSpPr>
          <p:nvPr/>
        </p:nvCxnSpPr>
        <p:spPr>
          <a:xfrm flipH="1" flipV="1">
            <a:off x="3598568" y="3741037"/>
            <a:ext cx="2686932" cy="778865"/>
          </a:xfrm>
          <a:prstGeom prst="straightConnector1">
            <a:avLst/>
          </a:prstGeom>
          <a:noFill/>
          <a:ln w="28575" cap="flat" cmpd="sng" algn="ctr">
            <a:solidFill>
              <a:srgbClr val="FF0066"/>
            </a:solidFill>
            <a:prstDash val="solid"/>
            <a:miter lim="800000"/>
            <a:headEnd type="triangle"/>
            <a:tailEnd type="triangle"/>
          </a:ln>
          <a:effectLst/>
        </p:spPr>
      </p:cxnSp>
      <p:cxnSp>
        <p:nvCxnSpPr>
          <p:cNvPr id="48" name="Straight Arrow Connector 47">
            <a:extLst>
              <a:ext uri="{FF2B5EF4-FFF2-40B4-BE49-F238E27FC236}">
                <a16:creationId xmlns:a16="http://schemas.microsoft.com/office/drawing/2014/main" id="{50AA552D-C16D-4678-9C9E-CBE68C0DBBC6}"/>
              </a:ext>
            </a:extLst>
          </p:cNvPr>
          <p:cNvCxnSpPr>
            <a:cxnSpLocks/>
          </p:cNvCxnSpPr>
          <p:nvPr/>
        </p:nvCxnSpPr>
        <p:spPr>
          <a:xfrm>
            <a:off x="305292" y="4429865"/>
            <a:ext cx="286369" cy="0"/>
          </a:xfrm>
          <a:prstGeom prst="straightConnector1">
            <a:avLst/>
          </a:prstGeom>
          <a:noFill/>
          <a:ln w="28575" cap="flat" cmpd="sng" algn="ctr">
            <a:solidFill>
              <a:srgbClr val="FF0066"/>
            </a:solidFill>
            <a:prstDash val="solid"/>
            <a:miter lim="800000"/>
            <a:headEnd type="triangle"/>
            <a:tailEnd type="triangle"/>
          </a:ln>
          <a:effectLst/>
        </p:spPr>
      </p:cxnSp>
      <p:cxnSp>
        <p:nvCxnSpPr>
          <p:cNvPr id="49" name="Straight Arrow Connector 48">
            <a:extLst>
              <a:ext uri="{FF2B5EF4-FFF2-40B4-BE49-F238E27FC236}">
                <a16:creationId xmlns:a16="http://schemas.microsoft.com/office/drawing/2014/main" id="{415B2FCC-054C-4218-B339-DFE4E503CDA7}"/>
              </a:ext>
            </a:extLst>
          </p:cNvPr>
          <p:cNvCxnSpPr>
            <a:cxnSpLocks/>
          </p:cNvCxnSpPr>
          <p:nvPr/>
        </p:nvCxnSpPr>
        <p:spPr>
          <a:xfrm>
            <a:off x="305292" y="4669895"/>
            <a:ext cx="286369" cy="0"/>
          </a:xfrm>
          <a:prstGeom prst="straightConnector1">
            <a:avLst/>
          </a:prstGeom>
          <a:noFill/>
          <a:ln w="28575" cap="flat" cmpd="sng" algn="ctr">
            <a:solidFill>
              <a:srgbClr val="C00000"/>
            </a:solidFill>
            <a:prstDash val="solid"/>
            <a:miter lim="800000"/>
            <a:headEnd type="triangle"/>
            <a:tailEnd type="triangle"/>
          </a:ln>
          <a:effectLst/>
        </p:spPr>
      </p:cxnSp>
      <p:cxnSp>
        <p:nvCxnSpPr>
          <p:cNvPr id="50" name="Straight Arrow Connector 49">
            <a:extLst>
              <a:ext uri="{FF2B5EF4-FFF2-40B4-BE49-F238E27FC236}">
                <a16:creationId xmlns:a16="http://schemas.microsoft.com/office/drawing/2014/main" id="{4A67EF50-99E9-4567-B71E-412E6C8594DC}"/>
              </a:ext>
            </a:extLst>
          </p:cNvPr>
          <p:cNvCxnSpPr>
            <a:cxnSpLocks/>
          </p:cNvCxnSpPr>
          <p:nvPr/>
        </p:nvCxnSpPr>
        <p:spPr>
          <a:xfrm>
            <a:off x="2310993" y="4718215"/>
            <a:ext cx="286369" cy="0"/>
          </a:xfrm>
          <a:prstGeom prst="straightConnector1">
            <a:avLst/>
          </a:prstGeom>
          <a:noFill/>
          <a:ln w="28575" cap="flat" cmpd="sng" algn="ctr">
            <a:solidFill>
              <a:srgbClr val="00B050"/>
            </a:solidFill>
            <a:prstDash val="sysDash"/>
            <a:miter lim="800000"/>
            <a:headEnd type="triangle"/>
            <a:tailEnd type="triangle"/>
          </a:ln>
          <a:effectLst/>
        </p:spPr>
      </p:cxnSp>
      <p:sp>
        <p:nvSpPr>
          <p:cNvPr id="51" name="TextBox 50">
            <a:extLst>
              <a:ext uri="{FF2B5EF4-FFF2-40B4-BE49-F238E27FC236}">
                <a16:creationId xmlns:a16="http://schemas.microsoft.com/office/drawing/2014/main" id="{917CFDA2-1F88-41A7-AF6B-E0B54882E0AC}"/>
              </a:ext>
            </a:extLst>
          </p:cNvPr>
          <p:cNvSpPr txBox="1"/>
          <p:nvPr/>
        </p:nvSpPr>
        <p:spPr>
          <a:xfrm>
            <a:off x="591660" y="4309779"/>
            <a:ext cx="1385636"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Enhanced interface</a:t>
            </a:r>
          </a:p>
        </p:txBody>
      </p:sp>
      <p:sp>
        <p:nvSpPr>
          <p:cNvPr id="52" name="TextBox 51">
            <a:extLst>
              <a:ext uri="{FF2B5EF4-FFF2-40B4-BE49-F238E27FC236}">
                <a16:creationId xmlns:a16="http://schemas.microsoft.com/office/drawing/2014/main" id="{5F21646F-2E4B-4924-87A1-8C8D9F8D5674}"/>
              </a:ext>
            </a:extLst>
          </p:cNvPr>
          <p:cNvSpPr txBox="1"/>
          <p:nvPr/>
        </p:nvSpPr>
        <p:spPr>
          <a:xfrm>
            <a:off x="593605" y="4539249"/>
            <a:ext cx="105945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a:t>
            </a:r>
          </a:p>
        </p:txBody>
      </p:sp>
      <p:sp>
        <p:nvSpPr>
          <p:cNvPr id="53" name="TextBox 52">
            <a:extLst>
              <a:ext uri="{FF2B5EF4-FFF2-40B4-BE49-F238E27FC236}">
                <a16:creationId xmlns:a16="http://schemas.microsoft.com/office/drawing/2014/main" id="{ED639684-F6E2-4267-A43A-1AB9C8CC174F}"/>
              </a:ext>
            </a:extLst>
          </p:cNvPr>
          <p:cNvSpPr txBox="1"/>
          <p:nvPr/>
        </p:nvSpPr>
        <p:spPr>
          <a:xfrm>
            <a:off x="2597362" y="4598419"/>
            <a:ext cx="2850460"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New/enhanced interface, under discussion</a:t>
            </a:r>
          </a:p>
        </p:txBody>
      </p:sp>
      <p:cxnSp>
        <p:nvCxnSpPr>
          <p:cNvPr id="54" name="Straight Arrow Connector 53">
            <a:extLst>
              <a:ext uri="{FF2B5EF4-FFF2-40B4-BE49-F238E27FC236}">
                <a16:creationId xmlns:a16="http://schemas.microsoft.com/office/drawing/2014/main" id="{53CEC4AB-5D24-4EF4-BDEC-250779D9657F}"/>
              </a:ext>
            </a:extLst>
          </p:cNvPr>
          <p:cNvCxnSpPr>
            <a:cxnSpLocks/>
          </p:cNvCxnSpPr>
          <p:nvPr/>
        </p:nvCxnSpPr>
        <p:spPr>
          <a:xfrm>
            <a:off x="2310993" y="4478185"/>
            <a:ext cx="286369" cy="0"/>
          </a:xfrm>
          <a:prstGeom prst="straightConnector1">
            <a:avLst/>
          </a:prstGeom>
          <a:noFill/>
          <a:ln w="28575" cap="flat" cmpd="sng" algn="ctr">
            <a:solidFill>
              <a:srgbClr val="7030A0"/>
            </a:solidFill>
            <a:prstDash val="sysDash"/>
            <a:miter lim="800000"/>
            <a:headEnd type="triangle"/>
            <a:tailEnd type="triangle"/>
          </a:ln>
          <a:effectLst/>
        </p:spPr>
      </p:cxnSp>
      <p:sp>
        <p:nvSpPr>
          <p:cNvPr id="55" name="TextBox 54">
            <a:extLst>
              <a:ext uri="{FF2B5EF4-FFF2-40B4-BE49-F238E27FC236}">
                <a16:creationId xmlns:a16="http://schemas.microsoft.com/office/drawing/2014/main" id="{F653CF51-C2A7-497E-98B5-A8329555B39E}"/>
              </a:ext>
            </a:extLst>
          </p:cNvPr>
          <p:cNvSpPr txBox="1"/>
          <p:nvPr/>
        </p:nvSpPr>
        <p:spPr>
          <a:xfrm>
            <a:off x="2576570" y="4346623"/>
            <a:ext cx="925894"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Stretch goal</a:t>
            </a:r>
          </a:p>
        </p:txBody>
      </p:sp>
      <p:cxnSp>
        <p:nvCxnSpPr>
          <p:cNvPr id="56" name="Straight Arrow Connector 55">
            <a:extLst>
              <a:ext uri="{FF2B5EF4-FFF2-40B4-BE49-F238E27FC236}">
                <a16:creationId xmlns:a16="http://schemas.microsoft.com/office/drawing/2014/main" id="{83979239-C278-48AD-8511-834288E64C50}"/>
              </a:ext>
            </a:extLst>
          </p:cNvPr>
          <p:cNvCxnSpPr>
            <a:cxnSpLocks/>
            <a:stCxn id="26" idx="0"/>
            <a:endCxn id="21" idx="2"/>
          </p:cNvCxnSpPr>
          <p:nvPr/>
        </p:nvCxnSpPr>
        <p:spPr>
          <a:xfrm flipV="1">
            <a:off x="2667283" y="2722833"/>
            <a:ext cx="310484" cy="628973"/>
          </a:xfrm>
          <a:prstGeom prst="straightConnector1">
            <a:avLst/>
          </a:prstGeom>
          <a:noFill/>
          <a:ln w="28575" cap="flat" cmpd="sng" algn="ctr">
            <a:solidFill>
              <a:srgbClr val="FF0066"/>
            </a:solidFill>
            <a:prstDash val="solid"/>
            <a:miter lim="800000"/>
            <a:headEnd type="triangle"/>
            <a:tailEnd type="triangle"/>
          </a:ln>
          <a:effectLst/>
        </p:spPr>
      </p:cxnSp>
      <p:sp>
        <p:nvSpPr>
          <p:cNvPr id="57" name="圆角矩形 36">
            <a:extLst>
              <a:ext uri="{FF2B5EF4-FFF2-40B4-BE49-F238E27FC236}">
                <a16:creationId xmlns:a16="http://schemas.microsoft.com/office/drawing/2014/main" id="{C4235F12-1BD6-4155-B72B-7AB06288A380}"/>
              </a:ext>
            </a:extLst>
          </p:cNvPr>
          <p:cNvSpPr/>
          <p:nvPr/>
        </p:nvSpPr>
        <p:spPr>
          <a:xfrm>
            <a:off x="7412932" y="2952126"/>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Endpoints</a:t>
            </a:r>
          </a:p>
        </p:txBody>
      </p:sp>
      <p:sp>
        <p:nvSpPr>
          <p:cNvPr id="58" name="TextBox 57">
            <a:extLst>
              <a:ext uri="{FF2B5EF4-FFF2-40B4-BE49-F238E27FC236}">
                <a16:creationId xmlns:a16="http://schemas.microsoft.com/office/drawing/2014/main" id="{4680B5AB-73AC-4509-B372-7FD733E5E6BB}"/>
              </a:ext>
            </a:extLst>
          </p:cNvPr>
          <p:cNvSpPr txBox="1"/>
          <p:nvPr/>
        </p:nvSpPr>
        <p:spPr>
          <a:xfrm>
            <a:off x="5038706" y="4263086"/>
            <a:ext cx="614271" cy="276999"/>
          </a:xfrm>
          <a:prstGeom prst="rect">
            <a:avLst/>
          </a:prstGeom>
          <a:noFill/>
        </p:spPr>
        <p:txBody>
          <a:bodyPr wrap="none" rtlCol="0">
            <a:spAutoFit/>
          </a:bodyPr>
          <a:lstStyle/>
          <a:p>
            <a:r>
              <a:rPr lang="en-IN" sz="1200" b="1" dirty="0"/>
              <a:t>O1, A1</a:t>
            </a:r>
          </a:p>
        </p:txBody>
      </p:sp>
      <p:cxnSp>
        <p:nvCxnSpPr>
          <p:cNvPr id="59" name="Straight Arrow Connector 58">
            <a:extLst>
              <a:ext uri="{FF2B5EF4-FFF2-40B4-BE49-F238E27FC236}">
                <a16:creationId xmlns:a16="http://schemas.microsoft.com/office/drawing/2014/main" id="{63F939B1-D826-4FF1-9A52-399A15789CEE}"/>
              </a:ext>
            </a:extLst>
          </p:cNvPr>
          <p:cNvCxnSpPr>
            <a:cxnSpLocks/>
            <a:endCxn id="29" idx="1"/>
          </p:cNvCxnSpPr>
          <p:nvPr/>
        </p:nvCxnSpPr>
        <p:spPr>
          <a:xfrm>
            <a:off x="6963795" y="3490738"/>
            <a:ext cx="185856" cy="213147"/>
          </a:xfrm>
          <a:prstGeom prst="straightConnector1">
            <a:avLst/>
          </a:prstGeom>
          <a:noFill/>
          <a:ln w="28575" cap="flat" cmpd="sng" algn="ctr">
            <a:solidFill>
              <a:srgbClr val="C00000"/>
            </a:solidFill>
            <a:prstDash val="solid"/>
            <a:miter lim="800000"/>
            <a:headEnd type="triangle"/>
            <a:tailEnd type="triangle"/>
          </a:ln>
          <a:effectLst/>
        </p:spPr>
      </p:cxnSp>
    </p:spTree>
    <p:extLst>
      <p:ext uri="{BB962C8B-B14F-4D97-AF65-F5344CB8AC3E}">
        <p14:creationId xmlns:p14="http://schemas.microsoft.com/office/powerpoint/2010/main" val="5849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8FC93-4206-4F2A-A23A-82E51ABB6B9C}"/>
              </a:ext>
            </a:extLst>
          </p:cNvPr>
          <p:cNvSpPr>
            <a:spLocks noGrp="1"/>
          </p:cNvSpPr>
          <p:nvPr>
            <p:ph type="title"/>
          </p:nvPr>
        </p:nvSpPr>
        <p:spPr/>
        <p:txBody>
          <a:bodyPr>
            <a:normAutofit/>
          </a:bodyPr>
          <a:lstStyle/>
          <a:p>
            <a:r>
              <a:rPr lang="en-IN" sz="3200" dirty="0"/>
              <a:t>Honolulu proposal for Core Slicing</a:t>
            </a:r>
          </a:p>
        </p:txBody>
      </p:sp>
      <p:sp>
        <p:nvSpPr>
          <p:cNvPr id="5" name="Content Placeholder 1">
            <a:extLst>
              <a:ext uri="{FF2B5EF4-FFF2-40B4-BE49-F238E27FC236}">
                <a16:creationId xmlns:a16="http://schemas.microsoft.com/office/drawing/2014/main" id="{AADCE590-9257-4BBB-AA5D-4E2B25F55568}"/>
              </a:ext>
            </a:extLst>
          </p:cNvPr>
          <p:cNvSpPr txBox="1">
            <a:spLocks/>
          </p:cNvSpPr>
          <p:nvPr/>
        </p:nvSpPr>
        <p:spPr>
          <a:xfrm>
            <a:off x="235744" y="853679"/>
            <a:ext cx="8629650" cy="3877865"/>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8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REQ-3a: Enhance the configuration of the Core NFs beyond basic aspects such as S-NSSAI.</a:t>
            </a:r>
          </a:p>
          <a:p>
            <a:pPr marL="603647" marR="0" lvl="0" indent="-257175" algn="l" defTabSz="685800" rtl="0" eaLnBrk="1" fontAlgn="auto" latinLnBrk="0" hangingPunct="1">
              <a:lnSpc>
                <a:spcPct val="90000"/>
              </a:lnSpc>
              <a:spcBef>
                <a:spcPts val="75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Exact details and NFs are still under discussion.</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endParaRPr kumimoji="0" lang="en-US" sz="18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8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REQ-3b: Determine placement of Core NFs during Core NSSI instantiation (stretch goal)</a:t>
            </a:r>
          </a:p>
          <a:p>
            <a:pPr marL="603647" marR="0" lvl="0" indent="-257175" algn="l" defTabSz="685800" rtl="0" eaLnBrk="1" fontAlgn="auto" latinLnBrk="0" hangingPunct="1">
              <a:lnSpc>
                <a:spcPct val="90000"/>
              </a:lnSpc>
              <a:spcBef>
                <a:spcPts val="750"/>
              </a:spcBef>
              <a:spcAft>
                <a:spcPts val="0"/>
              </a:spcAft>
              <a:buClrTx/>
              <a:buSzTx/>
              <a:buFont typeface="Courier New" panose="02070309020205020404" pitchFamily="49" charset="0"/>
              <a:buChar char="o"/>
              <a:tabLst/>
              <a:defRPr/>
            </a:pPr>
            <a:r>
              <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Details are being discussed, including the role of Core NSSMF.</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endParaRPr kumimoji="0" lang="en-US" sz="18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endParaRPr kumimoji="0" lang="en-US" sz="1800" b="1"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92124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7DD63-A48A-412E-BDD1-26F19286B035}"/>
              </a:ext>
            </a:extLst>
          </p:cNvPr>
          <p:cNvSpPr>
            <a:spLocks noGrp="1"/>
          </p:cNvSpPr>
          <p:nvPr>
            <p:ph type="title"/>
          </p:nvPr>
        </p:nvSpPr>
        <p:spPr/>
        <p:txBody>
          <a:bodyPr>
            <a:normAutofit/>
          </a:bodyPr>
          <a:lstStyle/>
          <a:p>
            <a:r>
              <a:rPr lang="en-US" sz="3600" dirty="0"/>
              <a:t>Core Slicing: Impact overview</a:t>
            </a:r>
            <a:endParaRPr lang="en-IN" sz="3600" dirty="0"/>
          </a:p>
        </p:txBody>
      </p:sp>
      <p:sp>
        <p:nvSpPr>
          <p:cNvPr id="4" name="圆角矩形 17">
            <a:extLst>
              <a:ext uri="{FF2B5EF4-FFF2-40B4-BE49-F238E27FC236}">
                <a16:creationId xmlns:a16="http://schemas.microsoft.com/office/drawing/2014/main" id="{4EE8E1EE-C299-4D6C-B3DC-4F6F5057FBCA}"/>
              </a:ext>
            </a:extLst>
          </p:cNvPr>
          <p:cNvSpPr/>
          <p:nvPr/>
        </p:nvSpPr>
        <p:spPr>
          <a:xfrm>
            <a:off x="1741516"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 name="矩形 7">
            <a:extLst>
              <a:ext uri="{FF2B5EF4-FFF2-40B4-BE49-F238E27FC236}">
                <a16:creationId xmlns:a16="http://schemas.microsoft.com/office/drawing/2014/main" id="{D6B1A531-E0C2-4B44-BD9C-D88690465221}"/>
              </a:ext>
            </a:extLst>
          </p:cNvPr>
          <p:cNvSpPr/>
          <p:nvPr/>
        </p:nvSpPr>
        <p:spPr>
          <a:xfrm>
            <a:off x="277921" y="923834"/>
            <a:ext cx="8656319" cy="3276276"/>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prstClr val="white"/>
              </a:solidFill>
              <a:effectLst/>
              <a:uLnTx/>
              <a:uFillTx/>
            </a:endParaRPr>
          </a:p>
        </p:txBody>
      </p:sp>
      <p:sp>
        <p:nvSpPr>
          <p:cNvPr id="6" name="圆角矩形 10">
            <a:extLst>
              <a:ext uri="{FF2B5EF4-FFF2-40B4-BE49-F238E27FC236}">
                <a16:creationId xmlns:a16="http://schemas.microsoft.com/office/drawing/2014/main" id="{561EBABC-4F71-4210-A3F2-378FDB346BA0}"/>
              </a:ext>
            </a:extLst>
          </p:cNvPr>
          <p:cNvSpPr/>
          <p:nvPr/>
        </p:nvSpPr>
        <p:spPr>
          <a:xfrm>
            <a:off x="390037" y="1778545"/>
            <a:ext cx="1231313" cy="2370234"/>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7" name="文本框 11">
            <a:extLst>
              <a:ext uri="{FF2B5EF4-FFF2-40B4-BE49-F238E27FC236}">
                <a16:creationId xmlns:a16="http://schemas.microsoft.com/office/drawing/2014/main" id="{579FB9AB-AEDD-4185-A374-1AA2AB0AD20C}"/>
              </a:ext>
            </a:extLst>
          </p:cNvPr>
          <p:cNvSpPr txBox="1"/>
          <p:nvPr/>
        </p:nvSpPr>
        <p:spPr>
          <a:xfrm>
            <a:off x="761492" y="1867531"/>
            <a:ext cx="466795" cy="300082"/>
          </a:xfrm>
          <a:prstGeom prst="rect">
            <a:avLst/>
          </a:prstGeom>
          <a:noFill/>
        </p:spPr>
        <p:txBody>
          <a:bodyPr wrap="none" rtlCol="0">
            <a:spAutoFit/>
          </a:bodyPr>
          <a:lstStyle/>
          <a:p>
            <a:pPr algn="ctr" defTabSz="685800">
              <a:defRPr/>
            </a:pPr>
            <a:r>
              <a:rPr kumimoji="1" lang="en-US" altLang="zh-CN" sz="1350" b="1" kern="0" dirty="0">
                <a:solidFill>
                  <a:srgbClr val="0000FF"/>
                </a:solidFill>
                <a:ea typeface="DengXian" panose="02010600030101010101" pitchFamily="2" charset="-122"/>
              </a:rPr>
              <a:t>SDC</a:t>
            </a:r>
          </a:p>
        </p:txBody>
      </p:sp>
      <p:sp>
        <p:nvSpPr>
          <p:cNvPr id="8" name="圆角矩形 20">
            <a:extLst>
              <a:ext uri="{FF2B5EF4-FFF2-40B4-BE49-F238E27FC236}">
                <a16:creationId xmlns:a16="http://schemas.microsoft.com/office/drawing/2014/main" id="{720EF60E-B690-4D9F-B978-BA03C58623EF}"/>
              </a:ext>
            </a:extLst>
          </p:cNvPr>
          <p:cNvSpPr/>
          <p:nvPr/>
        </p:nvSpPr>
        <p:spPr>
          <a:xfrm>
            <a:off x="3724195"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9" name="圆角矩形 23">
            <a:extLst>
              <a:ext uri="{FF2B5EF4-FFF2-40B4-BE49-F238E27FC236}">
                <a16:creationId xmlns:a16="http://schemas.microsoft.com/office/drawing/2014/main" id="{C158B561-6768-4AF0-8E4E-DA57AA795310}"/>
              </a:ext>
            </a:extLst>
          </p:cNvPr>
          <p:cNvSpPr/>
          <p:nvPr/>
        </p:nvSpPr>
        <p:spPr>
          <a:xfrm>
            <a:off x="5706873" y="1373902"/>
            <a:ext cx="1256922" cy="144467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0" name="圆角矩形 27">
            <a:extLst>
              <a:ext uri="{FF2B5EF4-FFF2-40B4-BE49-F238E27FC236}">
                <a16:creationId xmlns:a16="http://schemas.microsoft.com/office/drawing/2014/main" id="{DBAEF720-4CA2-4589-8146-B57E531C701C}"/>
              </a:ext>
            </a:extLst>
          </p:cNvPr>
          <p:cNvSpPr/>
          <p:nvPr/>
        </p:nvSpPr>
        <p:spPr>
          <a:xfrm>
            <a:off x="7158164" y="1091000"/>
            <a:ext cx="1710930" cy="211490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1" name="文本框 28">
            <a:extLst>
              <a:ext uri="{FF2B5EF4-FFF2-40B4-BE49-F238E27FC236}">
                <a16:creationId xmlns:a16="http://schemas.microsoft.com/office/drawing/2014/main" id="{67D0F2A4-7FC6-4136-A436-A57C0811AE0C}"/>
              </a:ext>
            </a:extLst>
          </p:cNvPr>
          <p:cNvSpPr txBox="1"/>
          <p:nvPr/>
        </p:nvSpPr>
        <p:spPr>
          <a:xfrm>
            <a:off x="1784572" y="1428264"/>
            <a:ext cx="383438"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SO</a:t>
            </a:r>
            <a:endParaRPr kumimoji="1" lang="zh-CN" altLang="en-US" sz="1350" b="1" kern="0" dirty="0">
              <a:solidFill>
                <a:srgbClr val="0000FF"/>
              </a:solidFill>
              <a:ea typeface="DengXian" panose="02010600030101010101" pitchFamily="2" charset="-122"/>
            </a:endParaRPr>
          </a:p>
        </p:txBody>
      </p:sp>
      <p:sp>
        <p:nvSpPr>
          <p:cNvPr id="12" name="文本框 29">
            <a:extLst>
              <a:ext uri="{FF2B5EF4-FFF2-40B4-BE49-F238E27FC236}">
                <a16:creationId xmlns:a16="http://schemas.microsoft.com/office/drawing/2014/main" id="{4EAB755D-9E83-4D54-919F-D24A4B0BA7CA}"/>
              </a:ext>
            </a:extLst>
          </p:cNvPr>
          <p:cNvSpPr txBox="1"/>
          <p:nvPr/>
        </p:nvSpPr>
        <p:spPr>
          <a:xfrm>
            <a:off x="3697855" y="1324389"/>
            <a:ext cx="498855"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OOF</a:t>
            </a:r>
            <a:endParaRPr kumimoji="1" lang="zh-CN" altLang="en-US" sz="1350" b="1" kern="0" dirty="0">
              <a:solidFill>
                <a:srgbClr val="0000FF"/>
              </a:solidFill>
              <a:ea typeface="DengXian" panose="02010600030101010101" pitchFamily="2" charset="-122"/>
            </a:endParaRPr>
          </a:p>
        </p:txBody>
      </p:sp>
      <p:sp>
        <p:nvSpPr>
          <p:cNvPr id="13" name="文本框 30">
            <a:extLst>
              <a:ext uri="{FF2B5EF4-FFF2-40B4-BE49-F238E27FC236}">
                <a16:creationId xmlns:a16="http://schemas.microsoft.com/office/drawing/2014/main" id="{625E4670-2DCA-4787-BA55-17AD6C93CA41}"/>
              </a:ext>
            </a:extLst>
          </p:cNvPr>
          <p:cNvSpPr txBox="1"/>
          <p:nvPr/>
        </p:nvSpPr>
        <p:spPr>
          <a:xfrm>
            <a:off x="5682204" y="1338254"/>
            <a:ext cx="6094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Policy</a:t>
            </a:r>
            <a:endParaRPr kumimoji="1" lang="zh-CN" altLang="en-US" sz="1350" b="1" kern="0" dirty="0">
              <a:solidFill>
                <a:srgbClr val="0000FF"/>
              </a:solidFill>
              <a:ea typeface="DengXian" panose="02010600030101010101" pitchFamily="2" charset="-122"/>
            </a:endParaRPr>
          </a:p>
        </p:txBody>
      </p:sp>
      <p:sp>
        <p:nvSpPr>
          <p:cNvPr id="14" name="圆角矩形 36">
            <a:extLst>
              <a:ext uri="{FF2B5EF4-FFF2-40B4-BE49-F238E27FC236}">
                <a16:creationId xmlns:a16="http://schemas.microsoft.com/office/drawing/2014/main" id="{629A2D1D-1FFE-48A5-87EF-BFA5FAA74F8C}"/>
              </a:ext>
            </a:extLst>
          </p:cNvPr>
          <p:cNvSpPr/>
          <p:nvPr/>
        </p:nvSpPr>
        <p:spPr>
          <a:xfrm>
            <a:off x="7424589" y="2704673"/>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NSSI</a:t>
            </a:r>
          </a:p>
        </p:txBody>
      </p:sp>
      <p:sp>
        <p:nvSpPr>
          <p:cNvPr id="15" name="圆角矩形 37">
            <a:extLst>
              <a:ext uri="{FF2B5EF4-FFF2-40B4-BE49-F238E27FC236}">
                <a16:creationId xmlns:a16="http://schemas.microsoft.com/office/drawing/2014/main" id="{2C40BFD0-C2C4-4D4D-B133-0D3F30147293}"/>
              </a:ext>
            </a:extLst>
          </p:cNvPr>
          <p:cNvSpPr/>
          <p:nvPr/>
        </p:nvSpPr>
        <p:spPr>
          <a:xfrm>
            <a:off x="7412933" y="2218515"/>
            <a:ext cx="1138653" cy="172060"/>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NSST</a:t>
            </a:r>
          </a:p>
        </p:txBody>
      </p:sp>
      <p:sp>
        <p:nvSpPr>
          <p:cNvPr id="16" name="圆角矩形 38">
            <a:extLst>
              <a:ext uri="{FF2B5EF4-FFF2-40B4-BE49-F238E27FC236}">
                <a16:creationId xmlns:a16="http://schemas.microsoft.com/office/drawing/2014/main" id="{DB112DC4-F0A9-4267-901D-201C7D69B6EF}"/>
              </a:ext>
            </a:extLst>
          </p:cNvPr>
          <p:cNvSpPr/>
          <p:nvPr/>
        </p:nvSpPr>
        <p:spPr>
          <a:xfrm>
            <a:off x="7412933" y="2429424"/>
            <a:ext cx="1138653" cy="22915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Slice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17" name="文本框 39">
            <a:extLst>
              <a:ext uri="{FF2B5EF4-FFF2-40B4-BE49-F238E27FC236}">
                <a16:creationId xmlns:a16="http://schemas.microsoft.com/office/drawing/2014/main" id="{1D5521FB-911E-457A-997A-AD0A0C345A8C}"/>
              </a:ext>
            </a:extLst>
          </p:cNvPr>
          <p:cNvSpPr txBox="1"/>
          <p:nvPr/>
        </p:nvSpPr>
        <p:spPr>
          <a:xfrm>
            <a:off x="7121063" y="1096903"/>
            <a:ext cx="56137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A&amp;AI</a:t>
            </a:r>
            <a:endParaRPr kumimoji="1" lang="zh-CN" altLang="en-US" sz="1350" b="1" kern="0" dirty="0">
              <a:solidFill>
                <a:srgbClr val="0000FF"/>
              </a:solidFill>
              <a:ea typeface="DengXian" panose="02010600030101010101" pitchFamily="2" charset="-122"/>
            </a:endParaRPr>
          </a:p>
        </p:txBody>
      </p:sp>
      <p:sp>
        <p:nvSpPr>
          <p:cNvPr id="18" name="TextBox 17">
            <a:extLst>
              <a:ext uri="{FF2B5EF4-FFF2-40B4-BE49-F238E27FC236}">
                <a16:creationId xmlns:a16="http://schemas.microsoft.com/office/drawing/2014/main" id="{FD542514-E66D-4FA5-9A11-E82610FDB78C}"/>
              </a:ext>
            </a:extLst>
          </p:cNvPr>
          <p:cNvSpPr txBox="1"/>
          <p:nvPr/>
        </p:nvSpPr>
        <p:spPr>
          <a:xfrm>
            <a:off x="390037" y="1096903"/>
            <a:ext cx="851515" cy="41549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prstClr val="black"/>
                </a:solidFill>
                <a:effectLst/>
                <a:uLnTx/>
                <a:uFillTx/>
              </a:rPr>
              <a:t>ONAP</a:t>
            </a:r>
          </a:p>
        </p:txBody>
      </p:sp>
      <p:sp>
        <p:nvSpPr>
          <p:cNvPr id="19" name="圆角矩形 22">
            <a:extLst>
              <a:ext uri="{FF2B5EF4-FFF2-40B4-BE49-F238E27FC236}">
                <a16:creationId xmlns:a16="http://schemas.microsoft.com/office/drawing/2014/main" id="{A37C9E18-8855-4637-8F52-A772224340EE}"/>
              </a:ext>
            </a:extLst>
          </p:cNvPr>
          <p:cNvSpPr/>
          <p:nvPr/>
        </p:nvSpPr>
        <p:spPr>
          <a:xfrm>
            <a:off x="4133007" y="1969061"/>
            <a:ext cx="1248101" cy="236735"/>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NSSI</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Selection</a:t>
            </a:r>
          </a:p>
        </p:txBody>
      </p:sp>
      <p:sp>
        <p:nvSpPr>
          <p:cNvPr id="20" name="圆角矩形 68">
            <a:extLst>
              <a:ext uri="{FF2B5EF4-FFF2-40B4-BE49-F238E27FC236}">
                <a16:creationId xmlns:a16="http://schemas.microsoft.com/office/drawing/2014/main" id="{C93A589D-6F97-4C86-8B9F-1A937910736E}"/>
              </a:ext>
            </a:extLst>
          </p:cNvPr>
          <p:cNvSpPr/>
          <p:nvPr/>
        </p:nvSpPr>
        <p:spPr>
          <a:xfrm>
            <a:off x="420765" y="2931778"/>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dirty="0">
                <a:solidFill>
                  <a:prstClr val="black"/>
                </a:solidFill>
                <a:ea typeface="DengXian" panose="02010600030101010101" pitchFamily="2" charset="-122"/>
              </a:rPr>
              <a:t>NSST</a:t>
            </a:r>
          </a:p>
        </p:txBody>
      </p:sp>
      <p:sp>
        <p:nvSpPr>
          <p:cNvPr id="21" name="圆角矩形 17">
            <a:extLst>
              <a:ext uri="{FF2B5EF4-FFF2-40B4-BE49-F238E27FC236}">
                <a16:creationId xmlns:a16="http://schemas.microsoft.com/office/drawing/2014/main" id="{08DAF737-B0B7-4BB2-BC36-CA92066B2E51}"/>
              </a:ext>
            </a:extLst>
          </p:cNvPr>
          <p:cNvSpPr/>
          <p:nvPr/>
        </p:nvSpPr>
        <p:spPr>
          <a:xfrm>
            <a:off x="5087982" y="3318953"/>
            <a:ext cx="1862572" cy="82982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2" name="圆角矩形 22">
            <a:extLst>
              <a:ext uri="{FF2B5EF4-FFF2-40B4-BE49-F238E27FC236}">
                <a16:creationId xmlns:a16="http://schemas.microsoft.com/office/drawing/2014/main" id="{53544140-4F13-41B3-AD32-CECBDC2B12AD}"/>
              </a:ext>
            </a:extLst>
          </p:cNvPr>
          <p:cNvSpPr/>
          <p:nvPr/>
        </p:nvSpPr>
        <p:spPr>
          <a:xfrm>
            <a:off x="5175061" y="3823998"/>
            <a:ext cx="1092016" cy="275409"/>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KPI Computation MS</a:t>
            </a:r>
          </a:p>
        </p:txBody>
      </p:sp>
      <p:sp>
        <p:nvSpPr>
          <p:cNvPr id="23" name="圆角矩形 22">
            <a:extLst>
              <a:ext uri="{FF2B5EF4-FFF2-40B4-BE49-F238E27FC236}">
                <a16:creationId xmlns:a16="http://schemas.microsoft.com/office/drawing/2014/main" id="{90F54B10-9B86-47BA-AEBF-55590A9BCE6C}"/>
              </a:ext>
            </a:extLst>
          </p:cNvPr>
          <p:cNvSpPr/>
          <p:nvPr/>
        </p:nvSpPr>
        <p:spPr>
          <a:xfrm>
            <a:off x="5162812" y="3576763"/>
            <a:ext cx="1104905" cy="211325"/>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Analysis MS</a:t>
            </a:r>
          </a:p>
        </p:txBody>
      </p:sp>
      <p:sp>
        <p:nvSpPr>
          <p:cNvPr id="24" name="圆角矩形 22">
            <a:extLst>
              <a:ext uri="{FF2B5EF4-FFF2-40B4-BE49-F238E27FC236}">
                <a16:creationId xmlns:a16="http://schemas.microsoft.com/office/drawing/2014/main" id="{D44BEE4D-3A98-4566-986C-94734FCF7C72}"/>
              </a:ext>
            </a:extLst>
          </p:cNvPr>
          <p:cNvSpPr/>
          <p:nvPr/>
        </p:nvSpPr>
        <p:spPr>
          <a:xfrm>
            <a:off x="5170003" y="3345588"/>
            <a:ext cx="1104905" cy="195628"/>
          </a:xfrm>
          <a:prstGeom prst="roundRect">
            <a:avLst>
              <a:gd name="adj" fmla="val 10477"/>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AI/ML MS</a:t>
            </a:r>
          </a:p>
        </p:txBody>
      </p:sp>
      <p:sp>
        <p:nvSpPr>
          <p:cNvPr id="25" name="圆角矩形 26">
            <a:extLst>
              <a:ext uri="{FF2B5EF4-FFF2-40B4-BE49-F238E27FC236}">
                <a16:creationId xmlns:a16="http://schemas.microsoft.com/office/drawing/2014/main" id="{8CCA2AA8-F042-42B1-A9B4-7E7F2E835A35}"/>
              </a:ext>
            </a:extLst>
          </p:cNvPr>
          <p:cNvSpPr/>
          <p:nvPr/>
        </p:nvSpPr>
        <p:spPr>
          <a:xfrm>
            <a:off x="5925506" y="2084454"/>
            <a:ext cx="899924" cy="19123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NSSMF Policy</a:t>
            </a:r>
          </a:p>
        </p:txBody>
      </p:sp>
      <p:sp>
        <p:nvSpPr>
          <p:cNvPr id="26" name="文本框 29">
            <a:extLst>
              <a:ext uri="{FF2B5EF4-FFF2-40B4-BE49-F238E27FC236}">
                <a16:creationId xmlns:a16="http://schemas.microsoft.com/office/drawing/2014/main" id="{B543B255-70D0-4129-989B-6B2A44CEC9FF}"/>
              </a:ext>
            </a:extLst>
          </p:cNvPr>
          <p:cNvSpPr txBox="1"/>
          <p:nvPr/>
        </p:nvSpPr>
        <p:spPr>
          <a:xfrm>
            <a:off x="6443727" y="3890292"/>
            <a:ext cx="574196"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DCAE</a:t>
            </a:r>
            <a:endParaRPr kumimoji="1" lang="zh-CN" altLang="en-US" sz="1350" b="1" kern="0" dirty="0">
              <a:solidFill>
                <a:srgbClr val="0000FF"/>
              </a:solidFill>
              <a:ea typeface="DengXian" panose="02010600030101010101" pitchFamily="2" charset="-122"/>
            </a:endParaRPr>
          </a:p>
        </p:txBody>
      </p:sp>
      <p:sp>
        <p:nvSpPr>
          <p:cNvPr id="27" name="圆角矩形 46">
            <a:extLst>
              <a:ext uri="{FF2B5EF4-FFF2-40B4-BE49-F238E27FC236}">
                <a16:creationId xmlns:a16="http://schemas.microsoft.com/office/drawing/2014/main" id="{956EC7D9-198E-4941-A654-7122B178D057}"/>
              </a:ext>
            </a:extLst>
          </p:cNvPr>
          <p:cNvSpPr/>
          <p:nvPr/>
        </p:nvSpPr>
        <p:spPr>
          <a:xfrm>
            <a:off x="4475067" y="4371013"/>
            <a:ext cx="1375492" cy="198313"/>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Core NFs (Simulator)</a:t>
            </a:r>
            <a:endParaRPr kumimoji="0" lang="en-US" sz="1050" b="1" i="0" u="none" strike="noStrike" kern="0" cap="none" spc="0" normalizeH="0" baseline="0" noProof="0" dirty="0">
              <a:ln>
                <a:noFill/>
              </a:ln>
              <a:solidFill>
                <a:prstClr val="black"/>
              </a:solidFill>
              <a:effectLst/>
              <a:uLnTx/>
              <a:uFillTx/>
            </a:endParaRPr>
          </a:p>
        </p:txBody>
      </p:sp>
      <p:sp>
        <p:nvSpPr>
          <p:cNvPr id="28" name="圆角矩形 22">
            <a:extLst>
              <a:ext uri="{FF2B5EF4-FFF2-40B4-BE49-F238E27FC236}">
                <a16:creationId xmlns:a16="http://schemas.microsoft.com/office/drawing/2014/main" id="{EFFA3F46-8E2D-4492-8072-2579DD02CCE6}"/>
              </a:ext>
            </a:extLst>
          </p:cNvPr>
          <p:cNvSpPr/>
          <p:nvPr/>
        </p:nvSpPr>
        <p:spPr>
          <a:xfrm>
            <a:off x="6317099" y="3337463"/>
            <a:ext cx="567854" cy="534317"/>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altLang="zh-CN" sz="900" kern="0" dirty="0">
              <a:solidFill>
                <a:prstClr val="black"/>
              </a:solidFill>
              <a:ea typeface="DengXian" panose="02010600030101010101" pitchFamily="2" charset="-122"/>
            </a:endParaRPr>
          </a:p>
        </p:txBody>
      </p:sp>
      <p:sp>
        <p:nvSpPr>
          <p:cNvPr id="29" name="圆角矩形 68">
            <a:extLst>
              <a:ext uri="{FF2B5EF4-FFF2-40B4-BE49-F238E27FC236}">
                <a16:creationId xmlns:a16="http://schemas.microsoft.com/office/drawing/2014/main" id="{0DFC8616-23E0-4115-95BA-6758ADAFF2B7}"/>
              </a:ext>
            </a:extLst>
          </p:cNvPr>
          <p:cNvSpPr/>
          <p:nvPr/>
        </p:nvSpPr>
        <p:spPr>
          <a:xfrm>
            <a:off x="420765" y="3358823"/>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Template</a:t>
            </a:r>
          </a:p>
        </p:txBody>
      </p:sp>
      <p:sp>
        <p:nvSpPr>
          <p:cNvPr id="30" name="Rectangle 29">
            <a:extLst>
              <a:ext uri="{FF2B5EF4-FFF2-40B4-BE49-F238E27FC236}">
                <a16:creationId xmlns:a16="http://schemas.microsoft.com/office/drawing/2014/main" id="{49D53DB0-9180-41E5-B860-5A39DE172769}"/>
              </a:ext>
            </a:extLst>
          </p:cNvPr>
          <p:cNvSpPr/>
          <p:nvPr/>
        </p:nvSpPr>
        <p:spPr>
          <a:xfrm>
            <a:off x="6254833" y="3344648"/>
            <a:ext cx="697985" cy="559961"/>
          </a:xfrm>
          <a:prstGeom prst="rect">
            <a:avLst/>
          </a:prstGeom>
        </p:spPr>
        <p:txBody>
          <a:bodyPr wrap="square">
            <a:spAutoFit/>
          </a:bodyPr>
          <a:lstStyle/>
          <a:p>
            <a:pPr algn="ctr" defTabSz="685800" fontAlgn="base">
              <a:spcBef>
                <a:spcPct val="0"/>
              </a:spcBef>
              <a:spcAft>
                <a:spcPct val="0"/>
              </a:spcAft>
              <a:defRPr/>
            </a:pPr>
            <a:r>
              <a:rPr lang="en-US" altLang="zh-CN" sz="1013" kern="0" dirty="0">
                <a:solidFill>
                  <a:prstClr val="black"/>
                </a:solidFill>
                <a:ea typeface="DengXian" panose="02010600030101010101" pitchFamily="2" charset="-122"/>
              </a:rPr>
              <a:t>Data Exposure Service</a:t>
            </a:r>
          </a:p>
        </p:txBody>
      </p:sp>
      <p:sp>
        <p:nvSpPr>
          <p:cNvPr id="31" name="圆角矩形 19">
            <a:extLst>
              <a:ext uri="{FF2B5EF4-FFF2-40B4-BE49-F238E27FC236}">
                <a16:creationId xmlns:a16="http://schemas.microsoft.com/office/drawing/2014/main" id="{A6F397FC-0D95-4B66-A1C8-8F39419AADA0}"/>
              </a:ext>
            </a:extLst>
          </p:cNvPr>
          <p:cNvSpPr/>
          <p:nvPr/>
        </p:nvSpPr>
        <p:spPr>
          <a:xfrm>
            <a:off x="2040593" y="1873609"/>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Adaptor</a:t>
            </a:r>
          </a:p>
        </p:txBody>
      </p:sp>
      <p:cxnSp>
        <p:nvCxnSpPr>
          <p:cNvPr id="32" name="Straight Arrow Connector 31">
            <a:extLst>
              <a:ext uri="{FF2B5EF4-FFF2-40B4-BE49-F238E27FC236}">
                <a16:creationId xmlns:a16="http://schemas.microsoft.com/office/drawing/2014/main" id="{44F94A63-E8DD-40CA-89EF-A2ECBE9D38E6}"/>
              </a:ext>
            </a:extLst>
          </p:cNvPr>
          <p:cNvCxnSpPr>
            <a:cxnSpLocks/>
            <a:stCxn id="33" idx="3"/>
            <a:endCxn id="8" idx="1"/>
          </p:cNvCxnSpPr>
          <p:nvPr/>
        </p:nvCxnSpPr>
        <p:spPr>
          <a:xfrm flipV="1">
            <a:off x="3034853" y="2109159"/>
            <a:ext cx="689342" cy="447545"/>
          </a:xfrm>
          <a:prstGeom prst="straightConnector1">
            <a:avLst/>
          </a:prstGeom>
          <a:noFill/>
          <a:ln w="28575" cap="flat" cmpd="sng" algn="ctr">
            <a:solidFill>
              <a:srgbClr val="FF0066"/>
            </a:solidFill>
            <a:prstDash val="solid"/>
            <a:miter lim="800000"/>
            <a:headEnd type="triangle"/>
            <a:tailEnd type="triangle"/>
          </a:ln>
          <a:effectLst/>
        </p:spPr>
      </p:cxnSp>
      <p:sp>
        <p:nvSpPr>
          <p:cNvPr id="33" name="圆角矩形 19">
            <a:extLst>
              <a:ext uri="{FF2B5EF4-FFF2-40B4-BE49-F238E27FC236}">
                <a16:creationId xmlns:a16="http://schemas.microsoft.com/office/drawing/2014/main" id="{D011905C-9F0F-4E52-83EF-0D26E0082E50}"/>
              </a:ext>
            </a:extLst>
          </p:cNvPr>
          <p:cNvSpPr/>
          <p:nvPr/>
        </p:nvSpPr>
        <p:spPr>
          <a:xfrm>
            <a:off x="2342430" y="2390575"/>
            <a:ext cx="692423"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(Core)</a:t>
            </a:r>
          </a:p>
        </p:txBody>
      </p:sp>
      <p:cxnSp>
        <p:nvCxnSpPr>
          <p:cNvPr id="34" name="Straight Arrow Connector 33">
            <a:extLst>
              <a:ext uri="{FF2B5EF4-FFF2-40B4-BE49-F238E27FC236}">
                <a16:creationId xmlns:a16="http://schemas.microsoft.com/office/drawing/2014/main" id="{743E4ABA-7314-4D81-97A8-0FB509986CD1}"/>
              </a:ext>
            </a:extLst>
          </p:cNvPr>
          <p:cNvCxnSpPr>
            <a:cxnSpLocks/>
            <a:stCxn id="33" idx="0"/>
            <a:endCxn id="31" idx="2"/>
          </p:cNvCxnSpPr>
          <p:nvPr/>
        </p:nvCxnSpPr>
        <p:spPr>
          <a:xfrm flipV="1">
            <a:off x="2688641" y="2052828"/>
            <a:ext cx="0" cy="337746"/>
          </a:xfrm>
          <a:prstGeom prst="straightConnector1">
            <a:avLst/>
          </a:prstGeom>
          <a:noFill/>
          <a:ln w="28575" cap="flat" cmpd="sng" algn="ctr">
            <a:solidFill>
              <a:srgbClr val="FF0066"/>
            </a:solidFill>
            <a:prstDash val="solid"/>
            <a:miter lim="800000"/>
            <a:headEnd type="triangle"/>
            <a:tailEnd type="triangle"/>
          </a:ln>
          <a:effectLst/>
        </p:spPr>
      </p:cxnSp>
      <p:cxnSp>
        <p:nvCxnSpPr>
          <p:cNvPr id="35" name="Straight Arrow Connector 34">
            <a:extLst>
              <a:ext uri="{FF2B5EF4-FFF2-40B4-BE49-F238E27FC236}">
                <a16:creationId xmlns:a16="http://schemas.microsoft.com/office/drawing/2014/main" id="{913CEE81-62D3-4C56-A4CA-C451BF4134D3}"/>
              </a:ext>
            </a:extLst>
          </p:cNvPr>
          <p:cNvCxnSpPr>
            <a:cxnSpLocks/>
            <a:stCxn id="8" idx="2"/>
            <a:endCxn id="21" idx="0"/>
          </p:cNvCxnSpPr>
          <p:nvPr/>
        </p:nvCxnSpPr>
        <p:spPr>
          <a:xfrm>
            <a:off x="4655486" y="2844415"/>
            <a:ext cx="1363783" cy="474538"/>
          </a:xfrm>
          <a:prstGeom prst="straightConnector1">
            <a:avLst/>
          </a:prstGeom>
          <a:noFill/>
          <a:ln w="28575" cap="flat" cmpd="sng" algn="ctr">
            <a:solidFill>
              <a:srgbClr val="00B050"/>
            </a:solidFill>
            <a:prstDash val="sysDash"/>
            <a:miter lim="800000"/>
            <a:headEnd type="triangle"/>
            <a:tailEnd type="triangle"/>
          </a:ln>
          <a:effectLst/>
        </p:spPr>
      </p:cxnSp>
      <p:cxnSp>
        <p:nvCxnSpPr>
          <p:cNvPr id="36" name="Straight Arrow Connector 35">
            <a:extLst>
              <a:ext uri="{FF2B5EF4-FFF2-40B4-BE49-F238E27FC236}">
                <a16:creationId xmlns:a16="http://schemas.microsoft.com/office/drawing/2014/main" id="{CBA86417-84BA-497C-8534-1453BC986BDF}"/>
              </a:ext>
            </a:extLst>
          </p:cNvPr>
          <p:cNvCxnSpPr>
            <a:cxnSpLocks/>
            <a:stCxn id="27" idx="0"/>
            <a:endCxn id="47" idx="2"/>
          </p:cNvCxnSpPr>
          <p:nvPr/>
        </p:nvCxnSpPr>
        <p:spPr>
          <a:xfrm flipH="1" flipV="1">
            <a:off x="4355587" y="4148779"/>
            <a:ext cx="807226" cy="222234"/>
          </a:xfrm>
          <a:prstGeom prst="straightConnector1">
            <a:avLst/>
          </a:prstGeom>
          <a:noFill/>
          <a:ln w="28575" cap="flat" cmpd="sng" algn="ctr">
            <a:solidFill>
              <a:srgbClr val="FF0066"/>
            </a:solidFill>
            <a:prstDash val="solid"/>
            <a:miter lim="800000"/>
            <a:headEnd type="triangle"/>
            <a:tailEnd type="triangle"/>
          </a:ln>
          <a:effectLst/>
        </p:spPr>
      </p:cxnSp>
      <p:sp>
        <p:nvSpPr>
          <p:cNvPr id="37" name="圆角矩形 22">
            <a:extLst>
              <a:ext uri="{FF2B5EF4-FFF2-40B4-BE49-F238E27FC236}">
                <a16:creationId xmlns:a16="http://schemas.microsoft.com/office/drawing/2014/main" id="{C9E99C83-EDC7-4CF4-B54D-05C2682083C5}"/>
              </a:ext>
            </a:extLst>
          </p:cNvPr>
          <p:cNvSpPr/>
          <p:nvPr/>
        </p:nvSpPr>
        <p:spPr>
          <a:xfrm>
            <a:off x="4153105" y="2264517"/>
            <a:ext cx="1248101" cy="233493"/>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highlight>
                  <a:srgbClr val="FFFF00"/>
                </a:highlight>
                <a:ea typeface="DengXian" panose="02010600030101010101" pitchFamily="2" charset="-122"/>
              </a:rPr>
              <a:t>Core NF placement</a:t>
            </a:r>
          </a:p>
        </p:txBody>
      </p:sp>
      <p:cxnSp>
        <p:nvCxnSpPr>
          <p:cNvPr id="38" name="Straight Arrow Connector 37">
            <a:extLst>
              <a:ext uri="{FF2B5EF4-FFF2-40B4-BE49-F238E27FC236}">
                <a16:creationId xmlns:a16="http://schemas.microsoft.com/office/drawing/2014/main" id="{71D64E1A-88C9-42E3-8073-BBEAFE746491}"/>
              </a:ext>
            </a:extLst>
          </p:cNvPr>
          <p:cNvCxnSpPr>
            <a:cxnSpLocks/>
          </p:cNvCxnSpPr>
          <p:nvPr/>
        </p:nvCxnSpPr>
        <p:spPr>
          <a:xfrm>
            <a:off x="305292" y="4429865"/>
            <a:ext cx="286369" cy="0"/>
          </a:xfrm>
          <a:prstGeom prst="straightConnector1">
            <a:avLst/>
          </a:prstGeom>
          <a:noFill/>
          <a:ln w="28575" cap="flat" cmpd="sng" algn="ctr">
            <a:solidFill>
              <a:srgbClr val="FF0066"/>
            </a:solidFill>
            <a:prstDash val="solid"/>
            <a:miter lim="800000"/>
            <a:headEnd type="triangle"/>
            <a:tailEnd type="triangle"/>
          </a:ln>
          <a:effectLst/>
        </p:spPr>
      </p:cxnSp>
      <p:cxnSp>
        <p:nvCxnSpPr>
          <p:cNvPr id="39" name="Straight Arrow Connector 38">
            <a:extLst>
              <a:ext uri="{FF2B5EF4-FFF2-40B4-BE49-F238E27FC236}">
                <a16:creationId xmlns:a16="http://schemas.microsoft.com/office/drawing/2014/main" id="{F7F0709F-889D-40CA-9E9C-FFDF808CEC38}"/>
              </a:ext>
            </a:extLst>
          </p:cNvPr>
          <p:cNvCxnSpPr>
            <a:cxnSpLocks/>
          </p:cNvCxnSpPr>
          <p:nvPr/>
        </p:nvCxnSpPr>
        <p:spPr>
          <a:xfrm>
            <a:off x="305292" y="4669895"/>
            <a:ext cx="286369" cy="0"/>
          </a:xfrm>
          <a:prstGeom prst="straightConnector1">
            <a:avLst/>
          </a:prstGeom>
          <a:noFill/>
          <a:ln w="28575" cap="flat" cmpd="sng" algn="ctr">
            <a:solidFill>
              <a:srgbClr val="C00000"/>
            </a:solidFill>
            <a:prstDash val="solid"/>
            <a:miter lim="800000"/>
            <a:headEnd type="triangle"/>
            <a:tailEnd type="triangle"/>
          </a:ln>
          <a:effectLst/>
        </p:spPr>
      </p:cxnSp>
      <p:cxnSp>
        <p:nvCxnSpPr>
          <p:cNvPr id="40" name="Straight Arrow Connector 39">
            <a:extLst>
              <a:ext uri="{FF2B5EF4-FFF2-40B4-BE49-F238E27FC236}">
                <a16:creationId xmlns:a16="http://schemas.microsoft.com/office/drawing/2014/main" id="{49C05196-8ED1-453B-A972-AA9BEEE0C65C}"/>
              </a:ext>
            </a:extLst>
          </p:cNvPr>
          <p:cNvCxnSpPr>
            <a:cxnSpLocks/>
          </p:cNvCxnSpPr>
          <p:nvPr/>
        </p:nvCxnSpPr>
        <p:spPr>
          <a:xfrm>
            <a:off x="2310993" y="4718215"/>
            <a:ext cx="286369" cy="0"/>
          </a:xfrm>
          <a:prstGeom prst="straightConnector1">
            <a:avLst/>
          </a:prstGeom>
          <a:noFill/>
          <a:ln w="28575" cap="flat" cmpd="sng" algn="ctr">
            <a:solidFill>
              <a:srgbClr val="00B050"/>
            </a:solidFill>
            <a:prstDash val="sysDash"/>
            <a:miter lim="800000"/>
            <a:headEnd type="triangle"/>
            <a:tailEnd type="triangle"/>
          </a:ln>
          <a:effectLst/>
        </p:spPr>
      </p:cxnSp>
      <p:sp>
        <p:nvSpPr>
          <p:cNvPr id="41" name="TextBox 40">
            <a:extLst>
              <a:ext uri="{FF2B5EF4-FFF2-40B4-BE49-F238E27FC236}">
                <a16:creationId xmlns:a16="http://schemas.microsoft.com/office/drawing/2014/main" id="{79AC0ED9-5EB6-4EE6-906C-606E8041B86B}"/>
              </a:ext>
            </a:extLst>
          </p:cNvPr>
          <p:cNvSpPr txBox="1"/>
          <p:nvPr/>
        </p:nvSpPr>
        <p:spPr>
          <a:xfrm>
            <a:off x="591660" y="4309779"/>
            <a:ext cx="1385636"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Enhanced interface</a:t>
            </a:r>
          </a:p>
        </p:txBody>
      </p:sp>
      <p:sp>
        <p:nvSpPr>
          <p:cNvPr id="42" name="TextBox 41">
            <a:extLst>
              <a:ext uri="{FF2B5EF4-FFF2-40B4-BE49-F238E27FC236}">
                <a16:creationId xmlns:a16="http://schemas.microsoft.com/office/drawing/2014/main" id="{10D55C5B-9D1B-41A7-B67A-EB06FE69EB99}"/>
              </a:ext>
            </a:extLst>
          </p:cNvPr>
          <p:cNvSpPr txBox="1"/>
          <p:nvPr/>
        </p:nvSpPr>
        <p:spPr>
          <a:xfrm>
            <a:off x="593605" y="4539249"/>
            <a:ext cx="105945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a:t>
            </a:r>
          </a:p>
        </p:txBody>
      </p:sp>
      <p:sp>
        <p:nvSpPr>
          <p:cNvPr id="43" name="TextBox 42">
            <a:extLst>
              <a:ext uri="{FF2B5EF4-FFF2-40B4-BE49-F238E27FC236}">
                <a16:creationId xmlns:a16="http://schemas.microsoft.com/office/drawing/2014/main" id="{47A3EF5F-CA72-43C7-9F5D-9ACCC01D5611}"/>
              </a:ext>
            </a:extLst>
          </p:cNvPr>
          <p:cNvSpPr txBox="1"/>
          <p:nvPr/>
        </p:nvSpPr>
        <p:spPr>
          <a:xfrm>
            <a:off x="2597362" y="4598419"/>
            <a:ext cx="2850460"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New/enhanced interface, under discussion</a:t>
            </a:r>
          </a:p>
        </p:txBody>
      </p:sp>
      <p:cxnSp>
        <p:nvCxnSpPr>
          <p:cNvPr id="44" name="Straight Arrow Connector 43">
            <a:extLst>
              <a:ext uri="{FF2B5EF4-FFF2-40B4-BE49-F238E27FC236}">
                <a16:creationId xmlns:a16="http://schemas.microsoft.com/office/drawing/2014/main" id="{328ED20F-800B-40EB-86B0-28F0E83B6A4F}"/>
              </a:ext>
            </a:extLst>
          </p:cNvPr>
          <p:cNvCxnSpPr>
            <a:cxnSpLocks/>
          </p:cNvCxnSpPr>
          <p:nvPr/>
        </p:nvCxnSpPr>
        <p:spPr>
          <a:xfrm>
            <a:off x="2310993" y="4478185"/>
            <a:ext cx="286369" cy="0"/>
          </a:xfrm>
          <a:prstGeom prst="straightConnector1">
            <a:avLst/>
          </a:prstGeom>
          <a:noFill/>
          <a:ln w="28575" cap="flat" cmpd="sng" algn="ctr">
            <a:solidFill>
              <a:srgbClr val="7030A0"/>
            </a:solidFill>
            <a:prstDash val="sysDash"/>
            <a:miter lim="800000"/>
            <a:headEnd type="triangle"/>
            <a:tailEnd type="triangle"/>
          </a:ln>
          <a:effectLst/>
        </p:spPr>
      </p:cxnSp>
      <p:sp>
        <p:nvSpPr>
          <p:cNvPr id="45" name="TextBox 44">
            <a:extLst>
              <a:ext uri="{FF2B5EF4-FFF2-40B4-BE49-F238E27FC236}">
                <a16:creationId xmlns:a16="http://schemas.microsoft.com/office/drawing/2014/main" id="{C95C9EFD-94A5-4CB0-AFE5-C20B0BD01EBC}"/>
              </a:ext>
            </a:extLst>
          </p:cNvPr>
          <p:cNvSpPr txBox="1"/>
          <p:nvPr/>
        </p:nvSpPr>
        <p:spPr>
          <a:xfrm>
            <a:off x="2576570" y="4346623"/>
            <a:ext cx="925894"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Stretch goal</a:t>
            </a:r>
          </a:p>
        </p:txBody>
      </p:sp>
      <p:sp>
        <p:nvSpPr>
          <p:cNvPr id="46" name="Rectangle 45">
            <a:extLst>
              <a:ext uri="{FF2B5EF4-FFF2-40B4-BE49-F238E27FC236}">
                <a16:creationId xmlns:a16="http://schemas.microsoft.com/office/drawing/2014/main" id="{D6259694-F4AD-429A-9EDE-465BCC38F981}"/>
              </a:ext>
            </a:extLst>
          </p:cNvPr>
          <p:cNvSpPr/>
          <p:nvPr/>
        </p:nvSpPr>
        <p:spPr>
          <a:xfrm>
            <a:off x="6934083" y="4586190"/>
            <a:ext cx="838692" cy="253916"/>
          </a:xfrm>
          <a:prstGeom prst="rect">
            <a:avLst/>
          </a:prstGeom>
        </p:spPr>
        <p:txBody>
          <a:bodyPr wrap="none">
            <a:spAutoFit/>
          </a:bodyPr>
          <a:lstStyle/>
          <a:p>
            <a:pPr algn="ctr" defTabSz="685800" fontAlgn="base">
              <a:spcBef>
                <a:spcPct val="0"/>
              </a:spcBef>
              <a:spcAft>
                <a:spcPct val="0"/>
              </a:spcAft>
              <a:defRPr/>
            </a:pPr>
            <a:r>
              <a:rPr lang="en-US" altLang="zh-CN" sz="1050" kern="0" dirty="0">
                <a:solidFill>
                  <a:prstClr val="black"/>
                </a:solidFill>
                <a:highlight>
                  <a:srgbClr val="FFFF00"/>
                </a:highlight>
                <a:ea typeface="DengXian" panose="02010600030101010101" pitchFamily="2" charset="-122"/>
              </a:rPr>
              <a:t>Stretch goal</a:t>
            </a:r>
          </a:p>
        </p:txBody>
      </p:sp>
      <p:sp>
        <p:nvSpPr>
          <p:cNvPr id="47" name="圆角矩形 17">
            <a:extLst>
              <a:ext uri="{FF2B5EF4-FFF2-40B4-BE49-F238E27FC236}">
                <a16:creationId xmlns:a16="http://schemas.microsoft.com/office/drawing/2014/main" id="{31B68027-0695-44D9-9276-93AADC5414F3}"/>
              </a:ext>
            </a:extLst>
          </p:cNvPr>
          <p:cNvSpPr/>
          <p:nvPr/>
        </p:nvSpPr>
        <p:spPr>
          <a:xfrm>
            <a:off x="3772997" y="3337464"/>
            <a:ext cx="1165179" cy="811315"/>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48" name="圆角矩形 19">
            <a:extLst>
              <a:ext uri="{FF2B5EF4-FFF2-40B4-BE49-F238E27FC236}">
                <a16:creationId xmlns:a16="http://schemas.microsoft.com/office/drawing/2014/main" id="{21AA109A-D83B-48B9-9BA0-A8A2467DEE8B}"/>
              </a:ext>
            </a:extLst>
          </p:cNvPr>
          <p:cNvSpPr/>
          <p:nvPr/>
        </p:nvSpPr>
        <p:spPr>
          <a:xfrm>
            <a:off x="3878008" y="3652122"/>
            <a:ext cx="981217" cy="328862"/>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Core NFs configuration</a:t>
            </a:r>
          </a:p>
        </p:txBody>
      </p:sp>
      <p:sp>
        <p:nvSpPr>
          <p:cNvPr id="49" name="文本框 28">
            <a:extLst>
              <a:ext uri="{FF2B5EF4-FFF2-40B4-BE49-F238E27FC236}">
                <a16:creationId xmlns:a16="http://schemas.microsoft.com/office/drawing/2014/main" id="{FD42CCCA-7C96-48FC-8F0A-4DCFB791D619}"/>
              </a:ext>
            </a:extLst>
          </p:cNvPr>
          <p:cNvSpPr txBox="1"/>
          <p:nvPr/>
        </p:nvSpPr>
        <p:spPr>
          <a:xfrm>
            <a:off x="3744421" y="3298495"/>
            <a:ext cx="466794"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CDS</a:t>
            </a:r>
            <a:endParaRPr kumimoji="1" lang="zh-CN" altLang="en-US" sz="1350" b="1" kern="0" dirty="0">
              <a:solidFill>
                <a:srgbClr val="0000FF"/>
              </a:solidFill>
              <a:ea typeface="DengXian" panose="02010600030101010101" pitchFamily="2" charset="-122"/>
            </a:endParaRPr>
          </a:p>
        </p:txBody>
      </p:sp>
      <p:cxnSp>
        <p:nvCxnSpPr>
          <p:cNvPr id="50" name="Straight Arrow Connector 49">
            <a:extLst>
              <a:ext uri="{FF2B5EF4-FFF2-40B4-BE49-F238E27FC236}">
                <a16:creationId xmlns:a16="http://schemas.microsoft.com/office/drawing/2014/main" id="{A7DADD3C-4953-49A8-9AAB-F8AFB06B218A}"/>
              </a:ext>
            </a:extLst>
          </p:cNvPr>
          <p:cNvCxnSpPr>
            <a:cxnSpLocks/>
            <a:stCxn id="33" idx="2"/>
            <a:endCxn id="47" idx="1"/>
          </p:cNvCxnSpPr>
          <p:nvPr/>
        </p:nvCxnSpPr>
        <p:spPr>
          <a:xfrm>
            <a:off x="2688641" y="2722832"/>
            <a:ext cx="1084356" cy="1020290"/>
          </a:xfrm>
          <a:prstGeom prst="straightConnector1">
            <a:avLst/>
          </a:prstGeom>
          <a:noFill/>
          <a:ln w="28575" cap="flat" cmpd="sng" algn="ctr">
            <a:solidFill>
              <a:srgbClr val="FF0066"/>
            </a:solidFill>
            <a:prstDash val="solid"/>
            <a:miter lim="800000"/>
            <a:headEnd type="triangle"/>
            <a:tailEnd type="triangle"/>
          </a:ln>
          <a:effectLst/>
        </p:spPr>
      </p:cxnSp>
      <p:sp>
        <p:nvSpPr>
          <p:cNvPr id="51" name="圆角矩形 36">
            <a:extLst>
              <a:ext uri="{FF2B5EF4-FFF2-40B4-BE49-F238E27FC236}">
                <a16:creationId xmlns:a16="http://schemas.microsoft.com/office/drawing/2014/main" id="{71F05190-7EB2-46B7-A3C1-DCEF645B5864}"/>
              </a:ext>
            </a:extLst>
          </p:cNvPr>
          <p:cNvSpPr/>
          <p:nvPr/>
        </p:nvSpPr>
        <p:spPr>
          <a:xfrm>
            <a:off x="7424589" y="2919788"/>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Endpoints</a:t>
            </a:r>
          </a:p>
        </p:txBody>
      </p:sp>
    </p:spTree>
    <p:extLst>
      <p:ext uri="{BB962C8B-B14F-4D97-AF65-F5344CB8AC3E}">
        <p14:creationId xmlns:p14="http://schemas.microsoft.com/office/powerpoint/2010/main" val="2672661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C6862-5BFE-4D79-BFBB-20987CE1404C}"/>
              </a:ext>
            </a:extLst>
          </p:cNvPr>
          <p:cNvSpPr>
            <a:spLocks noGrp="1"/>
          </p:cNvSpPr>
          <p:nvPr>
            <p:ph type="title"/>
          </p:nvPr>
        </p:nvSpPr>
        <p:spPr/>
        <p:txBody>
          <a:bodyPr>
            <a:normAutofit/>
          </a:bodyPr>
          <a:lstStyle/>
          <a:p>
            <a:r>
              <a:rPr lang="en-US" sz="3200" dirty="0"/>
              <a:t>Honolulu proposal for Transport Slicing</a:t>
            </a:r>
            <a:endParaRPr lang="en-IN" sz="3200" dirty="0"/>
          </a:p>
        </p:txBody>
      </p:sp>
      <p:graphicFrame>
        <p:nvGraphicFramePr>
          <p:cNvPr id="6" name="表格 4">
            <a:extLst>
              <a:ext uri="{FF2B5EF4-FFF2-40B4-BE49-F238E27FC236}">
                <a16:creationId xmlns:a16="http://schemas.microsoft.com/office/drawing/2014/main" id="{170D3FFC-9CCB-43AF-B7C8-73586718ADB0}"/>
              </a:ext>
            </a:extLst>
          </p:cNvPr>
          <p:cNvGraphicFramePr>
            <a:graphicFrameLocks noGrp="1"/>
          </p:cNvGraphicFramePr>
          <p:nvPr/>
        </p:nvGraphicFramePr>
        <p:xfrm>
          <a:off x="152401" y="818618"/>
          <a:ext cx="8839199" cy="3114135"/>
        </p:xfrm>
        <a:graphic>
          <a:graphicData uri="http://schemas.openxmlformats.org/drawingml/2006/table">
            <a:tbl>
              <a:tblPr firstRow="1" bandRow="1"/>
              <a:tblGrid>
                <a:gridCol w="1267718">
                  <a:extLst>
                    <a:ext uri="{9D8B030D-6E8A-4147-A177-3AD203B41FA5}">
                      <a16:colId xmlns:a16="http://schemas.microsoft.com/office/drawing/2014/main" val="1725803492"/>
                    </a:ext>
                  </a:extLst>
                </a:gridCol>
                <a:gridCol w="522411">
                  <a:extLst>
                    <a:ext uri="{9D8B030D-6E8A-4147-A177-3AD203B41FA5}">
                      <a16:colId xmlns:a16="http://schemas.microsoft.com/office/drawing/2014/main" val="20001"/>
                    </a:ext>
                  </a:extLst>
                </a:gridCol>
                <a:gridCol w="2403092">
                  <a:extLst>
                    <a:ext uri="{9D8B030D-6E8A-4147-A177-3AD203B41FA5}">
                      <a16:colId xmlns:a16="http://schemas.microsoft.com/office/drawing/2014/main" val="3791972105"/>
                    </a:ext>
                  </a:extLst>
                </a:gridCol>
                <a:gridCol w="4645978">
                  <a:extLst>
                    <a:ext uri="{9D8B030D-6E8A-4147-A177-3AD203B41FA5}">
                      <a16:colId xmlns:a16="http://schemas.microsoft.com/office/drawing/2014/main" val="242286642"/>
                    </a:ext>
                  </a:extLst>
                </a:gridCol>
              </a:tblGrid>
              <a:tr h="388620">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altLang="zh-CN" sz="2100" dirty="0">
                          <a:solidFill>
                            <a:schemeClr val="tx1"/>
                          </a:solidFill>
                        </a:rPr>
                        <a:t>Category</a:t>
                      </a:r>
                      <a:endParaRPr lang="zh-CN" altLang="en-US" sz="2100" dirty="0">
                        <a:solidFill>
                          <a:schemeClr val="tx1"/>
                        </a:solidFill>
                      </a:endParaRPr>
                    </a:p>
                  </a:txBody>
                  <a:tcPr marL="68580" marR="68580" marT="34290" marB="34290">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gridSpan="2">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altLang="zh-CN" sz="2100" dirty="0"/>
                        <a:t>Requirement</a:t>
                      </a:r>
                      <a:endParaRPr lang="zh-CN" altLang="en-US" sz="2100" dirty="0">
                        <a:solidFill>
                          <a:schemeClr val="tx1"/>
                        </a:solidFill>
                      </a:endParaRPr>
                    </a:p>
                  </a:txBody>
                  <a:tcPr marL="68580" marR="68580" marT="34290" marB="34290">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hMerge="1">
                  <a:txBody>
                    <a:bodyPr/>
                    <a:lstStyle/>
                    <a:p>
                      <a:pPr algn="ctr"/>
                      <a:endParaRPr lang="zh-CN" altLang="en-US" sz="2400" dirty="0">
                        <a:solidFill>
                          <a:schemeClr val="tx1"/>
                        </a:solidFill>
                      </a:endParaRPr>
                    </a:p>
                  </a:txBody>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altLang="zh-CN" sz="2100" dirty="0"/>
                        <a:t>Notes</a:t>
                      </a:r>
                      <a:endParaRPr lang="zh-CN" altLang="en-US" sz="2100" dirty="0">
                        <a:solidFill>
                          <a:schemeClr val="tx1"/>
                        </a:solidFill>
                      </a:endParaRPr>
                    </a:p>
                  </a:txBody>
                  <a:tcPr marL="68580" marR="68580" marT="34290" marB="34290">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681380186"/>
                  </a:ext>
                </a:extLst>
              </a:tr>
              <a:tr h="759555">
                <a:tc rowSpan="2">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b="1" dirty="0"/>
                        <a:t>Architectural and Functional</a:t>
                      </a:r>
                      <a:r>
                        <a:rPr lang="zh-CN" altLang="en-US" sz="1500" b="1" dirty="0"/>
                        <a:t> </a:t>
                      </a:r>
                      <a:r>
                        <a:rPr lang="en-US" altLang="zh-CN" sz="1500" b="1" dirty="0"/>
                        <a:t>requirements</a:t>
                      </a:r>
                      <a:endParaRPr lang="zh-CN" altLang="en-US" sz="1500" b="1" dirty="0"/>
                    </a:p>
                  </a:txBody>
                  <a:tcPr marL="68580" marR="68580" marT="34290" marB="34290">
                    <a:lnL w="12700" cap="flat" cmpd="sng" algn="ctr">
                      <a:solidFill>
                        <a:sysClr val="windowText" lastClr="000000"/>
                      </a:solidFill>
                      <a:prstDash val="solid"/>
                      <a:round/>
                      <a:headEnd type="none" w="med" len="med"/>
                      <a:tailEnd type="none" w="med" len="med"/>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strike="sngStrike" dirty="0"/>
                        <a:t>AR1</a:t>
                      </a:r>
                      <a:endParaRPr lang="zh-CN" altLang="en-US" sz="1500" strike="sngStrike" dirty="0"/>
                    </a:p>
                  </a:txBody>
                  <a:tcPr marL="68580" marR="68580" marT="34290" marB="3429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dirty="0"/>
                        <a:t>none</a:t>
                      </a:r>
                      <a:endParaRPr lang="zh-CN" altLang="en-US" sz="1500" dirty="0"/>
                    </a:p>
                  </a:txBody>
                  <a:tcPr marL="68580" marR="68580" marT="34290" marB="3429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indent="0">
                        <a:buNone/>
                      </a:pPr>
                      <a:r>
                        <a:rPr lang="en-US" altLang="zh-CN" sz="1500" baseline="0" dirty="0"/>
                        <a:t>Honolulu release will use the same architecture as that in Guilin release.</a:t>
                      </a:r>
                      <a:endParaRPr lang="en-US" altLang="zh-CN" sz="1500" dirty="0"/>
                    </a:p>
                  </a:txBody>
                  <a:tcPr marL="68580" marR="68580" marT="34290" marB="34290">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527872781"/>
                  </a:ext>
                </a:extLst>
              </a:tr>
              <a:tr h="1211580">
                <a:tc vMerge="1">
                  <a:txBody>
                    <a:bodyPr/>
                    <a:lstStyle/>
                    <a:p>
                      <a:endParaRPr lang="zh-CN" altLang="en-US" sz="1800" dirty="0"/>
                    </a:p>
                  </a:txBody>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dirty="0"/>
                        <a:t>FR1</a:t>
                      </a:r>
                      <a:endParaRPr lang="zh-CN" altLang="en-US" sz="1500" dirty="0"/>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500" dirty="0"/>
                        <a:t>Support reuse and modification of existing TN NSSIs</a:t>
                      </a:r>
                      <a:endParaRPr lang="zh-CN" altLang="en-US" sz="1500" dirty="0"/>
                    </a:p>
                    <a:p>
                      <a:endParaRPr lang="zh-CN" altLang="en-US" sz="1500" dirty="0"/>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500" dirty="0"/>
                        <a:t>Selection of an existing TN NSSI for reuse/sharing (TN NSSMF provides model/interface for OOF)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500" dirty="0"/>
                        <a:t>Modify TN NSSI SLA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500" dirty="0"/>
                        <a:t>Modify endpoints (add or delete endpoints from TN NSSI), and endpoint connections</a:t>
                      </a:r>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982394318"/>
                  </a:ext>
                </a:extLst>
              </a:tr>
              <a:tr h="75438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b="1" dirty="0"/>
                        <a:t>Modeling</a:t>
                      </a:r>
                      <a:endParaRPr lang="zh-CN" altLang="en-US" sz="1500" b="1" dirty="0"/>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dirty="0"/>
                        <a:t>MR1</a:t>
                      </a:r>
                      <a:endParaRPr lang="zh-CN" altLang="en-US" sz="1500" dirty="0"/>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dirty="0"/>
                        <a:t>Minor fixes and updates in TS</a:t>
                      </a:r>
                      <a:r>
                        <a:rPr lang="en-US" altLang="zh-CN" sz="1500" baseline="0" dirty="0"/>
                        <a:t> definition models and implementation models</a:t>
                      </a:r>
                      <a:endParaRPr lang="zh-CN" altLang="en-US" sz="1500" dirty="0"/>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altLang="zh-CN" sz="1500" baseline="0" dirty="0"/>
                        <a:t>Align service profile and slice profile model with latest 3GPP NRM</a:t>
                      </a:r>
                    </a:p>
                  </a:txBody>
                  <a:tcPr marL="68580" marR="68580" marT="34290" marB="34290">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260719841"/>
                  </a:ext>
                </a:extLst>
              </a:tr>
            </a:tbl>
          </a:graphicData>
        </a:graphic>
      </p:graphicFrame>
      <p:sp>
        <p:nvSpPr>
          <p:cNvPr id="7" name="Rectangle 6">
            <a:extLst>
              <a:ext uri="{FF2B5EF4-FFF2-40B4-BE49-F238E27FC236}">
                <a16:creationId xmlns:a16="http://schemas.microsoft.com/office/drawing/2014/main" id="{8F1FAC6A-72CE-4381-AB64-B9BA76BA8987}"/>
              </a:ext>
            </a:extLst>
          </p:cNvPr>
          <p:cNvSpPr/>
          <p:nvPr/>
        </p:nvSpPr>
        <p:spPr>
          <a:xfrm>
            <a:off x="152401" y="4101517"/>
            <a:ext cx="8839199" cy="625625"/>
          </a:xfrm>
          <a:prstGeom prst="rect">
            <a:avLst/>
          </a:prstGeom>
          <a:solidFill>
            <a:srgbClr val="5B9BD5">
              <a:lumMod val="40000"/>
              <a:lumOff val="60000"/>
            </a:srgbClr>
          </a:solidFill>
          <a:ln w="12700" cap="flat" cmpd="sng" algn="ctr">
            <a:solidFill>
              <a:srgbClr val="5B9BD5">
                <a:shade val="50000"/>
              </a:srgbClr>
            </a:solidFill>
            <a:prstDash val="solid"/>
            <a:miter lim="800000"/>
          </a:ln>
          <a:effectLst/>
        </p:spPr>
        <p:txBody>
          <a:bodyPr rtlCol="0" anchor="ctr"/>
          <a:lstStyle/>
          <a:p>
            <a:pPr marL="0" marR="0" lvl="0" indent="0" algn="just"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mn-cs"/>
              </a:rPr>
              <a:t>Transport Slicing enhancements is being covered as part of REQ-456 along with CCVPN use case. The architecture for Transport Slicing, its interfaces and TN NSSMF design principles shall align with the E2E Network Slicing use case. While the next few slides provide an overview of Transport Slicing enhancements in Honolulu release, refer to REQ-456 for more details about the Transport Slicing aspects.</a:t>
            </a:r>
          </a:p>
        </p:txBody>
      </p:sp>
    </p:spTree>
    <p:extLst>
      <p:ext uri="{BB962C8B-B14F-4D97-AF65-F5344CB8AC3E}">
        <p14:creationId xmlns:p14="http://schemas.microsoft.com/office/powerpoint/2010/main" val="623806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A7463-4AEE-4330-BA80-4080EBEEA23D}"/>
              </a:ext>
            </a:extLst>
          </p:cNvPr>
          <p:cNvSpPr>
            <a:spLocks noGrp="1"/>
          </p:cNvSpPr>
          <p:nvPr>
            <p:ph type="title"/>
          </p:nvPr>
        </p:nvSpPr>
        <p:spPr/>
        <p:txBody>
          <a:bodyPr>
            <a:noAutofit/>
          </a:bodyPr>
          <a:lstStyle/>
          <a:p>
            <a:r>
              <a:rPr lang="en-US" altLang="zh-CN" sz="2800" dirty="0">
                <a:solidFill>
                  <a:prstClr val="white"/>
                </a:solidFill>
                <a:ea typeface="DengXian Light" panose="02010600030101010101" pitchFamily="2" charset="-122"/>
              </a:rPr>
              <a:t>FR1: Modify/reuse existing TN NSSI:</a:t>
            </a:r>
            <a:br>
              <a:rPr lang="en-US" altLang="zh-CN" sz="2800" dirty="0">
                <a:solidFill>
                  <a:prstClr val="white"/>
                </a:solidFill>
                <a:ea typeface="DengXian Light" panose="02010600030101010101" pitchFamily="2" charset="-122"/>
              </a:rPr>
            </a:br>
            <a:r>
              <a:rPr lang="en-US" altLang="zh-CN" sz="2800" dirty="0">
                <a:solidFill>
                  <a:prstClr val="white"/>
                </a:solidFill>
                <a:ea typeface="DengXian Light" panose="02010600030101010101" pitchFamily="2" charset="-122"/>
              </a:rPr>
              <a:t>Four scenarios </a:t>
            </a:r>
            <a:endParaRPr lang="en-IN" sz="2800" dirty="0"/>
          </a:p>
        </p:txBody>
      </p:sp>
      <p:sp>
        <p:nvSpPr>
          <p:cNvPr id="4" name="Rectangle 3">
            <a:extLst>
              <a:ext uri="{FF2B5EF4-FFF2-40B4-BE49-F238E27FC236}">
                <a16:creationId xmlns:a16="http://schemas.microsoft.com/office/drawing/2014/main" id="{0C250064-DBB5-4AB5-BF32-D0D297127A82}"/>
              </a:ext>
            </a:extLst>
          </p:cNvPr>
          <p:cNvSpPr/>
          <p:nvPr/>
        </p:nvSpPr>
        <p:spPr>
          <a:xfrm>
            <a:off x="1266600" y="1360682"/>
            <a:ext cx="1541808" cy="1137282"/>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25838396-9B33-4662-9DDB-DE2B85EE917F}"/>
              </a:ext>
            </a:extLst>
          </p:cNvPr>
          <p:cNvSpPr txBox="1"/>
          <p:nvPr/>
        </p:nvSpPr>
        <p:spPr>
          <a:xfrm>
            <a:off x="224203" y="766781"/>
            <a:ext cx="8783516" cy="415498"/>
          </a:xfrm>
          <a:prstGeom prst="rect">
            <a:avLst/>
          </a:prstGeom>
          <a:noFill/>
        </p:spPr>
        <p:txBody>
          <a:bodyPr wrap="square" rtlCol="0">
            <a:spAutoFit/>
          </a:bodyPr>
          <a:lstStyle/>
          <a:p>
            <a:pPr marL="0" marR="0" lvl="0" indent="0" defTabSz="685800" eaLnBrk="1" fontAlgn="auto" latinLnBrk="0" hangingPunct="1">
              <a:lnSpc>
                <a:spcPct val="100000"/>
              </a:lnSpc>
              <a:spcBef>
                <a:spcPts val="450"/>
              </a:spcBef>
              <a:spcAft>
                <a:spcPts val="0"/>
              </a:spcAft>
              <a:buClrTx/>
              <a:buSzTx/>
              <a:buFontTx/>
              <a:buNone/>
              <a:tabLst/>
              <a:defRPr/>
            </a:pPr>
            <a:r>
              <a:rPr kumimoji="0" lang="en-US" sz="2100" b="0" i="0" u="none" strike="noStrike" kern="0" cap="none" spc="0" normalizeH="0" baseline="0" noProof="0" dirty="0">
                <a:ln>
                  <a:noFill/>
                </a:ln>
                <a:solidFill>
                  <a:prstClr val="black"/>
                </a:solidFill>
                <a:effectLst/>
                <a:uLnTx/>
                <a:uFillTx/>
              </a:rPr>
              <a:t>Modify (increase or decrease) max-bandwidth of existing connection-links</a:t>
            </a:r>
          </a:p>
        </p:txBody>
      </p:sp>
      <p:sp>
        <p:nvSpPr>
          <p:cNvPr id="6" name="TextBox 5">
            <a:extLst>
              <a:ext uri="{FF2B5EF4-FFF2-40B4-BE49-F238E27FC236}">
                <a16:creationId xmlns:a16="http://schemas.microsoft.com/office/drawing/2014/main" id="{B8E4E362-E0FB-458A-A594-2FC9D2C7DE85}"/>
              </a:ext>
            </a:extLst>
          </p:cNvPr>
          <p:cNvSpPr txBox="1"/>
          <p:nvPr/>
        </p:nvSpPr>
        <p:spPr>
          <a:xfrm>
            <a:off x="224203" y="2823753"/>
            <a:ext cx="5692439" cy="415498"/>
          </a:xfrm>
          <a:prstGeom prst="rect">
            <a:avLst/>
          </a:prstGeom>
          <a:noFill/>
        </p:spPr>
        <p:txBody>
          <a:bodyPr wrap="square" rtlCol="0">
            <a:spAutoFit/>
          </a:bodyPr>
          <a:lstStyle/>
          <a:p>
            <a:pPr marL="0" marR="0" lvl="0" indent="0" defTabSz="685800" eaLnBrk="1" fontAlgn="auto" latinLnBrk="0" hangingPunct="1">
              <a:lnSpc>
                <a:spcPct val="100000"/>
              </a:lnSpc>
              <a:spcBef>
                <a:spcPts val="450"/>
              </a:spcBef>
              <a:spcAft>
                <a:spcPts val="0"/>
              </a:spcAft>
              <a:buClrTx/>
              <a:buSzTx/>
              <a:buFontTx/>
              <a:buNone/>
              <a:tabLst/>
              <a:defRPr/>
            </a:pPr>
            <a:r>
              <a:rPr kumimoji="0" lang="en-US" sz="2100" b="0" i="0" u="none" strike="noStrike" kern="0" cap="none" spc="0" normalizeH="0" baseline="0" noProof="0" dirty="0">
                <a:ln>
                  <a:noFill/>
                </a:ln>
                <a:solidFill>
                  <a:prstClr val="black"/>
                </a:solidFill>
                <a:effectLst/>
                <a:uLnTx/>
                <a:uFillTx/>
              </a:rPr>
              <a:t>Add new (or remove existing) connection-links</a:t>
            </a:r>
          </a:p>
        </p:txBody>
      </p:sp>
      <p:sp>
        <p:nvSpPr>
          <p:cNvPr id="7" name="TextBox 6">
            <a:extLst>
              <a:ext uri="{FF2B5EF4-FFF2-40B4-BE49-F238E27FC236}">
                <a16:creationId xmlns:a16="http://schemas.microsoft.com/office/drawing/2014/main" id="{8568284A-BC46-444C-AD74-8C1F5C483591}"/>
              </a:ext>
            </a:extLst>
          </p:cNvPr>
          <p:cNvSpPr txBox="1"/>
          <p:nvPr/>
        </p:nvSpPr>
        <p:spPr>
          <a:xfrm>
            <a:off x="3831946" y="1319657"/>
            <a:ext cx="1330625" cy="50783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Increase max-</a:t>
            </a:r>
            <a:r>
              <a:rPr kumimoji="0" lang="en-US" sz="1350" b="0" i="0" u="none" strike="noStrike" kern="0" cap="none" spc="0" normalizeH="0" baseline="0" noProof="0" dirty="0" err="1">
                <a:ln>
                  <a:noFill/>
                </a:ln>
                <a:solidFill>
                  <a:prstClr val="black"/>
                </a:solidFill>
                <a:effectLst/>
                <a:uLnTx/>
                <a:uFillTx/>
              </a:rPr>
              <a:t>bw</a:t>
            </a:r>
            <a:endParaRPr kumimoji="0" lang="en-US" sz="1350" b="0" i="0" u="none" strike="noStrike" kern="0" cap="none" spc="0" normalizeH="0" baseline="0" noProof="0" dirty="0">
              <a:ln>
                <a:noFill/>
              </a:ln>
              <a:solidFill>
                <a:prstClr val="black"/>
              </a:solidFill>
              <a:effectLst/>
              <a:uLnTx/>
              <a:uFillTx/>
            </a:endParaRPr>
          </a:p>
        </p:txBody>
      </p:sp>
      <p:sp>
        <p:nvSpPr>
          <p:cNvPr id="8" name="Right Arrow 80">
            <a:extLst>
              <a:ext uri="{FF2B5EF4-FFF2-40B4-BE49-F238E27FC236}">
                <a16:creationId xmlns:a16="http://schemas.microsoft.com/office/drawing/2014/main" id="{B97C733F-5392-4736-809F-A04ED1DBA8B9}"/>
              </a:ext>
            </a:extLst>
          </p:cNvPr>
          <p:cNvSpPr/>
          <p:nvPr/>
        </p:nvSpPr>
        <p:spPr>
          <a:xfrm>
            <a:off x="3823537" y="1541668"/>
            <a:ext cx="1376589" cy="317727"/>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A56023A6-ED98-4342-9178-CBE9AD650532}"/>
              </a:ext>
            </a:extLst>
          </p:cNvPr>
          <p:cNvSpPr/>
          <p:nvPr/>
        </p:nvSpPr>
        <p:spPr>
          <a:xfrm>
            <a:off x="332919" y="1327001"/>
            <a:ext cx="755650" cy="1170963"/>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CFA510C-E829-400E-BB56-C24E0E9DCBB6}"/>
              </a:ext>
            </a:extLst>
          </p:cNvPr>
          <p:cNvSpPr/>
          <p:nvPr/>
        </p:nvSpPr>
        <p:spPr>
          <a:xfrm>
            <a:off x="2971303" y="1360681"/>
            <a:ext cx="755650" cy="1085138"/>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589D0E7-96BD-4F40-AB43-6C90377A3828}"/>
              </a:ext>
            </a:extLst>
          </p:cNvPr>
          <p:cNvSpPr txBox="1"/>
          <p:nvPr/>
        </p:nvSpPr>
        <p:spPr>
          <a:xfrm>
            <a:off x="653494" y="1569708"/>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EP1</a:t>
            </a:r>
          </a:p>
        </p:txBody>
      </p:sp>
      <p:sp>
        <p:nvSpPr>
          <p:cNvPr id="12" name="圆柱形 230">
            <a:extLst>
              <a:ext uri="{FF2B5EF4-FFF2-40B4-BE49-F238E27FC236}">
                <a16:creationId xmlns:a16="http://schemas.microsoft.com/office/drawing/2014/main" id="{5F6A5AA4-2260-4516-8438-CB83AD142DAA}"/>
              </a:ext>
            </a:extLst>
          </p:cNvPr>
          <p:cNvSpPr>
            <a:spLocks noChangeArrowheads="1"/>
          </p:cNvSpPr>
          <p:nvPr/>
        </p:nvSpPr>
        <p:spPr bwMode="auto">
          <a:xfrm rot="5400000" flipV="1">
            <a:off x="1919582" y="899059"/>
            <a:ext cx="262986" cy="1514666"/>
          </a:xfrm>
          <a:prstGeom prst="can">
            <a:avLst>
              <a:gd name="adj" fmla="val 14600"/>
            </a:avLst>
          </a:prstGeom>
          <a:solidFill>
            <a:srgbClr val="FFC000"/>
          </a:solidFill>
          <a:ln w="3175">
            <a:solidFill>
              <a:srgbClr val="000000">
                <a:lumMod val="60000"/>
                <a:lumOff val="40000"/>
              </a:srgbClr>
            </a:solidFill>
            <a:round/>
            <a:headEnd/>
            <a:tailEnd/>
          </a:ln>
        </p:spPr>
        <p:txBody>
          <a:bodyPr lIns="40500" rIns="40500" anchor="ctr"/>
          <a:lstStyle/>
          <a:p>
            <a:pPr marL="0" marR="0" lvl="0" indent="0" algn="ctr" defTabSz="601181" eaLnBrk="1" fontAlgn="auto" latinLnBrk="0" hangingPunct="1">
              <a:lnSpc>
                <a:spcPct val="120000"/>
              </a:lnSpc>
              <a:spcBef>
                <a:spcPts val="0"/>
              </a:spcBef>
              <a:spcAft>
                <a:spcPts val="0"/>
              </a:spcAft>
              <a:buClr>
                <a:srgbClr val="000000"/>
              </a:buClr>
              <a:buSzTx/>
              <a:buFontTx/>
              <a:buNone/>
              <a:tabLst/>
              <a:defRPr/>
            </a:pPr>
            <a:endParaRPr kumimoji="0" lang="zh-CN" altLang="en-US" sz="525" b="0" i="1"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13" name="TextBox 12">
            <a:extLst>
              <a:ext uri="{FF2B5EF4-FFF2-40B4-BE49-F238E27FC236}">
                <a16:creationId xmlns:a16="http://schemas.microsoft.com/office/drawing/2014/main" id="{03FEF038-9A1C-4F9C-9E27-6CF453BA2080}"/>
              </a:ext>
            </a:extLst>
          </p:cNvPr>
          <p:cNvSpPr txBox="1"/>
          <p:nvPr/>
        </p:nvSpPr>
        <p:spPr>
          <a:xfrm>
            <a:off x="1369025" y="1557903"/>
            <a:ext cx="1454155" cy="2308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Max-</a:t>
            </a:r>
            <a:r>
              <a:rPr kumimoji="0" lang="en-US" altLang="zh-CN" sz="900" b="1" i="0" u="none" strike="noStrike" kern="0" cap="none" spc="0" normalizeH="0" baseline="0" noProof="0" dirty="0" err="1">
                <a:ln>
                  <a:noFill/>
                </a:ln>
                <a:solidFill>
                  <a:prstClr val="black"/>
                </a:solidFill>
                <a:effectLst/>
                <a:uLnTx/>
                <a:uFillTx/>
                <a:ea typeface="DengXian" panose="02010600030101010101" pitchFamily="2" charset="-122"/>
              </a:rPr>
              <a:t>banwidth</a:t>
            </a: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 20G</a:t>
            </a:r>
            <a:endParaRPr kumimoji="0" lang="en-US" sz="900" b="1" i="0" u="none" strike="noStrike" kern="0" cap="none" spc="0" normalizeH="0" baseline="0" noProof="0" dirty="0">
              <a:ln>
                <a:noFill/>
              </a:ln>
              <a:solidFill>
                <a:prstClr val="black"/>
              </a:solidFill>
              <a:effectLst/>
              <a:uLnTx/>
              <a:uFillTx/>
            </a:endParaRPr>
          </a:p>
        </p:txBody>
      </p:sp>
      <p:sp>
        <p:nvSpPr>
          <p:cNvPr id="14" name="TextBox 13">
            <a:extLst>
              <a:ext uri="{FF2B5EF4-FFF2-40B4-BE49-F238E27FC236}">
                <a16:creationId xmlns:a16="http://schemas.microsoft.com/office/drawing/2014/main" id="{D5DEB4F9-B87B-4F89-83A5-50DB7EC3F4B6}"/>
              </a:ext>
            </a:extLst>
          </p:cNvPr>
          <p:cNvSpPr txBox="1"/>
          <p:nvPr/>
        </p:nvSpPr>
        <p:spPr>
          <a:xfrm>
            <a:off x="2837953" y="1557904"/>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EP2</a:t>
            </a:r>
          </a:p>
        </p:txBody>
      </p:sp>
      <p:sp>
        <p:nvSpPr>
          <p:cNvPr id="15" name="矩形 99">
            <a:extLst>
              <a:ext uri="{FF2B5EF4-FFF2-40B4-BE49-F238E27FC236}">
                <a16:creationId xmlns:a16="http://schemas.microsoft.com/office/drawing/2014/main" id="{013414C5-BA75-43B4-9959-825B64C76224}"/>
              </a:ext>
            </a:extLst>
          </p:cNvPr>
          <p:cNvSpPr/>
          <p:nvPr/>
        </p:nvSpPr>
        <p:spPr>
          <a:xfrm>
            <a:off x="1305079" y="1172028"/>
            <a:ext cx="1420776"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Transport Slice</a:t>
            </a:r>
          </a:p>
        </p:txBody>
      </p:sp>
      <p:sp>
        <p:nvSpPr>
          <p:cNvPr id="16" name="矩形 99">
            <a:extLst>
              <a:ext uri="{FF2B5EF4-FFF2-40B4-BE49-F238E27FC236}">
                <a16:creationId xmlns:a16="http://schemas.microsoft.com/office/drawing/2014/main" id="{1AEF10F1-8607-458C-8341-12E5C2235B7D}"/>
              </a:ext>
            </a:extLst>
          </p:cNvPr>
          <p:cNvSpPr/>
          <p:nvPr/>
        </p:nvSpPr>
        <p:spPr>
          <a:xfrm>
            <a:off x="307823" y="1133819"/>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RAN slice</a:t>
            </a:r>
          </a:p>
        </p:txBody>
      </p:sp>
      <p:sp>
        <p:nvSpPr>
          <p:cNvPr id="17" name="矩形 99">
            <a:extLst>
              <a:ext uri="{FF2B5EF4-FFF2-40B4-BE49-F238E27FC236}">
                <a16:creationId xmlns:a16="http://schemas.microsoft.com/office/drawing/2014/main" id="{BDD31B00-8F63-4685-A9AD-C3EAF29DBC65}"/>
              </a:ext>
            </a:extLst>
          </p:cNvPr>
          <p:cNvSpPr/>
          <p:nvPr/>
        </p:nvSpPr>
        <p:spPr>
          <a:xfrm>
            <a:off x="2837952" y="1156363"/>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CORE slice</a:t>
            </a:r>
          </a:p>
        </p:txBody>
      </p:sp>
      <p:sp>
        <p:nvSpPr>
          <p:cNvPr id="18" name="Rectangle 17">
            <a:extLst>
              <a:ext uri="{FF2B5EF4-FFF2-40B4-BE49-F238E27FC236}">
                <a16:creationId xmlns:a16="http://schemas.microsoft.com/office/drawing/2014/main" id="{784E873C-DDAF-4EDC-8A49-99A52D8F18CC}"/>
              </a:ext>
            </a:extLst>
          </p:cNvPr>
          <p:cNvSpPr/>
          <p:nvPr/>
        </p:nvSpPr>
        <p:spPr>
          <a:xfrm>
            <a:off x="6260629" y="1474982"/>
            <a:ext cx="1541808" cy="1137282"/>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EB5CF295-5CD1-4052-A117-D97DCA9E8A02}"/>
              </a:ext>
            </a:extLst>
          </p:cNvPr>
          <p:cNvSpPr/>
          <p:nvPr/>
        </p:nvSpPr>
        <p:spPr>
          <a:xfrm>
            <a:off x="5326948" y="1441301"/>
            <a:ext cx="755650" cy="1170963"/>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806E23F-B59D-4867-8DE0-9315DAD89409}"/>
              </a:ext>
            </a:extLst>
          </p:cNvPr>
          <p:cNvSpPr/>
          <p:nvPr/>
        </p:nvSpPr>
        <p:spPr>
          <a:xfrm>
            <a:off x="7965332" y="1474981"/>
            <a:ext cx="755650" cy="1085138"/>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53D9926-1DF9-47F8-AFDE-2A06D30CE4EB}"/>
              </a:ext>
            </a:extLst>
          </p:cNvPr>
          <p:cNvSpPr txBox="1"/>
          <p:nvPr/>
        </p:nvSpPr>
        <p:spPr>
          <a:xfrm>
            <a:off x="5647523" y="1684008"/>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EP1</a:t>
            </a:r>
          </a:p>
        </p:txBody>
      </p:sp>
      <p:sp>
        <p:nvSpPr>
          <p:cNvPr id="22" name="圆柱形 230">
            <a:extLst>
              <a:ext uri="{FF2B5EF4-FFF2-40B4-BE49-F238E27FC236}">
                <a16:creationId xmlns:a16="http://schemas.microsoft.com/office/drawing/2014/main" id="{8528B939-B7FF-45AA-A523-F89E768F1B64}"/>
              </a:ext>
            </a:extLst>
          </p:cNvPr>
          <p:cNvSpPr>
            <a:spLocks noChangeArrowheads="1"/>
          </p:cNvSpPr>
          <p:nvPr/>
        </p:nvSpPr>
        <p:spPr bwMode="auto">
          <a:xfrm rot="5400000" flipV="1">
            <a:off x="6811824" y="1000847"/>
            <a:ext cx="466562" cy="1514666"/>
          </a:xfrm>
          <a:prstGeom prst="can">
            <a:avLst>
              <a:gd name="adj" fmla="val 14600"/>
            </a:avLst>
          </a:prstGeom>
          <a:solidFill>
            <a:srgbClr val="FFC000"/>
          </a:solidFill>
          <a:ln w="3175">
            <a:solidFill>
              <a:srgbClr val="000000">
                <a:lumMod val="60000"/>
                <a:lumOff val="40000"/>
              </a:srgbClr>
            </a:solidFill>
            <a:round/>
            <a:headEnd/>
            <a:tailEnd/>
          </a:ln>
        </p:spPr>
        <p:txBody>
          <a:bodyPr lIns="40500" rIns="40500" anchor="ctr"/>
          <a:lstStyle/>
          <a:p>
            <a:pPr marL="0" marR="0" lvl="0" indent="0" algn="ctr" defTabSz="601181" eaLnBrk="1" fontAlgn="auto" latinLnBrk="0" hangingPunct="1">
              <a:lnSpc>
                <a:spcPct val="120000"/>
              </a:lnSpc>
              <a:spcBef>
                <a:spcPts val="0"/>
              </a:spcBef>
              <a:spcAft>
                <a:spcPts val="0"/>
              </a:spcAft>
              <a:buClr>
                <a:srgbClr val="000000"/>
              </a:buClr>
              <a:buSzTx/>
              <a:buFontTx/>
              <a:buNone/>
              <a:tabLst/>
              <a:defRPr/>
            </a:pPr>
            <a:endParaRPr kumimoji="0" lang="zh-CN" altLang="en-US" sz="525" b="0" i="1"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23" name="TextBox 22">
            <a:extLst>
              <a:ext uri="{FF2B5EF4-FFF2-40B4-BE49-F238E27FC236}">
                <a16:creationId xmlns:a16="http://schemas.microsoft.com/office/drawing/2014/main" id="{627EFF97-C7C4-41D1-833A-773AF83A17DE}"/>
              </a:ext>
            </a:extLst>
          </p:cNvPr>
          <p:cNvSpPr txBox="1"/>
          <p:nvPr/>
        </p:nvSpPr>
        <p:spPr>
          <a:xfrm>
            <a:off x="6398654" y="1671982"/>
            <a:ext cx="1454155" cy="2308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Max-</a:t>
            </a:r>
            <a:r>
              <a:rPr kumimoji="0" lang="en-US" altLang="zh-CN" sz="900" b="1" i="0" u="none" strike="noStrike" kern="0" cap="none" spc="0" normalizeH="0" baseline="0" noProof="0" dirty="0" err="1">
                <a:ln>
                  <a:noFill/>
                </a:ln>
                <a:solidFill>
                  <a:prstClr val="black"/>
                </a:solidFill>
                <a:effectLst/>
                <a:uLnTx/>
                <a:uFillTx/>
                <a:ea typeface="DengXian" panose="02010600030101010101" pitchFamily="2" charset="-122"/>
              </a:rPr>
              <a:t>banwidth</a:t>
            </a: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 30G</a:t>
            </a:r>
            <a:endParaRPr kumimoji="0" lang="en-US" sz="900" b="1" i="0" u="none" strike="noStrike" kern="0" cap="none" spc="0" normalizeH="0" baseline="0" noProof="0" dirty="0">
              <a:ln>
                <a:noFill/>
              </a:ln>
              <a:solidFill>
                <a:prstClr val="black"/>
              </a:solidFill>
              <a:effectLst/>
              <a:uLnTx/>
              <a:uFillTx/>
            </a:endParaRPr>
          </a:p>
        </p:txBody>
      </p:sp>
      <p:sp>
        <p:nvSpPr>
          <p:cNvPr id="24" name="TextBox 23">
            <a:extLst>
              <a:ext uri="{FF2B5EF4-FFF2-40B4-BE49-F238E27FC236}">
                <a16:creationId xmlns:a16="http://schemas.microsoft.com/office/drawing/2014/main" id="{7A962F25-E7C6-4DD5-9824-938769AAD232}"/>
              </a:ext>
            </a:extLst>
          </p:cNvPr>
          <p:cNvSpPr txBox="1"/>
          <p:nvPr/>
        </p:nvSpPr>
        <p:spPr>
          <a:xfrm>
            <a:off x="7831981" y="1672204"/>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EP2</a:t>
            </a:r>
          </a:p>
        </p:txBody>
      </p:sp>
      <p:sp>
        <p:nvSpPr>
          <p:cNvPr id="25" name="矩形 99">
            <a:extLst>
              <a:ext uri="{FF2B5EF4-FFF2-40B4-BE49-F238E27FC236}">
                <a16:creationId xmlns:a16="http://schemas.microsoft.com/office/drawing/2014/main" id="{2E60DFBC-0E5B-4FA9-9029-BDC366F0CD7A}"/>
              </a:ext>
            </a:extLst>
          </p:cNvPr>
          <p:cNvSpPr/>
          <p:nvPr/>
        </p:nvSpPr>
        <p:spPr>
          <a:xfrm>
            <a:off x="6299108" y="1286328"/>
            <a:ext cx="1420776"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Transport Slice</a:t>
            </a:r>
          </a:p>
        </p:txBody>
      </p:sp>
      <p:sp>
        <p:nvSpPr>
          <p:cNvPr id="26" name="矩形 99">
            <a:extLst>
              <a:ext uri="{FF2B5EF4-FFF2-40B4-BE49-F238E27FC236}">
                <a16:creationId xmlns:a16="http://schemas.microsoft.com/office/drawing/2014/main" id="{A87FAA8E-96A1-4E8A-962C-D44169F84834}"/>
              </a:ext>
            </a:extLst>
          </p:cNvPr>
          <p:cNvSpPr/>
          <p:nvPr/>
        </p:nvSpPr>
        <p:spPr>
          <a:xfrm>
            <a:off x="5301852" y="1248119"/>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RAN slice</a:t>
            </a:r>
          </a:p>
        </p:txBody>
      </p:sp>
      <p:sp>
        <p:nvSpPr>
          <p:cNvPr id="27" name="矩形 99">
            <a:extLst>
              <a:ext uri="{FF2B5EF4-FFF2-40B4-BE49-F238E27FC236}">
                <a16:creationId xmlns:a16="http://schemas.microsoft.com/office/drawing/2014/main" id="{50697B18-7AE9-4EFC-AAED-83CE0249F31A}"/>
              </a:ext>
            </a:extLst>
          </p:cNvPr>
          <p:cNvSpPr/>
          <p:nvPr/>
        </p:nvSpPr>
        <p:spPr>
          <a:xfrm>
            <a:off x="7831981" y="1270663"/>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CORE slice</a:t>
            </a:r>
          </a:p>
        </p:txBody>
      </p:sp>
      <p:sp>
        <p:nvSpPr>
          <p:cNvPr id="28" name="TextBox 27">
            <a:extLst>
              <a:ext uri="{FF2B5EF4-FFF2-40B4-BE49-F238E27FC236}">
                <a16:creationId xmlns:a16="http://schemas.microsoft.com/office/drawing/2014/main" id="{C852777A-C863-42A5-8FB5-992E172B09C3}"/>
              </a:ext>
            </a:extLst>
          </p:cNvPr>
          <p:cNvSpPr txBox="1"/>
          <p:nvPr/>
        </p:nvSpPr>
        <p:spPr>
          <a:xfrm>
            <a:off x="613734" y="2194529"/>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X</a:t>
            </a:r>
          </a:p>
        </p:txBody>
      </p:sp>
      <p:sp>
        <p:nvSpPr>
          <p:cNvPr id="29" name="TextBox 28">
            <a:extLst>
              <a:ext uri="{FF2B5EF4-FFF2-40B4-BE49-F238E27FC236}">
                <a16:creationId xmlns:a16="http://schemas.microsoft.com/office/drawing/2014/main" id="{29E915B1-9D60-4863-951F-B306A0C1376F}"/>
              </a:ext>
            </a:extLst>
          </p:cNvPr>
          <p:cNvSpPr txBox="1"/>
          <p:nvPr/>
        </p:nvSpPr>
        <p:spPr>
          <a:xfrm>
            <a:off x="2862715" y="2161175"/>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Y</a:t>
            </a:r>
          </a:p>
        </p:txBody>
      </p:sp>
      <p:sp>
        <p:nvSpPr>
          <p:cNvPr id="30" name="TextBox 29">
            <a:extLst>
              <a:ext uri="{FF2B5EF4-FFF2-40B4-BE49-F238E27FC236}">
                <a16:creationId xmlns:a16="http://schemas.microsoft.com/office/drawing/2014/main" id="{128EF749-1D45-41E7-BFFB-F8B0234F3857}"/>
              </a:ext>
            </a:extLst>
          </p:cNvPr>
          <p:cNvSpPr txBox="1"/>
          <p:nvPr/>
        </p:nvSpPr>
        <p:spPr>
          <a:xfrm>
            <a:off x="5651458" y="2314080"/>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X</a:t>
            </a:r>
          </a:p>
        </p:txBody>
      </p:sp>
      <p:sp>
        <p:nvSpPr>
          <p:cNvPr id="31" name="TextBox 30">
            <a:extLst>
              <a:ext uri="{FF2B5EF4-FFF2-40B4-BE49-F238E27FC236}">
                <a16:creationId xmlns:a16="http://schemas.microsoft.com/office/drawing/2014/main" id="{52835C09-3557-4359-9FD2-CAF13CD4FE86}"/>
              </a:ext>
            </a:extLst>
          </p:cNvPr>
          <p:cNvSpPr txBox="1"/>
          <p:nvPr/>
        </p:nvSpPr>
        <p:spPr>
          <a:xfrm>
            <a:off x="7860305" y="2275475"/>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Y</a:t>
            </a:r>
          </a:p>
        </p:txBody>
      </p:sp>
      <p:sp>
        <p:nvSpPr>
          <p:cNvPr id="32" name="Rectangle 31">
            <a:extLst>
              <a:ext uri="{FF2B5EF4-FFF2-40B4-BE49-F238E27FC236}">
                <a16:creationId xmlns:a16="http://schemas.microsoft.com/office/drawing/2014/main" id="{0B57CF3B-6CFE-449B-BCB7-DF246E09509C}"/>
              </a:ext>
            </a:extLst>
          </p:cNvPr>
          <p:cNvSpPr/>
          <p:nvPr/>
        </p:nvSpPr>
        <p:spPr>
          <a:xfrm>
            <a:off x="1301772" y="3479624"/>
            <a:ext cx="1541808" cy="1137282"/>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6425301D-0431-4663-ACC8-6D0D93D00C60}"/>
              </a:ext>
            </a:extLst>
          </p:cNvPr>
          <p:cNvSpPr txBox="1"/>
          <p:nvPr/>
        </p:nvSpPr>
        <p:spPr>
          <a:xfrm>
            <a:off x="3847683" y="3458817"/>
            <a:ext cx="1448768" cy="276999"/>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Add connection link</a:t>
            </a:r>
          </a:p>
        </p:txBody>
      </p:sp>
      <p:sp>
        <p:nvSpPr>
          <p:cNvPr id="34" name="Right Arrow 132">
            <a:extLst>
              <a:ext uri="{FF2B5EF4-FFF2-40B4-BE49-F238E27FC236}">
                <a16:creationId xmlns:a16="http://schemas.microsoft.com/office/drawing/2014/main" id="{43E965C6-493D-48C8-ABEE-8F8AA5A56E5D}"/>
              </a:ext>
            </a:extLst>
          </p:cNvPr>
          <p:cNvSpPr/>
          <p:nvPr/>
        </p:nvSpPr>
        <p:spPr>
          <a:xfrm>
            <a:off x="3858709" y="3654013"/>
            <a:ext cx="1376589" cy="317727"/>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13E14412-CF8E-4545-BDB2-9585451945B7}"/>
              </a:ext>
            </a:extLst>
          </p:cNvPr>
          <p:cNvSpPr/>
          <p:nvPr/>
        </p:nvSpPr>
        <p:spPr>
          <a:xfrm>
            <a:off x="368091" y="3445943"/>
            <a:ext cx="755650" cy="1170963"/>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874BDEDC-A614-4783-BD6E-32AA67EE85C9}"/>
              </a:ext>
            </a:extLst>
          </p:cNvPr>
          <p:cNvSpPr/>
          <p:nvPr/>
        </p:nvSpPr>
        <p:spPr>
          <a:xfrm>
            <a:off x="3006475" y="3479623"/>
            <a:ext cx="755650" cy="1085138"/>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7" name="TextBox 36">
            <a:extLst>
              <a:ext uri="{FF2B5EF4-FFF2-40B4-BE49-F238E27FC236}">
                <a16:creationId xmlns:a16="http://schemas.microsoft.com/office/drawing/2014/main" id="{0C778A26-CD1C-4994-B3C3-E5B04F072F4B}"/>
              </a:ext>
            </a:extLst>
          </p:cNvPr>
          <p:cNvSpPr txBox="1"/>
          <p:nvPr/>
        </p:nvSpPr>
        <p:spPr>
          <a:xfrm>
            <a:off x="688666" y="3688650"/>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EP1</a:t>
            </a:r>
          </a:p>
        </p:txBody>
      </p:sp>
      <p:sp>
        <p:nvSpPr>
          <p:cNvPr id="38" name="圆柱形 230">
            <a:extLst>
              <a:ext uri="{FF2B5EF4-FFF2-40B4-BE49-F238E27FC236}">
                <a16:creationId xmlns:a16="http://schemas.microsoft.com/office/drawing/2014/main" id="{3E4F7E8C-4F24-4D25-BDEE-EC753ED14238}"/>
              </a:ext>
            </a:extLst>
          </p:cNvPr>
          <p:cNvSpPr>
            <a:spLocks noChangeArrowheads="1"/>
          </p:cNvSpPr>
          <p:nvPr/>
        </p:nvSpPr>
        <p:spPr bwMode="auto">
          <a:xfrm rot="5400000" flipV="1">
            <a:off x="1934083" y="3041223"/>
            <a:ext cx="265973" cy="1514666"/>
          </a:xfrm>
          <a:prstGeom prst="can">
            <a:avLst>
              <a:gd name="adj" fmla="val 14600"/>
            </a:avLst>
          </a:prstGeom>
          <a:solidFill>
            <a:srgbClr val="FFC000"/>
          </a:solidFill>
          <a:ln w="3175">
            <a:solidFill>
              <a:srgbClr val="000000">
                <a:lumMod val="60000"/>
                <a:lumOff val="40000"/>
              </a:srgbClr>
            </a:solidFill>
            <a:round/>
            <a:headEnd/>
            <a:tailEnd/>
          </a:ln>
        </p:spPr>
        <p:txBody>
          <a:bodyPr lIns="40500" rIns="40500" anchor="ctr"/>
          <a:lstStyle/>
          <a:p>
            <a:pPr marL="0" marR="0" lvl="0" indent="0" algn="ctr" defTabSz="601181" eaLnBrk="1" fontAlgn="auto" latinLnBrk="0" hangingPunct="1">
              <a:lnSpc>
                <a:spcPct val="120000"/>
              </a:lnSpc>
              <a:spcBef>
                <a:spcPts val="0"/>
              </a:spcBef>
              <a:spcAft>
                <a:spcPts val="0"/>
              </a:spcAft>
              <a:buClr>
                <a:srgbClr val="000000"/>
              </a:buClr>
              <a:buSzTx/>
              <a:buFontTx/>
              <a:buNone/>
              <a:tabLst/>
              <a:defRPr/>
            </a:pPr>
            <a:endParaRPr kumimoji="0" lang="zh-CN" altLang="en-US" sz="525" b="0" i="1"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39" name="TextBox 38">
            <a:extLst>
              <a:ext uri="{FF2B5EF4-FFF2-40B4-BE49-F238E27FC236}">
                <a16:creationId xmlns:a16="http://schemas.microsoft.com/office/drawing/2014/main" id="{8BE9A72E-171F-4A48-A85C-9FF88E118091}"/>
              </a:ext>
            </a:extLst>
          </p:cNvPr>
          <p:cNvSpPr txBox="1"/>
          <p:nvPr/>
        </p:nvSpPr>
        <p:spPr>
          <a:xfrm>
            <a:off x="1351326" y="3683000"/>
            <a:ext cx="1454155" cy="2308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Max-</a:t>
            </a:r>
            <a:r>
              <a:rPr kumimoji="0" lang="en-US" altLang="zh-CN" sz="900" b="1" i="0" u="none" strike="noStrike" kern="0" cap="none" spc="0" normalizeH="0" baseline="0" noProof="0" dirty="0" err="1">
                <a:ln>
                  <a:noFill/>
                </a:ln>
                <a:solidFill>
                  <a:prstClr val="black"/>
                </a:solidFill>
                <a:effectLst/>
                <a:uLnTx/>
                <a:uFillTx/>
                <a:ea typeface="DengXian" panose="02010600030101010101" pitchFamily="2" charset="-122"/>
              </a:rPr>
              <a:t>banwidth</a:t>
            </a: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 20G</a:t>
            </a:r>
            <a:endParaRPr kumimoji="0" lang="en-US" sz="900" b="1" i="0" u="none" strike="noStrike" kern="0" cap="none" spc="0" normalizeH="0" baseline="0" noProof="0" dirty="0">
              <a:ln>
                <a:noFill/>
              </a:ln>
              <a:solidFill>
                <a:prstClr val="black"/>
              </a:solidFill>
              <a:effectLst/>
              <a:uLnTx/>
              <a:uFillTx/>
            </a:endParaRPr>
          </a:p>
        </p:txBody>
      </p:sp>
      <p:sp>
        <p:nvSpPr>
          <p:cNvPr id="40" name="TextBox 39">
            <a:extLst>
              <a:ext uri="{FF2B5EF4-FFF2-40B4-BE49-F238E27FC236}">
                <a16:creationId xmlns:a16="http://schemas.microsoft.com/office/drawing/2014/main" id="{8A163F06-E905-400A-BB01-86B265BB2270}"/>
              </a:ext>
            </a:extLst>
          </p:cNvPr>
          <p:cNvSpPr txBox="1"/>
          <p:nvPr/>
        </p:nvSpPr>
        <p:spPr>
          <a:xfrm>
            <a:off x="2873125" y="3676846"/>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EP2</a:t>
            </a:r>
          </a:p>
        </p:txBody>
      </p:sp>
      <p:sp>
        <p:nvSpPr>
          <p:cNvPr id="41" name="矩形 99">
            <a:extLst>
              <a:ext uri="{FF2B5EF4-FFF2-40B4-BE49-F238E27FC236}">
                <a16:creationId xmlns:a16="http://schemas.microsoft.com/office/drawing/2014/main" id="{D3327B56-940F-465B-A8E0-4CB8994448D2}"/>
              </a:ext>
            </a:extLst>
          </p:cNvPr>
          <p:cNvSpPr/>
          <p:nvPr/>
        </p:nvSpPr>
        <p:spPr>
          <a:xfrm>
            <a:off x="1340251" y="3290970"/>
            <a:ext cx="1420776"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Transport Slice</a:t>
            </a:r>
          </a:p>
        </p:txBody>
      </p:sp>
      <p:sp>
        <p:nvSpPr>
          <p:cNvPr id="42" name="矩形 99">
            <a:extLst>
              <a:ext uri="{FF2B5EF4-FFF2-40B4-BE49-F238E27FC236}">
                <a16:creationId xmlns:a16="http://schemas.microsoft.com/office/drawing/2014/main" id="{0E9CBE4A-F33E-4FFB-989C-083B4A6973F6}"/>
              </a:ext>
            </a:extLst>
          </p:cNvPr>
          <p:cNvSpPr/>
          <p:nvPr/>
        </p:nvSpPr>
        <p:spPr>
          <a:xfrm>
            <a:off x="342995" y="3252761"/>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RAN slice</a:t>
            </a:r>
          </a:p>
        </p:txBody>
      </p:sp>
      <p:sp>
        <p:nvSpPr>
          <p:cNvPr id="43" name="矩形 99">
            <a:extLst>
              <a:ext uri="{FF2B5EF4-FFF2-40B4-BE49-F238E27FC236}">
                <a16:creationId xmlns:a16="http://schemas.microsoft.com/office/drawing/2014/main" id="{E600B563-6437-481E-B50B-1C0B3922A257}"/>
              </a:ext>
            </a:extLst>
          </p:cNvPr>
          <p:cNvSpPr/>
          <p:nvPr/>
        </p:nvSpPr>
        <p:spPr>
          <a:xfrm>
            <a:off x="2873124" y="3275305"/>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CORE slice</a:t>
            </a:r>
          </a:p>
        </p:txBody>
      </p:sp>
      <p:sp>
        <p:nvSpPr>
          <p:cNvPr id="44" name="Rectangle 43">
            <a:extLst>
              <a:ext uri="{FF2B5EF4-FFF2-40B4-BE49-F238E27FC236}">
                <a16:creationId xmlns:a16="http://schemas.microsoft.com/office/drawing/2014/main" id="{BF073D22-3108-44BE-B0F5-2452C7B7436C}"/>
              </a:ext>
            </a:extLst>
          </p:cNvPr>
          <p:cNvSpPr/>
          <p:nvPr/>
        </p:nvSpPr>
        <p:spPr>
          <a:xfrm>
            <a:off x="6295801" y="3593924"/>
            <a:ext cx="1541808" cy="1137282"/>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3E8DB463-1183-4442-B27F-9D5F3D191527}"/>
              </a:ext>
            </a:extLst>
          </p:cNvPr>
          <p:cNvSpPr/>
          <p:nvPr/>
        </p:nvSpPr>
        <p:spPr>
          <a:xfrm>
            <a:off x="5362120" y="3560243"/>
            <a:ext cx="755650" cy="1170963"/>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D4490321-0C0F-4580-89AB-1B8404DA4144}"/>
              </a:ext>
            </a:extLst>
          </p:cNvPr>
          <p:cNvSpPr/>
          <p:nvPr/>
        </p:nvSpPr>
        <p:spPr>
          <a:xfrm>
            <a:off x="8000504" y="3593923"/>
            <a:ext cx="755650" cy="1085138"/>
          </a:xfrm>
          <a:prstGeom prst="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CEF9711C-A283-46E3-9209-4B268FB4395A}"/>
              </a:ext>
            </a:extLst>
          </p:cNvPr>
          <p:cNvSpPr txBox="1"/>
          <p:nvPr/>
        </p:nvSpPr>
        <p:spPr>
          <a:xfrm>
            <a:off x="5682695" y="3802950"/>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EP1</a:t>
            </a:r>
          </a:p>
        </p:txBody>
      </p:sp>
      <p:sp>
        <p:nvSpPr>
          <p:cNvPr id="48" name="圆柱形 230">
            <a:extLst>
              <a:ext uri="{FF2B5EF4-FFF2-40B4-BE49-F238E27FC236}">
                <a16:creationId xmlns:a16="http://schemas.microsoft.com/office/drawing/2014/main" id="{1A7B0DE4-5BC7-4A29-AC3E-902C0579EF6D}"/>
              </a:ext>
            </a:extLst>
          </p:cNvPr>
          <p:cNvSpPr>
            <a:spLocks noChangeArrowheads="1"/>
          </p:cNvSpPr>
          <p:nvPr/>
        </p:nvSpPr>
        <p:spPr bwMode="auto">
          <a:xfrm rot="5400000" flipV="1">
            <a:off x="6916982" y="3139066"/>
            <a:ext cx="284309" cy="1514666"/>
          </a:xfrm>
          <a:prstGeom prst="can">
            <a:avLst>
              <a:gd name="adj" fmla="val 14600"/>
            </a:avLst>
          </a:prstGeom>
          <a:solidFill>
            <a:srgbClr val="FFC000"/>
          </a:solidFill>
          <a:ln w="3175">
            <a:solidFill>
              <a:srgbClr val="000000">
                <a:lumMod val="60000"/>
                <a:lumOff val="40000"/>
              </a:srgbClr>
            </a:solidFill>
            <a:round/>
            <a:headEnd/>
            <a:tailEnd/>
          </a:ln>
        </p:spPr>
        <p:txBody>
          <a:bodyPr lIns="40500" rIns="40500" anchor="ctr"/>
          <a:lstStyle/>
          <a:p>
            <a:pPr marL="0" marR="0" lvl="0" indent="0" algn="ctr" defTabSz="601181" eaLnBrk="1" fontAlgn="auto" latinLnBrk="0" hangingPunct="1">
              <a:lnSpc>
                <a:spcPct val="120000"/>
              </a:lnSpc>
              <a:spcBef>
                <a:spcPts val="0"/>
              </a:spcBef>
              <a:spcAft>
                <a:spcPts val="0"/>
              </a:spcAft>
              <a:buClr>
                <a:srgbClr val="000000"/>
              </a:buClr>
              <a:buSzTx/>
              <a:buFontTx/>
              <a:buNone/>
              <a:tabLst/>
              <a:defRPr/>
            </a:pPr>
            <a:endParaRPr kumimoji="0" lang="zh-CN" altLang="en-US" sz="525" b="0" i="1"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49" name="TextBox 48">
            <a:extLst>
              <a:ext uri="{FF2B5EF4-FFF2-40B4-BE49-F238E27FC236}">
                <a16:creationId xmlns:a16="http://schemas.microsoft.com/office/drawing/2014/main" id="{B5E4AD12-4233-4B9C-A29C-A57CC7FDB37F}"/>
              </a:ext>
            </a:extLst>
          </p:cNvPr>
          <p:cNvSpPr txBox="1"/>
          <p:nvPr/>
        </p:nvSpPr>
        <p:spPr>
          <a:xfrm>
            <a:off x="6433826" y="3790924"/>
            <a:ext cx="1454155" cy="2308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Max-</a:t>
            </a:r>
            <a:r>
              <a:rPr kumimoji="0" lang="en-US" altLang="zh-CN" sz="900" b="1" i="0" u="none" strike="noStrike" kern="0" cap="none" spc="0" normalizeH="0" baseline="0" noProof="0" dirty="0" err="1">
                <a:ln>
                  <a:noFill/>
                </a:ln>
                <a:solidFill>
                  <a:prstClr val="black"/>
                </a:solidFill>
                <a:effectLst/>
                <a:uLnTx/>
                <a:uFillTx/>
                <a:ea typeface="DengXian" panose="02010600030101010101" pitchFamily="2" charset="-122"/>
              </a:rPr>
              <a:t>banwidth</a:t>
            </a: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 20G</a:t>
            </a:r>
            <a:endParaRPr kumimoji="0" lang="en-US" sz="900" b="1" i="0" u="none" strike="noStrike" kern="0" cap="none" spc="0" normalizeH="0" baseline="0" noProof="0" dirty="0">
              <a:ln>
                <a:noFill/>
              </a:ln>
              <a:solidFill>
                <a:prstClr val="black"/>
              </a:solidFill>
              <a:effectLst/>
              <a:uLnTx/>
              <a:uFillTx/>
            </a:endParaRPr>
          </a:p>
        </p:txBody>
      </p:sp>
      <p:sp>
        <p:nvSpPr>
          <p:cNvPr id="50" name="TextBox 49">
            <a:extLst>
              <a:ext uri="{FF2B5EF4-FFF2-40B4-BE49-F238E27FC236}">
                <a16:creationId xmlns:a16="http://schemas.microsoft.com/office/drawing/2014/main" id="{567A7EFC-D16B-43CC-9B82-F058D70FE942}"/>
              </a:ext>
            </a:extLst>
          </p:cNvPr>
          <p:cNvSpPr txBox="1"/>
          <p:nvPr/>
        </p:nvSpPr>
        <p:spPr>
          <a:xfrm>
            <a:off x="7867153" y="3791146"/>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EP2</a:t>
            </a:r>
          </a:p>
        </p:txBody>
      </p:sp>
      <p:sp>
        <p:nvSpPr>
          <p:cNvPr id="51" name="矩形 99">
            <a:extLst>
              <a:ext uri="{FF2B5EF4-FFF2-40B4-BE49-F238E27FC236}">
                <a16:creationId xmlns:a16="http://schemas.microsoft.com/office/drawing/2014/main" id="{C0C88391-F302-4673-9EFA-789CE23C8795}"/>
              </a:ext>
            </a:extLst>
          </p:cNvPr>
          <p:cNvSpPr/>
          <p:nvPr/>
        </p:nvSpPr>
        <p:spPr>
          <a:xfrm>
            <a:off x="6334280" y="3405270"/>
            <a:ext cx="1420776"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Transport Slice</a:t>
            </a:r>
          </a:p>
        </p:txBody>
      </p:sp>
      <p:sp>
        <p:nvSpPr>
          <p:cNvPr id="52" name="矩形 99">
            <a:extLst>
              <a:ext uri="{FF2B5EF4-FFF2-40B4-BE49-F238E27FC236}">
                <a16:creationId xmlns:a16="http://schemas.microsoft.com/office/drawing/2014/main" id="{40BA25F2-694B-4B16-93D1-7696663D7454}"/>
              </a:ext>
            </a:extLst>
          </p:cNvPr>
          <p:cNvSpPr/>
          <p:nvPr/>
        </p:nvSpPr>
        <p:spPr>
          <a:xfrm>
            <a:off x="5337024" y="3367061"/>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RAN slice</a:t>
            </a:r>
          </a:p>
        </p:txBody>
      </p:sp>
      <p:sp>
        <p:nvSpPr>
          <p:cNvPr id="53" name="矩形 99">
            <a:extLst>
              <a:ext uri="{FF2B5EF4-FFF2-40B4-BE49-F238E27FC236}">
                <a16:creationId xmlns:a16="http://schemas.microsoft.com/office/drawing/2014/main" id="{456F6F85-4744-4AB7-9577-F1EA06834FC6}"/>
              </a:ext>
            </a:extLst>
          </p:cNvPr>
          <p:cNvSpPr/>
          <p:nvPr/>
        </p:nvSpPr>
        <p:spPr>
          <a:xfrm>
            <a:off x="7867153" y="3389605"/>
            <a:ext cx="889001" cy="206595"/>
          </a:xfrm>
          <a:prstGeom prst="rect">
            <a:avLst/>
          </a:prstGeom>
        </p:spPr>
        <p:txBody>
          <a:bodyPr wrap="square">
            <a:spAutoFit/>
          </a:bodyPr>
          <a:lstStyle/>
          <a:p>
            <a:pPr algn="ctr" defTabSz="684494">
              <a:lnSpc>
                <a:spcPct val="90000"/>
              </a:lnSpc>
              <a:spcAft>
                <a:spcPts val="900"/>
              </a:spcAft>
              <a:buClr>
                <a:srgbClr val="FFFFFF"/>
              </a:buClr>
              <a:defRPr/>
            </a:pPr>
            <a:r>
              <a:rPr lang="en-US" altLang="zh-CN" sz="825" b="1" dirty="0">
                <a:solidFill>
                  <a:prstClr val="black"/>
                </a:solidFill>
                <a:ea typeface="DengXian" panose="02010600030101010101" pitchFamily="2" charset="-122"/>
              </a:rPr>
              <a:t>CORE slice</a:t>
            </a:r>
          </a:p>
        </p:txBody>
      </p:sp>
      <p:sp>
        <p:nvSpPr>
          <p:cNvPr id="54" name="TextBox 53">
            <a:extLst>
              <a:ext uri="{FF2B5EF4-FFF2-40B4-BE49-F238E27FC236}">
                <a16:creationId xmlns:a16="http://schemas.microsoft.com/office/drawing/2014/main" id="{61D1D232-F2A6-4B93-ADEA-09B4210F0100}"/>
              </a:ext>
            </a:extLst>
          </p:cNvPr>
          <p:cNvSpPr txBox="1"/>
          <p:nvPr/>
        </p:nvSpPr>
        <p:spPr>
          <a:xfrm>
            <a:off x="648906" y="4313471"/>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X</a:t>
            </a:r>
          </a:p>
        </p:txBody>
      </p:sp>
      <p:sp>
        <p:nvSpPr>
          <p:cNvPr id="55" name="TextBox 54">
            <a:extLst>
              <a:ext uri="{FF2B5EF4-FFF2-40B4-BE49-F238E27FC236}">
                <a16:creationId xmlns:a16="http://schemas.microsoft.com/office/drawing/2014/main" id="{5268E2CC-9156-4C25-B777-B6B31CB3B976}"/>
              </a:ext>
            </a:extLst>
          </p:cNvPr>
          <p:cNvSpPr txBox="1"/>
          <p:nvPr/>
        </p:nvSpPr>
        <p:spPr>
          <a:xfrm>
            <a:off x="2897887" y="4280117"/>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Y</a:t>
            </a:r>
          </a:p>
        </p:txBody>
      </p:sp>
      <p:sp>
        <p:nvSpPr>
          <p:cNvPr id="56" name="TextBox 55">
            <a:extLst>
              <a:ext uri="{FF2B5EF4-FFF2-40B4-BE49-F238E27FC236}">
                <a16:creationId xmlns:a16="http://schemas.microsoft.com/office/drawing/2014/main" id="{EEC6551D-2841-41E7-BBE4-E899CACA417E}"/>
              </a:ext>
            </a:extLst>
          </p:cNvPr>
          <p:cNvSpPr txBox="1"/>
          <p:nvPr/>
        </p:nvSpPr>
        <p:spPr>
          <a:xfrm>
            <a:off x="5686630" y="4433022"/>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X</a:t>
            </a:r>
          </a:p>
        </p:txBody>
      </p:sp>
      <p:sp>
        <p:nvSpPr>
          <p:cNvPr id="57" name="TextBox 56">
            <a:extLst>
              <a:ext uri="{FF2B5EF4-FFF2-40B4-BE49-F238E27FC236}">
                <a16:creationId xmlns:a16="http://schemas.microsoft.com/office/drawing/2014/main" id="{993310C1-A33F-4DC0-901F-E465B153DE3E}"/>
              </a:ext>
            </a:extLst>
          </p:cNvPr>
          <p:cNvSpPr txBox="1"/>
          <p:nvPr/>
        </p:nvSpPr>
        <p:spPr>
          <a:xfrm>
            <a:off x="7895477" y="4394417"/>
            <a:ext cx="558800" cy="230832"/>
          </a:xfrm>
          <a:prstGeom prst="rect">
            <a:avLst/>
          </a:prstGeom>
          <a:solidFill>
            <a:srgbClr val="FFD347"/>
          </a:solidFill>
          <a:ln>
            <a:solidFill>
              <a:srgbClr val="FF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rPr>
              <a:t>EP Y</a:t>
            </a:r>
          </a:p>
        </p:txBody>
      </p:sp>
      <p:sp>
        <p:nvSpPr>
          <p:cNvPr id="58" name="圆柱形 230">
            <a:extLst>
              <a:ext uri="{FF2B5EF4-FFF2-40B4-BE49-F238E27FC236}">
                <a16:creationId xmlns:a16="http://schemas.microsoft.com/office/drawing/2014/main" id="{907B4E46-0D0D-4311-9677-FF5A6B270C1A}"/>
              </a:ext>
            </a:extLst>
          </p:cNvPr>
          <p:cNvSpPr>
            <a:spLocks noChangeArrowheads="1"/>
          </p:cNvSpPr>
          <p:nvPr/>
        </p:nvSpPr>
        <p:spPr bwMode="auto">
          <a:xfrm rot="5400000" flipV="1">
            <a:off x="6925771" y="3774304"/>
            <a:ext cx="284309" cy="1514666"/>
          </a:xfrm>
          <a:prstGeom prst="can">
            <a:avLst>
              <a:gd name="adj" fmla="val 14600"/>
            </a:avLst>
          </a:prstGeom>
          <a:solidFill>
            <a:srgbClr val="FFC000"/>
          </a:solidFill>
          <a:ln w="3175">
            <a:solidFill>
              <a:srgbClr val="000000">
                <a:lumMod val="60000"/>
                <a:lumOff val="40000"/>
              </a:srgbClr>
            </a:solidFill>
            <a:round/>
            <a:headEnd/>
            <a:tailEnd/>
          </a:ln>
        </p:spPr>
        <p:txBody>
          <a:bodyPr lIns="40500" rIns="40500" anchor="ctr"/>
          <a:lstStyle/>
          <a:p>
            <a:pPr marL="0" marR="0" lvl="0" indent="0" algn="ctr" defTabSz="601181" eaLnBrk="1" fontAlgn="auto" latinLnBrk="0" hangingPunct="1">
              <a:lnSpc>
                <a:spcPct val="120000"/>
              </a:lnSpc>
              <a:spcBef>
                <a:spcPts val="0"/>
              </a:spcBef>
              <a:spcAft>
                <a:spcPts val="0"/>
              </a:spcAft>
              <a:buClr>
                <a:srgbClr val="000000"/>
              </a:buClr>
              <a:buSzTx/>
              <a:buFontTx/>
              <a:buNone/>
              <a:tabLst/>
              <a:defRPr/>
            </a:pPr>
            <a:endParaRPr kumimoji="0" lang="zh-CN" altLang="en-US" sz="525" b="0" i="1"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59" name="TextBox 58">
            <a:extLst>
              <a:ext uri="{FF2B5EF4-FFF2-40B4-BE49-F238E27FC236}">
                <a16:creationId xmlns:a16="http://schemas.microsoft.com/office/drawing/2014/main" id="{141A8970-C601-4DE2-B340-2F142683A762}"/>
              </a:ext>
            </a:extLst>
          </p:cNvPr>
          <p:cNvSpPr txBox="1"/>
          <p:nvPr/>
        </p:nvSpPr>
        <p:spPr>
          <a:xfrm>
            <a:off x="6442614" y="4426162"/>
            <a:ext cx="1454155" cy="2308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Max-</a:t>
            </a:r>
            <a:r>
              <a:rPr kumimoji="0" lang="en-US" altLang="zh-CN" sz="900" b="1" i="0" u="none" strike="noStrike" kern="0" cap="none" spc="0" normalizeH="0" baseline="0" noProof="0" dirty="0" err="1">
                <a:ln>
                  <a:noFill/>
                </a:ln>
                <a:solidFill>
                  <a:prstClr val="black"/>
                </a:solidFill>
                <a:effectLst/>
                <a:uLnTx/>
                <a:uFillTx/>
                <a:ea typeface="DengXian" panose="02010600030101010101" pitchFamily="2" charset="-122"/>
              </a:rPr>
              <a:t>banwidth</a:t>
            </a:r>
            <a:r>
              <a:rPr kumimoji="0" lang="en-US" altLang="zh-CN" sz="900" b="1" i="0" u="none" strike="noStrike" kern="0" cap="none" spc="0" normalizeH="0" baseline="0" noProof="0" dirty="0">
                <a:ln>
                  <a:noFill/>
                </a:ln>
                <a:solidFill>
                  <a:prstClr val="black"/>
                </a:solidFill>
                <a:effectLst/>
                <a:uLnTx/>
                <a:uFillTx/>
                <a:ea typeface="DengXian" panose="02010600030101010101" pitchFamily="2" charset="-122"/>
              </a:rPr>
              <a:t> 20G</a:t>
            </a:r>
            <a:endParaRPr kumimoji="0" lang="en-US" sz="900" b="1" i="0" u="none" strike="noStrike" kern="0" cap="none" spc="0" normalizeH="0" baseline="0" noProof="0" dirty="0">
              <a:ln>
                <a:noFill/>
              </a:ln>
              <a:solidFill>
                <a:prstClr val="black"/>
              </a:solidFill>
              <a:effectLst/>
              <a:uLnTx/>
              <a:uFillTx/>
            </a:endParaRPr>
          </a:p>
        </p:txBody>
      </p:sp>
      <p:sp>
        <p:nvSpPr>
          <p:cNvPr id="60" name="Right Arrow 158">
            <a:extLst>
              <a:ext uri="{FF2B5EF4-FFF2-40B4-BE49-F238E27FC236}">
                <a16:creationId xmlns:a16="http://schemas.microsoft.com/office/drawing/2014/main" id="{C4E5AD1C-6B84-44E0-8A8E-B5E999C3F647}"/>
              </a:ext>
            </a:extLst>
          </p:cNvPr>
          <p:cNvSpPr/>
          <p:nvPr/>
        </p:nvSpPr>
        <p:spPr>
          <a:xfrm rot="10800000">
            <a:off x="3839030" y="2228352"/>
            <a:ext cx="1376589" cy="317727"/>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1" name="TextBox 60">
            <a:extLst>
              <a:ext uri="{FF2B5EF4-FFF2-40B4-BE49-F238E27FC236}">
                <a16:creationId xmlns:a16="http://schemas.microsoft.com/office/drawing/2014/main" id="{A57187DB-4B8A-4E5F-98DE-FC2983F8812E}"/>
              </a:ext>
            </a:extLst>
          </p:cNvPr>
          <p:cNvSpPr txBox="1"/>
          <p:nvPr/>
        </p:nvSpPr>
        <p:spPr>
          <a:xfrm>
            <a:off x="3853775" y="1994797"/>
            <a:ext cx="1442676"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decrease max-</a:t>
            </a:r>
            <a:r>
              <a:rPr kumimoji="0" lang="en-US" sz="1350" b="0" i="0" u="none" strike="noStrike" kern="0" cap="none" spc="0" normalizeH="0" baseline="0" noProof="0" dirty="0" err="1">
                <a:ln>
                  <a:noFill/>
                </a:ln>
                <a:solidFill>
                  <a:prstClr val="black"/>
                </a:solidFill>
                <a:effectLst/>
                <a:uLnTx/>
                <a:uFillTx/>
              </a:rPr>
              <a:t>bw</a:t>
            </a:r>
            <a:endParaRPr kumimoji="0" lang="en-US" sz="1350" b="0" i="0" u="none" strike="noStrike" kern="0" cap="none" spc="0" normalizeH="0" baseline="0" noProof="0" dirty="0">
              <a:ln>
                <a:noFill/>
              </a:ln>
              <a:solidFill>
                <a:prstClr val="black"/>
              </a:solidFill>
              <a:effectLst/>
              <a:uLnTx/>
              <a:uFillTx/>
            </a:endParaRPr>
          </a:p>
        </p:txBody>
      </p:sp>
      <p:sp>
        <p:nvSpPr>
          <p:cNvPr id="62" name="Right Arrow 160">
            <a:extLst>
              <a:ext uri="{FF2B5EF4-FFF2-40B4-BE49-F238E27FC236}">
                <a16:creationId xmlns:a16="http://schemas.microsoft.com/office/drawing/2014/main" id="{38CCD8F2-96D8-4203-B0CA-02C54B222CAA}"/>
              </a:ext>
            </a:extLst>
          </p:cNvPr>
          <p:cNvSpPr/>
          <p:nvPr/>
        </p:nvSpPr>
        <p:spPr>
          <a:xfrm rot="10800000">
            <a:off x="3888947" y="4339427"/>
            <a:ext cx="1376589" cy="317727"/>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3" name="TextBox 62">
            <a:extLst>
              <a:ext uri="{FF2B5EF4-FFF2-40B4-BE49-F238E27FC236}">
                <a16:creationId xmlns:a16="http://schemas.microsoft.com/office/drawing/2014/main" id="{0E8016F7-4056-4E0F-B372-7C5C6145A425}"/>
              </a:ext>
            </a:extLst>
          </p:cNvPr>
          <p:cNvSpPr txBox="1"/>
          <p:nvPr/>
        </p:nvSpPr>
        <p:spPr>
          <a:xfrm>
            <a:off x="3762125" y="4134611"/>
            <a:ext cx="1575589" cy="276999"/>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Delete connection link</a:t>
            </a:r>
          </a:p>
        </p:txBody>
      </p:sp>
      <p:sp>
        <p:nvSpPr>
          <p:cNvPr id="64" name="Oval 63">
            <a:extLst>
              <a:ext uri="{FF2B5EF4-FFF2-40B4-BE49-F238E27FC236}">
                <a16:creationId xmlns:a16="http://schemas.microsoft.com/office/drawing/2014/main" id="{B5AEC107-1072-4E61-BF40-30E87F43D073}"/>
              </a:ext>
            </a:extLst>
          </p:cNvPr>
          <p:cNvSpPr/>
          <p:nvPr/>
        </p:nvSpPr>
        <p:spPr>
          <a:xfrm>
            <a:off x="4408404" y="1721255"/>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65" name="Oval 64">
            <a:extLst>
              <a:ext uri="{FF2B5EF4-FFF2-40B4-BE49-F238E27FC236}">
                <a16:creationId xmlns:a16="http://schemas.microsoft.com/office/drawing/2014/main" id="{1271BB20-0164-48E3-A26C-9376955404F8}"/>
              </a:ext>
            </a:extLst>
          </p:cNvPr>
          <p:cNvSpPr/>
          <p:nvPr/>
        </p:nvSpPr>
        <p:spPr>
          <a:xfrm>
            <a:off x="4208875" y="2432257"/>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CA" sz="1350" b="1" i="0" u="none" strike="noStrike" kern="0" cap="none" spc="0" normalizeH="0" baseline="0" noProof="0" dirty="0">
                <a:ln>
                  <a:noFill/>
                </a:ln>
                <a:solidFill>
                  <a:prstClr val="white"/>
                </a:solidFill>
                <a:effectLst/>
                <a:uLnTx/>
                <a:uFillTx/>
                <a:latin typeface="Calibri" panose="020F0502020204030204"/>
                <a:ea typeface="+mn-ea"/>
                <a:cs typeface="+mn-cs"/>
              </a:rPr>
              <a:t>2</a:t>
            </a:r>
            <a:endPar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6" name="Oval 65">
            <a:extLst>
              <a:ext uri="{FF2B5EF4-FFF2-40B4-BE49-F238E27FC236}">
                <a16:creationId xmlns:a16="http://schemas.microsoft.com/office/drawing/2014/main" id="{05E1B9B8-0E43-4799-8D1F-7072782351E5}"/>
              </a:ext>
            </a:extLst>
          </p:cNvPr>
          <p:cNvSpPr/>
          <p:nvPr/>
        </p:nvSpPr>
        <p:spPr>
          <a:xfrm>
            <a:off x="4389724" y="3851102"/>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CA" sz="1350" b="1" i="0" u="none" strike="noStrike" kern="0" cap="none" spc="0" normalizeH="0" baseline="0" noProof="0" dirty="0">
                <a:ln>
                  <a:noFill/>
                </a:ln>
                <a:solidFill>
                  <a:prstClr val="white"/>
                </a:solidFill>
                <a:effectLst/>
                <a:uLnTx/>
                <a:uFillTx/>
                <a:latin typeface="Calibri" panose="020F0502020204030204"/>
                <a:ea typeface="+mn-ea"/>
                <a:cs typeface="+mn-cs"/>
              </a:rPr>
              <a:t>3</a:t>
            </a:r>
            <a:endPar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7" name="Oval 66">
            <a:extLst>
              <a:ext uri="{FF2B5EF4-FFF2-40B4-BE49-F238E27FC236}">
                <a16:creationId xmlns:a16="http://schemas.microsoft.com/office/drawing/2014/main" id="{A2A6CF9A-83FB-450C-A247-7AA871FB0292}"/>
              </a:ext>
            </a:extLst>
          </p:cNvPr>
          <p:cNvSpPr/>
          <p:nvPr/>
        </p:nvSpPr>
        <p:spPr>
          <a:xfrm>
            <a:off x="4453245" y="4541476"/>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CA" sz="1350" b="1" i="0" u="none" strike="noStrike" kern="0" cap="none" spc="0" normalizeH="0" baseline="0" noProof="0" dirty="0">
                <a:ln>
                  <a:noFill/>
                </a:ln>
                <a:solidFill>
                  <a:prstClr val="white"/>
                </a:solidFill>
                <a:effectLst/>
                <a:uLnTx/>
                <a:uFillTx/>
                <a:latin typeface="Calibri" panose="020F0502020204030204"/>
                <a:ea typeface="+mn-ea"/>
                <a:cs typeface="+mn-cs"/>
              </a:rPr>
              <a:t>4</a:t>
            </a:r>
            <a:endPar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0960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0DD67-2CFC-4320-9A0A-C7587C83289B}"/>
              </a:ext>
            </a:extLst>
          </p:cNvPr>
          <p:cNvSpPr>
            <a:spLocks noGrp="1"/>
          </p:cNvSpPr>
          <p:nvPr>
            <p:ph type="title"/>
          </p:nvPr>
        </p:nvSpPr>
        <p:spPr/>
        <p:txBody>
          <a:bodyPr>
            <a:noAutofit/>
          </a:bodyPr>
          <a:lstStyle/>
          <a:p>
            <a:r>
              <a:rPr lang="en-US" altLang="zh-CN" sz="2800" dirty="0">
                <a:solidFill>
                  <a:prstClr val="white"/>
                </a:solidFill>
                <a:latin typeface="Arial" panose="020B0604020202020204" pitchFamily="34" charset="0"/>
                <a:ea typeface="DengXian" panose="02010600030101010101" pitchFamily="2" charset="-122"/>
                <a:cs typeface="Arial" panose="020B0604020202020204" pitchFamily="34" charset="0"/>
              </a:rPr>
              <a:t>TN NSSI modification: Call flow from CCVPN perspective</a:t>
            </a:r>
            <a:endParaRPr lang="en-IN" sz="2800" dirty="0"/>
          </a:p>
        </p:txBody>
      </p:sp>
      <p:sp>
        <p:nvSpPr>
          <p:cNvPr id="4" name="Rectangle 3">
            <a:extLst>
              <a:ext uri="{FF2B5EF4-FFF2-40B4-BE49-F238E27FC236}">
                <a16:creationId xmlns:a16="http://schemas.microsoft.com/office/drawing/2014/main" id="{A218EA64-3658-4AB9-96CF-22A3F4019796}"/>
              </a:ext>
            </a:extLst>
          </p:cNvPr>
          <p:cNvSpPr/>
          <p:nvPr/>
        </p:nvSpPr>
        <p:spPr>
          <a:xfrm>
            <a:off x="4444166" y="1498046"/>
            <a:ext cx="1439110" cy="1394639"/>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5" name="Rectangle 4">
            <a:extLst>
              <a:ext uri="{FF2B5EF4-FFF2-40B4-BE49-F238E27FC236}">
                <a16:creationId xmlns:a16="http://schemas.microsoft.com/office/drawing/2014/main" id="{F1C665CE-F251-4EC9-9CB7-8A7D06EE7682}"/>
              </a:ext>
            </a:extLst>
          </p:cNvPr>
          <p:cNvSpPr/>
          <p:nvPr/>
        </p:nvSpPr>
        <p:spPr>
          <a:xfrm>
            <a:off x="1372902" y="1492352"/>
            <a:ext cx="2820133" cy="1508760"/>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6" name="TextBox 5">
            <a:extLst>
              <a:ext uri="{FF2B5EF4-FFF2-40B4-BE49-F238E27FC236}">
                <a16:creationId xmlns:a16="http://schemas.microsoft.com/office/drawing/2014/main" id="{F1AE5E78-90DA-4132-91C3-3FBE48E59C4A}"/>
              </a:ext>
            </a:extLst>
          </p:cNvPr>
          <p:cNvSpPr txBox="1"/>
          <p:nvPr/>
        </p:nvSpPr>
        <p:spPr>
          <a:xfrm>
            <a:off x="1378173" y="1492352"/>
            <a:ext cx="400163"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SO</a:t>
            </a:r>
          </a:p>
        </p:txBody>
      </p:sp>
      <p:sp>
        <p:nvSpPr>
          <p:cNvPr id="7" name="Rectangle 6">
            <a:extLst>
              <a:ext uri="{FF2B5EF4-FFF2-40B4-BE49-F238E27FC236}">
                <a16:creationId xmlns:a16="http://schemas.microsoft.com/office/drawing/2014/main" id="{464700FA-BD18-4201-85EF-73A5BAE7421A}"/>
              </a:ext>
            </a:extLst>
          </p:cNvPr>
          <p:cNvSpPr/>
          <p:nvPr/>
        </p:nvSpPr>
        <p:spPr>
          <a:xfrm>
            <a:off x="1743003" y="2506922"/>
            <a:ext cx="1907381" cy="385763"/>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8" name="TextBox 7">
            <a:extLst>
              <a:ext uri="{FF2B5EF4-FFF2-40B4-BE49-F238E27FC236}">
                <a16:creationId xmlns:a16="http://schemas.microsoft.com/office/drawing/2014/main" id="{EC9B6C5A-4DB7-48DC-BC06-654B50DA3914}"/>
              </a:ext>
            </a:extLst>
          </p:cNvPr>
          <p:cNvSpPr txBox="1"/>
          <p:nvPr/>
        </p:nvSpPr>
        <p:spPr>
          <a:xfrm>
            <a:off x="1871945" y="2564760"/>
            <a:ext cx="1707356"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TN NSSMF Work Flow</a:t>
            </a:r>
          </a:p>
        </p:txBody>
      </p:sp>
      <p:sp>
        <p:nvSpPr>
          <p:cNvPr id="9" name="Rectangle 8">
            <a:extLst>
              <a:ext uri="{FF2B5EF4-FFF2-40B4-BE49-F238E27FC236}">
                <a16:creationId xmlns:a16="http://schemas.microsoft.com/office/drawing/2014/main" id="{D5AC500F-F04F-4B35-B2A0-71F77DD5ADF4}"/>
              </a:ext>
            </a:extLst>
          </p:cNvPr>
          <p:cNvSpPr/>
          <p:nvPr/>
        </p:nvSpPr>
        <p:spPr>
          <a:xfrm>
            <a:off x="1778336" y="1590325"/>
            <a:ext cx="1314562" cy="509291"/>
          </a:xfrm>
          <a:prstGeom prst="rect">
            <a:avLst/>
          </a:prstGeom>
          <a:solidFill>
            <a:srgbClr val="70AD47">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0" name="TextBox 9">
            <a:extLst>
              <a:ext uri="{FF2B5EF4-FFF2-40B4-BE49-F238E27FC236}">
                <a16:creationId xmlns:a16="http://schemas.microsoft.com/office/drawing/2014/main" id="{BC32EA95-ABCD-4A2E-B8C8-F91570AAA96C}"/>
              </a:ext>
            </a:extLst>
          </p:cNvPr>
          <p:cNvSpPr txBox="1"/>
          <p:nvPr/>
        </p:nvSpPr>
        <p:spPr>
          <a:xfrm>
            <a:off x="1786651" y="1593012"/>
            <a:ext cx="1366889" cy="50783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NSMF Work Flow</a:t>
            </a:r>
          </a:p>
        </p:txBody>
      </p:sp>
      <p:cxnSp>
        <p:nvCxnSpPr>
          <p:cNvPr id="11" name="Straight Connector 10">
            <a:extLst>
              <a:ext uri="{FF2B5EF4-FFF2-40B4-BE49-F238E27FC236}">
                <a16:creationId xmlns:a16="http://schemas.microsoft.com/office/drawing/2014/main" id="{4404F4E1-9282-4429-8466-F552C0875C85}"/>
              </a:ext>
            </a:extLst>
          </p:cNvPr>
          <p:cNvCxnSpPr>
            <a:stCxn id="9" idx="2"/>
          </p:cNvCxnSpPr>
          <p:nvPr/>
        </p:nvCxnSpPr>
        <p:spPr>
          <a:xfrm>
            <a:off x="2435617" y="2099616"/>
            <a:ext cx="0" cy="407306"/>
          </a:xfrm>
          <a:prstGeom prst="line">
            <a:avLst/>
          </a:prstGeom>
          <a:noFill/>
          <a:ln w="22225" cap="flat" cmpd="sng" algn="ctr">
            <a:solidFill>
              <a:srgbClr val="5B9BD5"/>
            </a:solidFill>
            <a:prstDash val="solid"/>
            <a:miter lim="800000"/>
          </a:ln>
          <a:effectLst/>
        </p:spPr>
      </p:cxnSp>
      <p:cxnSp>
        <p:nvCxnSpPr>
          <p:cNvPr id="12" name="Straight Connector 11">
            <a:extLst>
              <a:ext uri="{FF2B5EF4-FFF2-40B4-BE49-F238E27FC236}">
                <a16:creationId xmlns:a16="http://schemas.microsoft.com/office/drawing/2014/main" id="{6684BB74-64CD-4639-94C0-FE85DDFB57E1}"/>
              </a:ext>
            </a:extLst>
          </p:cNvPr>
          <p:cNvCxnSpPr/>
          <p:nvPr/>
        </p:nvCxnSpPr>
        <p:spPr>
          <a:xfrm>
            <a:off x="2239495" y="2265682"/>
            <a:ext cx="364331" cy="7144"/>
          </a:xfrm>
          <a:prstGeom prst="line">
            <a:avLst/>
          </a:prstGeom>
          <a:noFill/>
          <a:ln w="6350" cap="flat" cmpd="sng" algn="ctr">
            <a:solidFill>
              <a:srgbClr val="5B9BD5"/>
            </a:solidFill>
            <a:prstDash val="solid"/>
            <a:miter lim="800000"/>
          </a:ln>
          <a:effectLst/>
        </p:spPr>
      </p:cxnSp>
      <p:sp>
        <p:nvSpPr>
          <p:cNvPr id="13" name="TextBox 12">
            <a:extLst>
              <a:ext uri="{FF2B5EF4-FFF2-40B4-BE49-F238E27FC236}">
                <a16:creationId xmlns:a16="http://schemas.microsoft.com/office/drawing/2014/main" id="{FEA0D6D7-1CAC-49FF-A3EA-E76A052A2A52}"/>
              </a:ext>
            </a:extLst>
          </p:cNvPr>
          <p:cNvSpPr txBox="1"/>
          <p:nvPr/>
        </p:nvSpPr>
        <p:spPr>
          <a:xfrm>
            <a:off x="2563711" y="2099616"/>
            <a:ext cx="830873" cy="64633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Internal APIs (</a:t>
            </a:r>
            <a:r>
              <a:rPr kumimoji="0" lang="en-US" sz="1200" b="0" i="0" u="none" strike="noStrike" kern="0" cap="none" spc="0" normalizeH="0" baseline="0" noProof="0" dirty="0" err="1">
                <a:ln>
                  <a:noFill/>
                </a:ln>
                <a:solidFill>
                  <a:prstClr val="black"/>
                </a:solidFill>
                <a:effectLst/>
                <a:uLnTx/>
                <a:uFillTx/>
              </a:rPr>
              <a:t>TSCi</a:t>
            </a:r>
            <a:r>
              <a:rPr kumimoji="0" lang="en-US" sz="1200" b="0" i="0" u="none" strike="noStrike" kern="0" cap="none" spc="0" normalizeH="0" baseline="0" noProof="0" dirty="0">
                <a:ln>
                  <a:noFill/>
                </a:ln>
                <a:solidFill>
                  <a:prstClr val="black"/>
                </a:solidFill>
                <a:effectLst/>
                <a:uLnTx/>
                <a:uFillTx/>
              </a:rPr>
              <a:t>)</a:t>
            </a:r>
          </a:p>
        </p:txBody>
      </p:sp>
      <p:cxnSp>
        <p:nvCxnSpPr>
          <p:cNvPr id="14" name="Straight Connector 13">
            <a:extLst>
              <a:ext uri="{FF2B5EF4-FFF2-40B4-BE49-F238E27FC236}">
                <a16:creationId xmlns:a16="http://schemas.microsoft.com/office/drawing/2014/main" id="{3924F5BF-089F-478C-AD82-714BC6CD9440}"/>
              </a:ext>
            </a:extLst>
          </p:cNvPr>
          <p:cNvCxnSpPr/>
          <p:nvPr/>
        </p:nvCxnSpPr>
        <p:spPr>
          <a:xfrm>
            <a:off x="3228903" y="2290881"/>
            <a:ext cx="421481" cy="0"/>
          </a:xfrm>
          <a:prstGeom prst="line">
            <a:avLst/>
          </a:prstGeom>
          <a:noFill/>
          <a:ln w="6350" cap="flat" cmpd="sng" algn="ctr">
            <a:solidFill>
              <a:srgbClr val="5B9BD5"/>
            </a:solidFill>
            <a:prstDash val="solid"/>
            <a:miter lim="800000"/>
          </a:ln>
          <a:effectLst/>
        </p:spPr>
      </p:cxnSp>
      <p:sp>
        <p:nvSpPr>
          <p:cNvPr id="15" name="Rectangle 14">
            <a:extLst>
              <a:ext uri="{FF2B5EF4-FFF2-40B4-BE49-F238E27FC236}">
                <a16:creationId xmlns:a16="http://schemas.microsoft.com/office/drawing/2014/main" id="{EA0E1D8A-17FB-4199-8C5C-AF77A03DA0F9}"/>
              </a:ext>
            </a:extLst>
          </p:cNvPr>
          <p:cNvSpPr/>
          <p:nvPr/>
        </p:nvSpPr>
        <p:spPr>
          <a:xfrm>
            <a:off x="4503513" y="1887728"/>
            <a:ext cx="1338943" cy="424157"/>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6" name="TextBox 15">
            <a:extLst>
              <a:ext uri="{FF2B5EF4-FFF2-40B4-BE49-F238E27FC236}">
                <a16:creationId xmlns:a16="http://schemas.microsoft.com/office/drawing/2014/main" id="{A71712CB-9546-4C66-BC8C-E65744B82E27}"/>
              </a:ext>
            </a:extLst>
          </p:cNvPr>
          <p:cNvSpPr txBox="1"/>
          <p:nvPr/>
        </p:nvSpPr>
        <p:spPr>
          <a:xfrm>
            <a:off x="4463949" y="1501341"/>
            <a:ext cx="603923"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AAI </a:t>
            </a:r>
          </a:p>
        </p:txBody>
      </p:sp>
      <p:sp>
        <p:nvSpPr>
          <p:cNvPr id="17" name="TextBox 16">
            <a:extLst>
              <a:ext uri="{FF2B5EF4-FFF2-40B4-BE49-F238E27FC236}">
                <a16:creationId xmlns:a16="http://schemas.microsoft.com/office/drawing/2014/main" id="{D16CA416-CA8F-4AE3-B4A0-0435E45254E7}"/>
              </a:ext>
            </a:extLst>
          </p:cNvPr>
          <p:cNvSpPr txBox="1"/>
          <p:nvPr/>
        </p:nvSpPr>
        <p:spPr>
          <a:xfrm>
            <a:off x="4509099" y="1901877"/>
            <a:ext cx="1376425" cy="507831"/>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rPr>
              <a:t>TS definition model (based on </a:t>
            </a:r>
            <a:r>
              <a:rPr kumimoji="0" lang="en-US" sz="900" b="0" i="0" u="none" strike="noStrike" kern="0" cap="none" spc="0" normalizeH="0" baseline="0" noProof="0" dirty="0" err="1">
                <a:ln>
                  <a:noFill/>
                </a:ln>
                <a:solidFill>
                  <a:prstClr val="black"/>
                </a:solidFill>
                <a:effectLst/>
                <a:uLnTx/>
                <a:uFillTx/>
              </a:rPr>
              <a:t>TSCi</a:t>
            </a:r>
            <a:r>
              <a:rPr kumimoji="0" lang="en-US" sz="900" b="0" i="0" u="none" strike="noStrike" kern="0" cap="none" spc="0" normalizeH="0" baseline="0" noProof="0" dirty="0">
                <a:ln>
                  <a:noFill/>
                </a:ln>
                <a:solidFill>
                  <a:prstClr val="black"/>
                </a:solidFill>
                <a:effectLst/>
                <a:uLnTx/>
                <a:uFillTx/>
              </a:rPr>
              <a:t> info model)</a:t>
            </a:r>
          </a:p>
        </p:txBody>
      </p:sp>
      <p:sp>
        <p:nvSpPr>
          <p:cNvPr id="18" name="Rectangle 17">
            <a:extLst>
              <a:ext uri="{FF2B5EF4-FFF2-40B4-BE49-F238E27FC236}">
                <a16:creationId xmlns:a16="http://schemas.microsoft.com/office/drawing/2014/main" id="{3CFBF4E7-2C4E-453B-86DF-774C4D392AFF}"/>
              </a:ext>
            </a:extLst>
          </p:cNvPr>
          <p:cNvSpPr/>
          <p:nvPr/>
        </p:nvSpPr>
        <p:spPr>
          <a:xfrm>
            <a:off x="1378173" y="3379936"/>
            <a:ext cx="2814862" cy="929410"/>
          </a:xfrm>
          <a:prstGeom prst="rect">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19" name="Rectangle 18">
            <a:extLst>
              <a:ext uri="{FF2B5EF4-FFF2-40B4-BE49-F238E27FC236}">
                <a16:creationId xmlns:a16="http://schemas.microsoft.com/office/drawing/2014/main" id="{E6795D7B-5215-414B-93DA-3CCB61E9F39B}"/>
              </a:ext>
            </a:extLst>
          </p:cNvPr>
          <p:cNvSpPr/>
          <p:nvPr/>
        </p:nvSpPr>
        <p:spPr>
          <a:xfrm>
            <a:off x="1935721" y="3933474"/>
            <a:ext cx="1900013" cy="349494"/>
          </a:xfrm>
          <a:prstGeom prst="rect">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20" name="TextBox 19">
            <a:extLst>
              <a:ext uri="{FF2B5EF4-FFF2-40B4-BE49-F238E27FC236}">
                <a16:creationId xmlns:a16="http://schemas.microsoft.com/office/drawing/2014/main" id="{9575E7BD-31DA-4BA5-95F2-881F5440872D}"/>
              </a:ext>
            </a:extLst>
          </p:cNvPr>
          <p:cNvSpPr txBox="1"/>
          <p:nvPr/>
        </p:nvSpPr>
        <p:spPr>
          <a:xfrm>
            <a:off x="1378174" y="3390218"/>
            <a:ext cx="599657"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SDNC </a:t>
            </a:r>
          </a:p>
        </p:txBody>
      </p:sp>
      <p:sp>
        <p:nvSpPr>
          <p:cNvPr id="21" name="TextBox 20">
            <a:extLst>
              <a:ext uri="{FF2B5EF4-FFF2-40B4-BE49-F238E27FC236}">
                <a16:creationId xmlns:a16="http://schemas.microsoft.com/office/drawing/2014/main" id="{06571667-2B16-4EB2-87B2-D14E74D188EA}"/>
              </a:ext>
            </a:extLst>
          </p:cNvPr>
          <p:cNvSpPr txBox="1"/>
          <p:nvPr/>
        </p:nvSpPr>
        <p:spPr>
          <a:xfrm>
            <a:off x="1935721" y="3975140"/>
            <a:ext cx="1900013"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ACTN MPI Adaptor (SBI) </a:t>
            </a:r>
          </a:p>
        </p:txBody>
      </p:sp>
      <p:cxnSp>
        <p:nvCxnSpPr>
          <p:cNvPr id="22" name="Straight Connector 21">
            <a:extLst>
              <a:ext uri="{FF2B5EF4-FFF2-40B4-BE49-F238E27FC236}">
                <a16:creationId xmlns:a16="http://schemas.microsoft.com/office/drawing/2014/main" id="{9F1126C7-2192-424E-97A2-A76D8535E284}"/>
              </a:ext>
            </a:extLst>
          </p:cNvPr>
          <p:cNvCxnSpPr>
            <a:stCxn id="7" idx="2"/>
          </p:cNvCxnSpPr>
          <p:nvPr/>
        </p:nvCxnSpPr>
        <p:spPr>
          <a:xfrm>
            <a:off x="2696693" y="2892685"/>
            <a:ext cx="0" cy="487251"/>
          </a:xfrm>
          <a:prstGeom prst="line">
            <a:avLst/>
          </a:prstGeom>
          <a:noFill/>
          <a:ln w="15875" cap="flat" cmpd="sng" algn="ctr">
            <a:solidFill>
              <a:srgbClr val="5B9BD5"/>
            </a:solidFill>
            <a:prstDash val="solid"/>
            <a:miter lim="800000"/>
          </a:ln>
          <a:effectLst/>
        </p:spPr>
      </p:cxnSp>
      <p:sp>
        <p:nvSpPr>
          <p:cNvPr id="23" name="TextBox 22">
            <a:extLst>
              <a:ext uri="{FF2B5EF4-FFF2-40B4-BE49-F238E27FC236}">
                <a16:creationId xmlns:a16="http://schemas.microsoft.com/office/drawing/2014/main" id="{B1406E33-47FC-4803-B5F1-A47E768D2E31}"/>
              </a:ext>
            </a:extLst>
          </p:cNvPr>
          <p:cNvSpPr txBox="1"/>
          <p:nvPr/>
        </p:nvSpPr>
        <p:spPr>
          <a:xfrm>
            <a:off x="1548473" y="4591269"/>
            <a:ext cx="2030474" cy="300082"/>
          </a:xfrm>
          <a:prstGeom prst="rect">
            <a:avLst/>
          </a:prstGeom>
          <a:noFill/>
          <a:ln>
            <a:solidFill>
              <a:sysClr val="windowText" lastClr="00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Optical domain controller</a:t>
            </a:r>
          </a:p>
        </p:txBody>
      </p:sp>
      <p:cxnSp>
        <p:nvCxnSpPr>
          <p:cNvPr id="24" name="Straight Connector 23">
            <a:extLst>
              <a:ext uri="{FF2B5EF4-FFF2-40B4-BE49-F238E27FC236}">
                <a16:creationId xmlns:a16="http://schemas.microsoft.com/office/drawing/2014/main" id="{55034157-A907-401D-881B-488EDBEDEBAF}"/>
              </a:ext>
            </a:extLst>
          </p:cNvPr>
          <p:cNvCxnSpPr>
            <a:endCxn id="23" idx="0"/>
          </p:cNvCxnSpPr>
          <p:nvPr/>
        </p:nvCxnSpPr>
        <p:spPr>
          <a:xfrm>
            <a:off x="2563710" y="4282968"/>
            <a:ext cx="0" cy="308301"/>
          </a:xfrm>
          <a:prstGeom prst="line">
            <a:avLst/>
          </a:prstGeom>
          <a:noFill/>
          <a:ln w="15875" cap="flat" cmpd="sng" algn="ctr">
            <a:solidFill>
              <a:srgbClr val="5B9BD5"/>
            </a:solidFill>
            <a:prstDash val="solid"/>
            <a:miter lim="800000"/>
          </a:ln>
          <a:effectLst/>
        </p:spPr>
      </p:cxnSp>
      <p:sp>
        <p:nvSpPr>
          <p:cNvPr id="25" name="Rectangle 24">
            <a:extLst>
              <a:ext uri="{FF2B5EF4-FFF2-40B4-BE49-F238E27FC236}">
                <a16:creationId xmlns:a16="http://schemas.microsoft.com/office/drawing/2014/main" id="{11933A2C-4112-4BC3-9FAE-B78B06D381E2}"/>
              </a:ext>
            </a:extLst>
          </p:cNvPr>
          <p:cNvSpPr/>
          <p:nvPr/>
        </p:nvSpPr>
        <p:spPr>
          <a:xfrm>
            <a:off x="263044" y="865335"/>
            <a:ext cx="5793380" cy="3578609"/>
          </a:xfrm>
          <a:prstGeom prst="rect">
            <a:avLst/>
          </a:prstGeom>
          <a:noFill/>
          <a:ln w="12700" cap="flat" cmpd="sng" algn="ctr">
            <a:solidFill>
              <a:srgbClr val="5B9BD5">
                <a:shade val="50000"/>
              </a:srgbClr>
            </a:solidFill>
            <a:prstDash val="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26" name="TextBox 25">
            <a:extLst>
              <a:ext uri="{FF2B5EF4-FFF2-40B4-BE49-F238E27FC236}">
                <a16:creationId xmlns:a16="http://schemas.microsoft.com/office/drawing/2014/main" id="{B83F9DC4-C276-497D-B075-44AC9316DF4D}"/>
              </a:ext>
            </a:extLst>
          </p:cNvPr>
          <p:cNvSpPr txBox="1"/>
          <p:nvPr/>
        </p:nvSpPr>
        <p:spPr>
          <a:xfrm>
            <a:off x="431131" y="879102"/>
            <a:ext cx="635794" cy="30008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ONAP</a:t>
            </a:r>
          </a:p>
        </p:txBody>
      </p:sp>
      <p:sp>
        <p:nvSpPr>
          <p:cNvPr id="27" name="Rectangle 26">
            <a:extLst>
              <a:ext uri="{FF2B5EF4-FFF2-40B4-BE49-F238E27FC236}">
                <a16:creationId xmlns:a16="http://schemas.microsoft.com/office/drawing/2014/main" id="{187AE05A-0FC6-4AC4-9CBF-62D35436E28C}"/>
              </a:ext>
            </a:extLst>
          </p:cNvPr>
          <p:cNvSpPr/>
          <p:nvPr/>
        </p:nvSpPr>
        <p:spPr>
          <a:xfrm>
            <a:off x="403468" y="1478644"/>
            <a:ext cx="842555" cy="342900"/>
          </a:xfrm>
          <a:prstGeom prst="rect">
            <a:avLst/>
          </a:prstGeom>
          <a:solidFill>
            <a:srgbClr val="A9D18E"/>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28" name="TextBox 27">
            <a:extLst>
              <a:ext uri="{FF2B5EF4-FFF2-40B4-BE49-F238E27FC236}">
                <a16:creationId xmlns:a16="http://schemas.microsoft.com/office/drawing/2014/main" id="{265B2652-BE93-49D1-A01E-1C9883BABA59}"/>
              </a:ext>
            </a:extLst>
          </p:cNvPr>
          <p:cNvSpPr txBox="1"/>
          <p:nvPr/>
        </p:nvSpPr>
        <p:spPr>
          <a:xfrm>
            <a:off x="591860" y="1520518"/>
            <a:ext cx="475065" cy="276999"/>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OOF</a:t>
            </a:r>
          </a:p>
        </p:txBody>
      </p:sp>
      <p:sp>
        <p:nvSpPr>
          <p:cNvPr id="29" name="Rectangle 28">
            <a:extLst>
              <a:ext uri="{FF2B5EF4-FFF2-40B4-BE49-F238E27FC236}">
                <a16:creationId xmlns:a16="http://schemas.microsoft.com/office/drawing/2014/main" id="{A5A5EE3A-A583-4F5D-A651-4C6F0B7AC9E5}"/>
              </a:ext>
            </a:extLst>
          </p:cNvPr>
          <p:cNvSpPr/>
          <p:nvPr/>
        </p:nvSpPr>
        <p:spPr>
          <a:xfrm>
            <a:off x="403468" y="1949870"/>
            <a:ext cx="842555" cy="342900"/>
          </a:xfrm>
          <a:prstGeom prst="rect">
            <a:avLst/>
          </a:prstGeom>
          <a:solidFill>
            <a:srgbClr val="D0CECE"/>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30" name="TextBox 29">
            <a:extLst>
              <a:ext uri="{FF2B5EF4-FFF2-40B4-BE49-F238E27FC236}">
                <a16:creationId xmlns:a16="http://schemas.microsoft.com/office/drawing/2014/main" id="{795F2799-2FC1-42A2-A045-BA5E9F988470}"/>
              </a:ext>
            </a:extLst>
          </p:cNvPr>
          <p:cNvSpPr txBox="1"/>
          <p:nvPr/>
        </p:nvSpPr>
        <p:spPr>
          <a:xfrm>
            <a:off x="607671" y="1986671"/>
            <a:ext cx="573037" cy="276999"/>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Policy</a:t>
            </a:r>
          </a:p>
        </p:txBody>
      </p:sp>
      <p:sp>
        <p:nvSpPr>
          <p:cNvPr id="31" name="TextBox 30">
            <a:extLst>
              <a:ext uri="{FF2B5EF4-FFF2-40B4-BE49-F238E27FC236}">
                <a16:creationId xmlns:a16="http://schemas.microsoft.com/office/drawing/2014/main" id="{3E7FB493-5682-4241-B113-3C93305BB3D8}"/>
              </a:ext>
            </a:extLst>
          </p:cNvPr>
          <p:cNvSpPr txBox="1"/>
          <p:nvPr/>
        </p:nvSpPr>
        <p:spPr>
          <a:xfrm>
            <a:off x="4503513" y="2350415"/>
            <a:ext cx="1338942" cy="646331"/>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rPr>
              <a:t>TS implementation models (e.g., </a:t>
            </a:r>
            <a:r>
              <a:rPr kumimoji="0" lang="en-US" sz="900" b="0" i="0" u="none" strike="noStrike" kern="0" cap="none" spc="0" normalizeH="0" baseline="0" noProof="0" dirty="0" err="1">
                <a:ln>
                  <a:noFill/>
                </a:ln>
                <a:solidFill>
                  <a:prstClr val="black"/>
                </a:solidFill>
                <a:effectLst/>
                <a:uLnTx/>
                <a:uFillTx/>
              </a:rPr>
              <a:t>te</a:t>
            </a:r>
            <a:r>
              <a:rPr kumimoji="0" lang="en-US" sz="900" b="0" i="0" u="none" strike="noStrike" kern="0" cap="none" spc="0" normalizeH="0" baseline="0" noProof="0" dirty="0">
                <a:ln>
                  <a:noFill/>
                </a:ln>
                <a:solidFill>
                  <a:prstClr val="black"/>
                </a:solidFill>
                <a:effectLst/>
                <a:uLnTx/>
                <a:uFillTx/>
              </a:rPr>
              <a:t>-topology, </a:t>
            </a:r>
            <a:r>
              <a:rPr kumimoji="0" lang="en-US" sz="900" b="0" i="0" u="none" strike="noStrike" kern="0" cap="none" spc="0" normalizeH="0" baseline="0" noProof="0" dirty="0" err="1">
                <a:ln>
                  <a:noFill/>
                </a:ln>
                <a:solidFill>
                  <a:prstClr val="black"/>
                </a:solidFill>
                <a:effectLst/>
                <a:uLnTx/>
                <a:uFillTx/>
              </a:rPr>
              <a:t>te</a:t>
            </a:r>
            <a:r>
              <a:rPr kumimoji="0" lang="en-US" sz="900" b="0" i="0" u="none" strike="noStrike" kern="0" cap="none" spc="0" normalizeH="0" baseline="0" noProof="0" dirty="0">
                <a:ln>
                  <a:noFill/>
                </a:ln>
                <a:solidFill>
                  <a:prstClr val="black"/>
                </a:solidFill>
                <a:effectLst/>
                <a:uLnTx/>
                <a:uFillTx/>
              </a:rPr>
              <a:t>-tunnel, etc.)</a:t>
            </a:r>
          </a:p>
        </p:txBody>
      </p:sp>
      <p:sp>
        <p:nvSpPr>
          <p:cNvPr id="32" name="TextBox 31">
            <a:extLst>
              <a:ext uri="{FF2B5EF4-FFF2-40B4-BE49-F238E27FC236}">
                <a16:creationId xmlns:a16="http://schemas.microsoft.com/office/drawing/2014/main" id="{C1EE374B-74BE-4494-9B44-22EE8CB53E8D}"/>
              </a:ext>
            </a:extLst>
          </p:cNvPr>
          <p:cNvSpPr txBox="1"/>
          <p:nvPr/>
        </p:nvSpPr>
        <p:spPr>
          <a:xfrm>
            <a:off x="1569202" y="1017602"/>
            <a:ext cx="875936" cy="276999"/>
          </a:xfrm>
          <a:prstGeom prst="rect">
            <a:avLst/>
          </a:prstGeom>
          <a:solidFill>
            <a:srgbClr val="A9D18E"/>
          </a:solidFill>
          <a:ln>
            <a:solidFill>
              <a:sysClr val="windowText" lastClr="00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UUI</a:t>
            </a:r>
          </a:p>
        </p:txBody>
      </p:sp>
      <p:cxnSp>
        <p:nvCxnSpPr>
          <p:cNvPr id="33" name="Straight Connector 32">
            <a:extLst>
              <a:ext uri="{FF2B5EF4-FFF2-40B4-BE49-F238E27FC236}">
                <a16:creationId xmlns:a16="http://schemas.microsoft.com/office/drawing/2014/main" id="{2EF892FD-4DA7-48A0-9A03-2758D4E54D2B}"/>
              </a:ext>
            </a:extLst>
          </p:cNvPr>
          <p:cNvCxnSpPr>
            <a:stCxn id="32" idx="2"/>
          </p:cNvCxnSpPr>
          <p:nvPr/>
        </p:nvCxnSpPr>
        <p:spPr>
          <a:xfrm>
            <a:off x="2007170" y="1294601"/>
            <a:ext cx="0" cy="295724"/>
          </a:xfrm>
          <a:prstGeom prst="line">
            <a:avLst/>
          </a:prstGeom>
          <a:noFill/>
          <a:ln w="15875" cap="flat" cmpd="sng" algn="ctr">
            <a:solidFill>
              <a:srgbClr val="5B9BD5"/>
            </a:solidFill>
            <a:prstDash val="solid"/>
            <a:miter lim="800000"/>
          </a:ln>
          <a:effectLst/>
        </p:spPr>
      </p:cxnSp>
      <p:sp>
        <p:nvSpPr>
          <p:cNvPr id="34" name="TextBox 33">
            <a:extLst>
              <a:ext uri="{FF2B5EF4-FFF2-40B4-BE49-F238E27FC236}">
                <a16:creationId xmlns:a16="http://schemas.microsoft.com/office/drawing/2014/main" id="{79CBF461-0400-46D9-B626-888F7AFBCA2B}"/>
              </a:ext>
            </a:extLst>
          </p:cNvPr>
          <p:cNvSpPr txBox="1"/>
          <p:nvPr/>
        </p:nvSpPr>
        <p:spPr>
          <a:xfrm>
            <a:off x="1786651" y="1914950"/>
            <a:ext cx="1283195" cy="184666"/>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TN NSSMF Adaptor</a:t>
            </a:r>
          </a:p>
        </p:txBody>
      </p:sp>
      <p:cxnSp>
        <p:nvCxnSpPr>
          <p:cNvPr id="35" name="Straight Connector 34">
            <a:extLst>
              <a:ext uri="{FF2B5EF4-FFF2-40B4-BE49-F238E27FC236}">
                <a16:creationId xmlns:a16="http://schemas.microsoft.com/office/drawing/2014/main" id="{597D8EBD-95E0-40A8-B262-23AB6F8EA268}"/>
              </a:ext>
            </a:extLst>
          </p:cNvPr>
          <p:cNvCxnSpPr/>
          <p:nvPr/>
        </p:nvCxnSpPr>
        <p:spPr>
          <a:xfrm>
            <a:off x="2514528" y="3157222"/>
            <a:ext cx="364331" cy="7144"/>
          </a:xfrm>
          <a:prstGeom prst="line">
            <a:avLst/>
          </a:prstGeom>
          <a:noFill/>
          <a:ln w="6350" cap="flat" cmpd="sng" algn="ctr">
            <a:solidFill>
              <a:srgbClr val="5B9BD5"/>
            </a:solidFill>
            <a:prstDash val="solid"/>
            <a:miter lim="800000"/>
          </a:ln>
          <a:effectLst/>
        </p:spPr>
      </p:cxnSp>
      <p:sp>
        <p:nvSpPr>
          <p:cNvPr id="36" name="TextBox 35">
            <a:extLst>
              <a:ext uri="{FF2B5EF4-FFF2-40B4-BE49-F238E27FC236}">
                <a16:creationId xmlns:a16="http://schemas.microsoft.com/office/drawing/2014/main" id="{713F3A98-6923-481C-BF67-AF240A521167}"/>
              </a:ext>
            </a:extLst>
          </p:cNvPr>
          <p:cNvSpPr txBox="1"/>
          <p:nvPr/>
        </p:nvSpPr>
        <p:spPr>
          <a:xfrm>
            <a:off x="2914840" y="3093444"/>
            <a:ext cx="1417286" cy="184666"/>
          </a:xfrm>
          <a:prstGeom prst="rect">
            <a:avLst/>
          </a:prstGeom>
          <a:solidFill>
            <a:srgbClr val="70AD47">
              <a:lumMod val="60000"/>
              <a:lumOff val="40000"/>
            </a:srgbClr>
          </a:solidFill>
        </p:spPr>
        <p:txBody>
          <a:bodyPr wrap="square" lIns="0" tIns="0" rIns="0" bIns="0"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Generic-resource-API</a:t>
            </a:r>
          </a:p>
        </p:txBody>
      </p:sp>
      <p:sp>
        <p:nvSpPr>
          <p:cNvPr id="37" name="TextBox 36">
            <a:extLst>
              <a:ext uri="{FF2B5EF4-FFF2-40B4-BE49-F238E27FC236}">
                <a16:creationId xmlns:a16="http://schemas.microsoft.com/office/drawing/2014/main" id="{221F74B2-A4E0-4A8B-9715-F1A828D908DC}"/>
              </a:ext>
            </a:extLst>
          </p:cNvPr>
          <p:cNvSpPr txBox="1"/>
          <p:nvPr/>
        </p:nvSpPr>
        <p:spPr>
          <a:xfrm>
            <a:off x="1935721" y="3421073"/>
            <a:ext cx="1900014" cy="346249"/>
          </a:xfrm>
          <a:prstGeom prst="rect">
            <a:avLst/>
          </a:prstGeom>
          <a:solidFill>
            <a:srgbClr val="FFC000">
              <a:lumMod val="60000"/>
              <a:lumOff val="40000"/>
            </a:srgbClr>
          </a:solidFill>
          <a:ln>
            <a:solidFill>
              <a:sysClr val="windowText" lastClr="000000"/>
            </a:solidFill>
          </a:ln>
        </p:spPr>
        <p:txBody>
          <a:bodyPr wrap="square" lIns="68580" tIns="68580" rIns="68580" bIns="68580"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TSC NBI-to-SBI Mapping</a:t>
            </a:r>
          </a:p>
        </p:txBody>
      </p:sp>
      <p:cxnSp>
        <p:nvCxnSpPr>
          <p:cNvPr id="38" name="Straight Connector 37">
            <a:extLst>
              <a:ext uri="{FF2B5EF4-FFF2-40B4-BE49-F238E27FC236}">
                <a16:creationId xmlns:a16="http://schemas.microsoft.com/office/drawing/2014/main" id="{4B2BA8E4-2911-44C1-8EE7-24B42DCDF412}"/>
              </a:ext>
            </a:extLst>
          </p:cNvPr>
          <p:cNvCxnSpPr>
            <a:stCxn id="37" idx="2"/>
            <a:endCxn id="19" idx="0"/>
          </p:cNvCxnSpPr>
          <p:nvPr/>
        </p:nvCxnSpPr>
        <p:spPr>
          <a:xfrm>
            <a:off x="2885728" y="3767322"/>
            <a:ext cx="0" cy="166152"/>
          </a:xfrm>
          <a:prstGeom prst="line">
            <a:avLst/>
          </a:prstGeom>
          <a:noFill/>
          <a:ln w="15875" cap="flat" cmpd="sng" algn="ctr">
            <a:solidFill>
              <a:srgbClr val="5B9BD5"/>
            </a:solidFill>
            <a:prstDash val="solid"/>
            <a:miter lim="800000"/>
          </a:ln>
          <a:effectLst/>
        </p:spPr>
      </p:cxnSp>
      <p:cxnSp>
        <p:nvCxnSpPr>
          <p:cNvPr id="39" name="Straight Connector 38">
            <a:extLst>
              <a:ext uri="{FF2B5EF4-FFF2-40B4-BE49-F238E27FC236}">
                <a16:creationId xmlns:a16="http://schemas.microsoft.com/office/drawing/2014/main" id="{C05CBFFD-B3C8-4D06-8DE2-9867FA33759E}"/>
              </a:ext>
            </a:extLst>
          </p:cNvPr>
          <p:cNvCxnSpPr>
            <a:endCxn id="37" idx="3"/>
          </p:cNvCxnSpPr>
          <p:nvPr/>
        </p:nvCxnSpPr>
        <p:spPr>
          <a:xfrm flipH="1" flipV="1">
            <a:off x="3835735" y="3594198"/>
            <a:ext cx="496392" cy="1"/>
          </a:xfrm>
          <a:prstGeom prst="line">
            <a:avLst/>
          </a:prstGeom>
          <a:noFill/>
          <a:ln w="28575" cap="flat" cmpd="sng" algn="ctr">
            <a:solidFill>
              <a:srgbClr val="5B9BD5"/>
            </a:solidFill>
            <a:prstDash val="solid"/>
            <a:miter lim="800000"/>
          </a:ln>
          <a:effectLst/>
        </p:spPr>
      </p:cxnSp>
      <p:cxnSp>
        <p:nvCxnSpPr>
          <p:cNvPr id="40" name="Straight Connector 39">
            <a:extLst>
              <a:ext uri="{FF2B5EF4-FFF2-40B4-BE49-F238E27FC236}">
                <a16:creationId xmlns:a16="http://schemas.microsoft.com/office/drawing/2014/main" id="{FFD13354-747A-4AC8-980D-FC70EC30E46B}"/>
              </a:ext>
            </a:extLst>
          </p:cNvPr>
          <p:cNvCxnSpPr/>
          <p:nvPr/>
        </p:nvCxnSpPr>
        <p:spPr>
          <a:xfrm>
            <a:off x="4332127" y="2592790"/>
            <a:ext cx="0" cy="1003461"/>
          </a:xfrm>
          <a:prstGeom prst="line">
            <a:avLst/>
          </a:prstGeom>
          <a:noFill/>
          <a:ln w="28575" cap="flat" cmpd="sng" algn="ctr">
            <a:solidFill>
              <a:srgbClr val="5B9BD5"/>
            </a:solidFill>
            <a:prstDash val="solid"/>
            <a:miter lim="800000"/>
          </a:ln>
          <a:effectLst/>
        </p:spPr>
      </p:cxnSp>
      <p:cxnSp>
        <p:nvCxnSpPr>
          <p:cNvPr id="41" name="Straight Connector 40">
            <a:extLst>
              <a:ext uri="{FF2B5EF4-FFF2-40B4-BE49-F238E27FC236}">
                <a16:creationId xmlns:a16="http://schemas.microsoft.com/office/drawing/2014/main" id="{4F37C3AC-3E34-4167-8DFC-FBF6A1728188}"/>
              </a:ext>
            </a:extLst>
          </p:cNvPr>
          <p:cNvCxnSpPr>
            <a:stCxn id="31" idx="1"/>
          </p:cNvCxnSpPr>
          <p:nvPr/>
        </p:nvCxnSpPr>
        <p:spPr>
          <a:xfrm flipH="1" flipV="1">
            <a:off x="4332127" y="2592790"/>
            <a:ext cx="171386" cy="80791"/>
          </a:xfrm>
          <a:prstGeom prst="line">
            <a:avLst/>
          </a:prstGeom>
          <a:noFill/>
          <a:ln w="28575" cap="flat" cmpd="sng" algn="ctr">
            <a:solidFill>
              <a:srgbClr val="5B9BD5"/>
            </a:solidFill>
            <a:prstDash val="solid"/>
            <a:miter lim="800000"/>
          </a:ln>
          <a:effectLst/>
        </p:spPr>
      </p:cxnSp>
      <p:cxnSp>
        <p:nvCxnSpPr>
          <p:cNvPr id="42" name="Straight Connector 41">
            <a:extLst>
              <a:ext uri="{FF2B5EF4-FFF2-40B4-BE49-F238E27FC236}">
                <a16:creationId xmlns:a16="http://schemas.microsoft.com/office/drawing/2014/main" id="{5A85152A-6A0D-4EFE-8B03-67CA3C4B6D56}"/>
              </a:ext>
            </a:extLst>
          </p:cNvPr>
          <p:cNvCxnSpPr/>
          <p:nvPr/>
        </p:nvCxnSpPr>
        <p:spPr>
          <a:xfrm flipH="1">
            <a:off x="3643618" y="2693113"/>
            <a:ext cx="309450" cy="0"/>
          </a:xfrm>
          <a:prstGeom prst="line">
            <a:avLst/>
          </a:prstGeom>
          <a:noFill/>
          <a:ln w="28575" cap="flat" cmpd="sng" algn="ctr">
            <a:solidFill>
              <a:srgbClr val="5B9BD5"/>
            </a:solidFill>
            <a:prstDash val="solid"/>
            <a:miter lim="800000"/>
          </a:ln>
          <a:effectLst/>
        </p:spPr>
      </p:cxnSp>
      <p:cxnSp>
        <p:nvCxnSpPr>
          <p:cNvPr id="43" name="Straight Connector 42">
            <a:extLst>
              <a:ext uri="{FF2B5EF4-FFF2-40B4-BE49-F238E27FC236}">
                <a16:creationId xmlns:a16="http://schemas.microsoft.com/office/drawing/2014/main" id="{014EDF7C-86D4-4035-9423-B5C356B44909}"/>
              </a:ext>
            </a:extLst>
          </p:cNvPr>
          <p:cNvCxnSpPr/>
          <p:nvPr/>
        </p:nvCxnSpPr>
        <p:spPr>
          <a:xfrm>
            <a:off x="3953068" y="2106268"/>
            <a:ext cx="1" cy="587170"/>
          </a:xfrm>
          <a:prstGeom prst="line">
            <a:avLst/>
          </a:prstGeom>
          <a:noFill/>
          <a:ln w="28575" cap="flat" cmpd="sng" algn="ctr">
            <a:solidFill>
              <a:srgbClr val="5B9BD5"/>
            </a:solidFill>
            <a:prstDash val="solid"/>
            <a:miter lim="800000"/>
          </a:ln>
          <a:effectLst/>
        </p:spPr>
      </p:cxnSp>
      <p:cxnSp>
        <p:nvCxnSpPr>
          <p:cNvPr id="44" name="Straight Connector 43">
            <a:extLst>
              <a:ext uri="{FF2B5EF4-FFF2-40B4-BE49-F238E27FC236}">
                <a16:creationId xmlns:a16="http://schemas.microsoft.com/office/drawing/2014/main" id="{DD364174-8596-4F79-A389-190BF44BDA3A}"/>
              </a:ext>
            </a:extLst>
          </p:cNvPr>
          <p:cNvCxnSpPr/>
          <p:nvPr/>
        </p:nvCxnSpPr>
        <p:spPr>
          <a:xfrm flipH="1">
            <a:off x="3953068" y="2106268"/>
            <a:ext cx="543680" cy="0"/>
          </a:xfrm>
          <a:prstGeom prst="line">
            <a:avLst/>
          </a:prstGeom>
          <a:noFill/>
          <a:ln w="28575" cap="flat" cmpd="sng" algn="ctr">
            <a:solidFill>
              <a:srgbClr val="5B9BD5"/>
            </a:solidFill>
            <a:prstDash val="solid"/>
            <a:miter lim="800000"/>
          </a:ln>
          <a:effectLst/>
        </p:spPr>
      </p:cxnSp>
      <p:sp>
        <p:nvSpPr>
          <p:cNvPr id="45" name="TextBox 44">
            <a:extLst>
              <a:ext uri="{FF2B5EF4-FFF2-40B4-BE49-F238E27FC236}">
                <a16:creationId xmlns:a16="http://schemas.microsoft.com/office/drawing/2014/main" id="{44696AC0-E440-42B3-ACBE-5D3FF7BAC3DF}"/>
              </a:ext>
            </a:extLst>
          </p:cNvPr>
          <p:cNvSpPr txBox="1"/>
          <p:nvPr/>
        </p:nvSpPr>
        <p:spPr>
          <a:xfrm>
            <a:off x="403468" y="2442749"/>
            <a:ext cx="875936" cy="276999"/>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SDC</a:t>
            </a:r>
          </a:p>
        </p:txBody>
      </p:sp>
      <p:sp>
        <p:nvSpPr>
          <p:cNvPr id="46" name="TextBox 45">
            <a:extLst>
              <a:ext uri="{FF2B5EF4-FFF2-40B4-BE49-F238E27FC236}">
                <a16:creationId xmlns:a16="http://schemas.microsoft.com/office/drawing/2014/main" id="{24E85F89-1212-4041-85B4-8650710FA5CD}"/>
              </a:ext>
            </a:extLst>
          </p:cNvPr>
          <p:cNvSpPr txBox="1"/>
          <p:nvPr/>
        </p:nvSpPr>
        <p:spPr>
          <a:xfrm>
            <a:off x="4687882" y="3959196"/>
            <a:ext cx="1319929" cy="484748"/>
          </a:xfrm>
          <a:prstGeom prst="rect">
            <a:avLst/>
          </a:prstGeom>
          <a:solidFill>
            <a:srgbClr val="FFC000">
              <a:lumMod val="60000"/>
              <a:lumOff val="40000"/>
            </a:srgbClr>
          </a:solidFill>
          <a:ln>
            <a:solidFill>
              <a:sysClr val="windowText" lastClr="000000"/>
            </a:solidFill>
          </a:ln>
        </p:spPr>
        <p:txBody>
          <a:bodyPr wrap="square" lIns="0" tIns="0" rIns="0" bIns="0"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New ONAP code for TN NSSMF Functionality added in Guilin</a:t>
            </a:r>
          </a:p>
        </p:txBody>
      </p:sp>
      <p:sp>
        <p:nvSpPr>
          <p:cNvPr id="47" name="TextBox 46">
            <a:extLst>
              <a:ext uri="{FF2B5EF4-FFF2-40B4-BE49-F238E27FC236}">
                <a16:creationId xmlns:a16="http://schemas.microsoft.com/office/drawing/2014/main" id="{1AC3171E-A1D1-48D0-8160-634D70FCFF34}"/>
              </a:ext>
            </a:extLst>
          </p:cNvPr>
          <p:cNvSpPr txBox="1"/>
          <p:nvPr/>
        </p:nvSpPr>
        <p:spPr>
          <a:xfrm>
            <a:off x="4687882" y="3471009"/>
            <a:ext cx="1319929" cy="415498"/>
          </a:xfrm>
          <a:prstGeom prst="rect">
            <a:avLst/>
          </a:prstGeom>
          <a:solidFill>
            <a:srgbClr val="70AD47">
              <a:lumMod val="60000"/>
              <a:lumOff val="40000"/>
            </a:srgbClr>
          </a:solidFill>
          <a:ln>
            <a:solidFill>
              <a:sysClr val="windowText" lastClr="00000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Existing ONAP code with modifications</a:t>
            </a:r>
          </a:p>
        </p:txBody>
      </p:sp>
      <p:sp>
        <p:nvSpPr>
          <p:cNvPr id="48" name="Oval 47">
            <a:extLst>
              <a:ext uri="{FF2B5EF4-FFF2-40B4-BE49-F238E27FC236}">
                <a16:creationId xmlns:a16="http://schemas.microsoft.com/office/drawing/2014/main" id="{D460047C-F2A9-49CC-9FD0-8762C5365D42}"/>
              </a:ext>
            </a:extLst>
          </p:cNvPr>
          <p:cNvSpPr/>
          <p:nvPr/>
        </p:nvSpPr>
        <p:spPr>
          <a:xfrm>
            <a:off x="1684428" y="1882520"/>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49" name="Oval 48">
            <a:extLst>
              <a:ext uri="{FF2B5EF4-FFF2-40B4-BE49-F238E27FC236}">
                <a16:creationId xmlns:a16="http://schemas.microsoft.com/office/drawing/2014/main" id="{33123D82-DC7D-4A58-9D90-B60831536315}"/>
              </a:ext>
            </a:extLst>
          </p:cNvPr>
          <p:cNvSpPr/>
          <p:nvPr/>
        </p:nvSpPr>
        <p:spPr>
          <a:xfrm>
            <a:off x="2142354" y="2200418"/>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3</a:t>
            </a:r>
          </a:p>
        </p:txBody>
      </p:sp>
      <p:sp>
        <p:nvSpPr>
          <p:cNvPr id="50" name="Oval 49">
            <a:extLst>
              <a:ext uri="{FF2B5EF4-FFF2-40B4-BE49-F238E27FC236}">
                <a16:creationId xmlns:a16="http://schemas.microsoft.com/office/drawing/2014/main" id="{7E68E6CD-C458-4519-B223-772354263CFC}"/>
              </a:ext>
            </a:extLst>
          </p:cNvPr>
          <p:cNvSpPr/>
          <p:nvPr/>
        </p:nvSpPr>
        <p:spPr>
          <a:xfrm>
            <a:off x="1012237" y="1511236"/>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51" name="Oval 50">
            <a:extLst>
              <a:ext uri="{FF2B5EF4-FFF2-40B4-BE49-F238E27FC236}">
                <a16:creationId xmlns:a16="http://schemas.microsoft.com/office/drawing/2014/main" id="{4C116C7E-927C-47FE-B13C-4612335B9BF7}"/>
              </a:ext>
            </a:extLst>
          </p:cNvPr>
          <p:cNvSpPr/>
          <p:nvPr/>
        </p:nvSpPr>
        <p:spPr>
          <a:xfrm>
            <a:off x="1719622" y="2607862"/>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52" name="Oval 51">
            <a:extLst>
              <a:ext uri="{FF2B5EF4-FFF2-40B4-BE49-F238E27FC236}">
                <a16:creationId xmlns:a16="http://schemas.microsoft.com/office/drawing/2014/main" id="{95F432DC-1B1F-4AA4-853E-21D7F3167BF0}"/>
              </a:ext>
            </a:extLst>
          </p:cNvPr>
          <p:cNvSpPr/>
          <p:nvPr/>
        </p:nvSpPr>
        <p:spPr>
          <a:xfrm>
            <a:off x="5562304" y="1945467"/>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5</a:t>
            </a:r>
          </a:p>
        </p:txBody>
      </p:sp>
      <p:sp>
        <p:nvSpPr>
          <p:cNvPr id="53" name="Oval 52">
            <a:extLst>
              <a:ext uri="{FF2B5EF4-FFF2-40B4-BE49-F238E27FC236}">
                <a16:creationId xmlns:a16="http://schemas.microsoft.com/office/drawing/2014/main" id="{E3BFD8C0-C4DD-44DF-862C-68AAB18AB85D}"/>
              </a:ext>
            </a:extLst>
          </p:cNvPr>
          <p:cNvSpPr/>
          <p:nvPr/>
        </p:nvSpPr>
        <p:spPr>
          <a:xfrm>
            <a:off x="3665454" y="3483881"/>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7</a:t>
            </a:r>
          </a:p>
        </p:txBody>
      </p:sp>
      <p:sp>
        <p:nvSpPr>
          <p:cNvPr id="54" name="Oval 53">
            <a:extLst>
              <a:ext uri="{FF2B5EF4-FFF2-40B4-BE49-F238E27FC236}">
                <a16:creationId xmlns:a16="http://schemas.microsoft.com/office/drawing/2014/main" id="{F345BF82-13D8-4D76-91DA-B5163EC6B211}"/>
              </a:ext>
            </a:extLst>
          </p:cNvPr>
          <p:cNvSpPr/>
          <p:nvPr/>
        </p:nvSpPr>
        <p:spPr>
          <a:xfrm>
            <a:off x="2402490" y="3081927"/>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6</a:t>
            </a:r>
          </a:p>
        </p:txBody>
      </p:sp>
      <p:sp>
        <p:nvSpPr>
          <p:cNvPr id="55" name="Oval 54">
            <a:extLst>
              <a:ext uri="{FF2B5EF4-FFF2-40B4-BE49-F238E27FC236}">
                <a16:creationId xmlns:a16="http://schemas.microsoft.com/office/drawing/2014/main" id="{7927212E-85DF-4AA4-A3F5-F54506DCA528}"/>
              </a:ext>
            </a:extLst>
          </p:cNvPr>
          <p:cNvSpPr/>
          <p:nvPr/>
        </p:nvSpPr>
        <p:spPr>
          <a:xfrm>
            <a:off x="5622410" y="2370265"/>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8</a:t>
            </a:r>
          </a:p>
        </p:txBody>
      </p:sp>
      <p:sp>
        <p:nvSpPr>
          <p:cNvPr id="56" name="Oval 55">
            <a:extLst>
              <a:ext uri="{FF2B5EF4-FFF2-40B4-BE49-F238E27FC236}">
                <a16:creationId xmlns:a16="http://schemas.microsoft.com/office/drawing/2014/main" id="{6847D5E2-DC0F-43B0-9811-BF5473723114}"/>
              </a:ext>
            </a:extLst>
          </p:cNvPr>
          <p:cNvSpPr/>
          <p:nvPr/>
        </p:nvSpPr>
        <p:spPr>
          <a:xfrm>
            <a:off x="1841962" y="3943138"/>
            <a:ext cx="187517" cy="170502"/>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9</a:t>
            </a:r>
          </a:p>
        </p:txBody>
      </p:sp>
      <p:sp>
        <p:nvSpPr>
          <p:cNvPr id="57" name="Oval 56">
            <a:extLst>
              <a:ext uri="{FF2B5EF4-FFF2-40B4-BE49-F238E27FC236}">
                <a16:creationId xmlns:a16="http://schemas.microsoft.com/office/drawing/2014/main" id="{0D336C74-20AC-4BF1-8E4D-7EB3F7F66ABB}"/>
              </a:ext>
            </a:extLst>
          </p:cNvPr>
          <p:cNvSpPr/>
          <p:nvPr/>
        </p:nvSpPr>
        <p:spPr>
          <a:xfrm>
            <a:off x="2595451" y="4347410"/>
            <a:ext cx="283408" cy="194507"/>
          </a:xfrm>
          <a:prstGeom prst="ellipse">
            <a:avLst/>
          </a:prstGeom>
          <a:solidFill>
            <a:srgbClr val="C000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10</a:t>
            </a:r>
          </a:p>
        </p:txBody>
      </p:sp>
      <p:sp>
        <p:nvSpPr>
          <p:cNvPr id="58" name="TextBox 57">
            <a:extLst>
              <a:ext uri="{FF2B5EF4-FFF2-40B4-BE49-F238E27FC236}">
                <a16:creationId xmlns:a16="http://schemas.microsoft.com/office/drawing/2014/main" id="{6476CEC6-BAD2-4ED3-84BD-15BC451127B6}"/>
              </a:ext>
            </a:extLst>
          </p:cNvPr>
          <p:cNvSpPr txBox="1"/>
          <p:nvPr/>
        </p:nvSpPr>
        <p:spPr>
          <a:xfrm>
            <a:off x="6070702" y="793342"/>
            <a:ext cx="2888273" cy="4131900"/>
          </a:xfrm>
          <a:prstGeom prst="rect">
            <a:avLst/>
          </a:prstGeom>
          <a:noFill/>
        </p:spPr>
        <p:txBody>
          <a:bodyPr wrap="square" rtlCol="0">
            <a:spAutoFit/>
          </a:bodyPr>
          <a:lstStyle/>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Upon allocate TN NSSI invocation, TN NSSMF adaptor calls OOF for making TN NSSI selection decision.</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OOF makes TN NSSI selection and returns to TN NSSMF adaptor.</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TN NSSMF adaptor calls TN NSSMF’s modify TN NSSI API – </a:t>
            </a:r>
            <a:r>
              <a:rPr kumimoji="0" lang="en-US" sz="1050" b="1" i="0" u="none" strike="noStrike" kern="0" cap="none" spc="0" normalizeH="0" baseline="0" noProof="0" dirty="0">
                <a:ln>
                  <a:noFill/>
                </a:ln>
                <a:solidFill>
                  <a:srgbClr val="FF0000"/>
                </a:solidFill>
                <a:effectLst/>
                <a:uLnTx/>
                <a:uFillTx/>
              </a:rPr>
              <a:t>a new API in H release.</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TN NSSMF work flow processes the request</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TN NSSMF updates the TN NSSI with new parameters</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After AAI is updated, TN NSSMF calls SDNC’s modify TN NSSI API – </a:t>
            </a:r>
            <a:r>
              <a:rPr kumimoji="0" lang="en-US" sz="1050" b="1" i="0" u="none" strike="noStrike" kern="0" cap="none" spc="0" normalizeH="0" baseline="0" noProof="0" dirty="0">
                <a:ln>
                  <a:noFill/>
                </a:ln>
                <a:solidFill>
                  <a:srgbClr val="FF0000"/>
                </a:solidFill>
                <a:effectLst/>
                <a:uLnTx/>
                <a:uFillTx/>
              </a:rPr>
              <a:t>a new API in H release</a:t>
            </a:r>
            <a:r>
              <a:rPr kumimoji="0" lang="en-US" sz="1050" b="0" i="0" u="none" strike="noStrike" kern="0" cap="none" spc="0" normalizeH="0" baseline="0" noProof="0" dirty="0">
                <a:ln>
                  <a:noFill/>
                </a:ln>
                <a:solidFill>
                  <a:srgbClr val="FF0000"/>
                </a:solidFill>
                <a:effectLst/>
                <a:uLnTx/>
                <a:uFillTx/>
              </a:rPr>
              <a:t>.</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1" i="0" u="none" strike="noStrike" kern="0" cap="none" spc="0" normalizeH="0" baseline="0" noProof="0" dirty="0">
                <a:ln>
                  <a:noFill/>
                </a:ln>
                <a:solidFill>
                  <a:srgbClr val="FF0000"/>
                </a:solidFill>
                <a:effectLst/>
                <a:uLnTx/>
                <a:uFillTx/>
              </a:rPr>
              <a:t>SDNC TSC NBI-to-SBI mapping DGs compare the parameters in the new TN NSSI definition with the ones in the TS implementation models (e.g., running network configurations), and identify the differences.</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1" i="0" u="none" strike="noStrike" kern="0" cap="none" spc="0" normalizeH="0" baseline="0" noProof="0" dirty="0">
                <a:ln>
                  <a:noFill/>
                </a:ln>
                <a:solidFill>
                  <a:srgbClr val="FF0000"/>
                </a:solidFill>
                <a:effectLst/>
                <a:uLnTx/>
                <a:uFillTx/>
              </a:rPr>
              <a:t>SDNC TSC NBI-to-SBI mapping DGs updates the TS implementation models with new network configurations.</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SDNC ACTN MPI adaptor (SBI) DGs convert the new network configurations into ACTN MPI payloads.</a:t>
            </a:r>
          </a:p>
          <a:p>
            <a:pPr marL="132160" marR="0" lvl="0" indent="-132160" defTabSz="685800" eaLnBrk="1" fontAlgn="auto" latinLnBrk="0" hangingPunct="1">
              <a:lnSpc>
                <a:spcPct val="100000"/>
              </a:lnSpc>
              <a:spcBef>
                <a:spcPts val="0"/>
              </a:spcBef>
              <a:spcAft>
                <a:spcPts val="0"/>
              </a:spcAft>
              <a:buClrTx/>
              <a:buSzTx/>
              <a:buFont typeface="+mj-lt"/>
              <a:buAutoNum type="arabicPeriod"/>
              <a:tabLst/>
              <a:defRPr/>
            </a:pPr>
            <a:r>
              <a:rPr kumimoji="0" lang="en-US" sz="1050" b="0" i="0" u="none" strike="noStrike" kern="0" cap="none" spc="0" normalizeH="0" baseline="0" noProof="0" dirty="0">
                <a:ln>
                  <a:noFill/>
                </a:ln>
                <a:solidFill>
                  <a:prstClr val="black"/>
                </a:solidFill>
                <a:effectLst/>
                <a:uLnTx/>
                <a:uFillTx/>
              </a:rPr>
              <a:t> ACTN MPI adaptor calls the external optical domain controller via ACTN MPI interfaces.</a:t>
            </a:r>
          </a:p>
        </p:txBody>
      </p:sp>
      <p:sp>
        <p:nvSpPr>
          <p:cNvPr id="59" name="TextBox 58">
            <a:extLst>
              <a:ext uri="{FF2B5EF4-FFF2-40B4-BE49-F238E27FC236}">
                <a16:creationId xmlns:a16="http://schemas.microsoft.com/office/drawing/2014/main" id="{1AB3B552-81C5-44B2-9378-43798DD06364}"/>
              </a:ext>
            </a:extLst>
          </p:cNvPr>
          <p:cNvSpPr txBox="1"/>
          <p:nvPr/>
        </p:nvSpPr>
        <p:spPr>
          <a:xfrm>
            <a:off x="4312154" y="4686101"/>
            <a:ext cx="1754006"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sng" strike="noStrike" kern="0" cap="none" spc="0" normalizeH="0" baseline="0" noProof="0" dirty="0">
                <a:ln>
                  <a:noFill/>
                </a:ln>
                <a:solidFill>
                  <a:prstClr val="black"/>
                </a:solidFill>
                <a:effectLst/>
                <a:uLnTx/>
                <a:uFillTx/>
              </a:rPr>
              <a:t>Note</a:t>
            </a:r>
            <a:r>
              <a:rPr kumimoji="0" lang="en-US" sz="1050" b="0" i="0" u="none" strike="noStrike" kern="0" cap="none" spc="0" normalizeH="0" baseline="0" noProof="0" dirty="0">
                <a:ln>
                  <a:noFill/>
                </a:ln>
                <a:solidFill>
                  <a:prstClr val="black"/>
                </a:solidFill>
                <a:effectLst/>
                <a:uLnTx/>
                <a:uFillTx/>
              </a:rPr>
              <a:t>: Refer also to REQ-456.</a:t>
            </a:r>
          </a:p>
        </p:txBody>
      </p:sp>
    </p:spTree>
    <p:extLst>
      <p:ext uri="{BB962C8B-B14F-4D97-AF65-F5344CB8AC3E}">
        <p14:creationId xmlns:p14="http://schemas.microsoft.com/office/powerpoint/2010/main" val="1272637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3339A-B341-4B59-B3DA-37A1A32FA750}"/>
              </a:ext>
            </a:extLst>
          </p:cNvPr>
          <p:cNvSpPr>
            <a:spLocks noGrp="1"/>
          </p:cNvSpPr>
          <p:nvPr>
            <p:ph type="title"/>
          </p:nvPr>
        </p:nvSpPr>
        <p:spPr>
          <a:xfrm>
            <a:off x="86162" y="31519"/>
            <a:ext cx="8389903" cy="800739"/>
          </a:xfrm>
        </p:spPr>
        <p:txBody>
          <a:bodyPr>
            <a:noAutofit/>
          </a:bodyPr>
          <a:lstStyle/>
          <a:p>
            <a:r>
              <a:rPr lang="en-US" altLang="zh-CN" sz="2800" dirty="0"/>
              <a:t>TN NSSI modification: A model driven approach</a:t>
            </a:r>
            <a:endParaRPr lang="en-IN" sz="2800" dirty="0"/>
          </a:p>
        </p:txBody>
      </p:sp>
      <p:pic>
        <p:nvPicPr>
          <p:cNvPr id="4" name="Picture 3">
            <a:extLst>
              <a:ext uri="{FF2B5EF4-FFF2-40B4-BE49-F238E27FC236}">
                <a16:creationId xmlns:a16="http://schemas.microsoft.com/office/drawing/2014/main" id="{9CCA21D3-8962-4A8C-9E60-50B1F77A7C97}"/>
              </a:ext>
            </a:extLst>
          </p:cNvPr>
          <p:cNvPicPr>
            <a:picLocks noChangeAspect="1"/>
          </p:cNvPicPr>
          <p:nvPr/>
        </p:nvPicPr>
        <p:blipFill>
          <a:blip r:embed="rId2"/>
          <a:stretch>
            <a:fillRect/>
          </a:stretch>
        </p:blipFill>
        <p:spPr>
          <a:xfrm>
            <a:off x="1980742" y="758611"/>
            <a:ext cx="4707731" cy="1964531"/>
          </a:xfrm>
          <a:prstGeom prst="rect">
            <a:avLst/>
          </a:prstGeom>
        </p:spPr>
      </p:pic>
      <p:cxnSp>
        <p:nvCxnSpPr>
          <p:cNvPr id="5" name="Straight Connector 4">
            <a:extLst>
              <a:ext uri="{FF2B5EF4-FFF2-40B4-BE49-F238E27FC236}">
                <a16:creationId xmlns:a16="http://schemas.microsoft.com/office/drawing/2014/main" id="{6D8FDB54-2B8F-44B8-99C8-E62DD688EF24}"/>
              </a:ext>
            </a:extLst>
          </p:cNvPr>
          <p:cNvCxnSpPr/>
          <p:nvPr/>
        </p:nvCxnSpPr>
        <p:spPr>
          <a:xfrm>
            <a:off x="138477" y="2723142"/>
            <a:ext cx="8526342" cy="38604"/>
          </a:xfrm>
          <a:prstGeom prst="line">
            <a:avLst/>
          </a:prstGeom>
          <a:noFill/>
          <a:ln w="28575" cap="flat" cmpd="sng" algn="ctr">
            <a:solidFill>
              <a:srgbClr val="5B9BD5"/>
            </a:solidFill>
            <a:prstDash val="solid"/>
            <a:miter lim="800000"/>
          </a:ln>
          <a:effectLst/>
        </p:spPr>
      </p:cxnSp>
      <p:grpSp>
        <p:nvGrpSpPr>
          <p:cNvPr id="6" name="Group 5">
            <a:extLst>
              <a:ext uri="{FF2B5EF4-FFF2-40B4-BE49-F238E27FC236}">
                <a16:creationId xmlns:a16="http://schemas.microsoft.com/office/drawing/2014/main" id="{FCC39EFB-4AFF-437D-B75D-ACE93954494F}"/>
              </a:ext>
            </a:extLst>
          </p:cNvPr>
          <p:cNvGrpSpPr/>
          <p:nvPr/>
        </p:nvGrpSpPr>
        <p:grpSpPr>
          <a:xfrm>
            <a:off x="5242855" y="2808908"/>
            <a:ext cx="1752305" cy="2156439"/>
            <a:chOff x="9663335" y="3780692"/>
            <a:chExt cx="2336406" cy="2875252"/>
          </a:xfrm>
        </p:grpSpPr>
        <p:pic>
          <p:nvPicPr>
            <p:cNvPr id="7" name="Picture 6">
              <a:extLst>
                <a:ext uri="{FF2B5EF4-FFF2-40B4-BE49-F238E27FC236}">
                  <a16:creationId xmlns:a16="http://schemas.microsoft.com/office/drawing/2014/main" id="{808D6582-0B1B-416B-B31A-C48A8869FE57}"/>
                </a:ext>
              </a:extLst>
            </p:cNvPr>
            <p:cNvPicPr>
              <a:picLocks noChangeAspect="1"/>
            </p:cNvPicPr>
            <p:nvPr/>
          </p:nvPicPr>
          <p:blipFill>
            <a:blip r:embed="rId3"/>
            <a:stretch>
              <a:fillRect/>
            </a:stretch>
          </p:blipFill>
          <p:spPr>
            <a:xfrm>
              <a:off x="9878523" y="3780692"/>
              <a:ext cx="1574271" cy="2590800"/>
            </a:xfrm>
            <a:prstGeom prst="rect">
              <a:avLst/>
            </a:prstGeom>
          </p:spPr>
        </p:pic>
        <p:sp>
          <p:nvSpPr>
            <p:cNvPr id="8" name="TextBox 7">
              <a:extLst>
                <a:ext uri="{FF2B5EF4-FFF2-40B4-BE49-F238E27FC236}">
                  <a16:creationId xmlns:a16="http://schemas.microsoft.com/office/drawing/2014/main" id="{365CB0CC-3A03-475F-803A-968F1A07A71D}"/>
                </a:ext>
              </a:extLst>
            </p:cNvPr>
            <p:cNvSpPr txBox="1"/>
            <p:nvPr/>
          </p:nvSpPr>
          <p:spPr>
            <a:xfrm>
              <a:off x="9663335" y="6317389"/>
              <a:ext cx="2336406" cy="338555"/>
            </a:xfrm>
            <a:prstGeom prst="rect">
              <a:avLst/>
            </a:prstGeom>
            <a:solidFill>
              <a:sysClr val="window" lastClr="FFFFFF"/>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CA" sz="1050" b="1" i="0" u="none" strike="noStrike" kern="0" cap="none" spc="0" normalizeH="0" baseline="0" noProof="0" dirty="0">
                  <a:ln>
                    <a:noFill/>
                  </a:ln>
                  <a:solidFill>
                    <a:prstClr val="black"/>
                  </a:solidFill>
                  <a:effectLst/>
                  <a:uLnTx/>
                  <a:uFillTx/>
                </a:rPr>
                <a:t>Network service models</a:t>
              </a:r>
              <a:endParaRPr kumimoji="0" lang="en-US" sz="1050" b="1" i="0" u="none" strike="noStrike" kern="0" cap="none" spc="0" normalizeH="0" baseline="0" noProof="0" dirty="0">
                <a:ln>
                  <a:noFill/>
                </a:ln>
                <a:solidFill>
                  <a:prstClr val="black"/>
                </a:solidFill>
                <a:effectLst/>
                <a:uLnTx/>
                <a:uFillTx/>
              </a:endParaRPr>
            </a:p>
          </p:txBody>
        </p:sp>
      </p:grpSp>
      <p:grpSp>
        <p:nvGrpSpPr>
          <p:cNvPr id="9" name="Group 8">
            <a:extLst>
              <a:ext uri="{FF2B5EF4-FFF2-40B4-BE49-F238E27FC236}">
                <a16:creationId xmlns:a16="http://schemas.microsoft.com/office/drawing/2014/main" id="{84409CC1-7D6A-4039-8139-A19A0F628BE9}"/>
              </a:ext>
            </a:extLst>
          </p:cNvPr>
          <p:cNvGrpSpPr/>
          <p:nvPr/>
        </p:nvGrpSpPr>
        <p:grpSpPr>
          <a:xfrm>
            <a:off x="1965951" y="2808909"/>
            <a:ext cx="2554392" cy="2126678"/>
            <a:chOff x="5603997" y="3827584"/>
            <a:chExt cx="3405856" cy="2835571"/>
          </a:xfrm>
        </p:grpSpPr>
        <p:pic>
          <p:nvPicPr>
            <p:cNvPr id="10" name="Picture 9">
              <a:extLst>
                <a:ext uri="{FF2B5EF4-FFF2-40B4-BE49-F238E27FC236}">
                  <a16:creationId xmlns:a16="http://schemas.microsoft.com/office/drawing/2014/main" id="{4B1A2871-8D29-4746-B41E-4338370264C4}"/>
                </a:ext>
              </a:extLst>
            </p:cNvPr>
            <p:cNvPicPr>
              <a:picLocks noChangeAspect="1"/>
            </p:cNvPicPr>
            <p:nvPr/>
          </p:nvPicPr>
          <p:blipFill>
            <a:blip r:embed="rId4"/>
            <a:stretch>
              <a:fillRect/>
            </a:stretch>
          </p:blipFill>
          <p:spPr>
            <a:xfrm>
              <a:off x="5603997" y="3827584"/>
              <a:ext cx="3405856" cy="2497016"/>
            </a:xfrm>
            <a:prstGeom prst="rect">
              <a:avLst/>
            </a:prstGeom>
          </p:spPr>
        </p:pic>
        <p:sp>
          <p:nvSpPr>
            <p:cNvPr id="11" name="TextBox 10">
              <a:extLst>
                <a:ext uri="{FF2B5EF4-FFF2-40B4-BE49-F238E27FC236}">
                  <a16:creationId xmlns:a16="http://schemas.microsoft.com/office/drawing/2014/main" id="{F2FE7D43-3AA9-4D32-8B95-0F1E63AB9F30}"/>
                </a:ext>
              </a:extLst>
            </p:cNvPr>
            <p:cNvSpPr txBox="1"/>
            <p:nvPr/>
          </p:nvSpPr>
          <p:spPr>
            <a:xfrm>
              <a:off x="6122378" y="6324600"/>
              <a:ext cx="2608384" cy="338555"/>
            </a:xfrm>
            <a:prstGeom prst="rect">
              <a:avLst/>
            </a:prstGeom>
            <a:solidFill>
              <a:sysClr val="window" lastClr="FFFFFF"/>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CA" sz="1050" b="1" i="0" u="none" strike="noStrike" kern="0" cap="none" spc="0" normalizeH="0" baseline="0" noProof="0" dirty="0">
                  <a:ln>
                    <a:noFill/>
                  </a:ln>
                  <a:solidFill>
                    <a:prstClr val="black"/>
                  </a:solidFill>
                  <a:effectLst/>
                  <a:uLnTx/>
                  <a:uFillTx/>
                </a:rPr>
                <a:t>Network resource models</a:t>
              </a:r>
              <a:endParaRPr kumimoji="0" lang="en-US" sz="1050" b="1" i="0" u="none" strike="noStrike" kern="0" cap="none" spc="0" normalizeH="0" baseline="0" noProof="0" dirty="0">
                <a:ln>
                  <a:noFill/>
                </a:ln>
                <a:solidFill>
                  <a:prstClr val="black"/>
                </a:solidFill>
                <a:effectLst/>
                <a:uLnTx/>
                <a:uFillTx/>
              </a:endParaRPr>
            </a:p>
          </p:txBody>
        </p:sp>
      </p:grpSp>
      <p:sp>
        <p:nvSpPr>
          <p:cNvPr id="12" name="Left Brace 11">
            <a:extLst>
              <a:ext uri="{FF2B5EF4-FFF2-40B4-BE49-F238E27FC236}">
                <a16:creationId xmlns:a16="http://schemas.microsoft.com/office/drawing/2014/main" id="{6B1332CD-BD8E-415D-988D-19F305890171}"/>
              </a:ext>
            </a:extLst>
          </p:cNvPr>
          <p:cNvSpPr/>
          <p:nvPr/>
        </p:nvSpPr>
        <p:spPr>
          <a:xfrm>
            <a:off x="1457325" y="783709"/>
            <a:ext cx="422031" cy="1892270"/>
          </a:xfrm>
          <a:prstGeom prst="leftBrace">
            <a:avLst>
              <a:gd name="adj1" fmla="val 41145"/>
              <a:gd name="adj2" fmla="val 50000"/>
            </a:avLst>
          </a:prstGeom>
          <a:noFill/>
          <a:ln w="19050" cap="flat" cmpd="sng" algn="ctr">
            <a:solidFill>
              <a:srgbClr val="5B9BD5"/>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3" name="Left Brace 12">
            <a:extLst>
              <a:ext uri="{FF2B5EF4-FFF2-40B4-BE49-F238E27FC236}">
                <a16:creationId xmlns:a16="http://schemas.microsoft.com/office/drawing/2014/main" id="{AFB10464-2D51-4A7C-9C47-07AE06728A56}"/>
              </a:ext>
            </a:extLst>
          </p:cNvPr>
          <p:cNvSpPr/>
          <p:nvPr/>
        </p:nvSpPr>
        <p:spPr>
          <a:xfrm>
            <a:off x="1457325" y="2799155"/>
            <a:ext cx="422031" cy="1892270"/>
          </a:xfrm>
          <a:prstGeom prst="leftBrace">
            <a:avLst>
              <a:gd name="adj1" fmla="val 41145"/>
              <a:gd name="adj2" fmla="val 50000"/>
            </a:avLst>
          </a:prstGeom>
          <a:noFill/>
          <a:ln w="19050" cap="flat" cmpd="sng" algn="ctr">
            <a:solidFill>
              <a:srgbClr val="5B9BD5"/>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76C9AAE-6394-4BFE-BE5F-73484FADECFB}"/>
              </a:ext>
            </a:extLst>
          </p:cNvPr>
          <p:cNvSpPr txBox="1"/>
          <p:nvPr/>
        </p:nvSpPr>
        <p:spPr>
          <a:xfrm>
            <a:off x="125726" y="899049"/>
            <a:ext cx="1503487" cy="1754326"/>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CA" sz="1350" b="0" i="0" u="none" strike="noStrike" kern="0" cap="none" spc="0" normalizeH="0" baseline="0" noProof="0" dirty="0">
                <a:ln>
                  <a:noFill/>
                </a:ln>
                <a:solidFill>
                  <a:prstClr val="black"/>
                </a:solidFill>
                <a:effectLst/>
                <a:uLnTx/>
                <a:uFillTx/>
              </a:rPr>
              <a:t>TS definition model managed by </a:t>
            </a:r>
            <a:r>
              <a:rPr kumimoji="0" lang="en-CA" sz="1350" b="1" i="0" u="none" strike="noStrike" kern="0" cap="none" spc="0" normalizeH="0" baseline="0" noProof="0" dirty="0">
                <a:ln>
                  <a:noFill/>
                </a:ln>
                <a:solidFill>
                  <a:srgbClr val="FF0000"/>
                </a:solidFill>
                <a:effectLst/>
                <a:uLnTx/>
                <a:uFillTx/>
              </a:rPr>
              <a:t>SO</a:t>
            </a:r>
            <a:r>
              <a:rPr kumimoji="0" lang="en-CA" sz="1350" b="0" i="0" u="none" strike="noStrike" kern="0" cap="none" spc="0" normalizeH="0" baseline="0" noProof="0" dirty="0">
                <a:ln>
                  <a:noFill/>
                </a:ln>
                <a:solidFill>
                  <a:prstClr val="black"/>
                </a:solidFill>
                <a:effectLst/>
                <a:uLnTx/>
                <a:uFillTx/>
              </a:rPr>
              <a:t>. The model is intent-like, technology agnostic, and is the TN NSSMF NBI.</a:t>
            </a:r>
            <a:endParaRPr kumimoji="0" lang="en-US" sz="1350" b="0" i="0" u="none" strike="noStrike" kern="0" cap="none" spc="0" normalizeH="0" baseline="0" noProof="0" dirty="0">
              <a:ln>
                <a:noFill/>
              </a:ln>
              <a:solidFill>
                <a:prstClr val="black"/>
              </a:solidFill>
              <a:effectLst/>
              <a:uLnTx/>
              <a:uFillTx/>
            </a:endParaRPr>
          </a:p>
        </p:txBody>
      </p:sp>
      <p:sp>
        <p:nvSpPr>
          <p:cNvPr id="15" name="TextBox 14">
            <a:extLst>
              <a:ext uri="{FF2B5EF4-FFF2-40B4-BE49-F238E27FC236}">
                <a16:creationId xmlns:a16="http://schemas.microsoft.com/office/drawing/2014/main" id="{E6BE2E48-4510-4BD9-A3C0-FBAEC00A6B81}"/>
              </a:ext>
            </a:extLst>
          </p:cNvPr>
          <p:cNvSpPr txBox="1"/>
          <p:nvPr/>
        </p:nvSpPr>
        <p:spPr>
          <a:xfrm>
            <a:off x="112537" y="2828941"/>
            <a:ext cx="1443701" cy="1754326"/>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CA" sz="1200" b="0" i="0" u="none" strike="noStrike" kern="0" cap="none" spc="0" normalizeH="0" baseline="0" noProof="0" dirty="0">
                <a:ln>
                  <a:noFill/>
                </a:ln>
                <a:solidFill>
                  <a:prstClr val="black"/>
                </a:solidFill>
                <a:effectLst/>
                <a:uLnTx/>
                <a:uFillTx/>
              </a:rPr>
              <a:t>TS implementation models managed by </a:t>
            </a:r>
            <a:r>
              <a:rPr kumimoji="0" lang="en-CA" sz="1200" b="1" i="0" u="none" strike="noStrike" kern="0" cap="none" spc="0" normalizeH="0" baseline="0" noProof="0" dirty="0">
                <a:ln>
                  <a:noFill/>
                </a:ln>
                <a:solidFill>
                  <a:srgbClr val="FF0000"/>
                </a:solidFill>
                <a:effectLst/>
                <a:uLnTx/>
                <a:uFillTx/>
              </a:rPr>
              <a:t>SDNC</a:t>
            </a:r>
            <a:r>
              <a:rPr kumimoji="0" lang="en-CA" sz="1200" b="0" i="0" u="none" strike="noStrike" kern="0" cap="none" spc="0" normalizeH="0" baseline="0" noProof="0" dirty="0">
                <a:ln>
                  <a:noFill/>
                </a:ln>
                <a:solidFill>
                  <a:prstClr val="black"/>
                </a:solidFill>
                <a:effectLst/>
                <a:uLnTx/>
                <a:uFillTx/>
              </a:rPr>
              <a:t>. They are technology specific network configurations, and are encapsulated from the TN NSSMF’s consumer.</a:t>
            </a:r>
            <a:endParaRPr kumimoji="0" lang="en-US" sz="1200" b="0" i="0" u="none" strike="noStrike" kern="0" cap="none" spc="0" normalizeH="0" baseline="0" noProof="0" dirty="0">
              <a:ln>
                <a:noFill/>
              </a:ln>
              <a:solidFill>
                <a:prstClr val="black"/>
              </a:solidFill>
              <a:effectLst/>
              <a:uLnTx/>
              <a:uFillTx/>
            </a:endParaRPr>
          </a:p>
        </p:txBody>
      </p:sp>
      <p:sp>
        <p:nvSpPr>
          <p:cNvPr id="16" name="Curved Left Arrow 21">
            <a:extLst>
              <a:ext uri="{FF2B5EF4-FFF2-40B4-BE49-F238E27FC236}">
                <a16:creationId xmlns:a16="http://schemas.microsoft.com/office/drawing/2014/main" id="{691F9D33-F3EF-4B6A-ACBB-4B4E197ACB00}"/>
              </a:ext>
            </a:extLst>
          </p:cNvPr>
          <p:cNvSpPr/>
          <p:nvPr/>
        </p:nvSpPr>
        <p:spPr>
          <a:xfrm>
            <a:off x="6725627" y="1681835"/>
            <a:ext cx="846749" cy="1988289"/>
          </a:xfrm>
          <a:prstGeom prst="curvedLef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F53DAD0B-9C2B-418A-8902-178F810E763B}"/>
              </a:ext>
            </a:extLst>
          </p:cNvPr>
          <p:cNvSpPr txBox="1"/>
          <p:nvPr/>
        </p:nvSpPr>
        <p:spPr>
          <a:xfrm>
            <a:off x="7713053" y="996874"/>
            <a:ext cx="1358286" cy="3624069"/>
          </a:xfrm>
          <a:prstGeom prst="rect">
            <a:avLst/>
          </a:prstGeom>
          <a:solidFill>
            <a:sysClr val="window" lastClr="FFFFFF"/>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CA" sz="1350" b="0" i="0" u="none" strike="noStrike" kern="0" cap="none" spc="0" normalizeH="0" baseline="0" noProof="0" dirty="0">
                <a:ln>
                  <a:noFill/>
                </a:ln>
                <a:solidFill>
                  <a:prstClr val="black"/>
                </a:solidFill>
                <a:effectLst/>
                <a:uLnTx/>
                <a:uFillTx/>
              </a:rPr>
              <a:t>TN NSSMF NBI-to-SBI mapping function managed by </a:t>
            </a:r>
            <a:r>
              <a:rPr kumimoji="0" lang="en-CA" sz="1350" b="1" i="0" u="none" strike="noStrike" kern="0" cap="none" spc="0" normalizeH="0" baseline="0" noProof="0" dirty="0">
                <a:ln>
                  <a:noFill/>
                </a:ln>
                <a:solidFill>
                  <a:srgbClr val="FF0000"/>
                </a:solidFill>
                <a:effectLst/>
                <a:uLnTx/>
                <a:uFillTx/>
              </a:rPr>
              <a:t>SDNC</a:t>
            </a:r>
            <a:r>
              <a:rPr kumimoji="0" lang="en-CA" sz="1350" b="0" i="0" u="none" strike="noStrike" kern="0" cap="none" spc="0" normalizeH="0" baseline="0" noProof="0" dirty="0">
                <a:ln>
                  <a:noFill/>
                </a:ln>
                <a:solidFill>
                  <a:prstClr val="black"/>
                </a:solidFill>
                <a:effectLst/>
                <a:uLnTx/>
                <a:uFillTx/>
              </a:rPr>
              <a:t>. After SO modifies TS definition model, the mapping function will find the diff and apply the changes to the implementation models (i.e., network </a:t>
            </a:r>
            <a:r>
              <a:rPr kumimoji="0" lang="en-CA" sz="1350" b="0" i="0" u="none" strike="noStrike" kern="0" cap="none" spc="0" normalizeH="0" baseline="0" noProof="0" dirty="0" err="1">
                <a:ln>
                  <a:noFill/>
                </a:ln>
                <a:solidFill>
                  <a:prstClr val="black"/>
                </a:solidFill>
                <a:effectLst/>
                <a:uLnTx/>
                <a:uFillTx/>
              </a:rPr>
              <a:t>configs</a:t>
            </a:r>
            <a:r>
              <a:rPr kumimoji="0" lang="en-CA" sz="1350" b="0" i="0" u="none" strike="noStrike" kern="0" cap="none" spc="0" normalizeH="0" baseline="0" noProof="0" dirty="0">
                <a:ln>
                  <a:noFill/>
                </a:ln>
                <a:solidFill>
                  <a:prstClr val="black"/>
                </a:solidFill>
                <a:effectLst/>
                <a:uLnTx/>
                <a:uFillTx/>
              </a:rPr>
              <a:t>).</a:t>
            </a:r>
            <a:endParaRPr kumimoji="0" lang="en-US" sz="1350" b="1" i="0" u="none" strike="noStrike" kern="0" cap="none" spc="0" normalizeH="0" baseline="0" noProof="0" dirty="0">
              <a:ln>
                <a:noFill/>
              </a:ln>
              <a:solidFill>
                <a:srgbClr val="FF0000"/>
              </a:solidFill>
              <a:effectLst/>
              <a:uLnTx/>
              <a:uFillTx/>
            </a:endParaRPr>
          </a:p>
        </p:txBody>
      </p:sp>
    </p:spTree>
    <p:extLst>
      <p:ext uri="{BB962C8B-B14F-4D97-AF65-F5344CB8AC3E}">
        <p14:creationId xmlns:p14="http://schemas.microsoft.com/office/powerpoint/2010/main" val="3492362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3DBB-9E4E-46D6-875F-8650E91E3379}"/>
              </a:ext>
            </a:extLst>
          </p:cNvPr>
          <p:cNvSpPr>
            <a:spLocks noGrp="1"/>
          </p:cNvSpPr>
          <p:nvPr>
            <p:ph type="title"/>
          </p:nvPr>
        </p:nvSpPr>
        <p:spPr/>
        <p:txBody>
          <a:bodyPr>
            <a:normAutofit/>
          </a:bodyPr>
          <a:lstStyle/>
          <a:p>
            <a:r>
              <a:rPr lang="en-US" sz="3200" dirty="0"/>
              <a:t>Transport Slicing: Impact overview</a:t>
            </a:r>
            <a:endParaRPr lang="en-IN" sz="3200" dirty="0"/>
          </a:p>
        </p:txBody>
      </p:sp>
      <p:sp>
        <p:nvSpPr>
          <p:cNvPr id="4" name="圆角矩形 17">
            <a:extLst>
              <a:ext uri="{FF2B5EF4-FFF2-40B4-BE49-F238E27FC236}">
                <a16:creationId xmlns:a16="http://schemas.microsoft.com/office/drawing/2014/main" id="{6AE3848A-B8BA-4611-909D-62AA29E35A67}"/>
              </a:ext>
            </a:extLst>
          </p:cNvPr>
          <p:cNvSpPr/>
          <p:nvPr/>
        </p:nvSpPr>
        <p:spPr>
          <a:xfrm>
            <a:off x="1741516"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 name="矩形 7">
            <a:extLst>
              <a:ext uri="{FF2B5EF4-FFF2-40B4-BE49-F238E27FC236}">
                <a16:creationId xmlns:a16="http://schemas.microsoft.com/office/drawing/2014/main" id="{EFFC1529-4535-426D-9C62-EBD1DAD02D74}"/>
              </a:ext>
            </a:extLst>
          </p:cNvPr>
          <p:cNvSpPr/>
          <p:nvPr/>
        </p:nvSpPr>
        <p:spPr>
          <a:xfrm>
            <a:off x="277921" y="923834"/>
            <a:ext cx="8656319" cy="3276276"/>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prstClr val="white"/>
              </a:solidFill>
              <a:effectLst/>
              <a:uLnTx/>
              <a:uFillTx/>
            </a:endParaRPr>
          </a:p>
        </p:txBody>
      </p:sp>
      <p:sp>
        <p:nvSpPr>
          <p:cNvPr id="6" name="圆角矩形 10">
            <a:extLst>
              <a:ext uri="{FF2B5EF4-FFF2-40B4-BE49-F238E27FC236}">
                <a16:creationId xmlns:a16="http://schemas.microsoft.com/office/drawing/2014/main" id="{003F3713-DBDB-4908-9596-03BD8F2F2BF1}"/>
              </a:ext>
            </a:extLst>
          </p:cNvPr>
          <p:cNvSpPr/>
          <p:nvPr/>
        </p:nvSpPr>
        <p:spPr>
          <a:xfrm>
            <a:off x="390037" y="1778545"/>
            <a:ext cx="1231313" cy="2370234"/>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7" name="文本框 11">
            <a:extLst>
              <a:ext uri="{FF2B5EF4-FFF2-40B4-BE49-F238E27FC236}">
                <a16:creationId xmlns:a16="http://schemas.microsoft.com/office/drawing/2014/main" id="{45E40B13-A2F4-4A39-833A-80D88F944B23}"/>
              </a:ext>
            </a:extLst>
          </p:cNvPr>
          <p:cNvSpPr txBox="1"/>
          <p:nvPr/>
        </p:nvSpPr>
        <p:spPr>
          <a:xfrm>
            <a:off x="761492" y="1867531"/>
            <a:ext cx="466795" cy="300082"/>
          </a:xfrm>
          <a:prstGeom prst="rect">
            <a:avLst/>
          </a:prstGeom>
          <a:noFill/>
        </p:spPr>
        <p:txBody>
          <a:bodyPr wrap="none" rtlCol="0">
            <a:spAutoFit/>
          </a:bodyPr>
          <a:lstStyle/>
          <a:p>
            <a:pPr algn="ctr" defTabSz="685800">
              <a:defRPr/>
            </a:pPr>
            <a:r>
              <a:rPr kumimoji="1" lang="en-US" altLang="zh-CN" sz="1350" b="1" kern="0" dirty="0">
                <a:solidFill>
                  <a:srgbClr val="0000FF"/>
                </a:solidFill>
                <a:ea typeface="DengXian" panose="02010600030101010101" pitchFamily="2" charset="-122"/>
              </a:rPr>
              <a:t>SDC</a:t>
            </a:r>
          </a:p>
        </p:txBody>
      </p:sp>
      <p:sp>
        <p:nvSpPr>
          <p:cNvPr id="8" name="圆角矩形 20">
            <a:extLst>
              <a:ext uri="{FF2B5EF4-FFF2-40B4-BE49-F238E27FC236}">
                <a16:creationId xmlns:a16="http://schemas.microsoft.com/office/drawing/2014/main" id="{3A657092-6F13-4AA9-8EFC-A1571CBE428A}"/>
              </a:ext>
            </a:extLst>
          </p:cNvPr>
          <p:cNvSpPr/>
          <p:nvPr/>
        </p:nvSpPr>
        <p:spPr>
          <a:xfrm>
            <a:off x="3724195" y="1373902"/>
            <a:ext cx="1862582" cy="147051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9" name="圆角矩形 23">
            <a:extLst>
              <a:ext uri="{FF2B5EF4-FFF2-40B4-BE49-F238E27FC236}">
                <a16:creationId xmlns:a16="http://schemas.microsoft.com/office/drawing/2014/main" id="{F2366DD8-C831-4CF9-BC41-1434D5EF9DB5}"/>
              </a:ext>
            </a:extLst>
          </p:cNvPr>
          <p:cNvSpPr/>
          <p:nvPr/>
        </p:nvSpPr>
        <p:spPr>
          <a:xfrm>
            <a:off x="5706873" y="1373902"/>
            <a:ext cx="1256922" cy="1444673"/>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0" name="圆角矩形 27">
            <a:extLst>
              <a:ext uri="{FF2B5EF4-FFF2-40B4-BE49-F238E27FC236}">
                <a16:creationId xmlns:a16="http://schemas.microsoft.com/office/drawing/2014/main" id="{F32E744F-E7B3-4289-BA3D-12C05F9677C7}"/>
              </a:ext>
            </a:extLst>
          </p:cNvPr>
          <p:cNvSpPr/>
          <p:nvPr/>
        </p:nvSpPr>
        <p:spPr>
          <a:xfrm>
            <a:off x="7158164" y="1091000"/>
            <a:ext cx="1710930" cy="211490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1" name="文本框 28">
            <a:extLst>
              <a:ext uri="{FF2B5EF4-FFF2-40B4-BE49-F238E27FC236}">
                <a16:creationId xmlns:a16="http://schemas.microsoft.com/office/drawing/2014/main" id="{966147C2-C7B3-4A8C-9E95-8F5E839B6E47}"/>
              </a:ext>
            </a:extLst>
          </p:cNvPr>
          <p:cNvSpPr txBox="1"/>
          <p:nvPr/>
        </p:nvSpPr>
        <p:spPr>
          <a:xfrm>
            <a:off x="1784572" y="1428264"/>
            <a:ext cx="383438"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SO</a:t>
            </a:r>
            <a:endParaRPr kumimoji="1" lang="zh-CN" altLang="en-US" sz="1350" b="1" kern="0" dirty="0">
              <a:solidFill>
                <a:srgbClr val="0000FF"/>
              </a:solidFill>
              <a:ea typeface="DengXian" panose="02010600030101010101" pitchFamily="2" charset="-122"/>
            </a:endParaRPr>
          </a:p>
        </p:txBody>
      </p:sp>
      <p:sp>
        <p:nvSpPr>
          <p:cNvPr id="12" name="文本框 29">
            <a:extLst>
              <a:ext uri="{FF2B5EF4-FFF2-40B4-BE49-F238E27FC236}">
                <a16:creationId xmlns:a16="http://schemas.microsoft.com/office/drawing/2014/main" id="{DB46719A-E2FC-4A9F-9D57-21CA4A74B076}"/>
              </a:ext>
            </a:extLst>
          </p:cNvPr>
          <p:cNvSpPr txBox="1"/>
          <p:nvPr/>
        </p:nvSpPr>
        <p:spPr>
          <a:xfrm>
            <a:off x="3697855" y="1324389"/>
            <a:ext cx="498855"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OOF</a:t>
            </a:r>
            <a:endParaRPr kumimoji="1" lang="zh-CN" altLang="en-US" sz="1350" b="1" kern="0" dirty="0">
              <a:solidFill>
                <a:srgbClr val="0000FF"/>
              </a:solidFill>
              <a:ea typeface="DengXian" panose="02010600030101010101" pitchFamily="2" charset="-122"/>
            </a:endParaRPr>
          </a:p>
        </p:txBody>
      </p:sp>
      <p:sp>
        <p:nvSpPr>
          <p:cNvPr id="13" name="文本框 30">
            <a:extLst>
              <a:ext uri="{FF2B5EF4-FFF2-40B4-BE49-F238E27FC236}">
                <a16:creationId xmlns:a16="http://schemas.microsoft.com/office/drawing/2014/main" id="{042AA844-BE25-4C94-AE46-D9DA1D1B69F8}"/>
              </a:ext>
            </a:extLst>
          </p:cNvPr>
          <p:cNvSpPr txBox="1"/>
          <p:nvPr/>
        </p:nvSpPr>
        <p:spPr>
          <a:xfrm>
            <a:off x="5682204" y="1338254"/>
            <a:ext cx="6094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Policy</a:t>
            </a:r>
            <a:endParaRPr kumimoji="1" lang="zh-CN" altLang="en-US" sz="1350" b="1" kern="0" dirty="0">
              <a:solidFill>
                <a:srgbClr val="0000FF"/>
              </a:solidFill>
              <a:ea typeface="DengXian" panose="02010600030101010101" pitchFamily="2" charset="-122"/>
            </a:endParaRPr>
          </a:p>
        </p:txBody>
      </p:sp>
      <p:sp>
        <p:nvSpPr>
          <p:cNvPr id="14" name="圆角矩形 36">
            <a:extLst>
              <a:ext uri="{FF2B5EF4-FFF2-40B4-BE49-F238E27FC236}">
                <a16:creationId xmlns:a16="http://schemas.microsoft.com/office/drawing/2014/main" id="{B25F24FA-C83A-4B98-8C42-919083F4CF83}"/>
              </a:ext>
            </a:extLst>
          </p:cNvPr>
          <p:cNvSpPr/>
          <p:nvPr/>
        </p:nvSpPr>
        <p:spPr>
          <a:xfrm>
            <a:off x="7412932" y="2743962"/>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NSSI</a:t>
            </a:r>
          </a:p>
        </p:txBody>
      </p:sp>
      <p:sp>
        <p:nvSpPr>
          <p:cNvPr id="15" name="圆角矩形 37">
            <a:extLst>
              <a:ext uri="{FF2B5EF4-FFF2-40B4-BE49-F238E27FC236}">
                <a16:creationId xmlns:a16="http://schemas.microsoft.com/office/drawing/2014/main" id="{B3B5C7F5-5909-4BC8-A9C7-BFA99B0D77C2}"/>
              </a:ext>
            </a:extLst>
          </p:cNvPr>
          <p:cNvSpPr/>
          <p:nvPr/>
        </p:nvSpPr>
        <p:spPr>
          <a:xfrm>
            <a:off x="7401276" y="2257804"/>
            <a:ext cx="1138653" cy="172060"/>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NSST</a:t>
            </a:r>
          </a:p>
        </p:txBody>
      </p:sp>
      <p:sp>
        <p:nvSpPr>
          <p:cNvPr id="16" name="圆角矩形 38">
            <a:extLst>
              <a:ext uri="{FF2B5EF4-FFF2-40B4-BE49-F238E27FC236}">
                <a16:creationId xmlns:a16="http://schemas.microsoft.com/office/drawing/2014/main" id="{0289A41A-4DD1-4A5B-A4B0-DC8F5D4561A6}"/>
              </a:ext>
            </a:extLst>
          </p:cNvPr>
          <p:cNvSpPr/>
          <p:nvPr/>
        </p:nvSpPr>
        <p:spPr>
          <a:xfrm>
            <a:off x="7401276" y="2468713"/>
            <a:ext cx="1138653" cy="22915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Slice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17" name="文本框 39">
            <a:extLst>
              <a:ext uri="{FF2B5EF4-FFF2-40B4-BE49-F238E27FC236}">
                <a16:creationId xmlns:a16="http://schemas.microsoft.com/office/drawing/2014/main" id="{09008D83-4837-4098-88A1-2EAAD30AEC91}"/>
              </a:ext>
            </a:extLst>
          </p:cNvPr>
          <p:cNvSpPr txBox="1"/>
          <p:nvPr/>
        </p:nvSpPr>
        <p:spPr>
          <a:xfrm>
            <a:off x="7121063" y="1096903"/>
            <a:ext cx="56137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A&amp;AI</a:t>
            </a:r>
            <a:endParaRPr kumimoji="1" lang="zh-CN" altLang="en-US" sz="1350" b="1" kern="0" dirty="0">
              <a:solidFill>
                <a:srgbClr val="0000FF"/>
              </a:solidFill>
              <a:ea typeface="DengXian" panose="02010600030101010101" pitchFamily="2" charset="-122"/>
            </a:endParaRPr>
          </a:p>
        </p:txBody>
      </p:sp>
      <p:sp>
        <p:nvSpPr>
          <p:cNvPr id="18" name="TextBox 17">
            <a:extLst>
              <a:ext uri="{FF2B5EF4-FFF2-40B4-BE49-F238E27FC236}">
                <a16:creationId xmlns:a16="http://schemas.microsoft.com/office/drawing/2014/main" id="{D2915E04-AE38-4208-A98C-0A2A84AB8715}"/>
              </a:ext>
            </a:extLst>
          </p:cNvPr>
          <p:cNvSpPr txBox="1"/>
          <p:nvPr/>
        </p:nvSpPr>
        <p:spPr>
          <a:xfrm>
            <a:off x="390037" y="1096903"/>
            <a:ext cx="851515" cy="41549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prstClr val="black"/>
                </a:solidFill>
                <a:effectLst/>
                <a:uLnTx/>
                <a:uFillTx/>
              </a:rPr>
              <a:t>ONAP</a:t>
            </a:r>
          </a:p>
        </p:txBody>
      </p:sp>
      <p:sp>
        <p:nvSpPr>
          <p:cNvPr id="19" name="圆角矩形 22">
            <a:extLst>
              <a:ext uri="{FF2B5EF4-FFF2-40B4-BE49-F238E27FC236}">
                <a16:creationId xmlns:a16="http://schemas.microsoft.com/office/drawing/2014/main" id="{488DDC7F-15E8-4B57-9DF6-1E64B7EF93FA}"/>
              </a:ext>
            </a:extLst>
          </p:cNvPr>
          <p:cNvSpPr/>
          <p:nvPr/>
        </p:nvSpPr>
        <p:spPr>
          <a:xfrm>
            <a:off x="4133007" y="1969061"/>
            <a:ext cx="1248101" cy="236735"/>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NSSI</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Selection</a:t>
            </a:r>
          </a:p>
        </p:txBody>
      </p:sp>
      <p:sp>
        <p:nvSpPr>
          <p:cNvPr id="20" name="圆角矩形 68">
            <a:extLst>
              <a:ext uri="{FF2B5EF4-FFF2-40B4-BE49-F238E27FC236}">
                <a16:creationId xmlns:a16="http://schemas.microsoft.com/office/drawing/2014/main" id="{F57A1404-AB80-41A2-938E-7389100E4D5E}"/>
              </a:ext>
            </a:extLst>
          </p:cNvPr>
          <p:cNvSpPr/>
          <p:nvPr/>
        </p:nvSpPr>
        <p:spPr>
          <a:xfrm>
            <a:off x="420765" y="2931778"/>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dirty="0">
                <a:solidFill>
                  <a:prstClr val="black"/>
                </a:solidFill>
                <a:ea typeface="DengXian" panose="02010600030101010101" pitchFamily="2" charset="-122"/>
              </a:rPr>
              <a:t>NSST</a:t>
            </a:r>
          </a:p>
        </p:txBody>
      </p:sp>
      <p:sp>
        <p:nvSpPr>
          <p:cNvPr id="21" name="圆角矩形 19">
            <a:extLst>
              <a:ext uri="{FF2B5EF4-FFF2-40B4-BE49-F238E27FC236}">
                <a16:creationId xmlns:a16="http://schemas.microsoft.com/office/drawing/2014/main" id="{3943929E-0CF9-4C4F-BB45-01AFA6B256B9}"/>
              </a:ext>
            </a:extLst>
          </p:cNvPr>
          <p:cNvSpPr/>
          <p:nvPr/>
        </p:nvSpPr>
        <p:spPr>
          <a:xfrm>
            <a:off x="2332384" y="2368518"/>
            <a:ext cx="712514"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(TN)</a:t>
            </a:r>
          </a:p>
        </p:txBody>
      </p:sp>
      <p:sp>
        <p:nvSpPr>
          <p:cNvPr id="22" name="圆角矩形 17">
            <a:extLst>
              <a:ext uri="{FF2B5EF4-FFF2-40B4-BE49-F238E27FC236}">
                <a16:creationId xmlns:a16="http://schemas.microsoft.com/office/drawing/2014/main" id="{D58CEC81-B08B-4C14-BAA1-6D94B79D17A5}"/>
              </a:ext>
            </a:extLst>
          </p:cNvPr>
          <p:cNvSpPr/>
          <p:nvPr/>
        </p:nvSpPr>
        <p:spPr>
          <a:xfrm>
            <a:off x="5087982" y="3318953"/>
            <a:ext cx="1862572" cy="82982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3" name="圆角矩形 22">
            <a:extLst>
              <a:ext uri="{FF2B5EF4-FFF2-40B4-BE49-F238E27FC236}">
                <a16:creationId xmlns:a16="http://schemas.microsoft.com/office/drawing/2014/main" id="{4796D862-BB5D-4AFE-AD9E-7D1DBF48E456}"/>
              </a:ext>
            </a:extLst>
          </p:cNvPr>
          <p:cNvSpPr/>
          <p:nvPr/>
        </p:nvSpPr>
        <p:spPr>
          <a:xfrm>
            <a:off x="5175061" y="3823998"/>
            <a:ext cx="1092016" cy="275409"/>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00" kern="0" dirty="0">
                <a:solidFill>
                  <a:prstClr val="black"/>
                </a:solidFill>
                <a:ea typeface="DengXian" panose="02010600030101010101" pitchFamily="2" charset="-122"/>
              </a:rPr>
              <a:t>KPI </a:t>
            </a:r>
            <a:r>
              <a:rPr lang="en-IN" altLang="zh-CN" sz="1000" kern="0" dirty="0">
                <a:solidFill>
                  <a:prstClr val="black"/>
                </a:solidFill>
                <a:ea typeface="DengXian" panose="02010600030101010101" pitchFamily="2" charset="-122"/>
              </a:rPr>
              <a:t>Computation MS</a:t>
            </a:r>
            <a:endParaRPr lang="en-US" altLang="zh-CN" sz="1000" kern="0" dirty="0">
              <a:solidFill>
                <a:prstClr val="black"/>
              </a:solidFill>
              <a:ea typeface="DengXian" panose="02010600030101010101" pitchFamily="2" charset="-122"/>
            </a:endParaRPr>
          </a:p>
        </p:txBody>
      </p:sp>
      <p:sp>
        <p:nvSpPr>
          <p:cNvPr id="24" name="圆角矩形 22">
            <a:extLst>
              <a:ext uri="{FF2B5EF4-FFF2-40B4-BE49-F238E27FC236}">
                <a16:creationId xmlns:a16="http://schemas.microsoft.com/office/drawing/2014/main" id="{6C5A1D29-4F69-4713-AD42-E1DF5B90F679}"/>
              </a:ext>
            </a:extLst>
          </p:cNvPr>
          <p:cNvSpPr/>
          <p:nvPr/>
        </p:nvSpPr>
        <p:spPr>
          <a:xfrm>
            <a:off x="5162812" y="3576763"/>
            <a:ext cx="1104905" cy="211325"/>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Analysis MS</a:t>
            </a:r>
          </a:p>
        </p:txBody>
      </p:sp>
      <p:sp>
        <p:nvSpPr>
          <p:cNvPr id="25" name="圆角矩形 22">
            <a:extLst>
              <a:ext uri="{FF2B5EF4-FFF2-40B4-BE49-F238E27FC236}">
                <a16:creationId xmlns:a16="http://schemas.microsoft.com/office/drawing/2014/main" id="{86C95A19-9B27-45F5-B780-6D7C01BEA390}"/>
              </a:ext>
            </a:extLst>
          </p:cNvPr>
          <p:cNvSpPr/>
          <p:nvPr/>
        </p:nvSpPr>
        <p:spPr>
          <a:xfrm>
            <a:off x="5170003" y="3345588"/>
            <a:ext cx="1104905" cy="195628"/>
          </a:xfrm>
          <a:prstGeom prst="roundRect">
            <a:avLst>
              <a:gd name="adj" fmla="val 10477"/>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AI/ML MS</a:t>
            </a:r>
          </a:p>
        </p:txBody>
      </p:sp>
      <p:sp>
        <p:nvSpPr>
          <p:cNvPr id="26" name="圆角矩形 17">
            <a:extLst>
              <a:ext uri="{FF2B5EF4-FFF2-40B4-BE49-F238E27FC236}">
                <a16:creationId xmlns:a16="http://schemas.microsoft.com/office/drawing/2014/main" id="{B3ADCF0B-67B5-4008-8AD4-9CBD50E5D02B}"/>
              </a:ext>
            </a:extLst>
          </p:cNvPr>
          <p:cNvSpPr/>
          <p:nvPr/>
        </p:nvSpPr>
        <p:spPr>
          <a:xfrm>
            <a:off x="1735997" y="3351806"/>
            <a:ext cx="1862572" cy="77846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7" name="圆角矩形 22">
            <a:extLst>
              <a:ext uri="{FF2B5EF4-FFF2-40B4-BE49-F238E27FC236}">
                <a16:creationId xmlns:a16="http://schemas.microsoft.com/office/drawing/2014/main" id="{2178400A-7D34-48D9-818D-02E45AB9B8C3}"/>
              </a:ext>
            </a:extLst>
          </p:cNvPr>
          <p:cNvSpPr/>
          <p:nvPr/>
        </p:nvSpPr>
        <p:spPr>
          <a:xfrm>
            <a:off x="2262123" y="3515692"/>
            <a:ext cx="810318" cy="509510"/>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Transport specific config</a:t>
            </a:r>
          </a:p>
        </p:txBody>
      </p:sp>
      <p:sp>
        <p:nvSpPr>
          <p:cNvPr id="28" name="文本框 28">
            <a:extLst>
              <a:ext uri="{FF2B5EF4-FFF2-40B4-BE49-F238E27FC236}">
                <a16:creationId xmlns:a16="http://schemas.microsoft.com/office/drawing/2014/main" id="{50ADCC6E-51D0-4DAE-83B4-5E074E8A0A69}"/>
              </a:ext>
            </a:extLst>
          </p:cNvPr>
          <p:cNvSpPr txBox="1"/>
          <p:nvPr/>
        </p:nvSpPr>
        <p:spPr>
          <a:xfrm>
            <a:off x="1730539" y="3285023"/>
            <a:ext cx="117532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CCSDK/SDN-C</a:t>
            </a:r>
            <a:endParaRPr kumimoji="1" lang="zh-CN" altLang="en-US" sz="1350" b="1" kern="0" dirty="0">
              <a:solidFill>
                <a:srgbClr val="0000FF"/>
              </a:solidFill>
              <a:ea typeface="DengXian" panose="02010600030101010101" pitchFamily="2" charset="-122"/>
            </a:endParaRPr>
          </a:p>
        </p:txBody>
      </p:sp>
      <p:sp>
        <p:nvSpPr>
          <p:cNvPr id="29" name="圆角矩形 26">
            <a:extLst>
              <a:ext uri="{FF2B5EF4-FFF2-40B4-BE49-F238E27FC236}">
                <a16:creationId xmlns:a16="http://schemas.microsoft.com/office/drawing/2014/main" id="{7BE8E610-1234-47A5-BE1D-159C23F08FCF}"/>
              </a:ext>
            </a:extLst>
          </p:cNvPr>
          <p:cNvSpPr/>
          <p:nvPr/>
        </p:nvSpPr>
        <p:spPr>
          <a:xfrm>
            <a:off x="5925506" y="2084454"/>
            <a:ext cx="899924" cy="19123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NSSMF Policy</a:t>
            </a:r>
          </a:p>
        </p:txBody>
      </p:sp>
      <p:sp>
        <p:nvSpPr>
          <p:cNvPr id="30" name="文本框 29">
            <a:extLst>
              <a:ext uri="{FF2B5EF4-FFF2-40B4-BE49-F238E27FC236}">
                <a16:creationId xmlns:a16="http://schemas.microsoft.com/office/drawing/2014/main" id="{6022AD98-246A-47A0-8672-86FD6C48352D}"/>
              </a:ext>
            </a:extLst>
          </p:cNvPr>
          <p:cNvSpPr txBox="1"/>
          <p:nvPr/>
        </p:nvSpPr>
        <p:spPr>
          <a:xfrm>
            <a:off x="6443727" y="3890292"/>
            <a:ext cx="574196"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DCAE</a:t>
            </a:r>
            <a:endParaRPr kumimoji="1" lang="zh-CN" altLang="en-US" sz="1350" b="1" kern="0" dirty="0">
              <a:solidFill>
                <a:srgbClr val="0000FF"/>
              </a:solidFill>
              <a:ea typeface="DengXian" panose="02010600030101010101" pitchFamily="2" charset="-122"/>
            </a:endParaRPr>
          </a:p>
        </p:txBody>
      </p:sp>
      <p:sp>
        <p:nvSpPr>
          <p:cNvPr id="31" name="圆角矩形 46">
            <a:extLst>
              <a:ext uri="{FF2B5EF4-FFF2-40B4-BE49-F238E27FC236}">
                <a16:creationId xmlns:a16="http://schemas.microsoft.com/office/drawing/2014/main" id="{2FF463FB-E66D-4150-B511-B761BEE62746}"/>
              </a:ext>
            </a:extLst>
          </p:cNvPr>
          <p:cNvSpPr/>
          <p:nvPr/>
        </p:nvSpPr>
        <p:spPr>
          <a:xfrm>
            <a:off x="5745571" y="4519902"/>
            <a:ext cx="1550891" cy="218729"/>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TN SDN controller</a:t>
            </a:r>
            <a:endParaRPr kumimoji="0" lang="en-US" sz="1050" b="1" i="0" u="none" strike="noStrike" kern="0" cap="none" spc="0" normalizeH="0" baseline="0" noProof="0" dirty="0">
              <a:ln>
                <a:noFill/>
              </a:ln>
              <a:solidFill>
                <a:prstClr val="black"/>
              </a:solidFill>
              <a:effectLst/>
              <a:uLnTx/>
              <a:uFillTx/>
            </a:endParaRPr>
          </a:p>
        </p:txBody>
      </p:sp>
      <p:sp>
        <p:nvSpPr>
          <p:cNvPr id="32" name="圆角矩形 22">
            <a:extLst>
              <a:ext uri="{FF2B5EF4-FFF2-40B4-BE49-F238E27FC236}">
                <a16:creationId xmlns:a16="http://schemas.microsoft.com/office/drawing/2014/main" id="{A71FC910-0457-418C-8F1C-B73831A0908D}"/>
              </a:ext>
            </a:extLst>
          </p:cNvPr>
          <p:cNvSpPr/>
          <p:nvPr/>
        </p:nvSpPr>
        <p:spPr>
          <a:xfrm>
            <a:off x="6317099" y="3337463"/>
            <a:ext cx="567854" cy="534317"/>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altLang="zh-CN" sz="900" kern="0" dirty="0">
              <a:solidFill>
                <a:prstClr val="black"/>
              </a:solidFill>
              <a:ea typeface="DengXian" panose="02010600030101010101" pitchFamily="2" charset="-122"/>
            </a:endParaRPr>
          </a:p>
        </p:txBody>
      </p:sp>
      <p:sp>
        <p:nvSpPr>
          <p:cNvPr id="33" name="圆角矩形 68">
            <a:extLst>
              <a:ext uri="{FF2B5EF4-FFF2-40B4-BE49-F238E27FC236}">
                <a16:creationId xmlns:a16="http://schemas.microsoft.com/office/drawing/2014/main" id="{81D9B134-8A70-4CB5-B4AF-298C489D403F}"/>
              </a:ext>
            </a:extLst>
          </p:cNvPr>
          <p:cNvSpPr/>
          <p:nvPr/>
        </p:nvSpPr>
        <p:spPr>
          <a:xfrm>
            <a:off x="420765" y="3358823"/>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Template</a:t>
            </a:r>
          </a:p>
        </p:txBody>
      </p:sp>
      <p:sp>
        <p:nvSpPr>
          <p:cNvPr id="34" name="Rectangle 33">
            <a:extLst>
              <a:ext uri="{FF2B5EF4-FFF2-40B4-BE49-F238E27FC236}">
                <a16:creationId xmlns:a16="http://schemas.microsoft.com/office/drawing/2014/main" id="{B6BFA2BB-506E-4797-931D-80A2F4D42D06}"/>
              </a:ext>
            </a:extLst>
          </p:cNvPr>
          <p:cNvSpPr/>
          <p:nvPr/>
        </p:nvSpPr>
        <p:spPr>
          <a:xfrm>
            <a:off x="6254833" y="3344648"/>
            <a:ext cx="697985" cy="559961"/>
          </a:xfrm>
          <a:prstGeom prst="rect">
            <a:avLst/>
          </a:prstGeom>
        </p:spPr>
        <p:txBody>
          <a:bodyPr wrap="square">
            <a:spAutoFit/>
          </a:bodyPr>
          <a:lstStyle/>
          <a:p>
            <a:pPr algn="ctr" defTabSz="685800" fontAlgn="base">
              <a:spcBef>
                <a:spcPct val="0"/>
              </a:spcBef>
              <a:spcAft>
                <a:spcPct val="0"/>
              </a:spcAft>
              <a:defRPr/>
            </a:pPr>
            <a:r>
              <a:rPr lang="en-US" altLang="zh-CN" sz="1013" kern="0" dirty="0">
                <a:solidFill>
                  <a:prstClr val="black"/>
                </a:solidFill>
                <a:ea typeface="DengXian" panose="02010600030101010101" pitchFamily="2" charset="-122"/>
              </a:rPr>
              <a:t>Data Exposure Service</a:t>
            </a:r>
          </a:p>
        </p:txBody>
      </p:sp>
      <p:sp>
        <p:nvSpPr>
          <p:cNvPr id="35" name="圆角矩形 19">
            <a:extLst>
              <a:ext uri="{FF2B5EF4-FFF2-40B4-BE49-F238E27FC236}">
                <a16:creationId xmlns:a16="http://schemas.microsoft.com/office/drawing/2014/main" id="{D9566539-5C44-4A11-AC1D-C05E207CD267}"/>
              </a:ext>
            </a:extLst>
          </p:cNvPr>
          <p:cNvSpPr/>
          <p:nvPr/>
        </p:nvSpPr>
        <p:spPr>
          <a:xfrm>
            <a:off x="2040593" y="1873609"/>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Adaptor</a:t>
            </a:r>
          </a:p>
        </p:txBody>
      </p:sp>
      <p:cxnSp>
        <p:nvCxnSpPr>
          <p:cNvPr id="36" name="Straight Arrow Connector 35">
            <a:extLst>
              <a:ext uri="{FF2B5EF4-FFF2-40B4-BE49-F238E27FC236}">
                <a16:creationId xmlns:a16="http://schemas.microsoft.com/office/drawing/2014/main" id="{C548CE93-1DFE-4E4E-BD55-16E0F69F4F4E}"/>
              </a:ext>
            </a:extLst>
          </p:cNvPr>
          <p:cNvCxnSpPr>
            <a:cxnSpLocks/>
          </p:cNvCxnSpPr>
          <p:nvPr/>
        </p:nvCxnSpPr>
        <p:spPr>
          <a:xfrm flipV="1">
            <a:off x="3033862" y="2062942"/>
            <a:ext cx="679297" cy="425489"/>
          </a:xfrm>
          <a:prstGeom prst="straightConnector1">
            <a:avLst/>
          </a:prstGeom>
          <a:noFill/>
          <a:ln w="28575" cap="flat" cmpd="sng" algn="ctr">
            <a:solidFill>
              <a:srgbClr val="FF0066"/>
            </a:solidFill>
            <a:prstDash val="solid"/>
            <a:miter lim="800000"/>
            <a:headEnd type="triangle"/>
            <a:tailEnd type="triangle"/>
          </a:ln>
          <a:effectLst/>
        </p:spPr>
      </p:cxnSp>
      <p:cxnSp>
        <p:nvCxnSpPr>
          <p:cNvPr id="37" name="Straight Arrow Connector 36">
            <a:extLst>
              <a:ext uri="{FF2B5EF4-FFF2-40B4-BE49-F238E27FC236}">
                <a16:creationId xmlns:a16="http://schemas.microsoft.com/office/drawing/2014/main" id="{32A5C64D-EF12-4AB2-A9EB-E1CCE1D5AE3F}"/>
              </a:ext>
            </a:extLst>
          </p:cNvPr>
          <p:cNvCxnSpPr>
            <a:cxnSpLocks/>
            <a:stCxn id="21" idx="0"/>
            <a:endCxn id="35" idx="2"/>
          </p:cNvCxnSpPr>
          <p:nvPr/>
        </p:nvCxnSpPr>
        <p:spPr>
          <a:xfrm flipV="1">
            <a:off x="2688641" y="2052829"/>
            <a:ext cx="0" cy="315689"/>
          </a:xfrm>
          <a:prstGeom prst="straightConnector1">
            <a:avLst/>
          </a:prstGeom>
          <a:noFill/>
          <a:ln w="28575" cap="flat" cmpd="sng" algn="ctr">
            <a:solidFill>
              <a:srgbClr val="FF0066"/>
            </a:solidFill>
            <a:prstDash val="solid"/>
            <a:miter lim="800000"/>
            <a:headEnd type="triangle"/>
            <a:tailEnd type="triangle"/>
          </a:ln>
          <a:effectLst/>
        </p:spPr>
      </p:cxnSp>
      <p:cxnSp>
        <p:nvCxnSpPr>
          <p:cNvPr id="38" name="Straight Arrow Connector 37">
            <a:extLst>
              <a:ext uri="{FF2B5EF4-FFF2-40B4-BE49-F238E27FC236}">
                <a16:creationId xmlns:a16="http://schemas.microsoft.com/office/drawing/2014/main" id="{AAC0DC4A-BA51-404C-AA59-DD60A60EA138}"/>
              </a:ext>
            </a:extLst>
          </p:cNvPr>
          <p:cNvCxnSpPr>
            <a:cxnSpLocks/>
            <a:stCxn id="8" idx="2"/>
            <a:endCxn id="22" idx="0"/>
          </p:cNvCxnSpPr>
          <p:nvPr/>
        </p:nvCxnSpPr>
        <p:spPr>
          <a:xfrm>
            <a:off x="4655486" y="2844415"/>
            <a:ext cx="1363783" cy="474538"/>
          </a:xfrm>
          <a:prstGeom prst="straightConnector1">
            <a:avLst/>
          </a:prstGeom>
          <a:noFill/>
          <a:ln w="28575" cap="flat" cmpd="sng" algn="ctr">
            <a:solidFill>
              <a:srgbClr val="00B050"/>
            </a:solidFill>
            <a:prstDash val="sysDash"/>
            <a:miter lim="800000"/>
            <a:headEnd type="triangle"/>
            <a:tailEnd type="triangle"/>
          </a:ln>
          <a:effectLst/>
        </p:spPr>
      </p:cxnSp>
      <p:cxnSp>
        <p:nvCxnSpPr>
          <p:cNvPr id="39" name="Straight Arrow Connector 38">
            <a:extLst>
              <a:ext uri="{FF2B5EF4-FFF2-40B4-BE49-F238E27FC236}">
                <a16:creationId xmlns:a16="http://schemas.microsoft.com/office/drawing/2014/main" id="{A5072C0F-FC5B-48AA-93B3-2B62A0FBBA16}"/>
              </a:ext>
            </a:extLst>
          </p:cNvPr>
          <p:cNvCxnSpPr>
            <a:cxnSpLocks/>
            <a:stCxn id="31" idx="0"/>
            <a:endCxn id="26" idx="3"/>
          </p:cNvCxnSpPr>
          <p:nvPr/>
        </p:nvCxnSpPr>
        <p:spPr>
          <a:xfrm flipH="1" flipV="1">
            <a:off x="3598569" y="3741037"/>
            <a:ext cx="2922448" cy="778865"/>
          </a:xfrm>
          <a:prstGeom prst="straightConnector1">
            <a:avLst/>
          </a:prstGeom>
          <a:noFill/>
          <a:ln w="28575" cap="flat" cmpd="sng" algn="ctr">
            <a:solidFill>
              <a:srgbClr val="FF0066"/>
            </a:solidFill>
            <a:prstDash val="solid"/>
            <a:miter lim="800000"/>
            <a:headEnd type="triangle"/>
            <a:tailEnd type="triangle"/>
          </a:ln>
          <a:effectLst/>
        </p:spPr>
      </p:cxnSp>
      <p:sp>
        <p:nvSpPr>
          <p:cNvPr id="40" name="圆角矩形 22">
            <a:extLst>
              <a:ext uri="{FF2B5EF4-FFF2-40B4-BE49-F238E27FC236}">
                <a16:creationId xmlns:a16="http://schemas.microsoft.com/office/drawing/2014/main" id="{EF92855A-54F2-453E-8536-6C905F4DF697}"/>
              </a:ext>
            </a:extLst>
          </p:cNvPr>
          <p:cNvSpPr/>
          <p:nvPr/>
        </p:nvSpPr>
        <p:spPr>
          <a:xfrm>
            <a:off x="4153105" y="2264517"/>
            <a:ext cx="1248101" cy="501683"/>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decomposition (RAN, RAN NF)</a:t>
            </a:r>
          </a:p>
        </p:txBody>
      </p:sp>
      <p:cxnSp>
        <p:nvCxnSpPr>
          <p:cNvPr id="41" name="Straight Arrow Connector 40">
            <a:extLst>
              <a:ext uri="{FF2B5EF4-FFF2-40B4-BE49-F238E27FC236}">
                <a16:creationId xmlns:a16="http://schemas.microsoft.com/office/drawing/2014/main" id="{B81A8A7F-5A2D-40B9-8BE7-8647E60A34F4}"/>
              </a:ext>
            </a:extLst>
          </p:cNvPr>
          <p:cNvCxnSpPr>
            <a:cxnSpLocks/>
          </p:cNvCxnSpPr>
          <p:nvPr/>
        </p:nvCxnSpPr>
        <p:spPr>
          <a:xfrm>
            <a:off x="305292" y="4429865"/>
            <a:ext cx="286369" cy="0"/>
          </a:xfrm>
          <a:prstGeom prst="straightConnector1">
            <a:avLst/>
          </a:prstGeom>
          <a:noFill/>
          <a:ln w="28575" cap="flat" cmpd="sng" algn="ctr">
            <a:solidFill>
              <a:srgbClr val="FF0066"/>
            </a:solidFill>
            <a:prstDash val="solid"/>
            <a:miter lim="800000"/>
            <a:headEnd type="triangle"/>
            <a:tailEnd type="triangle"/>
          </a:ln>
          <a:effectLst/>
        </p:spPr>
      </p:cxnSp>
      <p:cxnSp>
        <p:nvCxnSpPr>
          <p:cNvPr id="42" name="Straight Arrow Connector 41">
            <a:extLst>
              <a:ext uri="{FF2B5EF4-FFF2-40B4-BE49-F238E27FC236}">
                <a16:creationId xmlns:a16="http://schemas.microsoft.com/office/drawing/2014/main" id="{81536999-E82A-435C-8E46-AC76FDDBC826}"/>
              </a:ext>
            </a:extLst>
          </p:cNvPr>
          <p:cNvCxnSpPr>
            <a:cxnSpLocks/>
          </p:cNvCxnSpPr>
          <p:nvPr/>
        </p:nvCxnSpPr>
        <p:spPr>
          <a:xfrm>
            <a:off x="305292" y="4669895"/>
            <a:ext cx="286369" cy="0"/>
          </a:xfrm>
          <a:prstGeom prst="straightConnector1">
            <a:avLst/>
          </a:prstGeom>
          <a:noFill/>
          <a:ln w="28575" cap="flat" cmpd="sng" algn="ctr">
            <a:solidFill>
              <a:srgbClr val="C00000"/>
            </a:solidFill>
            <a:prstDash val="solid"/>
            <a:miter lim="800000"/>
            <a:headEnd type="triangle"/>
            <a:tailEnd type="triangle"/>
          </a:ln>
          <a:effectLst/>
        </p:spPr>
      </p:cxnSp>
      <p:cxnSp>
        <p:nvCxnSpPr>
          <p:cNvPr id="43" name="Straight Arrow Connector 42">
            <a:extLst>
              <a:ext uri="{FF2B5EF4-FFF2-40B4-BE49-F238E27FC236}">
                <a16:creationId xmlns:a16="http://schemas.microsoft.com/office/drawing/2014/main" id="{1DFE1E01-B547-42B5-B323-F735273CD5A1}"/>
              </a:ext>
            </a:extLst>
          </p:cNvPr>
          <p:cNvCxnSpPr>
            <a:cxnSpLocks/>
          </p:cNvCxnSpPr>
          <p:nvPr/>
        </p:nvCxnSpPr>
        <p:spPr>
          <a:xfrm>
            <a:off x="2310993" y="4718215"/>
            <a:ext cx="286369" cy="0"/>
          </a:xfrm>
          <a:prstGeom prst="straightConnector1">
            <a:avLst/>
          </a:prstGeom>
          <a:noFill/>
          <a:ln w="28575" cap="flat" cmpd="sng" algn="ctr">
            <a:solidFill>
              <a:srgbClr val="00B050"/>
            </a:solidFill>
            <a:prstDash val="sysDash"/>
            <a:miter lim="800000"/>
            <a:headEnd type="triangle"/>
            <a:tailEnd type="triangle"/>
          </a:ln>
          <a:effectLst/>
        </p:spPr>
      </p:cxnSp>
      <p:sp>
        <p:nvSpPr>
          <p:cNvPr id="44" name="TextBox 43">
            <a:extLst>
              <a:ext uri="{FF2B5EF4-FFF2-40B4-BE49-F238E27FC236}">
                <a16:creationId xmlns:a16="http://schemas.microsoft.com/office/drawing/2014/main" id="{104419FF-D3DE-4CA4-A79C-BE1B346837AB}"/>
              </a:ext>
            </a:extLst>
          </p:cNvPr>
          <p:cNvSpPr txBox="1"/>
          <p:nvPr/>
        </p:nvSpPr>
        <p:spPr>
          <a:xfrm>
            <a:off x="591660" y="4309779"/>
            <a:ext cx="1385636"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Enhanced interface</a:t>
            </a:r>
          </a:p>
        </p:txBody>
      </p:sp>
      <p:sp>
        <p:nvSpPr>
          <p:cNvPr id="45" name="TextBox 44">
            <a:extLst>
              <a:ext uri="{FF2B5EF4-FFF2-40B4-BE49-F238E27FC236}">
                <a16:creationId xmlns:a16="http://schemas.microsoft.com/office/drawing/2014/main" id="{3A9337B6-857A-44CB-B99E-B085DCE7F802}"/>
              </a:ext>
            </a:extLst>
          </p:cNvPr>
          <p:cNvSpPr txBox="1"/>
          <p:nvPr/>
        </p:nvSpPr>
        <p:spPr>
          <a:xfrm>
            <a:off x="593605" y="4539249"/>
            <a:ext cx="105945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a:t>
            </a:r>
          </a:p>
        </p:txBody>
      </p:sp>
      <p:cxnSp>
        <p:nvCxnSpPr>
          <p:cNvPr id="46" name="Straight Arrow Connector 45">
            <a:extLst>
              <a:ext uri="{FF2B5EF4-FFF2-40B4-BE49-F238E27FC236}">
                <a16:creationId xmlns:a16="http://schemas.microsoft.com/office/drawing/2014/main" id="{0569D968-43A9-4459-9C0B-1A21F5812A5D}"/>
              </a:ext>
            </a:extLst>
          </p:cNvPr>
          <p:cNvCxnSpPr>
            <a:cxnSpLocks/>
          </p:cNvCxnSpPr>
          <p:nvPr/>
        </p:nvCxnSpPr>
        <p:spPr>
          <a:xfrm>
            <a:off x="2310993" y="4478185"/>
            <a:ext cx="286369" cy="0"/>
          </a:xfrm>
          <a:prstGeom prst="straightConnector1">
            <a:avLst/>
          </a:prstGeom>
          <a:noFill/>
          <a:ln w="28575" cap="flat" cmpd="sng" algn="ctr">
            <a:solidFill>
              <a:srgbClr val="7030A0"/>
            </a:solidFill>
            <a:prstDash val="sysDash"/>
            <a:miter lim="800000"/>
            <a:headEnd type="triangle"/>
            <a:tailEnd type="triangle"/>
          </a:ln>
          <a:effectLst/>
        </p:spPr>
      </p:cxnSp>
      <p:sp>
        <p:nvSpPr>
          <p:cNvPr id="47" name="TextBox 46">
            <a:extLst>
              <a:ext uri="{FF2B5EF4-FFF2-40B4-BE49-F238E27FC236}">
                <a16:creationId xmlns:a16="http://schemas.microsoft.com/office/drawing/2014/main" id="{AFF0922D-2D8F-4A8D-8ED7-94885819796A}"/>
              </a:ext>
            </a:extLst>
          </p:cNvPr>
          <p:cNvSpPr txBox="1"/>
          <p:nvPr/>
        </p:nvSpPr>
        <p:spPr>
          <a:xfrm>
            <a:off x="2576570" y="4346623"/>
            <a:ext cx="925894"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Stretch goal</a:t>
            </a:r>
          </a:p>
        </p:txBody>
      </p:sp>
      <p:cxnSp>
        <p:nvCxnSpPr>
          <p:cNvPr id="48" name="Straight Arrow Connector 47">
            <a:extLst>
              <a:ext uri="{FF2B5EF4-FFF2-40B4-BE49-F238E27FC236}">
                <a16:creationId xmlns:a16="http://schemas.microsoft.com/office/drawing/2014/main" id="{FC33D29A-F4FF-4A66-88B6-32BA7221A403}"/>
              </a:ext>
            </a:extLst>
          </p:cNvPr>
          <p:cNvCxnSpPr>
            <a:cxnSpLocks/>
            <a:stCxn id="26" idx="0"/>
            <a:endCxn id="21" idx="2"/>
          </p:cNvCxnSpPr>
          <p:nvPr/>
        </p:nvCxnSpPr>
        <p:spPr>
          <a:xfrm flipV="1">
            <a:off x="2667283" y="2700776"/>
            <a:ext cx="21359" cy="651030"/>
          </a:xfrm>
          <a:prstGeom prst="straightConnector1">
            <a:avLst/>
          </a:prstGeom>
          <a:noFill/>
          <a:ln w="28575" cap="flat" cmpd="sng" algn="ctr">
            <a:solidFill>
              <a:srgbClr val="FF0066"/>
            </a:solidFill>
            <a:prstDash val="solid"/>
            <a:miter lim="800000"/>
            <a:headEnd type="triangle"/>
            <a:tailEnd type="triangle"/>
          </a:ln>
          <a:effectLst/>
        </p:spPr>
      </p:cxnSp>
      <p:sp>
        <p:nvSpPr>
          <p:cNvPr id="49" name="圆角矩形 36">
            <a:extLst>
              <a:ext uri="{FF2B5EF4-FFF2-40B4-BE49-F238E27FC236}">
                <a16:creationId xmlns:a16="http://schemas.microsoft.com/office/drawing/2014/main" id="{87938740-EDF4-41FC-95A5-5ED2341F21D9}"/>
              </a:ext>
            </a:extLst>
          </p:cNvPr>
          <p:cNvSpPr/>
          <p:nvPr/>
        </p:nvSpPr>
        <p:spPr>
          <a:xfrm>
            <a:off x="7412932" y="2952126"/>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Endpoints</a:t>
            </a:r>
          </a:p>
        </p:txBody>
      </p:sp>
      <p:sp>
        <p:nvSpPr>
          <p:cNvPr id="50" name="圆角矩形 37">
            <a:extLst>
              <a:ext uri="{FF2B5EF4-FFF2-40B4-BE49-F238E27FC236}">
                <a16:creationId xmlns:a16="http://schemas.microsoft.com/office/drawing/2014/main" id="{7FAB846F-FBAC-4B41-B204-CE2E0CE0B4BE}"/>
              </a:ext>
            </a:extLst>
          </p:cNvPr>
          <p:cNvSpPr/>
          <p:nvPr/>
        </p:nvSpPr>
        <p:spPr>
          <a:xfrm>
            <a:off x="7378465" y="1859496"/>
            <a:ext cx="1138653" cy="315087"/>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TN related enhancements</a:t>
            </a:r>
          </a:p>
        </p:txBody>
      </p:sp>
      <p:cxnSp>
        <p:nvCxnSpPr>
          <p:cNvPr id="51" name="Connector: Elbow 50">
            <a:extLst>
              <a:ext uri="{FF2B5EF4-FFF2-40B4-BE49-F238E27FC236}">
                <a16:creationId xmlns:a16="http://schemas.microsoft.com/office/drawing/2014/main" id="{77746FBD-65A0-45D0-A4C8-C7B51EE38734}"/>
              </a:ext>
            </a:extLst>
          </p:cNvPr>
          <p:cNvCxnSpPr>
            <a:cxnSpLocks/>
            <a:stCxn id="21" idx="3"/>
          </p:cNvCxnSpPr>
          <p:nvPr/>
        </p:nvCxnSpPr>
        <p:spPr>
          <a:xfrm flipV="1">
            <a:off x="3044898" y="1650802"/>
            <a:ext cx="4113266" cy="883845"/>
          </a:xfrm>
          <a:prstGeom prst="bentConnector3">
            <a:avLst>
              <a:gd name="adj1" fmla="val 21847"/>
            </a:avLst>
          </a:prstGeom>
          <a:noFill/>
          <a:ln w="28575" cap="flat" cmpd="sng" algn="ctr">
            <a:solidFill>
              <a:srgbClr val="FF0066"/>
            </a:solidFill>
            <a:prstDash val="solid"/>
            <a:miter lim="800000"/>
            <a:headEnd type="triangle"/>
            <a:tailEnd type="triangle"/>
          </a:ln>
          <a:effectLst/>
        </p:spPr>
      </p:cxnSp>
      <p:sp>
        <p:nvSpPr>
          <p:cNvPr id="52" name="TextBox 51">
            <a:extLst>
              <a:ext uri="{FF2B5EF4-FFF2-40B4-BE49-F238E27FC236}">
                <a16:creationId xmlns:a16="http://schemas.microsoft.com/office/drawing/2014/main" id="{105E0A0C-9E21-4301-862C-C702D6E530B3}"/>
              </a:ext>
            </a:extLst>
          </p:cNvPr>
          <p:cNvSpPr txBox="1"/>
          <p:nvPr/>
        </p:nvSpPr>
        <p:spPr>
          <a:xfrm>
            <a:off x="2597362" y="4598419"/>
            <a:ext cx="2850460"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New/enhanced interface, under discussion</a:t>
            </a:r>
          </a:p>
        </p:txBody>
      </p:sp>
    </p:spTree>
    <p:extLst>
      <p:ext uri="{BB962C8B-B14F-4D97-AF65-F5344CB8AC3E}">
        <p14:creationId xmlns:p14="http://schemas.microsoft.com/office/powerpoint/2010/main" val="3632761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04B9F-01F4-41AD-AD03-8E2594EC97F0}"/>
              </a:ext>
            </a:extLst>
          </p:cNvPr>
          <p:cNvSpPr>
            <a:spLocks noGrp="1"/>
          </p:cNvSpPr>
          <p:nvPr>
            <p:ph type="title"/>
          </p:nvPr>
        </p:nvSpPr>
        <p:spPr/>
        <p:txBody>
          <a:bodyPr>
            <a:normAutofit fontScale="90000"/>
          </a:bodyPr>
          <a:lstStyle/>
          <a:p>
            <a:r>
              <a:rPr lang="en-US" dirty="0"/>
              <a:t>Slice Management Functions (3GPP-defined)</a:t>
            </a:r>
            <a:endParaRPr lang="en-IN" dirty="0"/>
          </a:p>
        </p:txBody>
      </p:sp>
      <p:sp>
        <p:nvSpPr>
          <p:cNvPr id="43" name="TextBox 42">
            <a:extLst>
              <a:ext uri="{FF2B5EF4-FFF2-40B4-BE49-F238E27FC236}">
                <a16:creationId xmlns:a16="http://schemas.microsoft.com/office/drawing/2014/main" id="{1FAAFAAE-9954-444D-B6F3-6682648EEA46}"/>
              </a:ext>
            </a:extLst>
          </p:cNvPr>
          <p:cNvSpPr txBox="1"/>
          <p:nvPr/>
        </p:nvSpPr>
        <p:spPr>
          <a:xfrm>
            <a:off x="188155" y="4493461"/>
            <a:ext cx="1569660" cy="300082"/>
          </a:xfrm>
          <a:prstGeom prst="rect">
            <a:avLst/>
          </a:prstGeom>
          <a:noFill/>
        </p:spPr>
        <p:txBody>
          <a:bodyPr wrap="none" rtlCol="0">
            <a:spAutoFit/>
          </a:bodyPr>
          <a:lstStyle/>
          <a:p>
            <a:pPr defTabSz="685800"/>
            <a:r>
              <a:rPr lang="en-US" sz="1350" dirty="0">
                <a:solidFill>
                  <a:prstClr val="black"/>
                </a:solidFill>
                <a:latin typeface="Calibri" panose="020F0502020204030204"/>
              </a:rPr>
              <a:t>Ref.: 3GPP 28 series</a:t>
            </a:r>
          </a:p>
        </p:txBody>
      </p:sp>
      <p:graphicFrame>
        <p:nvGraphicFramePr>
          <p:cNvPr id="5" name="Table 4">
            <a:extLst>
              <a:ext uri="{FF2B5EF4-FFF2-40B4-BE49-F238E27FC236}">
                <a16:creationId xmlns:a16="http://schemas.microsoft.com/office/drawing/2014/main" id="{11D645C4-586B-43B6-819D-09522D07A9B3}"/>
              </a:ext>
            </a:extLst>
          </p:cNvPr>
          <p:cNvGraphicFramePr>
            <a:graphicFrameLocks noGrp="1"/>
          </p:cNvGraphicFramePr>
          <p:nvPr/>
        </p:nvGraphicFramePr>
        <p:xfrm>
          <a:off x="188155" y="990825"/>
          <a:ext cx="8498645" cy="3383280"/>
        </p:xfrm>
        <a:graphic>
          <a:graphicData uri="http://schemas.openxmlformats.org/drawingml/2006/table">
            <a:tbl>
              <a:tblPr firstRow="1" bandRow="1">
                <a:tableStyleId>{BC89EF96-8CEA-46FF-86C4-4CE0E7609802}</a:tableStyleId>
              </a:tblPr>
              <a:tblGrid>
                <a:gridCol w="2772159">
                  <a:extLst>
                    <a:ext uri="{9D8B030D-6E8A-4147-A177-3AD203B41FA5}">
                      <a16:colId xmlns:a16="http://schemas.microsoft.com/office/drawing/2014/main" val="3171469492"/>
                    </a:ext>
                  </a:extLst>
                </a:gridCol>
                <a:gridCol w="5726486">
                  <a:extLst>
                    <a:ext uri="{9D8B030D-6E8A-4147-A177-3AD203B41FA5}">
                      <a16:colId xmlns:a16="http://schemas.microsoft.com/office/drawing/2014/main" val="1421806008"/>
                    </a:ext>
                  </a:extLst>
                </a:gridCol>
              </a:tblGrid>
              <a:tr h="480060">
                <a:tc>
                  <a:txBody>
                    <a:bodyPr/>
                    <a:lstStyle/>
                    <a:p>
                      <a:pPr algn="ctr"/>
                      <a:r>
                        <a:rPr lang="en-US" sz="1800" dirty="0"/>
                        <a:t>Management Function</a:t>
                      </a:r>
                    </a:p>
                  </a:txBody>
                  <a:tcPr marL="68580" marR="68580" marT="102870" marB="102870"/>
                </a:tc>
                <a:tc>
                  <a:txBody>
                    <a:bodyPr/>
                    <a:lstStyle/>
                    <a:p>
                      <a:pPr algn="ctr"/>
                      <a:r>
                        <a:rPr lang="en-US" sz="1800" dirty="0"/>
                        <a:t>Key tasks</a:t>
                      </a:r>
                    </a:p>
                  </a:txBody>
                  <a:tcPr marL="68580" marR="68580" marT="102870" marB="102870"/>
                </a:tc>
                <a:extLst>
                  <a:ext uri="{0D108BD9-81ED-4DB2-BD59-A6C34878D82A}">
                    <a16:rowId xmlns:a16="http://schemas.microsoft.com/office/drawing/2014/main" val="1144832860"/>
                  </a:ext>
                </a:extLst>
              </a:tr>
              <a:tr h="891540">
                <a:tc>
                  <a:txBody>
                    <a:bodyPr/>
                    <a:lstStyle/>
                    <a:p>
                      <a:r>
                        <a:rPr lang="en-US" sz="1500" b="1" dirty="0"/>
                        <a:t>Communication Service Management Function (CSMF)</a:t>
                      </a:r>
                    </a:p>
                  </a:txBody>
                  <a:tcPr marL="68580" marR="68580" marT="102870" marB="102870"/>
                </a:tc>
                <a:tc>
                  <a:txBody>
                    <a:bodyPr/>
                    <a:lstStyle/>
                    <a:p>
                      <a:pPr marL="285750" indent="-285750" hangingPunct="0">
                        <a:buFont typeface="Arial" panose="020B0604020202020204" pitchFamily="34" charset="0"/>
                        <a:buChar char="•"/>
                      </a:pPr>
                      <a:r>
                        <a:rPr lang="en-GB" sz="1500" kern="1200" dirty="0">
                          <a:effectLst/>
                        </a:rPr>
                        <a:t>Responsible for translating the communication service related requirement to network slice related requirements.</a:t>
                      </a:r>
                      <a:endParaRPr lang="en-US" sz="1500" kern="1200" dirty="0">
                        <a:effectLst/>
                      </a:endParaRPr>
                    </a:p>
                    <a:p>
                      <a:pPr marL="285750" indent="-285750" hangingPunct="0">
                        <a:buFont typeface="Arial" panose="020B0604020202020204" pitchFamily="34" charset="0"/>
                        <a:buChar char="•"/>
                      </a:pPr>
                      <a:r>
                        <a:rPr lang="en-GB" sz="1500" kern="1200" dirty="0">
                          <a:effectLst/>
                        </a:rPr>
                        <a:t>Communicate with Network Slice Management Function (NSMF).</a:t>
                      </a:r>
                      <a:endParaRPr lang="en-US" sz="1500" kern="1200" dirty="0">
                        <a:solidFill>
                          <a:schemeClr val="dk1"/>
                        </a:solidFill>
                        <a:effectLst/>
                        <a:latin typeface="+mn-lt"/>
                        <a:ea typeface="+mn-ea"/>
                        <a:cs typeface="+mn-cs"/>
                      </a:endParaRPr>
                    </a:p>
                  </a:txBody>
                  <a:tcPr marL="68580" marR="68580" marT="102870" marB="102870"/>
                </a:tc>
                <a:extLst>
                  <a:ext uri="{0D108BD9-81ED-4DB2-BD59-A6C34878D82A}">
                    <a16:rowId xmlns:a16="http://schemas.microsoft.com/office/drawing/2014/main" val="238237557"/>
                  </a:ext>
                </a:extLst>
              </a:tr>
              <a:tr h="13487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dirty="0"/>
                        <a:t>Network Slice Management Function (NSMF)</a:t>
                      </a:r>
                    </a:p>
                  </a:txBody>
                  <a:tcPr marL="68580" marR="68580" marT="102870" marB="102870"/>
                </a:tc>
                <a:tc>
                  <a:txBody>
                    <a:bodyPr/>
                    <a:lstStyle/>
                    <a:p>
                      <a:pPr marL="285750" indent="-285750" hangingPunct="0">
                        <a:buFont typeface="Arial" panose="020B0604020202020204" pitchFamily="34" charset="0"/>
                        <a:buChar char="•"/>
                      </a:pPr>
                      <a:r>
                        <a:rPr lang="en-GB" sz="1500" kern="1200" dirty="0">
                          <a:effectLst/>
                        </a:rPr>
                        <a:t>Responsible for management and orchestration of NSI.</a:t>
                      </a:r>
                      <a:endParaRPr lang="en-US" sz="1500" kern="1200" dirty="0">
                        <a:effectLst/>
                      </a:endParaRPr>
                    </a:p>
                    <a:p>
                      <a:pPr marL="285750" indent="-285750" hangingPunct="0">
                        <a:buFont typeface="Arial" panose="020B0604020202020204" pitchFamily="34" charset="0"/>
                        <a:buChar char="•"/>
                      </a:pPr>
                      <a:r>
                        <a:rPr lang="en-US" sz="1500" kern="1200" dirty="0">
                          <a:effectLst/>
                        </a:rPr>
                        <a:t>De</a:t>
                      </a:r>
                      <a:r>
                        <a:rPr lang="en-GB" sz="1500" kern="1200" dirty="0">
                          <a:effectLst/>
                        </a:rPr>
                        <a:t>rive network slice subnet related requirements from network slice related requirements.</a:t>
                      </a:r>
                      <a:endParaRPr lang="en-US" sz="1500" kern="1200" dirty="0">
                        <a:effectLst/>
                      </a:endParaRPr>
                    </a:p>
                    <a:p>
                      <a:pPr marL="285750" indent="-285750" hangingPunct="0">
                        <a:buFont typeface="Arial" panose="020B0604020202020204" pitchFamily="34" charset="0"/>
                        <a:buChar char="•"/>
                      </a:pPr>
                      <a:r>
                        <a:rPr lang="en-GB" sz="1500" kern="1200" dirty="0">
                          <a:effectLst/>
                        </a:rPr>
                        <a:t>Communicate with the Network Slice Subnet Management Function (NSSMF) and Communication Service Management Function.</a:t>
                      </a:r>
                      <a:endParaRPr lang="en-US" sz="1500" kern="1200" dirty="0">
                        <a:solidFill>
                          <a:schemeClr val="dk1"/>
                        </a:solidFill>
                        <a:effectLst/>
                        <a:latin typeface="+mn-lt"/>
                        <a:ea typeface="+mn-ea"/>
                        <a:cs typeface="+mn-cs"/>
                      </a:endParaRPr>
                    </a:p>
                  </a:txBody>
                  <a:tcPr marL="68580" marR="68580" marT="102870" marB="102870"/>
                </a:tc>
                <a:extLst>
                  <a:ext uri="{0D108BD9-81ED-4DB2-BD59-A6C34878D82A}">
                    <a16:rowId xmlns:a16="http://schemas.microsoft.com/office/drawing/2014/main" val="3453793408"/>
                  </a:ext>
                </a:extLst>
              </a:tr>
              <a:tr h="6629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1" dirty="0"/>
                        <a:t>Network Slice Sub-net Management Function (NSSMF)</a:t>
                      </a:r>
                    </a:p>
                  </a:txBody>
                  <a:tcPr marL="68580" marR="68580" marT="102870" marB="102870"/>
                </a:tc>
                <a:tc>
                  <a:txBody>
                    <a:bodyPr/>
                    <a:lstStyle/>
                    <a:p>
                      <a:pPr marL="285750" indent="-285750" hangingPunct="0">
                        <a:buFont typeface="Arial" panose="020B0604020202020204" pitchFamily="34" charset="0"/>
                        <a:buChar char="•"/>
                      </a:pPr>
                      <a:r>
                        <a:rPr lang="en-GB" sz="1500" kern="1200" dirty="0">
                          <a:effectLst/>
                        </a:rPr>
                        <a:t>Responsible for management and orchestration of NSSI.</a:t>
                      </a:r>
                      <a:endParaRPr lang="en-US" sz="1500" kern="1200" dirty="0">
                        <a:effectLst/>
                      </a:endParaRPr>
                    </a:p>
                    <a:p>
                      <a:pPr marL="285750" indent="-285750" hangingPunct="0">
                        <a:buFont typeface="Arial" panose="020B0604020202020204" pitchFamily="34" charset="0"/>
                        <a:buChar char="•"/>
                      </a:pPr>
                      <a:r>
                        <a:rPr lang="en-GB" sz="1500" kern="1200" dirty="0">
                          <a:effectLst/>
                        </a:rPr>
                        <a:t>Communicate with the NSMF.</a:t>
                      </a:r>
                      <a:endParaRPr lang="en-US" sz="1500" kern="1200" dirty="0">
                        <a:solidFill>
                          <a:schemeClr val="dk1"/>
                        </a:solidFill>
                        <a:effectLst/>
                        <a:latin typeface="+mn-lt"/>
                        <a:ea typeface="+mn-ea"/>
                        <a:cs typeface="+mn-cs"/>
                      </a:endParaRPr>
                    </a:p>
                  </a:txBody>
                  <a:tcPr marL="68580" marR="68580" marT="102870" marB="102870"/>
                </a:tc>
                <a:extLst>
                  <a:ext uri="{0D108BD9-81ED-4DB2-BD59-A6C34878D82A}">
                    <a16:rowId xmlns:a16="http://schemas.microsoft.com/office/drawing/2014/main" val="1244607697"/>
                  </a:ext>
                </a:extLst>
              </a:tr>
            </a:tbl>
          </a:graphicData>
        </a:graphic>
      </p:graphicFrame>
    </p:spTree>
    <p:extLst>
      <p:ext uri="{BB962C8B-B14F-4D97-AF65-F5344CB8AC3E}">
        <p14:creationId xmlns:p14="http://schemas.microsoft.com/office/powerpoint/2010/main" val="3755499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DB5D-44CD-4792-9321-8DCC406A4BFD}"/>
              </a:ext>
            </a:extLst>
          </p:cNvPr>
          <p:cNvSpPr>
            <a:spLocks noGrp="1"/>
          </p:cNvSpPr>
          <p:nvPr>
            <p:ph type="title"/>
          </p:nvPr>
        </p:nvSpPr>
        <p:spPr>
          <a:xfrm>
            <a:off x="229441" y="31519"/>
            <a:ext cx="6457109" cy="800739"/>
          </a:xfrm>
        </p:spPr>
        <p:txBody>
          <a:bodyPr>
            <a:noAutofit/>
          </a:bodyPr>
          <a:lstStyle/>
          <a:p>
            <a:r>
              <a:rPr lang="en-US" altLang="zh-CN" sz="2800" dirty="0"/>
              <a:t>Transport Slicing future roadmap: Closed-loop Automation</a:t>
            </a:r>
            <a:endParaRPr lang="en-IN" sz="2800" dirty="0"/>
          </a:p>
        </p:txBody>
      </p:sp>
      <p:grpSp>
        <p:nvGrpSpPr>
          <p:cNvPr id="4" name="组合 124">
            <a:extLst>
              <a:ext uri="{FF2B5EF4-FFF2-40B4-BE49-F238E27FC236}">
                <a16:creationId xmlns:a16="http://schemas.microsoft.com/office/drawing/2014/main" id="{67975FF8-258F-4D63-8055-F9FA00650907}"/>
              </a:ext>
            </a:extLst>
          </p:cNvPr>
          <p:cNvGrpSpPr/>
          <p:nvPr/>
        </p:nvGrpSpPr>
        <p:grpSpPr>
          <a:xfrm>
            <a:off x="395659" y="3270742"/>
            <a:ext cx="6079883" cy="666010"/>
            <a:chOff x="3635702" y="3869757"/>
            <a:chExt cx="4187872" cy="713679"/>
          </a:xfrm>
        </p:grpSpPr>
        <p:sp>
          <p:nvSpPr>
            <p:cNvPr id="5" name="圆角矩形 125">
              <a:extLst>
                <a:ext uri="{FF2B5EF4-FFF2-40B4-BE49-F238E27FC236}">
                  <a16:creationId xmlns:a16="http://schemas.microsoft.com/office/drawing/2014/main" id="{18D9EBDD-5581-41F6-91B6-913E8BAC32C6}"/>
                </a:ext>
              </a:extLst>
            </p:cNvPr>
            <p:cNvSpPr/>
            <p:nvPr/>
          </p:nvSpPr>
          <p:spPr>
            <a:xfrm>
              <a:off x="3635702" y="4150874"/>
              <a:ext cx="4187872" cy="432562"/>
            </a:xfrm>
            <a:prstGeom prst="roundRect">
              <a:avLst>
                <a:gd name="adj" fmla="val 4455"/>
              </a:avLst>
            </a:prstGeom>
            <a:solidFill>
              <a:srgbClr val="FFFFFF"/>
            </a:solidFill>
            <a:ln w="9525" cap="flat" cmpd="sng" algn="ctr">
              <a:solidFill>
                <a:srgbClr val="000000"/>
              </a:solidFill>
              <a:prstDash val="dash"/>
            </a:ln>
            <a:effectLst>
              <a:outerShdw blurRad="40000" dist="23000" dir="5400000" rotWithShape="0">
                <a:srgbClr val="000000">
                  <a:alpha val="35000"/>
                </a:srgbClr>
              </a:outerShdw>
            </a:effectLst>
          </p:spPr>
          <p:txBody>
            <a:bodyPr lIns="68522" tIns="34261" rIns="68522" bIns="34261" anchor="ctr"/>
            <a:lstStyle/>
            <a:p>
              <a:pPr algn="ctr" defTabSz="685286">
                <a:defRPr/>
              </a:pPr>
              <a:endParaRPr lang="zh-CN" altLang="en-US" sz="338" kern="0" dirty="0">
                <a:solidFill>
                  <a:srgbClr val="FFFFFF"/>
                </a:solidFill>
                <a:latin typeface="Akkurat Pro" panose="020B0504020101020102" pitchFamily="34" charset="0"/>
                <a:ea typeface="微软雅黑"/>
              </a:endParaRPr>
            </a:p>
          </p:txBody>
        </p:sp>
        <p:pic>
          <p:nvPicPr>
            <p:cNvPr id="6" name="Picture 27" descr="ICON_Cloud_Q308">
              <a:extLst>
                <a:ext uri="{FF2B5EF4-FFF2-40B4-BE49-F238E27FC236}">
                  <a16:creationId xmlns:a16="http://schemas.microsoft.com/office/drawing/2014/main" id="{26D0D488-8218-4DCF-A219-5C64D05DA0BF}"/>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17316" y="4215902"/>
              <a:ext cx="1657561" cy="3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7108">
              <a:extLst>
                <a:ext uri="{FF2B5EF4-FFF2-40B4-BE49-F238E27FC236}">
                  <a16:creationId xmlns:a16="http://schemas.microsoft.com/office/drawing/2014/main" id="{5C455D4D-5C80-4249-9DC8-39684DB30589}"/>
                </a:ext>
              </a:extLst>
            </p:cNvPr>
            <p:cNvSpPr txBox="1">
              <a:spLocks noChangeArrowheads="1"/>
            </p:cNvSpPr>
            <p:nvPr/>
          </p:nvSpPr>
          <p:spPr bwMode="auto">
            <a:xfrm>
              <a:off x="4242719" y="4265101"/>
              <a:ext cx="900051" cy="222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2" tIns="34261" rIns="68522" bIns="34261">
              <a:spAutoFit/>
            </a:bodyPr>
            <a:lstStyle>
              <a:lvl1pPr eaLnBrk="0" hangingPunct="0">
                <a:defRPr sz="1600" b="1">
                  <a:solidFill>
                    <a:schemeClr val="tx1"/>
                  </a:solidFill>
                  <a:latin typeface="楷体_GB2312" pitchFamily="49" charset="-122"/>
                  <a:ea typeface="楷体_GB2312" pitchFamily="49" charset="-122"/>
                </a:defRPr>
              </a:lvl1pPr>
              <a:lvl2pPr marL="742950" indent="-285750" eaLnBrk="0" hangingPunct="0">
                <a:defRPr sz="1600" b="1">
                  <a:solidFill>
                    <a:schemeClr val="tx1"/>
                  </a:solidFill>
                  <a:latin typeface="楷体_GB2312" pitchFamily="49" charset="-122"/>
                  <a:ea typeface="楷体_GB2312" pitchFamily="49" charset="-122"/>
                </a:defRPr>
              </a:lvl2pPr>
              <a:lvl3pPr marL="1143000" indent="-228600" eaLnBrk="0" hangingPunct="0">
                <a:defRPr sz="1600" b="1">
                  <a:solidFill>
                    <a:schemeClr val="tx1"/>
                  </a:solidFill>
                  <a:latin typeface="楷体_GB2312" pitchFamily="49" charset="-122"/>
                  <a:ea typeface="楷体_GB2312" pitchFamily="49" charset="-122"/>
                </a:defRPr>
              </a:lvl3pPr>
              <a:lvl4pPr marL="1600200" indent="-228600" eaLnBrk="0" hangingPunct="0">
                <a:defRPr sz="1600" b="1">
                  <a:solidFill>
                    <a:schemeClr val="tx1"/>
                  </a:solidFill>
                  <a:latin typeface="楷体_GB2312" pitchFamily="49" charset="-122"/>
                  <a:ea typeface="楷体_GB2312" pitchFamily="49" charset="-122"/>
                </a:defRPr>
              </a:lvl4pPr>
              <a:lvl5pPr marL="2057400" indent="-228600" eaLnBrk="0" hangingPunct="0">
                <a:defRPr sz="1600" b="1">
                  <a:solidFill>
                    <a:schemeClr val="tx1"/>
                  </a:solidFill>
                  <a:latin typeface="楷体_GB2312" pitchFamily="49" charset="-122"/>
                  <a:ea typeface="楷体_GB2312" pitchFamily="49" charset="-122"/>
                </a:defRPr>
              </a:lvl5pPr>
              <a:lvl6pPr marL="25146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6pPr>
              <a:lvl7pPr marL="29718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7pPr>
              <a:lvl8pPr marL="34290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8pPr>
              <a:lvl9pPr marL="38862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9pPr>
            </a:lstStyle>
            <a:p>
              <a:pPr algn="ctr" defTabSz="685286" eaLnBrk="1" hangingPunct="1">
                <a:defRPr/>
              </a:pPr>
              <a:r>
                <a:rPr lang="en-US" altLang="zh-CN" sz="900" kern="0" dirty="0">
                  <a:solidFill>
                    <a:srgbClr val="000000"/>
                  </a:solidFill>
                  <a:latin typeface="Akkurat Pro" panose="020B0504020101020102" pitchFamily="34" charset="0"/>
                  <a:ea typeface="微软雅黑"/>
                </a:rPr>
                <a:t>Optical network</a:t>
              </a:r>
              <a:endParaRPr lang="zh-CN" altLang="en-US" sz="900" kern="0" dirty="0">
                <a:solidFill>
                  <a:srgbClr val="000000"/>
                </a:solidFill>
                <a:latin typeface="Akkurat Pro" panose="020B0504020101020102" pitchFamily="34" charset="0"/>
                <a:ea typeface="微软雅黑"/>
              </a:endParaRPr>
            </a:p>
          </p:txBody>
        </p:sp>
        <p:cxnSp>
          <p:nvCxnSpPr>
            <p:cNvPr id="8" name="直接箭头连接符 128">
              <a:extLst>
                <a:ext uri="{FF2B5EF4-FFF2-40B4-BE49-F238E27FC236}">
                  <a16:creationId xmlns:a16="http://schemas.microsoft.com/office/drawing/2014/main" id="{2CBD5F49-EB99-4CC1-8E90-688A60F5AEB0}"/>
                </a:ext>
              </a:extLst>
            </p:cNvPr>
            <p:cNvCxnSpPr>
              <a:cxnSpLocks/>
              <a:stCxn id="6" idx="0"/>
            </p:cNvCxnSpPr>
            <p:nvPr/>
          </p:nvCxnSpPr>
          <p:spPr>
            <a:xfrm flipV="1">
              <a:off x="4746097" y="3883882"/>
              <a:ext cx="2431" cy="332020"/>
            </a:xfrm>
            <a:prstGeom prst="straightConnector1">
              <a:avLst/>
            </a:prstGeom>
            <a:noFill/>
            <a:ln w="28575" cap="flat" cmpd="sng" algn="ctr">
              <a:solidFill>
                <a:srgbClr val="000000"/>
              </a:solidFill>
              <a:prstDash val="solid"/>
              <a:headEnd type="none" w="med" len="med"/>
              <a:tailEnd type="none" w="med" len="med"/>
            </a:ln>
            <a:effectLst/>
          </p:spPr>
        </p:cxnSp>
        <p:pic>
          <p:nvPicPr>
            <p:cNvPr id="9" name="Picture 27" descr="ICON_Cloud_Q308">
              <a:extLst>
                <a:ext uri="{FF2B5EF4-FFF2-40B4-BE49-F238E27FC236}">
                  <a16:creationId xmlns:a16="http://schemas.microsoft.com/office/drawing/2014/main" id="{752B0BC7-4DE5-473F-A969-E446FB10BC1D}"/>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875721" y="4215903"/>
              <a:ext cx="1693487" cy="31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7108">
              <a:extLst>
                <a:ext uri="{FF2B5EF4-FFF2-40B4-BE49-F238E27FC236}">
                  <a16:creationId xmlns:a16="http://schemas.microsoft.com/office/drawing/2014/main" id="{752F563F-B8A1-42C4-BF86-829EE1E683C1}"/>
                </a:ext>
              </a:extLst>
            </p:cNvPr>
            <p:cNvSpPr txBox="1">
              <a:spLocks noChangeArrowheads="1"/>
            </p:cNvSpPr>
            <p:nvPr/>
          </p:nvSpPr>
          <p:spPr bwMode="auto">
            <a:xfrm>
              <a:off x="6244956" y="4254261"/>
              <a:ext cx="821988" cy="222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2" tIns="34261" rIns="68522" bIns="34261">
              <a:spAutoFit/>
            </a:bodyPr>
            <a:lstStyle>
              <a:lvl1pPr eaLnBrk="0" hangingPunct="0">
                <a:defRPr sz="1600" b="1">
                  <a:solidFill>
                    <a:schemeClr val="tx1"/>
                  </a:solidFill>
                  <a:latin typeface="楷体_GB2312" pitchFamily="49" charset="-122"/>
                  <a:ea typeface="楷体_GB2312" pitchFamily="49" charset="-122"/>
                </a:defRPr>
              </a:lvl1pPr>
              <a:lvl2pPr marL="742950" indent="-285750" eaLnBrk="0" hangingPunct="0">
                <a:defRPr sz="1600" b="1">
                  <a:solidFill>
                    <a:schemeClr val="tx1"/>
                  </a:solidFill>
                  <a:latin typeface="楷体_GB2312" pitchFamily="49" charset="-122"/>
                  <a:ea typeface="楷体_GB2312" pitchFamily="49" charset="-122"/>
                </a:defRPr>
              </a:lvl2pPr>
              <a:lvl3pPr marL="1143000" indent="-228600" eaLnBrk="0" hangingPunct="0">
                <a:defRPr sz="1600" b="1">
                  <a:solidFill>
                    <a:schemeClr val="tx1"/>
                  </a:solidFill>
                  <a:latin typeface="楷体_GB2312" pitchFamily="49" charset="-122"/>
                  <a:ea typeface="楷体_GB2312" pitchFamily="49" charset="-122"/>
                </a:defRPr>
              </a:lvl3pPr>
              <a:lvl4pPr marL="1600200" indent="-228600" eaLnBrk="0" hangingPunct="0">
                <a:defRPr sz="1600" b="1">
                  <a:solidFill>
                    <a:schemeClr val="tx1"/>
                  </a:solidFill>
                  <a:latin typeface="楷体_GB2312" pitchFamily="49" charset="-122"/>
                  <a:ea typeface="楷体_GB2312" pitchFamily="49" charset="-122"/>
                </a:defRPr>
              </a:lvl4pPr>
              <a:lvl5pPr marL="2057400" indent="-228600" eaLnBrk="0" hangingPunct="0">
                <a:defRPr sz="1600" b="1">
                  <a:solidFill>
                    <a:schemeClr val="tx1"/>
                  </a:solidFill>
                  <a:latin typeface="楷体_GB2312" pitchFamily="49" charset="-122"/>
                  <a:ea typeface="楷体_GB2312" pitchFamily="49" charset="-122"/>
                </a:defRPr>
              </a:lvl5pPr>
              <a:lvl6pPr marL="25146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6pPr>
              <a:lvl7pPr marL="29718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7pPr>
              <a:lvl8pPr marL="34290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8pPr>
              <a:lvl9pPr marL="3886200" indent="-228600" algn="ctr" eaLnBrk="0" fontAlgn="base" hangingPunct="0">
                <a:spcBef>
                  <a:spcPct val="50000"/>
                </a:spcBef>
                <a:spcAft>
                  <a:spcPct val="0"/>
                </a:spcAft>
                <a:buClr>
                  <a:srgbClr val="FF0000"/>
                </a:buClr>
                <a:buFont typeface="Wingdings" pitchFamily="2" charset="2"/>
                <a:defRPr sz="1600" b="1">
                  <a:solidFill>
                    <a:schemeClr val="tx1"/>
                  </a:solidFill>
                  <a:latin typeface="楷体_GB2312" pitchFamily="49" charset="-122"/>
                  <a:ea typeface="楷体_GB2312" pitchFamily="49" charset="-122"/>
                </a:defRPr>
              </a:lvl9pPr>
            </a:lstStyle>
            <a:p>
              <a:pPr algn="ctr" defTabSz="685286" eaLnBrk="1" hangingPunct="1">
                <a:defRPr/>
              </a:pPr>
              <a:r>
                <a:rPr lang="en-US" altLang="zh-CN" sz="900" kern="0" dirty="0">
                  <a:solidFill>
                    <a:srgbClr val="000000"/>
                  </a:solidFill>
                  <a:latin typeface="Akkurat Pro" panose="020B0504020101020102" pitchFamily="34" charset="0"/>
                  <a:ea typeface="微软雅黑"/>
                </a:rPr>
                <a:t>Optical network</a:t>
              </a:r>
              <a:endParaRPr lang="zh-CN" altLang="en-US" sz="900" kern="0" dirty="0">
                <a:solidFill>
                  <a:srgbClr val="000000"/>
                </a:solidFill>
                <a:latin typeface="Akkurat Pro" panose="020B0504020101020102" pitchFamily="34" charset="0"/>
                <a:ea typeface="微软雅黑"/>
              </a:endParaRPr>
            </a:p>
          </p:txBody>
        </p:sp>
        <p:cxnSp>
          <p:nvCxnSpPr>
            <p:cNvPr id="11" name="直接箭头连接符 131">
              <a:extLst>
                <a:ext uri="{FF2B5EF4-FFF2-40B4-BE49-F238E27FC236}">
                  <a16:creationId xmlns:a16="http://schemas.microsoft.com/office/drawing/2014/main" id="{47143291-3784-45A9-AAE1-3B1F61D5F0AD}"/>
                </a:ext>
              </a:extLst>
            </p:cNvPr>
            <p:cNvCxnSpPr>
              <a:cxnSpLocks/>
              <a:stCxn id="10" idx="0"/>
            </p:cNvCxnSpPr>
            <p:nvPr/>
          </p:nvCxnSpPr>
          <p:spPr>
            <a:xfrm flipH="1" flipV="1">
              <a:off x="6651692" y="3869757"/>
              <a:ext cx="4259" cy="384504"/>
            </a:xfrm>
            <a:prstGeom prst="straightConnector1">
              <a:avLst/>
            </a:prstGeom>
            <a:noFill/>
            <a:ln w="28575" cap="flat" cmpd="sng" algn="ctr">
              <a:solidFill>
                <a:srgbClr val="000000"/>
              </a:solidFill>
              <a:prstDash val="solid"/>
              <a:headEnd type="none" w="med" len="med"/>
              <a:tailEnd type="none" w="med" len="med"/>
            </a:ln>
            <a:effectLst/>
          </p:spPr>
        </p:cxnSp>
      </p:grpSp>
      <p:sp>
        <p:nvSpPr>
          <p:cNvPr id="12" name="圆角矩形 132">
            <a:extLst>
              <a:ext uri="{FF2B5EF4-FFF2-40B4-BE49-F238E27FC236}">
                <a16:creationId xmlns:a16="http://schemas.microsoft.com/office/drawing/2014/main" id="{82EBE560-A878-4D81-AD2D-0317BEA0FAE7}"/>
              </a:ext>
            </a:extLst>
          </p:cNvPr>
          <p:cNvSpPr/>
          <p:nvPr/>
        </p:nvSpPr>
        <p:spPr>
          <a:xfrm>
            <a:off x="389067" y="2337713"/>
            <a:ext cx="6073286" cy="926429"/>
          </a:xfrm>
          <a:prstGeom prst="roundRect">
            <a:avLst>
              <a:gd name="adj" fmla="val 3319"/>
            </a:avLst>
          </a:prstGeom>
          <a:solidFill>
            <a:sysClr val="window" lastClr="FFFFFF">
              <a:lumMod val="95000"/>
            </a:sysClr>
          </a:solidFill>
          <a:ln w="9525" cap="flat" cmpd="sng" algn="ctr">
            <a:solidFill>
              <a:srgbClr val="F69200">
                <a:shade val="95000"/>
                <a:satMod val="105000"/>
              </a:srgbClr>
            </a:solidFill>
            <a:prstDash val="solid"/>
          </a:ln>
          <a:effectLst>
            <a:outerShdw blurRad="40000" dist="20000" dir="5400000" rotWithShape="0">
              <a:srgbClr val="000000">
                <a:alpha val="38000"/>
              </a:srgbClr>
            </a:outerShdw>
          </a:effectLst>
        </p:spPr>
        <p:txBody>
          <a:bodyPr lIns="68534" tIns="34267" rIns="68534" bIns="34267" rtlCol="0" anchor="ctr"/>
          <a:lstStyle/>
          <a:p>
            <a:pPr algn="ctr" defTabSz="578518">
              <a:defRPr/>
            </a:pPr>
            <a:endParaRPr lang="zh-CN" altLang="en-US" sz="338" kern="0" dirty="0">
              <a:solidFill>
                <a:srgbClr val="C00000"/>
              </a:solidFill>
              <a:latin typeface="Akkurat Pro" panose="020B0504020101020102" pitchFamily="34" charset="0"/>
              <a:ea typeface="微软雅黑"/>
            </a:endParaRPr>
          </a:p>
        </p:txBody>
      </p:sp>
      <p:sp>
        <p:nvSpPr>
          <p:cNvPr id="13" name="Rectangle 4">
            <a:extLst>
              <a:ext uri="{FF2B5EF4-FFF2-40B4-BE49-F238E27FC236}">
                <a16:creationId xmlns:a16="http://schemas.microsoft.com/office/drawing/2014/main" id="{D773C703-6A19-4ED9-BF8D-1FAC27C520E2}"/>
              </a:ext>
            </a:extLst>
          </p:cNvPr>
          <p:cNvSpPr/>
          <p:nvPr/>
        </p:nvSpPr>
        <p:spPr bwMode="auto">
          <a:xfrm>
            <a:off x="389068" y="1610473"/>
            <a:ext cx="6073286" cy="409025"/>
          </a:xfrm>
          <a:prstGeom prst="rect">
            <a:avLst/>
          </a:prstGeom>
          <a:noFill/>
          <a:ln w="9525" cap="flat" cmpd="sng" algn="ctr">
            <a:solidFill>
              <a:sysClr val="windowText" lastClr="000000">
                <a:lumMod val="50000"/>
                <a:lumOff val="50000"/>
              </a:sysClr>
            </a:solidFill>
            <a:prstDash val="solid"/>
            <a:round/>
            <a:headEnd type="none" w="med" len="med"/>
            <a:tailEnd type="none" w="med" len="med"/>
          </a:ln>
          <a:effectLst/>
        </p:spPr>
        <p:txBody>
          <a:bodyPr vert="horz" wrap="square" lIns="68366" tIns="34182" rIns="68366" bIns="34182" numCol="1" rtlCol="0" anchor="ctr" anchorCtr="0" compatLnSpc="1">
            <a:prstTxWarp prst="textNoShape">
              <a:avLst/>
            </a:prstTxWarp>
          </a:bodyPr>
          <a:lstStyle/>
          <a:p>
            <a:pPr algn="ctr" defTabSz="683696">
              <a:defRPr/>
            </a:pPr>
            <a:endParaRPr lang="en-US" sz="675" kern="0" dirty="0">
              <a:solidFill>
                <a:prstClr val="black"/>
              </a:solidFill>
              <a:latin typeface="Akkurat Pro" panose="020B0504020101020102" pitchFamily="34" charset="0"/>
              <a:ea typeface="微软雅黑"/>
            </a:endParaRPr>
          </a:p>
        </p:txBody>
      </p:sp>
      <p:sp>
        <p:nvSpPr>
          <p:cNvPr id="14" name="文本框 136">
            <a:extLst>
              <a:ext uri="{FF2B5EF4-FFF2-40B4-BE49-F238E27FC236}">
                <a16:creationId xmlns:a16="http://schemas.microsoft.com/office/drawing/2014/main" id="{D993BEF7-39A0-4809-8C92-AE8B0A99730E}"/>
              </a:ext>
            </a:extLst>
          </p:cNvPr>
          <p:cNvSpPr txBox="1"/>
          <p:nvPr/>
        </p:nvSpPr>
        <p:spPr>
          <a:xfrm>
            <a:off x="136631" y="1345282"/>
            <a:ext cx="673835" cy="276999"/>
          </a:xfrm>
          <a:prstGeom prst="rect">
            <a:avLst/>
          </a:prstGeom>
          <a:noFill/>
        </p:spPr>
        <p:txBody>
          <a:bodyPr wrap="square" rtlCol="0">
            <a:spAutoFit/>
          </a:bodyPr>
          <a:lstStyle/>
          <a:p>
            <a:pPr algn="ctr" defTabSz="514145">
              <a:defRPr/>
            </a:pPr>
            <a:r>
              <a:rPr lang="en-US" altLang="zh-CN" sz="1200" b="1" kern="0" dirty="0">
                <a:solidFill>
                  <a:prstClr val="black"/>
                </a:solidFill>
                <a:latin typeface="Akkurat Pro" panose="020B0504020101020102" pitchFamily="34" charset="0"/>
                <a:ea typeface="微软雅黑"/>
              </a:rPr>
              <a:t>ONAP</a:t>
            </a:r>
            <a:endParaRPr lang="zh-CN" altLang="en-US" sz="1200" b="1" kern="0" dirty="0">
              <a:solidFill>
                <a:prstClr val="black"/>
              </a:solidFill>
              <a:latin typeface="Akkurat Pro" panose="020B0504020101020102" pitchFamily="34" charset="0"/>
              <a:ea typeface="微软雅黑"/>
            </a:endParaRPr>
          </a:p>
        </p:txBody>
      </p:sp>
      <p:sp>
        <p:nvSpPr>
          <p:cNvPr id="15" name="文本框 138">
            <a:extLst>
              <a:ext uri="{FF2B5EF4-FFF2-40B4-BE49-F238E27FC236}">
                <a16:creationId xmlns:a16="http://schemas.microsoft.com/office/drawing/2014/main" id="{0DBD39A4-9664-45D3-BCE9-20E1BF3FC58A}"/>
              </a:ext>
            </a:extLst>
          </p:cNvPr>
          <p:cNvSpPr txBox="1"/>
          <p:nvPr/>
        </p:nvSpPr>
        <p:spPr>
          <a:xfrm>
            <a:off x="608068" y="2715990"/>
            <a:ext cx="545841" cy="377693"/>
          </a:xfrm>
          <a:prstGeom prst="rect">
            <a:avLst/>
          </a:prstGeom>
          <a:solidFill>
            <a:srgbClr val="C3D69B"/>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On-line Plan</a:t>
            </a:r>
            <a:endParaRPr lang="zh-CN" altLang="en-US" sz="1050" kern="0" dirty="0">
              <a:solidFill>
                <a:prstClr val="black"/>
              </a:solidFill>
              <a:latin typeface="Akkurat Pro" panose="020B0504020101020102" pitchFamily="34" charset="0"/>
              <a:ea typeface="微软雅黑"/>
            </a:endParaRPr>
          </a:p>
        </p:txBody>
      </p:sp>
      <p:sp>
        <p:nvSpPr>
          <p:cNvPr id="16" name="文本框 139">
            <a:extLst>
              <a:ext uri="{FF2B5EF4-FFF2-40B4-BE49-F238E27FC236}">
                <a16:creationId xmlns:a16="http://schemas.microsoft.com/office/drawing/2014/main" id="{F02AAD93-B7C6-4178-869E-BB3F85086054}"/>
              </a:ext>
            </a:extLst>
          </p:cNvPr>
          <p:cNvSpPr txBox="1"/>
          <p:nvPr/>
        </p:nvSpPr>
        <p:spPr>
          <a:xfrm>
            <a:off x="1545497" y="2709774"/>
            <a:ext cx="552062" cy="377693"/>
          </a:xfrm>
          <a:prstGeom prst="rect">
            <a:avLst/>
          </a:prstGeom>
          <a:solidFill>
            <a:srgbClr val="C3D69B"/>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Auto Deploy</a:t>
            </a:r>
            <a:endParaRPr lang="zh-CN" altLang="en-US" sz="1050" kern="0" dirty="0">
              <a:solidFill>
                <a:prstClr val="black"/>
              </a:solidFill>
              <a:latin typeface="Akkurat Pro" panose="020B0504020101020102" pitchFamily="34" charset="0"/>
              <a:ea typeface="微软雅黑"/>
            </a:endParaRPr>
          </a:p>
        </p:txBody>
      </p:sp>
      <p:sp>
        <p:nvSpPr>
          <p:cNvPr id="17" name="文本框 141">
            <a:extLst>
              <a:ext uri="{FF2B5EF4-FFF2-40B4-BE49-F238E27FC236}">
                <a16:creationId xmlns:a16="http://schemas.microsoft.com/office/drawing/2014/main" id="{39CA6C23-2018-4779-815C-674A1EF577E5}"/>
              </a:ext>
            </a:extLst>
          </p:cNvPr>
          <p:cNvSpPr txBox="1"/>
          <p:nvPr/>
        </p:nvSpPr>
        <p:spPr>
          <a:xfrm>
            <a:off x="2461709" y="2712807"/>
            <a:ext cx="638525" cy="377693"/>
          </a:xfrm>
          <a:prstGeom prst="rect">
            <a:avLst/>
          </a:prstGeom>
          <a:solidFill>
            <a:srgbClr val="CCECFF"/>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Topo &amp; Service</a:t>
            </a:r>
            <a:endParaRPr lang="zh-CN" altLang="en-US" sz="1050" kern="0" dirty="0">
              <a:solidFill>
                <a:prstClr val="black"/>
              </a:solidFill>
              <a:latin typeface="Akkurat Pro" panose="020B0504020101020102" pitchFamily="34" charset="0"/>
              <a:ea typeface="微软雅黑"/>
            </a:endParaRPr>
          </a:p>
        </p:txBody>
      </p:sp>
      <p:sp>
        <p:nvSpPr>
          <p:cNvPr id="18" name="文本框 142">
            <a:extLst>
              <a:ext uri="{FF2B5EF4-FFF2-40B4-BE49-F238E27FC236}">
                <a16:creationId xmlns:a16="http://schemas.microsoft.com/office/drawing/2014/main" id="{864845E2-1AC6-4065-B2E2-1E7615824279}"/>
              </a:ext>
            </a:extLst>
          </p:cNvPr>
          <p:cNvSpPr txBox="1"/>
          <p:nvPr/>
        </p:nvSpPr>
        <p:spPr>
          <a:xfrm>
            <a:off x="3423584" y="2713062"/>
            <a:ext cx="829699" cy="377693"/>
          </a:xfrm>
          <a:prstGeom prst="rect">
            <a:avLst/>
          </a:prstGeom>
          <a:solidFill>
            <a:srgbClr val="CCECFF"/>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Performance &amp; Alarm</a:t>
            </a:r>
            <a:endParaRPr lang="zh-CN" altLang="en-US" sz="1050" kern="0" dirty="0">
              <a:solidFill>
                <a:prstClr val="black"/>
              </a:solidFill>
              <a:latin typeface="Akkurat Pro" panose="020B0504020101020102" pitchFamily="34" charset="0"/>
              <a:ea typeface="微软雅黑"/>
            </a:endParaRPr>
          </a:p>
        </p:txBody>
      </p:sp>
      <p:sp>
        <p:nvSpPr>
          <p:cNvPr id="19" name="文本框 145">
            <a:extLst>
              <a:ext uri="{FF2B5EF4-FFF2-40B4-BE49-F238E27FC236}">
                <a16:creationId xmlns:a16="http://schemas.microsoft.com/office/drawing/2014/main" id="{79B28591-9AFA-4814-AAD3-1D13C0071903}"/>
              </a:ext>
            </a:extLst>
          </p:cNvPr>
          <p:cNvSpPr txBox="1"/>
          <p:nvPr/>
        </p:nvSpPr>
        <p:spPr>
          <a:xfrm>
            <a:off x="5617111" y="2714294"/>
            <a:ext cx="706658" cy="377693"/>
          </a:xfrm>
          <a:prstGeom prst="rect">
            <a:avLst/>
          </a:prstGeom>
          <a:solidFill>
            <a:srgbClr val="FFCC66">
              <a:lumMod val="40000"/>
              <a:lumOff val="60000"/>
            </a:srgbClr>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Maintain &amp; Optimize</a:t>
            </a:r>
          </a:p>
        </p:txBody>
      </p:sp>
      <p:sp>
        <p:nvSpPr>
          <p:cNvPr id="20" name="文本框 146">
            <a:extLst>
              <a:ext uri="{FF2B5EF4-FFF2-40B4-BE49-F238E27FC236}">
                <a16:creationId xmlns:a16="http://schemas.microsoft.com/office/drawing/2014/main" id="{56A39FD7-BBCA-4108-A3A7-D5B44856B6C0}"/>
              </a:ext>
            </a:extLst>
          </p:cNvPr>
          <p:cNvSpPr txBox="1"/>
          <p:nvPr/>
        </p:nvSpPr>
        <p:spPr>
          <a:xfrm>
            <a:off x="4606087" y="2706246"/>
            <a:ext cx="637667" cy="377693"/>
          </a:xfrm>
          <a:prstGeom prst="rect">
            <a:avLst/>
          </a:prstGeom>
          <a:solidFill>
            <a:srgbClr val="FFCC66">
              <a:lumMod val="40000"/>
              <a:lumOff val="60000"/>
            </a:srgbClr>
          </a:solidFill>
        </p:spPr>
        <p:txBody>
          <a:bodyPr wrap="square" lIns="27000" tIns="27000" rIns="27000" bIns="27000" rtlCol="0" anchor="ctr" anchorCtr="0">
            <a:spAutoFit/>
          </a:bodyPr>
          <a:lstStyle/>
          <a:p>
            <a:pPr algn="ctr" defTabSz="514145">
              <a:defRPr/>
            </a:pPr>
            <a:r>
              <a:rPr lang="en-US" altLang="zh-CN" sz="1050" kern="0" dirty="0">
                <a:solidFill>
                  <a:prstClr val="black"/>
                </a:solidFill>
                <a:latin typeface="Akkurat Pro" panose="020B0504020101020102" pitchFamily="34" charset="0"/>
                <a:ea typeface="微软雅黑"/>
              </a:rPr>
              <a:t>Intelligent</a:t>
            </a:r>
          </a:p>
          <a:p>
            <a:pPr algn="ctr" defTabSz="514145">
              <a:defRPr/>
            </a:pPr>
            <a:r>
              <a:rPr lang="en-US" altLang="zh-CN" sz="1050" kern="0" dirty="0">
                <a:solidFill>
                  <a:prstClr val="black"/>
                </a:solidFill>
                <a:latin typeface="Akkurat Pro" panose="020B0504020101020102" pitchFamily="34" charset="0"/>
                <a:ea typeface="微软雅黑"/>
              </a:rPr>
              <a:t>Analysis</a:t>
            </a:r>
          </a:p>
        </p:txBody>
      </p:sp>
      <p:cxnSp>
        <p:nvCxnSpPr>
          <p:cNvPr id="21" name="直接箭头连接符 152">
            <a:extLst>
              <a:ext uri="{FF2B5EF4-FFF2-40B4-BE49-F238E27FC236}">
                <a16:creationId xmlns:a16="http://schemas.microsoft.com/office/drawing/2014/main" id="{3BA357ED-FC9D-4A01-86C5-1B02382775C7}"/>
              </a:ext>
            </a:extLst>
          </p:cNvPr>
          <p:cNvCxnSpPr>
            <a:stCxn id="15" idx="3"/>
            <a:endCxn id="16" idx="1"/>
          </p:cNvCxnSpPr>
          <p:nvPr/>
        </p:nvCxnSpPr>
        <p:spPr>
          <a:xfrm flipV="1">
            <a:off x="1153909" y="2898621"/>
            <a:ext cx="391588" cy="6216"/>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2" name="直接箭头连接符 153">
            <a:extLst>
              <a:ext uri="{FF2B5EF4-FFF2-40B4-BE49-F238E27FC236}">
                <a16:creationId xmlns:a16="http://schemas.microsoft.com/office/drawing/2014/main" id="{D3234CFD-230B-41FF-8D1C-4783A082193A}"/>
              </a:ext>
            </a:extLst>
          </p:cNvPr>
          <p:cNvCxnSpPr>
            <a:stCxn id="16" idx="3"/>
            <a:endCxn id="17" idx="1"/>
          </p:cNvCxnSpPr>
          <p:nvPr/>
        </p:nvCxnSpPr>
        <p:spPr>
          <a:xfrm>
            <a:off x="2097559" y="2898621"/>
            <a:ext cx="364150" cy="3033"/>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3" name="直接箭头连接符 154">
            <a:extLst>
              <a:ext uri="{FF2B5EF4-FFF2-40B4-BE49-F238E27FC236}">
                <a16:creationId xmlns:a16="http://schemas.microsoft.com/office/drawing/2014/main" id="{BC862884-6C7E-4A30-BDBC-94B433A80CEE}"/>
              </a:ext>
            </a:extLst>
          </p:cNvPr>
          <p:cNvCxnSpPr>
            <a:stCxn id="18" idx="3"/>
            <a:endCxn id="20" idx="1"/>
          </p:cNvCxnSpPr>
          <p:nvPr/>
        </p:nvCxnSpPr>
        <p:spPr>
          <a:xfrm flipV="1">
            <a:off x="4253283" y="2895093"/>
            <a:ext cx="352804" cy="6816"/>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4" name="肘形连接符 155">
            <a:extLst>
              <a:ext uri="{FF2B5EF4-FFF2-40B4-BE49-F238E27FC236}">
                <a16:creationId xmlns:a16="http://schemas.microsoft.com/office/drawing/2014/main" id="{3F564C4C-0BC4-4865-94F9-62E78C86B2FE}"/>
              </a:ext>
            </a:extLst>
          </p:cNvPr>
          <p:cNvCxnSpPr>
            <a:stCxn id="19" idx="0"/>
            <a:endCxn id="15" idx="0"/>
          </p:cNvCxnSpPr>
          <p:nvPr/>
        </p:nvCxnSpPr>
        <p:spPr>
          <a:xfrm rot="16200000" flipH="1" flipV="1">
            <a:off x="3424867" y="170416"/>
            <a:ext cx="1696" cy="5089451"/>
          </a:xfrm>
          <a:prstGeom prst="bentConnector3">
            <a:avLst>
              <a:gd name="adj1" fmla="val -13478774"/>
            </a:avLst>
          </a:prstGeom>
          <a:noFill/>
          <a:ln w="28575" cap="flat" cmpd="sng" algn="ctr">
            <a:solidFill>
              <a:srgbClr val="4F81BD">
                <a:shade val="95000"/>
                <a:satMod val="105000"/>
              </a:srgbClr>
            </a:solidFill>
            <a:prstDash val="solid"/>
            <a:tailEnd type="triangle"/>
          </a:ln>
          <a:effectLst/>
        </p:spPr>
      </p:cxnSp>
      <p:cxnSp>
        <p:nvCxnSpPr>
          <p:cNvPr id="25" name="直接箭头连接符 157">
            <a:extLst>
              <a:ext uri="{FF2B5EF4-FFF2-40B4-BE49-F238E27FC236}">
                <a16:creationId xmlns:a16="http://schemas.microsoft.com/office/drawing/2014/main" id="{986BA6D5-5E63-4A92-A798-B41F92891D91}"/>
              </a:ext>
            </a:extLst>
          </p:cNvPr>
          <p:cNvCxnSpPr>
            <a:stCxn id="20" idx="3"/>
            <a:endCxn id="19" idx="1"/>
          </p:cNvCxnSpPr>
          <p:nvPr/>
        </p:nvCxnSpPr>
        <p:spPr>
          <a:xfrm>
            <a:off x="5243754" y="2895093"/>
            <a:ext cx="373357" cy="8048"/>
          </a:xfrm>
          <a:prstGeom prst="straightConnector1">
            <a:avLst/>
          </a:prstGeom>
          <a:noFill/>
          <a:ln w="28575" cap="flat" cmpd="sng" algn="ctr">
            <a:solidFill>
              <a:srgbClr val="4F81BD">
                <a:shade val="95000"/>
                <a:satMod val="105000"/>
              </a:srgbClr>
            </a:solidFill>
            <a:prstDash val="solid"/>
            <a:tailEnd type="triangle"/>
          </a:ln>
          <a:effectLst/>
        </p:spPr>
      </p:cxnSp>
      <p:cxnSp>
        <p:nvCxnSpPr>
          <p:cNvPr id="26" name="直接连接符 51">
            <a:extLst>
              <a:ext uri="{FF2B5EF4-FFF2-40B4-BE49-F238E27FC236}">
                <a16:creationId xmlns:a16="http://schemas.microsoft.com/office/drawing/2014/main" id="{8AA032D3-CBB8-4FAB-81DF-4C1E49EE91C4}"/>
              </a:ext>
            </a:extLst>
          </p:cNvPr>
          <p:cNvCxnSpPr>
            <a:stCxn id="13" idx="2"/>
            <a:endCxn id="12" idx="0"/>
          </p:cNvCxnSpPr>
          <p:nvPr/>
        </p:nvCxnSpPr>
        <p:spPr>
          <a:xfrm flipH="1">
            <a:off x="3425710" y="2019499"/>
            <a:ext cx="1" cy="318215"/>
          </a:xfrm>
          <a:prstGeom prst="line">
            <a:avLst/>
          </a:prstGeom>
          <a:noFill/>
          <a:ln w="28575" cap="flat" cmpd="sng" algn="ctr">
            <a:solidFill>
              <a:srgbClr val="00B050"/>
            </a:solidFill>
            <a:prstDash val="sysDash"/>
          </a:ln>
          <a:effectLst/>
        </p:spPr>
      </p:cxnSp>
      <p:sp>
        <p:nvSpPr>
          <p:cNvPr id="27" name="Rectangle 4">
            <a:extLst>
              <a:ext uri="{FF2B5EF4-FFF2-40B4-BE49-F238E27FC236}">
                <a16:creationId xmlns:a16="http://schemas.microsoft.com/office/drawing/2014/main" id="{9BB74EDF-EAF3-413C-9775-D82B2B536908}"/>
              </a:ext>
            </a:extLst>
          </p:cNvPr>
          <p:cNvSpPr/>
          <p:nvPr/>
        </p:nvSpPr>
        <p:spPr bwMode="auto">
          <a:xfrm>
            <a:off x="2611804" y="1661323"/>
            <a:ext cx="1632375" cy="296288"/>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68366" tIns="34182" rIns="68366" bIns="34182" numCol="1" rtlCol="0" anchor="ctr" anchorCtr="0" compatLnSpc="1">
            <a:prstTxWarp prst="textNoShape">
              <a:avLst/>
            </a:prstTxWarp>
          </a:bodyPr>
          <a:lstStyle/>
          <a:p>
            <a:pPr algn="ctr" defTabSz="683696">
              <a:defRPr/>
            </a:pPr>
            <a:r>
              <a:rPr lang="en-US" sz="1050" kern="0" dirty="0">
                <a:solidFill>
                  <a:prstClr val="black"/>
                </a:solidFill>
                <a:latin typeface="Akkurat Pro" panose="020B0504020101020102" pitchFamily="34" charset="0"/>
                <a:ea typeface="微软雅黑"/>
              </a:rPr>
              <a:t>Self-service provisioning</a:t>
            </a:r>
          </a:p>
        </p:txBody>
      </p:sp>
      <p:sp>
        <p:nvSpPr>
          <p:cNvPr id="28" name="Rectangle 4">
            <a:extLst>
              <a:ext uri="{FF2B5EF4-FFF2-40B4-BE49-F238E27FC236}">
                <a16:creationId xmlns:a16="http://schemas.microsoft.com/office/drawing/2014/main" id="{F8B6079D-A2E8-41ED-980C-E1E53EB56DE2}"/>
              </a:ext>
            </a:extLst>
          </p:cNvPr>
          <p:cNvSpPr/>
          <p:nvPr/>
        </p:nvSpPr>
        <p:spPr bwMode="auto">
          <a:xfrm>
            <a:off x="626468" y="1671085"/>
            <a:ext cx="1652693" cy="296288"/>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68366" tIns="34182" rIns="68366" bIns="34182" numCol="1" rtlCol="0" anchor="ctr" anchorCtr="0" compatLnSpc="1">
            <a:prstTxWarp prst="textNoShape">
              <a:avLst/>
            </a:prstTxWarp>
          </a:bodyPr>
          <a:lstStyle/>
          <a:p>
            <a:pPr algn="ctr" defTabSz="683696">
              <a:defRPr/>
            </a:pPr>
            <a:r>
              <a:rPr lang="en-US" sz="1050" kern="0" dirty="0">
                <a:solidFill>
                  <a:prstClr val="black"/>
                </a:solidFill>
                <a:latin typeface="Akkurat Pro" panose="020B0504020101020102" pitchFamily="34" charset="0"/>
                <a:ea typeface="微软雅黑"/>
              </a:rPr>
              <a:t>Network design &amp; deploy</a:t>
            </a:r>
          </a:p>
        </p:txBody>
      </p:sp>
      <p:sp>
        <p:nvSpPr>
          <p:cNvPr id="29" name="Rectangle 4">
            <a:extLst>
              <a:ext uri="{FF2B5EF4-FFF2-40B4-BE49-F238E27FC236}">
                <a16:creationId xmlns:a16="http://schemas.microsoft.com/office/drawing/2014/main" id="{180ABE88-DFA7-4A11-BE73-F1AAA245882D}"/>
              </a:ext>
            </a:extLst>
          </p:cNvPr>
          <p:cNvSpPr/>
          <p:nvPr/>
        </p:nvSpPr>
        <p:spPr bwMode="auto">
          <a:xfrm>
            <a:off x="4663548" y="1671085"/>
            <a:ext cx="1480307" cy="296288"/>
          </a:xfrm>
          <a:prstGeom prst="rect">
            <a:avLst/>
          </a:prstGeom>
          <a:solidFill>
            <a:sysClr val="window" lastClr="FFFFFF">
              <a:lumMod val="95000"/>
            </a:sysClr>
          </a:solidFill>
          <a:ln w="9525" cap="flat" cmpd="sng" algn="ctr">
            <a:noFill/>
            <a:prstDash val="solid"/>
            <a:round/>
            <a:headEnd type="none" w="med" len="med"/>
            <a:tailEnd type="none" w="med" len="med"/>
          </a:ln>
          <a:effectLst/>
        </p:spPr>
        <p:txBody>
          <a:bodyPr vert="horz" wrap="square" lIns="68366" tIns="34182" rIns="68366" bIns="34182" numCol="1" rtlCol="0" anchor="ctr" anchorCtr="0" compatLnSpc="1">
            <a:prstTxWarp prst="textNoShape">
              <a:avLst/>
            </a:prstTxWarp>
          </a:bodyPr>
          <a:lstStyle/>
          <a:p>
            <a:pPr algn="ctr" defTabSz="683696">
              <a:defRPr/>
            </a:pPr>
            <a:r>
              <a:rPr lang="en-US" sz="1050" kern="0" dirty="0">
                <a:solidFill>
                  <a:prstClr val="black"/>
                </a:solidFill>
                <a:latin typeface="Akkurat Pro" panose="020B0504020101020102" pitchFamily="34" charset="0"/>
                <a:ea typeface="微软雅黑"/>
              </a:rPr>
              <a:t>Network Assurance</a:t>
            </a:r>
          </a:p>
        </p:txBody>
      </p:sp>
      <p:cxnSp>
        <p:nvCxnSpPr>
          <p:cNvPr id="30" name="直接箭头连接符 17">
            <a:extLst>
              <a:ext uri="{FF2B5EF4-FFF2-40B4-BE49-F238E27FC236}">
                <a16:creationId xmlns:a16="http://schemas.microsoft.com/office/drawing/2014/main" id="{0D814F7C-14FA-463D-85CD-7ADB529033FB}"/>
              </a:ext>
            </a:extLst>
          </p:cNvPr>
          <p:cNvCxnSpPr/>
          <p:nvPr/>
        </p:nvCxnSpPr>
        <p:spPr>
          <a:xfrm>
            <a:off x="1267210" y="1306636"/>
            <a:ext cx="2347" cy="364448"/>
          </a:xfrm>
          <a:prstGeom prst="straightConnector1">
            <a:avLst/>
          </a:prstGeom>
          <a:noFill/>
          <a:ln w="9525" cap="flat" cmpd="sng" algn="ctr">
            <a:solidFill>
              <a:sysClr val="window" lastClr="FFFFFF">
                <a:lumMod val="50000"/>
              </a:sysClr>
            </a:solidFill>
            <a:prstDash val="solid"/>
            <a:tailEnd type="triangle"/>
          </a:ln>
          <a:effectLst/>
        </p:spPr>
      </p:cxnSp>
      <p:cxnSp>
        <p:nvCxnSpPr>
          <p:cNvPr id="31" name="直接箭头连接符 79">
            <a:extLst>
              <a:ext uri="{FF2B5EF4-FFF2-40B4-BE49-F238E27FC236}">
                <a16:creationId xmlns:a16="http://schemas.microsoft.com/office/drawing/2014/main" id="{609E47C3-CE97-49B0-AE48-D4ED6D256C58}"/>
              </a:ext>
            </a:extLst>
          </p:cNvPr>
          <p:cNvCxnSpPr/>
          <p:nvPr/>
        </p:nvCxnSpPr>
        <p:spPr>
          <a:xfrm>
            <a:off x="3308757" y="1316634"/>
            <a:ext cx="2347" cy="364448"/>
          </a:xfrm>
          <a:prstGeom prst="straightConnector1">
            <a:avLst/>
          </a:prstGeom>
          <a:noFill/>
          <a:ln w="9525" cap="flat" cmpd="sng" algn="ctr">
            <a:solidFill>
              <a:sysClr val="window" lastClr="FFFFFF">
                <a:lumMod val="50000"/>
              </a:sysClr>
            </a:solidFill>
            <a:prstDash val="solid"/>
            <a:tailEnd type="triangle"/>
          </a:ln>
          <a:effectLst/>
        </p:spPr>
      </p:cxnSp>
      <p:sp>
        <p:nvSpPr>
          <p:cNvPr id="32" name="椭圆 23">
            <a:extLst>
              <a:ext uri="{FF2B5EF4-FFF2-40B4-BE49-F238E27FC236}">
                <a16:creationId xmlns:a16="http://schemas.microsoft.com/office/drawing/2014/main" id="{26E0191B-E019-4F48-A257-7957DFED43F9}"/>
              </a:ext>
            </a:extLst>
          </p:cNvPr>
          <p:cNvSpPr/>
          <p:nvPr/>
        </p:nvSpPr>
        <p:spPr>
          <a:xfrm>
            <a:off x="1297634" y="1398682"/>
            <a:ext cx="253627" cy="284795"/>
          </a:xfrm>
          <a:prstGeom prst="ellipse">
            <a:avLst/>
          </a:prstGeom>
          <a:solidFill>
            <a:srgbClr val="C3D69B"/>
          </a:solidFill>
          <a:ln w="25400" cap="flat" cmpd="sng" algn="ctr">
            <a:solidFill>
              <a:sysClr val="windowText" lastClr="000000"/>
            </a:solidFill>
            <a:prstDash val="solid"/>
          </a:ln>
          <a:effectLst/>
        </p:spPr>
        <p:txBody>
          <a:bodyPr rtlCol="0" anchor="ctr"/>
          <a:lstStyle/>
          <a:p>
            <a:pPr algn="ctr" defTabSz="514145">
              <a:defRPr/>
            </a:pPr>
            <a:r>
              <a:rPr lang="en-US" altLang="zh-CN" sz="1050" kern="0" dirty="0">
                <a:solidFill>
                  <a:prstClr val="black"/>
                </a:solidFill>
                <a:latin typeface="Akkurat Pro" panose="020B0504020101020102" pitchFamily="34" charset="0"/>
                <a:ea typeface="微软雅黑"/>
              </a:rPr>
              <a:t>2</a:t>
            </a:r>
            <a:endParaRPr lang="zh-CN" altLang="en-US" sz="1050" kern="0" dirty="0">
              <a:solidFill>
                <a:prstClr val="black"/>
              </a:solidFill>
              <a:latin typeface="Akkurat Pro" panose="020B0504020101020102" pitchFamily="34" charset="0"/>
              <a:ea typeface="微软雅黑"/>
            </a:endParaRPr>
          </a:p>
        </p:txBody>
      </p:sp>
      <p:sp>
        <p:nvSpPr>
          <p:cNvPr id="33" name="椭圆 92">
            <a:extLst>
              <a:ext uri="{FF2B5EF4-FFF2-40B4-BE49-F238E27FC236}">
                <a16:creationId xmlns:a16="http://schemas.microsoft.com/office/drawing/2014/main" id="{71EFC8E4-4556-4CD3-A67A-D86E6365A0D0}"/>
              </a:ext>
            </a:extLst>
          </p:cNvPr>
          <p:cNvSpPr/>
          <p:nvPr/>
        </p:nvSpPr>
        <p:spPr>
          <a:xfrm>
            <a:off x="3339472" y="1409346"/>
            <a:ext cx="253627" cy="284795"/>
          </a:xfrm>
          <a:prstGeom prst="ellipse">
            <a:avLst/>
          </a:prstGeom>
          <a:solidFill>
            <a:srgbClr val="CCECFF"/>
          </a:solidFill>
          <a:ln w="25400" cap="flat" cmpd="sng" algn="ctr">
            <a:solidFill>
              <a:sysClr val="windowText" lastClr="000000"/>
            </a:solidFill>
            <a:prstDash val="solid"/>
          </a:ln>
          <a:effectLst/>
        </p:spPr>
        <p:txBody>
          <a:bodyPr rtlCol="0" anchor="ctr"/>
          <a:lstStyle/>
          <a:p>
            <a:pPr algn="ctr" defTabSz="514145">
              <a:defRPr/>
            </a:pPr>
            <a:r>
              <a:rPr lang="en-US" altLang="zh-CN" sz="1050" kern="0" dirty="0">
                <a:solidFill>
                  <a:prstClr val="black"/>
                </a:solidFill>
                <a:latin typeface="Akkurat Pro" panose="020B0504020101020102" pitchFamily="34" charset="0"/>
                <a:ea typeface="微软雅黑"/>
              </a:rPr>
              <a:t>1</a:t>
            </a:r>
            <a:endParaRPr lang="zh-CN" altLang="en-US" sz="1050" kern="0" dirty="0">
              <a:solidFill>
                <a:prstClr val="black"/>
              </a:solidFill>
              <a:latin typeface="Akkurat Pro" panose="020B0504020101020102" pitchFamily="34" charset="0"/>
              <a:ea typeface="微软雅黑"/>
            </a:endParaRPr>
          </a:p>
        </p:txBody>
      </p:sp>
      <p:sp>
        <p:nvSpPr>
          <p:cNvPr id="34" name="椭圆 93">
            <a:extLst>
              <a:ext uri="{FF2B5EF4-FFF2-40B4-BE49-F238E27FC236}">
                <a16:creationId xmlns:a16="http://schemas.microsoft.com/office/drawing/2014/main" id="{E99027D3-AED3-4B15-AE9C-AA69B42FF6E6}"/>
              </a:ext>
            </a:extLst>
          </p:cNvPr>
          <p:cNvSpPr/>
          <p:nvPr/>
        </p:nvSpPr>
        <p:spPr>
          <a:xfrm>
            <a:off x="5302022" y="1433974"/>
            <a:ext cx="253627" cy="284795"/>
          </a:xfrm>
          <a:prstGeom prst="ellipse">
            <a:avLst/>
          </a:prstGeom>
          <a:solidFill>
            <a:srgbClr val="EBF1DE"/>
          </a:solidFill>
          <a:ln w="25400" cap="flat" cmpd="sng" algn="ctr">
            <a:solidFill>
              <a:sysClr val="windowText" lastClr="000000"/>
            </a:solidFill>
            <a:prstDash val="solid"/>
          </a:ln>
          <a:effectLst/>
        </p:spPr>
        <p:txBody>
          <a:bodyPr rtlCol="0" anchor="ctr"/>
          <a:lstStyle/>
          <a:p>
            <a:pPr algn="ctr" defTabSz="514145">
              <a:defRPr/>
            </a:pPr>
            <a:r>
              <a:rPr lang="en-US" altLang="zh-CN" sz="1050" kern="0" dirty="0">
                <a:solidFill>
                  <a:prstClr val="black"/>
                </a:solidFill>
                <a:latin typeface="Akkurat Pro" panose="020B0504020101020102" pitchFamily="34" charset="0"/>
                <a:ea typeface="微软雅黑"/>
              </a:rPr>
              <a:t>3</a:t>
            </a:r>
            <a:endParaRPr lang="zh-CN" altLang="en-US" sz="1050" kern="0" dirty="0">
              <a:solidFill>
                <a:prstClr val="black"/>
              </a:solidFill>
              <a:latin typeface="Akkurat Pro" panose="020B0504020101020102" pitchFamily="34" charset="0"/>
              <a:ea typeface="微软雅黑"/>
            </a:endParaRPr>
          </a:p>
        </p:txBody>
      </p:sp>
      <p:sp>
        <p:nvSpPr>
          <p:cNvPr id="35" name="椭圆 94">
            <a:extLst>
              <a:ext uri="{FF2B5EF4-FFF2-40B4-BE49-F238E27FC236}">
                <a16:creationId xmlns:a16="http://schemas.microsoft.com/office/drawing/2014/main" id="{7A0DFCBF-67BB-4EDF-B9AC-D8ECCD8CEA13}"/>
              </a:ext>
            </a:extLst>
          </p:cNvPr>
          <p:cNvSpPr/>
          <p:nvPr/>
        </p:nvSpPr>
        <p:spPr>
          <a:xfrm>
            <a:off x="3339471" y="923191"/>
            <a:ext cx="253627" cy="284795"/>
          </a:xfrm>
          <a:prstGeom prst="ellipse">
            <a:avLst/>
          </a:prstGeom>
          <a:solidFill>
            <a:srgbClr val="F2F2F2"/>
          </a:solidFill>
          <a:ln w="25400" cap="flat" cmpd="sng" algn="ctr">
            <a:solidFill>
              <a:sysClr val="windowText" lastClr="000000"/>
            </a:solidFill>
            <a:prstDash val="solid"/>
          </a:ln>
          <a:effectLst/>
        </p:spPr>
        <p:txBody>
          <a:bodyPr rtlCol="0" anchor="ctr"/>
          <a:lstStyle/>
          <a:p>
            <a:pPr algn="ctr" defTabSz="514145">
              <a:defRPr/>
            </a:pPr>
            <a:r>
              <a:rPr lang="en-US" altLang="zh-CN" sz="1050" kern="0" dirty="0">
                <a:solidFill>
                  <a:prstClr val="black"/>
                </a:solidFill>
                <a:latin typeface="Akkurat Pro" panose="020B0504020101020102" pitchFamily="34" charset="0"/>
                <a:ea typeface="微软雅黑"/>
              </a:rPr>
              <a:t>4</a:t>
            </a:r>
            <a:endParaRPr lang="zh-CN" altLang="en-US" sz="1050" kern="0" dirty="0">
              <a:solidFill>
                <a:prstClr val="black"/>
              </a:solidFill>
              <a:latin typeface="Akkurat Pro" panose="020B0504020101020102" pitchFamily="34" charset="0"/>
              <a:ea typeface="微软雅黑"/>
            </a:endParaRPr>
          </a:p>
        </p:txBody>
      </p:sp>
      <p:sp>
        <p:nvSpPr>
          <p:cNvPr id="36" name="Curved Left Arrow 76">
            <a:extLst>
              <a:ext uri="{FF2B5EF4-FFF2-40B4-BE49-F238E27FC236}">
                <a16:creationId xmlns:a16="http://schemas.microsoft.com/office/drawing/2014/main" id="{442A9EE9-34B0-44ED-94AA-B5B00333EB9A}"/>
              </a:ext>
            </a:extLst>
          </p:cNvPr>
          <p:cNvSpPr/>
          <p:nvPr/>
        </p:nvSpPr>
        <p:spPr>
          <a:xfrm flipV="1">
            <a:off x="1566432" y="1352403"/>
            <a:ext cx="399935" cy="2294204"/>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37" name="Curved Left Arrow 77">
            <a:extLst>
              <a:ext uri="{FF2B5EF4-FFF2-40B4-BE49-F238E27FC236}">
                <a16:creationId xmlns:a16="http://schemas.microsoft.com/office/drawing/2014/main" id="{09BE5D8F-5373-49E7-95AC-32DBFA6035BD}"/>
              </a:ext>
            </a:extLst>
          </p:cNvPr>
          <p:cNvSpPr/>
          <p:nvPr/>
        </p:nvSpPr>
        <p:spPr>
          <a:xfrm rot="10800000" flipV="1">
            <a:off x="840165" y="1397511"/>
            <a:ext cx="399935" cy="2334821"/>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38" name="Curved Left Arrow 78">
            <a:extLst>
              <a:ext uri="{FF2B5EF4-FFF2-40B4-BE49-F238E27FC236}">
                <a16:creationId xmlns:a16="http://schemas.microsoft.com/office/drawing/2014/main" id="{08C39080-AE6C-4C91-BA2E-F69982AD78CB}"/>
              </a:ext>
            </a:extLst>
          </p:cNvPr>
          <p:cNvSpPr/>
          <p:nvPr/>
        </p:nvSpPr>
        <p:spPr>
          <a:xfrm flipV="1">
            <a:off x="3662077" y="1416586"/>
            <a:ext cx="399935" cy="2276180"/>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39" name="Curved Left Arrow 79">
            <a:extLst>
              <a:ext uri="{FF2B5EF4-FFF2-40B4-BE49-F238E27FC236}">
                <a16:creationId xmlns:a16="http://schemas.microsoft.com/office/drawing/2014/main" id="{209C8FB4-D597-49CF-AF5E-11BE9D7B9F58}"/>
              </a:ext>
            </a:extLst>
          </p:cNvPr>
          <p:cNvSpPr/>
          <p:nvPr/>
        </p:nvSpPr>
        <p:spPr>
          <a:xfrm rot="10800000" flipV="1">
            <a:off x="2883461" y="1455557"/>
            <a:ext cx="399935" cy="2289964"/>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40" name="Curved Left Arrow 80">
            <a:extLst>
              <a:ext uri="{FF2B5EF4-FFF2-40B4-BE49-F238E27FC236}">
                <a16:creationId xmlns:a16="http://schemas.microsoft.com/office/drawing/2014/main" id="{16C0141C-1480-4CD3-B4FC-277F474D9402}"/>
              </a:ext>
            </a:extLst>
          </p:cNvPr>
          <p:cNvSpPr/>
          <p:nvPr/>
        </p:nvSpPr>
        <p:spPr>
          <a:xfrm>
            <a:off x="5641193" y="1537693"/>
            <a:ext cx="399935" cy="2207828"/>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41" name="Curved Left Arrow 81">
            <a:extLst>
              <a:ext uri="{FF2B5EF4-FFF2-40B4-BE49-F238E27FC236}">
                <a16:creationId xmlns:a16="http://schemas.microsoft.com/office/drawing/2014/main" id="{420B8F7E-9D89-40D6-81E5-65DA6B0A1A39}"/>
              </a:ext>
            </a:extLst>
          </p:cNvPr>
          <p:cNvSpPr/>
          <p:nvPr/>
        </p:nvSpPr>
        <p:spPr>
          <a:xfrm rot="10800000">
            <a:off x="4822609" y="1481042"/>
            <a:ext cx="399935" cy="2218319"/>
          </a:xfrm>
          <a:prstGeom prst="curvedLeft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42" name="Curved Up Arrow 82">
            <a:extLst>
              <a:ext uri="{FF2B5EF4-FFF2-40B4-BE49-F238E27FC236}">
                <a16:creationId xmlns:a16="http://schemas.microsoft.com/office/drawing/2014/main" id="{E725F9D6-E8DE-4F29-BA1B-8F855676D3E1}"/>
              </a:ext>
            </a:extLst>
          </p:cNvPr>
          <p:cNvSpPr/>
          <p:nvPr/>
        </p:nvSpPr>
        <p:spPr>
          <a:xfrm rot="10800000">
            <a:off x="1260629" y="1019737"/>
            <a:ext cx="4094042" cy="413446"/>
          </a:xfrm>
          <a:prstGeom prst="curvedUpArrow">
            <a:avLst/>
          </a:prstGeom>
          <a:solidFill>
            <a:srgbClr val="FF0000">
              <a:alpha val="48000"/>
            </a:srgbClr>
          </a:solidFill>
          <a:ln w="25400" cap="flat" cmpd="sng" algn="ctr">
            <a:noFill/>
            <a:prstDash val="solid"/>
          </a:ln>
          <a:effectLst/>
        </p:spPr>
        <p:txBody>
          <a:bodyPr rtlCol="0" anchor="ctr"/>
          <a:lstStyle/>
          <a:p>
            <a:pPr algn="ctr" defTabSz="514145">
              <a:defRPr/>
            </a:pPr>
            <a:endParaRPr lang="zh-CN" altLang="en-US" sz="788" kern="0">
              <a:solidFill>
                <a:prstClr val="black"/>
              </a:solidFill>
              <a:latin typeface="Akkurat Pro" panose="020B0504020101020102" pitchFamily="34" charset="0"/>
              <a:ea typeface="微软雅黑"/>
            </a:endParaRPr>
          </a:p>
        </p:txBody>
      </p:sp>
      <p:sp>
        <p:nvSpPr>
          <p:cNvPr id="43" name="文本框 41">
            <a:extLst>
              <a:ext uri="{FF2B5EF4-FFF2-40B4-BE49-F238E27FC236}">
                <a16:creationId xmlns:a16="http://schemas.microsoft.com/office/drawing/2014/main" id="{5C318177-C12C-4373-92FE-64F0294DBC6B}"/>
              </a:ext>
            </a:extLst>
          </p:cNvPr>
          <p:cNvSpPr txBox="1"/>
          <p:nvPr/>
        </p:nvSpPr>
        <p:spPr>
          <a:xfrm>
            <a:off x="0" y="2308364"/>
            <a:ext cx="925859" cy="415498"/>
          </a:xfrm>
          <a:prstGeom prst="rect">
            <a:avLst/>
          </a:prstGeom>
          <a:noFill/>
        </p:spPr>
        <p:txBody>
          <a:bodyPr wrap="square" rtlCol="0">
            <a:spAutoFit/>
          </a:bodyPr>
          <a:lstStyle/>
          <a:p>
            <a:pPr algn="ctr" defTabSz="514145">
              <a:defRPr/>
            </a:pPr>
            <a:r>
              <a:rPr lang="en-US" altLang="zh-CN" sz="1050" b="1" kern="0" dirty="0" err="1">
                <a:solidFill>
                  <a:prstClr val="black"/>
                </a:solidFill>
                <a:latin typeface="Akkurat Pro" panose="020B0504020101020102" pitchFamily="34" charset="0"/>
                <a:ea typeface="微软雅黑"/>
              </a:rPr>
              <a:t>Phy</a:t>
            </a:r>
            <a:r>
              <a:rPr lang="en-US" altLang="zh-CN" sz="1050" b="1" kern="0" dirty="0">
                <a:solidFill>
                  <a:prstClr val="black"/>
                </a:solidFill>
                <a:latin typeface="Akkurat Pro" panose="020B0504020101020102" pitchFamily="34" charset="0"/>
                <a:ea typeface="微软雅黑"/>
              </a:rPr>
              <a:t>. network controllers</a:t>
            </a:r>
          </a:p>
        </p:txBody>
      </p:sp>
      <p:cxnSp>
        <p:nvCxnSpPr>
          <p:cNvPr id="44" name="直接箭头连接符 153">
            <a:extLst>
              <a:ext uri="{FF2B5EF4-FFF2-40B4-BE49-F238E27FC236}">
                <a16:creationId xmlns:a16="http://schemas.microsoft.com/office/drawing/2014/main" id="{13E615B7-3F2C-4B0B-BC4A-80BA96766D3C}"/>
              </a:ext>
            </a:extLst>
          </p:cNvPr>
          <p:cNvCxnSpPr>
            <a:stCxn id="17" idx="3"/>
            <a:endCxn id="18" idx="1"/>
          </p:cNvCxnSpPr>
          <p:nvPr/>
        </p:nvCxnSpPr>
        <p:spPr>
          <a:xfrm>
            <a:off x="3100234" y="2901654"/>
            <a:ext cx="323350" cy="255"/>
          </a:xfrm>
          <a:prstGeom prst="straightConnector1">
            <a:avLst/>
          </a:prstGeom>
          <a:noFill/>
          <a:ln w="28575" cap="flat" cmpd="sng" algn="ctr">
            <a:solidFill>
              <a:srgbClr val="4F81BD">
                <a:shade val="95000"/>
                <a:satMod val="105000"/>
              </a:srgbClr>
            </a:solidFill>
            <a:prstDash val="solid"/>
            <a:tailEnd type="triangle"/>
          </a:ln>
          <a:effectLst/>
        </p:spPr>
      </p:cxnSp>
      <p:sp>
        <p:nvSpPr>
          <p:cNvPr id="45" name="文本框 50">
            <a:extLst>
              <a:ext uri="{FF2B5EF4-FFF2-40B4-BE49-F238E27FC236}">
                <a16:creationId xmlns:a16="http://schemas.microsoft.com/office/drawing/2014/main" id="{1EA0E9AE-FA52-479F-8D6B-F7DE33832FFC}"/>
              </a:ext>
            </a:extLst>
          </p:cNvPr>
          <p:cNvSpPr txBox="1"/>
          <p:nvPr/>
        </p:nvSpPr>
        <p:spPr>
          <a:xfrm>
            <a:off x="6686550" y="2113524"/>
            <a:ext cx="2325565" cy="1885131"/>
          </a:xfrm>
          <a:prstGeom prst="rect">
            <a:avLst/>
          </a:prstGeom>
          <a:solidFill>
            <a:sysClr val="window" lastClr="FFFFFF">
              <a:lumMod val="95000"/>
            </a:sysClr>
          </a:solidFill>
        </p:spPr>
        <p:txBody>
          <a:bodyPr wrap="square" lIns="27000" tIns="0" rIns="27000" bIns="0" rtlCol="0" anchor="ctr" anchorCtr="0">
            <a:spAutoFit/>
          </a:bodyPr>
          <a:lstStyle/>
          <a:p>
            <a:pPr marL="192804" indent="-192804" defTabSz="514145">
              <a:spcBef>
                <a:spcPts val="338"/>
              </a:spcBef>
              <a:buFont typeface="+mj-ea"/>
              <a:buAutoNum type="circleNumDbPlain"/>
              <a:defRPr/>
            </a:pPr>
            <a:r>
              <a:rPr lang="en-US" altLang="zh-CN" sz="1050" kern="0" dirty="0">
                <a:solidFill>
                  <a:prstClr val="black"/>
                </a:solidFill>
                <a:latin typeface="Akkurat Pro" panose="020B0504020101020102" pitchFamily="34" charset="0"/>
                <a:ea typeface="微软雅黑"/>
              </a:rPr>
              <a:t>Service provisioning and activation:</a:t>
            </a:r>
          </a:p>
          <a:p>
            <a:pPr marL="557213" lvl="1" indent="-214313" defTabSz="514145">
              <a:spcBef>
                <a:spcPts val="338"/>
              </a:spcBef>
              <a:buFont typeface="Arial" panose="020B0604020202020204" pitchFamily="34" charset="0"/>
              <a:buChar char="•"/>
              <a:defRPr/>
            </a:pPr>
            <a:r>
              <a:rPr lang="en-US" altLang="zh-CN" sz="1050" kern="0" dirty="0">
                <a:solidFill>
                  <a:prstClr val="black"/>
                </a:solidFill>
                <a:latin typeface="Akkurat Pro" panose="020B0504020101020102" pitchFamily="34" charset="0"/>
                <a:ea typeface="微软雅黑"/>
              </a:rPr>
              <a:t>Days </a:t>
            </a:r>
            <a:r>
              <a:rPr lang="en-US" altLang="zh-CN" sz="1050" kern="0" dirty="0">
                <a:solidFill>
                  <a:prstClr val="black"/>
                </a:solidFill>
                <a:latin typeface="Akkurat Pro" panose="020B0504020101020102" pitchFamily="34" charset="0"/>
                <a:ea typeface="微软雅黑"/>
                <a:sym typeface="Wingdings" panose="05000000000000000000" pitchFamily="2" charset="2"/>
              </a:rPr>
              <a:t></a:t>
            </a:r>
            <a:r>
              <a:rPr lang="en-US" altLang="zh-CN" sz="1050" kern="0" dirty="0">
                <a:solidFill>
                  <a:prstClr val="black"/>
                </a:solidFill>
                <a:latin typeface="Akkurat Pro" panose="020B0504020101020102" pitchFamily="34" charset="0"/>
                <a:ea typeface="微软雅黑"/>
              </a:rPr>
              <a:t> Minutes</a:t>
            </a:r>
          </a:p>
          <a:p>
            <a:pPr marL="192804" indent="-192804" defTabSz="514145">
              <a:spcBef>
                <a:spcPts val="338"/>
              </a:spcBef>
              <a:buFont typeface="+mj-ea"/>
              <a:buAutoNum type="circleNumDbPlain"/>
              <a:defRPr/>
            </a:pPr>
            <a:r>
              <a:rPr lang="en-US" altLang="zh-CN" sz="1050" kern="0" dirty="0">
                <a:solidFill>
                  <a:prstClr val="black"/>
                </a:solidFill>
                <a:latin typeface="Akkurat Pro" panose="020B0504020101020102" pitchFamily="34" charset="0"/>
                <a:ea typeface="微软雅黑"/>
              </a:rPr>
              <a:t>Network planning and deployment:</a:t>
            </a:r>
          </a:p>
          <a:p>
            <a:pPr marL="557213" lvl="1" indent="-214313" defTabSz="514145">
              <a:spcBef>
                <a:spcPts val="338"/>
              </a:spcBef>
              <a:buFont typeface="Arial" panose="020B0604020202020204" pitchFamily="34" charset="0"/>
              <a:buChar char="•"/>
              <a:defRPr/>
            </a:pPr>
            <a:r>
              <a:rPr lang="en-US" altLang="zh-CN" sz="1050" kern="0" dirty="0">
                <a:solidFill>
                  <a:prstClr val="black"/>
                </a:solidFill>
                <a:latin typeface="Akkurat Pro" panose="020B0504020101020102" pitchFamily="34" charset="0"/>
                <a:ea typeface="微软雅黑"/>
              </a:rPr>
              <a:t>Weeks </a:t>
            </a:r>
            <a:r>
              <a:rPr lang="en-US" altLang="zh-CN" sz="1050" kern="0" dirty="0">
                <a:solidFill>
                  <a:prstClr val="black"/>
                </a:solidFill>
                <a:latin typeface="Akkurat Pro" panose="020B0504020101020102" pitchFamily="34" charset="0"/>
                <a:ea typeface="微软雅黑"/>
                <a:sym typeface="Wingdings" panose="05000000000000000000" pitchFamily="2" charset="2"/>
              </a:rPr>
              <a:t> Days</a:t>
            </a:r>
            <a:endParaRPr lang="en-US" altLang="zh-CN" sz="1050" kern="0" dirty="0">
              <a:solidFill>
                <a:prstClr val="black"/>
              </a:solidFill>
              <a:latin typeface="Akkurat Pro" panose="020B0504020101020102" pitchFamily="34" charset="0"/>
              <a:ea typeface="微软雅黑"/>
            </a:endParaRPr>
          </a:p>
          <a:p>
            <a:pPr marL="192804" indent="-192804" defTabSz="514145">
              <a:spcBef>
                <a:spcPts val="338"/>
              </a:spcBef>
              <a:buFont typeface="+mj-ea"/>
              <a:buAutoNum type="circleNumDbPlain"/>
              <a:defRPr/>
            </a:pPr>
            <a:r>
              <a:rPr lang="en-US" altLang="zh-CN" sz="1050" kern="0" dirty="0">
                <a:solidFill>
                  <a:prstClr val="black"/>
                </a:solidFill>
                <a:latin typeface="Akkurat Pro" panose="020B0504020101020102" pitchFamily="34" charset="0"/>
                <a:ea typeface="微软雅黑"/>
              </a:rPr>
              <a:t>Network troubleshooting and restoration:     </a:t>
            </a:r>
          </a:p>
          <a:p>
            <a:pPr marL="557213" lvl="1" indent="-214313" defTabSz="514145">
              <a:spcBef>
                <a:spcPts val="338"/>
              </a:spcBef>
              <a:buFont typeface="Arial" panose="020B0604020202020204" pitchFamily="34" charset="0"/>
              <a:buChar char="•"/>
              <a:defRPr/>
            </a:pPr>
            <a:r>
              <a:rPr lang="en-US" altLang="zh-CN" sz="1050" kern="0" dirty="0">
                <a:solidFill>
                  <a:prstClr val="black"/>
                </a:solidFill>
                <a:latin typeface="Akkurat Pro" panose="020B0504020101020102" pitchFamily="34" charset="0"/>
                <a:ea typeface="微软雅黑"/>
              </a:rPr>
              <a:t>Hours </a:t>
            </a:r>
            <a:r>
              <a:rPr lang="en-US" altLang="zh-CN" sz="1050" kern="0" dirty="0">
                <a:solidFill>
                  <a:prstClr val="black"/>
                </a:solidFill>
                <a:latin typeface="Akkurat Pro" panose="020B0504020101020102" pitchFamily="34" charset="0"/>
                <a:ea typeface="微软雅黑"/>
                <a:sym typeface="Wingdings" panose="05000000000000000000" pitchFamily="2" charset="2"/>
              </a:rPr>
              <a:t></a:t>
            </a:r>
            <a:r>
              <a:rPr lang="en-US" altLang="zh-CN" sz="1050" kern="0" dirty="0">
                <a:solidFill>
                  <a:prstClr val="black"/>
                </a:solidFill>
                <a:latin typeface="Akkurat Pro" panose="020B0504020101020102" pitchFamily="34" charset="0"/>
                <a:ea typeface="微软雅黑"/>
              </a:rPr>
              <a:t> Minutes</a:t>
            </a:r>
          </a:p>
          <a:p>
            <a:pPr marL="192804" indent="-192804" defTabSz="514145">
              <a:spcBef>
                <a:spcPts val="338"/>
              </a:spcBef>
              <a:buFont typeface="+mj-ea"/>
              <a:buAutoNum type="circleNumDbPlain"/>
              <a:defRPr/>
            </a:pPr>
            <a:r>
              <a:rPr lang="en-US" altLang="zh-CN" sz="1050" kern="0" dirty="0">
                <a:solidFill>
                  <a:prstClr val="black"/>
                </a:solidFill>
                <a:latin typeface="Akkurat Pro" panose="020B0504020101020102" pitchFamily="34" charset="0"/>
                <a:ea typeface="微软雅黑"/>
              </a:rPr>
              <a:t>Traffic prediction based auto network planning:</a:t>
            </a:r>
            <a:r>
              <a:rPr lang="zh-CN" altLang="en-US" sz="1050" kern="0" dirty="0">
                <a:solidFill>
                  <a:prstClr val="black"/>
                </a:solidFill>
                <a:latin typeface="Akkurat Pro" panose="020B0504020101020102" pitchFamily="34" charset="0"/>
                <a:ea typeface="微软雅黑"/>
              </a:rPr>
              <a:t> </a:t>
            </a:r>
            <a:endParaRPr lang="en-US" altLang="zh-CN" sz="1050" kern="0" dirty="0">
              <a:solidFill>
                <a:prstClr val="black"/>
              </a:solidFill>
              <a:latin typeface="Akkurat Pro" panose="020B0504020101020102" pitchFamily="34" charset="0"/>
              <a:ea typeface="微软雅黑"/>
            </a:endParaRPr>
          </a:p>
          <a:p>
            <a:pPr marL="557213" lvl="1" indent="-214313" defTabSz="514145">
              <a:spcBef>
                <a:spcPts val="338"/>
              </a:spcBef>
              <a:buFont typeface="Arial" panose="020B0604020202020204" pitchFamily="34" charset="0"/>
              <a:buChar char="•"/>
              <a:defRPr/>
            </a:pPr>
            <a:r>
              <a:rPr lang="en-US" altLang="zh-CN" sz="1050" kern="0" dirty="0">
                <a:solidFill>
                  <a:prstClr val="black"/>
                </a:solidFill>
                <a:latin typeface="Akkurat Pro" panose="020B0504020101020102" pitchFamily="34" charset="0"/>
                <a:ea typeface="微软雅黑"/>
              </a:rPr>
              <a:t>Months </a:t>
            </a:r>
            <a:r>
              <a:rPr lang="en-US" altLang="zh-CN" sz="1050" kern="0" dirty="0">
                <a:solidFill>
                  <a:prstClr val="black"/>
                </a:solidFill>
                <a:latin typeface="Akkurat Pro" panose="020B0504020101020102" pitchFamily="34" charset="0"/>
                <a:ea typeface="微软雅黑"/>
                <a:sym typeface="Wingdings" panose="05000000000000000000" pitchFamily="2" charset="2"/>
              </a:rPr>
              <a:t></a:t>
            </a:r>
            <a:r>
              <a:rPr lang="en-US" altLang="zh-CN" sz="1050" kern="0" dirty="0">
                <a:solidFill>
                  <a:prstClr val="black"/>
                </a:solidFill>
                <a:latin typeface="Akkurat Pro" panose="020B0504020101020102" pitchFamily="34" charset="0"/>
                <a:ea typeface="微软雅黑"/>
              </a:rPr>
              <a:t> weeks</a:t>
            </a:r>
            <a:endParaRPr lang="zh-CN" altLang="en-US" sz="1050" kern="0" dirty="0">
              <a:solidFill>
                <a:prstClr val="black"/>
              </a:solidFill>
              <a:latin typeface="Akkurat Pro" panose="020B0504020101020102" pitchFamily="34" charset="0"/>
              <a:ea typeface="微软雅黑"/>
            </a:endParaRPr>
          </a:p>
        </p:txBody>
      </p:sp>
      <p:sp>
        <p:nvSpPr>
          <p:cNvPr id="46" name="矩形 51">
            <a:extLst>
              <a:ext uri="{FF2B5EF4-FFF2-40B4-BE49-F238E27FC236}">
                <a16:creationId xmlns:a16="http://schemas.microsoft.com/office/drawing/2014/main" id="{9A4F9564-EFE7-4B67-90DE-523DDDCBD276}"/>
              </a:ext>
            </a:extLst>
          </p:cNvPr>
          <p:cNvSpPr/>
          <p:nvPr/>
        </p:nvSpPr>
        <p:spPr>
          <a:xfrm>
            <a:off x="6844812" y="1559508"/>
            <a:ext cx="1932109" cy="415498"/>
          </a:xfrm>
          <a:prstGeom prst="rect">
            <a:avLst/>
          </a:prstGeom>
        </p:spPr>
        <p:txBody>
          <a:bodyPr wrap="square">
            <a:spAutoFit/>
          </a:bodyPr>
          <a:lstStyle/>
          <a:p>
            <a:pPr algn="ctr" defTabSz="514145" fontAlgn="base">
              <a:spcBef>
                <a:spcPct val="0"/>
              </a:spcBef>
              <a:spcAft>
                <a:spcPct val="0"/>
              </a:spcAft>
              <a:buClr>
                <a:srgbClr val="CC9900"/>
              </a:buClr>
            </a:pPr>
            <a:r>
              <a:rPr lang="en-US" altLang="zh-CN" sz="1050" b="1" dirty="0">
                <a:solidFill>
                  <a:srgbClr val="C00000"/>
                </a:solidFill>
                <a:latin typeface="Akkurat Pro" panose="020B0504020101020102" pitchFamily="34" charset="0"/>
                <a:ea typeface="微软雅黑"/>
              </a:rPr>
              <a:t>Four</a:t>
            </a:r>
            <a:r>
              <a:rPr lang="zh-CN" altLang="en-US" sz="1050" b="1" dirty="0">
                <a:solidFill>
                  <a:srgbClr val="C00000"/>
                </a:solidFill>
                <a:latin typeface="Akkurat Pro" panose="020B0504020101020102" pitchFamily="34" charset="0"/>
                <a:ea typeface="微软雅黑"/>
              </a:rPr>
              <a:t> </a:t>
            </a:r>
            <a:r>
              <a:rPr lang="en-US" altLang="zh-CN" sz="1050" b="1" dirty="0">
                <a:solidFill>
                  <a:srgbClr val="C00000"/>
                </a:solidFill>
                <a:latin typeface="Akkurat Pro" panose="020B0504020101020102" pitchFamily="34" charset="0"/>
                <a:ea typeface="微软雅黑"/>
              </a:rPr>
              <a:t>Types of Closed-loop Automation</a:t>
            </a:r>
          </a:p>
        </p:txBody>
      </p:sp>
      <p:sp>
        <p:nvSpPr>
          <p:cNvPr id="47" name="矩形 52">
            <a:extLst>
              <a:ext uri="{FF2B5EF4-FFF2-40B4-BE49-F238E27FC236}">
                <a16:creationId xmlns:a16="http://schemas.microsoft.com/office/drawing/2014/main" id="{5AE20F46-6C00-4C43-A5AF-B5D23F1127DB}"/>
              </a:ext>
            </a:extLst>
          </p:cNvPr>
          <p:cNvSpPr/>
          <p:nvPr/>
        </p:nvSpPr>
        <p:spPr>
          <a:xfrm>
            <a:off x="2565157" y="4116294"/>
            <a:ext cx="1826609" cy="577081"/>
          </a:xfrm>
          <a:prstGeom prst="rect">
            <a:avLst/>
          </a:prstGeom>
        </p:spPr>
        <p:txBody>
          <a:bodyPr wrap="square">
            <a:spAutoFit/>
          </a:bodyPr>
          <a:lstStyle/>
          <a:p>
            <a:pPr marL="214313" indent="-214313" defTabSz="514145" fontAlgn="base">
              <a:spcBef>
                <a:spcPct val="0"/>
              </a:spcBef>
              <a:spcAft>
                <a:spcPct val="0"/>
              </a:spcAft>
              <a:buFont typeface="Wingdings" panose="05000000000000000000" pitchFamily="2" charset="2"/>
              <a:buChar char="l"/>
            </a:pPr>
            <a:r>
              <a:rPr lang="en-US" altLang="zh-CN" sz="1050" b="1" dirty="0">
                <a:solidFill>
                  <a:srgbClr val="00B050"/>
                </a:solidFill>
                <a:latin typeface="Akkurat Pro" panose="020B0504020101020102" pitchFamily="34" charset="0"/>
                <a:ea typeface="微软雅黑"/>
              </a:rPr>
              <a:t>2018</a:t>
            </a:r>
            <a:r>
              <a:rPr lang="zh-CN" altLang="en-US" sz="1050" b="1" dirty="0">
                <a:solidFill>
                  <a:srgbClr val="00B050"/>
                </a:solidFill>
                <a:latin typeface="Akkurat Pro" panose="020B0504020101020102" pitchFamily="34" charset="0"/>
                <a:ea typeface="微软雅黑"/>
              </a:rPr>
              <a:t>：</a:t>
            </a:r>
            <a:r>
              <a:rPr lang="en-US" altLang="zh-CN" sz="1050" b="1" dirty="0">
                <a:solidFill>
                  <a:srgbClr val="00B050"/>
                </a:solidFill>
                <a:latin typeface="Akkurat Pro" panose="020B0504020101020102" pitchFamily="34" charset="0"/>
                <a:ea typeface="微软雅黑"/>
              </a:rPr>
              <a:t>L2</a:t>
            </a:r>
            <a:r>
              <a:rPr lang="zh-CN" altLang="en-US" sz="1050" b="1" dirty="0">
                <a:solidFill>
                  <a:srgbClr val="00B050"/>
                </a:solidFill>
                <a:latin typeface="Akkurat Pro" panose="020B0504020101020102" pitchFamily="34" charset="0"/>
                <a:ea typeface="微软雅黑"/>
              </a:rPr>
              <a:t> </a:t>
            </a:r>
            <a:r>
              <a:rPr lang="en-US" altLang="zh-CN" sz="1050" b="1" dirty="0">
                <a:solidFill>
                  <a:srgbClr val="00B050"/>
                </a:solidFill>
                <a:latin typeface="Akkurat Pro" panose="020B0504020101020102" pitchFamily="34" charset="0"/>
                <a:ea typeface="微软雅黑"/>
              </a:rPr>
              <a:t>service</a:t>
            </a:r>
          </a:p>
          <a:p>
            <a:pPr marL="214313" indent="-214313" defTabSz="514145" fontAlgn="base">
              <a:spcBef>
                <a:spcPct val="0"/>
              </a:spcBef>
              <a:spcAft>
                <a:spcPct val="0"/>
              </a:spcAft>
              <a:buFont typeface="Wingdings" panose="05000000000000000000" pitchFamily="2" charset="2"/>
              <a:buChar char="l"/>
            </a:pPr>
            <a:r>
              <a:rPr lang="en-US" altLang="zh-CN" sz="1050" b="1" dirty="0">
                <a:solidFill>
                  <a:srgbClr val="00B050"/>
                </a:solidFill>
                <a:latin typeface="Akkurat Pro" panose="020B0504020101020102" pitchFamily="34" charset="0"/>
                <a:ea typeface="微软雅黑"/>
              </a:rPr>
              <a:t>2019</a:t>
            </a:r>
            <a:r>
              <a:rPr lang="zh-CN" altLang="en-US" sz="1050" b="1" dirty="0">
                <a:solidFill>
                  <a:srgbClr val="00B050"/>
                </a:solidFill>
                <a:latin typeface="Akkurat Pro" panose="020B0504020101020102" pitchFamily="34" charset="0"/>
                <a:ea typeface="微软雅黑"/>
              </a:rPr>
              <a:t>：</a:t>
            </a:r>
            <a:r>
              <a:rPr lang="en-US" altLang="zh-CN" sz="1050" b="1" dirty="0">
                <a:solidFill>
                  <a:srgbClr val="00B050"/>
                </a:solidFill>
                <a:latin typeface="Akkurat Pro" panose="020B0504020101020102" pitchFamily="34" charset="0"/>
                <a:ea typeface="微软雅黑"/>
              </a:rPr>
              <a:t>L1</a:t>
            </a:r>
            <a:r>
              <a:rPr lang="zh-CN" altLang="en-US" sz="1050" b="1" dirty="0">
                <a:solidFill>
                  <a:srgbClr val="00B050"/>
                </a:solidFill>
                <a:latin typeface="Akkurat Pro" panose="020B0504020101020102" pitchFamily="34" charset="0"/>
                <a:ea typeface="微软雅黑"/>
              </a:rPr>
              <a:t> </a:t>
            </a:r>
            <a:r>
              <a:rPr lang="en-US" altLang="zh-CN" sz="1050" b="1" dirty="0">
                <a:solidFill>
                  <a:srgbClr val="00B050"/>
                </a:solidFill>
                <a:latin typeface="Akkurat Pro" panose="020B0504020101020102" pitchFamily="34" charset="0"/>
                <a:ea typeface="微软雅黑"/>
              </a:rPr>
              <a:t>service</a:t>
            </a:r>
          </a:p>
          <a:p>
            <a:pPr marL="214313" indent="-214313" defTabSz="514145" fontAlgn="base">
              <a:spcBef>
                <a:spcPct val="0"/>
              </a:spcBef>
              <a:spcAft>
                <a:spcPct val="0"/>
              </a:spcAft>
              <a:buFont typeface="Wingdings" panose="05000000000000000000" pitchFamily="2" charset="2"/>
              <a:buChar char="l"/>
            </a:pPr>
            <a:r>
              <a:rPr lang="en-US" altLang="zh-CN" sz="1050" b="1" dirty="0">
                <a:solidFill>
                  <a:srgbClr val="7030A0"/>
                </a:solidFill>
                <a:latin typeface="Akkurat Pro" panose="020B0504020101020102" pitchFamily="34" charset="0"/>
                <a:ea typeface="微软雅黑"/>
              </a:rPr>
              <a:t>2020</a:t>
            </a:r>
            <a:r>
              <a:rPr lang="zh-CN" altLang="en-US" sz="1050" b="1" dirty="0">
                <a:solidFill>
                  <a:srgbClr val="7030A0"/>
                </a:solidFill>
                <a:latin typeface="Akkurat Pro" panose="020B0504020101020102" pitchFamily="34" charset="0"/>
                <a:ea typeface="微软雅黑"/>
              </a:rPr>
              <a:t>：</a:t>
            </a:r>
            <a:r>
              <a:rPr lang="en-US" altLang="zh-CN" sz="1050" b="1" dirty="0">
                <a:solidFill>
                  <a:srgbClr val="7030A0"/>
                </a:solidFill>
                <a:latin typeface="Akkurat Pro" panose="020B0504020101020102" pitchFamily="34" charset="0"/>
                <a:ea typeface="微软雅黑"/>
              </a:rPr>
              <a:t>Transport Slicing</a:t>
            </a:r>
          </a:p>
        </p:txBody>
      </p:sp>
      <p:sp>
        <p:nvSpPr>
          <p:cNvPr id="48" name="矩形 53">
            <a:extLst>
              <a:ext uri="{FF2B5EF4-FFF2-40B4-BE49-F238E27FC236}">
                <a16:creationId xmlns:a16="http://schemas.microsoft.com/office/drawing/2014/main" id="{E794E6EA-AC62-41C4-AFFB-F35F61C24FE5}"/>
              </a:ext>
            </a:extLst>
          </p:cNvPr>
          <p:cNvSpPr/>
          <p:nvPr/>
        </p:nvSpPr>
        <p:spPr>
          <a:xfrm>
            <a:off x="448408" y="4080534"/>
            <a:ext cx="1981457" cy="577081"/>
          </a:xfrm>
          <a:prstGeom prst="rect">
            <a:avLst/>
          </a:prstGeom>
        </p:spPr>
        <p:txBody>
          <a:bodyPr wrap="square">
            <a:spAutoFit/>
          </a:bodyPr>
          <a:lstStyle/>
          <a:p>
            <a:pPr marL="214313" indent="-214313" defTabSz="514145" fontAlgn="base">
              <a:spcBef>
                <a:spcPct val="0"/>
              </a:spcBef>
              <a:spcAft>
                <a:spcPct val="0"/>
              </a:spcAft>
              <a:buFont typeface="Wingdings" panose="05000000000000000000" pitchFamily="2" charset="2"/>
              <a:buChar char="l"/>
            </a:pPr>
            <a:r>
              <a:rPr lang="en-US" altLang="zh-CN" sz="1050" b="1" dirty="0">
                <a:solidFill>
                  <a:srgbClr val="0000FF"/>
                </a:solidFill>
                <a:latin typeface="Akkurat Pro" panose="020B0504020101020102" pitchFamily="34" charset="0"/>
                <a:ea typeface="微软雅黑"/>
              </a:rPr>
              <a:t>2021</a:t>
            </a:r>
            <a:r>
              <a:rPr lang="zh-CN" altLang="en-US" sz="1050" b="1" dirty="0">
                <a:solidFill>
                  <a:srgbClr val="0000FF"/>
                </a:solidFill>
                <a:latin typeface="Akkurat Pro" panose="020B0504020101020102" pitchFamily="34" charset="0"/>
                <a:ea typeface="微软雅黑"/>
              </a:rPr>
              <a:t>：</a:t>
            </a:r>
            <a:r>
              <a:rPr lang="en-US" altLang="zh-CN" sz="1050" b="1" dirty="0">
                <a:solidFill>
                  <a:srgbClr val="0000FF"/>
                </a:solidFill>
                <a:latin typeface="Akkurat Pro" panose="020B0504020101020102" pitchFamily="34" charset="0"/>
                <a:ea typeface="微软雅黑"/>
              </a:rPr>
              <a:t>New CPE online and deployment (and auto service activation)</a:t>
            </a:r>
          </a:p>
        </p:txBody>
      </p:sp>
      <p:sp>
        <p:nvSpPr>
          <p:cNvPr id="49" name="矩形 54">
            <a:extLst>
              <a:ext uri="{FF2B5EF4-FFF2-40B4-BE49-F238E27FC236}">
                <a16:creationId xmlns:a16="http://schemas.microsoft.com/office/drawing/2014/main" id="{CA61263F-EBB0-4DCA-9CBB-AA6201513596}"/>
              </a:ext>
            </a:extLst>
          </p:cNvPr>
          <p:cNvSpPr/>
          <p:nvPr/>
        </p:nvSpPr>
        <p:spPr>
          <a:xfrm>
            <a:off x="4599528" y="4073940"/>
            <a:ext cx="1988108" cy="738664"/>
          </a:xfrm>
          <a:prstGeom prst="rect">
            <a:avLst/>
          </a:prstGeom>
        </p:spPr>
        <p:txBody>
          <a:bodyPr wrap="square">
            <a:spAutoFit/>
          </a:bodyPr>
          <a:lstStyle/>
          <a:p>
            <a:pPr marL="214313" indent="-214313" defTabSz="514145" fontAlgn="base">
              <a:spcBef>
                <a:spcPct val="0"/>
              </a:spcBef>
              <a:spcAft>
                <a:spcPct val="0"/>
              </a:spcAft>
              <a:buFont typeface="Wingdings" panose="05000000000000000000" pitchFamily="2" charset="2"/>
              <a:buChar char="l"/>
            </a:pPr>
            <a:r>
              <a:rPr lang="en-US" altLang="zh-CN" sz="1050" b="1" dirty="0">
                <a:solidFill>
                  <a:srgbClr val="0000FF"/>
                </a:solidFill>
                <a:latin typeface="Akkurat Pro" panose="020B0504020101020102" pitchFamily="34" charset="0"/>
                <a:ea typeface="微软雅黑"/>
              </a:rPr>
              <a:t>2022+</a:t>
            </a:r>
            <a:r>
              <a:rPr lang="zh-CN" altLang="en-US" sz="1050" b="1" dirty="0">
                <a:solidFill>
                  <a:srgbClr val="0000FF"/>
                </a:solidFill>
                <a:latin typeface="Akkurat Pro" panose="020B0504020101020102" pitchFamily="34" charset="0"/>
                <a:ea typeface="微软雅黑"/>
              </a:rPr>
              <a:t>：</a:t>
            </a:r>
            <a:r>
              <a:rPr lang="en-US" altLang="zh-CN" sz="1050" b="1" dirty="0">
                <a:solidFill>
                  <a:srgbClr val="0000FF"/>
                </a:solidFill>
                <a:latin typeface="Akkurat Pro" panose="020B0504020101020102" pitchFamily="34" charset="0"/>
                <a:ea typeface="微软雅黑"/>
              </a:rPr>
              <a:t>Network performance prediction based service disruption prevention</a:t>
            </a:r>
          </a:p>
        </p:txBody>
      </p:sp>
      <p:sp>
        <p:nvSpPr>
          <p:cNvPr id="50" name="矩形 4">
            <a:extLst>
              <a:ext uri="{FF2B5EF4-FFF2-40B4-BE49-F238E27FC236}">
                <a16:creationId xmlns:a16="http://schemas.microsoft.com/office/drawing/2014/main" id="{61847FA2-FF0D-4B21-8EEF-9E8E1040F9AC}"/>
              </a:ext>
            </a:extLst>
          </p:cNvPr>
          <p:cNvSpPr/>
          <p:nvPr/>
        </p:nvSpPr>
        <p:spPr bwMode="auto">
          <a:xfrm>
            <a:off x="402703" y="3726415"/>
            <a:ext cx="260891" cy="134222"/>
          </a:xfrm>
          <a:prstGeom prst="rect">
            <a:avLst/>
          </a:prstGeom>
          <a:solidFill>
            <a:srgbClr val="FFCC66"/>
          </a:solidFill>
          <a:ln>
            <a:solidFill>
              <a:srgbClr val="000000"/>
            </a:solidFill>
          </a:ln>
          <a:effectLst/>
        </p:spPr>
        <p:txBody>
          <a:bodyPr vert="horz" wrap="square" lIns="0" tIns="27000" rIns="0" bIns="27000" numCol="1" rtlCol="0" anchor="ctr" anchorCtr="0" compatLnSpc="1">
            <a:prstTxWarp prst="textNoShape">
              <a:avLst/>
            </a:prstTxWarp>
          </a:bodyPr>
          <a:lstStyle/>
          <a:p>
            <a:pPr algn="ctr" defTabSz="685800" fontAlgn="base">
              <a:spcBef>
                <a:spcPct val="0"/>
              </a:spcBef>
              <a:spcAft>
                <a:spcPct val="0"/>
              </a:spcAft>
              <a:buClr>
                <a:srgbClr val="CC9900"/>
              </a:buClr>
              <a:defRPr/>
            </a:pPr>
            <a:r>
              <a:rPr lang="en-US" altLang="zh-CN" sz="900" kern="0" dirty="0">
                <a:solidFill>
                  <a:srgbClr val="000000"/>
                </a:solidFill>
                <a:latin typeface="Arial" charset="0"/>
              </a:rPr>
              <a:t>CPE</a:t>
            </a:r>
            <a:endParaRPr lang="zh-CN" altLang="en-US" sz="900" kern="0" dirty="0">
              <a:solidFill>
                <a:srgbClr val="000000"/>
              </a:solidFill>
              <a:latin typeface="Arial" charset="0"/>
            </a:endParaRPr>
          </a:p>
        </p:txBody>
      </p:sp>
      <p:sp>
        <p:nvSpPr>
          <p:cNvPr id="51" name="矩形 4">
            <a:extLst>
              <a:ext uri="{FF2B5EF4-FFF2-40B4-BE49-F238E27FC236}">
                <a16:creationId xmlns:a16="http://schemas.microsoft.com/office/drawing/2014/main" id="{08DF8776-7C7F-4F8A-85F3-9C9C45B7D925}"/>
              </a:ext>
            </a:extLst>
          </p:cNvPr>
          <p:cNvSpPr/>
          <p:nvPr/>
        </p:nvSpPr>
        <p:spPr bwMode="auto">
          <a:xfrm>
            <a:off x="6214418" y="3708829"/>
            <a:ext cx="260891" cy="134222"/>
          </a:xfrm>
          <a:prstGeom prst="rect">
            <a:avLst/>
          </a:prstGeom>
          <a:solidFill>
            <a:srgbClr val="FFCC66"/>
          </a:solidFill>
          <a:ln>
            <a:solidFill>
              <a:srgbClr val="000000"/>
            </a:solidFill>
          </a:ln>
          <a:effectLst/>
        </p:spPr>
        <p:txBody>
          <a:bodyPr vert="horz" wrap="square" lIns="0" tIns="27000" rIns="0" bIns="27000" numCol="1" rtlCol="0" anchor="ctr" anchorCtr="0" compatLnSpc="1">
            <a:prstTxWarp prst="textNoShape">
              <a:avLst/>
            </a:prstTxWarp>
          </a:bodyPr>
          <a:lstStyle/>
          <a:p>
            <a:pPr algn="ctr" defTabSz="685800" fontAlgn="base">
              <a:spcBef>
                <a:spcPct val="0"/>
              </a:spcBef>
              <a:spcAft>
                <a:spcPct val="0"/>
              </a:spcAft>
              <a:buClr>
                <a:srgbClr val="CC9900"/>
              </a:buClr>
              <a:defRPr/>
            </a:pPr>
            <a:r>
              <a:rPr lang="en-US" altLang="zh-CN" sz="900" kern="0" dirty="0">
                <a:solidFill>
                  <a:srgbClr val="000000"/>
                </a:solidFill>
                <a:latin typeface="Arial" charset="0"/>
              </a:rPr>
              <a:t>CPE</a:t>
            </a:r>
            <a:endParaRPr lang="zh-CN" altLang="en-US" sz="900" kern="0" dirty="0">
              <a:solidFill>
                <a:srgbClr val="000000"/>
              </a:solidFill>
              <a:latin typeface="Arial" charset="0"/>
            </a:endParaRPr>
          </a:p>
        </p:txBody>
      </p:sp>
      <p:cxnSp>
        <p:nvCxnSpPr>
          <p:cNvPr id="52" name="Straight Arrow Connector 51">
            <a:extLst>
              <a:ext uri="{FF2B5EF4-FFF2-40B4-BE49-F238E27FC236}">
                <a16:creationId xmlns:a16="http://schemas.microsoft.com/office/drawing/2014/main" id="{00D517D7-414F-4958-BE73-DE258FD1AB0D}"/>
              </a:ext>
            </a:extLst>
          </p:cNvPr>
          <p:cNvCxnSpPr>
            <a:stCxn id="50" idx="3"/>
            <a:endCxn id="51" idx="1"/>
          </p:cNvCxnSpPr>
          <p:nvPr/>
        </p:nvCxnSpPr>
        <p:spPr>
          <a:xfrm flipV="1">
            <a:off x="663595" y="3775941"/>
            <a:ext cx="5550824" cy="17585"/>
          </a:xfrm>
          <a:prstGeom prst="straightConnector1">
            <a:avLst/>
          </a:prstGeom>
          <a:noFill/>
          <a:ln w="12700" cap="flat" cmpd="sng" algn="ctr">
            <a:solidFill>
              <a:srgbClr val="FF0000"/>
            </a:solidFill>
            <a:prstDash val="solid"/>
            <a:miter lim="800000"/>
            <a:headEnd type="stealth" w="lg" len="lg"/>
            <a:tailEnd type="stealth" w="lg" len="lg"/>
          </a:ln>
          <a:effectLst/>
        </p:spPr>
      </p:cxnSp>
      <p:sp>
        <p:nvSpPr>
          <p:cNvPr id="53" name="TextBox 52">
            <a:extLst>
              <a:ext uri="{FF2B5EF4-FFF2-40B4-BE49-F238E27FC236}">
                <a16:creationId xmlns:a16="http://schemas.microsoft.com/office/drawing/2014/main" id="{92768EE2-F313-4995-AC1C-9B70E8DAE7E4}"/>
              </a:ext>
            </a:extLst>
          </p:cNvPr>
          <p:cNvSpPr txBox="1"/>
          <p:nvPr/>
        </p:nvSpPr>
        <p:spPr>
          <a:xfrm>
            <a:off x="4484078" y="738553"/>
            <a:ext cx="4576395" cy="78483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uLnTx/>
                <a:uFillTx/>
              </a:rPr>
              <a:t>Looking beyond Guilin release, we are looking for further collaboration with ZSM on closed-loop automation.</a:t>
            </a:r>
          </a:p>
        </p:txBody>
      </p:sp>
      <p:sp>
        <p:nvSpPr>
          <p:cNvPr id="54" name="文本框 41">
            <a:extLst>
              <a:ext uri="{FF2B5EF4-FFF2-40B4-BE49-F238E27FC236}">
                <a16:creationId xmlns:a16="http://schemas.microsoft.com/office/drawing/2014/main" id="{5996E14A-207C-4D58-8A8E-D296AB75EB2A}"/>
              </a:ext>
            </a:extLst>
          </p:cNvPr>
          <p:cNvSpPr txBox="1"/>
          <p:nvPr/>
        </p:nvSpPr>
        <p:spPr>
          <a:xfrm>
            <a:off x="140206" y="3371003"/>
            <a:ext cx="647039" cy="253916"/>
          </a:xfrm>
          <a:prstGeom prst="rect">
            <a:avLst/>
          </a:prstGeom>
          <a:noFill/>
        </p:spPr>
        <p:txBody>
          <a:bodyPr wrap="square" rtlCol="0">
            <a:spAutoFit/>
          </a:bodyPr>
          <a:lstStyle/>
          <a:p>
            <a:pPr algn="ctr" defTabSz="514145">
              <a:defRPr/>
            </a:pPr>
            <a:r>
              <a:rPr lang="en-US" altLang="zh-CN" sz="1050" b="1" kern="0" dirty="0">
                <a:solidFill>
                  <a:prstClr val="black"/>
                </a:solidFill>
                <a:latin typeface="Akkurat Pro" panose="020B0504020101020102" pitchFamily="34" charset="0"/>
                <a:ea typeface="微软雅黑"/>
              </a:rPr>
              <a:t>NEs</a:t>
            </a:r>
          </a:p>
        </p:txBody>
      </p:sp>
    </p:spTree>
    <p:extLst>
      <p:ext uri="{BB962C8B-B14F-4D97-AF65-F5344CB8AC3E}">
        <p14:creationId xmlns:p14="http://schemas.microsoft.com/office/powerpoint/2010/main" val="2231925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07004-40BF-4983-8113-43A26AF28BA6}"/>
              </a:ext>
            </a:extLst>
          </p:cNvPr>
          <p:cNvSpPr>
            <a:spLocks noGrp="1"/>
          </p:cNvSpPr>
          <p:nvPr>
            <p:ph type="title"/>
          </p:nvPr>
        </p:nvSpPr>
        <p:spPr/>
        <p:txBody>
          <a:bodyPr>
            <a:noAutofit/>
          </a:bodyPr>
          <a:lstStyle/>
          <a:p>
            <a:r>
              <a:rPr lang="en-US" sz="2800" dirty="0"/>
              <a:t>KPI Monitoring: Guilin implementation</a:t>
            </a:r>
            <a:br>
              <a:rPr lang="en-US" sz="2800" dirty="0"/>
            </a:br>
            <a:r>
              <a:rPr lang="en-US" sz="2800" dirty="0"/>
              <a:t>&amp; Honolulu proposal</a:t>
            </a:r>
            <a:endParaRPr lang="en-IN" sz="2800" dirty="0"/>
          </a:p>
        </p:txBody>
      </p:sp>
      <p:sp>
        <p:nvSpPr>
          <p:cNvPr id="4" name="矩形 72">
            <a:extLst>
              <a:ext uri="{FF2B5EF4-FFF2-40B4-BE49-F238E27FC236}">
                <a16:creationId xmlns:a16="http://schemas.microsoft.com/office/drawing/2014/main" id="{D296722B-0AFC-4604-87D6-09119DB410ED}"/>
              </a:ext>
            </a:extLst>
          </p:cNvPr>
          <p:cNvSpPr/>
          <p:nvPr/>
        </p:nvSpPr>
        <p:spPr>
          <a:xfrm>
            <a:off x="2045824" y="2159676"/>
            <a:ext cx="4572236" cy="1811213"/>
          </a:xfrm>
          <a:prstGeom prst="rect">
            <a:avLst/>
          </a:prstGeom>
          <a:solidFill>
            <a:sysClr val="window" lastClr="FFFFFF">
              <a:lumMod val="85000"/>
            </a:sysClr>
          </a:solidFill>
          <a:ln w="28575" cap="flat" cmpd="sng" algn="ctr">
            <a:solidFill>
              <a:srgbClr val="5B9BD5">
                <a:shade val="50000"/>
              </a:srgbClr>
            </a:solidFill>
            <a:prstDash val="sysDash"/>
            <a:miter lim="800000"/>
          </a:ln>
          <a:effectLst/>
        </p:spPr>
        <p:txBody>
          <a:bodyPr rtlCol="0" anchor="ctr"/>
          <a:lstStyle/>
          <a:p>
            <a:pPr algn="ctr" defTabSz="685800" fontAlgn="base">
              <a:spcBef>
                <a:spcPct val="0"/>
              </a:spcBef>
              <a:spcAft>
                <a:spcPct val="0"/>
              </a:spcAft>
              <a:defRPr/>
            </a:pPr>
            <a:endParaRPr lang="en-US" sz="800" kern="0" dirty="0">
              <a:solidFill>
                <a:prstClr val="white"/>
              </a:solidFill>
              <a:latin typeface="Calibri" panose="020F0502020204030204"/>
            </a:endParaRPr>
          </a:p>
        </p:txBody>
      </p:sp>
      <p:sp>
        <p:nvSpPr>
          <p:cNvPr id="5" name="矩形 71">
            <a:extLst>
              <a:ext uri="{FF2B5EF4-FFF2-40B4-BE49-F238E27FC236}">
                <a16:creationId xmlns:a16="http://schemas.microsoft.com/office/drawing/2014/main" id="{7DF0A57A-578E-439E-A310-7AD4F5E48D7F}"/>
              </a:ext>
            </a:extLst>
          </p:cNvPr>
          <p:cNvSpPr/>
          <p:nvPr/>
        </p:nvSpPr>
        <p:spPr>
          <a:xfrm>
            <a:off x="461789" y="2159676"/>
            <a:ext cx="1585938" cy="1811213"/>
          </a:xfrm>
          <a:prstGeom prst="rect">
            <a:avLst/>
          </a:prstGeom>
          <a:solidFill>
            <a:sysClr val="window" lastClr="FFFFFF">
              <a:lumMod val="85000"/>
            </a:sysClr>
          </a:solidFill>
          <a:ln w="28575" cap="flat" cmpd="sng" algn="ctr">
            <a:solidFill>
              <a:srgbClr val="5B9BD5">
                <a:shade val="50000"/>
              </a:srgbClr>
            </a:solidFill>
            <a:prstDash val="sysDash"/>
            <a:miter lim="800000"/>
          </a:ln>
          <a:effectLst/>
        </p:spPr>
        <p:txBody>
          <a:bodyPr rtlCol="0" anchor="ctr"/>
          <a:lstStyle/>
          <a:p>
            <a:pPr algn="ctr" defTabSz="685800" fontAlgn="base">
              <a:spcBef>
                <a:spcPct val="0"/>
              </a:spcBef>
              <a:spcAft>
                <a:spcPct val="0"/>
              </a:spcAft>
              <a:defRPr/>
            </a:pPr>
            <a:endParaRPr lang="en-US" sz="800" kern="0">
              <a:solidFill>
                <a:prstClr val="white"/>
              </a:solidFill>
              <a:latin typeface="Calibri" panose="020F0502020204030204"/>
            </a:endParaRPr>
          </a:p>
        </p:txBody>
      </p:sp>
      <p:sp>
        <p:nvSpPr>
          <p:cNvPr id="6" name="圆角矩形 69">
            <a:extLst>
              <a:ext uri="{FF2B5EF4-FFF2-40B4-BE49-F238E27FC236}">
                <a16:creationId xmlns:a16="http://schemas.microsoft.com/office/drawing/2014/main" id="{E9B6AA2A-2E42-409E-81FA-5BB967668F6F}"/>
              </a:ext>
            </a:extLst>
          </p:cNvPr>
          <p:cNvSpPr/>
          <p:nvPr/>
        </p:nvSpPr>
        <p:spPr>
          <a:xfrm>
            <a:off x="681199" y="2406671"/>
            <a:ext cx="1257207" cy="146233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sz="800" kern="0" dirty="0">
              <a:solidFill>
                <a:prstClr val="black"/>
              </a:solidFill>
              <a:latin typeface="Calibri" panose="020F0502020204030204"/>
            </a:endParaRPr>
          </a:p>
        </p:txBody>
      </p:sp>
      <p:sp>
        <p:nvSpPr>
          <p:cNvPr id="7" name="圆角矩形 70">
            <a:extLst>
              <a:ext uri="{FF2B5EF4-FFF2-40B4-BE49-F238E27FC236}">
                <a16:creationId xmlns:a16="http://schemas.microsoft.com/office/drawing/2014/main" id="{51F546A1-A948-4E50-8405-BAC8346CCD92}"/>
              </a:ext>
            </a:extLst>
          </p:cNvPr>
          <p:cNvSpPr/>
          <p:nvPr/>
        </p:nvSpPr>
        <p:spPr>
          <a:xfrm>
            <a:off x="2315645" y="2415175"/>
            <a:ext cx="2205103" cy="1453826"/>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sz="800" kern="0" dirty="0">
              <a:solidFill>
                <a:prstClr val="black"/>
              </a:solidFill>
              <a:latin typeface="Calibri" panose="020F0502020204030204"/>
            </a:endParaRPr>
          </a:p>
        </p:txBody>
      </p:sp>
      <p:sp>
        <p:nvSpPr>
          <p:cNvPr id="8" name="文本框 73">
            <a:extLst>
              <a:ext uri="{FF2B5EF4-FFF2-40B4-BE49-F238E27FC236}">
                <a16:creationId xmlns:a16="http://schemas.microsoft.com/office/drawing/2014/main" id="{C081DF36-B845-46A3-A2CB-F45F0CAB98CB}"/>
              </a:ext>
            </a:extLst>
          </p:cNvPr>
          <p:cNvSpPr txBox="1"/>
          <p:nvPr/>
        </p:nvSpPr>
        <p:spPr>
          <a:xfrm>
            <a:off x="790522" y="2109543"/>
            <a:ext cx="1038563" cy="253916"/>
          </a:xfrm>
          <a:prstGeom prst="rect">
            <a:avLst/>
          </a:prstGeom>
          <a:noFill/>
        </p:spPr>
        <p:txBody>
          <a:bodyPr wrap="square" rtlCol="0">
            <a:spAutoFit/>
          </a:bodyPr>
          <a:lstStyle/>
          <a:p>
            <a:pPr defTabSz="685800" fontAlgn="base">
              <a:spcBef>
                <a:spcPct val="0"/>
              </a:spcBef>
              <a:spcAft>
                <a:spcPct val="0"/>
              </a:spcAft>
            </a:pPr>
            <a:r>
              <a:rPr lang="en-US" sz="1050" b="1" dirty="0">
                <a:solidFill>
                  <a:prstClr val="black"/>
                </a:solidFill>
                <a:latin typeface="Calibri" panose="020F0502020204030204"/>
                <a:ea typeface="宋体" pitchFamily="2" charset="-122"/>
              </a:rPr>
              <a:t>Design Time</a:t>
            </a:r>
          </a:p>
        </p:txBody>
      </p:sp>
      <p:sp>
        <p:nvSpPr>
          <p:cNvPr id="9" name="文本框 74">
            <a:extLst>
              <a:ext uri="{FF2B5EF4-FFF2-40B4-BE49-F238E27FC236}">
                <a16:creationId xmlns:a16="http://schemas.microsoft.com/office/drawing/2014/main" id="{040BF739-CDAA-42F9-A291-877A2923DABA}"/>
              </a:ext>
            </a:extLst>
          </p:cNvPr>
          <p:cNvSpPr txBox="1"/>
          <p:nvPr/>
        </p:nvSpPr>
        <p:spPr>
          <a:xfrm>
            <a:off x="4130431" y="2102693"/>
            <a:ext cx="1038563" cy="253916"/>
          </a:xfrm>
          <a:prstGeom prst="rect">
            <a:avLst/>
          </a:prstGeom>
          <a:noFill/>
        </p:spPr>
        <p:txBody>
          <a:bodyPr wrap="square" rtlCol="0">
            <a:spAutoFit/>
          </a:bodyPr>
          <a:lstStyle/>
          <a:p>
            <a:pPr defTabSz="685800" fontAlgn="base">
              <a:spcBef>
                <a:spcPct val="0"/>
              </a:spcBef>
              <a:spcAft>
                <a:spcPct val="0"/>
              </a:spcAft>
            </a:pPr>
            <a:r>
              <a:rPr lang="en-US" sz="1050" b="1" dirty="0">
                <a:solidFill>
                  <a:prstClr val="black"/>
                </a:solidFill>
                <a:latin typeface="Calibri" panose="020F0502020204030204"/>
                <a:ea typeface="宋体" pitchFamily="2" charset="-122"/>
              </a:rPr>
              <a:t>Run Time</a:t>
            </a:r>
          </a:p>
        </p:txBody>
      </p:sp>
      <p:sp>
        <p:nvSpPr>
          <p:cNvPr id="10" name="圆角矩形 75">
            <a:extLst>
              <a:ext uri="{FF2B5EF4-FFF2-40B4-BE49-F238E27FC236}">
                <a16:creationId xmlns:a16="http://schemas.microsoft.com/office/drawing/2014/main" id="{BED88377-6DB6-4468-96B6-ED01AFAB1311}"/>
              </a:ext>
            </a:extLst>
          </p:cNvPr>
          <p:cNvSpPr/>
          <p:nvPr/>
        </p:nvSpPr>
        <p:spPr>
          <a:xfrm>
            <a:off x="4291021" y="1035610"/>
            <a:ext cx="1423293" cy="49778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highlight>
                  <a:srgbClr val="FDBDBB"/>
                </a:highlight>
                <a:latin typeface="Calibri" panose="020F0502020204030204"/>
                <a:ea typeface="DengXian" panose="02010600030101010101" pitchFamily="2" charset="-122"/>
              </a:rPr>
              <a:t>NSMF</a:t>
            </a:r>
            <a:r>
              <a:rPr lang="zh-CN" altLang="en-US" sz="1050" kern="0" dirty="0">
                <a:solidFill>
                  <a:prstClr val="black"/>
                </a:solidFill>
                <a:highlight>
                  <a:srgbClr val="FDBDBB"/>
                </a:highlight>
                <a:latin typeface="Calibri" panose="020F0502020204030204"/>
                <a:ea typeface="DengXian" panose="02010600030101010101" pitchFamily="2" charset="-122"/>
              </a:rPr>
              <a:t> </a:t>
            </a:r>
            <a:r>
              <a:rPr lang="en-US" altLang="zh-CN" sz="1050" kern="0" dirty="0">
                <a:solidFill>
                  <a:prstClr val="black"/>
                </a:solidFill>
                <a:highlight>
                  <a:srgbClr val="FDBDBB"/>
                </a:highlight>
                <a:latin typeface="Calibri" panose="020F0502020204030204"/>
                <a:ea typeface="DengXian" panose="02010600030101010101" pitchFamily="2" charset="-122"/>
              </a:rPr>
              <a:t>Portal</a:t>
            </a:r>
          </a:p>
          <a:p>
            <a:pPr algn="ctr" defTabSz="685800" fontAlgn="base">
              <a:spcBef>
                <a:spcPct val="0"/>
              </a:spcBef>
              <a:spcAft>
                <a:spcPct val="0"/>
              </a:spcAft>
              <a:defRPr/>
            </a:pPr>
            <a:r>
              <a:rPr lang="en-US" altLang="zh-CN" sz="1050" kern="0" dirty="0">
                <a:solidFill>
                  <a:prstClr val="white"/>
                </a:solidFill>
                <a:latin typeface="Calibri" panose="020F0502020204030204"/>
                <a:ea typeface="DengXian" panose="02010600030101010101" pitchFamily="2" charset="-122"/>
              </a:rPr>
              <a:t>(Management Portal)</a:t>
            </a:r>
            <a:endParaRPr lang="en-US" sz="1050" kern="0" dirty="0">
              <a:solidFill>
                <a:prstClr val="white"/>
              </a:solidFill>
              <a:latin typeface="Calibri" panose="020F0502020204030204"/>
            </a:endParaRPr>
          </a:p>
        </p:txBody>
      </p:sp>
      <p:sp>
        <p:nvSpPr>
          <p:cNvPr id="11" name="矩形 77">
            <a:extLst>
              <a:ext uri="{FF2B5EF4-FFF2-40B4-BE49-F238E27FC236}">
                <a16:creationId xmlns:a16="http://schemas.microsoft.com/office/drawing/2014/main" id="{CEEED577-8E2F-4DC5-B361-A0728DB7BE36}"/>
              </a:ext>
            </a:extLst>
          </p:cNvPr>
          <p:cNvSpPr/>
          <p:nvPr/>
        </p:nvSpPr>
        <p:spPr>
          <a:xfrm>
            <a:off x="3902649" y="3672859"/>
            <a:ext cx="487634" cy="253916"/>
          </a:xfrm>
          <a:prstGeom prst="rect">
            <a:avLst/>
          </a:prstGeom>
        </p:spPr>
        <p:txBody>
          <a:bodyPr wrap="none">
            <a:spAutoFit/>
          </a:bodyPr>
          <a:lstStyle/>
          <a:p>
            <a:pPr algn="ctr" defTabSz="685800" fontAlgn="base">
              <a:spcBef>
                <a:spcPct val="0"/>
              </a:spcBef>
              <a:spcAft>
                <a:spcPct val="0"/>
              </a:spcAft>
              <a:defRPr/>
            </a:pPr>
            <a:r>
              <a:rPr lang="en-US" altLang="zh-CN" sz="1050" b="1" kern="0" dirty="0">
                <a:solidFill>
                  <a:prstClr val="black"/>
                </a:solidFill>
                <a:latin typeface="Calibri" panose="020F0502020204030204"/>
                <a:ea typeface="DengXian" panose="02010600030101010101" pitchFamily="2" charset="-122"/>
              </a:rPr>
              <a:t>DCAE</a:t>
            </a:r>
            <a:endParaRPr lang="en-US" sz="1050" b="1" kern="0" dirty="0">
              <a:solidFill>
                <a:prstClr val="black"/>
              </a:solidFill>
              <a:latin typeface="Calibri" panose="020F0502020204030204"/>
            </a:endParaRPr>
          </a:p>
        </p:txBody>
      </p:sp>
      <p:sp>
        <p:nvSpPr>
          <p:cNvPr id="12" name="圆角矩形 78">
            <a:extLst>
              <a:ext uri="{FF2B5EF4-FFF2-40B4-BE49-F238E27FC236}">
                <a16:creationId xmlns:a16="http://schemas.microsoft.com/office/drawing/2014/main" id="{9791B060-46CC-45B4-82BC-0C0A461BEBD4}"/>
              </a:ext>
            </a:extLst>
          </p:cNvPr>
          <p:cNvSpPr/>
          <p:nvPr/>
        </p:nvSpPr>
        <p:spPr>
          <a:xfrm>
            <a:off x="4997759" y="2246700"/>
            <a:ext cx="1136313" cy="1148830"/>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sz="1350" kern="0" dirty="0">
              <a:solidFill>
                <a:prstClr val="black"/>
              </a:solidFill>
              <a:latin typeface="Calibri" panose="020F0502020204030204"/>
            </a:endParaRPr>
          </a:p>
        </p:txBody>
      </p:sp>
      <p:sp>
        <p:nvSpPr>
          <p:cNvPr id="13" name="矩形 79">
            <a:extLst>
              <a:ext uri="{FF2B5EF4-FFF2-40B4-BE49-F238E27FC236}">
                <a16:creationId xmlns:a16="http://schemas.microsoft.com/office/drawing/2014/main" id="{CAC8EA2E-73CB-45E9-ADE8-382031A37BFC}"/>
              </a:ext>
            </a:extLst>
          </p:cNvPr>
          <p:cNvSpPr/>
          <p:nvPr/>
        </p:nvSpPr>
        <p:spPr>
          <a:xfrm>
            <a:off x="5262550" y="2247440"/>
            <a:ext cx="516488" cy="253916"/>
          </a:xfrm>
          <a:prstGeom prst="rect">
            <a:avLst/>
          </a:prstGeom>
        </p:spPr>
        <p:txBody>
          <a:bodyPr wrap="none">
            <a:spAutoFit/>
          </a:bodyPr>
          <a:lstStyle/>
          <a:p>
            <a:pPr algn="ctr" defTabSz="685800" fontAlgn="base">
              <a:spcBef>
                <a:spcPct val="0"/>
              </a:spcBef>
              <a:spcAft>
                <a:spcPct val="0"/>
              </a:spcAft>
              <a:defRPr/>
            </a:pPr>
            <a:r>
              <a:rPr lang="en-US" altLang="zh-CN" sz="1050" b="1" kern="0" dirty="0">
                <a:solidFill>
                  <a:prstClr val="black"/>
                </a:solidFill>
                <a:latin typeface="Calibri" panose="020F0502020204030204"/>
                <a:ea typeface="DengXian" panose="02010600030101010101" pitchFamily="2" charset="-122"/>
              </a:rPr>
              <a:t>Policy</a:t>
            </a:r>
            <a:endParaRPr lang="en-US" sz="1050" b="1" kern="0" dirty="0">
              <a:solidFill>
                <a:prstClr val="black"/>
              </a:solidFill>
              <a:latin typeface="Calibri" panose="020F0502020204030204"/>
            </a:endParaRPr>
          </a:p>
        </p:txBody>
      </p:sp>
      <p:sp>
        <p:nvSpPr>
          <p:cNvPr id="14" name="圆角矩形 80">
            <a:extLst>
              <a:ext uri="{FF2B5EF4-FFF2-40B4-BE49-F238E27FC236}">
                <a16:creationId xmlns:a16="http://schemas.microsoft.com/office/drawing/2014/main" id="{752C9FF0-344C-4115-98A5-CE9A0AE2BED6}"/>
              </a:ext>
            </a:extLst>
          </p:cNvPr>
          <p:cNvSpPr/>
          <p:nvPr/>
        </p:nvSpPr>
        <p:spPr>
          <a:xfrm>
            <a:off x="5136850" y="2571145"/>
            <a:ext cx="716726" cy="283040"/>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900" kern="0" dirty="0">
                <a:solidFill>
                  <a:prstClr val="white"/>
                </a:solidFill>
                <a:latin typeface="Calibri" panose="020F0502020204030204"/>
                <a:ea typeface="DengXian" panose="02010600030101010101" pitchFamily="2" charset="-122"/>
              </a:rPr>
              <a:t>KPI Config Policy</a:t>
            </a:r>
            <a:endParaRPr lang="en-US" sz="900" kern="0" dirty="0">
              <a:solidFill>
                <a:prstClr val="white"/>
              </a:solidFill>
              <a:latin typeface="Calibri" panose="020F0502020204030204"/>
            </a:endParaRPr>
          </a:p>
        </p:txBody>
      </p:sp>
      <p:sp>
        <p:nvSpPr>
          <p:cNvPr id="15" name="矩形 81">
            <a:extLst>
              <a:ext uri="{FF2B5EF4-FFF2-40B4-BE49-F238E27FC236}">
                <a16:creationId xmlns:a16="http://schemas.microsoft.com/office/drawing/2014/main" id="{0E005167-BF3D-42B9-9F35-BA879669A333}"/>
              </a:ext>
            </a:extLst>
          </p:cNvPr>
          <p:cNvSpPr/>
          <p:nvPr/>
        </p:nvSpPr>
        <p:spPr>
          <a:xfrm>
            <a:off x="1107665" y="3653558"/>
            <a:ext cx="404278" cy="253916"/>
          </a:xfrm>
          <a:prstGeom prst="rect">
            <a:avLst/>
          </a:prstGeom>
        </p:spPr>
        <p:txBody>
          <a:bodyPr wrap="none">
            <a:spAutoFit/>
          </a:bodyPr>
          <a:lstStyle/>
          <a:p>
            <a:pPr algn="ctr" defTabSz="685800" fontAlgn="base">
              <a:spcBef>
                <a:spcPct val="0"/>
              </a:spcBef>
              <a:spcAft>
                <a:spcPct val="0"/>
              </a:spcAft>
              <a:defRPr/>
            </a:pPr>
            <a:r>
              <a:rPr lang="en-US" altLang="zh-CN" sz="1050" b="1" kern="0" dirty="0">
                <a:solidFill>
                  <a:prstClr val="black"/>
                </a:solidFill>
                <a:latin typeface="Calibri" panose="020F0502020204030204"/>
                <a:ea typeface="DengXian" panose="02010600030101010101" pitchFamily="2" charset="-122"/>
              </a:rPr>
              <a:t>SDC</a:t>
            </a:r>
            <a:endParaRPr lang="en-US" sz="800" b="1" kern="0" dirty="0">
              <a:solidFill>
                <a:prstClr val="black"/>
              </a:solidFill>
              <a:latin typeface="Calibri" panose="020F0502020204030204"/>
            </a:endParaRPr>
          </a:p>
        </p:txBody>
      </p:sp>
      <p:sp>
        <p:nvSpPr>
          <p:cNvPr id="16" name="矩形 82">
            <a:extLst>
              <a:ext uri="{FF2B5EF4-FFF2-40B4-BE49-F238E27FC236}">
                <a16:creationId xmlns:a16="http://schemas.microsoft.com/office/drawing/2014/main" id="{F1223D3A-2D39-4AE1-A2C2-2035870F365A}"/>
              </a:ext>
            </a:extLst>
          </p:cNvPr>
          <p:cNvSpPr/>
          <p:nvPr/>
        </p:nvSpPr>
        <p:spPr>
          <a:xfrm>
            <a:off x="1171685" y="918478"/>
            <a:ext cx="4990509" cy="963174"/>
          </a:xfrm>
          <a:prstGeom prst="rect">
            <a:avLst/>
          </a:prstGeom>
          <a:noFill/>
          <a:ln w="28575" cap="flat" cmpd="sng" algn="ctr">
            <a:solidFill>
              <a:srgbClr val="5B9BD5">
                <a:shade val="50000"/>
              </a:srgbClr>
            </a:solidFill>
            <a:prstDash val="sysDash"/>
            <a:miter lim="800000"/>
          </a:ln>
          <a:effectLst/>
        </p:spPr>
        <p:txBody>
          <a:bodyPr rtlCol="0" anchor="ctr"/>
          <a:lstStyle/>
          <a:p>
            <a:pPr algn="ctr" defTabSz="685800" fontAlgn="base">
              <a:spcBef>
                <a:spcPct val="0"/>
              </a:spcBef>
              <a:spcAft>
                <a:spcPct val="0"/>
              </a:spcAft>
              <a:defRPr/>
            </a:pPr>
            <a:endParaRPr lang="en-US" sz="825" kern="0">
              <a:solidFill>
                <a:prstClr val="white"/>
              </a:solidFill>
              <a:latin typeface="Calibri" panose="020F0502020204030204"/>
            </a:endParaRPr>
          </a:p>
        </p:txBody>
      </p:sp>
      <p:sp>
        <p:nvSpPr>
          <p:cNvPr id="17" name="文本框 83">
            <a:extLst>
              <a:ext uri="{FF2B5EF4-FFF2-40B4-BE49-F238E27FC236}">
                <a16:creationId xmlns:a16="http://schemas.microsoft.com/office/drawing/2014/main" id="{8B061927-04BA-4245-86E3-F0B748E7BC17}"/>
              </a:ext>
            </a:extLst>
          </p:cNvPr>
          <p:cNvSpPr txBox="1"/>
          <p:nvPr/>
        </p:nvSpPr>
        <p:spPr>
          <a:xfrm>
            <a:off x="3104456" y="901886"/>
            <a:ext cx="1038563" cy="276999"/>
          </a:xfrm>
          <a:prstGeom prst="rect">
            <a:avLst/>
          </a:prstGeom>
          <a:noFill/>
        </p:spPr>
        <p:txBody>
          <a:bodyPr wrap="square" rtlCol="0">
            <a:spAutoFit/>
          </a:bodyPr>
          <a:lstStyle/>
          <a:p>
            <a:pPr defTabSz="685800" fontAlgn="base">
              <a:spcBef>
                <a:spcPct val="0"/>
              </a:spcBef>
              <a:spcAft>
                <a:spcPct val="0"/>
              </a:spcAft>
            </a:pPr>
            <a:r>
              <a:rPr lang="en-US" sz="1200" dirty="0">
                <a:solidFill>
                  <a:prstClr val="black"/>
                </a:solidFill>
                <a:latin typeface="Calibri" panose="020F0502020204030204"/>
                <a:ea typeface="宋体" pitchFamily="2" charset="-122"/>
              </a:rPr>
              <a:t>UUI/Portal</a:t>
            </a:r>
            <a:endParaRPr lang="en-US" sz="1050" dirty="0">
              <a:solidFill>
                <a:prstClr val="black"/>
              </a:solidFill>
              <a:latin typeface="Calibri" panose="020F0502020204030204"/>
              <a:ea typeface="宋体" pitchFamily="2" charset="-122"/>
            </a:endParaRPr>
          </a:p>
        </p:txBody>
      </p:sp>
      <p:sp>
        <p:nvSpPr>
          <p:cNvPr id="18" name="圆角矩形 84">
            <a:extLst>
              <a:ext uri="{FF2B5EF4-FFF2-40B4-BE49-F238E27FC236}">
                <a16:creationId xmlns:a16="http://schemas.microsoft.com/office/drawing/2014/main" id="{EABBF2B4-2DB3-49A2-A7F2-03F1DE927332}"/>
              </a:ext>
            </a:extLst>
          </p:cNvPr>
          <p:cNvSpPr/>
          <p:nvPr/>
        </p:nvSpPr>
        <p:spPr>
          <a:xfrm>
            <a:off x="1541599" y="1081007"/>
            <a:ext cx="1008452" cy="49778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latin typeface="Calibri" panose="020F0502020204030204"/>
                <a:ea typeface="DengXian" panose="02010600030101010101" pitchFamily="2" charset="-122"/>
              </a:rPr>
              <a:t>CSMF</a:t>
            </a:r>
            <a:r>
              <a:rPr lang="zh-CN" altLang="en-US" sz="1050" kern="0" dirty="0">
                <a:solidFill>
                  <a:prstClr val="white"/>
                </a:solidFill>
                <a:latin typeface="Calibri" panose="020F0502020204030204"/>
                <a:ea typeface="DengXian" panose="02010600030101010101" pitchFamily="2" charset="-122"/>
              </a:rPr>
              <a:t> </a:t>
            </a:r>
            <a:r>
              <a:rPr lang="en-US" altLang="zh-CN" sz="1050" kern="0" dirty="0">
                <a:solidFill>
                  <a:prstClr val="white"/>
                </a:solidFill>
                <a:latin typeface="Calibri" panose="020F0502020204030204"/>
                <a:ea typeface="DengXian" panose="02010600030101010101" pitchFamily="2" charset="-122"/>
              </a:rPr>
              <a:t>Portal</a:t>
            </a:r>
          </a:p>
          <a:p>
            <a:pPr algn="ctr" defTabSz="685800" fontAlgn="base">
              <a:spcBef>
                <a:spcPct val="0"/>
              </a:spcBef>
              <a:spcAft>
                <a:spcPct val="0"/>
              </a:spcAft>
              <a:defRPr/>
            </a:pPr>
            <a:r>
              <a:rPr lang="en-US" altLang="zh-CN" sz="1050" kern="0" dirty="0">
                <a:solidFill>
                  <a:prstClr val="white"/>
                </a:solidFill>
                <a:latin typeface="Calibri" panose="020F0502020204030204"/>
                <a:ea typeface="DengXian" panose="02010600030101010101" pitchFamily="2" charset="-122"/>
              </a:rPr>
              <a:t>(Tenant Portal)</a:t>
            </a:r>
            <a:endParaRPr lang="en-US" sz="1050" kern="0" dirty="0">
              <a:solidFill>
                <a:prstClr val="white"/>
              </a:solidFill>
              <a:latin typeface="Calibri" panose="020F0502020204030204"/>
            </a:endParaRPr>
          </a:p>
        </p:txBody>
      </p:sp>
      <p:sp>
        <p:nvSpPr>
          <p:cNvPr id="19" name="圆角矩形 85">
            <a:extLst>
              <a:ext uri="{FF2B5EF4-FFF2-40B4-BE49-F238E27FC236}">
                <a16:creationId xmlns:a16="http://schemas.microsoft.com/office/drawing/2014/main" id="{F9603E40-DA6C-4A82-82B3-76152BC91A29}"/>
              </a:ext>
            </a:extLst>
          </p:cNvPr>
          <p:cNvSpPr/>
          <p:nvPr/>
        </p:nvSpPr>
        <p:spPr>
          <a:xfrm>
            <a:off x="838565" y="2661294"/>
            <a:ext cx="881104" cy="425419"/>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900" kern="0" dirty="0">
                <a:solidFill>
                  <a:prstClr val="black"/>
                </a:solidFill>
                <a:highlight>
                  <a:srgbClr val="FDBDBB"/>
                </a:highlight>
                <a:latin typeface="Calibri" panose="020F0502020204030204"/>
                <a:ea typeface="DengXian" panose="02010600030101010101" pitchFamily="2" charset="-122"/>
              </a:rPr>
              <a:t>NST  Model</a:t>
            </a:r>
          </a:p>
          <a:p>
            <a:pPr algn="ctr" defTabSz="685800" fontAlgn="base">
              <a:spcBef>
                <a:spcPct val="0"/>
              </a:spcBef>
              <a:spcAft>
                <a:spcPct val="0"/>
              </a:spcAft>
              <a:defRPr/>
            </a:pPr>
            <a:r>
              <a:rPr lang="en-US" altLang="zh-CN" sz="900" kern="0" dirty="0">
                <a:solidFill>
                  <a:prstClr val="black"/>
                </a:solidFill>
                <a:highlight>
                  <a:srgbClr val="FDBDBB"/>
                </a:highlight>
                <a:latin typeface="Calibri" panose="020F0502020204030204"/>
                <a:ea typeface="DengXian" panose="02010600030101010101" pitchFamily="2" charset="-122"/>
              </a:rPr>
              <a:t>(Including</a:t>
            </a:r>
            <a:r>
              <a:rPr lang="zh-CN" altLang="en-US" sz="900" kern="0" dirty="0">
                <a:solidFill>
                  <a:prstClr val="black"/>
                </a:solidFill>
                <a:highlight>
                  <a:srgbClr val="FDBDBB"/>
                </a:highlight>
                <a:latin typeface="Calibri" panose="020F0502020204030204"/>
                <a:ea typeface="DengXian" panose="02010600030101010101" pitchFamily="2" charset="-122"/>
              </a:rPr>
              <a:t> </a:t>
            </a:r>
            <a:r>
              <a:rPr lang="en-US" altLang="zh-CN" sz="900" kern="0" dirty="0">
                <a:solidFill>
                  <a:prstClr val="black"/>
                </a:solidFill>
                <a:highlight>
                  <a:srgbClr val="FDBDBB"/>
                </a:highlight>
                <a:latin typeface="Calibri" panose="020F0502020204030204"/>
                <a:ea typeface="DengXian" panose="02010600030101010101" pitchFamily="2" charset="-122"/>
              </a:rPr>
              <a:t>KPI</a:t>
            </a:r>
            <a:r>
              <a:rPr lang="zh-CN" altLang="en-US" sz="900" kern="0" dirty="0">
                <a:solidFill>
                  <a:prstClr val="black"/>
                </a:solidFill>
                <a:highlight>
                  <a:srgbClr val="FDBDBB"/>
                </a:highlight>
                <a:latin typeface="Calibri" panose="020F0502020204030204"/>
                <a:ea typeface="DengXian" panose="02010600030101010101" pitchFamily="2" charset="-122"/>
              </a:rPr>
              <a:t> </a:t>
            </a:r>
            <a:r>
              <a:rPr lang="en-US" altLang="zh-CN" sz="900" kern="0" dirty="0">
                <a:solidFill>
                  <a:prstClr val="black"/>
                </a:solidFill>
                <a:highlight>
                  <a:srgbClr val="FDBDBB"/>
                </a:highlight>
                <a:latin typeface="Calibri" panose="020F0502020204030204"/>
                <a:ea typeface="DengXian" panose="02010600030101010101" pitchFamily="2" charset="-122"/>
              </a:rPr>
              <a:t>Monitoring</a:t>
            </a:r>
            <a:r>
              <a:rPr lang="zh-CN" altLang="en-US" sz="900" kern="0" dirty="0">
                <a:solidFill>
                  <a:prstClr val="black"/>
                </a:solidFill>
                <a:highlight>
                  <a:srgbClr val="FDBDBB"/>
                </a:highlight>
                <a:latin typeface="Calibri" panose="020F0502020204030204"/>
                <a:ea typeface="DengXian" panose="02010600030101010101" pitchFamily="2" charset="-122"/>
              </a:rPr>
              <a:t> </a:t>
            </a:r>
            <a:r>
              <a:rPr lang="en-US" altLang="zh-CN" sz="900" kern="0" dirty="0">
                <a:solidFill>
                  <a:prstClr val="black"/>
                </a:solidFill>
                <a:highlight>
                  <a:srgbClr val="FDBDBB"/>
                </a:highlight>
                <a:latin typeface="Calibri" panose="020F0502020204030204"/>
                <a:ea typeface="DengXian" panose="02010600030101010101" pitchFamily="2" charset="-122"/>
              </a:rPr>
              <a:t>)</a:t>
            </a:r>
            <a:endParaRPr lang="en-US" sz="900" kern="0" dirty="0">
              <a:solidFill>
                <a:prstClr val="black"/>
              </a:solidFill>
              <a:highlight>
                <a:srgbClr val="FDBDBB"/>
              </a:highlight>
              <a:latin typeface="Calibri" panose="020F0502020204030204"/>
            </a:endParaRPr>
          </a:p>
        </p:txBody>
      </p:sp>
      <p:sp>
        <p:nvSpPr>
          <p:cNvPr id="20" name="圆角矩形 86">
            <a:extLst>
              <a:ext uri="{FF2B5EF4-FFF2-40B4-BE49-F238E27FC236}">
                <a16:creationId xmlns:a16="http://schemas.microsoft.com/office/drawing/2014/main" id="{1307018F-021C-4A03-96CD-6349A9E7DE52}"/>
              </a:ext>
            </a:extLst>
          </p:cNvPr>
          <p:cNvSpPr/>
          <p:nvPr/>
        </p:nvSpPr>
        <p:spPr>
          <a:xfrm>
            <a:off x="877833" y="3241499"/>
            <a:ext cx="841835" cy="169877"/>
          </a:xfrm>
          <a:prstGeom prst="roundRect">
            <a:avLst/>
          </a:prstGeom>
          <a:solidFill>
            <a:sysClr val="window" lastClr="FFFFFF">
              <a:lumMod val="65000"/>
            </a:sys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900" kern="0" dirty="0">
                <a:solidFill>
                  <a:prstClr val="black"/>
                </a:solidFill>
                <a:highlight>
                  <a:srgbClr val="FDBDBB"/>
                </a:highlight>
                <a:latin typeface="Calibri" panose="020F0502020204030204"/>
                <a:ea typeface="DengXian" panose="02010600030101010101" pitchFamily="2" charset="-122"/>
              </a:rPr>
              <a:t>NSST  Model</a:t>
            </a:r>
            <a:endParaRPr lang="en-US" sz="900" kern="0" dirty="0">
              <a:solidFill>
                <a:prstClr val="black"/>
              </a:solidFill>
              <a:highlight>
                <a:srgbClr val="FDBDBB"/>
              </a:highlight>
              <a:latin typeface="Calibri" panose="020F0502020204030204"/>
            </a:endParaRPr>
          </a:p>
        </p:txBody>
      </p:sp>
      <p:sp>
        <p:nvSpPr>
          <p:cNvPr id="21" name="矩形 89">
            <a:extLst>
              <a:ext uri="{FF2B5EF4-FFF2-40B4-BE49-F238E27FC236}">
                <a16:creationId xmlns:a16="http://schemas.microsoft.com/office/drawing/2014/main" id="{7C29A574-1A6A-4288-96A1-325571DF6C43}"/>
              </a:ext>
            </a:extLst>
          </p:cNvPr>
          <p:cNvSpPr/>
          <p:nvPr/>
        </p:nvSpPr>
        <p:spPr>
          <a:xfrm>
            <a:off x="699862" y="3959533"/>
            <a:ext cx="599844" cy="230832"/>
          </a:xfrm>
          <a:prstGeom prst="rect">
            <a:avLst/>
          </a:prstGeom>
        </p:spPr>
        <p:txBody>
          <a:bodyPr wrap="none">
            <a:spAutoFit/>
          </a:bodyPr>
          <a:lstStyle/>
          <a:p>
            <a:pPr algn="ctr" defTabSz="685800" fontAlgn="base">
              <a:spcBef>
                <a:spcPct val="0"/>
              </a:spcBef>
              <a:spcAft>
                <a:spcPct val="0"/>
              </a:spcAft>
              <a:defRPr/>
            </a:pPr>
            <a:r>
              <a:rPr lang="en-US" altLang="zh-CN" sz="900" kern="0" dirty="0">
                <a:solidFill>
                  <a:prstClr val="black"/>
                </a:solidFill>
                <a:latin typeface="Calibri" panose="020F0502020204030204"/>
                <a:ea typeface="DengXian" panose="02010600030101010101" pitchFamily="2" charset="-122"/>
              </a:rPr>
              <a:t>Onboard</a:t>
            </a:r>
            <a:endParaRPr lang="en-US" sz="900" kern="0" dirty="0">
              <a:solidFill>
                <a:prstClr val="black"/>
              </a:solidFill>
              <a:latin typeface="Calibri" panose="020F0502020204030204"/>
            </a:endParaRPr>
          </a:p>
        </p:txBody>
      </p:sp>
      <p:sp>
        <p:nvSpPr>
          <p:cNvPr id="22" name="圆角矩形 90">
            <a:extLst>
              <a:ext uri="{FF2B5EF4-FFF2-40B4-BE49-F238E27FC236}">
                <a16:creationId xmlns:a16="http://schemas.microsoft.com/office/drawing/2014/main" id="{FA956CE5-4ED5-4039-B573-4160775E646E}"/>
              </a:ext>
            </a:extLst>
          </p:cNvPr>
          <p:cNvSpPr/>
          <p:nvPr/>
        </p:nvSpPr>
        <p:spPr>
          <a:xfrm>
            <a:off x="2387268" y="3389039"/>
            <a:ext cx="1042198" cy="430469"/>
          </a:xfrm>
          <a:prstGeom prst="roundRect">
            <a:avLst/>
          </a:prstGeom>
          <a:no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900" kern="0" dirty="0">
                <a:solidFill>
                  <a:prstClr val="black"/>
                </a:solidFill>
                <a:latin typeface="Calibri" panose="020F0502020204030204"/>
                <a:ea typeface="DengXian" panose="02010600030101010101" pitchFamily="2" charset="-122"/>
              </a:rPr>
              <a:t>5G PM</a:t>
            </a:r>
            <a:r>
              <a:rPr lang="zh-CN" altLang="en-US" sz="900" kern="0" dirty="0">
                <a:solidFill>
                  <a:prstClr val="black"/>
                </a:solidFill>
                <a:latin typeface="Calibri" panose="020F0502020204030204"/>
                <a:ea typeface="DengXian" panose="02010600030101010101" pitchFamily="2" charset="-122"/>
              </a:rPr>
              <a:t> </a:t>
            </a:r>
            <a:r>
              <a:rPr lang="en-US" altLang="zh-CN" sz="900" kern="0" dirty="0">
                <a:solidFill>
                  <a:prstClr val="black"/>
                </a:solidFill>
                <a:latin typeface="Calibri" panose="020F0502020204030204"/>
                <a:ea typeface="DengXian" panose="02010600030101010101" pitchFamily="2" charset="-122"/>
              </a:rPr>
              <a:t>Data Collector</a:t>
            </a:r>
          </a:p>
          <a:p>
            <a:pPr algn="ctr" defTabSz="685800" fontAlgn="base">
              <a:spcBef>
                <a:spcPct val="0"/>
              </a:spcBef>
              <a:spcAft>
                <a:spcPct val="0"/>
              </a:spcAft>
              <a:defRPr/>
            </a:pPr>
            <a:r>
              <a:rPr lang="en-US" altLang="zh-CN" sz="900" kern="0" dirty="0">
                <a:solidFill>
                  <a:prstClr val="black"/>
                </a:solidFill>
                <a:latin typeface="Calibri" panose="020F0502020204030204"/>
                <a:ea typeface="DengXian" panose="02010600030101010101" pitchFamily="2" charset="-122"/>
              </a:rPr>
              <a:t>(VES</a:t>
            </a:r>
            <a:r>
              <a:rPr lang="zh-CN" altLang="en-US" sz="900" kern="0" dirty="0">
                <a:solidFill>
                  <a:prstClr val="black"/>
                </a:solidFill>
                <a:latin typeface="Calibri" panose="020F0502020204030204"/>
                <a:ea typeface="DengXian" panose="02010600030101010101" pitchFamily="2" charset="-122"/>
              </a:rPr>
              <a:t> </a:t>
            </a:r>
            <a:r>
              <a:rPr lang="en-US" altLang="zh-CN" sz="900" kern="0" dirty="0">
                <a:solidFill>
                  <a:prstClr val="black"/>
                </a:solidFill>
                <a:latin typeface="Calibri" panose="020F0502020204030204"/>
                <a:ea typeface="DengXian" panose="02010600030101010101" pitchFamily="2" charset="-122"/>
              </a:rPr>
              <a:t>/</a:t>
            </a:r>
            <a:r>
              <a:rPr lang="zh-CN" altLang="en-US" sz="900" kern="0" dirty="0">
                <a:solidFill>
                  <a:prstClr val="black"/>
                </a:solidFill>
                <a:latin typeface="Calibri" panose="020F0502020204030204"/>
                <a:ea typeface="DengXian" panose="02010600030101010101" pitchFamily="2" charset="-122"/>
              </a:rPr>
              <a:t> </a:t>
            </a:r>
            <a:r>
              <a:rPr lang="en-US" altLang="zh-CN" sz="900" kern="0" dirty="0">
                <a:solidFill>
                  <a:prstClr val="black"/>
                </a:solidFill>
                <a:latin typeface="Calibri" panose="020F0502020204030204"/>
                <a:ea typeface="DengXian" panose="02010600030101010101" pitchFamily="2" charset="-122"/>
              </a:rPr>
              <a:t>REST</a:t>
            </a:r>
            <a:r>
              <a:rPr lang="zh-CN" altLang="en-US" sz="900" kern="0" dirty="0">
                <a:solidFill>
                  <a:prstClr val="black"/>
                </a:solidFill>
                <a:latin typeface="Calibri" panose="020F0502020204030204"/>
                <a:ea typeface="DengXian" panose="02010600030101010101" pitchFamily="2" charset="-122"/>
              </a:rPr>
              <a:t> </a:t>
            </a:r>
            <a:r>
              <a:rPr lang="en-US" altLang="zh-CN" sz="900" kern="0" dirty="0">
                <a:solidFill>
                  <a:prstClr val="black"/>
                </a:solidFill>
                <a:latin typeface="Calibri" panose="020F0502020204030204"/>
                <a:ea typeface="DengXian" panose="02010600030101010101" pitchFamily="2" charset="-122"/>
              </a:rPr>
              <a:t>)</a:t>
            </a:r>
            <a:endParaRPr lang="en-US" sz="900" kern="0" dirty="0">
              <a:solidFill>
                <a:prstClr val="black"/>
              </a:solidFill>
              <a:latin typeface="Calibri" panose="020F0502020204030204"/>
            </a:endParaRPr>
          </a:p>
        </p:txBody>
      </p:sp>
      <p:pic>
        <p:nvPicPr>
          <p:cNvPr id="23" name="Picture 1243" descr="图片199">
            <a:extLst>
              <a:ext uri="{FF2B5EF4-FFF2-40B4-BE49-F238E27FC236}">
                <a16:creationId xmlns:a16="http://schemas.microsoft.com/office/drawing/2014/main" id="{08CE9D6C-7B85-4281-AF56-8E187561C08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862" y="974084"/>
            <a:ext cx="520977" cy="414655"/>
          </a:xfrm>
          <a:prstGeom prst="rect">
            <a:avLst/>
          </a:prstGeom>
          <a:solidFill>
            <a:sysClr val="window" lastClr="FFFFFF"/>
          </a:solidFill>
          <a:ln>
            <a:noFill/>
          </a:ln>
        </p:spPr>
      </p:pic>
      <p:pic>
        <p:nvPicPr>
          <p:cNvPr id="24" name="Picture 1243" descr="图片199">
            <a:extLst>
              <a:ext uri="{FF2B5EF4-FFF2-40B4-BE49-F238E27FC236}">
                <a16:creationId xmlns:a16="http://schemas.microsoft.com/office/drawing/2014/main" id="{C9811C3D-0C14-4914-AEAF-1200D4812C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2092" y="999829"/>
            <a:ext cx="520977" cy="41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5" name="直接箭头连接符 142">
            <a:extLst>
              <a:ext uri="{FF2B5EF4-FFF2-40B4-BE49-F238E27FC236}">
                <a16:creationId xmlns:a16="http://schemas.microsoft.com/office/drawing/2014/main" id="{64DADE60-AFF1-42D2-A872-02C2B6510AA2}"/>
              </a:ext>
            </a:extLst>
          </p:cNvPr>
          <p:cNvCxnSpPr>
            <a:stCxn id="23" idx="3"/>
            <a:endCxn id="18" idx="1"/>
          </p:cNvCxnSpPr>
          <p:nvPr/>
        </p:nvCxnSpPr>
        <p:spPr>
          <a:xfrm>
            <a:off x="849838" y="1181411"/>
            <a:ext cx="691760" cy="148490"/>
          </a:xfrm>
          <a:prstGeom prst="straightConnector1">
            <a:avLst/>
          </a:prstGeom>
          <a:noFill/>
          <a:ln w="6350" cap="flat" cmpd="sng" algn="ctr">
            <a:solidFill>
              <a:srgbClr val="7030A0"/>
            </a:solidFill>
            <a:prstDash val="solid"/>
            <a:miter lim="800000"/>
            <a:tailEnd type="triangle"/>
          </a:ln>
          <a:effectLst/>
        </p:spPr>
      </p:cxnSp>
      <p:sp>
        <p:nvSpPr>
          <p:cNvPr id="26" name="文本框 98">
            <a:extLst>
              <a:ext uri="{FF2B5EF4-FFF2-40B4-BE49-F238E27FC236}">
                <a16:creationId xmlns:a16="http://schemas.microsoft.com/office/drawing/2014/main" id="{44858442-0A0D-450E-B22C-F2BF19CB18CB}"/>
              </a:ext>
            </a:extLst>
          </p:cNvPr>
          <p:cNvSpPr txBox="1"/>
          <p:nvPr/>
        </p:nvSpPr>
        <p:spPr>
          <a:xfrm>
            <a:off x="252276" y="1408862"/>
            <a:ext cx="716958" cy="246221"/>
          </a:xfrm>
          <a:prstGeom prst="rect">
            <a:avLst/>
          </a:prstGeom>
          <a:noFill/>
        </p:spPr>
        <p:txBody>
          <a:bodyPr wrap="square" rtlCol="0">
            <a:spAutoFit/>
          </a:bodyPr>
          <a:lstStyle/>
          <a:p>
            <a:pPr defTabSz="685783"/>
            <a:r>
              <a:rPr lang="en-US" sz="1000" dirty="0">
                <a:solidFill>
                  <a:prstClr val="black"/>
                </a:solidFill>
                <a:latin typeface="Microsoft YaHei" panose="020B0503020204020204" pitchFamily="34" charset="-122"/>
                <a:ea typeface="Microsoft YaHei" panose="020B0503020204020204" pitchFamily="34" charset="-122"/>
              </a:rPr>
              <a:t>Tenant</a:t>
            </a:r>
          </a:p>
        </p:txBody>
      </p:sp>
      <p:sp>
        <p:nvSpPr>
          <p:cNvPr id="27" name="文本框 99">
            <a:extLst>
              <a:ext uri="{FF2B5EF4-FFF2-40B4-BE49-F238E27FC236}">
                <a16:creationId xmlns:a16="http://schemas.microsoft.com/office/drawing/2014/main" id="{EF5E0468-B2E5-480C-92D1-7F985FBE0D97}"/>
              </a:ext>
            </a:extLst>
          </p:cNvPr>
          <p:cNvSpPr txBox="1"/>
          <p:nvPr/>
        </p:nvSpPr>
        <p:spPr>
          <a:xfrm>
            <a:off x="7469165" y="877344"/>
            <a:ext cx="716958" cy="400110"/>
          </a:xfrm>
          <a:prstGeom prst="rect">
            <a:avLst/>
          </a:prstGeom>
          <a:noFill/>
        </p:spPr>
        <p:txBody>
          <a:bodyPr wrap="square" rtlCol="0">
            <a:spAutoFit/>
          </a:bodyPr>
          <a:lstStyle/>
          <a:p>
            <a:pPr defTabSz="685783"/>
            <a:r>
              <a:rPr lang="en-US" sz="1000" dirty="0">
                <a:solidFill>
                  <a:prstClr val="black"/>
                </a:solidFill>
                <a:latin typeface="Microsoft YaHei" panose="020B0503020204020204" pitchFamily="34" charset="-122"/>
                <a:ea typeface="Microsoft YaHei" panose="020B0503020204020204" pitchFamily="34" charset="-122"/>
              </a:rPr>
              <a:t>Service Provider</a:t>
            </a:r>
          </a:p>
        </p:txBody>
      </p:sp>
      <p:sp>
        <p:nvSpPr>
          <p:cNvPr id="28" name="圆角矩形 100">
            <a:extLst>
              <a:ext uri="{FF2B5EF4-FFF2-40B4-BE49-F238E27FC236}">
                <a16:creationId xmlns:a16="http://schemas.microsoft.com/office/drawing/2014/main" id="{A2834E6A-073A-4234-9A0A-2CF5E1592F24}"/>
              </a:ext>
            </a:extLst>
          </p:cNvPr>
          <p:cNvSpPr/>
          <p:nvPr/>
        </p:nvSpPr>
        <p:spPr>
          <a:xfrm>
            <a:off x="3512322" y="3115121"/>
            <a:ext cx="932110" cy="571053"/>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sz="1050" kern="0" dirty="0">
                <a:solidFill>
                  <a:prstClr val="white"/>
                </a:solidFill>
                <a:latin typeface="Calibri" panose="020F0502020204030204"/>
              </a:rPr>
              <a:t>Mongo DB (historic &amp; current KPI)</a:t>
            </a:r>
          </a:p>
        </p:txBody>
      </p:sp>
      <p:cxnSp>
        <p:nvCxnSpPr>
          <p:cNvPr id="29" name="直接箭头连接符 130">
            <a:extLst>
              <a:ext uri="{FF2B5EF4-FFF2-40B4-BE49-F238E27FC236}">
                <a16:creationId xmlns:a16="http://schemas.microsoft.com/office/drawing/2014/main" id="{38594989-7A59-44B4-B3A6-F54A4C4298E6}"/>
              </a:ext>
            </a:extLst>
          </p:cNvPr>
          <p:cNvCxnSpPr>
            <a:cxnSpLocks/>
            <a:stCxn id="61" idx="0"/>
            <a:endCxn id="22" idx="2"/>
          </p:cNvCxnSpPr>
          <p:nvPr/>
        </p:nvCxnSpPr>
        <p:spPr>
          <a:xfrm flipH="1" flipV="1">
            <a:off x="2908368" y="3819508"/>
            <a:ext cx="63748" cy="308672"/>
          </a:xfrm>
          <a:prstGeom prst="straightConnector1">
            <a:avLst/>
          </a:prstGeom>
          <a:noFill/>
          <a:ln w="6350" cap="flat" cmpd="sng" algn="ctr">
            <a:solidFill>
              <a:srgbClr val="00B050"/>
            </a:solidFill>
            <a:prstDash val="solid"/>
            <a:miter lim="800000"/>
            <a:tailEnd type="triangle"/>
          </a:ln>
          <a:effectLst/>
        </p:spPr>
      </p:cxnSp>
      <p:sp>
        <p:nvSpPr>
          <p:cNvPr id="30" name="圆角矩形 102">
            <a:extLst>
              <a:ext uri="{FF2B5EF4-FFF2-40B4-BE49-F238E27FC236}">
                <a16:creationId xmlns:a16="http://schemas.microsoft.com/office/drawing/2014/main" id="{FC04B608-C69D-4F05-A2D5-42116CF5049C}"/>
              </a:ext>
            </a:extLst>
          </p:cNvPr>
          <p:cNvSpPr/>
          <p:nvPr/>
        </p:nvSpPr>
        <p:spPr>
          <a:xfrm>
            <a:off x="2461082" y="2478272"/>
            <a:ext cx="1022066" cy="478295"/>
          </a:xfrm>
          <a:prstGeom prst="roundRect">
            <a:avLst/>
          </a:prstGeom>
          <a:solidFill>
            <a:schemeClr val="accent5">
              <a:lumMod val="20000"/>
              <a:lumOff val="80000"/>
            </a:scheme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highlight>
                  <a:srgbClr val="00FFFF"/>
                </a:highlight>
                <a:latin typeface="Calibri" panose="020F0502020204030204"/>
                <a:ea typeface="DengXian" panose="02010600030101010101" pitchFamily="2" charset="-122"/>
              </a:rPr>
              <a:t>KPI Computation MS</a:t>
            </a:r>
          </a:p>
        </p:txBody>
      </p:sp>
      <p:cxnSp>
        <p:nvCxnSpPr>
          <p:cNvPr id="31" name="直接箭头连接符 144">
            <a:extLst>
              <a:ext uri="{FF2B5EF4-FFF2-40B4-BE49-F238E27FC236}">
                <a16:creationId xmlns:a16="http://schemas.microsoft.com/office/drawing/2014/main" id="{168D6515-E585-4989-8CF9-5D1AB476279F}"/>
              </a:ext>
            </a:extLst>
          </p:cNvPr>
          <p:cNvCxnSpPr>
            <a:cxnSpLocks/>
            <a:stCxn id="22" idx="0"/>
            <a:endCxn id="30" idx="2"/>
          </p:cNvCxnSpPr>
          <p:nvPr/>
        </p:nvCxnSpPr>
        <p:spPr>
          <a:xfrm flipV="1">
            <a:off x="2908368" y="2956567"/>
            <a:ext cx="63748" cy="432473"/>
          </a:xfrm>
          <a:prstGeom prst="straightConnector1">
            <a:avLst/>
          </a:prstGeom>
          <a:noFill/>
          <a:ln w="6350" cap="flat" cmpd="sng" algn="ctr">
            <a:solidFill>
              <a:srgbClr val="00B050"/>
            </a:solidFill>
            <a:prstDash val="solid"/>
            <a:miter lim="800000"/>
            <a:tailEnd type="triangle"/>
          </a:ln>
          <a:effectLst/>
        </p:spPr>
      </p:cxnSp>
      <p:cxnSp>
        <p:nvCxnSpPr>
          <p:cNvPr id="32" name="直接箭头连接符 32">
            <a:extLst>
              <a:ext uri="{FF2B5EF4-FFF2-40B4-BE49-F238E27FC236}">
                <a16:creationId xmlns:a16="http://schemas.microsoft.com/office/drawing/2014/main" id="{53A2C314-9AE5-4579-81CB-0D0673E60F80}"/>
              </a:ext>
            </a:extLst>
          </p:cNvPr>
          <p:cNvCxnSpPr>
            <a:cxnSpLocks/>
            <a:stCxn id="30" idx="3"/>
          </p:cNvCxnSpPr>
          <p:nvPr/>
        </p:nvCxnSpPr>
        <p:spPr>
          <a:xfrm>
            <a:off x="3483148" y="2717420"/>
            <a:ext cx="281180" cy="397701"/>
          </a:xfrm>
          <a:prstGeom prst="straightConnector1">
            <a:avLst/>
          </a:prstGeom>
          <a:noFill/>
          <a:ln w="6350" cap="flat" cmpd="sng" algn="ctr">
            <a:solidFill>
              <a:srgbClr val="00B050"/>
            </a:solidFill>
            <a:prstDash val="solid"/>
            <a:miter lim="800000"/>
            <a:tailEnd type="triangle"/>
          </a:ln>
          <a:effectLst/>
        </p:spPr>
      </p:cxnSp>
      <p:grpSp>
        <p:nvGrpSpPr>
          <p:cNvPr id="33" name="组合 105">
            <a:extLst>
              <a:ext uri="{FF2B5EF4-FFF2-40B4-BE49-F238E27FC236}">
                <a16:creationId xmlns:a16="http://schemas.microsoft.com/office/drawing/2014/main" id="{AC06395F-18FE-4801-B44F-FE586C9A050A}"/>
              </a:ext>
            </a:extLst>
          </p:cNvPr>
          <p:cNvGrpSpPr/>
          <p:nvPr/>
        </p:nvGrpSpPr>
        <p:grpSpPr>
          <a:xfrm>
            <a:off x="2982258" y="3869001"/>
            <a:ext cx="317716" cy="252547"/>
            <a:chOff x="2373206" y="1768861"/>
            <a:chExt cx="317716" cy="252547"/>
          </a:xfrm>
        </p:grpSpPr>
        <p:sp>
          <p:nvSpPr>
            <p:cNvPr id="34" name="椭圆 106">
              <a:extLst>
                <a:ext uri="{FF2B5EF4-FFF2-40B4-BE49-F238E27FC236}">
                  <a16:creationId xmlns:a16="http://schemas.microsoft.com/office/drawing/2014/main" id="{A5080B53-7604-4AC4-A850-0DFE3554E7DF}"/>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35" name="矩形 107">
              <a:extLst>
                <a:ext uri="{FF2B5EF4-FFF2-40B4-BE49-F238E27FC236}">
                  <a16:creationId xmlns:a16="http://schemas.microsoft.com/office/drawing/2014/main" id="{7CA96A98-9E49-4718-9EFE-D83BAFB6EC79}"/>
                </a:ext>
              </a:extLst>
            </p:cNvPr>
            <p:cNvSpPr/>
            <p:nvPr/>
          </p:nvSpPr>
          <p:spPr>
            <a:xfrm>
              <a:off x="2373206" y="1786612"/>
              <a:ext cx="317716"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2.1</a:t>
              </a:r>
              <a:endParaRPr lang="en-US" sz="825" kern="0" dirty="0">
                <a:solidFill>
                  <a:prstClr val="white"/>
                </a:solidFill>
                <a:latin typeface="Calibri" panose="020F0502020204030204"/>
              </a:endParaRPr>
            </a:p>
          </p:txBody>
        </p:sp>
      </p:grpSp>
      <p:grpSp>
        <p:nvGrpSpPr>
          <p:cNvPr id="36" name="组合 108">
            <a:extLst>
              <a:ext uri="{FF2B5EF4-FFF2-40B4-BE49-F238E27FC236}">
                <a16:creationId xmlns:a16="http://schemas.microsoft.com/office/drawing/2014/main" id="{4A06C3F7-AB8B-4B18-BD15-8B711DCE75C4}"/>
              </a:ext>
            </a:extLst>
          </p:cNvPr>
          <p:cNvGrpSpPr/>
          <p:nvPr/>
        </p:nvGrpSpPr>
        <p:grpSpPr>
          <a:xfrm>
            <a:off x="2612935" y="3075845"/>
            <a:ext cx="317716" cy="252547"/>
            <a:chOff x="2361522" y="1768861"/>
            <a:chExt cx="317715" cy="252547"/>
          </a:xfrm>
        </p:grpSpPr>
        <p:sp>
          <p:nvSpPr>
            <p:cNvPr id="37" name="椭圆 109">
              <a:extLst>
                <a:ext uri="{FF2B5EF4-FFF2-40B4-BE49-F238E27FC236}">
                  <a16:creationId xmlns:a16="http://schemas.microsoft.com/office/drawing/2014/main" id="{58254051-12E6-4920-90B0-329365544973}"/>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38" name="矩形 110">
              <a:extLst>
                <a:ext uri="{FF2B5EF4-FFF2-40B4-BE49-F238E27FC236}">
                  <a16:creationId xmlns:a16="http://schemas.microsoft.com/office/drawing/2014/main" id="{7F67DDF7-ED98-463C-A766-90FC2AF25B09}"/>
                </a:ext>
              </a:extLst>
            </p:cNvPr>
            <p:cNvSpPr/>
            <p:nvPr/>
          </p:nvSpPr>
          <p:spPr>
            <a:xfrm>
              <a:off x="2361522" y="1794790"/>
              <a:ext cx="317715"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2.2</a:t>
              </a:r>
              <a:endParaRPr lang="en-US" sz="825" kern="0" dirty="0">
                <a:solidFill>
                  <a:prstClr val="white"/>
                </a:solidFill>
                <a:latin typeface="Calibri" panose="020F0502020204030204"/>
              </a:endParaRPr>
            </a:p>
          </p:txBody>
        </p:sp>
      </p:grpSp>
      <p:grpSp>
        <p:nvGrpSpPr>
          <p:cNvPr id="39" name="组合 111">
            <a:extLst>
              <a:ext uri="{FF2B5EF4-FFF2-40B4-BE49-F238E27FC236}">
                <a16:creationId xmlns:a16="http://schemas.microsoft.com/office/drawing/2014/main" id="{987621A3-871D-4C0C-A5E7-E84BD9B31B40}"/>
              </a:ext>
            </a:extLst>
          </p:cNvPr>
          <p:cNvGrpSpPr/>
          <p:nvPr/>
        </p:nvGrpSpPr>
        <p:grpSpPr>
          <a:xfrm>
            <a:off x="3426021" y="2787048"/>
            <a:ext cx="317716" cy="252547"/>
            <a:chOff x="2373206" y="1768861"/>
            <a:chExt cx="317716" cy="252547"/>
          </a:xfrm>
        </p:grpSpPr>
        <p:sp>
          <p:nvSpPr>
            <p:cNvPr id="40" name="椭圆 112">
              <a:extLst>
                <a:ext uri="{FF2B5EF4-FFF2-40B4-BE49-F238E27FC236}">
                  <a16:creationId xmlns:a16="http://schemas.microsoft.com/office/drawing/2014/main" id="{C2A2D146-3228-40AE-B55D-C793824764AC}"/>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41" name="矩形 113">
              <a:extLst>
                <a:ext uri="{FF2B5EF4-FFF2-40B4-BE49-F238E27FC236}">
                  <a16:creationId xmlns:a16="http://schemas.microsoft.com/office/drawing/2014/main" id="{6CDF54DC-79A1-4A39-95A2-E537CD46B134}"/>
                </a:ext>
              </a:extLst>
            </p:cNvPr>
            <p:cNvSpPr/>
            <p:nvPr/>
          </p:nvSpPr>
          <p:spPr>
            <a:xfrm>
              <a:off x="2373206" y="1786612"/>
              <a:ext cx="317716"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2.3</a:t>
              </a:r>
              <a:endParaRPr lang="en-US" sz="825" kern="0" dirty="0">
                <a:solidFill>
                  <a:prstClr val="white"/>
                </a:solidFill>
                <a:latin typeface="Calibri" panose="020F0502020204030204"/>
              </a:endParaRPr>
            </a:p>
          </p:txBody>
        </p:sp>
      </p:grpSp>
      <p:cxnSp>
        <p:nvCxnSpPr>
          <p:cNvPr id="42" name="直接箭头连接符 35">
            <a:extLst>
              <a:ext uri="{FF2B5EF4-FFF2-40B4-BE49-F238E27FC236}">
                <a16:creationId xmlns:a16="http://schemas.microsoft.com/office/drawing/2014/main" id="{3D6CE18D-0145-44A8-94A0-8D4C8AE7A113}"/>
              </a:ext>
            </a:extLst>
          </p:cNvPr>
          <p:cNvCxnSpPr>
            <a:cxnSpLocks/>
            <a:stCxn id="18" idx="2"/>
          </p:cNvCxnSpPr>
          <p:nvPr/>
        </p:nvCxnSpPr>
        <p:spPr>
          <a:xfrm>
            <a:off x="2045825" y="1578796"/>
            <a:ext cx="1865963" cy="933125"/>
          </a:xfrm>
          <a:prstGeom prst="straightConnector1">
            <a:avLst/>
          </a:prstGeom>
          <a:noFill/>
          <a:ln w="6350" cap="flat" cmpd="sng" algn="ctr">
            <a:solidFill>
              <a:srgbClr val="7030A0"/>
            </a:solidFill>
            <a:prstDash val="solid"/>
            <a:miter lim="800000"/>
            <a:tailEnd type="triangle"/>
          </a:ln>
          <a:effectLst/>
        </p:spPr>
      </p:cxnSp>
      <p:cxnSp>
        <p:nvCxnSpPr>
          <p:cNvPr id="43" name="直接箭头连接符 168">
            <a:extLst>
              <a:ext uri="{FF2B5EF4-FFF2-40B4-BE49-F238E27FC236}">
                <a16:creationId xmlns:a16="http://schemas.microsoft.com/office/drawing/2014/main" id="{DA141E9D-4229-44D6-A2D4-4EE24BB13132}"/>
              </a:ext>
            </a:extLst>
          </p:cNvPr>
          <p:cNvCxnSpPr>
            <a:cxnSpLocks/>
          </p:cNvCxnSpPr>
          <p:nvPr/>
        </p:nvCxnSpPr>
        <p:spPr>
          <a:xfrm flipH="1">
            <a:off x="4044965" y="1581944"/>
            <a:ext cx="1347693" cy="909147"/>
          </a:xfrm>
          <a:prstGeom prst="straightConnector1">
            <a:avLst/>
          </a:prstGeom>
          <a:noFill/>
          <a:ln w="6350" cap="flat" cmpd="sng" algn="ctr">
            <a:solidFill>
              <a:srgbClr val="7030A0"/>
            </a:solidFill>
            <a:prstDash val="solid"/>
            <a:miter lim="800000"/>
            <a:tailEnd type="triangle"/>
          </a:ln>
          <a:effectLst/>
        </p:spPr>
      </p:cxnSp>
      <p:cxnSp>
        <p:nvCxnSpPr>
          <p:cNvPr id="44" name="直接箭头连接符 170">
            <a:extLst>
              <a:ext uri="{FF2B5EF4-FFF2-40B4-BE49-F238E27FC236}">
                <a16:creationId xmlns:a16="http://schemas.microsoft.com/office/drawing/2014/main" id="{CD3F7FC2-44F2-4990-B825-1A4740257768}"/>
              </a:ext>
            </a:extLst>
          </p:cNvPr>
          <p:cNvCxnSpPr/>
          <p:nvPr/>
        </p:nvCxnSpPr>
        <p:spPr>
          <a:xfrm flipH="1">
            <a:off x="5691792" y="1352234"/>
            <a:ext cx="1250299" cy="56628"/>
          </a:xfrm>
          <a:prstGeom prst="straightConnector1">
            <a:avLst/>
          </a:prstGeom>
          <a:noFill/>
          <a:ln w="6350" cap="flat" cmpd="sng" algn="ctr">
            <a:solidFill>
              <a:srgbClr val="7030A0"/>
            </a:solidFill>
            <a:prstDash val="solid"/>
            <a:miter lim="800000"/>
            <a:tailEnd type="triangle"/>
          </a:ln>
          <a:effectLst/>
        </p:spPr>
      </p:cxnSp>
      <p:grpSp>
        <p:nvGrpSpPr>
          <p:cNvPr id="45" name="组合 117">
            <a:extLst>
              <a:ext uri="{FF2B5EF4-FFF2-40B4-BE49-F238E27FC236}">
                <a16:creationId xmlns:a16="http://schemas.microsoft.com/office/drawing/2014/main" id="{B551DD75-2254-4116-81B7-6614CCC1CC14}"/>
              </a:ext>
            </a:extLst>
          </p:cNvPr>
          <p:cNvGrpSpPr/>
          <p:nvPr/>
        </p:nvGrpSpPr>
        <p:grpSpPr>
          <a:xfrm>
            <a:off x="982377" y="1128001"/>
            <a:ext cx="317716" cy="252547"/>
            <a:chOff x="2373206" y="1768861"/>
            <a:chExt cx="317716" cy="252547"/>
          </a:xfrm>
        </p:grpSpPr>
        <p:sp>
          <p:nvSpPr>
            <p:cNvPr id="46" name="椭圆 118">
              <a:extLst>
                <a:ext uri="{FF2B5EF4-FFF2-40B4-BE49-F238E27FC236}">
                  <a16:creationId xmlns:a16="http://schemas.microsoft.com/office/drawing/2014/main" id="{EB3A6AF1-0072-4E85-85FD-8C03F96C367A}"/>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47" name="矩形 119">
              <a:extLst>
                <a:ext uri="{FF2B5EF4-FFF2-40B4-BE49-F238E27FC236}">
                  <a16:creationId xmlns:a16="http://schemas.microsoft.com/office/drawing/2014/main" id="{636BBEDA-F7F8-4872-A25D-336B63A81D89}"/>
                </a:ext>
              </a:extLst>
            </p:cNvPr>
            <p:cNvSpPr/>
            <p:nvPr/>
          </p:nvSpPr>
          <p:spPr>
            <a:xfrm>
              <a:off x="2373206" y="1786612"/>
              <a:ext cx="317716"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3.1</a:t>
              </a:r>
              <a:endParaRPr lang="en-US" sz="825" kern="0" dirty="0">
                <a:solidFill>
                  <a:prstClr val="white"/>
                </a:solidFill>
                <a:latin typeface="Calibri" panose="020F0502020204030204"/>
              </a:endParaRPr>
            </a:p>
          </p:txBody>
        </p:sp>
      </p:grpSp>
      <p:grpSp>
        <p:nvGrpSpPr>
          <p:cNvPr id="48" name="组合 120">
            <a:extLst>
              <a:ext uri="{FF2B5EF4-FFF2-40B4-BE49-F238E27FC236}">
                <a16:creationId xmlns:a16="http://schemas.microsoft.com/office/drawing/2014/main" id="{B67BD04A-FA97-4D67-BAF2-69BF411CD2E6}"/>
              </a:ext>
            </a:extLst>
          </p:cNvPr>
          <p:cNvGrpSpPr/>
          <p:nvPr/>
        </p:nvGrpSpPr>
        <p:grpSpPr>
          <a:xfrm>
            <a:off x="2151153" y="1673634"/>
            <a:ext cx="317716" cy="252547"/>
            <a:chOff x="2373206" y="1768861"/>
            <a:chExt cx="317715" cy="252547"/>
          </a:xfrm>
        </p:grpSpPr>
        <p:sp>
          <p:nvSpPr>
            <p:cNvPr id="49" name="椭圆 121">
              <a:extLst>
                <a:ext uri="{FF2B5EF4-FFF2-40B4-BE49-F238E27FC236}">
                  <a16:creationId xmlns:a16="http://schemas.microsoft.com/office/drawing/2014/main" id="{0AA1E95F-22B1-424F-BB1F-879105FDD23E}"/>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50" name="矩形 122">
              <a:extLst>
                <a:ext uri="{FF2B5EF4-FFF2-40B4-BE49-F238E27FC236}">
                  <a16:creationId xmlns:a16="http://schemas.microsoft.com/office/drawing/2014/main" id="{0B6694F8-3B6E-4E37-BADF-BDF1D7023650}"/>
                </a:ext>
              </a:extLst>
            </p:cNvPr>
            <p:cNvSpPr/>
            <p:nvPr/>
          </p:nvSpPr>
          <p:spPr>
            <a:xfrm>
              <a:off x="2373206" y="1786612"/>
              <a:ext cx="317715"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3.2</a:t>
              </a:r>
              <a:endParaRPr lang="en-US" sz="825" kern="0" dirty="0">
                <a:solidFill>
                  <a:prstClr val="white"/>
                </a:solidFill>
                <a:latin typeface="Calibri" panose="020F0502020204030204"/>
              </a:endParaRPr>
            </a:p>
          </p:txBody>
        </p:sp>
      </p:grpSp>
      <p:grpSp>
        <p:nvGrpSpPr>
          <p:cNvPr id="51" name="组合 123">
            <a:extLst>
              <a:ext uri="{FF2B5EF4-FFF2-40B4-BE49-F238E27FC236}">
                <a16:creationId xmlns:a16="http://schemas.microsoft.com/office/drawing/2014/main" id="{94AADBD5-FE2D-408F-93E3-B83E697E36E4}"/>
              </a:ext>
            </a:extLst>
          </p:cNvPr>
          <p:cNvGrpSpPr/>
          <p:nvPr/>
        </p:nvGrpSpPr>
        <p:grpSpPr>
          <a:xfrm>
            <a:off x="6424349" y="1307840"/>
            <a:ext cx="317716" cy="252547"/>
            <a:chOff x="2373206" y="1768861"/>
            <a:chExt cx="317716" cy="252547"/>
          </a:xfrm>
        </p:grpSpPr>
        <p:sp>
          <p:nvSpPr>
            <p:cNvPr id="52" name="椭圆 124">
              <a:extLst>
                <a:ext uri="{FF2B5EF4-FFF2-40B4-BE49-F238E27FC236}">
                  <a16:creationId xmlns:a16="http://schemas.microsoft.com/office/drawing/2014/main" id="{3B3D72B5-6671-4D9D-87F1-4B058C44D4ED}"/>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53" name="矩形 125">
              <a:extLst>
                <a:ext uri="{FF2B5EF4-FFF2-40B4-BE49-F238E27FC236}">
                  <a16:creationId xmlns:a16="http://schemas.microsoft.com/office/drawing/2014/main" id="{2FE2115D-2133-444A-A144-1BE696D2CC63}"/>
                </a:ext>
              </a:extLst>
            </p:cNvPr>
            <p:cNvSpPr/>
            <p:nvPr/>
          </p:nvSpPr>
          <p:spPr>
            <a:xfrm>
              <a:off x="2373206" y="1786612"/>
              <a:ext cx="317716"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3.1</a:t>
              </a:r>
              <a:endParaRPr lang="en-US" sz="825" kern="0" dirty="0">
                <a:solidFill>
                  <a:prstClr val="white"/>
                </a:solidFill>
                <a:latin typeface="Calibri" panose="020F0502020204030204"/>
              </a:endParaRPr>
            </a:p>
          </p:txBody>
        </p:sp>
      </p:grpSp>
      <p:grpSp>
        <p:nvGrpSpPr>
          <p:cNvPr id="54" name="组合 126">
            <a:extLst>
              <a:ext uri="{FF2B5EF4-FFF2-40B4-BE49-F238E27FC236}">
                <a16:creationId xmlns:a16="http://schemas.microsoft.com/office/drawing/2014/main" id="{4293A155-34AB-4D14-A2EB-564CE5E8027E}"/>
              </a:ext>
            </a:extLst>
          </p:cNvPr>
          <p:cNvGrpSpPr/>
          <p:nvPr/>
        </p:nvGrpSpPr>
        <p:grpSpPr>
          <a:xfrm>
            <a:off x="5033101" y="1597662"/>
            <a:ext cx="317716" cy="252547"/>
            <a:chOff x="2373207" y="1768861"/>
            <a:chExt cx="317715" cy="252547"/>
          </a:xfrm>
        </p:grpSpPr>
        <p:sp>
          <p:nvSpPr>
            <p:cNvPr id="55" name="椭圆 127">
              <a:extLst>
                <a:ext uri="{FF2B5EF4-FFF2-40B4-BE49-F238E27FC236}">
                  <a16:creationId xmlns:a16="http://schemas.microsoft.com/office/drawing/2014/main" id="{C4C63EE0-9CF8-48D9-A2E7-4DEA70422E4D}"/>
                </a:ext>
              </a:extLst>
            </p:cNvPr>
            <p:cNvSpPr/>
            <p:nvPr/>
          </p:nvSpPr>
          <p:spPr>
            <a:xfrm>
              <a:off x="2404831"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25" kern="0" dirty="0">
                <a:solidFill>
                  <a:prstClr val="white"/>
                </a:solidFill>
                <a:latin typeface="Calibri" panose="020F0502020204030204"/>
              </a:endParaRPr>
            </a:p>
          </p:txBody>
        </p:sp>
        <p:sp>
          <p:nvSpPr>
            <p:cNvPr id="56" name="矩形 128">
              <a:extLst>
                <a:ext uri="{FF2B5EF4-FFF2-40B4-BE49-F238E27FC236}">
                  <a16:creationId xmlns:a16="http://schemas.microsoft.com/office/drawing/2014/main" id="{FE9BD49D-CDE0-44BB-8FE2-F1AC24867DBF}"/>
                </a:ext>
              </a:extLst>
            </p:cNvPr>
            <p:cNvSpPr/>
            <p:nvPr/>
          </p:nvSpPr>
          <p:spPr>
            <a:xfrm>
              <a:off x="2373207" y="1786612"/>
              <a:ext cx="317715"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3.2</a:t>
              </a:r>
              <a:endParaRPr lang="en-US" sz="825" kern="0" dirty="0">
                <a:solidFill>
                  <a:prstClr val="white"/>
                </a:solidFill>
                <a:latin typeface="Calibri" panose="020F0502020204030204"/>
              </a:endParaRPr>
            </a:p>
          </p:txBody>
        </p:sp>
      </p:grpSp>
      <p:cxnSp>
        <p:nvCxnSpPr>
          <p:cNvPr id="57" name="直接箭头连接符 58">
            <a:extLst>
              <a:ext uri="{FF2B5EF4-FFF2-40B4-BE49-F238E27FC236}">
                <a16:creationId xmlns:a16="http://schemas.microsoft.com/office/drawing/2014/main" id="{238BA399-4DF1-44C8-AF9D-9CAFCC53813F}"/>
              </a:ext>
            </a:extLst>
          </p:cNvPr>
          <p:cNvCxnSpPr>
            <a:cxnSpLocks/>
            <a:stCxn id="19" idx="3"/>
            <a:endCxn id="30" idx="1"/>
          </p:cNvCxnSpPr>
          <p:nvPr/>
        </p:nvCxnSpPr>
        <p:spPr>
          <a:xfrm flipV="1">
            <a:off x="1719668" y="2717419"/>
            <a:ext cx="741414" cy="156584"/>
          </a:xfrm>
          <a:prstGeom prst="straightConnector1">
            <a:avLst/>
          </a:prstGeom>
          <a:noFill/>
          <a:ln w="6350" cap="flat" cmpd="sng" algn="ctr">
            <a:solidFill>
              <a:srgbClr val="5B9BD5"/>
            </a:solidFill>
            <a:prstDash val="solid"/>
            <a:miter lim="800000"/>
            <a:tailEnd type="triangle"/>
          </a:ln>
          <a:effectLst/>
        </p:spPr>
      </p:cxnSp>
      <p:grpSp>
        <p:nvGrpSpPr>
          <p:cNvPr id="58" name="组合 131">
            <a:extLst>
              <a:ext uri="{FF2B5EF4-FFF2-40B4-BE49-F238E27FC236}">
                <a16:creationId xmlns:a16="http://schemas.microsoft.com/office/drawing/2014/main" id="{A3F472B1-63F3-46D2-A86C-BB9CB97093B2}"/>
              </a:ext>
            </a:extLst>
          </p:cNvPr>
          <p:cNvGrpSpPr/>
          <p:nvPr/>
        </p:nvGrpSpPr>
        <p:grpSpPr>
          <a:xfrm>
            <a:off x="1848481" y="2742609"/>
            <a:ext cx="246014" cy="252547"/>
            <a:chOff x="2404830" y="1768861"/>
            <a:chExt cx="246013" cy="252547"/>
          </a:xfrm>
        </p:grpSpPr>
        <p:sp>
          <p:nvSpPr>
            <p:cNvPr id="59" name="椭圆 132">
              <a:extLst>
                <a:ext uri="{FF2B5EF4-FFF2-40B4-BE49-F238E27FC236}">
                  <a16:creationId xmlns:a16="http://schemas.microsoft.com/office/drawing/2014/main" id="{E18FB59C-C51D-4F3A-A294-DB51966EE9A3}"/>
                </a:ext>
              </a:extLst>
            </p:cNvPr>
            <p:cNvSpPr/>
            <p:nvPr/>
          </p:nvSpPr>
          <p:spPr>
            <a:xfrm>
              <a:off x="2404830"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00" kern="0" dirty="0">
                <a:solidFill>
                  <a:prstClr val="white"/>
                </a:solidFill>
                <a:latin typeface="Calibri" panose="020F0502020204030204"/>
              </a:endParaRPr>
            </a:p>
          </p:txBody>
        </p:sp>
        <p:sp>
          <p:nvSpPr>
            <p:cNvPr id="60" name="矩形 133">
              <a:extLst>
                <a:ext uri="{FF2B5EF4-FFF2-40B4-BE49-F238E27FC236}">
                  <a16:creationId xmlns:a16="http://schemas.microsoft.com/office/drawing/2014/main" id="{2F070529-061D-4E63-A340-AC0904972D22}"/>
                </a:ext>
              </a:extLst>
            </p:cNvPr>
            <p:cNvSpPr/>
            <p:nvPr/>
          </p:nvSpPr>
          <p:spPr>
            <a:xfrm>
              <a:off x="2413278" y="1786612"/>
              <a:ext cx="237565"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1</a:t>
              </a:r>
              <a:endParaRPr lang="en-US" sz="825" kern="0" dirty="0">
                <a:solidFill>
                  <a:prstClr val="white"/>
                </a:solidFill>
                <a:latin typeface="Calibri" panose="020F0502020204030204"/>
              </a:endParaRPr>
            </a:p>
          </p:txBody>
        </p:sp>
      </p:grpSp>
      <p:sp>
        <p:nvSpPr>
          <p:cNvPr id="61" name="圆角矩形 68">
            <a:extLst>
              <a:ext uri="{FF2B5EF4-FFF2-40B4-BE49-F238E27FC236}">
                <a16:creationId xmlns:a16="http://schemas.microsoft.com/office/drawing/2014/main" id="{04D138D3-A1AC-4AD9-9494-9FCB4CC23340}"/>
              </a:ext>
            </a:extLst>
          </p:cNvPr>
          <p:cNvSpPr/>
          <p:nvPr/>
        </p:nvSpPr>
        <p:spPr>
          <a:xfrm>
            <a:off x="2204312" y="4128180"/>
            <a:ext cx="1535607" cy="241493"/>
          </a:xfrm>
          <a:prstGeom prst="roundRect">
            <a:avLst/>
          </a:prstGeom>
          <a:solidFill>
            <a:srgbClr val="FFC000">
              <a:lumMod val="60000"/>
              <a:lumOff val="40000"/>
            </a:srgbClr>
          </a:solidFill>
          <a:ln w="28575" cap="flat" cmpd="sng" algn="ctr">
            <a:solidFill>
              <a:srgbClr val="FFC000">
                <a:lumMod val="50000"/>
              </a:srgbClr>
            </a:solidFill>
            <a:prstDash val="solid"/>
            <a:miter lim="800000"/>
          </a:ln>
          <a:effectLst/>
        </p:spPr>
        <p:txBody>
          <a:bodyPr rtlCol="0" anchor="ctr"/>
          <a:lstStyle/>
          <a:p>
            <a:pPr algn="ctr" defTabSz="685800" fontAlgn="base">
              <a:spcBef>
                <a:spcPct val="0"/>
              </a:spcBef>
              <a:spcAft>
                <a:spcPct val="0"/>
              </a:spcAft>
              <a:defRPr/>
            </a:pPr>
            <a:r>
              <a:rPr lang="en-US" altLang="zh-CN" sz="1200" kern="0" dirty="0">
                <a:solidFill>
                  <a:prstClr val="black"/>
                </a:solidFill>
                <a:latin typeface="Calibri" panose="020F0502020204030204"/>
                <a:ea typeface="DengXian" panose="02010600030101010101" pitchFamily="2" charset="-122"/>
              </a:rPr>
              <a:t>3</a:t>
            </a:r>
            <a:r>
              <a:rPr lang="en-US" altLang="zh-CN" sz="1200" kern="0" baseline="30000" dirty="0">
                <a:solidFill>
                  <a:prstClr val="black"/>
                </a:solidFill>
                <a:latin typeface="Calibri" panose="020F0502020204030204"/>
                <a:ea typeface="DengXian" panose="02010600030101010101" pitchFamily="2" charset="-122"/>
              </a:rPr>
              <a:t>rd</a:t>
            </a:r>
            <a:r>
              <a:rPr lang="zh-CN" altLang="en-US" sz="1200" kern="0" dirty="0">
                <a:solidFill>
                  <a:prstClr val="black"/>
                </a:solidFill>
                <a:latin typeface="Calibri" panose="020F0502020204030204"/>
                <a:ea typeface="DengXian" panose="02010600030101010101" pitchFamily="2" charset="-122"/>
              </a:rPr>
              <a:t> </a:t>
            </a:r>
            <a:r>
              <a:rPr lang="en-US" altLang="zh-CN" sz="1200" kern="0" dirty="0">
                <a:solidFill>
                  <a:prstClr val="black"/>
                </a:solidFill>
                <a:latin typeface="Calibri" panose="020F0502020204030204"/>
                <a:ea typeface="DengXian" panose="02010600030101010101" pitchFamily="2" charset="-122"/>
              </a:rPr>
              <a:t>Party</a:t>
            </a:r>
            <a:r>
              <a:rPr lang="zh-CN" altLang="en-US" sz="1200" kern="0" dirty="0">
                <a:solidFill>
                  <a:prstClr val="black"/>
                </a:solidFill>
                <a:latin typeface="Calibri" panose="020F0502020204030204"/>
                <a:ea typeface="DengXian" panose="02010600030101010101" pitchFamily="2" charset="-122"/>
              </a:rPr>
              <a:t> </a:t>
            </a:r>
            <a:r>
              <a:rPr lang="en-US" altLang="zh-CN" sz="1200" kern="0" dirty="0">
                <a:solidFill>
                  <a:prstClr val="black"/>
                </a:solidFill>
                <a:latin typeface="Calibri" panose="020F0502020204030204"/>
                <a:ea typeface="DengXian" panose="02010600030101010101" pitchFamily="2" charset="-122"/>
              </a:rPr>
              <a:t>CN NSSMF</a:t>
            </a:r>
            <a:endParaRPr lang="en-US" sz="1200" kern="0" dirty="0">
              <a:solidFill>
                <a:prstClr val="black"/>
              </a:solidFill>
              <a:latin typeface="Calibri" panose="020F0502020204030204"/>
            </a:endParaRPr>
          </a:p>
        </p:txBody>
      </p:sp>
      <p:sp>
        <p:nvSpPr>
          <p:cNvPr id="62" name="TextBox 89">
            <a:extLst>
              <a:ext uri="{FF2B5EF4-FFF2-40B4-BE49-F238E27FC236}">
                <a16:creationId xmlns:a16="http://schemas.microsoft.com/office/drawing/2014/main" id="{F90C1972-BF0C-4B7C-A1D8-D3A965C0626F}"/>
              </a:ext>
            </a:extLst>
          </p:cNvPr>
          <p:cNvSpPr txBox="1"/>
          <p:nvPr/>
        </p:nvSpPr>
        <p:spPr>
          <a:xfrm>
            <a:off x="6027205" y="3691058"/>
            <a:ext cx="660758" cy="323165"/>
          </a:xfrm>
          <a:prstGeom prst="rect">
            <a:avLst/>
          </a:prstGeom>
          <a:noFill/>
        </p:spPr>
        <p:txBody>
          <a:bodyPr wrap="none" rtlCol="0">
            <a:spAutoFit/>
          </a:bodyPr>
          <a:lstStyle/>
          <a:p>
            <a:pPr defTabSz="685800">
              <a:defRPr/>
            </a:pPr>
            <a:r>
              <a:rPr lang="en-US" sz="1500" b="1" kern="0" dirty="0">
                <a:solidFill>
                  <a:prstClr val="black"/>
                </a:solidFill>
                <a:latin typeface="Calibri" panose="020F0502020204030204"/>
              </a:rPr>
              <a:t>ONAP</a:t>
            </a:r>
          </a:p>
        </p:txBody>
      </p:sp>
      <p:sp>
        <p:nvSpPr>
          <p:cNvPr id="63" name="圆角矩形 86">
            <a:extLst>
              <a:ext uri="{FF2B5EF4-FFF2-40B4-BE49-F238E27FC236}">
                <a16:creationId xmlns:a16="http://schemas.microsoft.com/office/drawing/2014/main" id="{52EAD7FF-D23F-416E-AC9A-57C15BF1BE40}"/>
              </a:ext>
            </a:extLst>
          </p:cNvPr>
          <p:cNvSpPr/>
          <p:nvPr/>
        </p:nvSpPr>
        <p:spPr>
          <a:xfrm>
            <a:off x="3347886" y="4624751"/>
            <a:ext cx="310670" cy="148197"/>
          </a:xfrm>
          <a:prstGeom prst="roundRect">
            <a:avLst/>
          </a:prstGeom>
          <a:solidFill>
            <a:schemeClr val="accent5">
              <a:lumMod val="20000"/>
              <a:lumOff val="80000"/>
            </a:scheme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pPr>
            <a:endParaRPr lang="en-US" sz="1050" kern="0" dirty="0">
              <a:solidFill>
                <a:prstClr val="black"/>
              </a:solidFill>
              <a:highlight>
                <a:srgbClr val="00FFFF"/>
              </a:highlight>
              <a:latin typeface="Calibri" panose="020F0502020204030204"/>
              <a:ea typeface="DengXian" panose="02010600030101010101" pitchFamily="2" charset="-122"/>
            </a:endParaRPr>
          </a:p>
        </p:txBody>
      </p:sp>
      <p:sp>
        <p:nvSpPr>
          <p:cNvPr id="64" name="TextBox 63">
            <a:extLst>
              <a:ext uri="{FF2B5EF4-FFF2-40B4-BE49-F238E27FC236}">
                <a16:creationId xmlns:a16="http://schemas.microsoft.com/office/drawing/2014/main" id="{12178BBA-65EB-447E-A21F-1453D1EC2691}"/>
              </a:ext>
            </a:extLst>
          </p:cNvPr>
          <p:cNvSpPr txBox="1"/>
          <p:nvPr/>
        </p:nvSpPr>
        <p:spPr>
          <a:xfrm>
            <a:off x="3649546" y="4576758"/>
            <a:ext cx="1228221" cy="276999"/>
          </a:xfrm>
          <a:prstGeom prst="rect">
            <a:avLst/>
          </a:prstGeom>
          <a:noFill/>
        </p:spPr>
        <p:txBody>
          <a:bodyPr wrap="none" rtlCol="0">
            <a:spAutoFit/>
          </a:bodyPr>
          <a:lstStyle/>
          <a:p>
            <a:pPr defTabSz="685800">
              <a:defRPr/>
            </a:pPr>
            <a:r>
              <a:rPr lang="en-US" sz="1200" kern="0" dirty="0">
                <a:solidFill>
                  <a:prstClr val="black"/>
                </a:solidFill>
                <a:latin typeface="Calibri" panose="020F0502020204030204"/>
              </a:rPr>
              <a:t>New in Honolulu</a:t>
            </a:r>
          </a:p>
        </p:txBody>
      </p:sp>
      <p:sp>
        <p:nvSpPr>
          <p:cNvPr id="65" name="圆角矩形 102">
            <a:extLst>
              <a:ext uri="{FF2B5EF4-FFF2-40B4-BE49-F238E27FC236}">
                <a16:creationId xmlns:a16="http://schemas.microsoft.com/office/drawing/2014/main" id="{29FB756D-99CF-4165-B1B7-FA3A751D0794}"/>
              </a:ext>
            </a:extLst>
          </p:cNvPr>
          <p:cNvSpPr/>
          <p:nvPr/>
        </p:nvSpPr>
        <p:spPr>
          <a:xfrm>
            <a:off x="5320352" y="4613274"/>
            <a:ext cx="310670" cy="157076"/>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sz="900" kern="0" dirty="0">
              <a:solidFill>
                <a:prstClr val="white"/>
              </a:solidFill>
              <a:latin typeface="Calibri" panose="020F0502020204030204"/>
            </a:endParaRPr>
          </a:p>
        </p:txBody>
      </p:sp>
      <p:sp>
        <p:nvSpPr>
          <p:cNvPr id="66" name="TextBox 75">
            <a:extLst>
              <a:ext uri="{FF2B5EF4-FFF2-40B4-BE49-F238E27FC236}">
                <a16:creationId xmlns:a16="http://schemas.microsoft.com/office/drawing/2014/main" id="{164A6918-48D9-4F55-B10B-966773277B39}"/>
              </a:ext>
            </a:extLst>
          </p:cNvPr>
          <p:cNvSpPr txBox="1"/>
          <p:nvPr/>
        </p:nvSpPr>
        <p:spPr>
          <a:xfrm>
            <a:off x="5611229" y="4579151"/>
            <a:ext cx="1021433" cy="276999"/>
          </a:xfrm>
          <a:prstGeom prst="rect">
            <a:avLst/>
          </a:prstGeom>
          <a:noFill/>
        </p:spPr>
        <p:txBody>
          <a:bodyPr wrap="none" rtlCol="0">
            <a:spAutoFit/>
          </a:bodyPr>
          <a:lstStyle/>
          <a:p>
            <a:pPr defTabSz="685800">
              <a:defRPr/>
            </a:pPr>
            <a:r>
              <a:rPr lang="en-US" sz="1200" kern="0" dirty="0">
                <a:solidFill>
                  <a:prstClr val="black"/>
                </a:solidFill>
                <a:latin typeface="Calibri" panose="020F0502020204030204"/>
              </a:rPr>
              <a:t>New in Guilin</a:t>
            </a:r>
          </a:p>
        </p:txBody>
      </p:sp>
      <p:sp>
        <p:nvSpPr>
          <p:cNvPr id="67" name="圆角矩形 86">
            <a:extLst>
              <a:ext uri="{FF2B5EF4-FFF2-40B4-BE49-F238E27FC236}">
                <a16:creationId xmlns:a16="http://schemas.microsoft.com/office/drawing/2014/main" id="{DA88F60E-DB4C-4B29-992C-29C381DFA3CB}"/>
              </a:ext>
            </a:extLst>
          </p:cNvPr>
          <p:cNvSpPr/>
          <p:nvPr/>
        </p:nvSpPr>
        <p:spPr>
          <a:xfrm>
            <a:off x="2540700" y="1939299"/>
            <a:ext cx="2630699" cy="169642"/>
          </a:xfrm>
          <a:prstGeom prst="roundRect">
            <a:avLst/>
          </a:prstGeom>
          <a:solidFill>
            <a:srgbClr val="A5A5A5">
              <a:lumMod val="75000"/>
            </a:srgbClr>
          </a:solidFill>
          <a:ln w="12700" cap="flat" cmpd="sng" algn="ctr">
            <a:solidFill>
              <a:srgbClr val="5B9BD5">
                <a:shade val="50000"/>
              </a:srgbClr>
            </a:solidFill>
            <a:prstDash val="solid"/>
            <a:miter lim="800000"/>
          </a:ln>
          <a:effectLst/>
        </p:spPr>
        <p:txBody>
          <a:bodyPr rtlCol="0" anchor="ctr"/>
          <a:lstStyle/>
          <a:p>
            <a:pPr defTabSz="685800" fontAlgn="base">
              <a:spcBef>
                <a:spcPct val="0"/>
              </a:spcBef>
              <a:spcAft>
                <a:spcPct val="0"/>
              </a:spcAft>
              <a:defRPr/>
            </a:pPr>
            <a:r>
              <a:rPr lang="en-US" altLang="zh-CN" sz="1050" kern="0" dirty="0">
                <a:solidFill>
                  <a:prstClr val="black"/>
                </a:solidFill>
                <a:highlight>
                  <a:srgbClr val="FFFF00"/>
                </a:highlight>
                <a:latin typeface="Calibri" panose="020F0502020204030204"/>
                <a:ea typeface="DengXian" panose="02010600030101010101" pitchFamily="2" charset="-122"/>
              </a:rPr>
              <a:t>EXT-API (TMF 628 APIs)</a:t>
            </a:r>
            <a:endParaRPr lang="en-US" sz="1050" kern="0" dirty="0">
              <a:solidFill>
                <a:prstClr val="black"/>
              </a:solidFill>
              <a:highlight>
                <a:srgbClr val="FFFF00"/>
              </a:highlight>
              <a:latin typeface="Calibri" panose="020F0502020204030204"/>
            </a:endParaRPr>
          </a:p>
        </p:txBody>
      </p:sp>
      <p:sp>
        <p:nvSpPr>
          <p:cNvPr id="68" name="圆角矩形 80">
            <a:extLst>
              <a:ext uri="{FF2B5EF4-FFF2-40B4-BE49-F238E27FC236}">
                <a16:creationId xmlns:a16="http://schemas.microsoft.com/office/drawing/2014/main" id="{A17C11D7-8288-4C93-8483-51D47722285E}"/>
              </a:ext>
            </a:extLst>
          </p:cNvPr>
          <p:cNvSpPr/>
          <p:nvPr/>
        </p:nvSpPr>
        <p:spPr>
          <a:xfrm>
            <a:off x="3638784" y="2504008"/>
            <a:ext cx="716726" cy="283040"/>
          </a:xfrm>
          <a:prstGeom prst="round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200" kern="0" dirty="0">
                <a:solidFill>
                  <a:schemeClr val="bg1"/>
                </a:solidFill>
                <a:latin typeface="Calibri" panose="020F0502020204030204"/>
                <a:ea typeface="DengXian" panose="02010600030101010101" pitchFamily="2" charset="-122"/>
              </a:rPr>
              <a:t>DES</a:t>
            </a:r>
            <a:endParaRPr lang="en-US" sz="1200" kern="0" dirty="0">
              <a:solidFill>
                <a:schemeClr val="bg1"/>
              </a:solidFill>
              <a:latin typeface="Calibri" panose="020F0502020204030204"/>
            </a:endParaRPr>
          </a:p>
        </p:txBody>
      </p:sp>
      <p:cxnSp>
        <p:nvCxnSpPr>
          <p:cNvPr id="69" name="直接箭头连接符 168">
            <a:extLst>
              <a:ext uri="{FF2B5EF4-FFF2-40B4-BE49-F238E27FC236}">
                <a16:creationId xmlns:a16="http://schemas.microsoft.com/office/drawing/2014/main" id="{804F21D5-23F2-41D5-81EA-E87A3F85A406}"/>
              </a:ext>
            </a:extLst>
          </p:cNvPr>
          <p:cNvCxnSpPr>
            <a:cxnSpLocks/>
            <a:stCxn id="68" idx="2"/>
          </p:cNvCxnSpPr>
          <p:nvPr/>
        </p:nvCxnSpPr>
        <p:spPr>
          <a:xfrm>
            <a:off x="3997147" y="2787048"/>
            <a:ext cx="117092" cy="314726"/>
          </a:xfrm>
          <a:prstGeom prst="straightConnector1">
            <a:avLst/>
          </a:prstGeom>
          <a:noFill/>
          <a:ln w="6350" cap="flat" cmpd="sng" algn="ctr">
            <a:solidFill>
              <a:srgbClr val="7030A0"/>
            </a:solidFill>
            <a:prstDash val="solid"/>
            <a:miter lim="800000"/>
            <a:tailEnd type="triangle"/>
          </a:ln>
          <a:effectLst/>
        </p:spPr>
      </p:cxnSp>
      <p:grpSp>
        <p:nvGrpSpPr>
          <p:cNvPr id="70" name="组合 126">
            <a:extLst>
              <a:ext uri="{FF2B5EF4-FFF2-40B4-BE49-F238E27FC236}">
                <a16:creationId xmlns:a16="http://schemas.microsoft.com/office/drawing/2014/main" id="{865A1DFE-45D8-49DB-B2E9-83210DFDC003}"/>
              </a:ext>
            </a:extLst>
          </p:cNvPr>
          <p:cNvGrpSpPr/>
          <p:nvPr/>
        </p:nvGrpSpPr>
        <p:grpSpPr>
          <a:xfrm>
            <a:off x="3835324" y="2817541"/>
            <a:ext cx="317716" cy="252547"/>
            <a:chOff x="2373207" y="1768861"/>
            <a:chExt cx="317715" cy="252547"/>
          </a:xfrm>
        </p:grpSpPr>
        <p:sp>
          <p:nvSpPr>
            <p:cNvPr id="71" name="椭圆 127">
              <a:extLst>
                <a:ext uri="{FF2B5EF4-FFF2-40B4-BE49-F238E27FC236}">
                  <a16:creationId xmlns:a16="http://schemas.microsoft.com/office/drawing/2014/main" id="{F16D0D3D-198B-4B89-BB67-FDE1E21EEBC8}"/>
                </a:ext>
              </a:extLst>
            </p:cNvPr>
            <p:cNvSpPr/>
            <p:nvPr/>
          </p:nvSpPr>
          <p:spPr>
            <a:xfrm>
              <a:off x="2404831" y="1768861"/>
              <a:ext cx="240757" cy="252547"/>
            </a:xfrm>
            <a:prstGeom prst="ellipse">
              <a:avLst/>
            </a:prstGeom>
            <a:solidFill>
              <a:srgbClr val="EA002F"/>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783">
                <a:defRPr/>
              </a:pPr>
              <a:endParaRPr lang="en-US" sz="825" kern="0" dirty="0">
                <a:solidFill>
                  <a:prstClr val="white"/>
                </a:solidFill>
                <a:latin typeface="Calibri" panose="020F0502020204030204"/>
              </a:endParaRPr>
            </a:p>
          </p:txBody>
        </p:sp>
        <p:sp>
          <p:nvSpPr>
            <p:cNvPr id="72" name="矩形 128">
              <a:extLst>
                <a:ext uri="{FF2B5EF4-FFF2-40B4-BE49-F238E27FC236}">
                  <a16:creationId xmlns:a16="http://schemas.microsoft.com/office/drawing/2014/main" id="{8B012E74-7F01-4347-A0A2-CE8D4176C100}"/>
                </a:ext>
              </a:extLst>
            </p:cNvPr>
            <p:cNvSpPr/>
            <p:nvPr/>
          </p:nvSpPr>
          <p:spPr>
            <a:xfrm>
              <a:off x="2373207" y="1786612"/>
              <a:ext cx="317715" cy="219291"/>
            </a:xfrm>
            <a:prstGeom prst="rect">
              <a:avLst/>
            </a:prstGeom>
          </p:spPr>
          <p:txBody>
            <a:bodyPr wrap="none">
              <a:spAutoFit/>
            </a:bodyPr>
            <a:lstStyle/>
            <a:p>
              <a:pPr algn="ctr" defTabSz="685800" fontAlgn="base">
                <a:spcBef>
                  <a:spcPct val="0"/>
                </a:spcBef>
                <a:spcAft>
                  <a:spcPct val="0"/>
                </a:spcAft>
                <a:defRPr/>
              </a:pPr>
              <a:r>
                <a:rPr lang="en-US" altLang="zh-CN" sz="825" kern="0" dirty="0">
                  <a:solidFill>
                    <a:prstClr val="white"/>
                  </a:solidFill>
                  <a:latin typeface="Calibri" panose="020F0502020204030204"/>
                  <a:ea typeface="DengXian" panose="02010600030101010101" pitchFamily="2" charset="-122"/>
                </a:rPr>
                <a:t>3.3</a:t>
              </a:r>
              <a:endParaRPr lang="en-US" sz="825" kern="0" dirty="0">
                <a:solidFill>
                  <a:prstClr val="white"/>
                </a:solidFill>
                <a:latin typeface="Calibri" panose="020F0502020204030204"/>
              </a:endParaRPr>
            </a:p>
          </p:txBody>
        </p:sp>
      </p:grpSp>
      <p:sp>
        <p:nvSpPr>
          <p:cNvPr id="73" name="TextBox 72">
            <a:extLst>
              <a:ext uri="{FF2B5EF4-FFF2-40B4-BE49-F238E27FC236}">
                <a16:creationId xmlns:a16="http://schemas.microsoft.com/office/drawing/2014/main" id="{3AE43AB1-00C4-46B2-9D95-C55515C1A753}"/>
              </a:ext>
            </a:extLst>
          </p:cNvPr>
          <p:cNvSpPr txBox="1"/>
          <p:nvPr/>
        </p:nvSpPr>
        <p:spPr>
          <a:xfrm>
            <a:off x="2897000" y="3010635"/>
            <a:ext cx="444352" cy="461665"/>
          </a:xfrm>
          <a:prstGeom prst="rect">
            <a:avLst/>
          </a:prstGeom>
        </p:spPr>
        <p:txBody>
          <a:bodyPr wrap="none">
            <a:spAutoFit/>
          </a:bodyPr>
          <a:lstStyle>
            <a:defPPr>
              <a:defRPr lang="en-US"/>
            </a:defPPr>
            <a:lvl1pPr>
              <a:defRPr sz="3200" b="1">
                <a:solidFill>
                  <a:srgbClr val="FF3300"/>
                </a:solidFill>
              </a:defRPr>
            </a:lvl1pPr>
          </a:lstStyle>
          <a:p>
            <a:pPr defTabSz="685800">
              <a:defRPr/>
            </a:pPr>
            <a:r>
              <a:rPr lang="en-US" sz="2400" kern="0" dirty="0">
                <a:solidFill>
                  <a:srgbClr val="0000FF"/>
                </a:solidFill>
                <a:latin typeface="Calibri" panose="020F0502020204030204"/>
                <a:sym typeface="Wingdings" panose="05000000000000000000" pitchFamily="2" charset="2"/>
              </a:rPr>
              <a:t></a:t>
            </a:r>
            <a:endParaRPr lang="en-US" sz="2400" kern="0" dirty="0">
              <a:solidFill>
                <a:srgbClr val="0000FF"/>
              </a:solidFill>
              <a:latin typeface="Calibri" panose="020F0502020204030204"/>
            </a:endParaRPr>
          </a:p>
        </p:txBody>
      </p:sp>
      <p:sp>
        <p:nvSpPr>
          <p:cNvPr id="74" name="Rectangle 73">
            <a:extLst>
              <a:ext uri="{FF2B5EF4-FFF2-40B4-BE49-F238E27FC236}">
                <a16:creationId xmlns:a16="http://schemas.microsoft.com/office/drawing/2014/main" id="{2ED382E0-F363-4CFF-A305-51C878DAAE86}"/>
              </a:ext>
            </a:extLst>
          </p:cNvPr>
          <p:cNvSpPr/>
          <p:nvPr/>
        </p:nvSpPr>
        <p:spPr>
          <a:xfrm>
            <a:off x="2493176" y="1468033"/>
            <a:ext cx="444352" cy="461665"/>
          </a:xfrm>
          <a:prstGeom prst="rect">
            <a:avLst/>
          </a:prstGeom>
        </p:spPr>
        <p:txBody>
          <a:bodyPr wrap="none">
            <a:spAutoFit/>
          </a:bodyPr>
          <a:lstStyle/>
          <a:p>
            <a:pPr defTabSz="685800">
              <a:defRPr/>
            </a:pPr>
            <a:r>
              <a:rPr lang="en-US" sz="2400" b="1" kern="0" dirty="0">
                <a:solidFill>
                  <a:srgbClr val="009900"/>
                </a:solidFill>
                <a:latin typeface="Calibri" panose="020F0502020204030204"/>
                <a:sym typeface="Wingdings" panose="05000000000000000000" pitchFamily="2" charset="2"/>
              </a:rPr>
              <a:t></a:t>
            </a:r>
            <a:endParaRPr lang="en-US" sz="2400" b="1" kern="0" dirty="0">
              <a:solidFill>
                <a:srgbClr val="009900"/>
              </a:solidFill>
              <a:latin typeface="Calibri" panose="020F0502020204030204"/>
            </a:endParaRPr>
          </a:p>
        </p:txBody>
      </p:sp>
      <p:sp>
        <p:nvSpPr>
          <p:cNvPr id="75" name="Rectangle 74">
            <a:extLst>
              <a:ext uri="{FF2B5EF4-FFF2-40B4-BE49-F238E27FC236}">
                <a16:creationId xmlns:a16="http://schemas.microsoft.com/office/drawing/2014/main" id="{50C7EC38-58BE-4C0B-8FAB-016B455142AE}"/>
              </a:ext>
            </a:extLst>
          </p:cNvPr>
          <p:cNvSpPr/>
          <p:nvPr/>
        </p:nvSpPr>
        <p:spPr>
          <a:xfrm>
            <a:off x="4075420" y="2737276"/>
            <a:ext cx="444352" cy="461665"/>
          </a:xfrm>
          <a:prstGeom prst="rect">
            <a:avLst/>
          </a:prstGeom>
        </p:spPr>
        <p:txBody>
          <a:bodyPr wrap="none">
            <a:spAutoFit/>
          </a:bodyPr>
          <a:lstStyle/>
          <a:p>
            <a:pPr defTabSz="685800">
              <a:defRPr/>
            </a:pPr>
            <a:r>
              <a:rPr lang="en-US" sz="2400" b="1" kern="0" dirty="0">
                <a:solidFill>
                  <a:srgbClr val="009900"/>
                </a:solidFill>
                <a:latin typeface="Calibri" panose="020F0502020204030204"/>
                <a:sym typeface="Wingdings" panose="05000000000000000000" pitchFamily="2" charset="2"/>
              </a:rPr>
              <a:t></a:t>
            </a:r>
            <a:endParaRPr lang="en-US" sz="2400" b="1" kern="0" dirty="0">
              <a:solidFill>
                <a:srgbClr val="009900"/>
              </a:solidFill>
              <a:latin typeface="Calibri" panose="020F0502020204030204"/>
            </a:endParaRPr>
          </a:p>
        </p:txBody>
      </p:sp>
      <p:sp>
        <p:nvSpPr>
          <p:cNvPr id="76" name="Rectangle 75">
            <a:extLst>
              <a:ext uri="{FF2B5EF4-FFF2-40B4-BE49-F238E27FC236}">
                <a16:creationId xmlns:a16="http://schemas.microsoft.com/office/drawing/2014/main" id="{FC8E5A72-D69D-4C51-801B-332E11843ECD}"/>
              </a:ext>
            </a:extLst>
          </p:cNvPr>
          <p:cNvSpPr/>
          <p:nvPr/>
        </p:nvSpPr>
        <p:spPr>
          <a:xfrm>
            <a:off x="1970419" y="2380498"/>
            <a:ext cx="444352" cy="461665"/>
          </a:xfrm>
          <a:prstGeom prst="rect">
            <a:avLst/>
          </a:prstGeom>
        </p:spPr>
        <p:txBody>
          <a:bodyPr wrap="none">
            <a:spAutoFit/>
          </a:bodyPr>
          <a:lstStyle/>
          <a:p>
            <a:pPr defTabSz="685800">
              <a:defRPr/>
            </a:pPr>
            <a:r>
              <a:rPr lang="en-US" sz="2400" b="1" kern="0">
                <a:solidFill>
                  <a:srgbClr val="FF3300"/>
                </a:solidFill>
                <a:latin typeface="Calibri" panose="020F0502020204030204"/>
                <a:sym typeface="Wingdings" panose="05000000000000000000" pitchFamily="2" charset="2"/>
              </a:rPr>
              <a:t></a:t>
            </a:r>
            <a:endParaRPr lang="en-US" sz="2400" b="1" kern="0" dirty="0">
              <a:solidFill>
                <a:srgbClr val="FF3300"/>
              </a:solidFill>
              <a:latin typeface="Calibri" panose="020F0502020204030204"/>
            </a:endParaRPr>
          </a:p>
        </p:txBody>
      </p:sp>
      <p:sp>
        <p:nvSpPr>
          <p:cNvPr id="77" name="Rectangle 76">
            <a:extLst>
              <a:ext uri="{FF2B5EF4-FFF2-40B4-BE49-F238E27FC236}">
                <a16:creationId xmlns:a16="http://schemas.microsoft.com/office/drawing/2014/main" id="{A93850B7-8E23-4826-A8BF-C64508B0CFEE}"/>
              </a:ext>
            </a:extLst>
          </p:cNvPr>
          <p:cNvSpPr/>
          <p:nvPr/>
        </p:nvSpPr>
        <p:spPr>
          <a:xfrm>
            <a:off x="4666538" y="1508377"/>
            <a:ext cx="444352" cy="461665"/>
          </a:xfrm>
          <a:prstGeom prst="rect">
            <a:avLst/>
          </a:prstGeom>
        </p:spPr>
        <p:txBody>
          <a:bodyPr wrap="none">
            <a:spAutoFit/>
          </a:bodyPr>
          <a:lstStyle/>
          <a:p>
            <a:pPr defTabSz="685800">
              <a:defRPr/>
            </a:pPr>
            <a:r>
              <a:rPr lang="en-US" sz="2400" b="1" kern="0">
                <a:solidFill>
                  <a:srgbClr val="FF3300"/>
                </a:solidFill>
                <a:latin typeface="Calibri" panose="020F0502020204030204"/>
                <a:sym typeface="Wingdings" panose="05000000000000000000" pitchFamily="2" charset="2"/>
              </a:rPr>
              <a:t></a:t>
            </a:r>
            <a:endParaRPr lang="en-US" sz="2400" b="1" kern="0" dirty="0">
              <a:solidFill>
                <a:srgbClr val="FF3300"/>
              </a:solidFill>
              <a:latin typeface="Calibri" panose="020F0502020204030204"/>
            </a:endParaRPr>
          </a:p>
        </p:txBody>
      </p:sp>
      <p:sp>
        <p:nvSpPr>
          <p:cNvPr id="78" name="Rectangle 77">
            <a:extLst>
              <a:ext uri="{FF2B5EF4-FFF2-40B4-BE49-F238E27FC236}">
                <a16:creationId xmlns:a16="http://schemas.microsoft.com/office/drawing/2014/main" id="{C5AF3DC8-2802-45DA-8E1E-4A8A85512196}"/>
              </a:ext>
            </a:extLst>
          </p:cNvPr>
          <p:cNvSpPr/>
          <p:nvPr/>
        </p:nvSpPr>
        <p:spPr>
          <a:xfrm>
            <a:off x="6140587" y="1037668"/>
            <a:ext cx="444352" cy="461665"/>
          </a:xfrm>
          <a:prstGeom prst="rect">
            <a:avLst/>
          </a:prstGeom>
        </p:spPr>
        <p:txBody>
          <a:bodyPr wrap="none">
            <a:spAutoFit/>
          </a:bodyPr>
          <a:lstStyle/>
          <a:p>
            <a:pPr defTabSz="685800">
              <a:defRPr/>
            </a:pPr>
            <a:r>
              <a:rPr lang="en-US" sz="2400" b="1" kern="0" dirty="0">
                <a:solidFill>
                  <a:srgbClr val="FF3300"/>
                </a:solidFill>
                <a:latin typeface="Calibri" panose="020F0502020204030204"/>
                <a:sym typeface="Wingdings" panose="05000000000000000000" pitchFamily="2" charset="2"/>
              </a:rPr>
              <a:t></a:t>
            </a:r>
            <a:endParaRPr lang="en-US" sz="2400" b="1" kern="0" dirty="0">
              <a:solidFill>
                <a:srgbClr val="FF3300"/>
              </a:solidFill>
              <a:latin typeface="Calibri" panose="020F0502020204030204"/>
            </a:endParaRPr>
          </a:p>
        </p:txBody>
      </p:sp>
      <p:sp>
        <p:nvSpPr>
          <p:cNvPr id="79" name="Rectangle 78">
            <a:extLst>
              <a:ext uri="{FF2B5EF4-FFF2-40B4-BE49-F238E27FC236}">
                <a16:creationId xmlns:a16="http://schemas.microsoft.com/office/drawing/2014/main" id="{19312CD9-5FE9-4171-A225-D710F17707A4}"/>
              </a:ext>
            </a:extLst>
          </p:cNvPr>
          <p:cNvSpPr/>
          <p:nvPr/>
        </p:nvSpPr>
        <p:spPr>
          <a:xfrm>
            <a:off x="1140398" y="848175"/>
            <a:ext cx="444352" cy="461665"/>
          </a:xfrm>
          <a:prstGeom prst="rect">
            <a:avLst/>
          </a:prstGeom>
        </p:spPr>
        <p:txBody>
          <a:bodyPr wrap="none">
            <a:spAutoFit/>
          </a:bodyPr>
          <a:lstStyle/>
          <a:p>
            <a:pPr defTabSz="685800">
              <a:defRPr/>
            </a:pPr>
            <a:r>
              <a:rPr lang="en-US" sz="2400" b="1" kern="0" dirty="0">
                <a:solidFill>
                  <a:srgbClr val="009900"/>
                </a:solidFill>
                <a:latin typeface="Calibri" panose="020F0502020204030204"/>
                <a:sym typeface="Wingdings" panose="05000000000000000000" pitchFamily="2" charset="2"/>
              </a:rPr>
              <a:t></a:t>
            </a:r>
            <a:endParaRPr lang="en-US" sz="2400" b="1" kern="0" dirty="0">
              <a:solidFill>
                <a:srgbClr val="009900"/>
              </a:solidFill>
              <a:latin typeface="Calibri" panose="020F0502020204030204"/>
            </a:endParaRPr>
          </a:p>
        </p:txBody>
      </p:sp>
      <p:sp>
        <p:nvSpPr>
          <p:cNvPr id="80" name="TextBox 79">
            <a:extLst>
              <a:ext uri="{FF2B5EF4-FFF2-40B4-BE49-F238E27FC236}">
                <a16:creationId xmlns:a16="http://schemas.microsoft.com/office/drawing/2014/main" id="{AEACFA21-CC29-4D9C-BDD6-151EEF5978BB}"/>
              </a:ext>
            </a:extLst>
          </p:cNvPr>
          <p:cNvSpPr txBox="1"/>
          <p:nvPr/>
        </p:nvSpPr>
        <p:spPr>
          <a:xfrm>
            <a:off x="3240598" y="2907603"/>
            <a:ext cx="444352" cy="461665"/>
          </a:xfrm>
          <a:prstGeom prst="rect">
            <a:avLst/>
          </a:prstGeom>
        </p:spPr>
        <p:txBody>
          <a:bodyPr wrap="none">
            <a:spAutoFit/>
          </a:bodyPr>
          <a:lstStyle>
            <a:defPPr>
              <a:defRPr lang="en-US"/>
            </a:defPPr>
            <a:lvl1pPr>
              <a:defRPr sz="3200" b="1">
                <a:solidFill>
                  <a:srgbClr val="FF3300"/>
                </a:solidFill>
              </a:defRPr>
            </a:lvl1pPr>
          </a:lstStyle>
          <a:p>
            <a:pPr defTabSz="685800">
              <a:defRPr/>
            </a:pPr>
            <a:r>
              <a:rPr lang="en-US" sz="2400" kern="0" dirty="0">
                <a:solidFill>
                  <a:srgbClr val="0000FF"/>
                </a:solidFill>
                <a:latin typeface="Calibri" panose="020F0502020204030204"/>
                <a:sym typeface="Wingdings" panose="05000000000000000000" pitchFamily="2" charset="2"/>
              </a:rPr>
              <a:t></a:t>
            </a:r>
            <a:endParaRPr lang="en-US" sz="2400" kern="0" dirty="0">
              <a:solidFill>
                <a:srgbClr val="0000FF"/>
              </a:solidFill>
              <a:latin typeface="Calibri" panose="020F0502020204030204"/>
            </a:endParaRPr>
          </a:p>
        </p:txBody>
      </p:sp>
      <p:sp>
        <p:nvSpPr>
          <p:cNvPr id="81" name="TextBox 80">
            <a:extLst>
              <a:ext uri="{FF2B5EF4-FFF2-40B4-BE49-F238E27FC236}">
                <a16:creationId xmlns:a16="http://schemas.microsoft.com/office/drawing/2014/main" id="{C49E00BB-1204-4AF3-B2D7-1660A89699EB}"/>
              </a:ext>
            </a:extLst>
          </p:cNvPr>
          <p:cNvSpPr txBox="1"/>
          <p:nvPr/>
        </p:nvSpPr>
        <p:spPr>
          <a:xfrm>
            <a:off x="2553943" y="3800036"/>
            <a:ext cx="444352" cy="461665"/>
          </a:xfrm>
          <a:prstGeom prst="rect">
            <a:avLst/>
          </a:prstGeom>
        </p:spPr>
        <p:txBody>
          <a:bodyPr wrap="none">
            <a:spAutoFit/>
          </a:bodyPr>
          <a:lstStyle>
            <a:defPPr>
              <a:defRPr lang="en-US"/>
            </a:defPPr>
            <a:lvl1pPr>
              <a:defRPr sz="3200" b="1">
                <a:solidFill>
                  <a:srgbClr val="FF3300"/>
                </a:solidFill>
              </a:defRPr>
            </a:lvl1pPr>
          </a:lstStyle>
          <a:p>
            <a:pPr defTabSz="685800">
              <a:defRPr/>
            </a:pPr>
            <a:r>
              <a:rPr lang="en-US" sz="2400" kern="0" dirty="0">
                <a:solidFill>
                  <a:srgbClr val="0000FF"/>
                </a:solidFill>
                <a:latin typeface="Calibri" panose="020F0502020204030204"/>
                <a:sym typeface="Wingdings" panose="05000000000000000000" pitchFamily="2" charset="2"/>
              </a:rPr>
              <a:t></a:t>
            </a:r>
            <a:endParaRPr lang="en-US" sz="2400" kern="0" dirty="0">
              <a:solidFill>
                <a:srgbClr val="0000FF"/>
              </a:solidFill>
              <a:latin typeface="Calibri" panose="020F0502020204030204"/>
            </a:endParaRPr>
          </a:p>
        </p:txBody>
      </p:sp>
      <p:sp>
        <p:nvSpPr>
          <p:cNvPr id="82" name="Rectangle 81">
            <a:extLst>
              <a:ext uri="{FF2B5EF4-FFF2-40B4-BE49-F238E27FC236}">
                <a16:creationId xmlns:a16="http://schemas.microsoft.com/office/drawing/2014/main" id="{48119BE6-D6EC-4A5B-B74B-BAA715B60F72}"/>
              </a:ext>
            </a:extLst>
          </p:cNvPr>
          <p:cNvSpPr/>
          <p:nvPr/>
        </p:nvSpPr>
        <p:spPr>
          <a:xfrm>
            <a:off x="71061" y="4495058"/>
            <a:ext cx="444352" cy="461665"/>
          </a:xfrm>
          <a:prstGeom prst="rect">
            <a:avLst/>
          </a:prstGeom>
        </p:spPr>
        <p:txBody>
          <a:bodyPr wrap="none">
            <a:spAutoFit/>
          </a:bodyPr>
          <a:lstStyle/>
          <a:p>
            <a:pPr defTabSz="685800">
              <a:defRPr/>
            </a:pPr>
            <a:r>
              <a:rPr lang="en-US" sz="2400" b="1" kern="0" dirty="0">
                <a:solidFill>
                  <a:srgbClr val="009900"/>
                </a:solidFill>
                <a:latin typeface="Calibri" panose="020F0502020204030204"/>
                <a:sym typeface="Wingdings" panose="05000000000000000000" pitchFamily="2" charset="2"/>
              </a:rPr>
              <a:t></a:t>
            </a:r>
            <a:endParaRPr lang="en-US" sz="2400" kern="0" dirty="0">
              <a:solidFill>
                <a:prstClr val="black"/>
              </a:solidFill>
              <a:latin typeface="Calibri" panose="020F0502020204030204"/>
            </a:endParaRPr>
          </a:p>
        </p:txBody>
      </p:sp>
      <p:sp>
        <p:nvSpPr>
          <p:cNvPr id="83" name="TextBox 82">
            <a:extLst>
              <a:ext uri="{FF2B5EF4-FFF2-40B4-BE49-F238E27FC236}">
                <a16:creationId xmlns:a16="http://schemas.microsoft.com/office/drawing/2014/main" id="{B1B14193-1887-44B1-864E-D6DAC132D2B3}"/>
              </a:ext>
            </a:extLst>
          </p:cNvPr>
          <p:cNvSpPr txBox="1"/>
          <p:nvPr/>
        </p:nvSpPr>
        <p:spPr>
          <a:xfrm>
            <a:off x="852440" y="4504155"/>
            <a:ext cx="444352" cy="461665"/>
          </a:xfrm>
          <a:prstGeom prst="rect">
            <a:avLst/>
          </a:prstGeom>
        </p:spPr>
        <p:txBody>
          <a:bodyPr wrap="none">
            <a:spAutoFit/>
          </a:bodyPr>
          <a:lstStyle>
            <a:defPPr>
              <a:defRPr lang="en-US"/>
            </a:defPPr>
            <a:lvl1pPr>
              <a:defRPr sz="3200" b="1">
                <a:solidFill>
                  <a:srgbClr val="FF3300"/>
                </a:solidFill>
              </a:defRPr>
            </a:lvl1pPr>
          </a:lstStyle>
          <a:p>
            <a:pPr defTabSz="685800">
              <a:defRPr/>
            </a:pPr>
            <a:r>
              <a:rPr lang="en-US" sz="2400" kern="0" dirty="0">
                <a:solidFill>
                  <a:srgbClr val="0000FF"/>
                </a:solidFill>
                <a:latin typeface="Calibri" panose="020F0502020204030204"/>
                <a:sym typeface="Wingdings" panose="05000000000000000000" pitchFamily="2" charset="2"/>
              </a:rPr>
              <a:t></a:t>
            </a:r>
            <a:endParaRPr lang="en-US" sz="2400" kern="0" dirty="0">
              <a:solidFill>
                <a:srgbClr val="0000FF"/>
              </a:solidFill>
              <a:latin typeface="Calibri" panose="020F0502020204030204"/>
            </a:endParaRPr>
          </a:p>
        </p:txBody>
      </p:sp>
      <p:sp>
        <p:nvSpPr>
          <p:cNvPr id="84" name="Rectangle 83">
            <a:extLst>
              <a:ext uri="{FF2B5EF4-FFF2-40B4-BE49-F238E27FC236}">
                <a16:creationId xmlns:a16="http://schemas.microsoft.com/office/drawing/2014/main" id="{C0DDE161-8042-45AB-B633-DCB34DC4C279}"/>
              </a:ext>
            </a:extLst>
          </p:cNvPr>
          <p:cNvSpPr/>
          <p:nvPr/>
        </p:nvSpPr>
        <p:spPr>
          <a:xfrm>
            <a:off x="361437" y="4575848"/>
            <a:ext cx="559769" cy="300082"/>
          </a:xfrm>
          <a:prstGeom prst="rect">
            <a:avLst/>
          </a:prstGeom>
        </p:spPr>
        <p:txBody>
          <a:bodyPr wrap="none">
            <a:spAutoFit/>
          </a:bodyPr>
          <a:lstStyle/>
          <a:p>
            <a:pPr defTabSz="685800">
              <a:defRPr/>
            </a:pPr>
            <a:r>
              <a:rPr lang="en-US" sz="1350" kern="0" dirty="0">
                <a:solidFill>
                  <a:prstClr val="black"/>
                </a:solidFill>
                <a:latin typeface="Calibri" panose="020F0502020204030204"/>
                <a:sym typeface="Wingdings" panose="05000000000000000000" pitchFamily="2" charset="2"/>
              </a:rPr>
              <a:t>Done</a:t>
            </a:r>
            <a:endParaRPr lang="en-US" sz="1350" kern="0" dirty="0">
              <a:solidFill>
                <a:prstClr val="black"/>
              </a:solidFill>
              <a:latin typeface="Calibri" panose="020F0502020204030204"/>
            </a:endParaRPr>
          </a:p>
        </p:txBody>
      </p:sp>
      <p:sp>
        <p:nvSpPr>
          <p:cNvPr id="85" name="Rectangle 84">
            <a:extLst>
              <a:ext uri="{FF2B5EF4-FFF2-40B4-BE49-F238E27FC236}">
                <a16:creationId xmlns:a16="http://schemas.microsoft.com/office/drawing/2014/main" id="{31259EA1-7F7B-43D0-90D8-A6A7D3DB499B}"/>
              </a:ext>
            </a:extLst>
          </p:cNvPr>
          <p:cNvSpPr/>
          <p:nvPr/>
        </p:nvSpPr>
        <p:spPr>
          <a:xfrm>
            <a:off x="1148426" y="4575848"/>
            <a:ext cx="1157689" cy="300082"/>
          </a:xfrm>
          <a:prstGeom prst="rect">
            <a:avLst/>
          </a:prstGeom>
        </p:spPr>
        <p:txBody>
          <a:bodyPr wrap="none">
            <a:spAutoFit/>
          </a:bodyPr>
          <a:lstStyle/>
          <a:p>
            <a:pPr defTabSz="685800">
              <a:defRPr/>
            </a:pPr>
            <a:r>
              <a:rPr lang="en-US" sz="1350" kern="0" dirty="0">
                <a:solidFill>
                  <a:prstClr val="black"/>
                </a:solidFill>
                <a:latin typeface="Calibri" panose="020F0502020204030204"/>
                <a:sym typeface="Wingdings" panose="05000000000000000000" pitchFamily="2" charset="2"/>
              </a:rPr>
              <a:t>Partially done</a:t>
            </a:r>
            <a:endParaRPr lang="en-US" sz="1350" kern="0" dirty="0">
              <a:solidFill>
                <a:prstClr val="black"/>
              </a:solidFill>
              <a:latin typeface="Calibri" panose="020F0502020204030204"/>
            </a:endParaRPr>
          </a:p>
        </p:txBody>
      </p:sp>
      <p:sp>
        <p:nvSpPr>
          <p:cNvPr id="86" name="Rectangle 85">
            <a:extLst>
              <a:ext uri="{FF2B5EF4-FFF2-40B4-BE49-F238E27FC236}">
                <a16:creationId xmlns:a16="http://schemas.microsoft.com/office/drawing/2014/main" id="{97DC8246-1669-4C04-8271-CEBC53C1481C}"/>
              </a:ext>
            </a:extLst>
          </p:cNvPr>
          <p:cNvSpPr/>
          <p:nvPr/>
        </p:nvSpPr>
        <p:spPr>
          <a:xfrm>
            <a:off x="2204331" y="4508840"/>
            <a:ext cx="444352" cy="461665"/>
          </a:xfrm>
          <a:prstGeom prst="rect">
            <a:avLst/>
          </a:prstGeom>
        </p:spPr>
        <p:txBody>
          <a:bodyPr wrap="none">
            <a:spAutoFit/>
          </a:bodyPr>
          <a:lstStyle/>
          <a:p>
            <a:pPr defTabSz="685800">
              <a:defRPr/>
            </a:pPr>
            <a:r>
              <a:rPr lang="en-US" sz="2400" b="1" kern="0" dirty="0">
                <a:solidFill>
                  <a:srgbClr val="FF3300"/>
                </a:solidFill>
                <a:latin typeface="Calibri" panose="020F0502020204030204"/>
                <a:sym typeface="Wingdings" panose="05000000000000000000" pitchFamily="2" charset="2"/>
              </a:rPr>
              <a:t></a:t>
            </a:r>
            <a:endParaRPr lang="en-US" sz="2400" b="1" kern="0" dirty="0">
              <a:solidFill>
                <a:srgbClr val="FF3300"/>
              </a:solidFill>
              <a:latin typeface="Calibri" panose="020F0502020204030204"/>
            </a:endParaRPr>
          </a:p>
        </p:txBody>
      </p:sp>
      <p:sp>
        <p:nvSpPr>
          <p:cNvPr id="87" name="Rectangle 86">
            <a:extLst>
              <a:ext uri="{FF2B5EF4-FFF2-40B4-BE49-F238E27FC236}">
                <a16:creationId xmlns:a16="http://schemas.microsoft.com/office/drawing/2014/main" id="{7D5F2254-28E2-4529-B14C-607DCBCFE436}"/>
              </a:ext>
            </a:extLst>
          </p:cNvPr>
          <p:cNvSpPr/>
          <p:nvPr/>
        </p:nvSpPr>
        <p:spPr>
          <a:xfrm>
            <a:off x="2496451" y="4575848"/>
            <a:ext cx="845103" cy="300082"/>
          </a:xfrm>
          <a:prstGeom prst="rect">
            <a:avLst/>
          </a:prstGeom>
        </p:spPr>
        <p:txBody>
          <a:bodyPr wrap="none">
            <a:spAutoFit/>
          </a:bodyPr>
          <a:lstStyle/>
          <a:p>
            <a:pPr defTabSz="685800">
              <a:defRPr/>
            </a:pPr>
            <a:r>
              <a:rPr lang="en-US" sz="1350" kern="0" dirty="0">
                <a:solidFill>
                  <a:prstClr val="black"/>
                </a:solidFill>
                <a:latin typeface="Calibri" panose="020F0502020204030204"/>
                <a:sym typeface="Wingdings" panose="05000000000000000000" pitchFamily="2" charset="2"/>
              </a:rPr>
              <a:t>Not done</a:t>
            </a:r>
            <a:endParaRPr lang="en-US" sz="1350" kern="0" dirty="0">
              <a:solidFill>
                <a:prstClr val="black"/>
              </a:solidFill>
              <a:latin typeface="Calibri" panose="020F0502020204030204"/>
            </a:endParaRPr>
          </a:p>
        </p:txBody>
      </p:sp>
      <p:cxnSp>
        <p:nvCxnSpPr>
          <p:cNvPr id="88" name="Straight Connector 87">
            <a:extLst>
              <a:ext uri="{FF2B5EF4-FFF2-40B4-BE49-F238E27FC236}">
                <a16:creationId xmlns:a16="http://schemas.microsoft.com/office/drawing/2014/main" id="{F478A574-004D-4C5B-8B6A-46CAEECD0D9D}"/>
              </a:ext>
            </a:extLst>
          </p:cNvPr>
          <p:cNvCxnSpPr>
            <a:cxnSpLocks/>
          </p:cNvCxnSpPr>
          <p:nvPr/>
        </p:nvCxnSpPr>
        <p:spPr>
          <a:xfrm>
            <a:off x="1" y="4527053"/>
            <a:ext cx="6640595" cy="0"/>
          </a:xfrm>
          <a:prstGeom prst="line">
            <a:avLst/>
          </a:prstGeom>
          <a:noFill/>
          <a:ln w="6350" cap="flat" cmpd="sng" algn="ctr">
            <a:solidFill>
              <a:sysClr val="windowText" lastClr="000000"/>
            </a:solidFill>
            <a:prstDash val="solid"/>
            <a:miter lim="800000"/>
          </a:ln>
          <a:effectLst/>
        </p:spPr>
      </p:cxnSp>
      <p:sp>
        <p:nvSpPr>
          <p:cNvPr id="89" name="TextBox 88">
            <a:extLst>
              <a:ext uri="{FF2B5EF4-FFF2-40B4-BE49-F238E27FC236}">
                <a16:creationId xmlns:a16="http://schemas.microsoft.com/office/drawing/2014/main" id="{F37127B6-8691-449B-9FE2-6324C0D763DB}"/>
              </a:ext>
            </a:extLst>
          </p:cNvPr>
          <p:cNvSpPr txBox="1"/>
          <p:nvPr/>
        </p:nvSpPr>
        <p:spPr>
          <a:xfrm>
            <a:off x="5033420" y="2820303"/>
            <a:ext cx="444352" cy="461665"/>
          </a:xfrm>
          <a:prstGeom prst="rect">
            <a:avLst/>
          </a:prstGeom>
        </p:spPr>
        <p:txBody>
          <a:bodyPr wrap="none">
            <a:spAutoFit/>
          </a:bodyPr>
          <a:lstStyle>
            <a:defPPr>
              <a:defRPr lang="en-US"/>
            </a:defPPr>
            <a:lvl1pPr>
              <a:defRPr sz="3200" b="1">
                <a:solidFill>
                  <a:srgbClr val="FF3300"/>
                </a:solidFill>
              </a:defRPr>
            </a:lvl1pPr>
          </a:lstStyle>
          <a:p>
            <a:pPr defTabSz="685800">
              <a:defRPr/>
            </a:pPr>
            <a:r>
              <a:rPr lang="en-US" sz="2400" kern="0" dirty="0">
                <a:solidFill>
                  <a:srgbClr val="0000FF"/>
                </a:solidFill>
                <a:latin typeface="Calibri" panose="020F0502020204030204"/>
                <a:sym typeface="Wingdings" panose="05000000000000000000" pitchFamily="2" charset="2"/>
              </a:rPr>
              <a:t></a:t>
            </a:r>
            <a:endParaRPr lang="en-US" sz="2400" kern="0" dirty="0">
              <a:solidFill>
                <a:srgbClr val="0000FF"/>
              </a:solidFill>
              <a:latin typeface="Calibri" panose="020F0502020204030204"/>
            </a:endParaRPr>
          </a:p>
        </p:txBody>
      </p:sp>
      <p:sp>
        <p:nvSpPr>
          <p:cNvPr id="90" name="Rectangle 89">
            <a:extLst>
              <a:ext uri="{FF2B5EF4-FFF2-40B4-BE49-F238E27FC236}">
                <a16:creationId xmlns:a16="http://schemas.microsoft.com/office/drawing/2014/main" id="{F7323A62-9BAE-4A8E-8434-EF2AAD217532}"/>
              </a:ext>
            </a:extLst>
          </p:cNvPr>
          <p:cNvSpPr/>
          <p:nvPr/>
        </p:nvSpPr>
        <p:spPr>
          <a:xfrm>
            <a:off x="6733042" y="1670238"/>
            <a:ext cx="2369303" cy="2177519"/>
          </a:xfrm>
          <a:prstGeom prst="rect">
            <a:avLst/>
          </a:prstGeom>
          <a:ln>
            <a:solidFill>
              <a:schemeClr val="tx1">
                <a:lumMod val="65000"/>
                <a:lumOff val="35000"/>
              </a:schemeClr>
            </a:solidFill>
          </a:ln>
        </p:spPr>
        <p:txBody>
          <a:bodyPr wrap="square">
            <a:spAutoFit/>
          </a:bodyPr>
          <a:lstStyle/>
          <a:p>
            <a:pPr marL="130969" indent="-130969" defTabSz="685800">
              <a:spcBef>
                <a:spcPts val="750"/>
              </a:spcBef>
              <a:buFont typeface="Arial" charset="0"/>
              <a:buChar char="•"/>
              <a:defRPr/>
            </a:pPr>
            <a:r>
              <a:rPr lang="en-US" sz="1050" b="1" dirty="0">
                <a:solidFill>
                  <a:srgbClr val="44546A"/>
                </a:solidFill>
                <a:highlight>
                  <a:srgbClr val="00FFFF"/>
                </a:highlight>
                <a:latin typeface="Arial" panose="020B0604020202020204" pitchFamily="34" charset="0"/>
                <a:cs typeface="Arial" panose="020B0604020202020204" pitchFamily="34" charset="0"/>
              </a:rPr>
              <a:t>Implement KPI Computation as a new generic MS in DCAE.</a:t>
            </a:r>
          </a:p>
          <a:p>
            <a:pPr marL="130969" indent="-130969" defTabSz="685800">
              <a:spcBef>
                <a:spcPts val="750"/>
              </a:spcBef>
              <a:buFont typeface="Arial" charset="0"/>
              <a:buChar char="•"/>
              <a:defRPr/>
            </a:pPr>
            <a:r>
              <a:rPr lang="en-US" sz="1050" dirty="0">
                <a:solidFill>
                  <a:srgbClr val="44546A"/>
                </a:solidFill>
                <a:latin typeface="Arial" panose="020B0604020202020204" pitchFamily="34" charset="0"/>
                <a:cs typeface="Arial" panose="020B0604020202020204" pitchFamily="34" charset="0"/>
              </a:rPr>
              <a:t>Support retrieval of historic PM and KPI data for presentation to UUI upon request (same as Guilin functionality).</a:t>
            </a:r>
          </a:p>
          <a:p>
            <a:pPr marL="130969" indent="-130969" defTabSz="685800">
              <a:spcBef>
                <a:spcPts val="750"/>
              </a:spcBef>
              <a:buFont typeface="Arial" charset="0"/>
              <a:buChar char="•"/>
              <a:defRPr/>
            </a:pPr>
            <a:r>
              <a:rPr lang="en-US" sz="1050" dirty="0">
                <a:solidFill>
                  <a:srgbClr val="44546A"/>
                </a:solidFill>
                <a:latin typeface="Arial" panose="020B0604020202020204" pitchFamily="34" charset="0"/>
                <a:cs typeface="Arial" panose="020B0604020202020204" pitchFamily="34" charset="0"/>
              </a:rPr>
              <a:t>Start with TMF 628 API support if feasible (stretch goal)</a:t>
            </a:r>
          </a:p>
          <a:p>
            <a:pPr marL="130969" indent="-130969" defTabSz="685800">
              <a:spcBef>
                <a:spcPts val="750"/>
              </a:spcBef>
              <a:buFont typeface="Arial" charset="0"/>
              <a:buChar char="•"/>
              <a:defRPr/>
            </a:pPr>
            <a:r>
              <a:rPr lang="en-US" sz="1050" b="1" u="sng" dirty="0">
                <a:solidFill>
                  <a:srgbClr val="44546A"/>
                </a:solidFill>
                <a:latin typeface="Arial" panose="020B0604020202020204" pitchFamily="34" charset="0"/>
                <a:cs typeface="Arial" panose="020B0604020202020204" pitchFamily="34" charset="0"/>
              </a:rPr>
              <a:t>Assumption</a:t>
            </a:r>
            <a:r>
              <a:rPr lang="en-US" sz="1050" dirty="0">
                <a:solidFill>
                  <a:srgbClr val="44546A"/>
                </a:solidFill>
                <a:latin typeface="Arial" panose="020B0604020202020204" pitchFamily="34" charset="0"/>
                <a:cs typeface="Arial" panose="020B0604020202020204" pitchFamily="34" charset="0"/>
              </a:rPr>
              <a:t>: Data from NFs is already aggregated and then presented to ONAP.</a:t>
            </a:r>
          </a:p>
        </p:txBody>
      </p:sp>
      <p:sp>
        <p:nvSpPr>
          <p:cNvPr id="91" name="Rectangle 90">
            <a:extLst>
              <a:ext uri="{FF2B5EF4-FFF2-40B4-BE49-F238E27FC236}">
                <a16:creationId xmlns:a16="http://schemas.microsoft.com/office/drawing/2014/main" id="{4C83CD05-B991-4B11-B1EE-850699C609BF}"/>
              </a:ext>
            </a:extLst>
          </p:cNvPr>
          <p:cNvSpPr/>
          <p:nvPr/>
        </p:nvSpPr>
        <p:spPr>
          <a:xfrm>
            <a:off x="6892553" y="4277125"/>
            <a:ext cx="1713931" cy="276999"/>
          </a:xfrm>
          <a:prstGeom prst="rect">
            <a:avLst/>
          </a:prstGeom>
        </p:spPr>
        <p:txBody>
          <a:bodyPr wrap="none">
            <a:spAutoFit/>
          </a:bodyPr>
          <a:lstStyle/>
          <a:p>
            <a:pPr algn="ctr" defTabSz="685800" fontAlgn="base">
              <a:spcBef>
                <a:spcPct val="0"/>
              </a:spcBef>
              <a:spcAft>
                <a:spcPct val="0"/>
              </a:spcAft>
              <a:defRPr/>
            </a:pPr>
            <a:r>
              <a:rPr lang="en-US" altLang="zh-CN" sz="1200" kern="0" dirty="0">
                <a:solidFill>
                  <a:prstClr val="black"/>
                </a:solidFill>
                <a:highlight>
                  <a:srgbClr val="FFFF00"/>
                </a:highlight>
                <a:latin typeface="Calibri" panose="020F0502020204030204"/>
                <a:ea typeface="DengXian" panose="02010600030101010101" pitchFamily="2" charset="-122"/>
              </a:rPr>
              <a:t>Stretch Goal in Honolulu</a:t>
            </a:r>
            <a:endParaRPr lang="en-US" sz="1200" kern="0" dirty="0">
              <a:solidFill>
                <a:prstClr val="black"/>
              </a:solidFill>
              <a:highlight>
                <a:srgbClr val="FFFF00"/>
              </a:highlight>
              <a:latin typeface="Calibri" panose="020F0502020204030204"/>
            </a:endParaRPr>
          </a:p>
        </p:txBody>
      </p:sp>
      <p:sp>
        <p:nvSpPr>
          <p:cNvPr id="92" name="Rectangle 91">
            <a:extLst>
              <a:ext uri="{FF2B5EF4-FFF2-40B4-BE49-F238E27FC236}">
                <a16:creationId xmlns:a16="http://schemas.microsoft.com/office/drawing/2014/main" id="{9106BE70-E331-4122-AA32-C2E9FBBCF7C2}"/>
              </a:ext>
            </a:extLst>
          </p:cNvPr>
          <p:cNvSpPr/>
          <p:nvPr/>
        </p:nvSpPr>
        <p:spPr>
          <a:xfrm>
            <a:off x="7181092" y="4023313"/>
            <a:ext cx="1228221" cy="276999"/>
          </a:xfrm>
          <a:prstGeom prst="rect">
            <a:avLst/>
          </a:prstGeom>
        </p:spPr>
        <p:txBody>
          <a:bodyPr wrap="none">
            <a:spAutoFit/>
          </a:bodyPr>
          <a:lstStyle/>
          <a:p>
            <a:pPr algn="ctr" defTabSz="685800" fontAlgn="base">
              <a:spcBef>
                <a:spcPct val="0"/>
              </a:spcBef>
              <a:spcAft>
                <a:spcPct val="0"/>
              </a:spcAft>
              <a:defRPr/>
            </a:pPr>
            <a:r>
              <a:rPr lang="en-US" altLang="zh-CN" sz="1200" kern="0" dirty="0">
                <a:solidFill>
                  <a:prstClr val="black"/>
                </a:solidFill>
                <a:highlight>
                  <a:srgbClr val="00FFFF"/>
                </a:highlight>
                <a:latin typeface="Calibri" panose="020F0502020204030204"/>
                <a:ea typeface="DengXian" panose="02010600030101010101" pitchFamily="2" charset="-122"/>
              </a:rPr>
              <a:t>New in Honolulu</a:t>
            </a:r>
            <a:endParaRPr lang="en-US" sz="1200" kern="0" dirty="0">
              <a:solidFill>
                <a:prstClr val="black"/>
              </a:solidFill>
              <a:highlight>
                <a:srgbClr val="00FFFF"/>
              </a:highlight>
              <a:latin typeface="Calibri" panose="020F0502020204030204"/>
            </a:endParaRPr>
          </a:p>
        </p:txBody>
      </p:sp>
      <p:sp>
        <p:nvSpPr>
          <p:cNvPr id="93" name="Rectangle 92">
            <a:extLst>
              <a:ext uri="{FF2B5EF4-FFF2-40B4-BE49-F238E27FC236}">
                <a16:creationId xmlns:a16="http://schemas.microsoft.com/office/drawing/2014/main" id="{EE9F6749-1143-42CB-AADC-F0C8754B5DAC}"/>
              </a:ext>
            </a:extLst>
          </p:cNvPr>
          <p:cNvSpPr/>
          <p:nvPr/>
        </p:nvSpPr>
        <p:spPr>
          <a:xfrm>
            <a:off x="6887398" y="4527054"/>
            <a:ext cx="1739579" cy="276999"/>
          </a:xfrm>
          <a:prstGeom prst="rect">
            <a:avLst/>
          </a:prstGeom>
        </p:spPr>
        <p:txBody>
          <a:bodyPr wrap="none">
            <a:spAutoFit/>
          </a:bodyPr>
          <a:lstStyle/>
          <a:p>
            <a:pPr algn="ctr" defTabSz="685800" fontAlgn="base">
              <a:spcBef>
                <a:spcPct val="0"/>
              </a:spcBef>
              <a:spcAft>
                <a:spcPct val="0"/>
              </a:spcAft>
              <a:defRPr/>
            </a:pPr>
            <a:r>
              <a:rPr lang="en-US" altLang="zh-CN" sz="1200" kern="0" dirty="0">
                <a:solidFill>
                  <a:prstClr val="black"/>
                </a:solidFill>
                <a:highlight>
                  <a:srgbClr val="FDBDBB"/>
                </a:highlight>
                <a:latin typeface="Calibri" panose="020F0502020204030204"/>
                <a:ea typeface="DengXian" panose="02010600030101010101" pitchFamily="2" charset="-122"/>
              </a:rPr>
              <a:t>Out of scope in Honolulu</a:t>
            </a:r>
            <a:endParaRPr lang="en-US" sz="1200" kern="0" dirty="0">
              <a:solidFill>
                <a:prstClr val="black"/>
              </a:solidFill>
              <a:highlight>
                <a:srgbClr val="FDBDBB"/>
              </a:highlight>
              <a:latin typeface="Calibri" panose="020F0502020204030204"/>
            </a:endParaRPr>
          </a:p>
        </p:txBody>
      </p:sp>
    </p:spTree>
    <p:extLst>
      <p:ext uri="{BB962C8B-B14F-4D97-AF65-F5344CB8AC3E}">
        <p14:creationId xmlns:p14="http://schemas.microsoft.com/office/powerpoint/2010/main" val="2858214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6D9ED-D64A-4852-A8EC-21F7FACC51D2}"/>
              </a:ext>
            </a:extLst>
          </p:cNvPr>
          <p:cNvSpPr>
            <a:spLocks noGrp="1"/>
          </p:cNvSpPr>
          <p:nvPr>
            <p:ph type="title"/>
          </p:nvPr>
        </p:nvSpPr>
        <p:spPr/>
        <p:txBody>
          <a:bodyPr/>
          <a:lstStyle/>
          <a:p>
            <a:r>
              <a:rPr lang="en-US" dirty="0"/>
              <a:t>Closed Loop: Overview</a:t>
            </a:r>
            <a:endParaRPr lang="en-IN" dirty="0"/>
          </a:p>
        </p:txBody>
      </p:sp>
      <p:grpSp>
        <p:nvGrpSpPr>
          <p:cNvPr id="4" name="Group 3">
            <a:extLst>
              <a:ext uri="{FF2B5EF4-FFF2-40B4-BE49-F238E27FC236}">
                <a16:creationId xmlns:a16="http://schemas.microsoft.com/office/drawing/2014/main" id="{7C0D1568-436F-43A8-B900-1861470B3ACA}"/>
              </a:ext>
            </a:extLst>
          </p:cNvPr>
          <p:cNvGrpSpPr/>
          <p:nvPr/>
        </p:nvGrpSpPr>
        <p:grpSpPr>
          <a:xfrm>
            <a:off x="96271" y="980439"/>
            <a:ext cx="5758636" cy="3567682"/>
            <a:chOff x="128361" y="1307252"/>
            <a:chExt cx="7678181" cy="4756909"/>
          </a:xfrm>
        </p:grpSpPr>
        <p:sp>
          <p:nvSpPr>
            <p:cNvPr id="5" name="Data Sources TextBox">
              <a:extLst>
                <a:ext uri="{FF2B5EF4-FFF2-40B4-BE49-F238E27FC236}">
                  <a16:creationId xmlns:a16="http://schemas.microsoft.com/office/drawing/2014/main" id="{44469E9E-30E6-4A7C-9092-52C42C7BE147}"/>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Co-ordination, Decisions</a:t>
              </a:r>
              <a:br>
                <a:rPr kumimoji="0" lang="en-US" sz="1500" b="0" i="0" u="none" strike="noStrike" kern="0" cap="none" spc="0" normalizeH="0" baseline="0" noProof="0" dirty="0">
                  <a:ln>
                    <a:noFill/>
                  </a:ln>
                  <a:solidFill>
                    <a:srgbClr val="44546A">
                      <a:lumMod val="85000"/>
                      <a:lumOff val="15000"/>
                    </a:srgbClr>
                  </a:solidFill>
                  <a:effectLst/>
                  <a:uLnTx/>
                  <a:uFillTx/>
                </a:rPr>
              </a:br>
              <a:r>
                <a:rPr kumimoji="0" lang="en-US" sz="1500" b="0" i="0" u="none" strike="noStrike" kern="0" cap="none" spc="0" normalizeH="0" baseline="0" noProof="0" dirty="0">
                  <a:ln>
                    <a:noFill/>
                  </a:ln>
                  <a:solidFill>
                    <a:srgbClr val="44546A">
                      <a:lumMod val="85000"/>
                      <a:lumOff val="15000"/>
                    </a:srgbClr>
                  </a:solidFill>
                  <a:effectLst/>
                  <a:uLnTx/>
                  <a:uFillTx/>
                </a:rPr>
                <a:t> (</a:t>
              </a:r>
              <a:r>
                <a:rPr kumimoji="0" lang="en-US" sz="1500" b="1" i="0" u="none" strike="noStrike" kern="0" cap="none" spc="0" normalizeH="0" baseline="0" noProof="0" dirty="0">
                  <a:ln>
                    <a:noFill/>
                  </a:ln>
                  <a:solidFill>
                    <a:srgbClr val="4472C4"/>
                  </a:solidFill>
                  <a:effectLst/>
                  <a:uLnTx/>
                  <a:uFillTx/>
                </a:rPr>
                <a:t>Policy</a:t>
              </a:r>
              <a:r>
                <a:rPr kumimoji="0" lang="en-US" sz="1500" b="0" i="0" u="none" strike="noStrike" kern="0" cap="none" spc="0" normalizeH="0" baseline="0" noProof="0" dirty="0">
                  <a:ln>
                    <a:noFill/>
                  </a:ln>
                  <a:solidFill>
                    <a:srgbClr val="44546A">
                      <a:lumMod val="85000"/>
                      <a:lumOff val="15000"/>
                    </a:srgbClr>
                  </a:solidFill>
                  <a:effectLst/>
                  <a:uLnTx/>
                  <a:uFillTx/>
                </a:rPr>
                <a:t>)</a:t>
              </a:r>
            </a:p>
            <a:p>
              <a:pPr marL="0" marR="0" lvl="0" indent="0" algn="ctr" defTabSz="455602" eaLnBrk="0" fontAlgn="base" latinLnBrk="0" hangingPunct="0">
                <a:lnSpc>
                  <a:spcPct val="200000"/>
                </a:lnSpc>
                <a:spcBef>
                  <a:spcPct val="0"/>
                </a:spcBef>
                <a:spcAft>
                  <a:spcPts val="1200"/>
                </a:spcAft>
                <a:buClrTx/>
                <a:buSzTx/>
                <a:buFontTx/>
                <a:buNone/>
                <a:tabLst/>
                <a:defRPr/>
              </a:pPr>
              <a:r>
                <a:rPr kumimoji="0" lang="en-US" sz="15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455602" eaLnBrk="0" fontAlgn="base" latinLnBrk="0" hangingPunct="0">
                <a:lnSpc>
                  <a:spcPct val="200000"/>
                </a:lnSpc>
                <a:spcBef>
                  <a:spcPct val="0"/>
                </a:spcBef>
                <a:spcAft>
                  <a:spcPts val="1200"/>
                </a:spcAft>
                <a:buClrTx/>
                <a:buSzTx/>
                <a:buFontTx/>
                <a:buNone/>
                <a:tabLst/>
                <a:defRPr/>
              </a:pPr>
              <a:endParaRPr kumimoji="0" lang="en-US" sz="15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6" name="Data Sources TextBox">
              <a:extLst>
                <a:ext uri="{FF2B5EF4-FFF2-40B4-BE49-F238E27FC236}">
                  <a16:creationId xmlns:a16="http://schemas.microsoft.com/office/drawing/2014/main" id="{A4E1D90A-CE69-41AF-BD39-4E60FDAFC9BF}"/>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Data Collection,</a:t>
              </a:r>
              <a:br>
                <a:rPr kumimoji="0" lang="en-US" sz="1500" b="0" i="0" u="none" strike="noStrike" kern="0" cap="none" spc="0" normalizeH="0" baseline="0" noProof="0" dirty="0">
                  <a:ln>
                    <a:noFill/>
                  </a:ln>
                  <a:solidFill>
                    <a:srgbClr val="44546A">
                      <a:lumMod val="85000"/>
                      <a:lumOff val="15000"/>
                    </a:srgbClr>
                  </a:solidFill>
                  <a:effectLst/>
                  <a:uLnTx/>
                  <a:uFillTx/>
                </a:rPr>
              </a:br>
              <a:r>
                <a:rPr kumimoji="0" lang="en-US" sz="15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a:t>
              </a:r>
              <a:r>
                <a:rPr kumimoji="0" lang="en-US" sz="1500" b="1" i="0" u="none" strike="noStrike" kern="0" cap="none" spc="0" normalizeH="0" baseline="0" noProof="0" dirty="0">
                  <a:ln>
                    <a:noFill/>
                  </a:ln>
                  <a:solidFill>
                    <a:srgbClr val="4472C4"/>
                  </a:solidFill>
                  <a:effectLst/>
                  <a:uLnTx/>
                  <a:uFillTx/>
                </a:rPr>
                <a:t>DCAE</a:t>
              </a:r>
              <a:r>
                <a:rPr kumimoji="0" lang="en-US" sz="1500" b="0" i="0" u="none" strike="noStrike" kern="0" cap="none" spc="0" normalizeH="0" baseline="0" noProof="0" dirty="0">
                  <a:ln>
                    <a:noFill/>
                  </a:ln>
                  <a:solidFill>
                    <a:srgbClr val="44546A">
                      <a:lumMod val="85000"/>
                      <a:lumOff val="15000"/>
                    </a:srgbClr>
                  </a:solidFill>
                  <a:effectLst/>
                  <a:uLnTx/>
                  <a:uFillTx/>
                </a:rPr>
                <a:t>)</a:t>
              </a:r>
            </a:p>
            <a:p>
              <a:pPr marL="0" marR="0" lvl="0" indent="0" algn="ctr" defTabSz="455602" eaLnBrk="0" fontAlgn="base" latinLnBrk="0" hangingPunct="0">
                <a:lnSpc>
                  <a:spcPct val="200000"/>
                </a:lnSpc>
                <a:spcBef>
                  <a:spcPct val="0"/>
                </a:spcBef>
                <a:spcAft>
                  <a:spcPts val="1200"/>
                </a:spcAft>
                <a:buClrTx/>
                <a:buSzTx/>
                <a:buFontTx/>
                <a:buNone/>
                <a:tabLst/>
                <a:defRPr/>
              </a:pPr>
              <a:r>
                <a:rPr kumimoji="0" lang="en-US" sz="15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455602" eaLnBrk="0" fontAlgn="base" latinLnBrk="0" hangingPunct="0">
                <a:lnSpc>
                  <a:spcPct val="200000"/>
                </a:lnSpc>
                <a:spcBef>
                  <a:spcPct val="0"/>
                </a:spcBef>
                <a:spcAft>
                  <a:spcPts val="1200"/>
                </a:spcAft>
                <a:buClrTx/>
                <a:buSzTx/>
                <a:buFontTx/>
                <a:buNone/>
                <a:tabLst/>
                <a:defRPr/>
              </a:pPr>
              <a:endParaRPr kumimoji="0" lang="en-US" sz="15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7" name="Data Visualization Icon">
              <a:extLst>
                <a:ext uri="{FF2B5EF4-FFF2-40B4-BE49-F238E27FC236}">
                  <a16:creationId xmlns:a16="http://schemas.microsoft.com/office/drawing/2014/main" id="{7C4BC3CA-1BA7-4CCC-9903-BC28992FB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8" name="ML Icon">
              <a:extLst>
                <a:ext uri="{FF2B5EF4-FFF2-40B4-BE49-F238E27FC236}">
                  <a16:creationId xmlns:a16="http://schemas.microsoft.com/office/drawing/2014/main" id="{4D4F8C7A-702E-48BB-99FA-646F83C724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9" name="Action Icon">
              <a:extLst>
                <a:ext uri="{FF2B5EF4-FFF2-40B4-BE49-F238E27FC236}">
                  <a16:creationId xmlns:a16="http://schemas.microsoft.com/office/drawing/2014/main" id="{FBA6C190-BD7C-4AEC-8F2F-DD0F1BF4CF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0" name="Gear">
              <a:extLst>
                <a:ext uri="{FF2B5EF4-FFF2-40B4-BE49-F238E27FC236}">
                  <a16:creationId xmlns:a16="http://schemas.microsoft.com/office/drawing/2014/main" id="{7CFD53FC-9F52-465F-8025-BEA2023531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1" name="Straight Connector 10">
              <a:extLst>
                <a:ext uri="{FF2B5EF4-FFF2-40B4-BE49-F238E27FC236}">
                  <a16:creationId xmlns:a16="http://schemas.microsoft.com/office/drawing/2014/main" id="{4BF34D35-2BC4-40D4-8D7F-8247E0406666}"/>
                </a:ext>
              </a:extLst>
            </p:cNvPr>
            <p:cNvCxnSpPr>
              <a:cxnSpLocks/>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2" name="Straight Connector 11">
              <a:extLst>
                <a:ext uri="{FF2B5EF4-FFF2-40B4-BE49-F238E27FC236}">
                  <a16:creationId xmlns:a16="http://schemas.microsoft.com/office/drawing/2014/main" id="{45C2F2BF-5DA8-47E7-B91B-A012A1124CD9}"/>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3" name="Straight Arrow Connector 12">
              <a:extLst>
                <a:ext uri="{FF2B5EF4-FFF2-40B4-BE49-F238E27FC236}">
                  <a16:creationId xmlns:a16="http://schemas.microsoft.com/office/drawing/2014/main" id="{F6C1C420-A3D5-4A11-8B7C-9B901A637F1B}"/>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4" name="Straight Connector 13">
              <a:extLst>
                <a:ext uri="{FF2B5EF4-FFF2-40B4-BE49-F238E27FC236}">
                  <a16:creationId xmlns:a16="http://schemas.microsoft.com/office/drawing/2014/main" id="{5CC4299B-94F9-4E16-AC53-3AF1490A5AC3}"/>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5" name="Straight Arrow Connector 14">
              <a:extLst>
                <a:ext uri="{FF2B5EF4-FFF2-40B4-BE49-F238E27FC236}">
                  <a16:creationId xmlns:a16="http://schemas.microsoft.com/office/drawing/2014/main" id="{5838F055-F929-462D-B069-F4C38FC94878}"/>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6" name="Straight Connector 15">
              <a:extLst>
                <a:ext uri="{FF2B5EF4-FFF2-40B4-BE49-F238E27FC236}">
                  <a16:creationId xmlns:a16="http://schemas.microsoft.com/office/drawing/2014/main" id="{BE8A272C-BE1A-46F9-AA18-7E079B6CE6E6}"/>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7" name="Straight Arrow Connector 16">
              <a:extLst>
                <a:ext uri="{FF2B5EF4-FFF2-40B4-BE49-F238E27FC236}">
                  <a16:creationId xmlns:a16="http://schemas.microsoft.com/office/drawing/2014/main" id="{A27AAA6F-5E97-4C03-9CE6-E27C5ADAC982}"/>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8" name="Picture 17">
              <a:extLst>
                <a:ext uri="{FF2B5EF4-FFF2-40B4-BE49-F238E27FC236}">
                  <a16:creationId xmlns:a16="http://schemas.microsoft.com/office/drawing/2014/main" id="{FB49BA3A-3007-445C-B8E9-44BD047AF8F6}"/>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19" name="Data Sources TextBox">
              <a:extLst>
                <a:ext uri="{FF2B5EF4-FFF2-40B4-BE49-F238E27FC236}">
                  <a16:creationId xmlns:a16="http://schemas.microsoft.com/office/drawing/2014/main" id="{33CB8731-22EA-4E3E-86A8-F2D039D12501}"/>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Optimization (</a:t>
              </a:r>
              <a:r>
                <a:rPr kumimoji="0" lang="en-US" sz="1500" b="1" i="0" u="none" strike="noStrike" kern="0" cap="none" spc="0" normalizeH="0" baseline="0" noProof="0" dirty="0">
                  <a:ln>
                    <a:noFill/>
                  </a:ln>
                  <a:solidFill>
                    <a:srgbClr val="4472C4"/>
                  </a:solidFill>
                  <a:effectLst/>
                  <a:uLnTx/>
                  <a:uFillTx/>
                </a:rPr>
                <a:t>OOF)</a:t>
              </a:r>
              <a:endParaRPr kumimoji="0" lang="en-US" sz="1500" b="0" i="0" u="none" strike="noStrike" kern="0" cap="none" spc="0" normalizeH="0" baseline="0" noProof="0" dirty="0">
                <a:ln>
                  <a:noFill/>
                </a:ln>
                <a:solidFill>
                  <a:srgbClr val="44546A">
                    <a:lumMod val="85000"/>
                    <a:lumOff val="15000"/>
                  </a:srgbClr>
                </a:solidFill>
                <a:effectLst/>
                <a:uLnTx/>
                <a:uFillTx/>
              </a:endParaRPr>
            </a:p>
          </p:txBody>
        </p:sp>
        <p:sp>
          <p:nvSpPr>
            <p:cNvPr id="20" name="Data Sources TextBox">
              <a:extLst>
                <a:ext uri="{FF2B5EF4-FFF2-40B4-BE49-F238E27FC236}">
                  <a16:creationId xmlns:a16="http://schemas.microsoft.com/office/drawing/2014/main" id="{B558BAFA-FC22-47ED-860F-37C158D35196}"/>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srgbClr val="FF0000"/>
                  </a:solidFill>
                  <a:effectLst/>
                  <a:uLnTx/>
                  <a:uFillTx/>
                </a:rPr>
                <a:t>Control loop</a:t>
              </a:r>
            </a:p>
            <a:p>
              <a:pPr marL="0" marR="0" lvl="0" indent="0" algn="ctr" defTabSz="455602" eaLnBrk="0" fontAlgn="base" latinLnBrk="0" hangingPunct="0">
                <a:lnSpc>
                  <a:spcPct val="200000"/>
                </a:lnSpc>
                <a:spcBef>
                  <a:spcPct val="0"/>
                </a:spcBef>
                <a:spcAft>
                  <a:spcPts val="1200"/>
                </a:spcAft>
                <a:buClrTx/>
                <a:buSzTx/>
                <a:buFontTx/>
                <a:buNone/>
                <a:tabLst/>
                <a:defRPr/>
              </a:pPr>
              <a:r>
                <a:rPr kumimoji="0" lang="en-US" sz="21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455602" eaLnBrk="0" fontAlgn="base" latinLnBrk="0" hangingPunct="0">
                <a:lnSpc>
                  <a:spcPct val="200000"/>
                </a:lnSpc>
                <a:spcBef>
                  <a:spcPct val="0"/>
                </a:spcBef>
                <a:spcAft>
                  <a:spcPts val="1200"/>
                </a:spcAft>
                <a:buClrTx/>
                <a:buSzTx/>
                <a:buFontTx/>
                <a:buNone/>
                <a:tabLst/>
                <a:defRPr/>
              </a:pPr>
              <a:endParaRPr kumimoji="0" lang="en-US" sz="21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21" name="Picture 20">
              <a:extLst>
                <a:ext uri="{FF2B5EF4-FFF2-40B4-BE49-F238E27FC236}">
                  <a16:creationId xmlns:a16="http://schemas.microsoft.com/office/drawing/2014/main" id="{EF6A5504-BEE5-4C57-AB3C-D7D98B047A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sp>
          <p:nvSpPr>
            <p:cNvPr id="22" name="Data Sources TextBox">
              <a:extLst>
                <a:ext uri="{FF2B5EF4-FFF2-40B4-BE49-F238E27FC236}">
                  <a16:creationId xmlns:a16="http://schemas.microsoft.com/office/drawing/2014/main" id="{169005FF-78B0-4A07-8D74-488462E590C9}"/>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a:t>
              </a:r>
              <a:r>
                <a:rPr kumimoji="0" lang="en-US" sz="1500" b="1" i="0" u="none" strike="noStrike" kern="0" cap="none" spc="0" normalizeH="0" baseline="0" noProof="0" dirty="0">
                  <a:ln>
                    <a:noFill/>
                  </a:ln>
                  <a:solidFill>
                    <a:srgbClr val="4472C4"/>
                  </a:solidFill>
                  <a:effectLst/>
                  <a:uLnTx/>
                  <a:uFillTx/>
                </a:rPr>
                <a:t>SO</a:t>
              </a:r>
              <a:r>
                <a:rPr kumimoji="0" lang="en-US" sz="1500" b="0" i="0" u="none" strike="noStrike" kern="0" cap="none" spc="0" normalizeH="0" baseline="0" noProof="0" dirty="0">
                  <a:ln>
                    <a:noFill/>
                  </a:ln>
                  <a:solidFill>
                    <a:srgbClr val="44546A">
                      <a:lumMod val="85000"/>
                      <a:lumOff val="15000"/>
                    </a:srgbClr>
                  </a:solidFill>
                  <a:effectLst/>
                  <a:uLnTx/>
                  <a:uFillTx/>
                </a:rPr>
                <a:t>)</a:t>
              </a:r>
              <a:endParaRPr kumimoji="0" lang="en-US" sz="15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455602" eaLnBrk="0" fontAlgn="base" latinLnBrk="0" hangingPunct="0">
                <a:lnSpc>
                  <a:spcPct val="200000"/>
                </a:lnSpc>
                <a:spcBef>
                  <a:spcPct val="0"/>
                </a:spcBef>
                <a:spcAft>
                  <a:spcPts val="1200"/>
                </a:spcAft>
                <a:buClrTx/>
                <a:buSzTx/>
                <a:buFontTx/>
                <a:buNone/>
                <a:tabLst/>
                <a:defRPr/>
              </a:pPr>
              <a:endParaRPr kumimoji="0" lang="en-US" sz="15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23" name="Straight Arrow Connector 22">
              <a:extLst>
                <a:ext uri="{FF2B5EF4-FFF2-40B4-BE49-F238E27FC236}">
                  <a16:creationId xmlns:a16="http://schemas.microsoft.com/office/drawing/2014/main" id="{A9D9DE84-E079-4477-9A97-195FE68B2F55}"/>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24" name="Data Sources TextBox">
              <a:extLst>
                <a:ext uri="{FF2B5EF4-FFF2-40B4-BE49-F238E27FC236}">
                  <a16:creationId xmlns:a16="http://schemas.microsoft.com/office/drawing/2014/main" id="{D9107CBE-3DAE-45C2-B9D1-F3AAEDEA4B13}"/>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44546A">
                      <a:lumMod val="85000"/>
                      <a:lumOff val="15000"/>
                    </a:srgbClr>
                  </a:solidFill>
                  <a:effectLst/>
                  <a:uLnTx/>
                  <a:uFillTx/>
                </a:rPr>
                <a:t>5G Network</a:t>
              </a:r>
            </a:p>
          </p:txBody>
        </p:sp>
        <p:cxnSp>
          <p:nvCxnSpPr>
            <p:cNvPr id="25" name="Straight Arrow Connector 24">
              <a:extLst>
                <a:ext uri="{FF2B5EF4-FFF2-40B4-BE49-F238E27FC236}">
                  <a16:creationId xmlns:a16="http://schemas.microsoft.com/office/drawing/2014/main" id="{2A22DE42-D90F-4B99-A5F5-3CE7578D558A}"/>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grpSp>
      <p:sp>
        <p:nvSpPr>
          <p:cNvPr id="26" name="Content Placeholder 3">
            <a:extLst>
              <a:ext uri="{FF2B5EF4-FFF2-40B4-BE49-F238E27FC236}">
                <a16:creationId xmlns:a16="http://schemas.microsoft.com/office/drawing/2014/main" id="{090DF4D2-35CF-45C9-AAE5-EC01B1F1FE46}"/>
              </a:ext>
            </a:extLst>
          </p:cNvPr>
          <p:cNvSpPr txBox="1">
            <a:spLocks/>
          </p:cNvSpPr>
          <p:nvPr/>
        </p:nvSpPr>
        <p:spPr>
          <a:xfrm>
            <a:off x="5814174" y="965071"/>
            <a:ext cx="3216935" cy="321335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5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Leverage the SON </a:t>
            </a:r>
            <a:r>
              <a:rPr kumimoji="0" lang="en-US" sz="15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sym typeface="Wingdings" panose="05000000000000000000" pitchFamily="2" charset="2"/>
              </a:rPr>
              <a:t> Control Loop (CL) framework in ONAP</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5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PM/FM data, analyze NSI/NSSI traffic patterns, KPI adherence, and resource occupancy in NSI/NSSI</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5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Based on analysis, trigger OOF for NSI resource optimization/re-allocation to guarantee KPI adherence and optimal use of resources</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15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Perform necessary resource adjustments via SO and Domain Controllers (modify NSI/NSSI/S-NSSAI mapping/etc.)</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endParaRPr kumimoji="0" lang="en-US" sz="1200" b="0" i="0" u="none" strike="noStrike" kern="1200" cap="none" spc="0" normalizeH="0" baseline="0" noProof="0" dirty="0">
              <a:ln>
                <a:noFill/>
              </a:ln>
              <a:solidFill>
                <a:srgbClr val="0000FF"/>
              </a:solidFill>
              <a:effectLst/>
              <a:uLnTx/>
              <a:uFillTx/>
              <a:latin typeface="Arial" panose="020B0604020202020204" pitchFamily="34" charset="0"/>
              <a:ea typeface="+mn-ea"/>
              <a:cs typeface="Arial" panose="020B0604020202020204" pitchFamily="34" charset="0"/>
            </a:endParaRPr>
          </a:p>
        </p:txBody>
      </p:sp>
      <p:sp>
        <p:nvSpPr>
          <p:cNvPr id="27" name="TextBox 26">
            <a:extLst>
              <a:ext uri="{FF2B5EF4-FFF2-40B4-BE49-F238E27FC236}">
                <a16:creationId xmlns:a16="http://schemas.microsoft.com/office/drawing/2014/main" id="{0EF72073-DA67-4BB7-8C47-A0CDEFF598C8}"/>
              </a:ext>
            </a:extLst>
          </p:cNvPr>
          <p:cNvSpPr txBox="1"/>
          <p:nvPr/>
        </p:nvSpPr>
        <p:spPr>
          <a:xfrm>
            <a:off x="900716" y="3936085"/>
            <a:ext cx="1085554"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FM, PM data</a:t>
            </a:r>
          </a:p>
        </p:txBody>
      </p:sp>
      <p:sp>
        <p:nvSpPr>
          <p:cNvPr id="28" name="Cloud 27">
            <a:extLst>
              <a:ext uri="{FF2B5EF4-FFF2-40B4-BE49-F238E27FC236}">
                <a16:creationId xmlns:a16="http://schemas.microsoft.com/office/drawing/2014/main" id="{1FDF1B7E-5D00-4814-8FD3-E6F1AD0A62B7}"/>
              </a:ext>
            </a:extLst>
          </p:cNvPr>
          <p:cNvSpPr/>
          <p:nvPr/>
        </p:nvSpPr>
        <p:spPr>
          <a:xfrm>
            <a:off x="2658651" y="3600557"/>
            <a:ext cx="730931" cy="661764"/>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white"/>
                </a:solidFill>
                <a:effectLst/>
                <a:uLnTx/>
                <a:uFillTx/>
              </a:rPr>
              <a:t>5G network</a:t>
            </a:r>
          </a:p>
        </p:txBody>
      </p:sp>
      <p:sp>
        <p:nvSpPr>
          <p:cNvPr id="29" name="Rectangle 28">
            <a:extLst>
              <a:ext uri="{FF2B5EF4-FFF2-40B4-BE49-F238E27FC236}">
                <a16:creationId xmlns:a16="http://schemas.microsoft.com/office/drawing/2014/main" id="{74A1DF5A-7338-4424-B1EA-13FC37A57B29}"/>
              </a:ext>
            </a:extLst>
          </p:cNvPr>
          <p:cNvSpPr/>
          <p:nvPr/>
        </p:nvSpPr>
        <p:spPr>
          <a:xfrm>
            <a:off x="2708655" y="1364230"/>
            <a:ext cx="574196" cy="300082"/>
          </a:xfrm>
          <a:prstGeom prst="rect">
            <a:avLst/>
          </a:prstGeom>
        </p:spPr>
        <p:txBody>
          <a:bodyPr wrap="none">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72C4"/>
                </a:solidFill>
                <a:effectLst/>
                <a:uLnTx/>
                <a:uFillTx/>
              </a:rPr>
              <a:t>DCAE</a:t>
            </a:r>
            <a:endParaRPr kumimoji="0" lang="en-US" sz="1350" b="0" i="0" u="none" strike="noStrike" kern="0" cap="none" spc="0" normalizeH="0" baseline="0" noProof="0" dirty="0">
              <a:ln>
                <a:noFill/>
              </a:ln>
              <a:solidFill>
                <a:prstClr val="black"/>
              </a:solidFill>
              <a:effectLst/>
              <a:uLnTx/>
              <a:uFillTx/>
            </a:endParaRPr>
          </a:p>
        </p:txBody>
      </p:sp>
      <p:sp>
        <p:nvSpPr>
          <p:cNvPr id="30" name="Rectangle 29">
            <a:extLst>
              <a:ext uri="{FF2B5EF4-FFF2-40B4-BE49-F238E27FC236}">
                <a16:creationId xmlns:a16="http://schemas.microsoft.com/office/drawing/2014/main" id="{ADC0A339-4177-4DDF-BCB7-E770ADECAA98}"/>
              </a:ext>
            </a:extLst>
          </p:cNvPr>
          <p:cNvSpPr/>
          <p:nvPr/>
        </p:nvSpPr>
        <p:spPr>
          <a:xfrm>
            <a:off x="3941730" y="3379197"/>
            <a:ext cx="893193" cy="461665"/>
          </a:xfrm>
          <a:prstGeom prst="rect">
            <a:avLst/>
          </a:prstGeom>
        </p:spPr>
        <p:txBody>
          <a:bodyPr wrap="none">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4472C4"/>
                </a:solidFill>
                <a:effectLst/>
                <a:uLnTx/>
                <a:uFillTx/>
              </a:rPr>
              <a:t>Domain</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4472C4"/>
                </a:solidFill>
                <a:effectLst/>
                <a:uLnTx/>
                <a:uFillTx/>
              </a:rPr>
              <a:t>Controllers</a:t>
            </a:r>
            <a:endParaRPr kumimoji="0" lang="en-US" sz="12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0973214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B3602-1FC5-476D-9329-F4FC34A0515F}"/>
              </a:ext>
            </a:extLst>
          </p:cNvPr>
          <p:cNvSpPr>
            <a:spLocks noGrp="1"/>
          </p:cNvSpPr>
          <p:nvPr>
            <p:ph type="title"/>
          </p:nvPr>
        </p:nvSpPr>
        <p:spPr/>
        <p:txBody>
          <a:bodyPr/>
          <a:lstStyle/>
          <a:p>
            <a:r>
              <a:rPr lang="en-US" dirty="0"/>
              <a:t>Closed Loop: Roadmap</a:t>
            </a:r>
            <a:endParaRPr lang="en-IN" dirty="0"/>
          </a:p>
        </p:txBody>
      </p:sp>
      <p:sp>
        <p:nvSpPr>
          <p:cNvPr id="4" name="文本框 6">
            <a:extLst>
              <a:ext uri="{FF2B5EF4-FFF2-40B4-BE49-F238E27FC236}">
                <a16:creationId xmlns:a16="http://schemas.microsoft.com/office/drawing/2014/main" id="{E1CBC626-C08E-4161-B603-E60EF768DBB0}"/>
              </a:ext>
            </a:extLst>
          </p:cNvPr>
          <p:cNvSpPr txBox="1"/>
          <p:nvPr/>
        </p:nvSpPr>
        <p:spPr>
          <a:xfrm>
            <a:off x="82745" y="834707"/>
            <a:ext cx="8899794" cy="715581"/>
          </a:xfrm>
          <a:prstGeom prst="rect">
            <a:avLst/>
          </a:prstGeom>
          <a:solidFill>
            <a:srgbClr val="CCFFFF"/>
          </a:solidFill>
          <a:ln>
            <a:solidFill>
              <a:sysClr val="windowText" lastClr="000000">
                <a:lumMod val="50000"/>
                <a:lumOff val="50000"/>
              </a:sysClr>
            </a:solidFill>
          </a:ln>
        </p:spPr>
        <p:txBody>
          <a:bodyPr wrap="square" rtlCol="0">
            <a:spAutoFit/>
          </a:bodyPr>
          <a:lstStyle/>
          <a:p>
            <a:pPr algn="just" defTabSz="685800">
              <a:defRPr/>
            </a:pPr>
            <a:r>
              <a:rPr kumimoji="1" lang="en-US" altLang="zh-CN" sz="1350" kern="0" dirty="0">
                <a:solidFill>
                  <a:prstClr val="black"/>
                </a:solidFill>
                <a:ea typeface="DengXian" panose="02010600030101010101" pitchFamily="2" charset="-122"/>
              </a:rPr>
              <a:t>Use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data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(e.g.,</a:t>
            </a:r>
            <a:r>
              <a:rPr kumimoji="1" lang="zh-CN" altLang="en-US" sz="1350" kern="0" dirty="0">
                <a:solidFill>
                  <a:prstClr val="black"/>
                </a:solidFill>
                <a:ea typeface="DengXian" panose="02010600030101010101" pitchFamily="2" charset="-122"/>
              </a:rPr>
              <a:t> </a:t>
            </a:r>
            <a:r>
              <a:rPr kumimoji="1" lang="en-US" altLang="zh-CN" sz="1350" kern="0" dirty="0" err="1">
                <a:solidFill>
                  <a:prstClr val="black"/>
                </a:solidFill>
                <a:ea typeface="DengXian" panose="02010600030101010101" pitchFamily="2" charset="-122"/>
              </a:rPr>
              <a:t>QoE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data,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network</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data,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etc.</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from</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various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sources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input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analysis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based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AI</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algorithms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to obtain network capabilities that can match the 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of tenants, and then dynamically adjust the service capabilities of network slices while using optimal resources.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mainly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consists of</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following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three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scenarios:</a:t>
            </a:r>
            <a:endParaRPr kumimoji="1" lang="zh-CN" altLang="en-US" sz="1350" kern="0" dirty="0">
              <a:solidFill>
                <a:prstClr val="black"/>
              </a:solidFill>
              <a:ea typeface="DengXian" panose="02010600030101010101" pitchFamily="2" charset="-122"/>
            </a:endParaRPr>
          </a:p>
        </p:txBody>
      </p:sp>
      <p:sp>
        <p:nvSpPr>
          <p:cNvPr id="5" name="圆角矩形 4">
            <a:extLst>
              <a:ext uri="{FF2B5EF4-FFF2-40B4-BE49-F238E27FC236}">
                <a16:creationId xmlns:a16="http://schemas.microsoft.com/office/drawing/2014/main" id="{0689B1D8-94CB-4F28-8817-D69603D583CB}"/>
              </a:ext>
            </a:extLst>
          </p:cNvPr>
          <p:cNvSpPr/>
          <p:nvPr/>
        </p:nvSpPr>
        <p:spPr>
          <a:xfrm>
            <a:off x="-8891" y="1589831"/>
            <a:ext cx="2759867" cy="3284247"/>
          </a:xfrm>
          <a:prstGeom prst="roundRect">
            <a:avLst/>
          </a:prstGeom>
          <a:gradFill flip="none" rotWithShape="1">
            <a:gsLst>
              <a:gs pos="0">
                <a:srgbClr val="5B9BD5">
                  <a:lumMod val="5000"/>
                  <a:lumOff val="95000"/>
                </a:srgbClr>
              </a:gs>
              <a:gs pos="74000">
                <a:srgbClr val="5B9BD5">
                  <a:lumMod val="45000"/>
                  <a:lumOff val="55000"/>
                </a:srgbClr>
              </a:gs>
              <a:gs pos="83000">
                <a:srgbClr val="5B9BD5">
                  <a:lumMod val="45000"/>
                  <a:lumOff val="55000"/>
                </a:srgbClr>
              </a:gs>
              <a:gs pos="100000">
                <a:srgbClr val="5B9BD5">
                  <a:lumMod val="30000"/>
                  <a:lumOff val="70000"/>
                </a:srgbClr>
              </a:gs>
            </a:gsLst>
            <a:lin ang="5400000" scaled="1"/>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dirty="0">
              <a:solidFill>
                <a:prstClr val="white"/>
              </a:solidFill>
              <a:ea typeface="DengXian" panose="02010600030101010101" pitchFamily="2" charset="-122"/>
            </a:endParaRPr>
          </a:p>
        </p:txBody>
      </p:sp>
      <p:sp>
        <p:nvSpPr>
          <p:cNvPr id="6" name="文本框 5">
            <a:extLst>
              <a:ext uri="{FF2B5EF4-FFF2-40B4-BE49-F238E27FC236}">
                <a16:creationId xmlns:a16="http://schemas.microsoft.com/office/drawing/2014/main" id="{05C1F99C-5837-4280-9385-6EF23E44A0FC}"/>
              </a:ext>
            </a:extLst>
          </p:cNvPr>
          <p:cNvSpPr txBox="1"/>
          <p:nvPr/>
        </p:nvSpPr>
        <p:spPr>
          <a:xfrm>
            <a:off x="662364" y="1567901"/>
            <a:ext cx="2046412" cy="553998"/>
          </a:xfrm>
          <a:prstGeom prst="rect">
            <a:avLst/>
          </a:prstGeom>
          <a:noFill/>
        </p:spPr>
        <p:txBody>
          <a:bodyPr wrap="square" rtlCol="0">
            <a:spAutoFit/>
          </a:bodyPr>
          <a:lstStyle/>
          <a:p>
            <a:pPr defTabSz="685800">
              <a:defRPr/>
            </a:pPr>
            <a:r>
              <a:rPr kumimoji="1" lang="en-US" altLang="zh-CN" sz="1500" b="1" kern="0" dirty="0">
                <a:solidFill>
                  <a:prstClr val="black"/>
                </a:solidFill>
                <a:ea typeface="DengXian" panose="02010600030101010101" pitchFamily="2" charset="-122"/>
              </a:rPr>
              <a:t>Commissioning-Initial</a:t>
            </a:r>
            <a:r>
              <a:rPr kumimoji="1" lang="zh-CN" altLang="en-US" sz="1500" b="1" kern="0" dirty="0">
                <a:solidFill>
                  <a:prstClr val="black"/>
                </a:solidFill>
                <a:ea typeface="DengXian" panose="02010600030101010101" pitchFamily="2" charset="-122"/>
              </a:rPr>
              <a:t> </a:t>
            </a:r>
            <a:r>
              <a:rPr kumimoji="1" lang="en-US" altLang="zh-CN" sz="1500" b="1" kern="0" dirty="0">
                <a:solidFill>
                  <a:prstClr val="black"/>
                </a:solidFill>
                <a:ea typeface="DengXian" panose="02010600030101010101" pitchFamily="2" charset="-122"/>
              </a:rPr>
              <a:t>resource</a:t>
            </a:r>
            <a:r>
              <a:rPr kumimoji="1" lang="zh-CN" altLang="en-US" sz="1500" b="1" kern="0" dirty="0">
                <a:solidFill>
                  <a:prstClr val="black"/>
                </a:solidFill>
                <a:ea typeface="DengXian" panose="02010600030101010101" pitchFamily="2" charset="-122"/>
              </a:rPr>
              <a:t> </a:t>
            </a:r>
            <a:r>
              <a:rPr kumimoji="1" lang="en-US" altLang="zh-CN" sz="1500" b="1" kern="0" dirty="0">
                <a:solidFill>
                  <a:prstClr val="black"/>
                </a:solidFill>
                <a:ea typeface="DengXian" panose="02010600030101010101" pitchFamily="2" charset="-122"/>
              </a:rPr>
              <a:t>Assignment</a:t>
            </a:r>
            <a:endParaRPr kumimoji="1" lang="zh-CN" altLang="en-US" sz="1500" b="1" kern="0" dirty="0">
              <a:solidFill>
                <a:prstClr val="black"/>
              </a:solidFill>
              <a:ea typeface="DengXian" panose="02010600030101010101" pitchFamily="2" charset="-122"/>
            </a:endParaRPr>
          </a:p>
        </p:txBody>
      </p:sp>
      <p:sp>
        <p:nvSpPr>
          <p:cNvPr id="7" name="文本框 7">
            <a:extLst>
              <a:ext uri="{FF2B5EF4-FFF2-40B4-BE49-F238E27FC236}">
                <a16:creationId xmlns:a16="http://schemas.microsoft.com/office/drawing/2014/main" id="{308CB295-5410-49D1-AE66-FC522552F955}"/>
              </a:ext>
            </a:extLst>
          </p:cNvPr>
          <p:cNvSpPr txBox="1"/>
          <p:nvPr/>
        </p:nvSpPr>
        <p:spPr>
          <a:xfrm>
            <a:off x="37457" y="2073395"/>
            <a:ext cx="2607752" cy="2169825"/>
          </a:xfrm>
          <a:prstGeom prst="rect">
            <a:avLst/>
          </a:prstGeom>
          <a:noFill/>
        </p:spPr>
        <p:txBody>
          <a:bodyPr wrap="square" rtlCol="0">
            <a:spAutoFit/>
          </a:bodyPr>
          <a:lstStyle/>
          <a:p>
            <a:pPr defTabSz="685800">
              <a:defRPr/>
            </a:pPr>
            <a:r>
              <a:rPr kumimoji="1" lang="en-US" altLang="zh-CN" sz="1350" b="1" u="sng" kern="0" dirty="0">
                <a:solidFill>
                  <a:prstClr val="black"/>
                </a:solidFill>
                <a:ea typeface="DengXian" panose="02010600030101010101" pitchFamily="2" charset="-122"/>
              </a:rPr>
              <a:t>Determine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the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initial</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resource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assignment</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and</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configuration</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for</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new</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slice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intelligent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analysis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based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requirement. For e.g.:</a:t>
            </a:r>
          </a:p>
          <a:p>
            <a:pPr marL="257175" indent="-257175" defTabSz="685800">
              <a:buFont typeface="+mj-lt"/>
              <a:buAutoNum type="arabicPeriod"/>
              <a:defRPr/>
            </a:pPr>
            <a:r>
              <a:rPr kumimoji="1" lang="en-US" altLang="zh-CN" sz="1350" kern="0" dirty="0">
                <a:solidFill>
                  <a:prstClr val="black"/>
                </a:solidFill>
                <a:ea typeface="DengXian" panose="02010600030101010101" pitchFamily="2" charset="-122"/>
              </a:rPr>
              <a:t>Determine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resources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each</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domain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especially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for</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RAN</a:t>
            </a:r>
          </a:p>
          <a:p>
            <a:pPr marL="257175" indent="-257175" defTabSz="685800">
              <a:buFont typeface="+mj-lt"/>
              <a:buAutoNum type="arabicPeriod"/>
              <a:defRPr/>
            </a:pPr>
            <a:r>
              <a:rPr kumimoji="1" lang="en-US" altLang="zh-CN" sz="1350" kern="0" dirty="0">
                <a:solidFill>
                  <a:prstClr val="black"/>
                </a:solidFill>
                <a:ea typeface="DengXian" panose="02010600030101010101" pitchFamily="2" charset="-122"/>
              </a:rPr>
              <a:t>Guarantee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existed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slices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when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creating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new</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slice</a:t>
            </a:r>
            <a:endParaRPr kumimoji="1" lang="zh-CN" altLang="en-US" sz="1350" kern="0" dirty="0">
              <a:solidFill>
                <a:prstClr val="black"/>
              </a:solidFill>
              <a:ea typeface="DengXian" panose="02010600030101010101" pitchFamily="2" charset="-122"/>
            </a:endParaRPr>
          </a:p>
        </p:txBody>
      </p:sp>
      <p:sp>
        <p:nvSpPr>
          <p:cNvPr id="8" name="圆角矩形 8">
            <a:extLst>
              <a:ext uri="{FF2B5EF4-FFF2-40B4-BE49-F238E27FC236}">
                <a16:creationId xmlns:a16="http://schemas.microsoft.com/office/drawing/2014/main" id="{DE3EEACE-6923-436D-BEC2-5792C9DDC56F}"/>
              </a:ext>
            </a:extLst>
          </p:cNvPr>
          <p:cNvSpPr/>
          <p:nvPr/>
        </p:nvSpPr>
        <p:spPr>
          <a:xfrm>
            <a:off x="2778598" y="1567901"/>
            <a:ext cx="3227099" cy="3306177"/>
          </a:xfrm>
          <a:prstGeom prst="roundRect">
            <a:avLst/>
          </a:prstGeom>
          <a:gradFill flip="none" rotWithShape="1">
            <a:gsLst>
              <a:gs pos="0">
                <a:srgbClr val="5B9BD5">
                  <a:lumMod val="0"/>
                  <a:lumOff val="100000"/>
                </a:srgbClr>
              </a:gs>
              <a:gs pos="35000">
                <a:srgbClr val="5B9BD5">
                  <a:lumMod val="0"/>
                  <a:lumOff val="100000"/>
                </a:srgbClr>
              </a:gs>
              <a:gs pos="100000">
                <a:srgbClr val="5B9BD5">
                  <a:lumMod val="100000"/>
                </a:srgbClr>
              </a:gs>
            </a:gsLst>
            <a:path path="circle">
              <a:fillToRect l="50000" t="-80000" r="50000" b="180000"/>
            </a:path>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dirty="0">
              <a:solidFill>
                <a:prstClr val="white"/>
              </a:solidFill>
              <a:ea typeface="DengXian" panose="02010600030101010101" pitchFamily="2" charset="-122"/>
            </a:endParaRPr>
          </a:p>
        </p:txBody>
      </p:sp>
      <p:sp>
        <p:nvSpPr>
          <p:cNvPr id="9" name="圆角矩形 9">
            <a:extLst>
              <a:ext uri="{FF2B5EF4-FFF2-40B4-BE49-F238E27FC236}">
                <a16:creationId xmlns:a16="http://schemas.microsoft.com/office/drawing/2014/main" id="{6E329B16-4C18-4791-AB50-DA6FC3B55012}"/>
              </a:ext>
            </a:extLst>
          </p:cNvPr>
          <p:cNvSpPr/>
          <p:nvPr/>
        </p:nvSpPr>
        <p:spPr>
          <a:xfrm>
            <a:off x="6033320" y="1613375"/>
            <a:ext cx="3091356" cy="3244751"/>
          </a:xfrm>
          <a:prstGeom prst="roundRect">
            <a:avLst/>
          </a:prstGeom>
          <a:gradFill flip="none" rotWithShape="1">
            <a:gsLst>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dirty="0">
              <a:solidFill>
                <a:prstClr val="white"/>
              </a:solidFill>
              <a:ea typeface="DengXian" panose="02010600030101010101" pitchFamily="2" charset="-122"/>
            </a:endParaRPr>
          </a:p>
        </p:txBody>
      </p:sp>
      <p:sp>
        <p:nvSpPr>
          <p:cNvPr id="10" name="文本框 10">
            <a:extLst>
              <a:ext uri="{FF2B5EF4-FFF2-40B4-BE49-F238E27FC236}">
                <a16:creationId xmlns:a16="http://schemas.microsoft.com/office/drawing/2014/main" id="{E988EB55-9162-44C9-83D1-B0A8A3B9C066}"/>
              </a:ext>
            </a:extLst>
          </p:cNvPr>
          <p:cNvSpPr txBox="1"/>
          <p:nvPr/>
        </p:nvSpPr>
        <p:spPr>
          <a:xfrm>
            <a:off x="3580539" y="1673032"/>
            <a:ext cx="1816523" cy="323165"/>
          </a:xfrm>
          <a:prstGeom prst="rect">
            <a:avLst/>
          </a:prstGeom>
          <a:noFill/>
        </p:spPr>
        <p:txBody>
          <a:bodyPr wrap="none" rtlCol="0">
            <a:spAutoFit/>
          </a:bodyPr>
          <a:lstStyle/>
          <a:p>
            <a:pPr defTabSz="685800">
              <a:defRPr/>
            </a:pPr>
            <a:r>
              <a:rPr kumimoji="1" lang="en-US" altLang="zh-CN" sz="1500" b="1" kern="0" dirty="0">
                <a:solidFill>
                  <a:prstClr val="black"/>
                </a:solidFill>
                <a:ea typeface="DengXian" panose="02010600030101010101" pitchFamily="2" charset="-122"/>
              </a:rPr>
              <a:t>Runtime-monitoring</a:t>
            </a:r>
            <a:endParaRPr kumimoji="1" lang="zh-CN" altLang="en-US" sz="1500" b="1" kern="0" dirty="0">
              <a:solidFill>
                <a:prstClr val="black"/>
              </a:solidFill>
              <a:ea typeface="DengXian" panose="02010600030101010101" pitchFamily="2" charset="-122"/>
            </a:endParaRPr>
          </a:p>
        </p:txBody>
      </p:sp>
      <p:sp>
        <p:nvSpPr>
          <p:cNvPr id="11" name="文本框 11">
            <a:extLst>
              <a:ext uri="{FF2B5EF4-FFF2-40B4-BE49-F238E27FC236}">
                <a16:creationId xmlns:a16="http://schemas.microsoft.com/office/drawing/2014/main" id="{E479AB72-424B-469F-9B99-561F164043FC}"/>
              </a:ext>
            </a:extLst>
          </p:cNvPr>
          <p:cNvSpPr txBox="1"/>
          <p:nvPr/>
        </p:nvSpPr>
        <p:spPr>
          <a:xfrm>
            <a:off x="2850586" y="2033231"/>
            <a:ext cx="3254722" cy="2377574"/>
          </a:xfrm>
          <a:prstGeom prst="rect">
            <a:avLst/>
          </a:prstGeom>
          <a:noFill/>
        </p:spPr>
        <p:txBody>
          <a:bodyPr wrap="square" rtlCol="0">
            <a:spAutoFit/>
          </a:bodyPr>
          <a:lstStyle/>
          <a:p>
            <a:pPr defTabSz="685800">
              <a:defRPr/>
            </a:pPr>
            <a:r>
              <a:rPr kumimoji="1" lang="en-US" altLang="zh-CN" sz="1350" kern="0" dirty="0">
                <a:solidFill>
                  <a:prstClr val="black"/>
                </a:solidFill>
                <a:ea typeface="DengXian" panose="02010600030101010101" pitchFamily="2" charset="-122"/>
              </a:rPr>
              <a:t>Evaluate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fulfillment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real</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time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monitor</a:t>
            </a:r>
            <a:r>
              <a:rPr kumimoji="1" lang="zh-CN" altLang="en-US" sz="1350" b="1" u="sng" kern="0" dirty="0">
                <a:solidFill>
                  <a:prstClr val="black"/>
                </a:solidFill>
                <a:ea typeface="DengXian" panose="02010600030101010101" pitchFamily="2" charset="-122"/>
              </a:rPr>
              <a:t> </a:t>
            </a:r>
            <a:r>
              <a:rPr kumimoji="1" lang="en-US" altLang="zh-CN" sz="1350" b="1" u="sng" kern="0" dirty="0" err="1">
                <a:solidFill>
                  <a:prstClr val="black"/>
                </a:solidFill>
                <a:ea typeface="DengXian" panose="02010600030101010101" pitchFamily="2" charset="-122"/>
              </a:rPr>
              <a:t>QoE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based</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on</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the</a:t>
            </a:r>
            <a:r>
              <a:rPr kumimoji="1" lang="zh-CN" altLang="en-US" sz="1350" b="1" u="sng" kern="0" dirty="0">
                <a:solidFill>
                  <a:prstClr val="black"/>
                </a:solidFill>
                <a:ea typeface="DengXian" panose="02010600030101010101" pitchFamily="2" charset="-122"/>
              </a:rPr>
              <a:t> </a:t>
            </a:r>
            <a:r>
              <a:rPr kumimoji="1" lang="en-US" altLang="zh-CN" sz="1350" b="1" u="sng" kern="0" dirty="0" err="1">
                <a:solidFill>
                  <a:prstClr val="black"/>
                </a:solidFill>
                <a:ea typeface="DengXian" panose="02010600030101010101" pitchFamily="2" charset="-122"/>
              </a:rPr>
              <a:t>QoE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model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trained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algorithms.</a:t>
            </a:r>
          </a:p>
          <a:p>
            <a:pPr defTabSz="685800">
              <a:defRPr/>
            </a:pPr>
            <a:endParaRPr kumimoji="1" lang="en-US" altLang="zh-CN" sz="1350" kern="0" dirty="0">
              <a:solidFill>
                <a:prstClr val="black"/>
              </a:solidFill>
              <a:ea typeface="DengXian" panose="02010600030101010101" pitchFamily="2" charset="-122"/>
            </a:endParaRPr>
          </a:p>
          <a:p>
            <a:pPr defTabSz="685800">
              <a:defRPr/>
            </a:pP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err="1">
                <a:solidFill>
                  <a:prstClr val="black"/>
                </a:solidFill>
                <a:ea typeface="DengXian" panose="02010600030101010101" pitchFamily="2" charset="-122"/>
              </a:rPr>
              <a:t>QoE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model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used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describe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relationship</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between</a:t>
            </a:r>
            <a:r>
              <a:rPr kumimoji="1" lang="zh-CN" altLang="en-US" sz="1350"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the</a:t>
            </a:r>
            <a:r>
              <a:rPr kumimoji="1" lang="zh-CN" altLang="en-US" sz="1350" b="1" kern="0" dirty="0">
                <a:solidFill>
                  <a:prstClr val="black"/>
                </a:solidFill>
                <a:ea typeface="DengXian" panose="02010600030101010101" pitchFamily="2" charset="-122"/>
              </a:rPr>
              <a:t> </a:t>
            </a:r>
            <a:r>
              <a:rPr kumimoji="1" lang="en-US" altLang="zh-CN" sz="1350" b="1" kern="0" dirty="0" err="1">
                <a:solidFill>
                  <a:prstClr val="black"/>
                </a:solidFill>
                <a:ea typeface="DengXian" panose="02010600030101010101" pitchFamily="2" charset="-122"/>
              </a:rPr>
              <a:t>QoE</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collected</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from</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AFs</a:t>
            </a:r>
            <a:r>
              <a:rPr kumimoji="1" lang="zh-CN" altLang="en-US" sz="1350" b="1"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KPIs</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produced</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by</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ONAP</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or</a:t>
            </a:r>
            <a:r>
              <a:rPr kumimoji="1" lang="zh-CN" altLang="en-US" sz="1350"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network</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data</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from</a:t>
            </a:r>
            <a:r>
              <a:rPr kumimoji="1" lang="zh-CN" altLang="en-US" sz="1350" b="1" kern="0" dirty="0">
                <a:solidFill>
                  <a:prstClr val="black"/>
                </a:solidFill>
                <a:ea typeface="DengXian" panose="02010600030101010101" pitchFamily="2" charset="-122"/>
              </a:rPr>
              <a:t> </a:t>
            </a:r>
            <a:r>
              <a:rPr kumimoji="1" lang="en-US" altLang="zh-CN" sz="1350" b="1" kern="0" dirty="0">
                <a:solidFill>
                  <a:prstClr val="black"/>
                </a:solidFill>
                <a:ea typeface="DengXian" panose="02010600030101010101" pitchFamily="2" charset="-122"/>
              </a:rPr>
              <a:t>Core &amp; RAN NFs</a:t>
            </a:r>
            <a:r>
              <a:rPr kumimoji="1" lang="en-US" altLang="zh-CN" sz="1350" kern="0" dirty="0">
                <a:solidFill>
                  <a:prstClr val="black"/>
                </a:solidFill>
                <a:ea typeface="DengXian" panose="02010600030101010101" pitchFamily="2" charset="-122"/>
              </a:rPr>
              <a:t>.</a:t>
            </a:r>
          </a:p>
          <a:p>
            <a:pPr defTabSz="685800">
              <a:defRPr/>
            </a:pPr>
            <a:endParaRPr kumimoji="1" lang="en-US" altLang="zh-CN" sz="1350" kern="0" dirty="0">
              <a:solidFill>
                <a:prstClr val="black"/>
              </a:solidFill>
              <a:ea typeface="DengXian" panose="02010600030101010101" pitchFamily="2" charset="-122"/>
            </a:endParaRPr>
          </a:p>
          <a:p>
            <a:pPr defTabSz="685800">
              <a:defRPr/>
            </a:pP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err="1">
                <a:solidFill>
                  <a:prstClr val="black"/>
                </a:solidFill>
                <a:ea typeface="DengXian" panose="02010600030101010101" pitchFamily="2" charset="-122"/>
              </a:rPr>
              <a:t>QoE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model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mainly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used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measuring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predicting</a:t>
            </a:r>
            <a:r>
              <a:rPr kumimoji="1" lang="zh-CN" altLang="en-US" sz="1350" kern="0" dirty="0">
                <a:solidFill>
                  <a:prstClr val="black"/>
                </a:solidFill>
                <a:ea typeface="DengXian" panose="02010600030101010101" pitchFamily="2" charset="-122"/>
              </a:rPr>
              <a:t> </a:t>
            </a:r>
            <a:r>
              <a:rPr kumimoji="1" lang="en-US" altLang="zh-CN" sz="1350" kern="0" dirty="0" err="1">
                <a:solidFill>
                  <a:prstClr val="black"/>
                </a:solidFill>
                <a:ea typeface="DengXian" panose="02010600030101010101" pitchFamily="2" charset="-122"/>
              </a:rPr>
              <a:t>QoE</a:t>
            </a:r>
            <a:r>
              <a:rPr kumimoji="1" lang="en-US" altLang="zh-CN" sz="1350" kern="0" dirty="0">
                <a:solidFill>
                  <a:prstClr val="black"/>
                </a:solidFill>
                <a:ea typeface="DengXian" panose="02010600030101010101" pitchFamily="2" charset="-122"/>
              </a:rPr>
              <a:t>.</a:t>
            </a:r>
            <a:endParaRPr kumimoji="1" lang="zh-CN" altLang="en-US" sz="1350" kern="0" dirty="0">
              <a:solidFill>
                <a:prstClr val="black"/>
              </a:solidFill>
              <a:ea typeface="DengXian" panose="02010600030101010101" pitchFamily="2" charset="-122"/>
            </a:endParaRPr>
          </a:p>
        </p:txBody>
      </p:sp>
      <p:sp>
        <p:nvSpPr>
          <p:cNvPr id="12" name="文本框 12">
            <a:extLst>
              <a:ext uri="{FF2B5EF4-FFF2-40B4-BE49-F238E27FC236}">
                <a16:creationId xmlns:a16="http://schemas.microsoft.com/office/drawing/2014/main" id="{EAF551BB-9816-40C3-8B5D-4C1E7278A89F}"/>
              </a:ext>
            </a:extLst>
          </p:cNvPr>
          <p:cNvSpPr txBox="1"/>
          <p:nvPr/>
        </p:nvSpPr>
        <p:spPr>
          <a:xfrm>
            <a:off x="6738025" y="1692092"/>
            <a:ext cx="1762021" cy="323165"/>
          </a:xfrm>
          <a:prstGeom prst="rect">
            <a:avLst/>
          </a:prstGeom>
          <a:noFill/>
        </p:spPr>
        <p:txBody>
          <a:bodyPr wrap="none" rtlCol="0">
            <a:spAutoFit/>
          </a:bodyPr>
          <a:lstStyle/>
          <a:p>
            <a:pPr defTabSz="685800">
              <a:defRPr/>
            </a:pPr>
            <a:r>
              <a:rPr kumimoji="1" lang="en-US" altLang="zh-CN" sz="1500" b="1" kern="0" dirty="0">
                <a:solidFill>
                  <a:prstClr val="black"/>
                </a:solidFill>
                <a:ea typeface="DengXian" panose="02010600030101010101" pitchFamily="2" charset="-122"/>
              </a:rPr>
              <a:t>Closed-loop</a:t>
            </a:r>
            <a:r>
              <a:rPr kumimoji="1" lang="zh-CN" altLang="en-US" sz="1500" b="1" kern="0" dirty="0">
                <a:solidFill>
                  <a:prstClr val="black"/>
                </a:solidFill>
                <a:ea typeface="DengXian" panose="02010600030101010101" pitchFamily="2" charset="-122"/>
              </a:rPr>
              <a:t> </a:t>
            </a:r>
            <a:r>
              <a:rPr kumimoji="1" lang="en-US" altLang="zh-CN" sz="1500" b="1" kern="0" dirty="0">
                <a:solidFill>
                  <a:prstClr val="black"/>
                </a:solidFill>
                <a:ea typeface="DengXian" panose="02010600030101010101" pitchFamily="2" charset="-122"/>
              </a:rPr>
              <a:t>Update</a:t>
            </a:r>
            <a:endParaRPr kumimoji="1" lang="zh-CN" altLang="en-US" sz="1500" b="1" kern="0" dirty="0">
              <a:solidFill>
                <a:prstClr val="black"/>
              </a:solidFill>
              <a:ea typeface="DengXian" panose="02010600030101010101" pitchFamily="2" charset="-122"/>
            </a:endParaRPr>
          </a:p>
        </p:txBody>
      </p:sp>
      <p:sp>
        <p:nvSpPr>
          <p:cNvPr id="13" name="文本框 14">
            <a:extLst>
              <a:ext uri="{FF2B5EF4-FFF2-40B4-BE49-F238E27FC236}">
                <a16:creationId xmlns:a16="http://schemas.microsoft.com/office/drawing/2014/main" id="{858A3087-1900-4CAB-B8B8-36F97FB484FF}"/>
              </a:ext>
            </a:extLst>
          </p:cNvPr>
          <p:cNvSpPr txBox="1"/>
          <p:nvPr/>
        </p:nvSpPr>
        <p:spPr>
          <a:xfrm>
            <a:off x="6015815" y="1994492"/>
            <a:ext cx="3118979" cy="2377574"/>
          </a:xfrm>
          <a:prstGeom prst="rect">
            <a:avLst/>
          </a:prstGeom>
          <a:noFill/>
        </p:spPr>
        <p:txBody>
          <a:bodyPr wrap="square" rtlCol="0">
            <a:spAutoFit/>
          </a:bodyPr>
          <a:lstStyle/>
          <a:p>
            <a:pPr defTabSz="685800">
              <a:defRPr/>
            </a:pPr>
            <a:r>
              <a:rPr kumimoji="1" lang="en-US" altLang="zh-CN" sz="1350" kern="0" dirty="0">
                <a:solidFill>
                  <a:prstClr val="black"/>
                </a:solidFill>
                <a:ea typeface="DengXian" panose="02010600030101010101" pitchFamily="2" charset="-122"/>
              </a:rPr>
              <a:t>Considering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limited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resource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changing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condition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like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Signal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Noise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Ratio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users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slice,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initial</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resource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configuration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may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not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able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satisfy</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slice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during</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lifecycle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of</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slice.</a:t>
            </a:r>
            <a:r>
              <a:rPr kumimoji="1" lang="zh-CN" altLang="en-US" sz="1350"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ONAP</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can</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adjust</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or</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update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the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resource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configuration</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of</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the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slice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in</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close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loop</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way</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triggered</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by</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the</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analysis</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of</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SLA</a:t>
            </a:r>
            <a:r>
              <a:rPr kumimoji="1" lang="zh-CN" altLang="en-US" sz="1350" b="1" u="sng" kern="0" dirty="0">
                <a:solidFill>
                  <a:prstClr val="black"/>
                </a:solidFill>
                <a:ea typeface="DengXian" panose="02010600030101010101" pitchFamily="2" charset="-122"/>
              </a:rPr>
              <a:t> </a:t>
            </a:r>
            <a:r>
              <a:rPr kumimoji="1" lang="en-US" altLang="zh-CN" sz="1350" b="1" u="sng" kern="0" dirty="0">
                <a:solidFill>
                  <a:prstClr val="black"/>
                </a:solidFill>
                <a:ea typeface="DengXian" panose="02010600030101010101" pitchFamily="2" charset="-122"/>
              </a:rPr>
              <a:t>fulfillment</a:t>
            </a:r>
            <a:r>
              <a:rPr kumimoji="1" lang="en-US" altLang="zh-CN" sz="1350" b="1" kern="0" dirty="0">
                <a:solidFill>
                  <a:prstClr val="black"/>
                </a:solidFill>
                <a:ea typeface="DengXian" panose="02010600030101010101" pitchFamily="2" charset="-122"/>
              </a:rPr>
              <a:t>.</a:t>
            </a:r>
          </a:p>
          <a:p>
            <a:pPr defTabSz="685800">
              <a:defRPr/>
            </a:pPr>
            <a:r>
              <a:rPr kumimoji="1" lang="en-US" altLang="zh-CN" sz="1350" kern="0" dirty="0">
                <a:solidFill>
                  <a:prstClr val="black"/>
                </a:solidFill>
                <a:ea typeface="DengXian" panose="02010600030101010101" pitchFamily="2" charset="-122"/>
              </a:rPr>
              <a:t>SLA</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fulfillment</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evaluated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based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on</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the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analysis</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of</a:t>
            </a:r>
            <a:r>
              <a:rPr kumimoji="1" lang="zh-CN" altLang="en-US" sz="1350" kern="0" dirty="0">
                <a:solidFill>
                  <a:prstClr val="black"/>
                </a:solidFill>
                <a:ea typeface="DengXian" panose="02010600030101010101" pitchFamily="2" charset="-122"/>
              </a:rPr>
              <a:t> </a:t>
            </a:r>
            <a:r>
              <a:rPr kumimoji="1" lang="en-US" altLang="zh-CN" sz="1350" kern="0" dirty="0" err="1">
                <a:solidFill>
                  <a:prstClr val="black"/>
                </a:solidFill>
                <a:ea typeface="DengXian" panose="02010600030101010101" pitchFamily="2" charset="-122"/>
              </a:rPr>
              <a:t>QoE</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info</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and</a:t>
            </a:r>
            <a:r>
              <a:rPr kumimoji="1" lang="zh-CN" altLang="en-US" sz="1350" kern="0" dirty="0">
                <a:solidFill>
                  <a:prstClr val="black"/>
                </a:solidFill>
                <a:ea typeface="DengXian" panose="02010600030101010101" pitchFamily="2" charset="-122"/>
              </a:rPr>
              <a:t> </a:t>
            </a:r>
            <a:r>
              <a:rPr kumimoji="1" lang="en-US" altLang="zh-CN" sz="1350" kern="0" dirty="0">
                <a:solidFill>
                  <a:prstClr val="black"/>
                </a:solidFill>
                <a:ea typeface="DengXian" panose="02010600030101010101" pitchFamily="2" charset="-122"/>
              </a:rPr>
              <a:t>KPIs.</a:t>
            </a:r>
            <a:endParaRPr kumimoji="1" lang="zh-CN" altLang="en-US" sz="1350" kern="0" dirty="0">
              <a:solidFill>
                <a:prstClr val="black"/>
              </a:solidFill>
              <a:ea typeface="DengXian" panose="02010600030101010101" pitchFamily="2" charset="-122"/>
            </a:endParaRPr>
          </a:p>
        </p:txBody>
      </p:sp>
      <p:sp>
        <p:nvSpPr>
          <p:cNvPr id="14" name="椭圆 15">
            <a:extLst>
              <a:ext uri="{FF2B5EF4-FFF2-40B4-BE49-F238E27FC236}">
                <a16:creationId xmlns:a16="http://schemas.microsoft.com/office/drawing/2014/main" id="{CDC53CEF-91AC-4109-9490-4CF49FEF635C}"/>
              </a:ext>
            </a:extLst>
          </p:cNvPr>
          <p:cNvSpPr/>
          <p:nvPr/>
        </p:nvSpPr>
        <p:spPr>
          <a:xfrm>
            <a:off x="170846" y="1613374"/>
            <a:ext cx="449318" cy="482983"/>
          </a:xfrm>
          <a:prstGeom prst="ellipse">
            <a:avLst/>
          </a:prstGeom>
          <a:solidFill>
            <a:srgbClr val="5B9BD5">
              <a:lumMod val="50000"/>
            </a:srgbClr>
          </a:solidFill>
          <a:ln w="12700" cap="flat" cmpd="sng" algn="ctr">
            <a:solidFill>
              <a:srgbClr val="5B9BD5">
                <a:lumMod val="50000"/>
              </a:srgbClr>
            </a:solidFill>
            <a:prstDash val="solid"/>
            <a:miter lim="800000"/>
          </a:ln>
          <a:effectLst/>
        </p:spPr>
        <p:txBody>
          <a:bodyPr rtlCol="0" anchor="ctr"/>
          <a:lstStyle/>
          <a:p>
            <a:pPr algn="ctr" defTabSz="685800">
              <a:defRPr/>
            </a:pPr>
            <a:r>
              <a:rPr kumimoji="1" lang="en-US" altLang="zh-CN" sz="1350" kern="0" dirty="0">
                <a:solidFill>
                  <a:prstClr val="white"/>
                </a:solidFill>
                <a:ea typeface="DengXian" panose="02010600030101010101" pitchFamily="2" charset="-122"/>
              </a:rPr>
              <a:t>1</a:t>
            </a:r>
            <a:endParaRPr kumimoji="1" lang="zh-CN" altLang="en-US" sz="1350" kern="0" dirty="0">
              <a:solidFill>
                <a:prstClr val="white"/>
              </a:solidFill>
              <a:ea typeface="DengXian" panose="02010600030101010101" pitchFamily="2" charset="-122"/>
            </a:endParaRPr>
          </a:p>
        </p:txBody>
      </p:sp>
      <p:sp>
        <p:nvSpPr>
          <p:cNvPr id="15" name="椭圆 16">
            <a:extLst>
              <a:ext uri="{FF2B5EF4-FFF2-40B4-BE49-F238E27FC236}">
                <a16:creationId xmlns:a16="http://schemas.microsoft.com/office/drawing/2014/main" id="{5615EF1C-F28B-4141-8B53-5D180510574E}"/>
              </a:ext>
            </a:extLst>
          </p:cNvPr>
          <p:cNvSpPr/>
          <p:nvPr/>
        </p:nvSpPr>
        <p:spPr>
          <a:xfrm>
            <a:off x="3113716" y="1589831"/>
            <a:ext cx="449318" cy="482983"/>
          </a:xfrm>
          <a:prstGeom prst="ellipse">
            <a:avLst/>
          </a:prstGeom>
          <a:solidFill>
            <a:srgbClr val="5B9BD5">
              <a:lumMod val="50000"/>
            </a:srgbClr>
          </a:solidFill>
          <a:ln w="12700" cap="flat" cmpd="sng" algn="ctr">
            <a:solidFill>
              <a:srgbClr val="5B9BD5">
                <a:lumMod val="50000"/>
              </a:srgbClr>
            </a:solidFill>
            <a:prstDash val="solid"/>
            <a:miter lim="800000"/>
          </a:ln>
          <a:effectLst/>
        </p:spPr>
        <p:txBody>
          <a:bodyPr rtlCol="0" anchor="ctr"/>
          <a:lstStyle/>
          <a:p>
            <a:pPr algn="ctr" defTabSz="685800">
              <a:defRPr/>
            </a:pPr>
            <a:r>
              <a:rPr kumimoji="1" lang="en-US" altLang="zh-CN" sz="1350" kern="0">
                <a:solidFill>
                  <a:prstClr val="white"/>
                </a:solidFill>
                <a:ea typeface="DengXian" panose="02010600030101010101" pitchFamily="2" charset="-122"/>
              </a:rPr>
              <a:t>2</a:t>
            </a:r>
            <a:endParaRPr kumimoji="1" lang="zh-CN" altLang="en-US" sz="1350" kern="0" dirty="0">
              <a:solidFill>
                <a:prstClr val="white"/>
              </a:solidFill>
              <a:ea typeface="DengXian" panose="02010600030101010101" pitchFamily="2" charset="-122"/>
            </a:endParaRPr>
          </a:p>
        </p:txBody>
      </p:sp>
      <p:sp>
        <p:nvSpPr>
          <p:cNvPr id="16" name="椭圆 17">
            <a:extLst>
              <a:ext uri="{FF2B5EF4-FFF2-40B4-BE49-F238E27FC236}">
                <a16:creationId xmlns:a16="http://schemas.microsoft.com/office/drawing/2014/main" id="{A03F525B-4606-4444-B5C9-65F7B89A58C6}"/>
              </a:ext>
            </a:extLst>
          </p:cNvPr>
          <p:cNvSpPr/>
          <p:nvPr/>
        </p:nvSpPr>
        <p:spPr>
          <a:xfrm>
            <a:off x="6297353" y="1625161"/>
            <a:ext cx="449318" cy="482983"/>
          </a:xfrm>
          <a:prstGeom prst="ellipse">
            <a:avLst/>
          </a:prstGeom>
          <a:solidFill>
            <a:srgbClr val="5B9BD5">
              <a:lumMod val="50000"/>
            </a:srgbClr>
          </a:solidFill>
          <a:ln w="12700" cap="flat" cmpd="sng" algn="ctr">
            <a:solidFill>
              <a:srgbClr val="5B9BD5">
                <a:lumMod val="50000"/>
              </a:srgbClr>
            </a:solidFill>
            <a:prstDash val="solid"/>
            <a:miter lim="800000"/>
          </a:ln>
          <a:effectLst/>
        </p:spPr>
        <p:txBody>
          <a:bodyPr rtlCol="0" anchor="ctr"/>
          <a:lstStyle/>
          <a:p>
            <a:pPr algn="ctr" defTabSz="685800">
              <a:defRPr/>
            </a:pPr>
            <a:r>
              <a:rPr kumimoji="1" lang="en-US" altLang="zh-CN" sz="1350" kern="0">
                <a:solidFill>
                  <a:prstClr val="white"/>
                </a:solidFill>
                <a:ea typeface="DengXian" panose="02010600030101010101" pitchFamily="2" charset="-122"/>
              </a:rPr>
              <a:t>3</a:t>
            </a:r>
            <a:endParaRPr kumimoji="1" lang="zh-CN" altLang="en-US" sz="1350" kern="0" dirty="0">
              <a:solidFill>
                <a:prstClr val="white"/>
              </a:solidFill>
              <a:ea typeface="DengXian" panose="02010600030101010101" pitchFamily="2" charset="-122"/>
            </a:endParaRPr>
          </a:p>
        </p:txBody>
      </p:sp>
      <p:sp>
        <p:nvSpPr>
          <p:cNvPr id="17" name="矩形 23">
            <a:extLst>
              <a:ext uri="{FF2B5EF4-FFF2-40B4-BE49-F238E27FC236}">
                <a16:creationId xmlns:a16="http://schemas.microsoft.com/office/drawing/2014/main" id="{46D92839-53D9-4DAA-B352-E3CCEF327CB1}"/>
              </a:ext>
            </a:extLst>
          </p:cNvPr>
          <p:cNvSpPr/>
          <p:nvPr/>
        </p:nvSpPr>
        <p:spPr>
          <a:xfrm>
            <a:off x="24284" y="4315583"/>
            <a:ext cx="2675480" cy="567905"/>
          </a:xfrm>
          <a:prstGeom prst="rect">
            <a:avLst/>
          </a:prstGeom>
          <a:gradFill flip="none" rotWithShape="1">
            <a:gsLst>
              <a:gs pos="0">
                <a:srgbClr val="FFC000">
                  <a:lumMod val="5000"/>
                  <a:lumOff val="95000"/>
                </a:srgbClr>
              </a:gs>
              <a:gs pos="74000">
                <a:srgbClr val="FFC000">
                  <a:lumMod val="45000"/>
                  <a:lumOff val="55000"/>
                </a:srgbClr>
              </a:gs>
              <a:gs pos="83000">
                <a:srgbClr val="FFC000">
                  <a:lumMod val="45000"/>
                  <a:lumOff val="55000"/>
                </a:srgbClr>
              </a:gs>
              <a:gs pos="100000">
                <a:srgbClr val="FFC000">
                  <a:lumMod val="30000"/>
                  <a:lumOff val="70000"/>
                </a:srgbClr>
              </a:gs>
            </a:gsLst>
            <a:lin ang="5400000" scaled="1"/>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dirty="0">
              <a:solidFill>
                <a:prstClr val="white"/>
              </a:solidFill>
              <a:ea typeface="DengXian" panose="02010600030101010101" pitchFamily="2" charset="-122"/>
            </a:endParaRPr>
          </a:p>
        </p:txBody>
      </p:sp>
      <p:sp>
        <p:nvSpPr>
          <p:cNvPr id="18" name="矩形 24">
            <a:extLst>
              <a:ext uri="{FF2B5EF4-FFF2-40B4-BE49-F238E27FC236}">
                <a16:creationId xmlns:a16="http://schemas.microsoft.com/office/drawing/2014/main" id="{416D7392-2D12-4E07-A53D-49D5AF235332}"/>
              </a:ext>
            </a:extLst>
          </p:cNvPr>
          <p:cNvSpPr/>
          <p:nvPr/>
        </p:nvSpPr>
        <p:spPr>
          <a:xfrm>
            <a:off x="2850585" y="4332497"/>
            <a:ext cx="3096089" cy="567905"/>
          </a:xfrm>
          <a:prstGeom prst="rect">
            <a:avLst/>
          </a:prstGeom>
          <a:gradFill flip="none" rotWithShape="1">
            <a:gsLst>
              <a:gs pos="0">
                <a:srgbClr val="70AD47">
                  <a:lumMod val="0"/>
                  <a:lumOff val="100000"/>
                </a:srgbClr>
              </a:gs>
              <a:gs pos="35000">
                <a:srgbClr val="70AD47">
                  <a:lumMod val="0"/>
                  <a:lumOff val="100000"/>
                </a:srgbClr>
              </a:gs>
              <a:gs pos="100000">
                <a:srgbClr val="70AD47">
                  <a:lumMod val="100000"/>
                </a:srgbClr>
              </a:gs>
            </a:gsLst>
            <a:path path="circle">
              <a:fillToRect l="50000" t="-80000" r="50000" b="180000"/>
            </a:path>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a:solidFill>
                <a:prstClr val="black">
                  <a:lumMod val="95000"/>
                  <a:lumOff val="5000"/>
                </a:prstClr>
              </a:solidFill>
              <a:ea typeface="DengXian" panose="02010600030101010101" pitchFamily="2" charset="-122"/>
            </a:endParaRPr>
          </a:p>
        </p:txBody>
      </p:sp>
      <p:sp>
        <p:nvSpPr>
          <p:cNvPr id="19" name="矩形 25">
            <a:extLst>
              <a:ext uri="{FF2B5EF4-FFF2-40B4-BE49-F238E27FC236}">
                <a16:creationId xmlns:a16="http://schemas.microsoft.com/office/drawing/2014/main" id="{8C2F59D8-BBF2-4C44-8AE3-AB62BB23CB43}"/>
              </a:ext>
            </a:extLst>
          </p:cNvPr>
          <p:cNvSpPr/>
          <p:nvPr/>
        </p:nvSpPr>
        <p:spPr>
          <a:xfrm>
            <a:off x="6095073" y="4315583"/>
            <a:ext cx="2960462" cy="567905"/>
          </a:xfrm>
          <a:prstGeom prst="rect">
            <a:avLst/>
          </a:prstGeom>
          <a:gradFill flip="none" rotWithShape="1">
            <a:gsLst>
              <a:gs pos="0">
                <a:srgbClr val="70AD47">
                  <a:lumMod val="0"/>
                  <a:lumOff val="100000"/>
                </a:srgbClr>
              </a:gs>
              <a:gs pos="35000">
                <a:srgbClr val="70AD47">
                  <a:lumMod val="0"/>
                  <a:lumOff val="100000"/>
                </a:srgbClr>
              </a:gs>
              <a:gs pos="100000">
                <a:srgbClr val="70AD47">
                  <a:lumMod val="100000"/>
                </a:srgbClr>
              </a:gs>
            </a:gsLst>
            <a:path path="circle">
              <a:fillToRect l="50000" t="-80000" r="50000" b="180000"/>
            </a:path>
            <a:tileRect/>
          </a:gradFill>
          <a:ln w="12700" cap="flat" cmpd="sng" algn="ctr">
            <a:solidFill>
              <a:srgbClr val="5B9BD5">
                <a:shade val="50000"/>
              </a:srgbClr>
            </a:solidFill>
            <a:prstDash val="solid"/>
            <a:miter lim="800000"/>
          </a:ln>
          <a:effectLst/>
        </p:spPr>
        <p:txBody>
          <a:bodyPr rtlCol="0" anchor="ctr"/>
          <a:lstStyle/>
          <a:p>
            <a:pPr algn="ctr" defTabSz="685800">
              <a:defRPr/>
            </a:pPr>
            <a:endParaRPr kumimoji="1" lang="zh-CN" altLang="en-US" sz="1350" kern="0">
              <a:solidFill>
                <a:prstClr val="black">
                  <a:lumMod val="95000"/>
                  <a:lumOff val="5000"/>
                </a:prstClr>
              </a:solidFill>
              <a:ea typeface="DengXian" panose="02010600030101010101" pitchFamily="2" charset="-122"/>
            </a:endParaRPr>
          </a:p>
        </p:txBody>
      </p:sp>
      <p:sp>
        <p:nvSpPr>
          <p:cNvPr id="20" name="文本框 19">
            <a:extLst>
              <a:ext uri="{FF2B5EF4-FFF2-40B4-BE49-F238E27FC236}">
                <a16:creationId xmlns:a16="http://schemas.microsoft.com/office/drawing/2014/main" id="{B6856177-DCC4-4EA7-8569-2D70A4D4FC06}"/>
              </a:ext>
            </a:extLst>
          </p:cNvPr>
          <p:cNvSpPr txBox="1"/>
          <p:nvPr/>
        </p:nvSpPr>
        <p:spPr>
          <a:xfrm>
            <a:off x="3198859" y="4368702"/>
            <a:ext cx="2399541" cy="669414"/>
          </a:xfrm>
          <a:prstGeom prst="rect">
            <a:avLst/>
          </a:prstGeom>
          <a:noFill/>
        </p:spPr>
        <p:txBody>
          <a:bodyPr wrap="square" rtlCol="0">
            <a:spAutoFit/>
          </a:bodyPr>
          <a:lstStyle/>
          <a:p>
            <a:pPr algn="ctr" defTabSz="685800">
              <a:defRPr/>
            </a:pPr>
            <a:r>
              <a:rPr kumimoji="1" lang="en-US" altLang="zh-CN" sz="1350" b="1" kern="0" dirty="0">
                <a:solidFill>
                  <a:prstClr val="black">
                    <a:lumMod val="95000"/>
                    <a:lumOff val="5000"/>
                  </a:prstClr>
                </a:solidFill>
                <a:ea typeface="DengXian" panose="02010600030101010101" pitchFamily="2" charset="-122"/>
              </a:rPr>
              <a:t>KPI</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Monitoring</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for</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Honolulu</a:t>
            </a:r>
          </a:p>
          <a:p>
            <a:pPr algn="ctr" defTabSz="685800">
              <a:defRPr/>
            </a:pPr>
            <a:r>
              <a:rPr kumimoji="1" lang="en-US" altLang="zh-CN" sz="1200" kern="0" dirty="0" err="1">
                <a:solidFill>
                  <a:prstClr val="black">
                    <a:lumMod val="95000"/>
                    <a:lumOff val="5000"/>
                  </a:prstClr>
                </a:solidFill>
                <a:ea typeface="DengXian" panose="02010600030101010101" pitchFamily="2" charset="-122"/>
              </a:rPr>
              <a:t>QoE</a:t>
            </a:r>
            <a:r>
              <a:rPr kumimoji="1" lang="zh-CN" altLang="en-US" sz="1200" kern="0" dirty="0">
                <a:solidFill>
                  <a:prstClr val="black">
                    <a:lumMod val="95000"/>
                    <a:lumOff val="5000"/>
                  </a:prstClr>
                </a:solidFill>
                <a:ea typeface="DengXian" panose="02010600030101010101" pitchFamily="2" charset="-122"/>
              </a:rPr>
              <a:t> </a:t>
            </a:r>
            <a:r>
              <a:rPr kumimoji="1" lang="en-US" altLang="zh-CN" sz="1200" kern="0" dirty="0">
                <a:solidFill>
                  <a:prstClr val="black">
                    <a:lumMod val="95000"/>
                    <a:lumOff val="5000"/>
                  </a:prstClr>
                </a:solidFill>
                <a:ea typeface="DengXian" panose="02010600030101010101" pitchFamily="2" charset="-122"/>
              </a:rPr>
              <a:t>Monitoring</a:t>
            </a:r>
            <a:r>
              <a:rPr kumimoji="1" lang="zh-CN" altLang="en-US" sz="1200" kern="0" dirty="0">
                <a:solidFill>
                  <a:prstClr val="black">
                    <a:lumMod val="95000"/>
                    <a:lumOff val="5000"/>
                  </a:prstClr>
                </a:solidFill>
                <a:ea typeface="DengXian" panose="02010600030101010101" pitchFamily="2" charset="-122"/>
              </a:rPr>
              <a:t> </a:t>
            </a:r>
            <a:r>
              <a:rPr kumimoji="1" lang="en-US" altLang="zh-CN" sz="1200" kern="0" dirty="0">
                <a:solidFill>
                  <a:prstClr val="black">
                    <a:lumMod val="95000"/>
                    <a:lumOff val="5000"/>
                  </a:prstClr>
                </a:solidFill>
                <a:ea typeface="DengXian" panose="02010600030101010101" pitchFamily="2" charset="-122"/>
              </a:rPr>
              <a:t>is beyond Honolulu</a:t>
            </a:r>
          </a:p>
        </p:txBody>
      </p:sp>
      <p:sp>
        <p:nvSpPr>
          <p:cNvPr id="21" name="文本框 26">
            <a:extLst>
              <a:ext uri="{FF2B5EF4-FFF2-40B4-BE49-F238E27FC236}">
                <a16:creationId xmlns:a16="http://schemas.microsoft.com/office/drawing/2014/main" id="{7A684B9C-03AA-4432-BF9C-BCBD8C4E770C}"/>
              </a:ext>
            </a:extLst>
          </p:cNvPr>
          <p:cNvSpPr txBox="1"/>
          <p:nvPr/>
        </p:nvSpPr>
        <p:spPr>
          <a:xfrm>
            <a:off x="710308" y="4496233"/>
            <a:ext cx="1396536" cy="300082"/>
          </a:xfrm>
          <a:prstGeom prst="rect">
            <a:avLst/>
          </a:prstGeom>
          <a:noFill/>
        </p:spPr>
        <p:txBody>
          <a:bodyPr wrap="none" rtlCol="0">
            <a:spAutoFit/>
          </a:bodyPr>
          <a:lstStyle/>
          <a:p>
            <a:pPr defTabSz="685800">
              <a:defRPr/>
            </a:pPr>
            <a:r>
              <a:rPr kumimoji="1" lang="en-US" altLang="zh-CN" sz="1350" b="1" kern="0" dirty="0">
                <a:solidFill>
                  <a:prstClr val="black">
                    <a:lumMod val="95000"/>
                    <a:lumOff val="5000"/>
                  </a:prstClr>
                </a:solidFill>
                <a:ea typeface="DengXian" panose="02010600030101010101" pitchFamily="2" charset="-122"/>
              </a:rPr>
              <a:t>Not</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for</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Honolulu</a:t>
            </a:r>
            <a:endParaRPr kumimoji="1" lang="zh-CN" altLang="en-US" sz="1350" b="1" kern="0" dirty="0">
              <a:solidFill>
                <a:prstClr val="black">
                  <a:lumMod val="95000"/>
                  <a:lumOff val="5000"/>
                </a:prstClr>
              </a:solidFill>
              <a:ea typeface="DengXian" panose="02010600030101010101" pitchFamily="2" charset="-122"/>
            </a:endParaRPr>
          </a:p>
        </p:txBody>
      </p:sp>
      <p:sp>
        <p:nvSpPr>
          <p:cNvPr id="22" name="文本框 21">
            <a:extLst>
              <a:ext uri="{FF2B5EF4-FFF2-40B4-BE49-F238E27FC236}">
                <a16:creationId xmlns:a16="http://schemas.microsoft.com/office/drawing/2014/main" id="{A5C0205F-AC0D-46FA-BA32-D43DB6E43E86}"/>
              </a:ext>
            </a:extLst>
          </p:cNvPr>
          <p:cNvSpPr txBox="1"/>
          <p:nvPr/>
        </p:nvSpPr>
        <p:spPr>
          <a:xfrm>
            <a:off x="6033320" y="4385575"/>
            <a:ext cx="2960462" cy="507831"/>
          </a:xfrm>
          <a:prstGeom prst="rect">
            <a:avLst/>
          </a:prstGeom>
          <a:noFill/>
        </p:spPr>
        <p:txBody>
          <a:bodyPr wrap="square" rtlCol="0">
            <a:spAutoFit/>
          </a:bodyPr>
          <a:lstStyle/>
          <a:p>
            <a:pPr algn="ctr" defTabSz="685800">
              <a:defRPr/>
            </a:pPr>
            <a:r>
              <a:rPr kumimoji="1" lang="en-US" altLang="zh-CN" sz="1350" b="1" kern="0" dirty="0">
                <a:solidFill>
                  <a:prstClr val="black">
                    <a:lumMod val="95000"/>
                    <a:lumOff val="5000"/>
                  </a:prstClr>
                </a:solidFill>
                <a:ea typeface="DengXian" panose="02010600030101010101" pitchFamily="2" charset="-122"/>
              </a:rPr>
              <a:t>Closed</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loop</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control</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triggered</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by</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RAN KPI</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monitoring</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for</a:t>
            </a:r>
            <a:r>
              <a:rPr kumimoji="1" lang="zh-CN" altLang="en-US" sz="1350" b="1" kern="0" dirty="0">
                <a:solidFill>
                  <a:prstClr val="black">
                    <a:lumMod val="95000"/>
                    <a:lumOff val="5000"/>
                  </a:prstClr>
                </a:solidFill>
                <a:ea typeface="DengXian" panose="02010600030101010101" pitchFamily="2" charset="-122"/>
              </a:rPr>
              <a:t> </a:t>
            </a:r>
            <a:r>
              <a:rPr kumimoji="1" lang="en-US" altLang="zh-CN" sz="1350" b="1" kern="0" dirty="0">
                <a:solidFill>
                  <a:prstClr val="black">
                    <a:lumMod val="95000"/>
                    <a:lumOff val="5000"/>
                  </a:prstClr>
                </a:solidFill>
                <a:ea typeface="DengXian" panose="02010600030101010101" pitchFamily="2" charset="-122"/>
              </a:rPr>
              <a:t>Honolulu</a:t>
            </a:r>
          </a:p>
        </p:txBody>
      </p:sp>
    </p:spTree>
    <p:extLst>
      <p:ext uri="{BB962C8B-B14F-4D97-AF65-F5344CB8AC3E}">
        <p14:creationId xmlns:p14="http://schemas.microsoft.com/office/powerpoint/2010/main" val="4214484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2A9EC-C782-4344-A47D-B1C52C004104}"/>
              </a:ext>
            </a:extLst>
          </p:cNvPr>
          <p:cNvSpPr>
            <a:spLocks noGrp="1"/>
          </p:cNvSpPr>
          <p:nvPr>
            <p:ph type="title"/>
          </p:nvPr>
        </p:nvSpPr>
        <p:spPr/>
        <p:txBody>
          <a:bodyPr>
            <a:noAutofit/>
          </a:bodyPr>
          <a:lstStyle/>
          <a:p>
            <a:r>
              <a:rPr lang="en-US" sz="2800" dirty="0"/>
              <a:t>Closed Loop: Guilin scope and proposal for Honolulu</a:t>
            </a:r>
            <a:endParaRPr lang="en-IN" sz="2800" dirty="0"/>
          </a:p>
        </p:txBody>
      </p:sp>
      <p:sp>
        <p:nvSpPr>
          <p:cNvPr id="4" name="Rectangle 3">
            <a:extLst>
              <a:ext uri="{FF2B5EF4-FFF2-40B4-BE49-F238E27FC236}">
                <a16:creationId xmlns:a16="http://schemas.microsoft.com/office/drawing/2014/main" id="{5E955419-1882-4197-B638-378531A71EF0}"/>
              </a:ext>
            </a:extLst>
          </p:cNvPr>
          <p:cNvSpPr/>
          <p:nvPr/>
        </p:nvSpPr>
        <p:spPr>
          <a:xfrm>
            <a:off x="83984" y="885923"/>
            <a:ext cx="5852122" cy="2567910"/>
          </a:xfrm>
          <a:prstGeom prst="rect">
            <a:avLst/>
          </a:prstGeom>
          <a:solidFill>
            <a:sysClr val="window" lastClr="FFFFFF">
              <a:lumMod val="8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86DD8A6D-BA07-464F-B51E-D6D33933BDC3}"/>
              </a:ext>
            </a:extLst>
          </p:cNvPr>
          <p:cNvSpPr/>
          <p:nvPr/>
        </p:nvSpPr>
        <p:spPr>
          <a:xfrm>
            <a:off x="180474" y="1274204"/>
            <a:ext cx="2105526" cy="1893972"/>
          </a:xfrm>
          <a:prstGeom prst="rect">
            <a:avLst/>
          </a:prstGeom>
          <a:solidFill>
            <a:srgbClr val="E7E6E6"/>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6" name="Rectangle 5">
            <a:extLst>
              <a:ext uri="{FF2B5EF4-FFF2-40B4-BE49-F238E27FC236}">
                <a16:creationId xmlns:a16="http://schemas.microsoft.com/office/drawing/2014/main" id="{97CBA830-3E44-464A-AB39-3618655DD910}"/>
              </a:ext>
            </a:extLst>
          </p:cNvPr>
          <p:cNvSpPr/>
          <p:nvPr/>
        </p:nvSpPr>
        <p:spPr>
          <a:xfrm>
            <a:off x="499311" y="1526866"/>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Slice Analysis MS</a:t>
            </a:r>
          </a:p>
        </p:txBody>
      </p:sp>
      <p:sp>
        <p:nvSpPr>
          <p:cNvPr id="7" name="Rectangle 6">
            <a:extLst>
              <a:ext uri="{FF2B5EF4-FFF2-40B4-BE49-F238E27FC236}">
                <a16:creationId xmlns:a16="http://schemas.microsoft.com/office/drawing/2014/main" id="{6087A135-892B-4AD7-A390-56A2BC7562CA}"/>
              </a:ext>
            </a:extLst>
          </p:cNvPr>
          <p:cNvSpPr/>
          <p:nvPr/>
        </p:nvSpPr>
        <p:spPr>
          <a:xfrm>
            <a:off x="499311" y="2387743"/>
            <a:ext cx="1419726" cy="510341"/>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rPr>
              <a:t>PM Mapper</a:t>
            </a:r>
          </a:p>
        </p:txBody>
      </p:sp>
      <p:sp>
        <p:nvSpPr>
          <p:cNvPr id="8" name="Rectangle 7">
            <a:extLst>
              <a:ext uri="{FF2B5EF4-FFF2-40B4-BE49-F238E27FC236}">
                <a16:creationId xmlns:a16="http://schemas.microsoft.com/office/drawing/2014/main" id="{44A008A1-638D-44EB-822C-53B681FA0A69}"/>
              </a:ext>
            </a:extLst>
          </p:cNvPr>
          <p:cNvSpPr/>
          <p:nvPr/>
        </p:nvSpPr>
        <p:spPr>
          <a:xfrm>
            <a:off x="2514271" y="1526866"/>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rPr>
              <a:t>Policy</a:t>
            </a:r>
          </a:p>
        </p:txBody>
      </p:sp>
      <p:sp>
        <p:nvSpPr>
          <p:cNvPr id="9" name="Rectangle 8">
            <a:extLst>
              <a:ext uri="{FF2B5EF4-FFF2-40B4-BE49-F238E27FC236}">
                <a16:creationId xmlns:a16="http://schemas.microsoft.com/office/drawing/2014/main" id="{B67D0138-0D7C-46E5-8504-BE6B693CD0DC}"/>
              </a:ext>
            </a:extLst>
          </p:cNvPr>
          <p:cNvSpPr/>
          <p:nvPr/>
        </p:nvSpPr>
        <p:spPr>
          <a:xfrm>
            <a:off x="4325518" y="1526866"/>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SO (RAN NSSMF)</a:t>
            </a:r>
          </a:p>
        </p:txBody>
      </p:sp>
      <p:sp>
        <p:nvSpPr>
          <p:cNvPr id="10" name="Rectangle 9">
            <a:extLst>
              <a:ext uri="{FF2B5EF4-FFF2-40B4-BE49-F238E27FC236}">
                <a16:creationId xmlns:a16="http://schemas.microsoft.com/office/drawing/2014/main" id="{36993D78-2D23-4918-9EE4-05CC22CC9CDF}"/>
              </a:ext>
            </a:extLst>
          </p:cNvPr>
          <p:cNvSpPr/>
          <p:nvPr/>
        </p:nvSpPr>
        <p:spPr>
          <a:xfrm>
            <a:off x="4325518" y="2441393"/>
            <a:ext cx="1419726" cy="55645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CCSDK/SDN-C (SDN-R)</a:t>
            </a:r>
          </a:p>
        </p:txBody>
      </p:sp>
      <p:sp>
        <p:nvSpPr>
          <p:cNvPr id="11" name="Cloud 10">
            <a:extLst>
              <a:ext uri="{FF2B5EF4-FFF2-40B4-BE49-F238E27FC236}">
                <a16:creationId xmlns:a16="http://schemas.microsoft.com/office/drawing/2014/main" id="{F013D1BD-E210-4B91-8B7B-BC97D6ED2CC0}"/>
              </a:ext>
            </a:extLst>
          </p:cNvPr>
          <p:cNvSpPr/>
          <p:nvPr/>
        </p:nvSpPr>
        <p:spPr>
          <a:xfrm>
            <a:off x="2249906" y="3661470"/>
            <a:ext cx="3337678" cy="1092871"/>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endParaRPr>
          </a:p>
        </p:txBody>
      </p:sp>
      <p:sp>
        <p:nvSpPr>
          <p:cNvPr id="12" name="Cylinder 11">
            <a:extLst>
              <a:ext uri="{FF2B5EF4-FFF2-40B4-BE49-F238E27FC236}">
                <a16:creationId xmlns:a16="http://schemas.microsoft.com/office/drawing/2014/main" id="{600C7FC2-A793-43C5-8DD6-C8EFBE32942B}"/>
              </a:ext>
            </a:extLst>
          </p:cNvPr>
          <p:cNvSpPr/>
          <p:nvPr/>
        </p:nvSpPr>
        <p:spPr>
          <a:xfrm>
            <a:off x="2670847" y="2335112"/>
            <a:ext cx="1059108" cy="769020"/>
          </a:xfrm>
          <a:prstGeom prst="can">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CPS</a:t>
            </a:r>
          </a:p>
        </p:txBody>
      </p:sp>
      <p:sp>
        <p:nvSpPr>
          <p:cNvPr id="13" name="Rectangle 12">
            <a:extLst>
              <a:ext uri="{FF2B5EF4-FFF2-40B4-BE49-F238E27FC236}">
                <a16:creationId xmlns:a16="http://schemas.microsoft.com/office/drawing/2014/main" id="{4993D855-7991-4912-BAA8-EBF302591AAC}"/>
              </a:ext>
            </a:extLst>
          </p:cNvPr>
          <p:cNvSpPr/>
          <p:nvPr/>
        </p:nvSpPr>
        <p:spPr>
          <a:xfrm>
            <a:off x="2664995" y="4007127"/>
            <a:ext cx="932448" cy="51986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Near RT-RICs</a:t>
            </a:r>
          </a:p>
        </p:txBody>
      </p:sp>
      <p:sp>
        <p:nvSpPr>
          <p:cNvPr id="14" name="Rectangle 13">
            <a:extLst>
              <a:ext uri="{FF2B5EF4-FFF2-40B4-BE49-F238E27FC236}">
                <a16:creationId xmlns:a16="http://schemas.microsoft.com/office/drawing/2014/main" id="{0693BB45-876A-4614-8B1B-F49278E2ABAE}"/>
              </a:ext>
            </a:extLst>
          </p:cNvPr>
          <p:cNvSpPr/>
          <p:nvPr/>
        </p:nvSpPr>
        <p:spPr>
          <a:xfrm>
            <a:off x="3729955" y="3980308"/>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CUs</a:t>
            </a:r>
          </a:p>
        </p:txBody>
      </p:sp>
      <p:sp>
        <p:nvSpPr>
          <p:cNvPr id="15" name="Rectangle 14">
            <a:extLst>
              <a:ext uri="{FF2B5EF4-FFF2-40B4-BE49-F238E27FC236}">
                <a16:creationId xmlns:a16="http://schemas.microsoft.com/office/drawing/2014/main" id="{944E8CA9-D1D1-45C6-82C9-A4FA75727128}"/>
              </a:ext>
            </a:extLst>
          </p:cNvPr>
          <p:cNvSpPr/>
          <p:nvPr/>
        </p:nvSpPr>
        <p:spPr>
          <a:xfrm>
            <a:off x="3729955" y="4299398"/>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DUs</a:t>
            </a:r>
          </a:p>
        </p:txBody>
      </p:sp>
      <p:sp>
        <p:nvSpPr>
          <p:cNvPr id="16" name="Rectangle 15">
            <a:extLst>
              <a:ext uri="{FF2B5EF4-FFF2-40B4-BE49-F238E27FC236}">
                <a16:creationId xmlns:a16="http://schemas.microsoft.com/office/drawing/2014/main" id="{9F7D7E09-4B2A-4820-BA86-45D190CC432A}"/>
              </a:ext>
            </a:extLst>
          </p:cNvPr>
          <p:cNvSpPr/>
          <p:nvPr/>
        </p:nvSpPr>
        <p:spPr>
          <a:xfrm>
            <a:off x="6106882" y="849066"/>
            <a:ext cx="2975342" cy="4010486"/>
          </a:xfrm>
          <a:prstGeom prst="rect">
            <a:avLst/>
          </a:prstGeom>
          <a:solidFill>
            <a:sysClr val="window" lastClr="FFFFFF">
              <a:lumMod val="95000"/>
            </a:sysClr>
          </a:solidFill>
          <a:ln w="12700" cap="flat" cmpd="sng" algn="ctr">
            <a:solidFill>
              <a:srgbClr val="E7E6E6">
                <a:lumMod val="50000"/>
              </a:srgbClr>
            </a:solidFill>
            <a:prstDash val="solid"/>
            <a:miter lim="800000"/>
          </a:ln>
          <a:effectLst/>
        </p:spPr>
        <p:txBody>
          <a:bodyPr rtlCol="0" anchor="ctr"/>
          <a:lstStyle/>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The PM data collected from RAN in Step 1 is DL/UL PRB used for data traffic.</a:t>
            </a:r>
          </a:p>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The configuration update determined by Slice Analysis MS and triggering Policy in Step 4 is slice specific throughput guidance for Near-RT coverage area (i.e., at Near-RT RIC level).</a:t>
            </a:r>
          </a:p>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Step 8 is over O1 in Guilin, it will be over A1 in Honolulu (using A1 adaptor).</a:t>
            </a:r>
          </a:p>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Additional PM data to be used is under discussion.</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1200" b="1" i="0" u="sng" strike="noStrike" kern="0" cap="none" spc="0" normalizeH="0" baseline="0" noProof="0" dirty="0">
                <a:ln>
                  <a:noFill/>
                </a:ln>
                <a:solidFill>
                  <a:srgbClr val="E7E6E6">
                    <a:lumMod val="25000"/>
                  </a:srgbClr>
                </a:solidFill>
                <a:effectLst/>
                <a:uLnTx/>
                <a:uFillTx/>
              </a:rPr>
              <a:t>Notes</a:t>
            </a:r>
            <a:r>
              <a:rPr kumimoji="0" lang="en-US" sz="1200" b="0" i="0" u="none" strike="noStrike" kern="0" cap="none" spc="0" normalizeH="0" baseline="0" noProof="0" dirty="0">
                <a:ln>
                  <a:noFill/>
                </a:ln>
                <a:solidFill>
                  <a:srgbClr val="E7E6E6">
                    <a:lumMod val="25000"/>
                  </a:srgbClr>
                </a:solidFill>
                <a:effectLst/>
                <a:uLnTx/>
                <a:uFillTx/>
              </a:rPr>
              <a:t>:</a:t>
            </a:r>
          </a:p>
          <a:p>
            <a:pPr marL="257175" marR="0" lvl="0" indent="-257175" defTabSz="685800" eaLnBrk="1" fontAlgn="auto" latinLnBrk="0" hangingPunct="1">
              <a:lnSpc>
                <a:spcPct val="100000"/>
              </a:lnSpc>
              <a:spcBef>
                <a:spcPts val="0"/>
              </a:spcBef>
              <a:spcAft>
                <a:spcPts val="0"/>
              </a:spcAft>
              <a:buClrTx/>
              <a:buSzTx/>
              <a:buFontTx/>
              <a:buAutoNum type="arabicPeriod"/>
              <a:tabLst/>
              <a:defRPr/>
            </a:pPr>
            <a:r>
              <a:rPr kumimoji="0" lang="en-US" sz="1200" b="0" i="0" u="none" strike="noStrike" kern="0" cap="none" spc="0" normalizeH="0" baseline="0" noProof="0" dirty="0">
                <a:ln>
                  <a:noFill/>
                </a:ln>
                <a:solidFill>
                  <a:srgbClr val="E7E6E6">
                    <a:lumMod val="25000"/>
                  </a:srgbClr>
                </a:solidFill>
                <a:effectLst/>
                <a:uLnTx/>
                <a:uFillTx/>
              </a:rPr>
              <a:t>DFC and VES Collector are not shown in the flow but are used.</a:t>
            </a:r>
          </a:p>
          <a:p>
            <a:pPr marL="257175" marR="0" lvl="0" indent="-257175" defTabSz="685800" eaLnBrk="1" fontAlgn="auto" latinLnBrk="0" hangingPunct="1">
              <a:lnSpc>
                <a:spcPct val="100000"/>
              </a:lnSpc>
              <a:spcBef>
                <a:spcPts val="0"/>
              </a:spcBef>
              <a:spcAft>
                <a:spcPts val="0"/>
              </a:spcAft>
              <a:buClrTx/>
              <a:buSzTx/>
              <a:buFontTx/>
              <a:buAutoNum type="arabicPeriod"/>
              <a:tabLst/>
              <a:defRPr/>
            </a:pPr>
            <a:r>
              <a:rPr kumimoji="0" lang="en-US" sz="1200" b="0" i="0" u="none" strike="noStrike" kern="0" cap="none" spc="0" normalizeH="0" baseline="0" noProof="0" dirty="0">
                <a:ln>
                  <a:noFill/>
                </a:ln>
                <a:solidFill>
                  <a:srgbClr val="E7E6E6">
                    <a:lumMod val="25000"/>
                  </a:srgbClr>
                </a:solidFill>
                <a:effectLst/>
                <a:uLnTx/>
                <a:uFillTx/>
              </a:rPr>
              <a:t>Initial configuration may also be over A1 (based on Slice Profile decomposition) – this is under discussion with O-RAN.</a:t>
            </a:r>
          </a:p>
        </p:txBody>
      </p:sp>
      <p:cxnSp>
        <p:nvCxnSpPr>
          <p:cNvPr id="17" name="Straight Arrow Connector 16">
            <a:extLst>
              <a:ext uri="{FF2B5EF4-FFF2-40B4-BE49-F238E27FC236}">
                <a16:creationId xmlns:a16="http://schemas.microsoft.com/office/drawing/2014/main" id="{726EE2A8-29DB-4CEE-80FD-D4A46609CDDA}"/>
              </a:ext>
            </a:extLst>
          </p:cNvPr>
          <p:cNvCxnSpPr>
            <a:cxnSpLocks/>
            <a:stCxn id="11" idx="2"/>
            <a:endCxn id="5" idx="2"/>
          </p:cNvCxnSpPr>
          <p:nvPr/>
        </p:nvCxnSpPr>
        <p:spPr>
          <a:xfrm flipH="1" flipV="1">
            <a:off x="1233237" y="3168176"/>
            <a:ext cx="1027022" cy="1039730"/>
          </a:xfrm>
          <a:prstGeom prst="straightConnector1">
            <a:avLst/>
          </a:prstGeom>
          <a:noFill/>
          <a:ln w="6350" cap="flat" cmpd="sng" algn="ctr">
            <a:solidFill>
              <a:srgbClr val="E7E6E6">
                <a:lumMod val="25000"/>
              </a:srgbClr>
            </a:solidFill>
            <a:prstDash val="solid"/>
            <a:miter lim="800000"/>
            <a:tailEnd type="triangle"/>
          </a:ln>
          <a:effectLst/>
        </p:spPr>
      </p:cxnSp>
      <p:sp>
        <p:nvSpPr>
          <p:cNvPr id="18" name="Oval 17">
            <a:extLst>
              <a:ext uri="{FF2B5EF4-FFF2-40B4-BE49-F238E27FC236}">
                <a16:creationId xmlns:a16="http://schemas.microsoft.com/office/drawing/2014/main" id="{379D410B-F474-4BD2-B586-DCA7EF088369}"/>
              </a:ext>
            </a:extLst>
          </p:cNvPr>
          <p:cNvSpPr/>
          <p:nvPr/>
        </p:nvSpPr>
        <p:spPr>
          <a:xfrm>
            <a:off x="1588170" y="3577124"/>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1</a:t>
            </a:r>
          </a:p>
        </p:txBody>
      </p:sp>
      <p:sp>
        <p:nvSpPr>
          <p:cNvPr id="19" name="Oval 18">
            <a:extLst>
              <a:ext uri="{FF2B5EF4-FFF2-40B4-BE49-F238E27FC236}">
                <a16:creationId xmlns:a16="http://schemas.microsoft.com/office/drawing/2014/main" id="{F7729AE1-2925-4491-8748-150CDE34257E}"/>
              </a:ext>
            </a:extLst>
          </p:cNvPr>
          <p:cNvSpPr/>
          <p:nvPr/>
        </p:nvSpPr>
        <p:spPr>
          <a:xfrm>
            <a:off x="1233238" y="2107574"/>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2</a:t>
            </a:r>
          </a:p>
        </p:txBody>
      </p:sp>
      <p:cxnSp>
        <p:nvCxnSpPr>
          <p:cNvPr id="20" name="Straight Arrow Connector 19">
            <a:extLst>
              <a:ext uri="{FF2B5EF4-FFF2-40B4-BE49-F238E27FC236}">
                <a16:creationId xmlns:a16="http://schemas.microsoft.com/office/drawing/2014/main" id="{24497883-4ADC-461D-9FFF-7242371B511E}"/>
              </a:ext>
            </a:extLst>
          </p:cNvPr>
          <p:cNvCxnSpPr>
            <a:cxnSpLocks/>
            <a:stCxn id="7" idx="0"/>
            <a:endCxn id="6" idx="2"/>
          </p:cNvCxnSpPr>
          <p:nvPr/>
        </p:nvCxnSpPr>
        <p:spPr>
          <a:xfrm flipV="1">
            <a:off x="1209174" y="2073554"/>
            <a:ext cx="0" cy="31418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1" name="Straight Arrow Connector 20">
            <a:extLst>
              <a:ext uri="{FF2B5EF4-FFF2-40B4-BE49-F238E27FC236}">
                <a16:creationId xmlns:a16="http://schemas.microsoft.com/office/drawing/2014/main" id="{03D35982-E27D-4556-996A-F325F2197540}"/>
              </a:ext>
            </a:extLst>
          </p:cNvPr>
          <p:cNvCxnSpPr>
            <a:cxnSpLocks/>
            <a:stCxn id="6" idx="3"/>
            <a:endCxn id="12" idx="2"/>
          </p:cNvCxnSpPr>
          <p:nvPr/>
        </p:nvCxnSpPr>
        <p:spPr>
          <a:xfrm>
            <a:off x="1919037" y="1800210"/>
            <a:ext cx="751810" cy="919412"/>
          </a:xfrm>
          <a:prstGeom prst="straightConnector1">
            <a:avLst/>
          </a:prstGeom>
          <a:noFill/>
          <a:ln w="28575" cap="flat" cmpd="sng" algn="ctr">
            <a:solidFill>
              <a:srgbClr val="C00000"/>
            </a:solidFill>
            <a:prstDash val="solid"/>
            <a:miter lim="800000"/>
            <a:tailEnd type="triangle"/>
          </a:ln>
          <a:effectLst/>
        </p:spPr>
      </p:cxnSp>
      <p:sp>
        <p:nvSpPr>
          <p:cNvPr id="22" name="Oval 21">
            <a:extLst>
              <a:ext uri="{FF2B5EF4-FFF2-40B4-BE49-F238E27FC236}">
                <a16:creationId xmlns:a16="http://schemas.microsoft.com/office/drawing/2014/main" id="{F93A0742-F18A-4606-9E70-6E3FFEA47732}"/>
              </a:ext>
            </a:extLst>
          </p:cNvPr>
          <p:cNvSpPr/>
          <p:nvPr/>
        </p:nvSpPr>
        <p:spPr>
          <a:xfrm>
            <a:off x="2249906" y="2221874"/>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3</a:t>
            </a:r>
          </a:p>
        </p:txBody>
      </p:sp>
      <p:cxnSp>
        <p:nvCxnSpPr>
          <p:cNvPr id="23" name="Straight Arrow Connector 22">
            <a:extLst>
              <a:ext uri="{FF2B5EF4-FFF2-40B4-BE49-F238E27FC236}">
                <a16:creationId xmlns:a16="http://schemas.microsoft.com/office/drawing/2014/main" id="{12EE7696-3D1A-44D9-A8AB-250889EE12A2}"/>
              </a:ext>
            </a:extLst>
          </p:cNvPr>
          <p:cNvCxnSpPr>
            <a:cxnSpLocks/>
            <a:stCxn id="6" idx="3"/>
            <a:endCxn id="8" idx="1"/>
          </p:cNvCxnSpPr>
          <p:nvPr/>
        </p:nvCxnSpPr>
        <p:spPr>
          <a:xfrm>
            <a:off x="1919037" y="1800210"/>
            <a:ext cx="595234" cy="0"/>
          </a:xfrm>
          <a:prstGeom prst="straightConnector1">
            <a:avLst/>
          </a:prstGeom>
          <a:noFill/>
          <a:ln w="6350" cap="flat" cmpd="sng" algn="ctr">
            <a:solidFill>
              <a:srgbClr val="E7E6E6">
                <a:lumMod val="25000"/>
              </a:srgbClr>
            </a:solidFill>
            <a:prstDash val="solid"/>
            <a:miter lim="800000"/>
            <a:tailEnd type="triangle"/>
          </a:ln>
          <a:effectLst/>
        </p:spPr>
      </p:cxnSp>
      <p:sp>
        <p:nvSpPr>
          <p:cNvPr id="24" name="Oval 23">
            <a:extLst>
              <a:ext uri="{FF2B5EF4-FFF2-40B4-BE49-F238E27FC236}">
                <a16:creationId xmlns:a16="http://schemas.microsoft.com/office/drawing/2014/main" id="{42367172-524B-4EF3-B104-978B3F064810}"/>
              </a:ext>
            </a:extLst>
          </p:cNvPr>
          <p:cNvSpPr/>
          <p:nvPr/>
        </p:nvSpPr>
        <p:spPr>
          <a:xfrm>
            <a:off x="2030248" y="1644677"/>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4</a:t>
            </a:r>
          </a:p>
        </p:txBody>
      </p:sp>
      <p:cxnSp>
        <p:nvCxnSpPr>
          <p:cNvPr id="25" name="Straight Arrow Connector 24">
            <a:extLst>
              <a:ext uri="{FF2B5EF4-FFF2-40B4-BE49-F238E27FC236}">
                <a16:creationId xmlns:a16="http://schemas.microsoft.com/office/drawing/2014/main" id="{C0ECEC82-625F-4906-BD34-26D6E7148276}"/>
              </a:ext>
            </a:extLst>
          </p:cNvPr>
          <p:cNvCxnSpPr>
            <a:cxnSpLocks/>
            <a:stCxn id="8" idx="3"/>
            <a:endCxn id="9" idx="1"/>
          </p:cNvCxnSpPr>
          <p:nvPr/>
        </p:nvCxnSpPr>
        <p:spPr>
          <a:xfrm>
            <a:off x="3933997" y="1800210"/>
            <a:ext cx="391521" cy="0"/>
          </a:xfrm>
          <a:prstGeom prst="straightConnector1">
            <a:avLst/>
          </a:prstGeom>
          <a:noFill/>
          <a:ln w="6350" cap="flat" cmpd="sng" algn="ctr">
            <a:solidFill>
              <a:srgbClr val="E7E6E6">
                <a:lumMod val="25000"/>
              </a:srgbClr>
            </a:solidFill>
            <a:prstDash val="solid"/>
            <a:miter lim="800000"/>
            <a:tailEnd type="triangle"/>
          </a:ln>
          <a:effectLst/>
        </p:spPr>
      </p:cxnSp>
      <p:sp>
        <p:nvSpPr>
          <p:cNvPr id="26" name="Oval 25">
            <a:extLst>
              <a:ext uri="{FF2B5EF4-FFF2-40B4-BE49-F238E27FC236}">
                <a16:creationId xmlns:a16="http://schemas.microsoft.com/office/drawing/2014/main" id="{8DB1737B-9AB3-43E9-A816-93B209A6D29A}"/>
              </a:ext>
            </a:extLst>
          </p:cNvPr>
          <p:cNvSpPr/>
          <p:nvPr/>
        </p:nvSpPr>
        <p:spPr>
          <a:xfrm>
            <a:off x="3978575" y="1677757"/>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5</a:t>
            </a:r>
          </a:p>
        </p:txBody>
      </p:sp>
      <p:sp>
        <p:nvSpPr>
          <p:cNvPr id="27" name="Oval 26">
            <a:extLst>
              <a:ext uri="{FF2B5EF4-FFF2-40B4-BE49-F238E27FC236}">
                <a16:creationId xmlns:a16="http://schemas.microsoft.com/office/drawing/2014/main" id="{CC2B181E-7F9F-4624-B9CC-0C8668880B82}"/>
              </a:ext>
            </a:extLst>
          </p:cNvPr>
          <p:cNvSpPr/>
          <p:nvPr/>
        </p:nvSpPr>
        <p:spPr>
          <a:xfrm>
            <a:off x="5074648" y="2107574"/>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6</a:t>
            </a:r>
          </a:p>
        </p:txBody>
      </p:sp>
      <p:cxnSp>
        <p:nvCxnSpPr>
          <p:cNvPr id="28" name="Straight Arrow Connector 27">
            <a:extLst>
              <a:ext uri="{FF2B5EF4-FFF2-40B4-BE49-F238E27FC236}">
                <a16:creationId xmlns:a16="http://schemas.microsoft.com/office/drawing/2014/main" id="{134CC843-EA6A-4ED7-AB46-469E2DD0A067}"/>
              </a:ext>
            </a:extLst>
          </p:cNvPr>
          <p:cNvCxnSpPr>
            <a:cxnSpLocks/>
            <a:stCxn id="9" idx="2"/>
            <a:endCxn id="10" idx="0"/>
          </p:cNvCxnSpPr>
          <p:nvPr/>
        </p:nvCxnSpPr>
        <p:spPr>
          <a:xfrm>
            <a:off x="5035381" y="2073554"/>
            <a:ext cx="0" cy="36783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9" name="Straight Arrow Connector 28">
            <a:extLst>
              <a:ext uri="{FF2B5EF4-FFF2-40B4-BE49-F238E27FC236}">
                <a16:creationId xmlns:a16="http://schemas.microsoft.com/office/drawing/2014/main" id="{CA9BF877-240A-42ED-8E89-3B2145F38272}"/>
              </a:ext>
            </a:extLst>
          </p:cNvPr>
          <p:cNvCxnSpPr>
            <a:cxnSpLocks/>
            <a:stCxn id="10" idx="1"/>
            <a:endCxn id="12" idx="4"/>
          </p:cNvCxnSpPr>
          <p:nvPr/>
        </p:nvCxnSpPr>
        <p:spPr>
          <a:xfrm flipH="1">
            <a:off x="3729955" y="2719622"/>
            <a:ext cx="595563" cy="0"/>
          </a:xfrm>
          <a:prstGeom prst="straightConnector1">
            <a:avLst/>
          </a:prstGeom>
          <a:noFill/>
          <a:ln w="6350" cap="flat" cmpd="sng" algn="ctr">
            <a:solidFill>
              <a:srgbClr val="E7E6E6">
                <a:lumMod val="25000"/>
              </a:srgbClr>
            </a:solidFill>
            <a:prstDash val="solid"/>
            <a:miter lim="800000"/>
            <a:tailEnd type="triangle"/>
          </a:ln>
          <a:effectLst/>
        </p:spPr>
      </p:cxnSp>
      <p:sp>
        <p:nvSpPr>
          <p:cNvPr id="30" name="Oval 29">
            <a:extLst>
              <a:ext uri="{FF2B5EF4-FFF2-40B4-BE49-F238E27FC236}">
                <a16:creationId xmlns:a16="http://schemas.microsoft.com/office/drawing/2014/main" id="{F7986D6C-A1EC-4348-89F8-366BE677619F}"/>
              </a:ext>
            </a:extLst>
          </p:cNvPr>
          <p:cNvSpPr/>
          <p:nvPr/>
        </p:nvSpPr>
        <p:spPr>
          <a:xfrm>
            <a:off x="3880186" y="2581259"/>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7</a:t>
            </a:r>
          </a:p>
        </p:txBody>
      </p:sp>
      <p:cxnSp>
        <p:nvCxnSpPr>
          <p:cNvPr id="31" name="Straight Arrow Connector 30">
            <a:extLst>
              <a:ext uri="{FF2B5EF4-FFF2-40B4-BE49-F238E27FC236}">
                <a16:creationId xmlns:a16="http://schemas.microsoft.com/office/drawing/2014/main" id="{BF6314C4-3A71-4B2E-8DB9-96F641DC630D}"/>
              </a:ext>
            </a:extLst>
          </p:cNvPr>
          <p:cNvCxnSpPr>
            <a:cxnSpLocks/>
            <a:stCxn id="10" idx="2"/>
            <a:endCxn id="13" idx="0"/>
          </p:cNvCxnSpPr>
          <p:nvPr/>
        </p:nvCxnSpPr>
        <p:spPr>
          <a:xfrm flipH="1">
            <a:off x="3131219" y="2997850"/>
            <a:ext cx="1904162" cy="1009277"/>
          </a:xfrm>
          <a:prstGeom prst="straightConnector1">
            <a:avLst/>
          </a:prstGeom>
          <a:noFill/>
          <a:ln w="28575" cap="flat" cmpd="sng" algn="ctr">
            <a:solidFill>
              <a:srgbClr val="C00000"/>
            </a:solidFill>
            <a:prstDash val="solid"/>
            <a:miter lim="800000"/>
            <a:tailEnd type="triangle"/>
          </a:ln>
          <a:effectLst/>
        </p:spPr>
      </p:cxnSp>
      <p:sp>
        <p:nvSpPr>
          <p:cNvPr id="32" name="Oval 31">
            <a:extLst>
              <a:ext uri="{FF2B5EF4-FFF2-40B4-BE49-F238E27FC236}">
                <a16:creationId xmlns:a16="http://schemas.microsoft.com/office/drawing/2014/main" id="{52E09342-24FE-4E7F-AA87-D8C7886E01E7}"/>
              </a:ext>
            </a:extLst>
          </p:cNvPr>
          <p:cNvSpPr/>
          <p:nvPr/>
        </p:nvSpPr>
        <p:spPr>
          <a:xfrm>
            <a:off x="4258470" y="3163342"/>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8</a:t>
            </a:r>
          </a:p>
        </p:txBody>
      </p:sp>
      <p:sp>
        <p:nvSpPr>
          <p:cNvPr id="33" name="TextBox 32">
            <a:extLst>
              <a:ext uri="{FF2B5EF4-FFF2-40B4-BE49-F238E27FC236}">
                <a16:creationId xmlns:a16="http://schemas.microsoft.com/office/drawing/2014/main" id="{E74C5039-8E2C-4F88-A304-114DF03BB5BA}"/>
              </a:ext>
            </a:extLst>
          </p:cNvPr>
          <p:cNvSpPr txBox="1"/>
          <p:nvPr/>
        </p:nvSpPr>
        <p:spPr>
          <a:xfrm>
            <a:off x="1781865" y="2921685"/>
            <a:ext cx="574196"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DCAE</a:t>
            </a:r>
          </a:p>
        </p:txBody>
      </p:sp>
      <p:sp>
        <p:nvSpPr>
          <p:cNvPr id="34" name="TextBox 33">
            <a:extLst>
              <a:ext uri="{FF2B5EF4-FFF2-40B4-BE49-F238E27FC236}">
                <a16:creationId xmlns:a16="http://schemas.microsoft.com/office/drawing/2014/main" id="{822B9FD7-3488-4FB8-9702-5F179351784C}"/>
              </a:ext>
            </a:extLst>
          </p:cNvPr>
          <p:cNvSpPr txBox="1"/>
          <p:nvPr/>
        </p:nvSpPr>
        <p:spPr>
          <a:xfrm>
            <a:off x="1748798" y="3899512"/>
            <a:ext cx="389850"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O1</a:t>
            </a:r>
          </a:p>
        </p:txBody>
      </p:sp>
      <p:sp>
        <p:nvSpPr>
          <p:cNvPr id="35" name="TextBox 34">
            <a:extLst>
              <a:ext uri="{FF2B5EF4-FFF2-40B4-BE49-F238E27FC236}">
                <a16:creationId xmlns:a16="http://schemas.microsoft.com/office/drawing/2014/main" id="{7772E65F-F82B-4C63-8493-E4181C8DB176}"/>
              </a:ext>
            </a:extLst>
          </p:cNvPr>
          <p:cNvSpPr txBox="1"/>
          <p:nvPr/>
        </p:nvSpPr>
        <p:spPr>
          <a:xfrm>
            <a:off x="4532873" y="3183448"/>
            <a:ext cx="620683"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sngStrike" kern="0" cap="none" spc="0" normalizeH="0" baseline="0" noProof="0" dirty="0">
                <a:ln>
                  <a:noFill/>
                </a:ln>
                <a:solidFill>
                  <a:prstClr val="black"/>
                </a:solidFill>
                <a:effectLst/>
                <a:highlight>
                  <a:srgbClr val="FFFF00"/>
                </a:highlight>
                <a:uLnTx/>
                <a:uFillTx/>
              </a:rPr>
              <a:t>O1</a:t>
            </a:r>
            <a:r>
              <a:rPr kumimoji="0" lang="en-US" sz="1350" b="1" i="0" u="none" strike="noStrike" kern="0" cap="none" spc="0" normalizeH="0" baseline="0" noProof="0" dirty="0">
                <a:ln>
                  <a:noFill/>
                </a:ln>
                <a:solidFill>
                  <a:prstClr val="black"/>
                </a:solidFill>
                <a:effectLst/>
                <a:highlight>
                  <a:srgbClr val="00FFFF"/>
                </a:highlight>
                <a:uLnTx/>
                <a:uFillTx/>
              </a:rPr>
              <a:t> A1</a:t>
            </a:r>
          </a:p>
        </p:txBody>
      </p:sp>
      <p:sp>
        <p:nvSpPr>
          <p:cNvPr id="36" name="TextBox 35">
            <a:extLst>
              <a:ext uri="{FF2B5EF4-FFF2-40B4-BE49-F238E27FC236}">
                <a16:creationId xmlns:a16="http://schemas.microsoft.com/office/drawing/2014/main" id="{4CBFA17D-2298-4F1F-BCD7-E4959CB42FE8}"/>
              </a:ext>
            </a:extLst>
          </p:cNvPr>
          <p:cNvSpPr txBox="1"/>
          <p:nvPr/>
        </p:nvSpPr>
        <p:spPr>
          <a:xfrm>
            <a:off x="5210266" y="919574"/>
            <a:ext cx="755335"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ONAP</a:t>
            </a:r>
          </a:p>
        </p:txBody>
      </p:sp>
      <p:sp>
        <p:nvSpPr>
          <p:cNvPr id="37" name="TextBox 36">
            <a:extLst>
              <a:ext uri="{FF2B5EF4-FFF2-40B4-BE49-F238E27FC236}">
                <a16:creationId xmlns:a16="http://schemas.microsoft.com/office/drawing/2014/main" id="{50F06C4C-DE6E-4B46-87BE-9000EC724AC2}"/>
              </a:ext>
            </a:extLst>
          </p:cNvPr>
          <p:cNvSpPr txBox="1"/>
          <p:nvPr/>
        </p:nvSpPr>
        <p:spPr>
          <a:xfrm>
            <a:off x="4367512" y="3882297"/>
            <a:ext cx="1703159"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RAN </a:t>
            </a:r>
            <a:r>
              <a:rPr kumimoji="0" lang="en-US" sz="1800" b="0" i="0" u="none" strike="noStrike" kern="0" cap="none" spc="0" normalizeH="0" baseline="0" noProof="0" dirty="0">
                <a:ln>
                  <a:noFill/>
                </a:ln>
                <a:solidFill>
                  <a:prstClr val="black"/>
                </a:solidFill>
                <a:effectLst/>
                <a:uLnTx/>
                <a:uFillTx/>
              </a:rPr>
              <a:t>(Simulator)</a:t>
            </a:r>
          </a:p>
        </p:txBody>
      </p:sp>
      <p:sp>
        <p:nvSpPr>
          <p:cNvPr id="38" name="Rectangle 37">
            <a:extLst>
              <a:ext uri="{FF2B5EF4-FFF2-40B4-BE49-F238E27FC236}">
                <a16:creationId xmlns:a16="http://schemas.microsoft.com/office/drawing/2014/main" id="{92CA534B-963E-46FE-B7B8-B804DC7DA6B3}"/>
              </a:ext>
            </a:extLst>
          </p:cNvPr>
          <p:cNvSpPr/>
          <p:nvPr/>
        </p:nvSpPr>
        <p:spPr>
          <a:xfrm>
            <a:off x="4418762" y="4299899"/>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RUs</a:t>
            </a:r>
          </a:p>
        </p:txBody>
      </p:sp>
      <p:sp>
        <p:nvSpPr>
          <p:cNvPr id="39" name="Rectangle 38">
            <a:extLst>
              <a:ext uri="{FF2B5EF4-FFF2-40B4-BE49-F238E27FC236}">
                <a16:creationId xmlns:a16="http://schemas.microsoft.com/office/drawing/2014/main" id="{23258965-8D9B-4F40-8684-A54C65CE0DFB}"/>
              </a:ext>
            </a:extLst>
          </p:cNvPr>
          <p:cNvSpPr/>
          <p:nvPr/>
        </p:nvSpPr>
        <p:spPr>
          <a:xfrm>
            <a:off x="82740" y="4527496"/>
            <a:ext cx="2154757" cy="300082"/>
          </a:xfrm>
          <a:prstGeom prst="rect">
            <a:avLst/>
          </a:prstGeom>
        </p:spPr>
        <p:txBody>
          <a:bodyPr wrap="none">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highlight>
                  <a:srgbClr val="00FFFF"/>
                </a:highlight>
                <a:uLnTx/>
                <a:uFillTx/>
              </a:rPr>
              <a:t>Enhancements for Honolulu</a:t>
            </a:r>
            <a:endParaRPr kumimoji="0" lang="en-US" sz="1350" b="0" i="0" u="none" strike="noStrike" kern="0" cap="none" spc="0" normalizeH="0" baseline="0" noProof="0" dirty="0">
              <a:ln>
                <a:noFill/>
              </a:ln>
              <a:solidFill>
                <a:prstClr val="black"/>
              </a:solidFill>
              <a:effectLst/>
              <a:uLnTx/>
              <a:uFillTx/>
            </a:endParaRPr>
          </a:p>
        </p:txBody>
      </p:sp>
      <p:cxnSp>
        <p:nvCxnSpPr>
          <p:cNvPr id="40" name="Straight Arrow Connector 39">
            <a:extLst>
              <a:ext uri="{FF2B5EF4-FFF2-40B4-BE49-F238E27FC236}">
                <a16:creationId xmlns:a16="http://schemas.microsoft.com/office/drawing/2014/main" id="{B70673DC-8FA0-4DB3-8D9D-D96D5982D7C0}"/>
              </a:ext>
            </a:extLst>
          </p:cNvPr>
          <p:cNvCxnSpPr>
            <a:cxnSpLocks/>
          </p:cNvCxnSpPr>
          <p:nvPr/>
        </p:nvCxnSpPr>
        <p:spPr>
          <a:xfrm>
            <a:off x="112707" y="4392068"/>
            <a:ext cx="270134" cy="0"/>
          </a:xfrm>
          <a:prstGeom prst="straightConnector1">
            <a:avLst/>
          </a:prstGeom>
          <a:noFill/>
          <a:ln w="28575" cap="flat" cmpd="sng" algn="ctr">
            <a:solidFill>
              <a:srgbClr val="C00000"/>
            </a:solidFill>
            <a:prstDash val="solid"/>
            <a:miter lim="800000"/>
            <a:tailEnd type="triangle"/>
          </a:ln>
          <a:effectLst/>
        </p:spPr>
      </p:cxnSp>
      <p:sp>
        <p:nvSpPr>
          <p:cNvPr id="41" name="TextBox 40">
            <a:extLst>
              <a:ext uri="{FF2B5EF4-FFF2-40B4-BE49-F238E27FC236}">
                <a16:creationId xmlns:a16="http://schemas.microsoft.com/office/drawing/2014/main" id="{3E63A102-BE34-4325-BBB6-7EBF4C137E20}"/>
              </a:ext>
            </a:extLst>
          </p:cNvPr>
          <p:cNvSpPr txBox="1"/>
          <p:nvPr/>
        </p:nvSpPr>
        <p:spPr>
          <a:xfrm>
            <a:off x="336912" y="4253569"/>
            <a:ext cx="187859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 for Honolulu</a:t>
            </a:r>
          </a:p>
        </p:txBody>
      </p:sp>
    </p:spTree>
    <p:extLst>
      <p:ext uri="{BB962C8B-B14F-4D97-AF65-F5344CB8AC3E}">
        <p14:creationId xmlns:p14="http://schemas.microsoft.com/office/powerpoint/2010/main" val="19127525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C9153-2D2F-4D76-8167-B0C932175E26}"/>
              </a:ext>
            </a:extLst>
          </p:cNvPr>
          <p:cNvSpPr>
            <a:spLocks noGrp="1"/>
          </p:cNvSpPr>
          <p:nvPr>
            <p:ph type="title"/>
          </p:nvPr>
        </p:nvSpPr>
        <p:spPr>
          <a:xfrm>
            <a:off x="229441" y="31519"/>
            <a:ext cx="7348649" cy="800739"/>
          </a:xfrm>
        </p:spPr>
        <p:txBody>
          <a:bodyPr>
            <a:noAutofit/>
          </a:bodyPr>
          <a:lstStyle/>
          <a:p>
            <a:r>
              <a:rPr lang="en-US" sz="2800" dirty="0"/>
              <a:t>Intelligent Slicing: Guilin Scope &amp; proposal for Honolulu</a:t>
            </a:r>
            <a:endParaRPr lang="en-IN" sz="2800" dirty="0"/>
          </a:p>
        </p:txBody>
      </p:sp>
      <p:sp>
        <p:nvSpPr>
          <p:cNvPr id="4" name="Rectangle 3">
            <a:extLst>
              <a:ext uri="{FF2B5EF4-FFF2-40B4-BE49-F238E27FC236}">
                <a16:creationId xmlns:a16="http://schemas.microsoft.com/office/drawing/2014/main" id="{F30EF956-F1ED-44A0-B18E-53443ADBC22E}"/>
              </a:ext>
            </a:extLst>
          </p:cNvPr>
          <p:cNvSpPr/>
          <p:nvPr/>
        </p:nvSpPr>
        <p:spPr>
          <a:xfrm>
            <a:off x="83984" y="865726"/>
            <a:ext cx="5677525" cy="2828720"/>
          </a:xfrm>
          <a:prstGeom prst="rect">
            <a:avLst/>
          </a:prstGeom>
          <a:solidFill>
            <a:sysClr val="window" lastClr="FFFFFF">
              <a:lumMod val="85000"/>
            </a:sys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5D366D60-64CE-40BE-BC96-666824727AC3}"/>
              </a:ext>
            </a:extLst>
          </p:cNvPr>
          <p:cNvSpPr/>
          <p:nvPr/>
        </p:nvSpPr>
        <p:spPr>
          <a:xfrm>
            <a:off x="196410" y="1029779"/>
            <a:ext cx="1989895" cy="2567741"/>
          </a:xfrm>
          <a:prstGeom prst="rect">
            <a:avLst/>
          </a:prstGeom>
          <a:solidFill>
            <a:srgbClr val="E7E6E6"/>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6" name="Rectangle 5">
            <a:extLst>
              <a:ext uri="{FF2B5EF4-FFF2-40B4-BE49-F238E27FC236}">
                <a16:creationId xmlns:a16="http://schemas.microsoft.com/office/drawing/2014/main" id="{31AF34A1-6C29-4AE5-B105-08836DCEAEA4}"/>
              </a:ext>
            </a:extLst>
          </p:cNvPr>
          <p:cNvSpPr/>
          <p:nvPr/>
        </p:nvSpPr>
        <p:spPr>
          <a:xfrm>
            <a:off x="399617" y="1282442"/>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Slice Analysis MS</a:t>
            </a:r>
          </a:p>
        </p:txBody>
      </p:sp>
      <p:sp>
        <p:nvSpPr>
          <p:cNvPr id="7" name="Rectangle 6">
            <a:extLst>
              <a:ext uri="{FF2B5EF4-FFF2-40B4-BE49-F238E27FC236}">
                <a16:creationId xmlns:a16="http://schemas.microsoft.com/office/drawing/2014/main" id="{1449CBEF-8AC6-4B61-BB91-6186DCFCE320}"/>
              </a:ext>
            </a:extLst>
          </p:cNvPr>
          <p:cNvSpPr/>
          <p:nvPr/>
        </p:nvSpPr>
        <p:spPr>
          <a:xfrm>
            <a:off x="399617" y="2143319"/>
            <a:ext cx="1419726" cy="510341"/>
          </a:xfrm>
          <a:prstGeom prst="rect">
            <a:avLst/>
          </a:prstGeom>
          <a:solidFill>
            <a:srgbClr val="E7E6E6">
              <a:lumMod val="50000"/>
            </a:srgb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ML MS (offline trained)</a:t>
            </a:r>
          </a:p>
        </p:txBody>
      </p:sp>
      <p:sp>
        <p:nvSpPr>
          <p:cNvPr id="8" name="Rectangle 7">
            <a:extLst>
              <a:ext uri="{FF2B5EF4-FFF2-40B4-BE49-F238E27FC236}">
                <a16:creationId xmlns:a16="http://schemas.microsoft.com/office/drawing/2014/main" id="{17881A73-15DF-4FA6-A77A-30335588B3AA}"/>
              </a:ext>
            </a:extLst>
          </p:cNvPr>
          <p:cNvSpPr/>
          <p:nvPr/>
        </p:nvSpPr>
        <p:spPr>
          <a:xfrm>
            <a:off x="2414576" y="1282442"/>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rPr>
              <a:t>Policy</a:t>
            </a:r>
          </a:p>
        </p:txBody>
      </p:sp>
      <p:sp>
        <p:nvSpPr>
          <p:cNvPr id="9" name="Rectangle 8">
            <a:extLst>
              <a:ext uri="{FF2B5EF4-FFF2-40B4-BE49-F238E27FC236}">
                <a16:creationId xmlns:a16="http://schemas.microsoft.com/office/drawing/2014/main" id="{90C7234C-A03A-48B0-89F7-87621DD9424A}"/>
              </a:ext>
            </a:extLst>
          </p:cNvPr>
          <p:cNvSpPr/>
          <p:nvPr/>
        </p:nvSpPr>
        <p:spPr>
          <a:xfrm>
            <a:off x="4225823" y="1282442"/>
            <a:ext cx="1419726" cy="54668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SO (RAN NSSMF)</a:t>
            </a:r>
          </a:p>
        </p:txBody>
      </p:sp>
      <p:sp>
        <p:nvSpPr>
          <p:cNvPr id="10" name="Rectangle 9">
            <a:extLst>
              <a:ext uri="{FF2B5EF4-FFF2-40B4-BE49-F238E27FC236}">
                <a16:creationId xmlns:a16="http://schemas.microsoft.com/office/drawing/2014/main" id="{84C5425D-05C4-405F-952A-860B2F4DB879}"/>
              </a:ext>
            </a:extLst>
          </p:cNvPr>
          <p:cNvSpPr/>
          <p:nvPr/>
        </p:nvSpPr>
        <p:spPr>
          <a:xfrm>
            <a:off x="4225823" y="2196968"/>
            <a:ext cx="1419726" cy="556458"/>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CCSDK/SDN-C (SDN-R)</a:t>
            </a:r>
          </a:p>
        </p:txBody>
      </p:sp>
      <p:sp>
        <p:nvSpPr>
          <p:cNvPr id="11" name="Cloud 10">
            <a:extLst>
              <a:ext uri="{FF2B5EF4-FFF2-40B4-BE49-F238E27FC236}">
                <a16:creationId xmlns:a16="http://schemas.microsoft.com/office/drawing/2014/main" id="{6DD70C11-AADD-46B2-BBFB-BD4BFDE98E6C}"/>
              </a:ext>
            </a:extLst>
          </p:cNvPr>
          <p:cNvSpPr/>
          <p:nvPr/>
        </p:nvSpPr>
        <p:spPr>
          <a:xfrm>
            <a:off x="2571153" y="3802980"/>
            <a:ext cx="2960098" cy="1092871"/>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endParaRPr>
          </a:p>
        </p:txBody>
      </p:sp>
      <p:sp>
        <p:nvSpPr>
          <p:cNvPr id="12" name="Cylinder 11">
            <a:extLst>
              <a:ext uri="{FF2B5EF4-FFF2-40B4-BE49-F238E27FC236}">
                <a16:creationId xmlns:a16="http://schemas.microsoft.com/office/drawing/2014/main" id="{2ADCB019-3B29-4476-922B-03CA53D660B5}"/>
              </a:ext>
            </a:extLst>
          </p:cNvPr>
          <p:cNvSpPr/>
          <p:nvPr/>
        </p:nvSpPr>
        <p:spPr>
          <a:xfrm>
            <a:off x="2571152" y="2090687"/>
            <a:ext cx="1059108" cy="769020"/>
          </a:xfrm>
          <a:prstGeom prst="can">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black"/>
                </a:solidFill>
                <a:effectLst/>
                <a:highlight>
                  <a:srgbClr val="00FFFF"/>
                </a:highlight>
                <a:uLnTx/>
                <a:uFillTx/>
              </a:rPr>
              <a:t>CPS</a:t>
            </a:r>
          </a:p>
        </p:txBody>
      </p:sp>
      <p:sp>
        <p:nvSpPr>
          <p:cNvPr id="13" name="Rectangle 12">
            <a:extLst>
              <a:ext uri="{FF2B5EF4-FFF2-40B4-BE49-F238E27FC236}">
                <a16:creationId xmlns:a16="http://schemas.microsoft.com/office/drawing/2014/main" id="{BFACCFF8-F266-40C7-AF28-8696BA047397}"/>
              </a:ext>
            </a:extLst>
          </p:cNvPr>
          <p:cNvSpPr/>
          <p:nvPr/>
        </p:nvSpPr>
        <p:spPr>
          <a:xfrm>
            <a:off x="2986241" y="4148637"/>
            <a:ext cx="932448" cy="51986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Near RT-RICs</a:t>
            </a:r>
          </a:p>
        </p:txBody>
      </p:sp>
      <p:sp>
        <p:nvSpPr>
          <p:cNvPr id="14" name="Rectangle 13">
            <a:extLst>
              <a:ext uri="{FF2B5EF4-FFF2-40B4-BE49-F238E27FC236}">
                <a16:creationId xmlns:a16="http://schemas.microsoft.com/office/drawing/2014/main" id="{1E45D5C7-E316-4B6E-9949-678826B449E5}"/>
              </a:ext>
            </a:extLst>
          </p:cNvPr>
          <p:cNvSpPr/>
          <p:nvPr/>
        </p:nvSpPr>
        <p:spPr>
          <a:xfrm>
            <a:off x="4051202" y="4121818"/>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CUs</a:t>
            </a:r>
          </a:p>
        </p:txBody>
      </p:sp>
      <p:sp>
        <p:nvSpPr>
          <p:cNvPr id="15" name="Rectangle 14">
            <a:extLst>
              <a:ext uri="{FF2B5EF4-FFF2-40B4-BE49-F238E27FC236}">
                <a16:creationId xmlns:a16="http://schemas.microsoft.com/office/drawing/2014/main" id="{FC4423F5-A14A-41F9-9161-1D397719272C}"/>
              </a:ext>
            </a:extLst>
          </p:cNvPr>
          <p:cNvSpPr/>
          <p:nvPr/>
        </p:nvSpPr>
        <p:spPr>
          <a:xfrm>
            <a:off x="4051202" y="4440908"/>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DUs</a:t>
            </a:r>
          </a:p>
        </p:txBody>
      </p:sp>
      <p:cxnSp>
        <p:nvCxnSpPr>
          <p:cNvPr id="16" name="Straight Arrow Connector 15">
            <a:extLst>
              <a:ext uri="{FF2B5EF4-FFF2-40B4-BE49-F238E27FC236}">
                <a16:creationId xmlns:a16="http://schemas.microsoft.com/office/drawing/2014/main" id="{19260071-63FE-471B-AA6A-BF2A16FB2BED}"/>
              </a:ext>
            </a:extLst>
          </p:cNvPr>
          <p:cNvCxnSpPr>
            <a:cxnSpLocks/>
            <a:stCxn id="11" idx="2"/>
          </p:cNvCxnSpPr>
          <p:nvPr/>
        </p:nvCxnSpPr>
        <p:spPr>
          <a:xfrm flipH="1" flipV="1">
            <a:off x="1512605" y="3597520"/>
            <a:ext cx="1067729" cy="751896"/>
          </a:xfrm>
          <a:prstGeom prst="straightConnector1">
            <a:avLst/>
          </a:prstGeom>
          <a:noFill/>
          <a:ln w="6350" cap="flat" cmpd="sng" algn="ctr">
            <a:solidFill>
              <a:srgbClr val="E7E6E6">
                <a:lumMod val="25000"/>
              </a:srgbClr>
            </a:solidFill>
            <a:prstDash val="solid"/>
            <a:miter lim="800000"/>
            <a:tailEnd type="triangle"/>
          </a:ln>
          <a:effectLst/>
        </p:spPr>
      </p:cxnSp>
      <p:sp>
        <p:nvSpPr>
          <p:cNvPr id="17" name="Oval 16">
            <a:extLst>
              <a:ext uri="{FF2B5EF4-FFF2-40B4-BE49-F238E27FC236}">
                <a16:creationId xmlns:a16="http://schemas.microsoft.com/office/drawing/2014/main" id="{8FAD14BD-7CA3-43E0-A801-59150A05F30E}"/>
              </a:ext>
            </a:extLst>
          </p:cNvPr>
          <p:cNvSpPr/>
          <p:nvPr/>
        </p:nvSpPr>
        <p:spPr>
          <a:xfrm>
            <a:off x="1992051" y="3964155"/>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1</a:t>
            </a:r>
          </a:p>
        </p:txBody>
      </p:sp>
      <p:sp>
        <p:nvSpPr>
          <p:cNvPr id="18" name="Oval 17">
            <a:extLst>
              <a:ext uri="{FF2B5EF4-FFF2-40B4-BE49-F238E27FC236}">
                <a16:creationId xmlns:a16="http://schemas.microsoft.com/office/drawing/2014/main" id="{569A9C82-F5AF-46FD-980D-ACABD75F00B4}"/>
              </a:ext>
            </a:extLst>
          </p:cNvPr>
          <p:cNvSpPr/>
          <p:nvPr/>
        </p:nvSpPr>
        <p:spPr>
          <a:xfrm>
            <a:off x="1133543" y="1863150"/>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4</a:t>
            </a:r>
          </a:p>
        </p:txBody>
      </p:sp>
      <p:cxnSp>
        <p:nvCxnSpPr>
          <p:cNvPr id="19" name="Straight Arrow Connector 18">
            <a:extLst>
              <a:ext uri="{FF2B5EF4-FFF2-40B4-BE49-F238E27FC236}">
                <a16:creationId xmlns:a16="http://schemas.microsoft.com/office/drawing/2014/main" id="{41BE61A5-16DF-42E2-B6A3-92B87EB1DF98}"/>
              </a:ext>
            </a:extLst>
          </p:cNvPr>
          <p:cNvCxnSpPr>
            <a:cxnSpLocks/>
            <a:stCxn id="7" idx="0"/>
            <a:endCxn id="6" idx="2"/>
          </p:cNvCxnSpPr>
          <p:nvPr/>
        </p:nvCxnSpPr>
        <p:spPr>
          <a:xfrm flipV="1">
            <a:off x="1109480" y="1829130"/>
            <a:ext cx="0" cy="31418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0" name="Straight Arrow Connector 19">
            <a:extLst>
              <a:ext uri="{FF2B5EF4-FFF2-40B4-BE49-F238E27FC236}">
                <a16:creationId xmlns:a16="http://schemas.microsoft.com/office/drawing/2014/main" id="{BD8DC61D-1956-4A63-A238-30ED69235804}"/>
              </a:ext>
            </a:extLst>
          </p:cNvPr>
          <p:cNvCxnSpPr>
            <a:cxnSpLocks/>
            <a:stCxn id="6" idx="3"/>
            <a:endCxn id="12" idx="2"/>
          </p:cNvCxnSpPr>
          <p:nvPr/>
        </p:nvCxnSpPr>
        <p:spPr>
          <a:xfrm>
            <a:off x="1819343" y="1555786"/>
            <a:ext cx="751810" cy="919412"/>
          </a:xfrm>
          <a:prstGeom prst="straightConnector1">
            <a:avLst/>
          </a:prstGeom>
          <a:noFill/>
          <a:ln w="28575" cap="flat" cmpd="sng" algn="ctr">
            <a:solidFill>
              <a:srgbClr val="C00000"/>
            </a:solidFill>
            <a:prstDash val="solid"/>
            <a:miter lim="800000"/>
            <a:tailEnd type="triangle"/>
          </a:ln>
          <a:effectLst/>
        </p:spPr>
      </p:cxnSp>
      <p:sp>
        <p:nvSpPr>
          <p:cNvPr id="21" name="Oval 20">
            <a:extLst>
              <a:ext uri="{FF2B5EF4-FFF2-40B4-BE49-F238E27FC236}">
                <a16:creationId xmlns:a16="http://schemas.microsoft.com/office/drawing/2014/main" id="{0D2BE371-CDC0-49DB-9A68-038808BDE679}"/>
              </a:ext>
            </a:extLst>
          </p:cNvPr>
          <p:cNvSpPr/>
          <p:nvPr/>
        </p:nvSpPr>
        <p:spPr>
          <a:xfrm>
            <a:off x="2150212" y="1977450"/>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5</a:t>
            </a:r>
          </a:p>
        </p:txBody>
      </p:sp>
      <p:cxnSp>
        <p:nvCxnSpPr>
          <p:cNvPr id="22" name="Straight Arrow Connector 21">
            <a:extLst>
              <a:ext uri="{FF2B5EF4-FFF2-40B4-BE49-F238E27FC236}">
                <a16:creationId xmlns:a16="http://schemas.microsoft.com/office/drawing/2014/main" id="{FF3C9334-7BD3-4345-9743-A7E389CBE40F}"/>
              </a:ext>
            </a:extLst>
          </p:cNvPr>
          <p:cNvCxnSpPr>
            <a:cxnSpLocks/>
            <a:stCxn id="6" idx="3"/>
            <a:endCxn id="8" idx="1"/>
          </p:cNvCxnSpPr>
          <p:nvPr/>
        </p:nvCxnSpPr>
        <p:spPr>
          <a:xfrm>
            <a:off x="1819343" y="1555786"/>
            <a:ext cx="595234" cy="0"/>
          </a:xfrm>
          <a:prstGeom prst="straightConnector1">
            <a:avLst/>
          </a:prstGeom>
          <a:noFill/>
          <a:ln w="6350" cap="flat" cmpd="sng" algn="ctr">
            <a:solidFill>
              <a:srgbClr val="E7E6E6">
                <a:lumMod val="25000"/>
              </a:srgbClr>
            </a:solidFill>
            <a:prstDash val="solid"/>
            <a:miter lim="800000"/>
            <a:tailEnd type="triangle"/>
          </a:ln>
          <a:effectLst/>
        </p:spPr>
      </p:cxnSp>
      <p:sp>
        <p:nvSpPr>
          <p:cNvPr id="23" name="Oval 22">
            <a:extLst>
              <a:ext uri="{FF2B5EF4-FFF2-40B4-BE49-F238E27FC236}">
                <a16:creationId xmlns:a16="http://schemas.microsoft.com/office/drawing/2014/main" id="{65CBF70D-90B5-4BD9-ABC3-567ED939547C}"/>
              </a:ext>
            </a:extLst>
          </p:cNvPr>
          <p:cNvSpPr/>
          <p:nvPr/>
        </p:nvSpPr>
        <p:spPr>
          <a:xfrm>
            <a:off x="1930554" y="1400253"/>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6</a:t>
            </a:r>
          </a:p>
        </p:txBody>
      </p:sp>
      <p:cxnSp>
        <p:nvCxnSpPr>
          <p:cNvPr id="24" name="Straight Arrow Connector 23">
            <a:extLst>
              <a:ext uri="{FF2B5EF4-FFF2-40B4-BE49-F238E27FC236}">
                <a16:creationId xmlns:a16="http://schemas.microsoft.com/office/drawing/2014/main" id="{B5C6E554-E8CD-417B-B391-5502C079D55F}"/>
              </a:ext>
            </a:extLst>
          </p:cNvPr>
          <p:cNvCxnSpPr>
            <a:cxnSpLocks/>
            <a:stCxn id="8" idx="3"/>
            <a:endCxn id="9" idx="1"/>
          </p:cNvCxnSpPr>
          <p:nvPr/>
        </p:nvCxnSpPr>
        <p:spPr>
          <a:xfrm>
            <a:off x="3834302" y="1555786"/>
            <a:ext cx="391521" cy="0"/>
          </a:xfrm>
          <a:prstGeom prst="straightConnector1">
            <a:avLst/>
          </a:prstGeom>
          <a:noFill/>
          <a:ln w="6350" cap="flat" cmpd="sng" algn="ctr">
            <a:solidFill>
              <a:srgbClr val="E7E6E6">
                <a:lumMod val="25000"/>
              </a:srgbClr>
            </a:solidFill>
            <a:prstDash val="solid"/>
            <a:miter lim="800000"/>
            <a:tailEnd type="triangle"/>
          </a:ln>
          <a:effectLst/>
        </p:spPr>
      </p:cxnSp>
      <p:sp>
        <p:nvSpPr>
          <p:cNvPr id="25" name="Oval 24">
            <a:extLst>
              <a:ext uri="{FF2B5EF4-FFF2-40B4-BE49-F238E27FC236}">
                <a16:creationId xmlns:a16="http://schemas.microsoft.com/office/drawing/2014/main" id="{C225AC68-2CAF-4282-9EE6-485AD91BB664}"/>
              </a:ext>
            </a:extLst>
          </p:cNvPr>
          <p:cNvSpPr/>
          <p:nvPr/>
        </p:nvSpPr>
        <p:spPr>
          <a:xfrm>
            <a:off x="3834303" y="1417423"/>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7</a:t>
            </a:r>
          </a:p>
        </p:txBody>
      </p:sp>
      <p:sp>
        <p:nvSpPr>
          <p:cNvPr id="26" name="Oval 25">
            <a:extLst>
              <a:ext uri="{FF2B5EF4-FFF2-40B4-BE49-F238E27FC236}">
                <a16:creationId xmlns:a16="http://schemas.microsoft.com/office/drawing/2014/main" id="{D91A8439-656E-43C5-8D62-85EE69F2FD1B}"/>
              </a:ext>
            </a:extLst>
          </p:cNvPr>
          <p:cNvSpPr/>
          <p:nvPr/>
        </p:nvSpPr>
        <p:spPr>
          <a:xfrm>
            <a:off x="4974954" y="1863150"/>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8</a:t>
            </a:r>
          </a:p>
        </p:txBody>
      </p:sp>
      <p:cxnSp>
        <p:nvCxnSpPr>
          <p:cNvPr id="27" name="Straight Arrow Connector 26">
            <a:extLst>
              <a:ext uri="{FF2B5EF4-FFF2-40B4-BE49-F238E27FC236}">
                <a16:creationId xmlns:a16="http://schemas.microsoft.com/office/drawing/2014/main" id="{831532EF-2ACA-44CB-A957-99F116BE56B4}"/>
              </a:ext>
            </a:extLst>
          </p:cNvPr>
          <p:cNvCxnSpPr>
            <a:cxnSpLocks/>
            <a:stCxn id="9" idx="2"/>
            <a:endCxn id="10" idx="0"/>
          </p:cNvCxnSpPr>
          <p:nvPr/>
        </p:nvCxnSpPr>
        <p:spPr>
          <a:xfrm>
            <a:off x="4935686" y="1829129"/>
            <a:ext cx="0" cy="367839"/>
          </a:xfrm>
          <a:prstGeom prst="straightConnector1">
            <a:avLst/>
          </a:prstGeom>
          <a:noFill/>
          <a:ln w="6350" cap="flat" cmpd="sng" algn="ctr">
            <a:solidFill>
              <a:srgbClr val="E7E6E6">
                <a:lumMod val="25000"/>
              </a:srgbClr>
            </a:solidFill>
            <a:prstDash val="solid"/>
            <a:miter lim="800000"/>
            <a:tailEnd type="triangle"/>
          </a:ln>
          <a:effectLst/>
        </p:spPr>
      </p:cxnSp>
      <p:cxnSp>
        <p:nvCxnSpPr>
          <p:cNvPr id="28" name="Straight Arrow Connector 27">
            <a:extLst>
              <a:ext uri="{FF2B5EF4-FFF2-40B4-BE49-F238E27FC236}">
                <a16:creationId xmlns:a16="http://schemas.microsoft.com/office/drawing/2014/main" id="{EB3690AA-E526-4757-84D2-2AE23B076F51}"/>
              </a:ext>
            </a:extLst>
          </p:cNvPr>
          <p:cNvCxnSpPr>
            <a:cxnSpLocks/>
            <a:stCxn id="10" idx="1"/>
            <a:endCxn id="12" idx="4"/>
          </p:cNvCxnSpPr>
          <p:nvPr/>
        </p:nvCxnSpPr>
        <p:spPr>
          <a:xfrm flipH="1">
            <a:off x="3630260" y="2475197"/>
            <a:ext cx="595563" cy="0"/>
          </a:xfrm>
          <a:prstGeom prst="straightConnector1">
            <a:avLst/>
          </a:prstGeom>
          <a:noFill/>
          <a:ln w="6350" cap="flat" cmpd="sng" algn="ctr">
            <a:solidFill>
              <a:srgbClr val="E7E6E6">
                <a:lumMod val="25000"/>
              </a:srgbClr>
            </a:solidFill>
            <a:prstDash val="solid"/>
            <a:miter lim="800000"/>
            <a:tailEnd type="triangle"/>
          </a:ln>
          <a:effectLst/>
        </p:spPr>
      </p:cxnSp>
      <p:sp>
        <p:nvSpPr>
          <p:cNvPr id="29" name="Oval 28">
            <a:extLst>
              <a:ext uri="{FF2B5EF4-FFF2-40B4-BE49-F238E27FC236}">
                <a16:creationId xmlns:a16="http://schemas.microsoft.com/office/drawing/2014/main" id="{DEDBAABB-F497-4DB9-8DE0-CDDEC1FF7DBF}"/>
              </a:ext>
            </a:extLst>
          </p:cNvPr>
          <p:cNvSpPr/>
          <p:nvPr/>
        </p:nvSpPr>
        <p:spPr>
          <a:xfrm>
            <a:off x="3780492" y="2336834"/>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9</a:t>
            </a:r>
          </a:p>
        </p:txBody>
      </p:sp>
      <p:cxnSp>
        <p:nvCxnSpPr>
          <p:cNvPr id="30" name="Straight Arrow Connector 29">
            <a:extLst>
              <a:ext uri="{FF2B5EF4-FFF2-40B4-BE49-F238E27FC236}">
                <a16:creationId xmlns:a16="http://schemas.microsoft.com/office/drawing/2014/main" id="{AF37B402-9A77-40C5-8193-0C1055145A8E}"/>
              </a:ext>
            </a:extLst>
          </p:cNvPr>
          <p:cNvCxnSpPr>
            <a:cxnSpLocks/>
            <a:stCxn id="10" idx="2"/>
            <a:endCxn id="13" idx="0"/>
          </p:cNvCxnSpPr>
          <p:nvPr/>
        </p:nvCxnSpPr>
        <p:spPr>
          <a:xfrm flipH="1">
            <a:off x="3452465" y="2753427"/>
            <a:ext cx="1483221" cy="1395211"/>
          </a:xfrm>
          <a:prstGeom prst="straightConnector1">
            <a:avLst/>
          </a:prstGeom>
          <a:noFill/>
          <a:ln w="6350" cap="flat" cmpd="sng" algn="ctr">
            <a:solidFill>
              <a:srgbClr val="E7E6E6">
                <a:lumMod val="25000"/>
              </a:srgbClr>
            </a:solidFill>
            <a:prstDash val="solid"/>
            <a:miter lim="800000"/>
            <a:tailEnd type="triangle"/>
          </a:ln>
          <a:effectLst/>
        </p:spPr>
      </p:cxnSp>
      <p:sp>
        <p:nvSpPr>
          <p:cNvPr id="31" name="Oval 30">
            <a:extLst>
              <a:ext uri="{FF2B5EF4-FFF2-40B4-BE49-F238E27FC236}">
                <a16:creationId xmlns:a16="http://schemas.microsoft.com/office/drawing/2014/main" id="{62C23B3F-628B-43BB-B1AF-5C4646D30A6C}"/>
              </a:ext>
            </a:extLst>
          </p:cNvPr>
          <p:cNvSpPr/>
          <p:nvPr/>
        </p:nvSpPr>
        <p:spPr>
          <a:xfrm>
            <a:off x="3986134" y="3096026"/>
            <a:ext cx="564285" cy="287487"/>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rPr>
              <a:t>10</a:t>
            </a:r>
          </a:p>
        </p:txBody>
      </p:sp>
      <p:sp>
        <p:nvSpPr>
          <p:cNvPr id="32" name="TextBox 31">
            <a:extLst>
              <a:ext uri="{FF2B5EF4-FFF2-40B4-BE49-F238E27FC236}">
                <a16:creationId xmlns:a16="http://schemas.microsoft.com/office/drawing/2014/main" id="{5165C307-741F-4DCA-A12B-170EE041DD2A}"/>
              </a:ext>
            </a:extLst>
          </p:cNvPr>
          <p:cNvSpPr txBox="1"/>
          <p:nvPr/>
        </p:nvSpPr>
        <p:spPr>
          <a:xfrm>
            <a:off x="196410" y="1021318"/>
            <a:ext cx="574196"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DCAE</a:t>
            </a:r>
          </a:p>
        </p:txBody>
      </p:sp>
      <p:cxnSp>
        <p:nvCxnSpPr>
          <p:cNvPr id="33" name="Straight Arrow Connector 32">
            <a:extLst>
              <a:ext uri="{FF2B5EF4-FFF2-40B4-BE49-F238E27FC236}">
                <a16:creationId xmlns:a16="http://schemas.microsoft.com/office/drawing/2014/main" id="{AF14664A-A7A2-4F75-905E-E896574A13C5}"/>
              </a:ext>
            </a:extLst>
          </p:cNvPr>
          <p:cNvCxnSpPr>
            <a:cxnSpLocks/>
            <a:stCxn id="34" idx="0"/>
            <a:endCxn id="7" idx="2"/>
          </p:cNvCxnSpPr>
          <p:nvPr/>
        </p:nvCxnSpPr>
        <p:spPr>
          <a:xfrm flipV="1">
            <a:off x="1109480" y="2653660"/>
            <a:ext cx="0" cy="327116"/>
          </a:xfrm>
          <a:prstGeom prst="straightConnector1">
            <a:avLst/>
          </a:prstGeom>
          <a:noFill/>
          <a:ln w="6350" cap="flat" cmpd="sng" algn="ctr">
            <a:solidFill>
              <a:srgbClr val="E7E6E6">
                <a:lumMod val="25000"/>
              </a:srgbClr>
            </a:solidFill>
            <a:prstDash val="solid"/>
            <a:miter lim="800000"/>
            <a:tailEnd type="triangle"/>
          </a:ln>
          <a:effectLst/>
        </p:spPr>
      </p:cxnSp>
      <p:sp>
        <p:nvSpPr>
          <p:cNvPr id="34" name="Rectangle 33">
            <a:extLst>
              <a:ext uri="{FF2B5EF4-FFF2-40B4-BE49-F238E27FC236}">
                <a16:creationId xmlns:a16="http://schemas.microsoft.com/office/drawing/2014/main" id="{324BCFB0-BFD0-4DB9-82AA-E872B63B5CC4}"/>
              </a:ext>
            </a:extLst>
          </p:cNvPr>
          <p:cNvSpPr/>
          <p:nvPr/>
        </p:nvSpPr>
        <p:spPr>
          <a:xfrm>
            <a:off x="399617" y="2980776"/>
            <a:ext cx="1419726" cy="510341"/>
          </a:xfrm>
          <a:prstGeom prst="rect">
            <a:avLst/>
          </a:prstGeom>
          <a:solidFill>
            <a:srgbClr val="5B9BD5">
              <a:lumMod val="5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rPr>
              <a:t>PM Mapper</a:t>
            </a:r>
          </a:p>
        </p:txBody>
      </p:sp>
      <p:sp>
        <p:nvSpPr>
          <p:cNvPr id="35" name="Oval 34">
            <a:extLst>
              <a:ext uri="{FF2B5EF4-FFF2-40B4-BE49-F238E27FC236}">
                <a16:creationId xmlns:a16="http://schemas.microsoft.com/office/drawing/2014/main" id="{F179DD27-4B2E-4E45-974E-D03F656B54F1}"/>
              </a:ext>
            </a:extLst>
          </p:cNvPr>
          <p:cNvSpPr/>
          <p:nvPr/>
        </p:nvSpPr>
        <p:spPr>
          <a:xfrm>
            <a:off x="1148747" y="2671269"/>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2</a:t>
            </a:r>
          </a:p>
        </p:txBody>
      </p:sp>
      <p:sp>
        <p:nvSpPr>
          <p:cNvPr id="36" name="Rectangle 35">
            <a:extLst>
              <a:ext uri="{FF2B5EF4-FFF2-40B4-BE49-F238E27FC236}">
                <a16:creationId xmlns:a16="http://schemas.microsoft.com/office/drawing/2014/main" id="{1A9A337B-52A7-499C-BAF5-BCB9EAAC8459}"/>
              </a:ext>
            </a:extLst>
          </p:cNvPr>
          <p:cNvSpPr/>
          <p:nvPr/>
        </p:nvSpPr>
        <p:spPr>
          <a:xfrm>
            <a:off x="5870590" y="832258"/>
            <a:ext cx="3208832" cy="4029046"/>
          </a:xfrm>
          <a:prstGeom prst="rect">
            <a:avLst/>
          </a:prstGeom>
          <a:solidFill>
            <a:sysClr val="window" lastClr="FFFFFF">
              <a:lumMod val="95000"/>
            </a:sysClr>
          </a:solidFill>
          <a:ln w="12700" cap="flat" cmpd="sng" algn="ctr">
            <a:solidFill>
              <a:srgbClr val="E7E6E6">
                <a:lumMod val="50000"/>
              </a:srgbClr>
            </a:solidFill>
            <a:prstDash val="solid"/>
            <a:miter lim="800000"/>
          </a:ln>
          <a:effectLst/>
        </p:spPr>
        <p:txBody>
          <a:bodyPr rtlCol="0" anchor="ctr"/>
          <a:lstStyle/>
          <a:p>
            <a:pPr marL="169069" marR="0" lvl="0" indent="-169069"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The PM data collected from RAN in Step 1 is PDU sessions requested, setup successfully &amp; failures.</a:t>
            </a:r>
          </a:p>
          <a:p>
            <a:pPr marL="169069" marR="0" lvl="0" indent="-169069"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The configuration update determined by ML MS and triggering Slice Analysis MS in Step 3 is slice specific </a:t>
            </a:r>
            <a:r>
              <a:rPr kumimoji="0" lang="en-US" sz="1350" b="0" i="0" u="none" strike="noStrike" kern="0" cap="none" spc="0" normalizeH="0" baseline="0" noProof="0" dirty="0" err="1">
                <a:ln>
                  <a:noFill/>
                </a:ln>
                <a:solidFill>
                  <a:srgbClr val="E7E6E6">
                    <a:lumMod val="25000"/>
                  </a:srgbClr>
                </a:solidFill>
                <a:effectLst/>
                <a:uLnTx/>
                <a:uFillTx/>
              </a:rPr>
              <a:t>maxNumberof</a:t>
            </a:r>
            <a:r>
              <a:rPr kumimoji="0" lang="en-US" sz="1350" b="0" i="0" u="none" strike="noStrike" kern="0" cap="none" spc="0" normalizeH="0" baseline="0" noProof="0" dirty="0">
                <a:ln>
                  <a:noFill/>
                </a:ln>
                <a:solidFill>
                  <a:srgbClr val="E7E6E6">
                    <a:lumMod val="25000"/>
                  </a:srgbClr>
                </a:solidFill>
                <a:effectLst/>
                <a:uLnTx/>
                <a:uFillTx/>
              </a:rPr>
              <a:t> Conns for each cell (i.e., cell level for each S-NSSAI).</a:t>
            </a:r>
          </a:p>
          <a:p>
            <a:pPr marL="169069" marR="0" lvl="0" indent="-169069"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0" i="0" u="none" strike="noStrike" kern="0" cap="none" spc="0" normalizeH="0" baseline="0" noProof="0" dirty="0">
                <a:ln>
                  <a:noFill/>
                </a:ln>
                <a:solidFill>
                  <a:srgbClr val="E7E6E6">
                    <a:lumMod val="25000"/>
                  </a:srgbClr>
                </a:solidFill>
                <a:effectLst/>
                <a:uLnTx/>
                <a:uFillTx/>
              </a:rPr>
              <a:t>Step 10 is over O1 now, it will continue to be in O1 based on latest discussions with O-RAN community.</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1200" b="1" i="0" u="sng" strike="noStrike" kern="0" cap="none" spc="0" normalizeH="0" baseline="0" noProof="0" dirty="0">
                <a:ln>
                  <a:noFill/>
                </a:ln>
                <a:solidFill>
                  <a:srgbClr val="E7E6E6">
                    <a:lumMod val="25000"/>
                  </a:srgbClr>
                </a:solidFill>
                <a:effectLst/>
                <a:uLnTx/>
                <a:uFillTx/>
              </a:rPr>
              <a:t>Notes</a:t>
            </a:r>
          </a:p>
          <a:p>
            <a:pPr marL="169069" marR="0" lvl="0" indent="-169069" defTabSz="685800" eaLnBrk="1" fontAlgn="auto" latinLnBrk="0" hangingPunct="1">
              <a:lnSpc>
                <a:spcPct val="100000"/>
              </a:lnSpc>
              <a:spcBef>
                <a:spcPts val="0"/>
              </a:spcBef>
              <a:spcAft>
                <a:spcPts val="0"/>
              </a:spcAft>
              <a:buClrTx/>
              <a:buSzTx/>
              <a:buFontTx/>
              <a:buAutoNum type="arabicPeriod"/>
              <a:tabLst/>
              <a:defRPr/>
            </a:pPr>
            <a:r>
              <a:rPr kumimoji="0" lang="en-US" sz="1200" b="0" i="0" u="none" strike="noStrike" kern="0" cap="none" spc="0" normalizeH="0" baseline="0" noProof="0" dirty="0">
                <a:ln>
                  <a:noFill/>
                </a:ln>
                <a:solidFill>
                  <a:srgbClr val="E7E6E6">
                    <a:lumMod val="25000"/>
                  </a:srgbClr>
                </a:solidFill>
                <a:effectLst/>
                <a:uLnTx/>
                <a:uFillTx/>
              </a:rPr>
              <a:t>DFC and VES Collector are not shown in the flow but are used.</a:t>
            </a:r>
          </a:p>
          <a:p>
            <a:pPr marL="169069" marR="0" lvl="0" indent="-169069" defTabSz="685800" eaLnBrk="1" fontAlgn="auto" latinLnBrk="0" hangingPunct="1">
              <a:lnSpc>
                <a:spcPct val="100000"/>
              </a:lnSpc>
              <a:spcBef>
                <a:spcPts val="0"/>
              </a:spcBef>
              <a:spcAft>
                <a:spcPts val="0"/>
              </a:spcAft>
              <a:buClrTx/>
              <a:buSzTx/>
              <a:buFontTx/>
              <a:buAutoNum type="arabicPeriod"/>
              <a:tabLst/>
              <a:defRPr/>
            </a:pPr>
            <a:r>
              <a:rPr kumimoji="0" lang="en-US" sz="1200" b="0" i="0" u="none" strike="noStrike" kern="0" cap="none" spc="0" normalizeH="0" baseline="0" noProof="0" dirty="0">
                <a:ln>
                  <a:noFill/>
                </a:ln>
                <a:solidFill>
                  <a:srgbClr val="E7E6E6">
                    <a:lumMod val="25000"/>
                  </a:srgbClr>
                </a:solidFill>
                <a:effectLst/>
                <a:uLnTx/>
                <a:uFillTx/>
              </a:rPr>
              <a:t>ML MS is onboarded to DCAE, but not an official ONAP component. Later we will consider onboarding via </a:t>
            </a:r>
            <a:r>
              <a:rPr kumimoji="0" lang="en-US" sz="1200" b="0" i="0" u="none" strike="noStrike" kern="0" cap="none" spc="0" normalizeH="0" baseline="0" noProof="0" dirty="0" err="1">
                <a:ln>
                  <a:noFill/>
                </a:ln>
                <a:solidFill>
                  <a:srgbClr val="E7E6E6">
                    <a:lumMod val="25000"/>
                  </a:srgbClr>
                </a:solidFill>
                <a:effectLst/>
                <a:uLnTx/>
                <a:uFillTx/>
              </a:rPr>
              <a:t>Acumos</a:t>
            </a:r>
            <a:r>
              <a:rPr kumimoji="0" lang="en-US" sz="1200" b="0" i="0" u="none" strike="noStrike" kern="0" cap="none" spc="0" normalizeH="0" baseline="0" noProof="0" dirty="0">
                <a:ln>
                  <a:noFill/>
                </a:ln>
                <a:solidFill>
                  <a:srgbClr val="E7E6E6">
                    <a:lumMod val="25000"/>
                  </a:srgbClr>
                </a:solidFill>
                <a:effectLst/>
                <a:uLnTx/>
                <a:uFillTx/>
              </a:rPr>
              <a:t> DCAE adaptor.</a:t>
            </a:r>
          </a:p>
          <a:p>
            <a:pPr marL="169069" marR="0" lvl="0" indent="-169069" defTabSz="685800" eaLnBrk="1" fontAlgn="auto" latinLnBrk="0" hangingPunct="1">
              <a:lnSpc>
                <a:spcPct val="100000"/>
              </a:lnSpc>
              <a:spcBef>
                <a:spcPts val="0"/>
              </a:spcBef>
              <a:spcAft>
                <a:spcPts val="0"/>
              </a:spcAft>
              <a:buClrTx/>
              <a:buSzTx/>
              <a:buFontTx/>
              <a:buAutoNum type="arabicPeriod"/>
              <a:tabLst/>
              <a:defRPr/>
            </a:pPr>
            <a:r>
              <a:rPr kumimoji="0" lang="en-US" sz="1200" b="0" i="0" u="none" strike="noStrike" kern="0" cap="none" spc="0" normalizeH="0" baseline="0" noProof="0" dirty="0">
                <a:ln>
                  <a:noFill/>
                </a:ln>
                <a:solidFill>
                  <a:srgbClr val="E7E6E6">
                    <a:lumMod val="25000"/>
                  </a:srgbClr>
                </a:solidFill>
                <a:effectLst/>
                <a:uLnTx/>
                <a:uFillTx/>
              </a:rPr>
              <a:t>Initial configuration may also be over A1 (based on Slice Profile decomposition) – this is under discussion with O-RAN.</a:t>
            </a:r>
          </a:p>
        </p:txBody>
      </p:sp>
      <p:sp>
        <p:nvSpPr>
          <p:cNvPr id="37" name="TextBox 36">
            <a:extLst>
              <a:ext uri="{FF2B5EF4-FFF2-40B4-BE49-F238E27FC236}">
                <a16:creationId xmlns:a16="http://schemas.microsoft.com/office/drawing/2014/main" id="{049B53F2-2F74-44B2-86C7-439E918013E9}"/>
              </a:ext>
            </a:extLst>
          </p:cNvPr>
          <p:cNvSpPr txBox="1"/>
          <p:nvPr/>
        </p:nvSpPr>
        <p:spPr>
          <a:xfrm>
            <a:off x="2291096" y="3994916"/>
            <a:ext cx="389850"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O1</a:t>
            </a:r>
          </a:p>
        </p:txBody>
      </p:sp>
      <p:sp>
        <p:nvSpPr>
          <p:cNvPr id="38" name="TextBox 37">
            <a:extLst>
              <a:ext uri="{FF2B5EF4-FFF2-40B4-BE49-F238E27FC236}">
                <a16:creationId xmlns:a16="http://schemas.microsoft.com/office/drawing/2014/main" id="{4192FEE1-469E-4109-B4EB-2D0711885A18}"/>
              </a:ext>
            </a:extLst>
          </p:cNvPr>
          <p:cNvSpPr txBox="1"/>
          <p:nvPr/>
        </p:nvSpPr>
        <p:spPr>
          <a:xfrm>
            <a:off x="4491817" y="3171385"/>
            <a:ext cx="389850" cy="30008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O1</a:t>
            </a:r>
          </a:p>
        </p:txBody>
      </p:sp>
      <p:sp>
        <p:nvSpPr>
          <p:cNvPr id="39" name="TextBox 38">
            <a:extLst>
              <a:ext uri="{FF2B5EF4-FFF2-40B4-BE49-F238E27FC236}">
                <a16:creationId xmlns:a16="http://schemas.microsoft.com/office/drawing/2014/main" id="{4CD46737-2A55-417D-93CA-253268BEB25B}"/>
              </a:ext>
            </a:extLst>
          </p:cNvPr>
          <p:cNvSpPr txBox="1"/>
          <p:nvPr/>
        </p:nvSpPr>
        <p:spPr>
          <a:xfrm>
            <a:off x="5060621" y="848194"/>
            <a:ext cx="755335"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ONAP</a:t>
            </a:r>
          </a:p>
        </p:txBody>
      </p:sp>
      <p:sp>
        <p:nvSpPr>
          <p:cNvPr id="40" name="TextBox 39">
            <a:extLst>
              <a:ext uri="{FF2B5EF4-FFF2-40B4-BE49-F238E27FC236}">
                <a16:creationId xmlns:a16="http://schemas.microsoft.com/office/drawing/2014/main" id="{F1C53EED-8BE7-4B74-924D-155DD00B565A}"/>
              </a:ext>
            </a:extLst>
          </p:cNvPr>
          <p:cNvSpPr txBox="1"/>
          <p:nvPr/>
        </p:nvSpPr>
        <p:spPr>
          <a:xfrm>
            <a:off x="4021229" y="3755735"/>
            <a:ext cx="1703159"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RAN </a:t>
            </a:r>
            <a:r>
              <a:rPr kumimoji="0" lang="en-US" sz="1800" b="0" i="0" u="none" strike="noStrike" kern="0" cap="none" spc="0" normalizeH="0" baseline="0" noProof="0" dirty="0">
                <a:ln>
                  <a:noFill/>
                </a:ln>
                <a:solidFill>
                  <a:prstClr val="black"/>
                </a:solidFill>
                <a:effectLst/>
                <a:uLnTx/>
                <a:uFillTx/>
              </a:rPr>
              <a:t>(Simulator)</a:t>
            </a:r>
          </a:p>
        </p:txBody>
      </p:sp>
      <p:sp>
        <p:nvSpPr>
          <p:cNvPr id="41" name="Rectangle 40">
            <a:extLst>
              <a:ext uri="{FF2B5EF4-FFF2-40B4-BE49-F238E27FC236}">
                <a16:creationId xmlns:a16="http://schemas.microsoft.com/office/drawing/2014/main" id="{E9DFD522-F59A-4D8C-BECC-892339323E6E}"/>
              </a:ext>
            </a:extLst>
          </p:cNvPr>
          <p:cNvSpPr/>
          <p:nvPr/>
        </p:nvSpPr>
        <p:spPr>
          <a:xfrm>
            <a:off x="4748368" y="4211750"/>
            <a:ext cx="595563" cy="227598"/>
          </a:xfrm>
          <a:prstGeom prst="rect">
            <a:avLst/>
          </a:prstGeom>
          <a:solidFill>
            <a:srgbClr val="44546A">
              <a:lumMod val="40000"/>
              <a:lumOff val="60000"/>
            </a:srgbClr>
          </a:solidFill>
          <a:ln w="12700" cap="flat" cmpd="sng" algn="ctr">
            <a:solidFill>
              <a:srgbClr val="E7E6E6">
                <a:lumMod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RUs</a:t>
            </a:r>
          </a:p>
        </p:txBody>
      </p:sp>
      <p:sp>
        <p:nvSpPr>
          <p:cNvPr id="42" name="Rectangle 41">
            <a:extLst>
              <a:ext uri="{FF2B5EF4-FFF2-40B4-BE49-F238E27FC236}">
                <a16:creationId xmlns:a16="http://schemas.microsoft.com/office/drawing/2014/main" id="{75DE430F-177A-4D70-BC29-E44FEFA88C58}"/>
              </a:ext>
            </a:extLst>
          </p:cNvPr>
          <p:cNvSpPr/>
          <p:nvPr/>
        </p:nvSpPr>
        <p:spPr>
          <a:xfrm>
            <a:off x="20565" y="4551702"/>
            <a:ext cx="2154757" cy="300082"/>
          </a:xfrm>
          <a:prstGeom prst="rect">
            <a:avLst/>
          </a:prstGeom>
        </p:spPr>
        <p:txBody>
          <a:bodyPr wrap="none">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highlight>
                  <a:srgbClr val="00FFFF"/>
                </a:highlight>
                <a:uLnTx/>
                <a:uFillTx/>
              </a:rPr>
              <a:t>Enhancements for Honolulu</a:t>
            </a:r>
            <a:endParaRPr kumimoji="0" lang="en-US" sz="1350" b="0" i="0" u="none" strike="noStrike" kern="0" cap="none" spc="0" normalizeH="0" baseline="0" noProof="0" dirty="0">
              <a:ln>
                <a:noFill/>
              </a:ln>
              <a:solidFill>
                <a:prstClr val="black"/>
              </a:solidFill>
              <a:effectLst/>
              <a:uLnTx/>
              <a:uFillTx/>
            </a:endParaRPr>
          </a:p>
        </p:txBody>
      </p:sp>
      <p:cxnSp>
        <p:nvCxnSpPr>
          <p:cNvPr id="43" name="Straight Arrow Connector 42">
            <a:extLst>
              <a:ext uri="{FF2B5EF4-FFF2-40B4-BE49-F238E27FC236}">
                <a16:creationId xmlns:a16="http://schemas.microsoft.com/office/drawing/2014/main" id="{80FC2D72-5BF0-4F60-A7B2-02ACAD8D97D3}"/>
              </a:ext>
            </a:extLst>
          </p:cNvPr>
          <p:cNvCxnSpPr>
            <a:cxnSpLocks/>
          </p:cNvCxnSpPr>
          <p:nvPr/>
        </p:nvCxnSpPr>
        <p:spPr>
          <a:xfrm>
            <a:off x="50533" y="4416274"/>
            <a:ext cx="270134" cy="0"/>
          </a:xfrm>
          <a:prstGeom prst="straightConnector1">
            <a:avLst/>
          </a:prstGeom>
          <a:noFill/>
          <a:ln w="28575" cap="flat" cmpd="sng" algn="ctr">
            <a:solidFill>
              <a:srgbClr val="C00000"/>
            </a:solidFill>
            <a:prstDash val="solid"/>
            <a:miter lim="800000"/>
            <a:tailEnd type="triangle"/>
          </a:ln>
          <a:effectLst/>
        </p:spPr>
      </p:cxnSp>
      <p:sp>
        <p:nvSpPr>
          <p:cNvPr id="44" name="TextBox 43">
            <a:extLst>
              <a:ext uri="{FF2B5EF4-FFF2-40B4-BE49-F238E27FC236}">
                <a16:creationId xmlns:a16="http://schemas.microsoft.com/office/drawing/2014/main" id="{E3FCBE8E-86B0-46D4-BCAD-6FDC59E38178}"/>
              </a:ext>
            </a:extLst>
          </p:cNvPr>
          <p:cNvSpPr txBox="1"/>
          <p:nvPr/>
        </p:nvSpPr>
        <p:spPr>
          <a:xfrm>
            <a:off x="274738" y="4277775"/>
            <a:ext cx="187859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rPr>
              <a:t>New interface for Honolulu</a:t>
            </a:r>
          </a:p>
        </p:txBody>
      </p:sp>
      <p:cxnSp>
        <p:nvCxnSpPr>
          <p:cNvPr id="45" name="Straight Arrow Connector 44">
            <a:extLst>
              <a:ext uri="{FF2B5EF4-FFF2-40B4-BE49-F238E27FC236}">
                <a16:creationId xmlns:a16="http://schemas.microsoft.com/office/drawing/2014/main" id="{12634D40-674C-4608-BB97-3286876E8A3E}"/>
              </a:ext>
            </a:extLst>
          </p:cNvPr>
          <p:cNvCxnSpPr>
            <a:cxnSpLocks/>
            <a:stCxn id="7" idx="3"/>
          </p:cNvCxnSpPr>
          <p:nvPr/>
        </p:nvCxnSpPr>
        <p:spPr>
          <a:xfrm>
            <a:off x="1819343" y="2398490"/>
            <a:ext cx="751810" cy="76708"/>
          </a:xfrm>
          <a:prstGeom prst="straightConnector1">
            <a:avLst/>
          </a:prstGeom>
          <a:noFill/>
          <a:ln w="28575" cap="flat" cmpd="sng" algn="ctr">
            <a:solidFill>
              <a:srgbClr val="C00000"/>
            </a:solidFill>
            <a:prstDash val="solid"/>
            <a:miter lim="800000"/>
            <a:tailEnd type="triangle"/>
          </a:ln>
          <a:effectLst/>
        </p:spPr>
      </p:cxnSp>
      <p:sp>
        <p:nvSpPr>
          <p:cNvPr id="46" name="Oval 45">
            <a:extLst>
              <a:ext uri="{FF2B5EF4-FFF2-40B4-BE49-F238E27FC236}">
                <a16:creationId xmlns:a16="http://schemas.microsoft.com/office/drawing/2014/main" id="{BCEE9FAA-8332-4268-9AFC-F0359DA59D3D}"/>
              </a:ext>
            </a:extLst>
          </p:cNvPr>
          <p:cNvSpPr/>
          <p:nvPr/>
        </p:nvSpPr>
        <p:spPr>
          <a:xfrm>
            <a:off x="1962400" y="2304935"/>
            <a:ext cx="270710" cy="276726"/>
          </a:xfrm>
          <a:prstGeom prst="ellipse">
            <a:avLst/>
          </a:prstGeom>
          <a:solidFill>
            <a:sysClr val="windowText" lastClr="000000">
              <a:lumMod val="65000"/>
              <a:lumOff val="35000"/>
            </a:sysClr>
          </a:solidFill>
          <a:ln w="12700" cap="flat" cmpd="sng" algn="ctr">
            <a:solidFill>
              <a:srgbClr val="E7E6E6">
                <a:lumMod val="25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white"/>
                </a:solidFill>
                <a:effectLst/>
                <a:uLnTx/>
                <a:uFillTx/>
              </a:rPr>
              <a:t>3</a:t>
            </a:r>
          </a:p>
        </p:txBody>
      </p:sp>
    </p:spTree>
    <p:extLst>
      <p:ext uri="{BB962C8B-B14F-4D97-AF65-F5344CB8AC3E}">
        <p14:creationId xmlns:p14="http://schemas.microsoft.com/office/powerpoint/2010/main" val="21662168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1AB22-D46A-4A02-8E9A-8196C60BA955}"/>
              </a:ext>
            </a:extLst>
          </p:cNvPr>
          <p:cNvSpPr>
            <a:spLocks noGrp="1"/>
          </p:cNvSpPr>
          <p:nvPr>
            <p:ph type="title"/>
          </p:nvPr>
        </p:nvSpPr>
        <p:spPr/>
        <p:txBody>
          <a:bodyPr/>
          <a:lstStyle/>
          <a:p>
            <a:r>
              <a:rPr lang="en-IN" dirty="0" err="1"/>
              <a:t>Modeling</a:t>
            </a:r>
            <a:r>
              <a:rPr lang="en-IN" dirty="0"/>
              <a:t> aspects</a:t>
            </a:r>
          </a:p>
        </p:txBody>
      </p:sp>
      <p:sp>
        <p:nvSpPr>
          <p:cNvPr id="5" name="Content Placeholder 1">
            <a:extLst>
              <a:ext uri="{FF2B5EF4-FFF2-40B4-BE49-F238E27FC236}">
                <a16:creationId xmlns:a16="http://schemas.microsoft.com/office/drawing/2014/main" id="{D15DB2A6-55D1-43F2-8575-19FFA8E4ABC6}"/>
              </a:ext>
            </a:extLst>
          </p:cNvPr>
          <p:cNvSpPr txBox="1">
            <a:spLocks/>
          </p:cNvSpPr>
          <p:nvPr/>
        </p:nvSpPr>
        <p:spPr>
          <a:xfrm>
            <a:off x="389744" y="1028700"/>
            <a:ext cx="8229600" cy="376594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1pPr>
            <a:lvl2pPr marL="169069" indent="-169069" algn="l" defTabSz="685800" rtl="0" eaLnBrk="1" latinLnBrk="0" hangingPunct="1">
              <a:lnSpc>
                <a:spcPct val="90000"/>
              </a:lnSpc>
              <a:spcBef>
                <a:spcPts val="600"/>
              </a:spcBef>
              <a:buFont typeface="Wingdings" charset="2"/>
              <a:buChar char="§"/>
              <a:defRPr sz="1350" b="0" i="0" kern="1200">
                <a:solidFill>
                  <a:schemeClr val="tx2"/>
                </a:solidFill>
                <a:latin typeface="Arial" panose="020B0604020202020204" pitchFamily="34" charset="0"/>
                <a:ea typeface="+mn-ea"/>
                <a:cs typeface="Arial" panose="020B0604020202020204" pitchFamily="34" charset="0"/>
              </a:defRPr>
            </a:lvl2pPr>
            <a:lvl3pPr marL="428625" indent="-171450" algn="l" defTabSz="685800" rtl="0" eaLnBrk="1" latinLnBrk="0" hangingPunct="1">
              <a:lnSpc>
                <a:spcPct val="90000"/>
              </a:lnSpc>
              <a:spcBef>
                <a:spcPts val="0"/>
              </a:spcBef>
              <a:buFont typeface="Wingdings" charset="2"/>
              <a:buChar char="§"/>
              <a:defRPr sz="1200" b="0" i="0" kern="1200">
                <a:solidFill>
                  <a:schemeClr val="tx2"/>
                </a:solidFill>
                <a:latin typeface="Arial" panose="020B0604020202020204" pitchFamily="34" charset="0"/>
                <a:ea typeface="+mn-ea"/>
                <a:cs typeface="Arial" panose="020B0604020202020204" pitchFamily="34" charset="0"/>
              </a:defRPr>
            </a:lvl3pPr>
            <a:lvl4pPr marL="685800" indent="-173831" algn="l" defTabSz="685800" rtl="0" eaLnBrk="1" latinLnBrk="0" hangingPunct="1">
              <a:lnSpc>
                <a:spcPct val="90000"/>
              </a:lnSpc>
              <a:spcBef>
                <a:spcPts val="0"/>
              </a:spcBef>
              <a:buFont typeface="Wingdings" charset="2"/>
              <a:buChar char="§"/>
              <a:defRPr sz="1050" b="0" i="0" kern="1200">
                <a:solidFill>
                  <a:schemeClr val="tx2"/>
                </a:solidFill>
                <a:latin typeface="Arial" panose="020B0604020202020204" pitchFamily="34" charset="0"/>
                <a:ea typeface="+mn-ea"/>
                <a:cs typeface="Arial" panose="020B0604020202020204" pitchFamily="34" charset="0"/>
              </a:defRPr>
            </a:lvl4pPr>
            <a:lvl5pPr marL="941785" indent="-172641" algn="l" defTabSz="685800" rtl="0" eaLnBrk="1" latinLnBrk="0" hangingPunct="1">
              <a:lnSpc>
                <a:spcPct val="90000"/>
              </a:lnSpc>
              <a:spcBef>
                <a:spcPts val="0"/>
              </a:spcBef>
              <a:buFont typeface="Wingdings" charset="2"/>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0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Endpoints</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0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Enhancements to Service Profile, Slice Profile (and their mapping)</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0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RAN Service modeling</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0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Generic modeling to support both options of RAN and Transport Slicing</a:t>
            </a:r>
            <a:endPar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60217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0E45F-F15B-49BE-BDD4-1E3FFB04AE38}"/>
              </a:ext>
            </a:extLst>
          </p:cNvPr>
          <p:cNvSpPr>
            <a:spLocks noGrp="1"/>
          </p:cNvSpPr>
          <p:nvPr>
            <p:ph type="title"/>
          </p:nvPr>
        </p:nvSpPr>
        <p:spPr/>
        <p:txBody>
          <a:bodyPr>
            <a:normAutofit/>
          </a:bodyPr>
          <a:lstStyle/>
          <a:p>
            <a:r>
              <a:rPr lang="en-US" sz="2800" dirty="0"/>
              <a:t>E2E Network Slicing: Impact Summary</a:t>
            </a:r>
            <a:endParaRPr lang="en-IN" sz="2800" dirty="0"/>
          </a:p>
        </p:txBody>
      </p:sp>
      <p:sp>
        <p:nvSpPr>
          <p:cNvPr id="4" name="圆角矩形 17">
            <a:extLst>
              <a:ext uri="{FF2B5EF4-FFF2-40B4-BE49-F238E27FC236}">
                <a16:creationId xmlns:a16="http://schemas.microsoft.com/office/drawing/2014/main" id="{E7BAF47A-1AD3-4EBD-8DAF-5ADE42E305FE}"/>
              </a:ext>
            </a:extLst>
          </p:cNvPr>
          <p:cNvSpPr/>
          <p:nvPr/>
        </p:nvSpPr>
        <p:spPr>
          <a:xfrm>
            <a:off x="1744459" y="1752504"/>
            <a:ext cx="1750991" cy="1361849"/>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 name="圆角矩形 12">
            <a:extLst>
              <a:ext uri="{FF2B5EF4-FFF2-40B4-BE49-F238E27FC236}">
                <a16:creationId xmlns:a16="http://schemas.microsoft.com/office/drawing/2014/main" id="{560DD06C-2C8B-4CD4-90CA-6328DED3FD38}"/>
              </a:ext>
            </a:extLst>
          </p:cNvPr>
          <p:cNvSpPr/>
          <p:nvPr/>
        </p:nvSpPr>
        <p:spPr>
          <a:xfrm>
            <a:off x="2109817" y="922406"/>
            <a:ext cx="3722411" cy="274703"/>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6" name="矩形 7">
            <a:extLst>
              <a:ext uri="{FF2B5EF4-FFF2-40B4-BE49-F238E27FC236}">
                <a16:creationId xmlns:a16="http://schemas.microsoft.com/office/drawing/2014/main" id="{E72DF441-168C-40B5-B71D-2F5D547201E4}"/>
              </a:ext>
            </a:extLst>
          </p:cNvPr>
          <p:cNvSpPr/>
          <p:nvPr/>
        </p:nvSpPr>
        <p:spPr>
          <a:xfrm>
            <a:off x="131985" y="868042"/>
            <a:ext cx="8802255" cy="3377343"/>
          </a:xfrm>
          <a:prstGeom prst="rect">
            <a:avLst/>
          </a:prstGeom>
          <a:noFill/>
          <a:ln w="28575" cap="flat" cmpd="sng" algn="ctr">
            <a:solidFill>
              <a:srgbClr val="5B9BD5">
                <a:shade val="50000"/>
              </a:srgbClr>
            </a:solidFill>
            <a:prstDash val="sysDash"/>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a:ln>
                <a:noFill/>
              </a:ln>
              <a:solidFill>
                <a:prstClr val="white"/>
              </a:solidFill>
              <a:effectLst/>
              <a:uLnTx/>
              <a:uFillTx/>
            </a:endParaRPr>
          </a:p>
        </p:txBody>
      </p:sp>
      <p:sp>
        <p:nvSpPr>
          <p:cNvPr id="7" name="圆角矩形 8">
            <a:extLst>
              <a:ext uri="{FF2B5EF4-FFF2-40B4-BE49-F238E27FC236}">
                <a16:creationId xmlns:a16="http://schemas.microsoft.com/office/drawing/2014/main" id="{711EAF82-ABAA-411B-B273-096EE4B759DC}"/>
              </a:ext>
            </a:extLst>
          </p:cNvPr>
          <p:cNvSpPr/>
          <p:nvPr/>
        </p:nvSpPr>
        <p:spPr>
          <a:xfrm>
            <a:off x="2730725" y="961087"/>
            <a:ext cx="899924" cy="191233"/>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white"/>
                </a:solidFill>
                <a:ea typeface="DengXian" panose="02010600030101010101" pitchFamily="2" charset="-122"/>
              </a:rPr>
              <a:t>CSMF Portal</a:t>
            </a:r>
          </a:p>
        </p:txBody>
      </p:sp>
      <p:sp>
        <p:nvSpPr>
          <p:cNvPr id="8" name="圆角矩形 9">
            <a:extLst>
              <a:ext uri="{FF2B5EF4-FFF2-40B4-BE49-F238E27FC236}">
                <a16:creationId xmlns:a16="http://schemas.microsoft.com/office/drawing/2014/main" id="{2EA330E9-6CC0-42CC-9718-40959CDFBA14}"/>
              </a:ext>
            </a:extLst>
          </p:cNvPr>
          <p:cNvSpPr/>
          <p:nvPr/>
        </p:nvSpPr>
        <p:spPr>
          <a:xfrm>
            <a:off x="3708929" y="955225"/>
            <a:ext cx="899924" cy="197866"/>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NSMF Portal</a:t>
            </a:r>
          </a:p>
        </p:txBody>
      </p:sp>
      <p:sp>
        <p:nvSpPr>
          <p:cNvPr id="9" name="圆角矩形 10">
            <a:extLst>
              <a:ext uri="{FF2B5EF4-FFF2-40B4-BE49-F238E27FC236}">
                <a16:creationId xmlns:a16="http://schemas.microsoft.com/office/drawing/2014/main" id="{EBA86DDF-9B3C-4FB9-AAEB-F9847FB68791}"/>
              </a:ext>
            </a:extLst>
          </p:cNvPr>
          <p:cNvSpPr/>
          <p:nvPr/>
        </p:nvSpPr>
        <p:spPr>
          <a:xfrm>
            <a:off x="253117" y="1804651"/>
            <a:ext cx="1231313" cy="2370234"/>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0" name="文本框 11">
            <a:extLst>
              <a:ext uri="{FF2B5EF4-FFF2-40B4-BE49-F238E27FC236}">
                <a16:creationId xmlns:a16="http://schemas.microsoft.com/office/drawing/2014/main" id="{65ECA854-ECD9-49C5-96E8-50B87F065CB7}"/>
              </a:ext>
            </a:extLst>
          </p:cNvPr>
          <p:cNvSpPr txBox="1"/>
          <p:nvPr/>
        </p:nvSpPr>
        <p:spPr>
          <a:xfrm>
            <a:off x="624573" y="1893638"/>
            <a:ext cx="466795" cy="300082"/>
          </a:xfrm>
          <a:prstGeom prst="rect">
            <a:avLst/>
          </a:prstGeom>
          <a:noFill/>
        </p:spPr>
        <p:txBody>
          <a:bodyPr wrap="none" rtlCol="0">
            <a:spAutoFit/>
          </a:bodyPr>
          <a:lstStyle/>
          <a:p>
            <a:pPr algn="ctr" defTabSz="685800">
              <a:defRPr/>
            </a:pPr>
            <a:r>
              <a:rPr kumimoji="1" lang="en-US" altLang="zh-CN" sz="1350" b="1" kern="0" dirty="0">
                <a:solidFill>
                  <a:srgbClr val="0000FF"/>
                </a:solidFill>
                <a:ea typeface="DengXian" panose="02010600030101010101" pitchFamily="2" charset="-122"/>
              </a:rPr>
              <a:t>SDC</a:t>
            </a:r>
          </a:p>
        </p:txBody>
      </p:sp>
      <p:sp>
        <p:nvSpPr>
          <p:cNvPr id="11" name="文本框 13">
            <a:extLst>
              <a:ext uri="{FF2B5EF4-FFF2-40B4-BE49-F238E27FC236}">
                <a16:creationId xmlns:a16="http://schemas.microsoft.com/office/drawing/2014/main" id="{BB19A094-8840-484E-8FDC-8B423566377A}"/>
              </a:ext>
            </a:extLst>
          </p:cNvPr>
          <p:cNvSpPr txBox="1"/>
          <p:nvPr/>
        </p:nvSpPr>
        <p:spPr>
          <a:xfrm>
            <a:off x="2109817" y="922406"/>
            <a:ext cx="511679"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U-UI</a:t>
            </a:r>
            <a:endParaRPr kumimoji="1" lang="zh-CN" altLang="en-US" sz="1350" b="1" kern="0" dirty="0">
              <a:solidFill>
                <a:srgbClr val="0000FF"/>
              </a:solidFill>
              <a:ea typeface="DengXian" panose="02010600030101010101" pitchFamily="2" charset="-122"/>
            </a:endParaRPr>
          </a:p>
        </p:txBody>
      </p:sp>
      <p:sp>
        <p:nvSpPr>
          <p:cNvPr id="12" name="圆角矩形 14">
            <a:extLst>
              <a:ext uri="{FF2B5EF4-FFF2-40B4-BE49-F238E27FC236}">
                <a16:creationId xmlns:a16="http://schemas.microsoft.com/office/drawing/2014/main" id="{9E6E5CAC-C261-4A43-BF77-2669E593153B}"/>
              </a:ext>
            </a:extLst>
          </p:cNvPr>
          <p:cNvSpPr/>
          <p:nvPr/>
        </p:nvSpPr>
        <p:spPr>
          <a:xfrm>
            <a:off x="294215" y="2585437"/>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a:solidFill>
                  <a:prstClr val="black"/>
                </a:solidFill>
                <a:ea typeface="DengXian" panose="02010600030101010101" pitchFamily="2" charset="-122"/>
              </a:rPr>
              <a:t>NST</a:t>
            </a:r>
            <a:endParaRPr lang="zh-CN" altLang="en-US" sz="1350" kern="0" dirty="0">
              <a:solidFill>
                <a:prstClr val="black"/>
              </a:solidFill>
              <a:ea typeface="DengXian" panose="02010600030101010101" pitchFamily="2" charset="-122"/>
            </a:endParaRPr>
          </a:p>
        </p:txBody>
      </p:sp>
      <p:sp>
        <p:nvSpPr>
          <p:cNvPr id="13" name="圆角矩形 18">
            <a:extLst>
              <a:ext uri="{FF2B5EF4-FFF2-40B4-BE49-F238E27FC236}">
                <a16:creationId xmlns:a16="http://schemas.microsoft.com/office/drawing/2014/main" id="{66FCB445-6141-4486-B866-8DE2B1A2F662}"/>
              </a:ext>
            </a:extLst>
          </p:cNvPr>
          <p:cNvSpPr/>
          <p:nvPr/>
        </p:nvSpPr>
        <p:spPr>
          <a:xfrm>
            <a:off x="2025492" y="1939338"/>
            <a:ext cx="1296096" cy="200165"/>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white"/>
                </a:solidFill>
                <a:ea typeface="DengXian" panose="02010600030101010101" pitchFamily="2" charset="-122"/>
              </a:rPr>
              <a:t>CSMF</a:t>
            </a:r>
          </a:p>
        </p:txBody>
      </p:sp>
      <p:sp>
        <p:nvSpPr>
          <p:cNvPr id="14" name="圆角矩形 19">
            <a:extLst>
              <a:ext uri="{FF2B5EF4-FFF2-40B4-BE49-F238E27FC236}">
                <a16:creationId xmlns:a16="http://schemas.microsoft.com/office/drawing/2014/main" id="{9CF640BF-37DA-48F2-AAEA-41B7C028625B}"/>
              </a:ext>
            </a:extLst>
          </p:cNvPr>
          <p:cNvSpPr/>
          <p:nvPr/>
        </p:nvSpPr>
        <p:spPr>
          <a:xfrm>
            <a:off x="2037773" y="2222419"/>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NSMF</a:t>
            </a:r>
          </a:p>
        </p:txBody>
      </p:sp>
      <p:sp>
        <p:nvSpPr>
          <p:cNvPr id="15" name="圆角矩形 20">
            <a:extLst>
              <a:ext uri="{FF2B5EF4-FFF2-40B4-BE49-F238E27FC236}">
                <a16:creationId xmlns:a16="http://schemas.microsoft.com/office/drawing/2014/main" id="{CD4CEC8C-A650-4F3B-96C1-0D92FC8195CC}"/>
              </a:ext>
            </a:extLst>
          </p:cNvPr>
          <p:cNvSpPr/>
          <p:nvPr/>
        </p:nvSpPr>
        <p:spPr>
          <a:xfrm>
            <a:off x="3727136" y="1702157"/>
            <a:ext cx="1862582" cy="141219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6" name="圆角矩形 21">
            <a:extLst>
              <a:ext uri="{FF2B5EF4-FFF2-40B4-BE49-F238E27FC236}">
                <a16:creationId xmlns:a16="http://schemas.microsoft.com/office/drawing/2014/main" id="{43B336B2-6AE8-407F-9B1A-9301DFDB8ACA}"/>
              </a:ext>
            </a:extLst>
          </p:cNvPr>
          <p:cNvSpPr/>
          <p:nvPr/>
        </p:nvSpPr>
        <p:spPr>
          <a:xfrm>
            <a:off x="4129202" y="1763896"/>
            <a:ext cx="1382849" cy="269773"/>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NST</a:t>
            </a:r>
            <a:r>
              <a:rPr lang="zh-CN" altLang="en-US" sz="1050" kern="0" dirty="0">
                <a:solidFill>
                  <a:prstClr val="white"/>
                </a:solidFill>
                <a:ea typeface="DengXian" panose="02010600030101010101" pitchFamily="2" charset="-122"/>
              </a:rPr>
              <a:t> </a:t>
            </a:r>
            <a:r>
              <a:rPr lang="en-US" altLang="zh-CN" sz="1050" kern="0" dirty="0">
                <a:solidFill>
                  <a:prstClr val="white"/>
                </a:solidFill>
                <a:ea typeface="DengXian" panose="02010600030101010101" pitchFamily="2" charset="-122"/>
              </a:rPr>
              <a:t>Selection</a:t>
            </a:r>
          </a:p>
        </p:txBody>
      </p:sp>
      <p:sp>
        <p:nvSpPr>
          <p:cNvPr id="17" name="圆角矩形 22">
            <a:extLst>
              <a:ext uri="{FF2B5EF4-FFF2-40B4-BE49-F238E27FC236}">
                <a16:creationId xmlns:a16="http://schemas.microsoft.com/office/drawing/2014/main" id="{0875281F-77D4-4130-BCF0-ADA5EDD3D145}"/>
              </a:ext>
            </a:extLst>
          </p:cNvPr>
          <p:cNvSpPr/>
          <p:nvPr/>
        </p:nvSpPr>
        <p:spPr>
          <a:xfrm>
            <a:off x="4130758" y="2084768"/>
            <a:ext cx="1378127" cy="412646"/>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NSI</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Selection</a:t>
            </a:r>
          </a:p>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Profile</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determination</a:t>
            </a:r>
          </a:p>
        </p:txBody>
      </p:sp>
      <p:sp>
        <p:nvSpPr>
          <p:cNvPr id="18" name="圆角矩形 23">
            <a:extLst>
              <a:ext uri="{FF2B5EF4-FFF2-40B4-BE49-F238E27FC236}">
                <a16:creationId xmlns:a16="http://schemas.microsoft.com/office/drawing/2014/main" id="{4FB46806-92FF-458D-BC39-CF0E8C4D2CBE}"/>
              </a:ext>
            </a:extLst>
          </p:cNvPr>
          <p:cNvSpPr/>
          <p:nvPr/>
        </p:nvSpPr>
        <p:spPr>
          <a:xfrm>
            <a:off x="5709815" y="1702158"/>
            <a:ext cx="1256922" cy="1412195"/>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19" name="圆角矩形 24">
            <a:extLst>
              <a:ext uri="{FF2B5EF4-FFF2-40B4-BE49-F238E27FC236}">
                <a16:creationId xmlns:a16="http://schemas.microsoft.com/office/drawing/2014/main" id="{48D55A3E-1808-44A4-8E3B-6EEA9D0F36F6}"/>
              </a:ext>
            </a:extLst>
          </p:cNvPr>
          <p:cNvSpPr/>
          <p:nvPr/>
        </p:nvSpPr>
        <p:spPr>
          <a:xfrm>
            <a:off x="5951861" y="1897303"/>
            <a:ext cx="899924" cy="191233"/>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white"/>
                </a:solidFill>
                <a:ea typeface="DengXian" panose="02010600030101010101" pitchFamily="2" charset="-122"/>
              </a:rPr>
              <a:t>CSMF Policy</a:t>
            </a:r>
          </a:p>
        </p:txBody>
      </p:sp>
      <p:sp>
        <p:nvSpPr>
          <p:cNvPr id="20" name="圆角矩形 26">
            <a:extLst>
              <a:ext uri="{FF2B5EF4-FFF2-40B4-BE49-F238E27FC236}">
                <a16:creationId xmlns:a16="http://schemas.microsoft.com/office/drawing/2014/main" id="{419B77F2-D478-446A-BFC7-117903C88B29}"/>
              </a:ext>
            </a:extLst>
          </p:cNvPr>
          <p:cNvSpPr/>
          <p:nvPr/>
        </p:nvSpPr>
        <p:spPr>
          <a:xfrm>
            <a:off x="5951861" y="2133308"/>
            <a:ext cx="899924" cy="19123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NSMF Policy</a:t>
            </a:r>
          </a:p>
        </p:txBody>
      </p:sp>
      <p:sp>
        <p:nvSpPr>
          <p:cNvPr id="21" name="圆角矩形 27">
            <a:extLst>
              <a:ext uri="{FF2B5EF4-FFF2-40B4-BE49-F238E27FC236}">
                <a16:creationId xmlns:a16="http://schemas.microsoft.com/office/drawing/2014/main" id="{65AA11E7-9566-4DFD-A75B-63BEBE6E897E}"/>
              </a:ext>
            </a:extLst>
          </p:cNvPr>
          <p:cNvSpPr/>
          <p:nvPr/>
        </p:nvSpPr>
        <p:spPr>
          <a:xfrm>
            <a:off x="7158164" y="1136274"/>
            <a:ext cx="1710930" cy="211490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22" name="文本框 28">
            <a:extLst>
              <a:ext uri="{FF2B5EF4-FFF2-40B4-BE49-F238E27FC236}">
                <a16:creationId xmlns:a16="http://schemas.microsoft.com/office/drawing/2014/main" id="{9F0EA207-B076-468F-B782-B6210DCDF8D7}"/>
              </a:ext>
            </a:extLst>
          </p:cNvPr>
          <p:cNvSpPr txBox="1"/>
          <p:nvPr/>
        </p:nvSpPr>
        <p:spPr>
          <a:xfrm>
            <a:off x="1730215" y="1732939"/>
            <a:ext cx="383438"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SO</a:t>
            </a:r>
            <a:endParaRPr kumimoji="1" lang="zh-CN" altLang="en-US" sz="1350" b="1" kern="0" dirty="0">
              <a:solidFill>
                <a:srgbClr val="0000FF"/>
              </a:solidFill>
              <a:ea typeface="DengXian" panose="02010600030101010101" pitchFamily="2" charset="-122"/>
            </a:endParaRPr>
          </a:p>
        </p:txBody>
      </p:sp>
      <p:sp>
        <p:nvSpPr>
          <p:cNvPr id="23" name="文本框 29">
            <a:extLst>
              <a:ext uri="{FF2B5EF4-FFF2-40B4-BE49-F238E27FC236}">
                <a16:creationId xmlns:a16="http://schemas.microsoft.com/office/drawing/2014/main" id="{4A5BDD69-9C73-4A57-A8B6-767892B61EF5}"/>
              </a:ext>
            </a:extLst>
          </p:cNvPr>
          <p:cNvSpPr txBox="1"/>
          <p:nvPr/>
        </p:nvSpPr>
        <p:spPr>
          <a:xfrm>
            <a:off x="3700796" y="1652644"/>
            <a:ext cx="498855"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OOF</a:t>
            </a:r>
            <a:endParaRPr kumimoji="1" lang="zh-CN" altLang="en-US" sz="1350" b="1" kern="0" dirty="0">
              <a:solidFill>
                <a:srgbClr val="0000FF"/>
              </a:solidFill>
              <a:ea typeface="DengXian" panose="02010600030101010101" pitchFamily="2" charset="-122"/>
            </a:endParaRPr>
          </a:p>
        </p:txBody>
      </p:sp>
      <p:sp>
        <p:nvSpPr>
          <p:cNvPr id="24" name="文本框 30">
            <a:extLst>
              <a:ext uri="{FF2B5EF4-FFF2-40B4-BE49-F238E27FC236}">
                <a16:creationId xmlns:a16="http://schemas.microsoft.com/office/drawing/2014/main" id="{D8EC25C8-8F55-49B5-B3DA-EAFA66B5578F}"/>
              </a:ext>
            </a:extLst>
          </p:cNvPr>
          <p:cNvSpPr txBox="1"/>
          <p:nvPr/>
        </p:nvSpPr>
        <p:spPr>
          <a:xfrm>
            <a:off x="5685145" y="1666509"/>
            <a:ext cx="6094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Policy</a:t>
            </a:r>
            <a:endParaRPr kumimoji="1" lang="zh-CN" altLang="en-US" sz="1350" b="1" kern="0" dirty="0">
              <a:solidFill>
                <a:srgbClr val="0000FF"/>
              </a:solidFill>
              <a:ea typeface="DengXian" panose="02010600030101010101" pitchFamily="2" charset="-122"/>
            </a:endParaRPr>
          </a:p>
        </p:txBody>
      </p:sp>
      <p:sp>
        <p:nvSpPr>
          <p:cNvPr id="25" name="圆角矩形 31">
            <a:extLst>
              <a:ext uri="{FF2B5EF4-FFF2-40B4-BE49-F238E27FC236}">
                <a16:creationId xmlns:a16="http://schemas.microsoft.com/office/drawing/2014/main" id="{0E1D4D53-78E0-4B31-B53B-B69D106CA5E5}"/>
              </a:ext>
            </a:extLst>
          </p:cNvPr>
          <p:cNvSpPr/>
          <p:nvPr/>
        </p:nvSpPr>
        <p:spPr>
          <a:xfrm>
            <a:off x="7601138" y="1249777"/>
            <a:ext cx="1152826" cy="222238"/>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Service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instance</a:t>
            </a:r>
          </a:p>
        </p:txBody>
      </p:sp>
      <p:sp>
        <p:nvSpPr>
          <p:cNvPr id="26" name="圆角矩形 32">
            <a:extLst>
              <a:ext uri="{FF2B5EF4-FFF2-40B4-BE49-F238E27FC236}">
                <a16:creationId xmlns:a16="http://schemas.microsoft.com/office/drawing/2014/main" id="{BC1FA0F8-2FFF-4EBF-AC0E-C678908BD730}"/>
              </a:ext>
            </a:extLst>
          </p:cNvPr>
          <p:cNvSpPr/>
          <p:nvPr/>
        </p:nvSpPr>
        <p:spPr>
          <a:xfrm>
            <a:off x="7601138" y="1546526"/>
            <a:ext cx="1152825" cy="208766"/>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Service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27" name="圆角矩形 34">
            <a:extLst>
              <a:ext uri="{FF2B5EF4-FFF2-40B4-BE49-F238E27FC236}">
                <a16:creationId xmlns:a16="http://schemas.microsoft.com/office/drawing/2014/main" id="{E6EC4AD6-4026-42E7-893D-4806DB72C1A8}"/>
              </a:ext>
            </a:extLst>
          </p:cNvPr>
          <p:cNvSpPr/>
          <p:nvPr/>
        </p:nvSpPr>
        <p:spPr>
          <a:xfrm>
            <a:off x="7601140" y="2090229"/>
            <a:ext cx="1152824" cy="208766"/>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NSI</a:t>
            </a:r>
          </a:p>
        </p:txBody>
      </p:sp>
      <p:sp>
        <p:nvSpPr>
          <p:cNvPr id="28" name="圆角矩形 35">
            <a:extLst>
              <a:ext uri="{FF2B5EF4-FFF2-40B4-BE49-F238E27FC236}">
                <a16:creationId xmlns:a16="http://schemas.microsoft.com/office/drawing/2014/main" id="{537FEDB6-91E2-4F9F-B927-A08F49110D59}"/>
              </a:ext>
            </a:extLst>
          </p:cNvPr>
          <p:cNvSpPr/>
          <p:nvPr/>
        </p:nvSpPr>
        <p:spPr>
          <a:xfrm>
            <a:off x="7601139" y="1815271"/>
            <a:ext cx="1140761" cy="194977"/>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NST</a:t>
            </a:r>
          </a:p>
        </p:txBody>
      </p:sp>
      <p:sp>
        <p:nvSpPr>
          <p:cNvPr id="29" name="圆角矩形 36">
            <a:extLst>
              <a:ext uri="{FF2B5EF4-FFF2-40B4-BE49-F238E27FC236}">
                <a16:creationId xmlns:a16="http://schemas.microsoft.com/office/drawing/2014/main" id="{260B3557-D206-4715-BAA1-044EC8DCB473}"/>
              </a:ext>
            </a:extLst>
          </p:cNvPr>
          <p:cNvSpPr/>
          <p:nvPr/>
        </p:nvSpPr>
        <p:spPr>
          <a:xfrm>
            <a:off x="7626967" y="2843572"/>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NSSI</a:t>
            </a:r>
          </a:p>
        </p:txBody>
      </p:sp>
      <p:sp>
        <p:nvSpPr>
          <p:cNvPr id="30" name="圆角矩形 37">
            <a:extLst>
              <a:ext uri="{FF2B5EF4-FFF2-40B4-BE49-F238E27FC236}">
                <a16:creationId xmlns:a16="http://schemas.microsoft.com/office/drawing/2014/main" id="{3CFFAD33-8EC5-45E4-B94A-590B33B52AF3}"/>
              </a:ext>
            </a:extLst>
          </p:cNvPr>
          <p:cNvSpPr/>
          <p:nvPr/>
        </p:nvSpPr>
        <p:spPr>
          <a:xfrm>
            <a:off x="7615310" y="2357413"/>
            <a:ext cx="1138653" cy="172060"/>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NSST</a:t>
            </a:r>
          </a:p>
        </p:txBody>
      </p:sp>
      <p:sp>
        <p:nvSpPr>
          <p:cNvPr id="31" name="圆角矩形 38">
            <a:extLst>
              <a:ext uri="{FF2B5EF4-FFF2-40B4-BE49-F238E27FC236}">
                <a16:creationId xmlns:a16="http://schemas.microsoft.com/office/drawing/2014/main" id="{DDB1BFFB-D71C-40BC-8DCD-B4692CA0AAD9}"/>
              </a:ext>
            </a:extLst>
          </p:cNvPr>
          <p:cNvSpPr/>
          <p:nvPr/>
        </p:nvSpPr>
        <p:spPr>
          <a:xfrm>
            <a:off x="7615310" y="2568322"/>
            <a:ext cx="1138653" cy="22915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Slice</a:t>
            </a:r>
            <a:r>
              <a:rPr lang="zh-CN" altLang="en-US" sz="1050" b="1" kern="0" dirty="0">
                <a:solidFill>
                  <a:prstClr val="black"/>
                </a:solidFill>
                <a:ea typeface="DengXian" panose="02010600030101010101" pitchFamily="2" charset="-122"/>
              </a:rPr>
              <a:t> </a:t>
            </a:r>
            <a:r>
              <a:rPr lang="en-US" altLang="zh-CN" sz="1050" b="1" kern="0" dirty="0">
                <a:solidFill>
                  <a:prstClr val="black"/>
                </a:solidFill>
                <a:ea typeface="DengXian" panose="02010600030101010101" pitchFamily="2" charset="-122"/>
              </a:rPr>
              <a:t>Profile</a:t>
            </a:r>
          </a:p>
        </p:txBody>
      </p:sp>
      <p:sp>
        <p:nvSpPr>
          <p:cNvPr id="32" name="文本框 39">
            <a:extLst>
              <a:ext uri="{FF2B5EF4-FFF2-40B4-BE49-F238E27FC236}">
                <a16:creationId xmlns:a16="http://schemas.microsoft.com/office/drawing/2014/main" id="{5CE4D7F6-23F2-4428-879E-7479D7C7326F}"/>
              </a:ext>
            </a:extLst>
          </p:cNvPr>
          <p:cNvSpPr txBox="1"/>
          <p:nvPr/>
        </p:nvSpPr>
        <p:spPr>
          <a:xfrm>
            <a:off x="7121063" y="1142177"/>
            <a:ext cx="56137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A&amp;AI</a:t>
            </a:r>
            <a:endParaRPr kumimoji="1" lang="zh-CN" altLang="en-US" sz="1350" b="1" kern="0" dirty="0">
              <a:solidFill>
                <a:srgbClr val="0000FF"/>
              </a:solidFill>
              <a:ea typeface="DengXian" panose="02010600030101010101" pitchFamily="2" charset="-122"/>
            </a:endParaRPr>
          </a:p>
        </p:txBody>
      </p:sp>
      <p:sp>
        <p:nvSpPr>
          <p:cNvPr id="33" name="TextBox 32">
            <a:extLst>
              <a:ext uri="{FF2B5EF4-FFF2-40B4-BE49-F238E27FC236}">
                <a16:creationId xmlns:a16="http://schemas.microsoft.com/office/drawing/2014/main" id="{612EB881-E6BD-480B-8043-768C942A19BC}"/>
              </a:ext>
            </a:extLst>
          </p:cNvPr>
          <p:cNvSpPr txBox="1"/>
          <p:nvPr/>
        </p:nvSpPr>
        <p:spPr>
          <a:xfrm>
            <a:off x="131986" y="826100"/>
            <a:ext cx="851515" cy="41549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2100" b="1" i="0" u="none" strike="noStrike" kern="0" cap="none" spc="0" normalizeH="0" baseline="0" noProof="0" dirty="0">
                <a:ln>
                  <a:noFill/>
                </a:ln>
                <a:solidFill>
                  <a:prstClr val="black"/>
                </a:solidFill>
                <a:effectLst/>
                <a:uLnTx/>
                <a:uFillTx/>
              </a:rPr>
              <a:t>ONAP</a:t>
            </a:r>
          </a:p>
        </p:txBody>
      </p:sp>
      <p:sp>
        <p:nvSpPr>
          <p:cNvPr id="34" name="圆角矩形 12">
            <a:extLst>
              <a:ext uri="{FF2B5EF4-FFF2-40B4-BE49-F238E27FC236}">
                <a16:creationId xmlns:a16="http://schemas.microsoft.com/office/drawing/2014/main" id="{9C44C574-E41D-4FDE-BA28-EB485CFC31CF}"/>
              </a:ext>
            </a:extLst>
          </p:cNvPr>
          <p:cNvSpPr/>
          <p:nvPr/>
        </p:nvSpPr>
        <p:spPr>
          <a:xfrm>
            <a:off x="2109816" y="1262579"/>
            <a:ext cx="3722411" cy="29185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defTabSz="685800" eaLnBrk="1" fontAlgn="base" latinLnBrk="0" hangingPunct="1">
              <a:lnSpc>
                <a:spcPct val="100000"/>
              </a:lnSpc>
              <a:spcBef>
                <a:spcPct val="0"/>
              </a:spcBef>
              <a:spcAft>
                <a:spcPct val="0"/>
              </a:spcAft>
              <a:buClrTx/>
              <a:buSzTx/>
              <a:buFontTx/>
              <a:buNone/>
              <a:tabLst/>
              <a:defRPr/>
            </a:pPr>
            <a:r>
              <a:rPr kumimoji="0" lang="en-US" sz="1350" b="1" i="0" u="none" strike="noStrike" kern="0" cap="none" spc="0" normalizeH="0" baseline="0" noProof="0" dirty="0">
                <a:ln>
                  <a:noFill/>
                </a:ln>
                <a:solidFill>
                  <a:srgbClr val="0000FF"/>
                </a:solidFill>
                <a:effectLst/>
                <a:uLnTx/>
                <a:uFillTx/>
              </a:rPr>
              <a:t>EXT-API</a:t>
            </a:r>
          </a:p>
        </p:txBody>
      </p:sp>
      <p:sp>
        <p:nvSpPr>
          <p:cNvPr id="35" name="圆角矩形 22">
            <a:extLst>
              <a:ext uri="{FF2B5EF4-FFF2-40B4-BE49-F238E27FC236}">
                <a16:creationId xmlns:a16="http://schemas.microsoft.com/office/drawing/2014/main" id="{B752F2EA-9C0A-4BBC-99C1-16885BAAD360}"/>
              </a:ext>
            </a:extLst>
          </p:cNvPr>
          <p:cNvSpPr/>
          <p:nvPr/>
        </p:nvSpPr>
        <p:spPr>
          <a:xfrm>
            <a:off x="4130942" y="2557228"/>
            <a:ext cx="1368928" cy="189443"/>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NSSI</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Selection</a:t>
            </a:r>
          </a:p>
        </p:txBody>
      </p:sp>
      <p:sp>
        <p:nvSpPr>
          <p:cNvPr id="36" name="圆角矩形 68">
            <a:extLst>
              <a:ext uri="{FF2B5EF4-FFF2-40B4-BE49-F238E27FC236}">
                <a16:creationId xmlns:a16="http://schemas.microsoft.com/office/drawing/2014/main" id="{6F8D3E32-D05E-4263-B60B-9F6B9BE45D67}"/>
              </a:ext>
            </a:extLst>
          </p:cNvPr>
          <p:cNvSpPr/>
          <p:nvPr/>
        </p:nvSpPr>
        <p:spPr>
          <a:xfrm>
            <a:off x="283846" y="2957884"/>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dirty="0">
                <a:solidFill>
                  <a:prstClr val="black"/>
                </a:solidFill>
                <a:ea typeface="DengXian" panose="02010600030101010101" pitchFamily="2" charset="-122"/>
              </a:rPr>
              <a:t>NSST</a:t>
            </a:r>
          </a:p>
        </p:txBody>
      </p:sp>
      <p:sp>
        <p:nvSpPr>
          <p:cNvPr id="37" name="圆角矩形 70">
            <a:extLst>
              <a:ext uri="{FF2B5EF4-FFF2-40B4-BE49-F238E27FC236}">
                <a16:creationId xmlns:a16="http://schemas.microsoft.com/office/drawing/2014/main" id="{853DD0C8-B065-477A-8A81-88265903027D}"/>
              </a:ext>
            </a:extLst>
          </p:cNvPr>
          <p:cNvSpPr/>
          <p:nvPr/>
        </p:nvSpPr>
        <p:spPr>
          <a:xfrm>
            <a:off x="294426" y="2220024"/>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350" kern="0">
                <a:solidFill>
                  <a:prstClr val="black"/>
                </a:solidFill>
                <a:ea typeface="DengXian" panose="02010600030101010101" pitchFamily="2" charset="-122"/>
              </a:rPr>
              <a:t>CST</a:t>
            </a:r>
            <a:endParaRPr lang="zh-CN" altLang="en-US" sz="1350" kern="0" dirty="0">
              <a:solidFill>
                <a:prstClr val="black"/>
              </a:solidFill>
              <a:ea typeface="DengXian" panose="02010600030101010101" pitchFamily="2" charset="-122"/>
            </a:endParaRPr>
          </a:p>
        </p:txBody>
      </p:sp>
      <p:sp>
        <p:nvSpPr>
          <p:cNvPr id="38" name="圆角矩形 19">
            <a:extLst>
              <a:ext uri="{FF2B5EF4-FFF2-40B4-BE49-F238E27FC236}">
                <a16:creationId xmlns:a16="http://schemas.microsoft.com/office/drawing/2014/main" id="{443EA52F-E573-48D7-9391-A0D1BD636341}"/>
              </a:ext>
            </a:extLst>
          </p:cNvPr>
          <p:cNvSpPr/>
          <p:nvPr/>
        </p:nvSpPr>
        <p:spPr>
          <a:xfrm>
            <a:off x="2040869" y="2718830"/>
            <a:ext cx="1296096" cy="332258"/>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(RAN, Transport, Core)</a:t>
            </a:r>
          </a:p>
        </p:txBody>
      </p:sp>
      <p:sp>
        <p:nvSpPr>
          <p:cNvPr id="39" name="圆角矩形 17">
            <a:extLst>
              <a:ext uri="{FF2B5EF4-FFF2-40B4-BE49-F238E27FC236}">
                <a16:creationId xmlns:a16="http://schemas.microsoft.com/office/drawing/2014/main" id="{FB9F4528-C9B4-4C0E-9572-7286A09D4DB6}"/>
              </a:ext>
            </a:extLst>
          </p:cNvPr>
          <p:cNvSpPr/>
          <p:nvPr/>
        </p:nvSpPr>
        <p:spPr>
          <a:xfrm>
            <a:off x="5087982" y="3300306"/>
            <a:ext cx="1862572" cy="893747"/>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40" name="圆角矩形 22">
            <a:extLst>
              <a:ext uri="{FF2B5EF4-FFF2-40B4-BE49-F238E27FC236}">
                <a16:creationId xmlns:a16="http://schemas.microsoft.com/office/drawing/2014/main" id="{E12EAD3A-A2EF-49BC-B5ED-0C995F4ECFC4}"/>
              </a:ext>
            </a:extLst>
          </p:cNvPr>
          <p:cNvSpPr/>
          <p:nvPr/>
        </p:nvSpPr>
        <p:spPr>
          <a:xfrm>
            <a:off x="5175061" y="3869272"/>
            <a:ext cx="1092016" cy="275409"/>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KPI Computation in</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PM</a:t>
            </a:r>
            <a:r>
              <a:rPr lang="zh-CN" altLang="en-US" sz="1050" kern="0" dirty="0">
                <a:solidFill>
                  <a:prstClr val="black"/>
                </a:solidFill>
                <a:ea typeface="DengXian" panose="02010600030101010101" pitchFamily="2" charset="-122"/>
              </a:rPr>
              <a:t> </a:t>
            </a:r>
            <a:r>
              <a:rPr lang="en-US" altLang="zh-CN" sz="1050" kern="0" dirty="0">
                <a:solidFill>
                  <a:prstClr val="black"/>
                </a:solidFill>
                <a:ea typeface="DengXian" panose="02010600030101010101" pitchFamily="2" charset="-122"/>
              </a:rPr>
              <a:t>Mapper</a:t>
            </a:r>
          </a:p>
        </p:txBody>
      </p:sp>
      <p:sp>
        <p:nvSpPr>
          <p:cNvPr id="41" name="圆角矩形 22">
            <a:extLst>
              <a:ext uri="{FF2B5EF4-FFF2-40B4-BE49-F238E27FC236}">
                <a16:creationId xmlns:a16="http://schemas.microsoft.com/office/drawing/2014/main" id="{DA2B1FB7-0270-434F-8528-3B985AFB55C5}"/>
              </a:ext>
            </a:extLst>
          </p:cNvPr>
          <p:cNvSpPr/>
          <p:nvPr/>
        </p:nvSpPr>
        <p:spPr>
          <a:xfrm>
            <a:off x="5162812" y="3622037"/>
            <a:ext cx="1104905" cy="211325"/>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Analysis MS</a:t>
            </a:r>
          </a:p>
        </p:txBody>
      </p:sp>
      <p:sp>
        <p:nvSpPr>
          <p:cNvPr id="42" name="圆角矩形 22">
            <a:extLst>
              <a:ext uri="{FF2B5EF4-FFF2-40B4-BE49-F238E27FC236}">
                <a16:creationId xmlns:a16="http://schemas.microsoft.com/office/drawing/2014/main" id="{46467B4A-6821-4D08-A2BB-810196EA6727}"/>
              </a:ext>
            </a:extLst>
          </p:cNvPr>
          <p:cNvSpPr/>
          <p:nvPr/>
        </p:nvSpPr>
        <p:spPr>
          <a:xfrm>
            <a:off x="5170003" y="3390862"/>
            <a:ext cx="1104905" cy="195628"/>
          </a:xfrm>
          <a:prstGeom prst="roundRect">
            <a:avLst>
              <a:gd name="adj" fmla="val 10477"/>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AI/ML MS</a:t>
            </a:r>
          </a:p>
        </p:txBody>
      </p:sp>
      <p:sp>
        <p:nvSpPr>
          <p:cNvPr id="43" name="圆角矩形 17">
            <a:extLst>
              <a:ext uri="{FF2B5EF4-FFF2-40B4-BE49-F238E27FC236}">
                <a16:creationId xmlns:a16="http://schemas.microsoft.com/office/drawing/2014/main" id="{0477C3BE-8129-4C15-82B2-25785DB4F95C}"/>
              </a:ext>
            </a:extLst>
          </p:cNvPr>
          <p:cNvSpPr/>
          <p:nvPr/>
        </p:nvSpPr>
        <p:spPr>
          <a:xfrm>
            <a:off x="1735997" y="3397080"/>
            <a:ext cx="1862572" cy="77846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44" name="圆角矩形 22">
            <a:extLst>
              <a:ext uri="{FF2B5EF4-FFF2-40B4-BE49-F238E27FC236}">
                <a16:creationId xmlns:a16="http://schemas.microsoft.com/office/drawing/2014/main" id="{D9D1F4DD-38FE-405F-AF99-14CDD8B5B43A}"/>
              </a:ext>
            </a:extLst>
          </p:cNvPr>
          <p:cNvSpPr/>
          <p:nvPr/>
        </p:nvSpPr>
        <p:spPr>
          <a:xfrm>
            <a:off x="1800214" y="3571749"/>
            <a:ext cx="810318" cy="509510"/>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RAN-specific config</a:t>
            </a:r>
          </a:p>
        </p:txBody>
      </p:sp>
      <p:sp>
        <p:nvSpPr>
          <p:cNvPr id="45" name="圆角矩形 22">
            <a:extLst>
              <a:ext uri="{FF2B5EF4-FFF2-40B4-BE49-F238E27FC236}">
                <a16:creationId xmlns:a16="http://schemas.microsoft.com/office/drawing/2014/main" id="{39E205F8-AB34-4F65-8FED-D0649FED182A}"/>
              </a:ext>
            </a:extLst>
          </p:cNvPr>
          <p:cNvSpPr/>
          <p:nvPr/>
        </p:nvSpPr>
        <p:spPr>
          <a:xfrm>
            <a:off x="2723690" y="3571903"/>
            <a:ext cx="810318" cy="509510"/>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Transport specific config</a:t>
            </a:r>
          </a:p>
        </p:txBody>
      </p:sp>
      <p:sp>
        <p:nvSpPr>
          <p:cNvPr id="46" name="文本框 28">
            <a:extLst>
              <a:ext uri="{FF2B5EF4-FFF2-40B4-BE49-F238E27FC236}">
                <a16:creationId xmlns:a16="http://schemas.microsoft.com/office/drawing/2014/main" id="{07403337-72E5-4BB2-ADC4-09F0B23A313B}"/>
              </a:ext>
            </a:extLst>
          </p:cNvPr>
          <p:cNvSpPr txBox="1"/>
          <p:nvPr/>
        </p:nvSpPr>
        <p:spPr>
          <a:xfrm>
            <a:off x="1730539" y="3330297"/>
            <a:ext cx="117532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CCSDK/SDN-C</a:t>
            </a:r>
            <a:endParaRPr kumimoji="1" lang="zh-CN" altLang="en-US" sz="1350" b="1" kern="0" dirty="0">
              <a:solidFill>
                <a:srgbClr val="0000FF"/>
              </a:solidFill>
              <a:ea typeface="DengXian" panose="02010600030101010101" pitchFamily="2" charset="-122"/>
            </a:endParaRPr>
          </a:p>
        </p:txBody>
      </p:sp>
      <p:sp>
        <p:nvSpPr>
          <p:cNvPr id="47" name="圆角矩形 23">
            <a:extLst>
              <a:ext uri="{FF2B5EF4-FFF2-40B4-BE49-F238E27FC236}">
                <a16:creationId xmlns:a16="http://schemas.microsoft.com/office/drawing/2014/main" id="{5CF56E2D-DEA8-430A-A651-7A46D72904E5}"/>
              </a:ext>
            </a:extLst>
          </p:cNvPr>
          <p:cNvSpPr/>
          <p:nvPr/>
        </p:nvSpPr>
        <p:spPr>
          <a:xfrm>
            <a:off x="7149651" y="3322776"/>
            <a:ext cx="1710930" cy="852766"/>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48" name="圆角矩形 24">
            <a:extLst>
              <a:ext uri="{FF2B5EF4-FFF2-40B4-BE49-F238E27FC236}">
                <a16:creationId xmlns:a16="http://schemas.microsoft.com/office/drawing/2014/main" id="{907772A7-DF69-40DC-9809-5DAB77DAD632}"/>
              </a:ext>
            </a:extLst>
          </p:cNvPr>
          <p:cNvSpPr/>
          <p:nvPr/>
        </p:nvSpPr>
        <p:spPr>
          <a:xfrm>
            <a:off x="7617795" y="3392897"/>
            <a:ext cx="1127279" cy="286230"/>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Cell Configurations</a:t>
            </a:r>
          </a:p>
        </p:txBody>
      </p:sp>
      <p:sp>
        <p:nvSpPr>
          <p:cNvPr id="49" name="圆角矩形 26">
            <a:extLst>
              <a:ext uri="{FF2B5EF4-FFF2-40B4-BE49-F238E27FC236}">
                <a16:creationId xmlns:a16="http://schemas.microsoft.com/office/drawing/2014/main" id="{5BA1DAC5-1309-42E4-8B12-5CDBD9054169}"/>
              </a:ext>
            </a:extLst>
          </p:cNvPr>
          <p:cNvSpPr/>
          <p:nvPr/>
        </p:nvSpPr>
        <p:spPr>
          <a:xfrm>
            <a:off x="7617795" y="3754461"/>
            <a:ext cx="1114933" cy="25251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RAN slice related configurations</a:t>
            </a:r>
          </a:p>
        </p:txBody>
      </p:sp>
      <p:sp>
        <p:nvSpPr>
          <p:cNvPr id="50" name="文本框 30">
            <a:extLst>
              <a:ext uri="{FF2B5EF4-FFF2-40B4-BE49-F238E27FC236}">
                <a16:creationId xmlns:a16="http://schemas.microsoft.com/office/drawing/2014/main" id="{A4588541-C5F4-4E27-BBE7-71F0111052D7}"/>
              </a:ext>
            </a:extLst>
          </p:cNvPr>
          <p:cNvSpPr txBox="1"/>
          <p:nvPr/>
        </p:nvSpPr>
        <p:spPr>
          <a:xfrm>
            <a:off x="7124982" y="3322775"/>
            <a:ext cx="449162"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CPS</a:t>
            </a:r>
            <a:endParaRPr kumimoji="1" lang="zh-CN" altLang="en-US" sz="1350" b="1" kern="0" dirty="0">
              <a:solidFill>
                <a:srgbClr val="0000FF"/>
              </a:solidFill>
              <a:ea typeface="DengXian" panose="02010600030101010101" pitchFamily="2" charset="-122"/>
            </a:endParaRPr>
          </a:p>
        </p:txBody>
      </p:sp>
      <p:sp>
        <p:nvSpPr>
          <p:cNvPr id="51" name="圆角矩形 26">
            <a:extLst>
              <a:ext uri="{FF2B5EF4-FFF2-40B4-BE49-F238E27FC236}">
                <a16:creationId xmlns:a16="http://schemas.microsoft.com/office/drawing/2014/main" id="{57BB4CE5-292C-4753-8289-874E958725A7}"/>
              </a:ext>
            </a:extLst>
          </p:cNvPr>
          <p:cNvSpPr/>
          <p:nvPr/>
        </p:nvSpPr>
        <p:spPr>
          <a:xfrm>
            <a:off x="5951861" y="2369314"/>
            <a:ext cx="899924" cy="191233"/>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NSSMF Policy</a:t>
            </a:r>
          </a:p>
        </p:txBody>
      </p:sp>
      <p:sp>
        <p:nvSpPr>
          <p:cNvPr id="52" name="圆角矩形 26">
            <a:extLst>
              <a:ext uri="{FF2B5EF4-FFF2-40B4-BE49-F238E27FC236}">
                <a16:creationId xmlns:a16="http://schemas.microsoft.com/office/drawing/2014/main" id="{889EA66A-95BB-4036-8C93-16209DC7E656}"/>
              </a:ext>
            </a:extLst>
          </p:cNvPr>
          <p:cNvSpPr/>
          <p:nvPr/>
        </p:nvSpPr>
        <p:spPr>
          <a:xfrm>
            <a:off x="5964871" y="2596534"/>
            <a:ext cx="899924" cy="19123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KPI Policies</a:t>
            </a:r>
          </a:p>
        </p:txBody>
      </p:sp>
      <p:sp>
        <p:nvSpPr>
          <p:cNvPr id="53" name="圆角矩形 26">
            <a:extLst>
              <a:ext uri="{FF2B5EF4-FFF2-40B4-BE49-F238E27FC236}">
                <a16:creationId xmlns:a16="http://schemas.microsoft.com/office/drawing/2014/main" id="{1254E9D2-F23A-4581-BBF1-C9E1314756D3}"/>
              </a:ext>
            </a:extLst>
          </p:cNvPr>
          <p:cNvSpPr/>
          <p:nvPr/>
        </p:nvSpPr>
        <p:spPr>
          <a:xfrm>
            <a:off x="5968301" y="2836207"/>
            <a:ext cx="899924" cy="191233"/>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CL Policies</a:t>
            </a:r>
          </a:p>
        </p:txBody>
      </p:sp>
      <p:sp>
        <p:nvSpPr>
          <p:cNvPr id="54" name="文本框 29">
            <a:extLst>
              <a:ext uri="{FF2B5EF4-FFF2-40B4-BE49-F238E27FC236}">
                <a16:creationId xmlns:a16="http://schemas.microsoft.com/office/drawing/2014/main" id="{14D9CF7F-30A6-4AA9-BB0F-535233C23847}"/>
              </a:ext>
            </a:extLst>
          </p:cNvPr>
          <p:cNvSpPr txBox="1"/>
          <p:nvPr/>
        </p:nvSpPr>
        <p:spPr>
          <a:xfrm>
            <a:off x="6443727" y="3935566"/>
            <a:ext cx="574196"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DCAE</a:t>
            </a:r>
            <a:endParaRPr kumimoji="1" lang="zh-CN" altLang="en-US" sz="1350" b="1" kern="0" dirty="0">
              <a:solidFill>
                <a:srgbClr val="0000FF"/>
              </a:solidFill>
              <a:ea typeface="DengXian" panose="02010600030101010101" pitchFamily="2" charset="-122"/>
            </a:endParaRPr>
          </a:p>
        </p:txBody>
      </p:sp>
      <p:sp>
        <p:nvSpPr>
          <p:cNvPr id="55" name="圆角矩形 17">
            <a:extLst>
              <a:ext uri="{FF2B5EF4-FFF2-40B4-BE49-F238E27FC236}">
                <a16:creationId xmlns:a16="http://schemas.microsoft.com/office/drawing/2014/main" id="{AD19EA29-13D2-44E8-9CF4-3BD07A3A12F3}"/>
              </a:ext>
            </a:extLst>
          </p:cNvPr>
          <p:cNvSpPr/>
          <p:nvPr/>
        </p:nvSpPr>
        <p:spPr>
          <a:xfrm>
            <a:off x="3772997" y="3382738"/>
            <a:ext cx="1165179" cy="811315"/>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endParaRPr kumimoji="0" lang="en-US" sz="800" b="0" i="0" u="none" strike="noStrike" kern="0" cap="none" spc="0" normalizeH="0" baseline="0" noProof="0" dirty="0">
              <a:ln>
                <a:noFill/>
              </a:ln>
              <a:solidFill>
                <a:prstClr val="black"/>
              </a:solidFill>
              <a:effectLst/>
              <a:uLnTx/>
              <a:uFillTx/>
            </a:endParaRPr>
          </a:p>
        </p:txBody>
      </p:sp>
      <p:sp>
        <p:nvSpPr>
          <p:cNvPr id="56" name="圆角矩形 19">
            <a:extLst>
              <a:ext uri="{FF2B5EF4-FFF2-40B4-BE49-F238E27FC236}">
                <a16:creationId xmlns:a16="http://schemas.microsoft.com/office/drawing/2014/main" id="{7AD058C1-F914-48C6-99DB-E1BB90172044}"/>
              </a:ext>
            </a:extLst>
          </p:cNvPr>
          <p:cNvSpPr/>
          <p:nvPr/>
        </p:nvSpPr>
        <p:spPr>
          <a:xfrm>
            <a:off x="3878008" y="3697396"/>
            <a:ext cx="981217" cy="328862"/>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Core NFs configuration</a:t>
            </a:r>
          </a:p>
        </p:txBody>
      </p:sp>
      <p:sp>
        <p:nvSpPr>
          <p:cNvPr id="57" name="文本框 28">
            <a:extLst>
              <a:ext uri="{FF2B5EF4-FFF2-40B4-BE49-F238E27FC236}">
                <a16:creationId xmlns:a16="http://schemas.microsoft.com/office/drawing/2014/main" id="{A47349BB-8EDE-422A-B556-7EDDB4779F67}"/>
              </a:ext>
            </a:extLst>
          </p:cNvPr>
          <p:cNvSpPr txBox="1"/>
          <p:nvPr/>
        </p:nvSpPr>
        <p:spPr>
          <a:xfrm>
            <a:off x="3744421" y="3343769"/>
            <a:ext cx="466794" cy="300082"/>
          </a:xfrm>
          <a:prstGeom prst="rect">
            <a:avLst/>
          </a:prstGeom>
          <a:noFill/>
        </p:spPr>
        <p:txBody>
          <a:bodyPr wrap="none" rtlCol="0">
            <a:spAutoFit/>
          </a:bodyPr>
          <a:lstStyle/>
          <a:p>
            <a:pPr defTabSz="685800">
              <a:defRPr/>
            </a:pPr>
            <a:r>
              <a:rPr kumimoji="1" lang="en-US" altLang="zh-CN" sz="1350" b="1" kern="0" dirty="0">
                <a:solidFill>
                  <a:srgbClr val="0000FF"/>
                </a:solidFill>
                <a:ea typeface="DengXian" panose="02010600030101010101" pitchFamily="2" charset="-122"/>
              </a:rPr>
              <a:t>CDS</a:t>
            </a:r>
            <a:endParaRPr kumimoji="1" lang="zh-CN" altLang="en-US" sz="1350" b="1" kern="0" dirty="0">
              <a:solidFill>
                <a:srgbClr val="0000FF"/>
              </a:solidFill>
              <a:ea typeface="DengXian" panose="02010600030101010101" pitchFamily="2" charset="-122"/>
            </a:endParaRPr>
          </a:p>
        </p:txBody>
      </p:sp>
      <p:sp>
        <p:nvSpPr>
          <p:cNvPr id="58" name="圆角矩形 46">
            <a:extLst>
              <a:ext uri="{FF2B5EF4-FFF2-40B4-BE49-F238E27FC236}">
                <a16:creationId xmlns:a16="http://schemas.microsoft.com/office/drawing/2014/main" id="{32652D33-E347-40ED-B142-CE30F8C73ACC}"/>
              </a:ext>
            </a:extLst>
          </p:cNvPr>
          <p:cNvSpPr/>
          <p:nvPr/>
        </p:nvSpPr>
        <p:spPr>
          <a:xfrm>
            <a:off x="120929" y="4595394"/>
            <a:ext cx="1450968" cy="214963"/>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RAN NSSMF (3</a:t>
            </a:r>
            <a:r>
              <a:rPr kumimoji="0" lang="en-US" altLang="zh-CN" sz="1050" b="1" i="0" u="none" strike="noStrike" kern="0" cap="none" spc="0" normalizeH="0" baseline="30000" noProof="0" dirty="0">
                <a:ln>
                  <a:noFill/>
                </a:ln>
                <a:solidFill>
                  <a:prstClr val="black"/>
                </a:solidFill>
                <a:effectLst/>
                <a:uLnTx/>
                <a:uFillTx/>
                <a:ea typeface="DengXian" panose="02010600030101010101" pitchFamily="2" charset="-122"/>
              </a:rPr>
              <a:t>rd</a:t>
            </a: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 party)</a:t>
            </a:r>
            <a:endParaRPr kumimoji="0" lang="en-US" sz="1050" b="1" i="0" u="none" strike="noStrike" kern="0" cap="none" spc="0" normalizeH="0" baseline="0" noProof="0" dirty="0">
              <a:ln>
                <a:noFill/>
              </a:ln>
              <a:solidFill>
                <a:prstClr val="black"/>
              </a:solidFill>
              <a:effectLst/>
              <a:uLnTx/>
              <a:uFillTx/>
            </a:endParaRPr>
          </a:p>
        </p:txBody>
      </p:sp>
      <p:sp>
        <p:nvSpPr>
          <p:cNvPr id="59" name="圆角矩形 22">
            <a:extLst>
              <a:ext uri="{FF2B5EF4-FFF2-40B4-BE49-F238E27FC236}">
                <a16:creationId xmlns:a16="http://schemas.microsoft.com/office/drawing/2014/main" id="{830ABB0E-8233-40F2-A745-BF7CE808E4CA}"/>
              </a:ext>
            </a:extLst>
          </p:cNvPr>
          <p:cNvSpPr/>
          <p:nvPr/>
        </p:nvSpPr>
        <p:spPr>
          <a:xfrm>
            <a:off x="4129202" y="2802667"/>
            <a:ext cx="1368929" cy="268169"/>
          </a:xfrm>
          <a:prstGeom prst="roundRect">
            <a:avLst>
              <a:gd name="adj" fmla="val 10477"/>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900" kern="0" dirty="0">
                <a:solidFill>
                  <a:prstClr val="black"/>
                </a:solidFill>
                <a:ea typeface="DengXian" panose="02010600030101010101" pitchFamily="2" charset="-122"/>
              </a:rPr>
              <a:t>Slice profile decomposition</a:t>
            </a:r>
          </a:p>
        </p:txBody>
      </p:sp>
      <p:sp>
        <p:nvSpPr>
          <p:cNvPr id="60" name="圆角矩形 46">
            <a:extLst>
              <a:ext uri="{FF2B5EF4-FFF2-40B4-BE49-F238E27FC236}">
                <a16:creationId xmlns:a16="http://schemas.microsoft.com/office/drawing/2014/main" id="{453F0C4B-D91A-45F2-944F-658064FB3A47}"/>
              </a:ext>
            </a:extLst>
          </p:cNvPr>
          <p:cNvSpPr/>
          <p:nvPr/>
        </p:nvSpPr>
        <p:spPr>
          <a:xfrm>
            <a:off x="1664445" y="4595394"/>
            <a:ext cx="1021376" cy="214963"/>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00" b="1" i="0" u="none" strike="noStrike" kern="0" cap="none" spc="0" normalizeH="0" baseline="0" noProof="0" dirty="0">
                <a:ln>
                  <a:noFill/>
                </a:ln>
                <a:solidFill>
                  <a:prstClr val="black"/>
                </a:solidFill>
                <a:effectLst/>
                <a:uLnTx/>
                <a:uFillTx/>
                <a:ea typeface="DengXian" panose="02010600030101010101" pitchFamily="2" charset="-122"/>
              </a:rPr>
              <a:t>RAN-Simulator</a:t>
            </a:r>
            <a:endParaRPr kumimoji="0" lang="en-US" sz="1000" b="1" i="0" u="none" strike="noStrike" kern="0" cap="none" spc="0" normalizeH="0" baseline="0" noProof="0" dirty="0">
              <a:ln>
                <a:noFill/>
              </a:ln>
              <a:solidFill>
                <a:prstClr val="black"/>
              </a:solidFill>
              <a:effectLst/>
              <a:uLnTx/>
              <a:uFillTx/>
            </a:endParaRPr>
          </a:p>
        </p:txBody>
      </p:sp>
      <p:sp>
        <p:nvSpPr>
          <p:cNvPr id="61" name="圆角矩形 22">
            <a:extLst>
              <a:ext uri="{FF2B5EF4-FFF2-40B4-BE49-F238E27FC236}">
                <a16:creationId xmlns:a16="http://schemas.microsoft.com/office/drawing/2014/main" id="{4133CCCA-8AAF-4FBD-A736-94167F2F77FE}"/>
              </a:ext>
            </a:extLst>
          </p:cNvPr>
          <p:cNvSpPr/>
          <p:nvPr/>
        </p:nvSpPr>
        <p:spPr>
          <a:xfrm>
            <a:off x="6317099" y="3382737"/>
            <a:ext cx="567854" cy="534317"/>
          </a:xfrm>
          <a:prstGeom prst="roundRect">
            <a:avLst>
              <a:gd name="adj" fmla="val 10477"/>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endParaRPr lang="en-US" altLang="zh-CN" sz="900" kern="0" dirty="0">
              <a:solidFill>
                <a:prstClr val="black"/>
              </a:solidFill>
              <a:ea typeface="DengXian" panose="02010600030101010101" pitchFamily="2" charset="-122"/>
            </a:endParaRPr>
          </a:p>
        </p:txBody>
      </p:sp>
      <p:sp>
        <p:nvSpPr>
          <p:cNvPr id="62" name="圆角矩形 19">
            <a:extLst>
              <a:ext uri="{FF2B5EF4-FFF2-40B4-BE49-F238E27FC236}">
                <a16:creationId xmlns:a16="http://schemas.microsoft.com/office/drawing/2014/main" id="{22652A2D-4127-43DD-BB04-91BD3D3C00CC}"/>
              </a:ext>
            </a:extLst>
          </p:cNvPr>
          <p:cNvSpPr/>
          <p:nvPr/>
        </p:nvSpPr>
        <p:spPr>
          <a:xfrm>
            <a:off x="2866828" y="1307125"/>
            <a:ext cx="1123247" cy="194339"/>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white"/>
                </a:solidFill>
                <a:ea typeface="DengXian" panose="02010600030101010101" pitchFamily="2" charset="-122"/>
              </a:rPr>
              <a:t>Service LCM APIs</a:t>
            </a:r>
          </a:p>
        </p:txBody>
      </p:sp>
      <p:sp>
        <p:nvSpPr>
          <p:cNvPr id="63" name="圆角矩形 68">
            <a:extLst>
              <a:ext uri="{FF2B5EF4-FFF2-40B4-BE49-F238E27FC236}">
                <a16:creationId xmlns:a16="http://schemas.microsoft.com/office/drawing/2014/main" id="{8D956CFC-D75F-4318-99E0-4DE43A129508}"/>
              </a:ext>
            </a:extLst>
          </p:cNvPr>
          <p:cNvSpPr/>
          <p:nvPr/>
        </p:nvSpPr>
        <p:spPr>
          <a:xfrm>
            <a:off x="298300" y="3353878"/>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Service Profile Template</a:t>
            </a:r>
          </a:p>
        </p:txBody>
      </p:sp>
      <p:sp>
        <p:nvSpPr>
          <p:cNvPr id="64" name="圆角矩形 68">
            <a:extLst>
              <a:ext uri="{FF2B5EF4-FFF2-40B4-BE49-F238E27FC236}">
                <a16:creationId xmlns:a16="http://schemas.microsoft.com/office/drawing/2014/main" id="{FBCBB727-78E5-49F7-AFE7-217DE8CC6053}"/>
              </a:ext>
            </a:extLst>
          </p:cNvPr>
          <p:cNvSpPr/>
          <p:nvPr/>
        </p:nvSpPr>
        <p:spPr>
          <a:xfrm>
            <a:off x="299867" y="3769251"/>
            <a:ext cx="1146167" cy="313972"/>
          </a:xfrm>
          <a:prstGeom prst="roundRect">
            <a:avLst>
              <a:gd name="adj" fmla="val 50000"/>
            </a:avLst>
          </a:prstGeom>
          <a:solidFill>
            <a:srgbClr val="E7E6E6">
              <a:lumMod val="9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ea typeface="DengXian" panose="02010600030101010101" pitchFamily="2" charset="-122"/>
              </a:rPr>
              <a:t>Slice Profile Template</a:t>
            </a:r>
          </a:p>
        </p:txBody>
      </p:sp>
      <p:sp>
        <p:nvSpPr>
          <p:cNvPr id="65" name="Rectangle 64">
            <a:extLst>
              <a:ext uri="{FF2B5EF4-FFF2-40B4-BE49-F238E27FC236}">
                <a16:creationId xmlns:a16="http://schemas.microsoft.com/office/drawing/2014/main" id="{A0BDB797-5121-4279-AC3A-B6DF0994A4BC}"/>
              </a:ext>
            </a:extLst>
          </p:cNvPr>
          <p:cNvSpPr/>
          <p:nvPr/>
        </p:nvSpPr>
        <p:spPr>
          <a:xfrm>
            <a:off x="6254833" y="3389922"/>
            <a:ext cx="697985" cy="559961"/>
          </a:xfrm>
          <a:prstGeom prst="rect">
            <a:avLst/>
          </a:prstGeom>
        </p:spPr>
        <p:txBody>
          <a:bodyPr wrap="square">
            <a:spAutoFit/>
          </a:bodyPr>
          <a:lstStyle/>
          <a:p>
            <a:pPr algn="ctr" defTabSz="685800" fontAlgn="base">
              <a:spcBef>
                <a:spcPct val="0"/>
              </a:spcBef>
              <a:spcAft>
                <a:spcPct val="0"/>
              </a:spcAft>
              <a:defRPr/>
            </a:pPr>
            <a:r>
              <a:rPr lang="en-US" altLang="zh-CN" sz="1013" kern="0" dirty="0">
                <a:solidFill>
                  <a:prstClr val="black"/>
                </a:solidFill>
                <a:ea typeface="DengXian" panose="02010600030101010101" pitchFamily="2" charset="-122"/>
              </a:rPr>
              <a:t>Data Exposure Service</a:t>
            </a:r>
          </a:p>
        </p:txBody>
      </p:sp>
      <p:sp>
        <p:nvSpPr>
          <p:cNvPr id="66" name="圆角矩形 19">
            <a:extLst>
              <a:ext uri="{FF2B5EF4-FFF2-40B4-BE49-F238E27FC236}">
                <a16:creationId xmlns:a16="http://schemas.microsoft.com/office/drawing/2014/main" id="{5A8857BD-A827-4DF5-A5D1-5C9FD3ED104B}"/>
              </a:ext>
            </a:extLst>
          </p:cNvPr>
          <p:cNvSpPr/>
          <p:nvPr/>
        </p:nvSpPr>
        <p:spPr>
          <a:xfrm>
            <a:off x="2040110" y="2460710"/>
            <a:ext cx="1296096" cy="179219"/>
          </a:xfrm>
          <a:prstGeom prst="round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NSSMF Adaptor</a:t>
            </a:r>
          </a:p>
        </p:txBody>
      </p:sp>
      <p:sp>
        <p:nvSpPr>
          <p:cNvPr id="67" name="圆角矩形 36">
            <a:extLst>
              <a:ext uri="{FF2B5EF4-FFF2-40B4-BE49-F238E27FC236}">
                <a16:creationId xmlns:a16="http://schemas.microsoft.com/office/drawing/2014/main" id="{6B062549-5298-4721-8293-D89825B8B6B4}"/>
              </a:ext>
            </a:extLst>
          </p:cNvPr>
          <p:cNvSpPr/>
          <p:nvPr/>
        </p:nvSpPr>
        <p:spPr>
          <a:xfrm>
            <a:off x="7617794" y="3047374"/>
            <a:ext cx="1126997" cy="161896"/>
          </a:xfrm>
          <a:prstGeom prst="round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b="1" kern="0" dirty="0">
                <a:solidFill>
                  <a:prstClr val="black"/>
                </a:solidFill>
                <a:ea typeface="DengXian" panose="02010600030101010101" pitchFamily="2" charset="-122"/>
              </a:rPr>
              <a:t>Endpoints</a:t>
            </a:r>
          </a:p>
        </p:txBody>
      </p:sp>
      <p:sp>
        <p:nvSpPr>
          <p:cNvPr id="68" name="圆角矩形 19">
            <a:extLst>
              <a:ext uri="{FF2B5EF4-FFF2-40B4-BE49-F238E27FC236}">
                <a16:creationId xmlns:a16="http://schemas.microsoft.com/office/drawing/2014/main" id="{C5204765-5973-44D7-AD63-0B17603D9D91}"/>
              </a:ext>
            </a:extLst>
          </p:cNvPr>
          <p:cNvSpPr/>
          <p:nvPr/>
        </p:nvSpPr>
        <p:spPr>
          <a:xfrm>
            <a:off x="4094699" y="1298576"/>
            <a:ext cx="1279915" cy="206342"/>
          </a:xfrm>
          <a:prstGeom prst="round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algn="ctr" defTabSz="685800" fontAlgn="base">
              <a:spcBef>
                <a:spcPct val="0"/>
              </a:spcBef>
              <a:spcAft>
                <a:spcPct val="0"/>
              </a:spcAft>
              <a:defRPr/>
            </a:pPr>
            <a:r>
              <a:rPr lang="en-US" altLang="zh-CN" sz="1050" kern="0" dirty="0">
                <a:solidFill>
                  <a:prstClr val="black"/>
                </a:solidFill>
                <a:highlight>
                  <a:srgbClr val="FFFF00"/>
                </a:highlight>
                <a:ea typeface="DengXian" panose="02010600030101010101" pitchFamily="2" charset="-122"/>
              </a:rPr>
              <a:t>TMF 628 APIs (PM)</a:t>
            </a:r>
          </a:p>
        </p:txBody>
      </p:sp>
      <p:sp>
        <p:nvSpPr>
          <p:cNvPr id="69" name="圆角矩形 46">
            <a:extLst>
              <a:ext uri="{FF2B5EF4-FFF2-40B4-BE49-F238E27FC236}">
                <a16:creationId xmlns:a16="http://schemas.microsoft.com/office/drawing/2014/main" id="{72AA8165-823C-426B-9CE9-B25F806ECCB9}"/>
              </a:ext>
            </a:extLst>
          </p:cNvPr>
          <p:cNvSpPr/>
          <p:nvPr/>
        </p:nvSpPr>
        <p:spPr>
          <a:xfrm>
            <a:off x="2794735" y="4595393"/>
            <a:ext cx="1229256" cy="214963"/>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50" b="1" i="0" u="none" strike="noStrike" kern="0" cap="none" spc="0" normalizeH="0" baseline="0" noProof="0" dirty="0">
                <a:ln>
                  <a:noFill/>
                </a:ln>
                <a:solidFill>
                  <a:prstClr val="black"/>
                </a:solidFill>
                <a:effectLst/>
                <a:uLnTx/>
                <a:uFillTx/>
                <a:ea typeface="DengXian" panose="02010600030101010101" pitchFamily="2" charset="-122"/>
              </a:rPr>
              <a:t>Core NF Simulator</a:t>
            </a:r>
            <a:endParaRPr kumimoji="0" lang="en-US" sz="1050" b="1" i="0" u="none" strike="noStrike" kern="0" cap="none" spc="0" normalizeH="0" baseline="0" noProof="0" dirty="0">
              <a:ln>
                <a:noFill/>
              </a:ln>
              <a:solidFill>
                <a:prstClr val="black"/>
              </a:solidFill>
              <a:effectLst/>
              <a:uLnTx/>
              <a:uFillTx/>
            </a:endParaRPr>
          </a:p>
        </p:txBody>
      </p:sp>
      <p:sp>
        <p:nvSpPr>
          <p:cNvPr id="70" name="圆角矩形 46">
            <a:extLst>
              <a:ext uri="{FF2B5EF4-FFF2-40B4-BE49-F238E27FC236}">
                <a16:creationId xmlns:a16="http://schemas.microsoft.com/office/drawing/2014/main" id="{5A7C265F-377D-4440-B7B8-0984E97EEA24}"/>
              </a:ext>
            </a:extLst>
          </p:cNvPr>
          <p:cNvSpPr/>
          <p:nvPr/>
        </p:nvSpPr>
        <p:spPr>
          <a:xfrm>
            <a:off x="4115918" y="4580883"/>
            <a:ext cx="1407807" cy="215769"/>
          </a:xfrm>
          <a:prstGeom prst="roundRect">
            <a:avLst/>
          </a:prstGeom>
          <a:solidFill>
            <a:srgbClr val="ED7D31">
              <a:lumMod val="40000"/>
              <a:lumOff val="60000"/>
            </a:srgb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altLang="zh-CN" sz="1000" b="1" i="0" u="none" strike="noStrike" kern="0" cap="none" spc="0" normalizeH="0" baseline="0" noProof="0" dirty="0">
                <a:ln>
                  <a:noFill/>
                </a:ln>
                <a:solidFill>
                  <a:prstClr val="black"/>
                </a:solidFill>
                <a:effectLst/>
                <a:uLnTx/>
                <a:uFillTx/>
                <a:ea typeface="DengXian" panose="02010600030101010101" pitchFamily="2" charset="-122"/>
              </a:rPr>
              <a:t>Core NSSMF (3</a:t>
            </a:r>
            <a:r>
              <a:rPr kumimoji="0" lang="en-US" altLang="zh-CN" sz="1000" b="1" i="0" u="none" strike="noStrike" kern="0" cap="none" spc="0" normalizeH="0" baseline="30000" noProof="0" dirty="0">
                <a:ln>
                  <a:noFill/>
                </a:ln>
                <a:solidFill>
                  <a:prstClr val="black"/>
                </a:solidFill>
                <a:effectLst/>
                <a:uLnTx/>
                <a:uFillTx/>
                <a:ea typeface="DengXian" panose="02010600030101010101" pitchFamily="2" charset="-122"/>
              </a:rPr>
              <a:t>rd</a:t>
            </a:r>
            <a:r>
              <a:rPr kumimoji="0" lang="en-US" altLang="zh-CN" sz="1000" b="1" i="0" u="none" strike="noStrike" kern="0" cap="none" spc="0" normalizeH="0" baseline="0" noProof="0" dirty="0">
                <a:ln>
                  <a:noFill/>
                </a:ln>
                <a:solidFill>
                  <a:prstClr val="black"/>
                </a:solidFill>
                <a:effectLst/>
                <a:uLnTx/>
                <a:uFillTx/>
                <a:ea typeface="DengXian" panose="02010600030101010101" pitchFamily="2" charset="-122"/>
              </a:rPr>
              <a:t> party)</a:t>
            </a:r>
            <a:endParaRPr kumimoji="0" lang="en-US" sz="1000" b="1" i="0" u="none" strike="noStrike" kern="0" cap="none" spc="0" normalizeH="0" baseline="0" noProof="0" dirty="0">
              <a:ln>
                <a:noFill/>
              </a:ln>
              <a:solidFill>
                <a:prstClr val="black"/>
              </a:solidFill>
              <a:effectLst/>
              <a:uLnTx/>
              <a:uFillTx/>
            </a:endParaRPr>
          </a:p>
        </p:txBody>
      </p:sp>
      <p:cxnSp>
        <p:nvCxnSpPr>
          <p:cNvPr id="71" name="Connector: Elbow 70">
            <a:extLst>
              <a:ext uri="{FF2B5EF4-FFF2-40B4-BE49-F238E27FC236}">
                <a16:creationId xmlns:a16="http://schemas.microsoft.com/office/drawing/2014/main" id="{3E9E5982-35A3-43F3-8ED6-5AE7774DDE73}"/>
              </a:ext>
            </a:extLst>
          </p:cNvPr>
          <p:cNvCxnSpPr>
            <a:stCxn id="14" idx="1"/>
            <a:endCxn id="66" idx="1"/>
          </p:cNvCxnSpPr>
          <p:nvPr/>
        </p:nvCxnSpPr>
        <p:spPr>
          <a:xfrm rot="10800000" flipH="1" flipV="1">
            <a:off x="2037772" y="2312028"/>
            <a:ext cx="2338" cy="238292"/>
          </a:xfrm>
          <a:prstGeom prst="bentConnector3">
            <a:avLst>
              <a:gd name="adj1" fmla="val -7333975"/>
            </a:avLst>
          </a:prstGeom>
          <a:noFill/>
          <a:ln w="28575" cap="flat" cmpd="sng" algn="ctr">
            <a:solidFill>
              <a:srgbClr val="FF0066"/>
            </a:solidFill>
            <a:prstDash val="solid"/>
            <a:miter lim="800000"/>
            <a:headEnd type="triangle"/>
            <a:tailEnd type="triangle"/>
          </a:ln>
          <a:effectLst/>
        </p:spPr>
      </p:cxnSp>
      <p:cxnSp>
        <p:nvCxnSpPr>
          <p:cNvPr id="72" name="Connector: Elbow 71">
            <a:extLst>
              <a:ext uri="{FF2B5EF4-FFF2-40B4-BE49-F238E27FC236}">
                <a16:creationId xmlns:a16="http://schemas.microsoft.com/office/drawing/2014/main" id="{7A7BC9C3-A3F9-434A-9377-9482639026E5}"/>
              </a:ext>
            </a:extLst>
          </p:cNvPr>
          <p:cNvCxnSpPr>
            <a:cxnSpLocks/>
            <a:stCxn id="66" idx="1"/>
            <a:endCxn id="38" idx="1"/>
          </p:cNvCxnSpPr>
          <p:nvPr/>
        </p:nvCxnSpPr>
        <p:spPr>
          <a:xfrm rot="10800000" flipH="1" flipV="1">
            <a:off x="2040110" y="2550319"/>
            <a:ext cx="758" cy="334639"/>
          </a:xfrm>
          <a:prstGeom prst="bentConnector3">
            <a:avLst>
              <a:gd name="adj1" fmla="val -22611276"/>
            </a:avLst>
          </a:prstGeom>
          <a:noFill/>
          <a:ln w="28575" cap="flat" cmpd="sng" algn="ctr">
            <a:solidFill>
              <a:srgbClr val="FF0066"/>
            </a:solidFill>
            <a:prstDash val="solid"/>
            <a:miter lim="800000"/>
            <a:headEnd type="triangle"/>
            <a:tailEnd type="triangle"/>
          </a:ln>
          <a:effectLst/>
        </p:spPr>
      </p:cxnSp>
      <p:cxnSp>
        <p:nvCxnSpPr>
          <p:cNvPr id="73" name="Connector: Elbow 72">
            <a:extLst>
              <a:ext uri="{FF2B5EF4-FFF2-40B4-BE49-F238E27FC236}">
                <a16:creationId xmlns:a16="http://schemas.microsoft.com/office/drawing/2014/main" id="{F47CDF94-2208-4202-9EE5-82E4A4E28A02}"/>
              </a:ext>
            </a:extLst>
          </p:cNvPr>
          <p:cNvCxnSpPr>
            <a:cxnSpLocks/>
            <a:stCxn id="15" idx="0"/>
            <a:endCxn id="9" idx="0"/>
          </p:cNvCxnSpPr>
          <p:nvPr/>
        </p:nvCxnSpPr>
        <p:spPr>
          <a:xfrm rot="16200000" flipH="1" flipV="1">
            <a:off x="2712354" y="-141423"/>
            <a:ext cx="102494" cy="3789653"/>
          </a:xfrm>
          <a:prstGeom prst="bentConnector3">
            <a:avLst>
              <a:gd name="adj1" fmla="val -90495"/>
            </a:avLst>
          </a:prstGeom>
          <a:noFill/>
          <a:ln w="28575" cap="flat" cmpd="sng" algn="ctr">
            <a:solidFill>
              <a:srgbClr val="C00000"/>
            </a:solidFill>
            <a:prstDash val="solid"/>
            <a:miter lim="800000"/>
            <a:headEnd type="triangle"/>
            <a:tailEnd type="triangle"/>
          </a:ln>
          <a:effectLst/>
        </p:spPr>
      </p:cxnSp>
      <p:cxnSp>
        <p:nvCxnSpPr>
          <p:cNvPr id="74" name="Straight Arrow Connector 73">
            <a:extLst>
              <a:ext uri="{FF2B5EF4-FFF2-40B4-BE49-F238E27FC236}">
                <a16:creationId xmlns:a16="http://schemas.microsoft.com/office/drawing/2014/main" id="{261A728E-8F19-412A-9C7B-DA2E42A396DE}"/>
              </a:ext>
            </a:extLst>
          </p:cNvPr>
          <p:cNvCxnSpPr>
            <a:cxnSpLocks/>
            <a:stCxn id="15" idx="3"/>
            <a:endCxn id="50" idx="1"/>
          </p:cNvCxnSpPr>
          <p:nvPr/>
        </p:nvCxnSpPr>
        <p:spPr>
          <a:xfrm>
            <a:off x="5589718" y="2408255"/>
            <a:ext cx="1535264" cy="1064561"/>
          </a:xfrm>
          <a:prstGeom prst="straightConnector1">
            <a:avLst/>
          </a:prstGeom>
          <a:noFill/>
          <a:ln w="28575" cap="flat" cmpd="sng" algn="ctr">
            <a:solidFill>
              <a:srgbClr val="C00000"/>
            </a:solidFill>
            <a:prstDash val="solid"/>
            <a:miter lim="800000"/>
            <a:headEnd type="triangle"/>
            <a:tailEnd type="triangle"/>
          </a:ln>
          <a:effectLst/>
        </p:spPr>
      </p:cxnSp>
      <p:cxnSp>
        <p:nvCxnSpPr>
          <p:cNvPr id="75" name="Straight Arrow Connector 74">
            <a:extLst>
              <a:ext uri="{FF2B5EF4-FFF2-40B4-BE49-F238E27FC236}">
                <a16:creationId xmlns:a16="http://schemas.microsoft.com/office/drawing/2014/main" id="{E89C7515-1823-4EE9-9C49-2650B71855BC}"/>
              </a:ext>
            </a:extLst>
          </p:cNvPr>
          <p:cNvCxnSpPr>
            <a:cxnSpLocks/>
            <a:endCxn id="39" idx="0"/>
          </p:cNvCxnSpPr>
          <p:nvPr/>
        </p:nvCxnSpPr>
        <p:spPr>
          <a:xfrm>
            <a:off x="5585512" y="2710993"/>
            <a:ext cx="433757" cy="589313"/>
          </a:xfrm>
          <a:prstGeom prst="straightConnector1">
            <a:avLst/>
          </a:prstGeom>
          <a:noFill/>
          <a:ln w="28575" cap="flat" cmpd="sng" algn="ctr">
            <a:solidFill>
              <a:srgbClr val="00B050"/>
            </a:solidFill>
            <a:prstDash val="sysDash"/>
            <a:miter lim="800000"/>
            <a:headEnd type="triangle"/>
            <a:tailEnd type="triangle"/>
          </a:ln>
          <a:effectLst/>
        </p:spPr>
      </p:cxnSp>
      <p:cxnSp>
        <p:nvCxnSpPr>
          <p:cNvPr id="76" name="Straight Arrow Connector 75">
            <a:extLst>
              <a:ext uri="{FF2B5EF4-FFF2-40B4-BE49-F238E27FC236}">
                <a16:creationId xmlns:a16="http://schemas.microsoft.com/office/drawing/2014/main" id="{00ADCDB0-7F8E-4A66-92BA-160B89D62898}"/>
              </a:ext>
            </a:extLst>
          </p:cNvPr>
          <p:cNvCxnSpPr>
            <a:cxnSpLocks/>
            <a:endCxn id="15" idx="1"/>
          </p:cNvCxnSpPr>
          <p:nvPr/>
        </p:nvCxnSpPr>
        <p:spPr>
          <a:xfrm flipV="1">
            <a:off x="3493570" y="2408255"/>
            <a:ext cx="233567" cy="135455"/>
          </a:xfrm>
          <a:prstGeom prst="straightConnector1">
            <a:avLst/>
          </a:prstGeom>
          <a:noFill/>
          <a:ln w="28575" cap="flat" cmpd="sng" algn="ctr">
            <a:solidFill>
              <a:srgbClr val="FF0066"/>
            </a:solidFill>
            <a:prstDash val="solid"/>
            <a:miter lim="800000"/>
            <a:headEnd type="triangle"/>
            <a:tailEnd type="triangle"/>
          </a:ln>
          <a:effectLst/>
        </p:spPr>
      </p:cxnSp>
      <p:cxnSp>
        <p:nvCxnSpPr>
          <p:cNvPr id="77" name="Straight Arrow Connector 76">
            <a:extLst>
              <a:ext uri="{FF2B5EF4-FFF2-40B4-BE49-F238E27FC236}">
                <a16:creationId xmlns:a16="http://schemas.microsoft.com/office/drawing/2014/main" id="{DDFA0846-4869-4907-8F2D-F1E9B2F1BB85}"/>
              </a:ext>
            </a:extLst>
          </p:cNvPr>
          <p:cNvCxnSpPr>
            <a:cxnSpLocks/>
            <a:stCxn id="58" idx="0"/>
            <a:endCxn id="66" idx="2"/>
          </p:cNvCxnSpPr>
          <p:nvPr/>
        </p:nvCxnSpPr>
        <p:spPr>
          <a:xfrm flipV="1">
            <a:off x="846413" y="2639929"/>
            <a:ext cx="1841746" cy="1955465"/>
          </a:xfrm>
          <a:prstGeom prst="straightConnector1">
            <a:avLst/>
          </a:prstGeom>
          <a:noFill/>
          <a:ln w="28575" cap="flat" cmpd="sng" algn="ctr">
            <a:solidFill>
              <a:srgbClr val="FF0066"/>
            </a:solidFill>
            <a:prstDash val="solid"/>
            <a:miter lim="800000"/>
            <a:headEnd type="triangle"/>
            <a:tailEnd type="triangle"/>
          </a:ln>
          <a:effectLst/>
        </p:spPr>
      </p:cxnSp>
      <p:cxnSp>
        <p:nvCxnSpPr>
          <p:cNvPr id="78" name="Straight Arrow Connector 77">
            <a:extLst>
              <a:ext uri="{FF2B5EF4-FFF2-40B4-BE49-F238E27FC236}">
                <a16:creationId xmlns:a16="http://schemas.microsoft.com/office/drawing/2014/main" id="{590D7D21-D209-40B3-B4E2-53780C59A496}"/>
              </a:ext>
            </a:extLst>
          </p:cNvPr>
          <p:cNvCxnSpPr>
            <a:cxnSpLocks/>
            <a:stCxn id="70" idx="0"/>
            <a:endCxn id="66" idx="2"/>
          </p:cNvCxnSpPr>
          <p:nvPr/>
        </p:nvCxnSpPr>
        <p:spPr>
          <a:xfrm flipH="1" flipV="1">
            <a:off x="2688159" y="2639930"/>
            <a:ext cx="2131663" cy="1940954"/>
          </a:xfrm>
          <a:prstGeom prst="straightConnector1">
            <a:avLst/>
          </a:prstGeom>
          <a:noFill/>
          <a:ln w="28575" cap="flat" cmpd="sng" algn="ctr">
            <a:solidFill>
              <a:srgbClr val="FF0066"/>
            </a:solidFill>
            <a:prstDash val="solid"/>
            <a:miter lim="800000"/>
            <a:headEnd type="triangle"/>
            <a:tailEnd type="triangle"/>
          </a:ln>
          <a:effectLst/>
        </p:spPr>
      </p:cxnSp>
      <p:cxnSp>
        <p:nvCxnSpPr>
          <p:cNvPr id="79" name="Straight Arrow Connector 78">
            <a:extLst>
              <a:ext uri="{FF2B5EF4-FFF2-40B4-BE49-F238E27FC236}">
                <a16:creationId xmlns:a16="http://schemas.microsoft.com/office/drawing/2014/main" id="{7654DEC3-E2E1-4BC9-A6C6-C08558E32F92}"/>
              </a:ext>
            </a:extLst>
          </p:cNvPr>
          <p:cNvCxnSpPr>
            <a:cxnSpLocks/>
            <a:endCxn id="38" idx="2"/>
          </p:cNvCxnSpPr>
          <p:nvPr/>
        </p:nvCxnSpPr>
        <p:spPr>
          <a:xfrm flipV="1">
            <a:off x="2414259" y="3051088"/>
            <a:ext cx="274658" cy="331651"/>
          </a:xfrm>
          <a:prstGeom prst="straightConnector1">
            <a:avLst/>
          </a:prstGeom>
          <a:noFill/>
          <a:ln w="28575" cap="flat" cmpd="sng" algn="ctr">
            <a:solidFill>
              <a:srgbClr val="FF0066"/>
            </a:solidFill>
            <a:prstDash val="solid"/>
            <a:miter lim="800000"/>
            <a:headEnd type="triangle"/>
            <a:tailEnd type="triangle"/>
          </a:ln>
          <a:effectLst/>
        </p:spPr>
      </p:cxnSp>
      <p:cxnSp>
        <p:nvCxnSpPr>
          <p:cNvPr id="80" name="Connector: Elbow 79">
            <a:extLst>
              <a:ext uri="{FF2B5EF4-FFF2-40B4-BE49-F238E27FC236}">
                <a16:creationId xmlns:a16="http://schemas.microsoft.com/office/drawing/2014/main" id="{112122F1-21B7-40F1-8707-C7511B52865A}"/>
              </a:ext>
            </a:extLst>
          </p:cNvPr>
          <p:cNvCxnSpPr>
            <a:cxnSpLocks/>
          </p:cNvCxnSpPr>
          <p:nvPr/>
        </p:nvCxnSpPr>
        <p:spPr>
          <a:xfrm rot="16200000" flipH="1" flipV="1">
            <a:off x="4948569" y="1094971"/>
            <a:ext cx="59963" cy="4537873"/>
          </a:xfrm>
          <a:prstGeom prst="bentConnector4">
            <a:avLst>
              <a:gd name="adj1" fmla="val -229680"/>
              <a:gd name="adj2" fmla="val 99795"/>
            </a:avLst>
          </a:prstGeom>
          <a:noFill/>
          <a:ln w="28575" cap="flat" cmpd="sng" algn="ctr">
            <a:solidFill>
              <a:srgbClr val="FF0066"/>
            </a:solidFill>
            <a:prstDash val="solid"/>
            <a:miter lim="800000"/>
            <a:headEnd type="triangle"/>
            <a:tailEnd type="triangle"/>
          </a:ln>
          <a:effectLst/>
        </p:spPr>
      </p:cxnSp>
      <p:cxnSp>
        <p:nvCxnSpPr>
          <p:cNvPr id="81" name="Straight Arrow Connector 80">
            <a:extLst>
              <a:ext uri="{FF2B5EF4-FFF2-40B4-BE49-F238E27FC236}">
                <a16:creationId xmlns:a16="http://schemas.microsoft.com/office/drawing/2014/main" id="{A7C0137D-917E-4050-8789-7D50EF9D755B}"/>
              </a:ext>
            </a:extLst>
          </p:cNvPr>
          <p:cNvCxnSpPr>
            <a:cxnSpLocks/>
            <a:stCxn id="57" idx="0"/>
          </p:cNvCxnSpPr>
          <p:nvPr/>
        </p:nvCxnSpPr>
        <p:spPr>
          <a:xfrm flipH="1" flipV="1">
            <a:off x="3508858" y="2875911"/>
            <a:ext cx="468960" cy="467858"/>
          </a:xfrm>
          <a:prstGeom prst="straightConnector1">
            <a:avLst/>
          </a:prstGeom>
          <a:noFill/>
          <a:ln w="28575" cap="flat" cmpd="sng" algn="ctr">
            <a:solidFill>
              <a:srgbClr val="FF0066"/>
            </a:solidFill>
            <a:prstDash val="solid"/>
            <a:miter lim="800000"/>
            <a:headEnd type="triangle"/>
            <a:tailEnd type="triangle"/>
          </a:ln>
          <a:effectLst/>
        </p:spPr>
      </p:cxnSp>
      <p:cxnSp>
        <p:nvCxnSpPr>
          <p:cNvPr id="82" name="Straight Arrow Connector 81">
            <a:extLst>
              <a:ext uri="{FF2B5EF4-FFF2-40B4-BE49-F238E27FC236}">
                <a16:creationId xmlns:a16="http://schemas.microsoft.com/office/drawing/2014/main" id="{E2FAF36D-E191-4957-B51E-2B1CF306E03F}"/>
              </a:ext>
            </a:extLst>
          </p:cNvPr>
          <p:cNvCxnSpPr>
            <a:cxnSpLocks/>
          </p:cNvCxnSpPr>
          <p:nvPr/>
        </p:nvCxnSpPr>
        <p:spPr>
          <a:xfrm flipV="1">
            <a:off x="1984255" y="4153725"/>
            <a:ext cx="288630" cy="453107"/>
          </a:xfrm>
          <a:prstGeom prst="straightConnector1">
            <a:avLst/>
          </a:prstGeom>
          <a:noFill/>
          <a:ln w="28575" cap="flat" cmpd="sng" algn="ctr">
            <a:solidFill>
              <a:srgbClr val="FF0066"/>
            </a:solidFill>
            <a:prstDash val="solid"/>
            <a:miter lim="800000"/>
            <a:headEnd type="triangle"/>
            <a:tailEnd type="triangle"/>
          </a:ln>
          <a:effectLst/>
        </p:spPr>
      </p:cxnSp>
      <p:cxnSp>
        <p:nvCxnSpPr>
          <p:cNvPr id="83" name="Straight Arrow Connector 82">
            <a:extLst>
              <a:ext uri="{FF2B5EF4-FFF2-40B4-BE49-F238E27FC236}">
                <a16:creationId xmlns:a16="http://schemas.microsoft.com/office/drawing/2014/main" id="{986175CE-E873-4F67-9B46-FC572FBFC052}"/>
              </a:ext>
            </a:extLst>
          </p:cNvPr>
          <p:cNvCxnSpPr>
            <a:cxnSpLocks/>
            <a:endCxn id="43" idx="2"/>
          </p:cNvCxnSpPr>
          <p:nvPr/>
        </p:nvCxnSpPr>
        <p:spPr>
          <a:xfrm flipV="1">
            <a:off x="2461481" y="4175542"/>
            <a:ext cx="205802" cy="442619"/>
          </a:xfrm>
          <a:prstGeom prst="straightConnector1">
            <a:avLst/>
          </a:prstGeom>
          <a:noFill/>
          <a:ln w="28575" cap="flat" cmpd="sng" algn="ctr">
            <a:solidFill>
              <a:srgbClr val="C00000"/>
            </a:solidFill>
            <a:prstDash val="solid"/>
            <a:miter lim="800000"/>
            <a:headEnd type="triangle"/>
            <a:tailEnd type="triangle"/>
          </a:ln>
          <a:effectLst/>
        </p:spPr>
      </p:cxnSp>
      <p:cxnSp>
        <p:nvCxnSpPr>
          <p:cNvPr id="84" name="Straight Arrow Connector 83">
            <a:extLst>
              <a:ext uri="{FF2B5EF4-FFF2-40B4-BE49-F238E27FC236}">
                <a16:creationId xmlns:a16="http://schemas.microsoft.com/office/drawing/2014/main" id="{B9442A7E-2F1C-4092-B5C1-4E1554D6CB60}"/>
              </a:ext>
            </a:extLst>
          </p:cNvPr>
          <p:cNvCxnSpPr>
            <a:cxnSpLocks/>
            <a:stCxn id="69" idx="0"/>
          </p:cNvCxnSpPr>
          <p:nvPr/>
        </p:nvCxnSpPr>
        <p:spPr>
          <a:xfrm flipV="1">
            <a:off x="3409363" y="4175541"/>
            <a:ext cx="766289" cy="419852"/>
          </a:xfrm>
          <a:prstGeom prst="straightConnector1">
            <a:avLst/>
          </a:prstGeom>
          <a:noFill/>
          <a:ln w="28575" cap="flat" cmpd="sng" algn="ctr">
            <a:solidFill>
              <a:srgbClr val="FF0066"/>
            </a:solidFill>
            <a:prstDash val="solid"/>
            <a:miter lim="800000"/>
            <a:headEnd type="triangle"/>
            <a:tailEnd type="triangle"/>
          </a:ln>
          <a:effectLst/>
        </p:spPr>
      </p:cxnSp>
      <p:sp>
        <p:nvSpPr>
          <p:cNvPr id="85" name="TextBox 84">
            <a:extLst>
              <a:ext uri="{FF2B5EF4-FFF2-40B4-BE49-F238E27FC236}">
                <a16:creationId xmlns:a16="http://schemas.microsoft.com/office/drawing/2014/main" id="{A608A361-9ACB-407B-9C55-D20533AA032D}"/>
              </a:ext>
            </a:extLst>
          </p:cNvPr>
          <p:cNvSpPr txBox="1"/>
          <p:nvPr/>
        </p:nvSpPr>
        <p:spPr>
          <a:xfrm>
            <a:off x="1810315" y="4285991"/>
            <a:ext cx="344966"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O1</a:t>
            </a:r>
            <a:endParaRPr kumimoji="0" lang="en-US" sz="1200" b="1" i="0" u="none" strike="noStrike" kern="0" cap="none" spc="0" normalizeH="0" baseline="0" noProof="0" dirty="0">
              <a:ln>
                <a:noFill/>
              </a:ln>
              <a:solidFill>
                <a:prstClr val="black"/>
              </a:solidFill>
              <a:effectLst/>
              <a:uLnTx/>
              <a:uFillTx/>
            </a:endParaRPr>
          </a:p>
        </p:txBody>
      </p:sp>
      <p:sp>
        <p:nvSpPr>
          <p:cNvPr id="86" name="TextBox 85">
            <a:extLst>
              <a:ext uri="{FF2B5EF4-FFF2-40B4-BE49-F238E27FC236}">
                <a16:creationId xmlns:a16="http://schemas.microsoft.com/office/drawing/2014/main" id="{B6D155AD-5C75-4C9D-9447-68745F6AF1E5}"/>
              </a:ext>
            </a:extLst>
          </p:cNvPr>
          <p:cNvSpPr txBox="1"/>
          <p:nvPr/>
        </p:nvSpPr>
        <p:spPr>
          <a:xfrm>
            <a:off x="2544858" y="4333596"/>
            <a:ext cx="335348"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A1</a:t>
            </a:r>
            <a:endParaRPr kumimoji="0" lang="en-US" sz="1200" b="1" i="0" u="none" strike="noStrike" kern="0" cap="none" spc="0" normalizeH="0" baseline="0" noProof="0" dirty="0">
              <a:ln>
                <a:noFill/>
              </a:ln>
              <a:solidFill>
                <a:prstClr val="black"/>
              </a:solidFill>
              <a:effectLst/>
              <a:uLnTx/>
              <a:uFillTx/>
            </a:endParaRPr>
          </a:p>
        </p:txBody>
      </p:sp>
      <p:cxnSp>
        <p:nvCxnSpPr>
          <p:cNvPr id="87" name="Connector: Elbow 86">
            <a:extLst>
              <a:ext uri="{FF2B5EF4-FFF2-40B4-BE49-F238E27FC236}">
                <a16:creationId xmlns:a16="http://schemas.microsoft.com/office/drawing/2014/main" id="{1A94D216-1A12-4CDF-81F1-C8E8CB654EC8}"/>
              </a:ext>
            </a:extLst>
          </p:cNvPr>
          <p:cNvCxnSpPr>
            <a:cxnSpLocks/>
          </p:cNvCxnSpPr>
          <p:nvPr/>
        </p:nvCxnSpPr>
        <p:spPr>
          <a:xfrm rot="5400000" flipH="1" flipV="1">
            <a:off x="2556676" y="1327141"/>
            <a:ext cx="776552" cy="428453"/>
          </a:xfrm>
          <a:prstGeom prst="bentConnector3">
            <a:avLst>
              <a:gd name="adj1" fmla="val 31179"/>
            </a:avLst>
          </a:prstGeom>
          <a:noFill/>
          <a:ln w="28575" cap="flat" cmpd="sng" algn="ctr">
            <a:solidFill>
              <a:srgbClr val="FF0066"/>
            </a:solidFill>
            <a:prstDash val="solid"/>
            <a:miter lim="800000"/>
            <a:headEnd type="triangle"/>
            <a:tailEnd type="triangle"/>
          </a:ln>
          <a:effectLst/>
        </p:spPr>
      </p:cxnSp>
      <p:cxnSp>
        <p:nvCxnSpPr>
          <p:cNvPr id="88" name="Straight Arrow Connector 87">
            <a:extLst>
              <a:ext uri="{FF2B5EF4-FFF2-40B4-BE49-F238E27FC236}">
                <a16:creationId xmlns:a16="http://schemas.microsoft.com/office/drawing/2014/main" id="{81F2536B-1C79-4FA8-A91D-7AA6B6D243F9}"/>
              </a:ext>
            </a:extLst>
          </p:cNvPr>
          <p:cNvCxnSpPr>
            <a:cxnSpLocks/>
          </p:cNvCxnSpPr>
          <p:nvPr/>
        </p:nvCxnSpPr>
        <p:spPr>
          <a:xfrm>
            <a:off x="6072873" y="4534515"/>
            <a:ext cx="286369" cy="0"/>
          </a:xfrm>
          <a:prstGeom prst="straightConnector1">
            <a:avLst/>
          </a:prstGeom>
          <a:noFill/>
          <a:ln w="28575" cap="flat" cmpd="sng" algn="ctr">
            <a:solidFill>
              <a:srgbClr val="FF0066"/>
            </a:solidFill>
            <a:prstDash val="solid"/>
            <a:miter lim="800000"/>
            <a:headEnd type="triangle"/>
            <a:tailEnd type="triangle"/>
          </a:ln>
          <a:effectLst/>
        </p:spPr>
      </p:cxnSp>
      <p:cxnSp>
        <p:nvCxnSpPr>
          <p:cNvPr id="89" name="Straight Arrow Connector 88">
            <a:extLst>
              <a:ext uri="{FF2B5EF4-FFF2-40B4-BE49-F238E27FC236}">
                <a16:creationId xmlns:a16="http://schemas.microsoft.com/office/drawing/2014/main" id="{C88BFA69-9D52-41E9-BB2B-53B76B90F2E9}"/>
              </a:ext>
            </a:extLst>
          </p:cNvPr>
          <p:cNvCxnSpPr>
            <a:cxnSpLocks/>
          </p:cNvCxnSpPr>
          <p:nvPr/>
        </p:nvCxnSpPr>
        <p:spPr>
          <a:xfrm>
            <a:off x="6072873" y="4774545"/>
            <a:ext cx="286369" cy="0"/>
          </a:xfrm>
          <a:prstGeom prst="straightConnector1">
            <a:avLst/>
          </a:prstGeom>
          <a:noFill/>
          <a:ln w="28575" cap="flat" cmpd="sng" algn="ctr">
            <a:solidFill>
              <a:srgbClr val="C00000"/>
            </a:solidFill>
            <a:prstDash val="solid"/>
            <a:miter lim="800000"/>
            <a:headEnd type="triangle"/>
            <a:tailEnd type="triangle"/>
          </a:ln>
          <a:effectLst/>
        </p:spPr>
      </p:cxnSp>
      <p:sp>
        <p:nvSpPr>
          <p:cNvPr id="90" name="TextBox 89">
            <a:extLst>
              <a:ext uri="{FF2B5EF4-FFF2-40B4-BE49-F238E27FC236}">
                <a16:creationId xmlns:a16="http://schemas.microsoft.com/office/drawing/2014/main" id="{B4601964-C504-4A5A-9111-6D7F1DD66BEF}"/>
              </a:ext>
            </a:extLst>
          </p:cNvPr>
          <p:cNvSpPr txBox="1"/>
          <p:nvPr/>
        </p:nvSpPr>
        <p:spPr>
          <a:xfrm>
            <a:off x="6359242" y="4414428"/>
            <a:ext cx="1242648"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Enhanced interface</a:t>
            </a:r>
          </a:p>
        </p:txBody>
      </p:sp>
      <p:sp>
        <p:nvSpPr>
          <p:cNvPr id="91" name="TextBox 90">
            <a:extLst>
              <a:ext uri="{FF2B5EF4-FFF2-40B4-BE49-F238E27FC236}">
                <a16:creationId xmlns:a16="http://schemas.microsoft.com/office/drawing/2014/main" id="{DCF4AC4B-E65B-4294-BD5E-275AE6DDAA92}"/>
              </a:ext>
            </a:extLst>
          </p:cNvPr>
          <p:cNvSpPr txBox="1"/>
          <p:nvPr/>
        </p:nvSpPr>
        <p:spPr>
          <a:xfrm>
            <a:off x="6361187" y="4643898"/>
            <a:ext cx="955711"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New interface</a:t>
            </a:r>
          </a:p>
        </p:txBody>
      </p:sp>
      <p:sp>
        <p:nvSpPr>
          <p:cNvPr id="92" name="TextBox 91">
            <a:extLst>
              <a:ext uri="{FF2B5EF4-FFF2-40B4-BE49-F238E27FC236}">
                <a16:creationId xmlns:a16="http://schemas.microsoft.com/office/drawing/2014/main" id="{CC68920E-A4EA-4D6F-90DA-3B3FF6B4CF45}"/>
              </a:ext>
            </a:extLst>
          </p:cNvPr>
          <p:cNvSpPr txBox="1"/>
          <p:nvPr/>
        </p:nvSpPr>
        <p:spPr>
          <a:xfrm>
            <a:off x="7954876" y="4409215"/>
            <a:ext cx="1116011"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Under discussion</a:t>
            </a:r>
          </a:p>
        </p:txBody>
      </p:sp>
      <p:cxnSp>
        <p:nvCxnSpPr>
          <p:cNvPr id="93" name="Straight Arrow Connector 92">
            <a:extLst>
              <a:ext uri="{FF2B5EF4-FFF2-40B4-BE49-F238E27FC236}">
                <a16:creationId xmlns:a16="http://schemas.microsoft.com/office/drawing/2014/main" id="{215F24EB-66FB-452D-B896-CC9679950918}"/>
              </a:ext>
            </a:extLst>
          </p:cNvPr>
          <p:cNvCxnSpPr>
            <a:cxnSpLocks/>
          </p:cNvCxnSpPr>
          <p:nvPr/>
        </p:nvCxnSpPr>
        <p:spPr>
          <a:xfrm>
            <a:off x="7681484" y="4524050"/>
            <a:ext cx="286369" cy="0"/>
          </a:xfrm>
          <a:prstGeom prst="straightConnector1">
            <a:avLst/>
          </a:prstGeom>
          <a:noFill/>
          <a:ln w="28575" cap="flat" cmpd="sng" algn="ctr">
            <a:solidFill>
              <a:srgbClr val="00B050"/>
            </a:solidFill>
            <a:prstDash val="sysDash"/>
            <a:miter lim="800000"/>
            <a:headEnd type="triangle"/>
            <a:tailEnd type="triangle"/>
          </a:ln>
          <a:effectLst/>
        </p:spPr>
      </p:cxnSp>
      <p:sp>
        <p:nvSpPr>
          <p:cNvPr id="94" name="TextBox 93">
            <a:extLst>
              <a:ext uri="{FF2B5EF4-FFF2-40B4-BE49-F238E27FC236}">
                <a16:creationId xmlns:a16="http://schemas.microsoft.com/office/drawing/2014/main" id="{D39AEA57-576B-41B4-83D1-E1D96DC41311}"/>
              </a:ext>
            </a:extLst>
          </p:cNvPr>
          <p:cNvSpPr txBox="1"/>
          <p:nvPr/>
        </p:nvSpPr>
        <p:spPr>
          <a:xfrm>
            <a:off x="7632895" y="4626406"/>
            <a:ext cx="859531" cy="253916"/>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highlight>
                  <a:srgbClr val="FFFF00"/>
                </a:highlight>
                <a:uLnTx/>
                <a:uFillTx/>
              </a:rPr>
              <a:t>Stretch Goal</a:t>
            </a:r>
          </a:p>
        </p:txBody>
      </p:sp>
      <p:sp>
        <p:nvSpPr>
          <p:cNvPr id="95" name="Rectangle 94">
            <a:extLst>
              <a:ext uri="{FF2B5EF4-FFF2-40B4-BE49-F238E27FC236}">
                <a16:creationId xmlns:a16="http://schemas.microsoft.com/office/drawing/2014/main" id="{B57452D2-65DC-48F8-9F54-2418291B3C4C}"/>
              </a:ext>
            </a:extLst>
          </p:cNvPr>
          <p:cNvSpPr/>
          <p:nvPr/>
        </p:nvSpPr>
        <p:spPr>
          <a:xfrm>
            <a:off x="5968301" y="4369997"/>
            <a:ext cx="3054771" cy="504734"/>
          </a:xfrm>
          <a:prstGeom prst="rect">
            <a:avLst/>
          </a:prstGeom>
          <a:no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0165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1EF6B-7B33-49FE-8C1A-9B3B73E2E5AE}"/>
              </a:ext>
            </a:extLst>
          </p:cNvPr>
          <p:cNvSpPr>
            <a:spLocks noGrp="1"/>
          </p:cNvSpPr>
          <p:nvPr>
            <p:ph type="title"/>
          </p:nvPr>
        </p:nvSpPr>
        <p:spPr/>
        <p:txBody>
          <a:bodyPr>
            <a:normAutofit/>
          </a:bodyPr>
          <a:lstStyle/>
          <a:p>
            <a:r>
              <a:rPr lang="en-US" sz="2800" dirty="0"/>
              <a:t>E2E Network Slicing Alignment with SDOs</a:t>
            </a:r>
            <a:endParaRPr lang="en-IN" sz="2800" dirty="0"/>
          </a:p>
        </p:txBody>
      </p:sp>
      <p:graphicFrame>
        <p:nvGraphicFramePr>
          <p:cNvPr id="4" name="Table 5">
            <a:extLst>
              <a:ext uri="{FF2B5EF4-FFF2-40B4-BE49-F238E27FC236}">
                <a16:creationId xmlns:a16="http://schemas.microsoft.com/office/drawing/2014/main" id="{F09C4B3F-0754-4842-BA48-3289D321A15A}"/>
              </a:ext>
            </a:extLst>
          </p:cNvPr>
          <p:cNvGraphicFramePr>
            <a:graphicFrameLocks noGrp="1"/>
          </p:cNvGraphicFramePr>
          <p:nvPr>
            <p:extLst>
              <p:ext uri="{D42A27DB-BD31-4B8C-83A1-F6EECF244321}">
                <p14:modId xmlns:p14="http://schemas.microsoft.com/office/powerpoint/2010/main" val="2734389465"/>
              </p:ext>
            </p:extLst>
          </p:nvPr>
        </p:nvGraphicFramePr>
        <p:xfrm>
          <a:off x="1064303" y="980817"/>
          <a:ext cx="7249233" cy="3749040"/>
        </p:xfrm>
        <a:graphic>
          <a:graphicData uri="http://schemas.openxmlformats.org/drawingml/2006/table">
            <a:tbl>
              <a:tblPr firstRow="1" bandRow="1"/>
              <a:tblGrid>
                <a:gridCol w="1558123">
                  <a:extLst>
                    <a:ext uri="{9D8B030D-6E8A-4147-A177-3AD203B41FA5}">
                      <a16:colId xmlns:a16="http://schemas.microsoft.com/office/drawing/2014/main" val="3769493383"/>
                    </a:ext>
                  </a:extLst>
                </a:gridCol>
                <a:gridCol w="5691110">
                  <a:extLst>
                    <a:ext uri="{9D8B030D-6E8A-4147-A177-3AD203B41FA5}">
                      <a16:colId xmlns:a16="http://schemas.microsoft.com/office/drawing/2014/main" val="2617226002"/>
                    </a:ext>
                  </a:extLst>
                </a:gridCol>
              </a:tblGrid>
              <a:tr h="297180">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1500" dirty="0"/>
                        <a:t>Standards Body</a:t>
                      </a:r>
                    </a:p>
                  </a:txBody>
                  <a:tcPr marL="68580" marR="68580" marT="34290" marB="34290">
                    <a:lnL w="12700" cmpd="sng">
                      <a:solidFill>
                        <a:srgbClr val="5B9BD5"/>
                      </a:solidFill>
                    </a:lnL>
                    <a:lnR w="12700" cmpd="sng">
                      <a:solidFill>
                        <a:srgbClr val="5B9BD5"/>
                      </a:solidFill>
                    </a:lnR>
                    <a:lnT w="12700" cmpd="sng">
                      <a:solidFill>
                        <a:srgbClr val="5B9BD5"/>
                      </a:solidFill>
                    </a:lnT>
                    <a:lnB w="25400" cmpd="sng">
                      <a:solidFill>
                        <a:srgbClr val="5B9BD5"/>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tx1"/>
                          </a:solidFill>
                          <a:latin typeface="Calibri" panose="020F0502020204030204"/>
                        </a:defRPr>
                      </a:lvl1pPr>
                      <a:lvl2pPr marL="457200" algn="l" defTabSz="457200" rtl="0" eaLnBrk="1" latinLnBrk="0" hangingPunct="1">
                        <a:defRPr sz="1800" b="1" kern="1200">
                          <a:solidFill>
                            <a:schemeClr val="tx1"/>
                          </a:solidFill>
                          <a:latin typeface="Calibri" panose="020F0502020204030204"/>
                        </a:defRPr>
                      </a:lvl2pPr>
                      <a:lvl3pPr marL="914400" algn="l" defTabSz="457200" rtl="0" eaLnBrk="1" latinLnBrk="0" hangingPunct="1">
                        <a:defRPr sz="1800" b="1" kern="1200">
                          <a:solidFill>
                            <a:schemeClr val="tx1"/>
                          </a:solidFill>
                          <a:latin typeface="Calibri" panose="020F0502020204030204"/>
                        </a:defRPr>
                      </a:lvl3pPr>
                      <a:lvl4pPr marL="1371600" algn="l" defTabSz="457200" rtl="0" eaLnBrk="1" latinLnBrk="0" hangingPunct="1">
                        <a:defRPr sz="1800" b="1" kern="1200">
                          <a:solidFill>
                            <a:schemeClr val="tx1"/>
                          </a:solidFill>
                          <a:latin typeface="Calibri" panose="020F0502020204030204"/>
                        </a:defRPr>
                      </a:lvl4pPr>
                      <a:lvl5pPr marL="1828800" algn="l" defTabSz="457200" rtl="0" eaLnBrk="1" latinLnBrk="0" hangingPunct="1">
                        <a:defRPr sz="1800" b="1" kern="1200">
                          <a:solidFill>
                            <a:schemeClr val="tx1"/>
                          </a:solidFill>
                          <a:latin typeface="Calibri" panose="020F0502020204030204"/>
                        </a:defRPr>
                      </a:lvl5pPr>
                      <a:lvl6pPr marL="2286000" algn="l" defTabSz="457200" rtl="0" eaLnBrk="1" latinLnBrk="0" hangingPunct="1">
                        <a:defRPr sz="1800" b="1" kern="1200">
                          <a:solidFill>
                            <a:schemeClr val="tx1"/>
                          </a:solidFill>
                          <a:latin typeface="Calibri" panose="020F0502020204030204"/>
                        </a:defRPr>
                      </a:lvl6pPr>
                      <a:lvl7pPr marL="2743200" algn="l" defTabSz="457200" rtl="0" eaLnBrk="1" latinLnBrk="0" hangingPunct="1">
                        <a:defRPr sz="1800" b="1" kern="1200">
                          <a:solidFill>
                            <a:schemeClr val="tx1"/>
                          </a:solidFill>
                          <a:latin typeface="Calibri" panose="020F0502020204030204"/>
                        </a:defRPr>
                      </a:lvl7pPr>
                      <a:lvl8pPr marL="3200400" algn="l" defTabSz="457200" rtl="0" eaLnBrk="1" latinLnBrk="0" hangingPunct="1">
                        <a:defRPr sz="1800" b="1" kern="1200">
                          <a:solidFill>
                            <a:schemeClr val="tx1"/>
                          </a:solidFill>
                          <a:latin typeface="Calibri" panose="020F0502020204030204"/>
                        </a:defRPr>
                      </a:lvl8pPr>
                      <a:lvl9pPr marL="3657600" algn="l" defTabSz="457200" rtl="0" eaLnBrk="1" latinLnBrk="0" hangingPunct="1">
                        <a:defRPr sz="1800" b="1" kern="1200">
                          <a:solidFill>
                            <a:schemeClr val="tx1"/>
                          </a:solidFill>
                          <a:latin typeface="Calibri" panose="020F0502020204030204"/>
                        </a:defRPr>
                      </a:lvl9pPr>
                    </a:lstStyle>
                    <a:p>
                      <a:pPr algn="ctr"/>
                      <a:r>
                        <a:rPr lang="en-US" sz="1500" dirty="0"/>
                        <a:t>Alignment Reference(s)</a:t>
                      </a:r>
                    </a:p>
                  </a:txBody>
                  <a:tcPr marL="68580" marR="68580" marT="34290" marB="34290">
                    <a:lnL w="12700" cmpd="sng">
                      <a:solidFill>
                        <a:srgbClr val="5B9BD5"/>
                      </a:solidFill>
                    </a:lnL>
                    <a:lnR w="12700" cmpd="sng">
                      <a:solidFill>
                        <a:srgbClr val="5B9BD5"/>
                      </a:solidFill>
                    </a:lnR>
                    <a:lnT w="12700" cmpd="sng">
                      <a:solidFill>
                        <a:srgbClr val="5B9BD5"/>
                      </a:solidFill>
                    </a:lnT>
                    <a:lnB w="25400" cmpd="sng">
                      <a:solidFill>
                        <a:srgbClr val="5B9BD5"/>
                      </a:solidFill>
                    </a:lnB>
                    <a:lnTlToBr w="12700" cmpd="sng">
                      <a:noFill/>
                      <a:prstDash val="solid"/>
                    </a:lnTlToBr>
                    <a:lnBlToTr w="12700" cmpd="sng">
                      <a:noFill/>
                      <a:prstDash val="solid"/>
                    </a:lnBlToTr>
                    <a:noFill/>
                  </a:tcPr>
                </a:tc>
                <a:extLst>
                  <a:ext uri="{0D108BD9-81ED-4DB2-BD59-A6C34878D82A}">
                    <a16:rowId xmlns:a16="http://schemas.microsoft.com/office/drawing/2014/main" val="369956780"/>
                  </a:ext>
                </a:extLst>
              </a:tr>
              <a:tr h="98298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500" b="1" dirty="0"/>
                        <a:t>3GPP (Rel. 16)</a:t>
                      </a:r>
                    </a:p>
                  </a:txBody>
                  <a:tcPr marL="68580" marR="68580" marT="34290" marB="34290">
                    <a:lnL w="12700" cmpd="sng">
                      <a:solidFill>
                        <a:srgbClr val="5B9BD5"/>
                      </a:solidFill>
                    </a:lnL>
                    <a:lnR w="12700" cmpd="sng">
                      <a:solidFill>
                        <a:srgbClr val="5B9BD5"/>
                      </a:solidFill>
                    </a:lnR>
                    <a:lnT w="254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53975" lvl="0" indent="-285750">
                        <a:buFont typeface="Courier New" panose="02070309020205020404" pitchFamily="49" charset="0"/>
                        <a:buChar char="o"/>
                      </a:pPr>
                      <a:r>
                        <a:rPr lang="en-US" sz="1200" dirty="0"/>
                        <a:t>TS 28.530 (Concepts, requirements)</a:t>
                      </a:r>
                    </a:p>
                    <a:p>
                      <a:pPr marL="53975" lvl="0" indent="-285750">
                        <a:buFont typeface="Courier New" panose="02070309020205020404" pitchFamily="49" charset="0"/>
                        <a:buChar char="o"/>
                      </a:pPr>
                      <a:r>
                        <a:rPr lang="en-US" sz="1200" dirty="0"/>
                        <a:t>TS 28.531 (Slice and Slice sub-net LCM)</a:t>
                      </a:r>
                    </a:p>
                    <a:p>
                      <a:pPr marL="53975" lvl="0" indent="-285750">
                        <a:buFont typeface="Courier New" panose="02070309020205020404" pitchFamily="49" charset="0"/>
                        <a:buChar char="o"/>
                      </a:pPr>
                      <a:r>
                        <a:rPr lang="en-US" sz="1200" dirty="0"/>
                        <a:t>TS 28.541 (Network Resource Models)</a:t>
                      </a:r>
                    </a:p>
                    <a:p>
                      <a:pPr marL="53975" lvl="0" indent="-285750">
                        <a:buFont typeface="Courier New" panose="02070309020205020404" pitchFamily="49" charset="0"/>
                        <a:buChar char="o"/>
                      </a:pPr>
                      <a:r>
                        <a:rPr lang="en-US" sz="1200" dirty="0"/>
                        <a:t>TS 23.501 (Procedures in Control Plane)</a:t>
                      </a:r>
                    </a:p>
                    <a:p>
                      <a:pPr marL="53975" lvl="0" indent="-285750">
                        <a:buFont typeface="Courier New" panose="02070309020205020404" pitchFamily="49" charset="0"/>
                        <a:buChar char="o"/>
                      </a:pPr>
                      <a:r>
                        <a:rPr lang="en-US" sz="1200" dirty="0"/>
                        <a:t>TS 28.552 and TS 28.554 (PM and KPIs)</a:t>
                      </a:r>
                    </a:p>
                  </a:txBody>
                  <a:tcPr marL="68580" marR="68580" marT="34290" marB="34290">
                    <a:lnL w="12700" cmpd="sng">
                      <a:solidFill>
                        <a:srgbClr val="5B9BD5"/>
                      </a:solidFill>
                    </a:lnL>
                    <a:lnR w="12700" cmpd="sng">
                      <a:solidFill>
                        <a:srgbClr val="5B9BD5"/>
                      </a:solidFill>
                    </a:lnR>
                    <a:lnT w="254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extLst>
                  <a:ext uri="{0D108BD9-81ED-4DB2-BD59-A6C34878D82A}">
                    <a16:rowId xmlns:a16="http://schemas.microsoft.com/office/drawing/2014/main" val="1892347771"/>
                  </a:ext>
                </a:extLst>
              </a:tr>
              <a:tr h="4343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500" b="1" dirty="0"/>
                        <a:t>TMF</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53975" lvl="0" indent="-285750">
                        <a:buFont typeface="Courier New" panose="02070309020205020404" pitchFamily="49" charset="0"/>
                        <a:buChar char="o"/>
                      </a:pPr>
                      <a:r>
                        <a:rPr lang="en-US" sz="1200" dirty="0"/>
                        <a:t>TMF 641 (Service Order – CSMF NB)</a:t>
                      </a:r>
                    </a:p>
                    <a:p>
                      <a:pPr marL="53975" lvl="0" indent="-285750">
                        <a:buFont typeface="Courier New" panose="02070309020205020404" pitchFamily="49" charset="0"/>
                        <a:buChar char="o"/>
                      </a:pPr>
                      <a:r>
                        <a:rPr lang="en-US" sz="1200" dirty="0"/>
                        <a:t>TMF 628 (PM and KPI monitoring – just started)</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extLst>
                  <a:ext uri="{0D108BD9-81ED-4DB2-BD59-A6C34878D82A}">
                    <a16:rowId xmlns:a16="http://schemas.microsoft.com/office/drawing/2014/main" val="3225146118"/>
                  </a:ext>
                </a:extLst>
              </a:tr>
              <a:tr h="61722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500" b="1" dirty="0"/>
                        <a:t>ETSI</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53975" lvl="0" indent="-285750">
                        <a:buFont typeface="Courier New" panose="02070309020205020404" pitchFamily="49" charset="0"/>
                        <a:buChar char="o"/>
                      </a:pPr>
                      <a:r>
                        <a:rPr lang="en-US" sz="1200" kern="1200" dirty="0">
                          <a:solidFill>
                            <a:schemeClr val="tx1"/>
                          </a:solidFill>
                          <a:latin typeface="+mn-lt"/>
                          <a:ea typeface="+mn-ea"/>
                          <a:cs typeface="+mn-cs"/>
                        </a:rPr>
                        <a:t>ZSM 002 ZSM Framework</a:t>
                      </a:r>
                    </a:p>
                    <a:p>
                      <a:pPr marL="53975" lvl="0" indent="-285750">
                        <a:buFont typeface="Courier New" panose="02070309020205020404" pitchFamily="49" charset="0"/>
                        <a:buChar char="o"/>
                      </a:pPr>
                      <a:r>
                        <a:rPr lang="en-US" sz="1200" kern="1200" dirty="0">
                          <a:solidFill>
                            <a:schemeClr val="tx1"/>
                          </a:solidFill>
                          <a:latin typeface="+mn-lt"/>
                          <a:ea typeface="+mn-ea"/>
                          <a:cs typeface="+mn-cs"/>
                        </a:rPr>
                        <a:t>ZSM 003 E2E Network Slicing Architecture</a:t>
                      </a:r>
                    </a:p>
                    <a:p>
                      <a:pPr marL="53975" lvl="0" indent="-285750">
                        <a:buFont typeface="Courier New" panose="02070309020205020404" pitchFamily="49" charset="0"/>
                        <a:buChar char="o"/>
                      </a:pPr>
                      <a:r>
                        <a:rPr lang="en-US" sz="1200" kern="1200" dirty="0">
                          <a:solidFill>
                            <a:schemeClr val="tx1"/>
                          </a:solidFill>
                          <a:latin typeface="+mn-lt"/>
                          <a:ea typeface="+mn-ea"/>
                          <a:cs typeface="+mn-cs"/>
                        </a:rPr>
                        <a:t>ZSM 009 Closed-loop Automation</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extLst>
                  <a:ext uri="{0D108BD9-81ED-4DB2-BD59-A6C34878D82A}">
                    <a16:rowId xmlns:a16="http://schemas.microsoft.com/office/drawing/2014/main" val="414104048"/>
                  </a:ext>
                </a:extLst>
              </a:tr>
              <a:tr h="61722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500" b="1" dirty="0"/>
                        <a:t>IETF</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53975" lvl="0" indent="-285750">
                        <a:buFont typeface="Courier New" panose="02070309020205020404" pitchFamily="49" charset="0"/>
                        <a:buChar char="o"/>
                      </a:pPr>
                      <a:r>
                        <a:rPr lang="en-US" sz="1200" kern="1200" dirty="0">
                          <a:solidFill>
                            <a:schemeClr val="tx1"/>
                          </a:solidFill>
                          <a:latin typeface="+mn-lt"/>
                          <a:ea typeface="+mn-ea"/>
                          <a:cs typeface="+mn-cs"/>
                        </a:rPr>
                        <a:t>draft-rokui-5g-ietf-network-slice-00</a:t>
                      </a:r>
                    </a:p>
                    <a:p>
                      <a:pPr marL="53975" lvl="0" indent="-285750">
                        <a:buFont typeface="Courier New" panose="02070309020205020404" pitchFamily="49" charset="0"/>
                        <a:buChar char="o"/>
                      </a:pPr>
                      <a:r>
                        <a:rPr lang="en-GB" sz="1200" kern="1200" dirty="0">
                          <a:solidFill>
                            <a:schemeClr val="tx1"/>
                          </a:solidFill>
                          <a:latin typeface="+mn-lt"/>
                          <a:ea typeface="+mn-ea"/>
                          <a:cs typeface="+mn-cs"/>
                        </a:rPr>
                        <a:t>draft-</a:t>
                      </a:r>
                      <a:r>
                        <a:rPr lang="en-GB" sz="1200" kern="1200" dirty="0" err="1">
                          <a:solidFill>
                            <a:schemeClr val="tx1"/>
                          </a:solidFill>
                          <a:latin typeface="+mn-lt"/>
                          <a:ea typeface="+mn-ea"/>
                          <a:cs typeface="+mn-cs"/>
                        </a:rPr>
                        <a:t>ietf</a:t>
                      </a:r>
                      <a:r>
                        <a:rPr lang="en-GB" sz="1200" kern="1200" dirty="0">
                          <a:solidFill>
                            <a:schemeClr val="tx1"/>
                          </a:solidFill>
                          <a:latin typeface="+mn-lt"/>
                          <a:ea typeface="+mn-ea"/>
                          <a:cs typeface="+mn-cs"/>
                        </a:rPr>
                        <a:t>-teas-</a:t>
                      </a:r>
                      <a:r>
                        <a:rPr lang="en-GB" sz="1200" kern="1200" dirty="0" err="1">
                          <a:solidFill>
                            <a:schemeClr val="tx1"/>
                          </a:solidFill>
                          <a:latin typeface="+mn-lt"/>
                          <a:ea typeface="+mn-ea"/>
                          <a:cs typeface="+mn-cs"/>
                        </a:rPr>
                        <a:t>actn</a:t>
                      </a:r>
                      <a:r>
                        <a:rPr lang="en-GB" sz="1200" kern="1200" dirty="0">
                          <a:solidFill>
                            <a:schemeClr val="tx1"/>
                          </a:solidFill>
                          <a:latin typeface="+mn-lt"/>
                          <a:ea typeface="+mn-ea"/>
                          <a:cs typeface="+mn-cs"/>
                        </a:rPr>
                        <a:t>-</a:t>
                      </a:r>
                      <a:r>
                        <a:rPr lang="en-GB" sz="1200" kern="1200" dirty="0" err="1">
                          <a:solidFill>
                            <a:schemeClr val="tx1"/>
                          </a:solidFill>
                          <a:latin typeface="+mn-lt"/>
                          <a:ea typeface="+mn-ea"/>
                          <a:cs typeface="+mn-cs"/>
                        </a:rPr>
                        <a:t>vn</a:t>
                      </a:r>
                      <a:r>
                        <a:rPr lang="en-GB" sz="1200" kern="1200" dirty="0">
                          <a:solidFill>
                            <a:schemeClr val="tx1"/>
                          </a:solidFill>
                          <a:latin typeface="+mn-lt"/>
                          <a:ea typeface="+mn-ea"/>
                          <a:cs typeface="+mn-cs"/>
                        </a:rPr>
                        <a:t>-yang</a:t>
                      </a:r>
                    </a:p>
                    <a:p>
                      <a:pPr marL="53975" lvl="0" indent="-285750">
                        <a:buFont typeface="Courier New" panose="02070309020205020404" pitchFamily="49" charset="0"/>
                        <a:buChar char="o"/>
                      </a:pPr>
                      <a:r>
                        <a:rPr lang="en-GB" sz="1200" kern="1200" dirty="0">
                          <a:solidFill>
                            <a:schemeClr val="tx1"/>
                          </a:solidFill>
                          <a:latin typeface="+mn-lt"/>
                          <a:ea typeface="+mn-ea"/>
                          <a:cs typeface="+mn-cs"/>
                        </a:rPr>
                        <a:t>RFC 8795</a:t>
                      </a:r>
                      <a:r>
                        <a:rPr lang="en-US" sz="1200" kern="1200" dirty="0">
                          <a:solidFill>
                            <a:schemeClr val="tx1"/>
                          </a:solidFill>
                          <a:latin typeface="+mn-lt"/>
                          <a:ea typeface="+mn-ea"/>
                          <a:cs typeface="+mn-cs"/>
                        </a:rPr>
                        <a:t>: YANG models for TE topologies</a:t>
                      </a:r>
                      <a:endParaRPr lang="en-GB" sz="1200" kern="1200" dirty="0">
                        <a:solidFill>
                          <a:schemeClr val="tx1"/>
                        </a:solidFill>
                        <a:latin typeface="+mn-lt"/>
                        <a:ea typeface="+mn-ea"/>
                        <a:cs typeface="+mn-cs"/>
                      </a:endParaRP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extLst>
                  <a:ext uri="{0D108BD9-81ED-4DB2-BD59-A6C34878D82A}">
                    <a16:rowId xmlns:a16="http://schemas.microsoft.com/office/drawing/2014/main" val="240606198"/>
                  </a:ext>
                </a:extLst>
              </a:tr>
              <a:tr h="80010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500" b="1" dirty="0"/>
                        <a:t>O-RAN</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53975" lvl="0" indent="-285750">
                        <a:buFont typeface="Courier New" panose="02070309020205020404" pitchFamily="49" charset="0"/>
                        <a:buChar char="o"/>
                      </a:pPr>
                      <a:r>
                        <a:rPr lang="en-US" sz="1200" dirty="0"/>
                        <a:t>O1 (RAN Configuration, notifications, PM data) – in progress</a:t>
                      </a:r>
                    </a:p>
                    <a:p>
                      <a:pPr marL="53975" lvl="0" indent="-285750">
                        <a:buFont typeface="Courier New" panose="02070309020205020404" pitchFamily="49" charset="0"/>
                        <a:buChar char="o"/>
                      </a:pPr>
                      <a:r>
                        <a:rPr lang="en-US" sz="1200" dirty="0"/>
                        <a:t>O2 (not started yet)</a:t>
                      </a:r>
                    </a:p>
                    <a:p>
                      <a:pPr marL="53975" lvl="0" indent="-285750">
                        <a:buFont typeface="Courier New" panose="02070309020205020404" pitchFamily="49" charset="0"/>
                        <a:buChar char="o"/>
                      </a:pPr>
                      <a:r>
                        <a:rPr lang="en-US" sz="1200" dirty="0"/>
                        <a:t>A1 – just started</a:t>
                      </a:r>
                    </a:p>
                    <a:p>
                      <a:pPr marL="53975" lvl="0" indent="-285750">
                        <a:buFont typeface="Courier New" panose="02070309020205020404" pitchFamily="49" charset="0"/>
                        <a:buChar char="o"/>
                      </a:pPr>
                      <a:r>
                        <a:rPr lang="en-US" sz="1200" dirty="0"/>
                        <a:t>RAN architecture and functional split (Non-RT RIC, Near-RT RIC, SMO) – in progress</a:t>
                      </a:r>
                    </a:p>
                  </a:txBody>
                  <a:tcPr marL="68580" marR="68580" marT="34290" marB="34290">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extLst>
                  <a:ext uri="{0D108BD9-81ED-4DB2-BD59-A6C34878D82A}">
                    <a16:rowId xmlns:a16="http://schemas.microsoft.com/office/drawing/2014/main" val="1547588435"/>
                  </a:ext>
                </a:extLst>
              </a:tr>
            </a:tbl>
          </a:graphicData>
        </a:graphic>
      </p:graphicFrame>
    </p:spTree>
    <p:extLst>
      <p:ext uri="{BB962C8B-B14F-4D97-AF65-F5344CB8AC3E}">
        <p14:creationId xmlns:p14="http://schemas.microsoft.com/office/powerpoint/2010/main" val="2926009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78F34-6D6E-4930-BA26-2BB58B132FBB}"/>
              </a:ext>
            </a:extLst>
          </p:cNvPr>
          <p:cNvSpPr>
            <a:spLocks noGrp="1"/>
          </p:cNvSpPr>
          <p:nvPr>
            <p:ph type="title"/>
          </p:nvPr>
        </p:nvSpPr>
        <p:spPr/>
        <p:txBody>
          <a:bodyPr>
            <a:normAutofit/>
          </a:bodyPr>
          <a:lstStyle/>
          <a:p>
            <a:r>
              <a:rPr lang="en-US" sz="2800" dirty="0"/>
              <a:t>Additional aspects to be considered</a:t>
            </a:r>
            <a:endParaRPr lang="en-IN" sz="2800" dirty="0"/>
          </a:p>
        </p:txBody>
      </p:sp>
      <p:sp>
        <p:nvSpPr>
          <p:cNvPr id="4" name="Text Placeholder 3">
            <a:extLst>
              <a:ext uri="{FF2B5EF4-FFF2-40B4-BE49-F238E27FC236}">
                <a16:creationId xmlns:a16="http://schemas.microsoft.com/office/drawing/2014/main" id="{8D15AB0D-C16C-4442-BA16-9D1CD002826D}"/>
              </a:ext>
            </a:extLst>
          </p:cNvPr>
          <p:cNvSpPr txBox="1">
            <a:spLocks/>
          </p:cNvSpPr>
          <p:nvPr/>
        </p:nvSpPr>
        <p:spPr>
          <a:xfrm>
            <a:off x="257175" y="969727"/>
            <a:ext cx="8629650" cy="3877865"/>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1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PM data aggregation – within ONAP or outside ONAP?</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r>
              <a:rPr kumimoji="0" lang="en-US" sz="1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No impact to Honolulu content, however, it has to be clarified in general from an ONAP architecture perspective.</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1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Alignment/collaboration with CPS for RAN configuration</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r>
              <a:rPr kumimoji="0" lang="en-US" sz="1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Already started, will take it forward in Honolulu</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1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First steps towards (modernized) TMF 628-based PM/KPI monitoring</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r>
              <a:rPr kumimoji="0" lang="en-US" sz="1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Indicated as a stretch goal for Honolulu, will also depend on API being finalized in time.</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1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Alignment with CNF orchestration</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r>
              <a:rPr kumimoji="0" lang="en-US" sz="1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To be discussed further, may be taken up beyond Honolulu</a:t>
            </a:r>
          </a:p>
          <a:p>
            <a:pPr marL="171450" marR="0" lvl="0" indent="-171450" algn="l" defTabSz="685800" rtl="0" eaLnBrk="1" fontAlgn="auto" latinLnBrk="0" hangingPunct="1">
              <a:lnSpc>
                <a:spcPct val="90000"/>
              </a:lnSpc>
              <a:spcBef>
                <a:spcPts val="750"/>
              </a:spcBef>
              <a:spcAft>
                <a:spcPts val="0"/>
              </a:spcAft>
              <a:buClrTx/>
              <a:buSzTx/>
              <a:buFont typeface="Arial" charset="0"/>
              <a:buChar char="•"/>
              <a:tabLst/>
              <a:defRPr/>
            </a:pPr>
            <a:r>
              <a:rPr kumimoji="0" lang="en-US" sz="21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Interaction with Core NFs – NSSF, NWDAF</a:t>
            </a:r>
          </a:p>
          <a:p>
            <a:pPr marL="514350" marR="0" lvl="1" indent="-171450" algn="l" defTabSz="685800" rtl="0" eaLnBrk="1" fontAlgn="auto" latinLnBrk="0" hangingPunct="1">
              <a:lnSpc>
                <a:spcPct val="90000"/>
              </a:lnSpc>
              <a:spcBef>
                <a:spcPts val="375"/>
              </a:spcBef>
              <a:spcAft>
                <a:spcPts val="0"/>
              </a:spcAft>
              <a:buClrTx/>
              <a:buSzTx/>
              <a:buFont typeface=".AppleSystemUIFont" charset="-120"/>
              <a:buChar char="-"/>
              <a:tabLst/>
              <a:defRPr/>
            </a:pPr>
            <a:r>
              <a:rPr kumimoji="0" lang="en-US" sz="1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To be taken up beyond Honolulu</a:t>
            </a:r>
            <a:endPar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12488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1FE89-2C27-4606-BDFB-63A4534F110E}"/>
              </a:ext>
            </a:extLst>
          </p:cNvPr>
          <p:cNvSpPr>
            <a:spLocks noGrp="1"/>
          </p:cNvSpPr>
          <p:nvPr>
            <p:ph type="title"/>
          </p:nvPr>
        </p:nvSpPr>
        <p:spPr/>
        <p:txBody>
          <a:bodyPr/>
          <a:lstStyle/>
          <a:p>
            <a:r>
              <a:rPr lang="en-US" dirty="0"/>
              <a:t>Network Slicing: 3GPP Context</a:t>
            </a:r>
            <a:endParaRPr lang="en-IN" dirty="0"/>
          </a:p>
        </p:txBody>
      </p:sp>
      <p:pic>
        <p:nvPicPr>
          <p:cNvPr id="5" name="Picture 2" descr="c">
            <a:extLst>
              <a:ext uri="{FF2B5EF4-FFF2-40B4-BE49-F238E27FC236}">
                <a16:creationId xmlns:a16="http://schemas.microsoft.com/office/drawing/2014/main" id="{B646CAC0-81C2-40F5-8E19-92308DC352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39" y="1351968"/>
            <a:ext cx="4963563" cy="266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a:extLst>
              <a:ext uri="{FF2B5EF4-FFF2-40B4-BE49-F238E27FC236}">
                <a16:creationId xmlns:a16="http://schemas.microsoft.com/office/drawing/2014/main" id="{5F8731FD-A945-4E82-9A4B-DFABC9AFC6E1}"/>
              </a:ext>
            </a:extLst>
          </p:cNvPr>
          <p:cNvSpPr>
            <a:spLocks noChangeArrowheads="1"/>
          </p:cNvSpPr>
          <p:nvPr/>
        </p:nvSpPr>
        <p:spPr bwMode="auto">
          <a:xfrm>
            <a:off x="4885959" y="138206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endParaRPr>
          </a:p>
        </p:txBody>
      </p:sp>
      <p:graphicFrame>
        <p:nvGraphicFramePr>
          <p:cNvPr id="7" name="Object 6">
            <a:extLst>
              <a:ext uri="{FF2B5EF4-FFF2-40B4-BE49-F238E27FC236}">
                <a16:creationId xmlns:a16="http://schemas.microsoft.com/office/drawing/2014/main" id="{CF1E708A-11CD-4DCF-80D8-74ECF87BDFF9}"/>
              </a:ext>
            </a:extLst>
          </p:cNvPr>
          <p:cNvGraphicFramePr>
            <a:graphicFrameLocks noChangeAspect="1"/>
          </p:cNvGraphicFramePr>
          <p:nvPr>
            <p:extLst>
              <p:ext uri="{D42A27DB-BD31-4B8C-83A1-F6EECF244321}">
                <p14:modId xmlns:p14="http://schemas.microsoft.com/office/powerpoint/2010/main" val="2458821009"/>
              </p:ext>
            </p:extLst>
          </p:nvPr>
        </p:nvGraphicFramePr>
        <p:xfrm>
          <a:off x="4883918" y="1283947"/>
          <a:ext cx="4201397" cy="3084004"/>
        </p:xfrm>
        <a:graphic>
          <a:graphicData uri="http://schemas.openxmlformats.org/presentationml/2006/ole">
            <mc:AlternateContent xmlns:mc="http://schemas.openxmlformats.org/markup-compatibility/2006">
              <mc:Choice xmlns:v="urn:schemas-microsoft-com:vml" Requires="v">
                <p:oleObj spid="_x0000_s2064" r:id="rId5" imgW="5368082" imgH="3947113" progId="Visio.Drawing.15">
                  <p:embed/>
                </p:oleObj>
              </mc:Choice>
              <mc:Fallback>
                <p:oleObj r:id="rId5" imgW="5368082" imgH="3947113" progId="Visio.Drawing.15">
                  <p:embed/>
                  <p:pic>
                    <p:nvPicPr>
                      <p:cNvPr id="8" name="Object 7">
                        <a:extLst>
                          <a:ext uri="{FF2B5EF4-FFF2-40B4-BE49-F238E27FC236}">
                            <a16:creationId xmlns:a16="http://schemas.microsoft.com/office/drawing/2014/main" id="{719DA487-ABA1-4EC5-A924-E3DCFCE1B0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3918" y="1283947"/>
                        <a:ext cx="4201397" cy="3084004"/>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C6455B9B-21C4-41F5-8881-9FD8C175A46E}"/>
              </a:ext>
            </a:extLst>
          </p:cNvPr>
          <p:cNvSpPr txBox="1"/>
          <p:nvPr/>
        </p:nvSpPr>
        <p:spPr>
          <a:xfrm>
            <a:off x="5972931" y="901767"/>
            <a:ext cx="2421304"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3GPP TS 28.530 v15.2.0</a:t>
            </a:r>
          </a:p>
        </p:txBody>
      </p:sp>
      <p:sp>
        <p:nvSpPr>
          <p:cNvPr id="9" name="TextBox 8">
            <a:extLst>
              <a:ext uri="{FF2B5EF4-FFF2-40B4-BE49-F238E27FC236}">
                <a16:creationId xmlns:a16="http://schemas.microsoft.com/office/drawing/2014/main" id="{7F9BCFF3-9BD8-4ECA-B861-D6E8A1D773A3}"/>
              </a:ext>
            </a:extLst>
          </p:cNvPr>
          <p:cNvSpPr txBox="1"/>
          <p:nvPr/>
        </p:nvSpPr>
        <p:spPr>
          <a:xfrm>
            <a:off x="721825" y="4299024"/>
            <a:ext cx="8324188" cy="507831"/>
          </a:xfrm>
          <a:prstGeom prst="rect">
            <a:avLst/>
          </a:prstGeom>
          <a:solidFill>
            <a:srgbClr val="66FFFF"/>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This has some implications w.r.to realization of NSSMF functionality and is not considered IN ONAP, as there is no clarity yet on the real purpose and background.</a:t>
            </a:r>
          </a:p>
        </p:txBody>
      </p:sp>
      <p:sp>
        <p:nvSpPr>
          <p:cNvPr id="10" name="TextBox 9">
            <a:extLst>
              <a:ext uri="{FF2B5EF4-FFF2-40B4-BE49-F238E27FC236}">
                <a16:creationId xmlns:a16="http://schemas.microsoft.com/office/drawing/2014/main" id="{FD775DCA-C2DE-4427-8388-049C9FB19E72}"/>
              </a:ext>
            </a:extLst>
          </p:cNvPr>
          <p:cNvSpPr txBox="1"/>
          <p:nvPr/>
        </p:nvSpPr>
        <p:spPr>
          <a:xfrm>
            <a:off x="1031496" y="948883"/>
            <a:ext cx="2421304" cy="369332"/>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3GPP TS 28.530 v15.1.0</a:t>
            </a:r>
          </a:p>
        </p:txBody>
      </p:sp>
      <p:sp>
        <p:nvSpPr>
          <p:cNvPr id="11" name="Arrow: Left 10">
            <a:extLst>
              <a:ext uri="{FF2B5EF4-FFF2-40B4-BE49-F238E27FC236}">
                <a16:creationId xmlns:a16="http://schemas.microsoft.com/office/drawing/2014/main" id="{5385CA58-4CD4-4D18-B88B-57EE1C555077}"/>
              </a:ext>
            </a:extLst>
          </p:cNvPr>
          <p:cNvSpPr/>
          <p:nvPr/>
        </p:nvSpPr>
        <p:spPr>
          <a:xfrm>
            <a:off x="8137923" y="2183542"/>
            <a:ext cx="778430" cy="286551"/>
          </a:xfrm>
          <a:prstGeom prst="leftArrow">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Arrow: Left 11">
            <a:extLst>
              <a:ext uri="{FF2B5EF4-FFF2-40B4-BE49-F238E27FC236}">
                <a16:creationId xmlns:a16="http://schemas.microsoft.com/office/drawing/2014/main" id="{7E610394-EC9C-4C4E-8407-A1310E5B1B4E}"/>
              </a:ext>
            </a:extLst>
          </p:cNvPr>
          <p:cNvSpPr/>
          <p:nvPr/>
        </p:nvSpPr>
        <p:spPr>
          <a:xfrm>
            <a:off x="268894" y="4429584"/>
            <a:ext cx="420721" cy="223628"/>
          </a:xfrm>
          <a:prstGeom prst="leftArrow">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A7A81F41-24B6-4484-BE42-F8FFB84FA127}"/>
              </a:ext>
            </a:extLst>
          </p:cNvPr>
          <p:cNvSpPr txBox="1"/>
          <p:nvPr/>
        </p:nvSpPr>
        <p:spPr>
          <a:xfrm>
            <a:off x="33985" y="851369"/>
            <a:ext cx="628015" cy="854080"/>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4950" b="1" i="0" u="none" strike="noStrike" kern="0" cap="none" spc="0" normalizeH="0" baseline="0" noProof="0" dirty="0">
                <a:ln>
                  <a:noFill/>
                </a:ln>
                <a:solidFill>
                  <a:srgbClr val="009900"/>
                </a:solidFill>
                <a:effectLst/>
                <a:uLnTx/>
                <a:uFillTx/>
                <a:sym typeface="Wingdings" panose="05000000000000000000" pitchFamily="2" charset="2"/>
              </a:rPr>
              <a:t></a:t>
            </a:r>
          </a:p>
        </p:txBody>
      </p:sp>
    </p:spTree>
    <p:extLst>
      <p:ext uri="{BB962C8B-B14F-4D97-AF65-F5344CB8AC3E}">
        <p14:creationId xmlns:p14="http://schemas.microsoft.com/office/powerpoint/2010/main" val="3418730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0259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4484-6663-42DD-9F3F-66F26AA0CA5C}"/>
              </a:ext>
            </a:extLst>
          </p:cNvPr>
          <p:cNvSpPr>
            <a:spLocks noGrp="1"/>
          </p:cNvSpPr>
          <p:nvPr>
            <p:ph type="title"/>
          </p:nvPr>
        </p:nvSpPr>
        <p:spPr/>
        <p:txBody>
          <a:bodyPr>
            <a:noAutofit/>
          </a:bodyPr>
          <a:lstStyle/>
          <a:p>
            <a:r>
              <a:rPr lang="en-US" altLang="zh-CN" sz="2800" dirty="0"/>
              <a:t>ONAP-based</a:t>
            </a:r>
            <a:r>
              <a:rPr lang="zh-CN" altLang="en-US" sz="2800" dirty="0"/>
              <a:t> </a:t>
            </a:r>
            <a:r>
              <a:rPr lang="en-US" altLang="zh-CN" sz="2800" dirty="0"/>
              <a:t>Slice</a:t>
            </a:r>
            <a:r>
              <a:rPr lang="zh-CN" altLang="en-US" sz="2800" dirty="0"/>
              <a:t> </a:t>
            </a:r>
            <a:r>
              <a:rPr lang="en-US" altLang="zh-CN" sz="2800" dirty="0"/>
              <a:t>Management:</a:t>
            </a:r>
            <a:r>
              <a:rPr lang="zh-CN" altLang="en-US" sz="2800" dirty="0"/>
              <a:t> </a:t>
            </a:r>
            <a:r>
              <a:rPr lang="en-US" altLang="zh-CN" sz="2800" dirty="0"/>
              <a:t>Overall</a:t>
            </a:r>
            <a:r>
              <a:rPr lang="zh-CN" altLang="en-US" sz="2800" dirty="0"/>
              <a:t> </a:t>
            </a:r>
            <a:r>
              <a:rPr lang="en-US" altLang="zh-CN" sz="2800" dirty="0"/>
              <a:t>Architecture</a:t>
            </a:r>
            <a:r>
              <a:rPr lang="zh-CN" altLang="en-US" sz="2800" dirty="0"/>
              <a:t> </a:t>
            </a:r>
            <a:r>
              <a:rPr lang="en-US" altLang="zh-CN" sz="2800" dirty="0"/>
              <a:t>Choices</a:t>
            </a:r>
            <a:endParaRPr lang="en-IN" sz="2800" dirty="0"/>
          </a:p>
        </p:txBody>
      </p:sp>
      <p:sp>
        <p:nvSpPr>
          <p:cNvPr id="4" name="Rectangle 3">
            <a:extLst>
              <a:ext uri="{FF2B5EF4-FFF2-40B4-BE49-F238E27FC236}">
                <a16:creationId xmlns:a16="http://schemas.microsoft.com/office/drawing/2014/main" id="{0806D495-652D-4731-B46D-ECFBD1C73323}"/>
              </a:ext>
            </a:extLst>
          </p:cNvPr>
          <p:cNvSpPr/>
          <p:nvPr/>
        </p:nvSpPr>
        <p:spPr>
          <a:xfrm>
            <a:off x="327434" y="2549939"/>
            <a:ext cx="1365677" cy="431991"/>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5" name="Rectangle 4">
            <a:extLst>
              <a:ext uri="{FF2B5EF4-FFF2-40B4-BE49-F238E27FC236}">
                <a16:creationId xmlns:a16="http://schemas.microsoft.com/office/drawing/2014/main" id="{58AD200B-AA92-4380-BC99-36427B1C4A48}"/>
              </a:ext>
            </a:extLst>
          </p:cNvPr>
          <p:cNvSpPr/>
          <p:nvPr/>
        </p:nvSpPr>
        <p:spPr>
          <a:xfrm>
            <a:off x="326554" y="1691757"/>
            <a:ext cx="1365677" cy="425977"/>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6" name="Arrow: Up-Down 5">
            <a:extLst>
              <a:ext uri="{FF2B5EF4-FFF2-40B4-BE49-F238E27FC236}">
                <a16:creationId xmlns:a16="http://schemas.microsoft.com/office/drawing/2014/main" id="{97CAAFEA-20AB-42B7-9E2D-554254F770F5}"/>
              </a:ext>
            </a:extLst>
          </p:cNvPr>
          <p:cNvSpPr/>
          <p:nvPr/>
        </p:nvSpPr>
        <p:spPr>
          <a:xfrm>
            <a:off x="894212" y="2117735"/>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93F00D8C-6ABF-4806-8446-1987526B82BA}"/>
              </a:ext>
            </a:extLst>
          </p:cNvPr>
          <p:cNvSpPr txBox="1"/>
          <p:nvPr/>
        </p:nvSpPr>
        <p:spPr>
          <a:xfrm>
            <a:off x="1051283" y="1320288"/>
            <a:ext cx="76655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TMF APIs</a:t>
            </a:r>
          </a:p>
        </p:txBody>
      </p:sp>
      <p:sp>
        <p:nvSpPr>
          <p:cNvPr id="8" name="Rectangle 7">
            <a:extLst>
              <a:ext uri="{FF2B5EF4-FFF2-40B4-BE49-F238E27FC236}">
                <a16:creationId xmlns:a16="http://schemas.microsoft.com/office/drawing/2014/main" id="{05517BD7-6E63-4D44-9E0F-87043CB09E28}"/>
              </a:ext>
            </a:extLst>
          </p:cNvPr>
          <p:cNvSpPr/>
          <p:nvPr/>
        </p:nvSpPr>
        <p:spPr>
          <a:xfrm>
            <a:off x="327434" y="3423853"/>
            <a:ext cx="1364797" cy="407541"/>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1500" b="0"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9" name="Arrow: Up-Down 8">
            <a:extLst>
              <a:ext uri="{FF2B5EF4-FFF2-40B4-BE49-F238E27FC236}">
                <a16:creationId xmlns:a16="http://schemas.microsoft.com/office/drawing/2014/main" id="{120C5E42-744E-409F-94F2-322AB8E669D7}"/>
              </a:ext>
            </a:extLst>
          </p:cNvPr>
          <p:cNvSpPr/>
          <p:nvPr/>
        </p:nvSpPr>
        <p:spPr>
          <a:xfrm>
            <a:off x="894212" y="1214863"/>
            <a:ext cx="230359" cy="47106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10" name="Cloud 9">
            <a:extLst>
              <a:ext uri="{FF2B5EF4-FFF2-40B4-BE49-F238E27FC236}">
                <a16:creationId xmlns:a16="http://schemas.microsoft.com/office/drawing/2014/main" id="{92A448CE-46BF-4568-8D04-1258C746DF25}"/>
              </a:ext>
            </a:extLst>
          </p:cNvPr>
          <p:cNvSpPr/>
          <p:nvPr/>
        </p:nvSpPr>
        <p:spPr>
          <a:xfrm>
            <a:off x="279213" y="4229623"/>
            <a:ext cx="1364797" cy="307224"/>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err="1">
                <a:ln>
                  <a:noFill/>
                </a:ln>
                <a:solidFill>
                  <a:srgbClr val="44546A"/>
                </a:solidFill>
                <a:effectLst/>
                <a:uLnTx/>
                <a:uFillTx/>
                <a:latin typeface="Calibri" panose="020F0502020204030204"/>
                <a:ea typeface="+mn-ea"/>
                <a:cs typeface="+mn-cs"/>
              </a:rPr>
              <a:t>xNFs</a:t>
            </a:r>
            <a:endPar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1" name="Arrow: Up-Down 10">
            <a:extLst>
              <a:ext uri="{FF2B5EF4-FFF2-40B4-BE49-F238E27FC236}">
                <a16:creationId xmlns:a16="http://schemas.microsoft.com/office/drawing/2014/main" id="{65E9A9AB-B9A7-48CF-A210-7819DF83AA2D}"/>
              </a:ext>
            </a:extLst>
          </p:cNvPr>
          <p:cNvSpPr/>
          <p:nvPr/>
        </p:nvSpPr>
        <p:spPr>
          <a:xfrm>
            <a:off x="893332" y="2981930"/>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12" name="Arrow: Up-Down 11">
            <a:extLst>
              <a:ext uri="{FF2B5EF4-FFF2-40B4-BE49-F238E27FC236}">
                <a16:creationId xmlns:a16="http://schemas.microsoft.com/office/drawing/2014/main" id="{63E329A0-E303-4A0C-A7AC-BFBDD99F4742}"/>
              </a:ext>
            </a:extLst>
          </p:cNvPr>
          <p:cNvSpPr/>
          <p:nvPr/>
        </p:nvSpPr>
        <p:spPr>
          <a:xfrm>
            <a:off x="890103" y="3831394"/>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EBA3319C-681A-48A8-BEE6-3CFB2786F65E}"/>
              </a:ext>
            </a:extLst>
          </p:cNvPr>
          <p:cNvSpPr/>
          <p:nvPr/>
        </p:nvSpPr>
        <p:spPr>
          <a:xfrm>
            <a:off x="2187745" y="2538813"/>
            <a:ext cx="1365677" cy="412863"/>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4" name="Rectangle 13">
            <a:extLst>
              <a:ext uri="{FF2B5EF4-FFF2-40B4-BE49-F238E27FC236}">
                <a16:creationId xmlns:a16="http://schemas.microsoft.com/office/drawing/2014/main" id="{96753721-7F1E-4A3E-95FC-CE5AC83E2A6C}"/>
              </a:ext>
            </a:extLst>
          </p:cNvPr>
          <p:cNvSpPr/>
          <p:nvPr/>
        </p:nvSpPr>
        <p:spPr>
          <a:xfrm>
            <a:off x="2186865" y="1680631"/>
            <a:ext cx="1365677" cy="406850"/>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5" name="Arrow: Up-Down 14">
            <a:extLst>
              <a:ext uri="{FF2B5EF4-FFF2-40B4-BE49-F238E27FC236}">
                <a16:creationId xmlns:a16="http://schemas.microsoft.com/office/drawing/2014/main" id="{210C75FA-3D99-4F0F-A6BA-44F8E6A549F6}"/>
              </a:ext>
            </a:extLst>
          </p:cNvPr>
          <p:cNvSpPr/>
          <p:nvPr/>
        </p:nvSpPr>
        <p:spPr>
          <a:xfrm>
            <a:off x="2754523" y="2087481"/>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87284F2F-0380-460B-A650-E2B260423CF5}"/>
              </a:ext>
            </a:extLst>
          </p:cNvPr>
          <p:cNvSpPr/>
          <p:nvPr/>
        </p:nvSpPr>
        <p:spPr>
          <a:xfrm>
            <a:off x="2187745" y="3412727"/>
            <a:ext cx="1364797" cy="388414"/>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15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7" name="Arrow: Up-Down 16">
            <a:extLst>
              <a:ext uri="{FF2B5EF4-FFF2-40B4-BE49-F238E27FC236}">
                <a16:creationId xmlns:a16="http://schemas.microsoft.com/office/drawing/2014/main" id="{9D022F75-F417-4002-8A5E-52496D2254DB}"/>
              </a:ext>
            </a:extLst>
          </p:cNvPr>
          <p:cNvSpPr/>
          <p:nvPr/>
        </p:nvSpPr>
        <p:spPr>
          <a:xfrm>
            <a:off x="2777559" y="1216996"/>
            <a:ext cx="230359" cy="47106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18" name="Cloud 17">
            <a:extLst>
              <a:ext uri="{FF2B5EF4-FFF2-40B4-BE49-F238E27FC236}">
                <a16:creationId xmlns:a16="http://schemas.microsoft.com/office/drawing/2014/main" id="{B4E9E180-416E-4FA7-817A-0EA875614C24}"/>
              </a:ext>
            </a:extLst>
          </p:cNvPr>
          <p:cNvSpPr/>
          <p:nvPr/>
        </p:nvSpPr>
        <p:spPr>
          <a:xfrm>
            <a:off x="2139525" y="4199369"/>
            <a:ext cx="1364797" cy="314831"/>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err="1">
                <a:ln>
                  <a:noFill/>
                </a:ln>
                <a:solidFill>
                  <a:srgbClr val="44546A"/>
                </a:solidFill>
                <a:effectLst/>
                <a:uLnTx/>
                <a:uFillTx/>
                <a:latin typeface="Calibri" panose="020F0502020204030204"/>
                <a:ea typeface="+mn-ea"/>
                <a:cs typeface="+mn-cs"/>
              </a:rPr>
              <a:t>xNFs</a:t>
            </a:r>
            <a:endPar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9" name="Arrow: Up-Down 18">
            <a:extLst>
              <a:ext uri="{FF2B5EF4-FFF2-40B4-BE49-F238E27FC236}">
                <a16:creationId xmlns:a16="http://schemas.microsoft.com/office/drawing/2014/main" id="{91147F0A-784C-4828-8FCA-5A968109E444}"/>
              </a:ext>
            </a:extLst>
          </p:cNvPr>
          <p:cNvSpPr/>
          <p:nvPr/>
        </p:nvSpPr>
        <p:spPr>
          <a:xfrm>
            <a:off x="2753643" y="2951676"/>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0" name="Arrow: Up-Down 19">
            <a:extLst>
              <a:ext uri="{FF2B5EF4-FFF2-40B4-BE49-F238E27FC236}">
                <a16:creationId xmlns:a16="http://schemas.microsoft.com/office/drawing/2014/main" id="{F23DD0EB-E2C4-4674-A7D0-6B63CF7667AF}"/>
              </a:ext>
            </a:extLst>
          </p:cNvPr>
          <p:cNvSpPr/>
          <p:nvPr/>
        </p:nvSpPr>
        <p:spPr>
          <a:xfrm>
            <a:off x="2750415" y="3801140"/>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766CFC6-9B83-4BDB-899D-1A7352DB72F4}"/>
              </a:ext>
            </a:extLst>
          </p:cNvPr>
          <p:cNvSpPr/>
          <p:nvPr/>
        </p:nvSpPr>
        <p:spPr>
          <a:xfrm>
            <a:off x="4022619" y="2507248"/>
            <a:ext cx="1365677" cy="401858"/>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22" name="Rectangle 21">
            <a:extLst>
              <a:ext uri="{FF2B5EF4-FFF2-40B4-BE49-F238E27FC236}">
                <a16:creationId xmlns:a16="http://schemas.microsoft.com/office/drawing/2014/main" id="{2BBE7EF3-EA2C-4694-BC52-701A425EC078}"/>
              </a:ext>
            </a:extLst>
          </p:cNvPr>
          <p:cNvSpPr/>
          <p:nvPr/>
        </p:nvSpPr>
        <p:spPr>
          <a:xfrm>
            <a:off x="4021738" y="1657189"/>
            <a:ext cx="1365677" cy="387722"/>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23" name="Arrow: Up-Down 22">
            <a:extLst>
              <a:ext uri="{FF2B5EF4-FFF2-40B4-BE49-F238E27FC236}">
                <a16:creationId xmlns:a16="http://schemas.microsoft.com/office/drawing/2014/main" id="{7AEC8D3A-1D66-4AAE-97B3-50595088DC3A}"/>
              </a:ext>
            </a:extLst>
          </p:cNvPr>
          <p:cNvSpPr/>
          <p:nvPr/>
        </p:nvSpPr>
        <p:spPr>
          <a:xfrm>
            <a:off x="4589397" y="2044910"/>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B24A1C1D-F6A6-4883-B379-2AAB3ADC401D}"/>
              </a:ext>
            </a:extLst>
          </p:cNvPr>
          <p:cNvSpPr/>
          <p:nvPr/>
        </p:nvSpPr>
        <p:spPr>
          <a:xfrm>
            <a:off x="4022619" y="3381162"/>
            <a:ext cx="1364797" cy="377408"/>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25" name="Arrow: Up-Down 24">
            <a:extLst>
              <a:ext uri="{FF2B5EF4-FFF2-40B4-BE49-F238E27FC236}">
                <a16:creationId xmlns:a16="http://schemas.microsoft.com/office/drawing/2014/main" id="{0842023A-6933-47B7-A804-F13073A484FF}"/>
              </a:ext>
            </a:extLst>
          </p:cNvPr>
          <p:cNvSpPr/>
          <p:nvPr/>
        </p:nvSpPr>
        <p:spPr>
          <a:xfrm>
            <a:off x="4589397" y="1204477"/>
            <a:ext cx="230359" cy="47106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6" name="Cloud 25">
            <a:extLst>
              <a:ext uri="{FF2B5EF4-FFF2-40B4-BE49-F238E27FC236}">
                <a16:creationId xmlns:a16="http://schemas.microsoft.com/office/drawing/2014/main" id="{2381BBAD-D4C9-4D6E-AE78-8D65E3625FCD}"/>
              </a:ext>
            </a:extLst>
          </p:cNvPr>
          <p:cNvSpPr/>
          <p:nvPr/>
        </p:nvSpPr>
        <p:spPr>
          <a:xfrm>
            <a:off x="3974398" y="4156799"/>
            <a:ext cx="1364797" cy="345480"/>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err="1">
                <a:ln>
                  <a:noFill/>
                </a:ln>
                <a:solidFill>
                  <a:srgbClr val="44546A"/>
                </a:solidFill>
                <a:effectLst/>
                <a:uLnTx/>
                <a:uFillTx/>
                <a:latin typeface="Calibri" panose="020F0502020204030204"/>
                <a:ea typeface="+mn-ea"/>
                <a:cs typeface="+mn-cs"/>
              </a:rPr>
              <a:t>xNFs</a:t>
            </a:r>
            <a:endPar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27" name="Arrow: Up-Down 26">
            <a:extLst>
              <a:ext uri="{FF2B5EF4-FFF2-40B4-BE49-F238E27FC236}">
                <a16:creationId xmlns:a16="http://schemas.microsoft.com/office/drawing/2014/main" id="{1E7B5FB5-79C9-49F9-9A7B-09F47988AE11}"/>
              </a:ext>
            </a:extLst>
          </p:cNvPr>
          <p:cNvSpPr/>
          <p:nvPr/>
        </p:nvSpPr>
        <p:spPr>
          <a:xfrm>
            <a:off x="4588517" y="2909105"/>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8" name="Arrow: Up-Down 27">
            <a:extLst>
              <a:ext uri="{FF2B5EF4-FFF2-40B4-BE49-F238E27FC236}">
                <a16:creationId xmlns:a16="http://schemas.microsoft.com/office/drawing/2014/main" id="{301880B1-DD7E-4D5E-A0B1-D6C29A837D2A}"/>
              </a:ext>
            </a:extLst>
          </p:cNvPr>
          <p:cNvSpPr/>
          <p:nvPr/>
        </p:nvSpPr>
        <p:spPr>
          <a:xfrm>
            <a:off x="4585288" y="3758570"/>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ACD69624-73AE-4198-9E2A-602F5C6D9886}"/>
              </a:ext>
            </a:extLst>
          </p:cNvPr>
          <p:cNvSpPr/>
          <p:nvPr/>
        </p:nvSpPr>
        <p:spPr>
          <a:xfrm>
            <a:off x="5928502" y="2495044"/>
            <a:ext cx="1365677" cy="373127"/>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30" name="Rectangle 29">
            <a:extLst>
              <a:ext uri="{FF2B5EF4-FFF2-40B4-BE49-F238E27FC236}">
                <a16:creationId xmlns:a16="http://schemas.microsoft.com/office/drawing/2014/main" id="{9A54FA57-9506-4592-822A-AF83329E1620}"/>
              </a:ext>
            </a:extLst>
          </p:cNvPr>
          <p:cNvSpPr/>
          <p:nvPr/>
        </p:nvSpPr>
        <p:spPr>
          <a:xfrm>
            <a:off x="5927622" y="1662409"/>
            <a:ext cx="1365677" cy="362690"/>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31" name="Arrow: Up-Down 30">
            <a:extLst>
              <a:ext uri="{FF2B5EF4-FFF2-40B4-BE49-F238E27FC236}">
                <a16:creationId xmlns:a16="http://schemas.microsoft.com/office/drawing/2014/main" id="{1F55C591-F331-4A5D-AC09-A23C3199D51E}"/>
              </a:ext>
            </a:extLst>
          </p:cNvPr>
          <p:cNvSpPr/>
          <p:nvPr/>
        </p:nvSpPr>
        <p:spPr>
          <a:xfrm>
            <a:off x="6506597" y="2037750"/>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A77D3376-1712-41FC-93DF-F2C37D1F3AA0}"/>
              </a:ext>
            </a:extLst>
          </p:cNvPr>
          <p:cNvSpPr txBox="1"/>
          <p:nvPr/>
        </p:nvSpPr>
        <p:spPr>
          <a:xfrm>
            <a:off x="6640532" y="1280348"/>
            <a:ext cx="766557" cy="46166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44546A"/>
                </a:solidFill>
                <a:effectLst/>
                <a:uLnTx/>
                <a:uFillTx/>
                <a:ea typeface="DengXian" panose="02010600030101010101" pitchFamily="2" charset="-122"/>
              </a:rPr>
              <a:t>TMF</a:t>
            </a:r>
            <a:r>
              <a:rPr kumimoji="0" lang="en-US" sz="1200" b="0" i="0" u="none" strike="noStrike" kern="0" cap="none" spc="0" normalizeH="0" baseline="0" noProof="0" dirty="0">
                <a:ln>
                  <a:noFill/>
                </a:ln>
                <a:solidFill>
                  <a:srgbClr val="44546A"/>
                </a:solidFill>
                <a:effectLst/>
                <a:uLnTx/>
                <a:uFillTx/>
              </a:rPr>
              <a:t> APIs</a:t>
            </a:r>
          </a:p>
          <a:p>
            <a:pPr marL="0" marR="0" lvl="0" indent="0"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44546A"/>
              </a:solidFill>
              <a:effectLst/>
              <a:uLnTx/>
              <a:uFillTx/>
            </a:endParaRPr>
          </a:p>
        </p:txBody>
      </p:sp>
      <p:sp>
        <p:nvSpPr>
          <p:cNvPr id="33" name="Rectangle 32">
            <a:extLst>
              <a:ext uri="{FF2B5EF4-FFF2-40B4-BE49-F238E27FC236}">
                <a16:creationId xmlns:a16="http://schemas.microsoft.com/office/drawing/2014/main" id="{21219323-CFE7-4603-8688-9EA2B79B9C25}"/>
              </a:ext>
            </a:extLst>
          </p:cNvPr>
          <p:cNvSpPr/>
          <p:nvPr/>
        </p:nvSpPr>
        <p:spPr>
          <a:xfrm>
            <a:off x="5928502" y="3338115"/>
            <a:ext cx="1364797" cy="379520"/>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34" name="Arrow: Up-Down 33">
            <a:extLst>
              <a:ext uri="{FF2B5EF4-FFF2-40B4-BE49-F238E27FC236}">
                <a16:creationId xmlns:a16="http://schemas.microsoft.com/office/drawing/2014/main" id="{384E45E3-9868-4F0A-BA38-803E09160DC5}"/>
              </a:ext>
            </a:extLst>
          </p:cNvPr>
          <p:cNvSpPr/>
          <p:nvPr/>
        </p:nvSpPr>
        <p:spPr>
          <a:xfrm>
            <a:off x="6495280" y="1185491"/>
            <a:ext cx="230359" cy="47106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35" name="Cloud 34">
            <a:extLst>
              <a:ext uri="{FF2B5EF4-FFF2-40B4-BE49-F238E27FC236}">
                <a16:creationId xmlns:a16="http://schemas.microsoft.com/office/drawing/2014/main" id="{71C595DA-2A09-46EF-AB9D-149F3DAB8872}"/>
              </a:ext>
            </a:extLst>
          </p:cNvPr>
          <p:cNvSpPr/>
          <p:nvPr/>
        </p:nvSpPr>
        <p:spPr>
          <a:xfrm>
            <a:off x="5880282" y="4115863"/>
            <a:ext cx="1364797" cy="362690"/>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err="1">
                <a:ln>
                  <a:noFill/>
                </a:ln>
                <a:solidFill>
                  <a:srgbClr val="44546A"/>
                </a:solidFill>
                <a:effectLst/>
                <a:uLnTx/>
                <a:uFillTx/>
                <a:latin typeface="Calibri" panose="020F0502020204030204"/>
                <a:ea typeface="+mn-ea"/>
                <a:cs typeface="+mn-cs"/>
              </a:rPr>
              <a:t>xNFs</a:t>
            </a:r>
            <a:endPar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36" name="Arrow: Up-Down 35">
            <a:extLst>
              <a:ext uri="{FF2B5EF4-FFF2-40B4-BE49-F238E27FC236}">
                <a16:creationId xmlns:a16="http://schemas.microsoft.com/office/drawing/2014/main" id="{D8CB5032-B8AF-4B1E-9F86-5E67097BE25B}"/>
              </a:ext>
            </a:extLst>
          </p:cNvPr>
          <p:cNvSpPr/>
          <p:nvPr/>
        </p:nvSpPr>
        <p:spPr>
          <a:xfrm>
            <a:off x="6494401" y="2868170"/>
            <a:ext cx="227130" cy="46994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37" name="Arrow: Up-Down 36">
            <a:extLst>
              <a:ext uri="{FF2B5EF4-FFF2-40B4-BE49-F238E27FC236}">
                <a16:creationId xmlns:a16="http://schemas.microsoft.com/office/drawing/2014/main" id="{82E138E1-95D0-4E9E-B020-E6522C35DAA2}"/>
              </a:ext>
            </a:extLst>
          </p:cNvPr>
          <p:cNvSpPr/>
          <p:nvPr/>
        </p:nvSpPr>
        <p:spPr>
          <a:xfrm>
            <a:off x="6491172" y="3717635"/>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99D9AA4D-395C-4F10-BDA0-1808C119544A}"/>
              </a:ext>
            </a:extLst>
          </p:cNvPr>
          <p:cNvSpPr/>
          <p:nvPr/>
        </p:nvSpPr>
        <p:spPr>
          <a:xfrm>
            <a:off x="7714656" y="2495044"/>
            <a:ext cx="1365677" cy="382730"/>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NSMF</a:t>
            </a:r>
          </a:p>
        </p:txBody>
      </p:sp>
      <p:sp>
        <p:nvSpPr>
          <p:cNvPr id="39" name="Rectangle 38">
            <a:extLst>
              <a:ext uri="{FF2B5EF4-FFF2-40B4-BE49-F238E27FC236}">
                <a16:creationId xmlns:a16="http://schemas.microsoft.com/office/drawing/2014/main" id="{4D9C1B4C-715A-4C7A-A97A-8DAE8D71032D}"/>
              </a:ext>
            </a:extLst>
          </p:cNvPr>
          <p:cNvSpPr/>
          <p:nvPr/>
        </p:nvSpPr>
        <p:spPr>
          <a:xfrm>
            <a:off x="7713775" y="1685051"/>
            <a:ext cx="1365677" cy="372293"/>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40" name="Arrow: Up-Down 39">
            <a:extLst>
              <a:ext uri="{FF2B5EF4-FFF2-40B4-BE49-F238E27FC236}">
                <a16:creationId xmlns:a16="http://schemas.microsoft.com/office/drawing/2014/main" id="{B40F66AA-CADC-463E-BD55-7427C81D2A91}"/>
              </a:ext>
            </a:extLst>
          </p:cNvPr>
          <p:cNvSpPr/>
          <p:nvPr/>
        </p:nvSpPr>
        <p:spPr>
          <a:xfrm>
            <a:off x="8281434" y="2045336"/>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C02BE3FC-0BBA-45BB-AE7D-75D013469984}"/>
              </a:ext>
            </a:extLst>
          </p:cNvPr>
          <p:cNvSpPr/>
          <p:nvPr/>
        </p:nvSpPr>
        <p:spPr>
          <a:xfrm>
            <a:off x="7714656" y="3328893"/>
            <a:ext cx="1364797" cy="398345"/>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15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42" name="Arrow: Up-Down 41">
            <a:extLst>
              <a:ext uri="{FF2B5EF4-FFF2-40B4-BE49-F238E27FC236}">
                <a16:creationId xmlns:a16="http://schemas.microsoft.com/office/drawing/2014/main" id="{85938322-4060-45D2-96AD-C0D04268BD33}"/>
              </a:ext>
            </a:extLst>
          </p:cNvPr>
          <p:cNvSpPr/>
          <p:nvPr/>
        </p:nvSpPr>
        <p:spPr>
          <a:xfrm>
            <a:off x="8281434" y="1205329"/>
            <a:ext cx="230359" cy="471065"/>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43" name="Cloud 42">
            <a:extLst>
              <a:ext uri="{FF2B5EF4-FFF2-40B4-BE49-F238E27FC236}">
                <a16:creationId xmlns:a16="http://schemas.microsoft.com/office/drawing/2014/main" id="{CE04CBB6-9D26-46F2-9E2F-7E18EFEC56B8}"/>
              </a:ext>
            </a:extLst>
          </p:cNvPr>
          <p:cNvSpPr/>
          <p:nvPr/>
        </p:nvSpPr>
        <p:spPr>
          <a:xfrm>
            <a:off x="7666435" y="4125467"/>
            <a:ext cx="1364797" cy="364608"/>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err="1">
                <a:ln>
                  <a:noFill/>
                </a:ln>
                <a:solidFill>
                  <a:srgbClr val="44546A"/>
                </a:solidFill>
                <a:effectLst/>
                <a:uLnTx/>
                <a:uFillTx/>
                <a:latin typeface="Calibri" panose="020F0502020204030204"/>
                <a:ea typeface="+mn-ea"/>
                <a:cs typeface="+mn-cs"/>
              </a:rPr>
              <a:t>xNFs</a:t>
            </a:r>
            <a:endParaRPr kumimoji="0" lang="en-US" sz="135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44" name="Arrow: Up-Down 43">
            <a:extLst>
              <a:ext uri="{FF2B5EF4-FFF2-40B4-BE49-F238E27FC236}">
                <a16:creationId xmlns:a16="http://schemas.microsoft.com/office/drawing/2014/main" id="{CFE82827-719D-485C-8AAD-4AACA6A52587}"/>
              </a:ext>
            </a:extLst>
          </p:cNvPr>
          <p:cNvSpPr/>
          <p:nvPr/>
        </p:nvSpPr>
        <p:spPr>
          <a:xfrm>
            <a:off x="8280554" y="2877773"/>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45" name="Arrow: Up-Down 44">
            <a:extLst>
              <a:ext uri="{FF2B5EF4-FFF2-40B4-BE49-F238E27FC236}">
                <a16:creationId xmlns:a16="http://schemas.microsoft.com/office/drawing/2014/main" id="{12A325DB-3AF1-4A41-9C04-05D4A1E04B33}"/>
              </a:ext>
            </a:extLst>
          </p:cNvPr>
          <p:cNvSpPr/>
          <p:nvPr/>
        </p:nvSpPr>
        <p:spPr>
          <a:xfrm>
            <a:off x="8277325" y="3727238"/>
            <a:ext cx="230359" cy="431991"/>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44546A"/>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FEF59D96-7022-44FA-8FE7-E6AC4E1EE992}"/>
              </a:ext>
            </a:extLst>
          </p:cNvPr>
          <p:cNvSpPr/>
          <p:nvPr/>
        </p:nvSpPr>
        <p:spPr>
          <a:xfrm>
            <a:off x="210592" y="4699517"/>
            <a:ext cx="1418677" cy="183141"/>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1">
                    <a:lumMod val="85000"/>
                    <a:lumOff val="15000"/>
                  </a:schemeClr>
                </a:solidFill>
                <a:effectLst/>
                <a:uLnTx/>
                <a:uFillTx/>
                <a:latin typeface="Calibri" panose="020F0502020204030204"/>
                <a:ea typeface="+mn-ea"/>
                <a:cs typeface="+mn-cs"/>
              </a:rPr>
              <a:t>3</a:t>
            </a:r>
            <a:r>
              <a:rPr kumimoji="0" lang="en-US" sz="1200" b="0" i="0" u="none" strike="noStrike" kern="0" cap="none" spc="0" normalizeH="0" baseline="30000" noProof="0" dirty="0">
                <a:ln>
                  <a:noFill/>
                </a:ln>
                <a:solidFill>
                  <a:schemeClr val="tx1">
                    <a:lumMod val="85000"/>
                    <a:lumOff val="15000"/>
                  </a:schemeClr>
                </a:solidFill>
                <a:effectLst/>
                <a:uLnTx/>
                <a:uFillTx/>
                <a:latin typeface="Calibri" panose="020F0502020204030204"/>
                <a:ea typeface="+mn-ea"/>
                <a:cs typeface="+mn-cs"/>
              </a:rPr>
              <a:t>rd</a:t>
            </a:r>
            <a:r>
              <a:rPr kumimoji="0" lang="en-US" sz="1200" b="0" i="0" u="none" strike="noStrike" kern="0" cap="none" spc="0" normalizeH="0" baseline="0" noProof="0" dirty="0">
                <a:ln>
                  <a:noFill/>
                </a:ln>
                <a:solidFill>
                  <a:schemeClr val="tx1">
                    <a:lumMod val="85000"/>
                    <a:lumOff val="15000"/>
                  </a:schemeClr>
                </a:solidFill>
                <a:effectLst/>
                <a:uLnTx/>
                <a:uFillTx/>
                <a:latin typeface="Calibri" panose="020F0502020204030204"/>
                <a:ea typeface="+mn-ea"/>
                <a:cs typeface="+mn-cs"/>
              </a:rPr>
              <a:t> party component</a:t>
            </a:r>
          </a:p>
        </p:txBody>
      </p:sp>
      <p:sp>
        <p:nvSpPr>
          <p:cNvPr id="47" name="Oval 46">
            <a:extLst>
              <a:ext uri="{FF2B5EF4-FFF2-40B4-BE49-F238E27FC236}">
                <a16:creationId xmlns:a16="http://schemas.microsoft.com/office/drawing/2014/main" id="{EF6B93E2-4490-40E1-B822-5922B2EDC27F}"/>
              </a:ext>
            </a:extLst>
          </p:cNvPr>
          <p:cNvSpPr/>
          <p:nvPr/>
        </p:nvSpPr>
        <p:spPr>
          <a:xfrm>
            <a:off x="192958" y="988809"/>
            <a:ext cx="242213" cy="263293"/>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48" name="Oval 47">
            <a:extLst>
              <a:ext uri="{FF2B5EF4-FFF2-40B4-BE49-F238E27FC236}">
                <a16:creationId xmlns:a16="http://schemas.microsoft.com/office/drawing/2014/main" id="{18CCEE30-3248-4C1F-BD08-BA1A10C6F263}"/>
              </a:ext>
            </a:extLst>
          </p:cNvPr>
          <p:cNvSpPr/>
          <p:nvPr/>
        </p:nvSpPr>
        <p:spPr>
          <a:xfrm>
            <a:off x="2034203" y="984552"/>
            <a:ext cx="242213" cy="263293"/>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49" name="Oval 48">
            <a:extLst>
              <a:ext uri="{FF2B5EF4-FFF2-40B4-BE49-F238E27FC236}">
                <a16:creationId xmlns:a16="http://schemas.microsoft.com/office/drawing/2014/main" id="{85CCB1D9-0DC2-43EA-B6FE-A996163A89A6}"/>
              </a:ext>
            </a:extLst>
          </p:cNvPr>
          <p:cNvSpPr/>
          <p:nvPr/>
        </p:nvSpPr>
        <p:spPr>
          <a:xfrm>
            <a:off x="3889116" y="954240"/>
            <a:ext cx="242213" cy="263293"/>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3</a:t>
            </a:r>
          </a:p>
        </p:txBody>
      </p:sp>
      <p:sp>
        <p:nvSpPr>
          <p:cNvPr id="50" name="Oval 49">
            <a:extLst>
              <a:ext uri="{FF2B5EF4-FFF2-40B4-BE49-F238E27FC236}">
                <a16:creationId xmlns:a16="http://schemas.microsoft.com/office/drawing/2014/main" id="{5FFA3962-92DE-4622-B8B6-919CBC29070B}"/>
              </a:ext>
            </a:extLst>
          </p:cNvPr>
          <p:cNvSpPr/>
          <p:nvPr/>
        </p:nvSpPr>
        <p:spPr>
          <a:xfrm>
            <a:off x="5806516" y="922199"/>
            <a:ext cx="242213" cy="263293"/>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51" name="Oval 50">
            <a:extLst>
              <a:ext uri="{FF2B5EF4-FFF2-40B4-BE49-F238E27FC236}">
                <a16:creationId xmlns:a16="http://schemas.microsoft.com/office/drawing/2014/main" id="{293CFAEF-1B2E-49D7-A6D7-44F7F7879024}"/>
              </a:ext>
            </a:extLst>
          </p:cNvPr>
          <p:cNvSpPr/>
          <p:nvPr/>
        </p:nvSpPr>
        <p:spPr>
          <a:xfrm>
            <a:off x="7591456" y="931407"/>
            <a:ext cx="242213" cy="263293"/>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latin typeface="Calibri" panose="020F0502020204030204"/>
                <a:ea typeface="+mn-ea"/>
                <a:cs typeface="+mn-cs"/>
              </a:rPr>
              <a:t>5</a:t>
            </a:r>
          </a:p>
        </p:txBody>
      </p:sp>
      <p:sp>
        <p:nvSpPr>
          <p:cNvPr id="52" name="TextBox 51">
            <a:extLst>
              <a:ext uri="{FF2B5EF4-FFF2-40B4-BE49-F238E27FC236}">
                <a16:creationId xmlns:a16="http://schemas.microsoft.com/office/drawing/2014/main" id="{AA82398F-D07F-4DA4-805E-B10FCBEBEF2F}"/>
              </a:ext>
            </a:extLst>
          </p:cNvPr>
          <p:cNvSpPr txBox="1"/>
          <p:nvPr/>
        </p:nvSpPr>
        <p:spPr>
          <a:xfrm>
            <a:off x="2893707" y="2158966"/>
            <a:ext cx="82586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3GPP APIs</a:t>
            </a:r>
          </a:p>
        </p:txBody>
      </p:sp>
      <p:sp>
        <p:nvSpPr>
          <p:cNvPr id="53" name="TextBox 52">
            <a:extLst>
              <a:ext uri="{FF2B5EF4-FFF2-40B4-BE49-F238E27FC236}">
                <a16:creationId xmlns:a16="http://schemas.microsoft.com/office/drawing/2014/main" id="{72323C05-D1D1-4881-BDEB-5D6A5098CFA2}"/>
              </a:ext>
            </a:extLst>
          </p:cNvPr>
          <p:cNvSpPr txBox="1"/>
          <p:nvPr/>
        </p:nvSpPr>
        <p:spPr>
          <a:xfrm>
            <a:off x="4740307" y="2096160"/>
            <a:ext cx="825867"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3GPP APIs</a:t>
            </a:r>
            <a:endParaRPr kumimoji="0" lang="en-US" sz="1350" b="0" i="0" u="none" strike="noStrike" kern="0" cap="none" spc="0" normalizeH="0" baseline="30000" noProof="0" dirty="0">
              <a:ln>
                <a:noFill/>
              </a:ln>
              <a:solidFill>
                <a:srgbClr val="44546A"/>
              </a:solidFill>
              <a:effectLst/>
              <a:uLnTx/>
              <a:uFillTx/>
            </a:endParaRPr>
          </a:p>
        </p:txBody>
      </p:sp>
      <p:sp>
        <p:nvSpPr>
          <p:cNvPr id="54" name="TextBox 53">
            <a:extLst>
              <a:ext uri="{FF2B5EF4-FFF2-40B4-BE49-F238E27FC236}">
                <a16:creationId xmlns:a16="http://schemas.microsoft.com/office/drawing/2014/main" id="{F106CF4F-7D01-4E36-AF2E-43ED46CB3341}"/>
              </a:ext>
            </a:extLst>
          </p:cNvPr>
          <p:cNvSpPr txBox="1"/>
          <p:nvPr/>
        </p:nvSpPr>
        <p:spPr>
          <a:xfrm>
            <a:off x="4739427" y="2970069"/>
            <a:ext cx="1047916"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Standard APIs</a:t>
            </a:r>
            <a:endParaRPr kumimoji="0" lang="en-US" sz="1200" b="0" i="0" u="none" strike="noStrike" kern="0" cap="none" spc="0" normalizeH="0" baseline="30000" noProof="0" dirty="0">
              <a:ln>
                <a:noFill/>
              </a:ln>
              <a:solidFill>
                <a:srgbClr val="44546A"/>
              </a:solidFill>
              <a:effectLst/>
              <a:uLnTx/>
              <a:uFillTx/>
            </a:endParaRPr>
          </a:p>
        </p:txBody>
      </p:sp>
      <p:sp>
        <p:nvSpPr>
          <p:cNvPr id="55" name="TextBox 54">
            <a:extLst>
              <a:ext uri="{FF2B5EF4-FFF2-40B4-BE49-F238E27FC236}">
                <a16:creationId xmlns:a16="http://schemas.microsoft.com/office/drawing/2014/main" id="{54B8CF31-36DD-4762-850C-D3411FFF2C35}"/>
              </a:ext>
            </a:extLst>
          </p:cNvPr>
          <p:cNvSpPr txBox="1"/>
          <p:nvPr/>
        </p:nvSpPr>
        <p:spPr>
          <a:xfrm>
            <a:off x="8455498" y="2883009"/>
            <a:ext cx="882566"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Standard APIs</a:t>
            </a:r>
            <a:endParaRPr kumimoji="0" lang="en-US" sz="1200" b="0" i="0" u="none" strike="noStrike" kern="0" cap="none" spc="0" normalizeH="0" baseline="30000" noProof="0" dirty="0">
              <a:ln>
                <a:noFill/>
              </a:ln>
              <a:solidFill>
                <a:srgbClr val="44546A"/>
              </a:solidFill>
              <a:effectLst/>
              <a:uLnTx/>
              <a:uFillTx/>
            </a:endParaRPr>
          </a:p>
        </p:txBody>
      </p:sp>
      <p:sp>
        <p:nvSpPr>
          <p:cNvPr id="56" name="TextBox 55">
            <a:extLst>
              <a:ext uri="{FF2B5EF4-FFF2-40B4-BE49-F238E27FC236}">
                <a16:creationId xmlns:a16="http://schemas.microsoft.com/office/drawing/2014/main" id="{1C198173-E9A1-4A2F-9965-06BEA4E6ED1C}"/>
              </a:ext>
            </a:extLst>
          </p:cNvPr>
          <p:cNvSpPr txBox="1"/>
          <p:nvPr/>
        </p:nvSpPr>
        <p:spPr>
          <a:xfrm>
            <a:off x="1042713" y="2206773"/>
            <a:ext cx="91634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44546A"/>
                </a:solidFill>
                <a:effectLst/>
                <a:uLnTx/>
                <a:uFillTx/>
              </a:rPr>
              <a:t>Internal call</a:t>
            </a:r>
          </a:p>
        </p:txBody>
      </p:sp>
      <p:sp>
        <p:nvSpPr>
          <p:cNvPr id="57" name="TextBox 56">
            <a:extLst>
              <a:ext uri="{FF2B5EF4-FFF2-40B4-BE49-F238E27FC236}">
                <a16:creationId xmlns:a16="http://schemas.microsoft.com/office/drawing/2014/main" id="{87066286-22BF-4086-9CED-CD93E0D50B69}"/>
              </a:ext>
            </a:extLst>
          </p:cNvPr>
          <p:cNvSpPr txBox="1"/>
          <p:nvPr/>
        </p:nvSpPr>
        <p:spPr>
          <a:xfrm>
            <a:off x="1023140" y="3087849"/>
            <a:ext cx="91634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44546A"/>
                </a:solidFill>
                <a:effectLst/>
                <a:uLnTx/>
                <a:uFillTx/>
              </a:rPr>
              <a:t>Internal call</a:t>
            </a:r>
          </a:p>
        </p:txBody>
      </p:sp>
      <p:sp>
        <p:nvSpPr>
          <p:cNvPr id="58" name="TextBox 57">
            <a:extLst>
              <a:ext uri="{FF2B5EF4-FFF2-40B4-BE49-F238E27FC236}">
                <a16:creationId xmlns:a16="http://schemas.microsoft.com/office/drawing/2014/main" id="{D7D86018-F46D-44C9-A2C5-BA5D3978DD1E}"/>
              </a:ext>
            </a:extLst>
          </p:cNvPr>
          <p:cNvSpPr txBox="1"/>
          <p:nvPr/>
        </p:nvSpPr>
        <p:spPr>
          <a:xfrm>
            <a:off x="2893707" y="3040714"/>
            <a:ext cx="91634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44546A"/>
                </a:solidFill>
                <a:effectLst/>
                <a:uLnTx/>
                <a:uFillTx/>
              </a:rPr>
              <a:t>Internal call</a:t>
            </a:r>
          </a:p>
        </p:txBody>
      </p:sp>
      <p:sp>
        <p:nvSpPr>
          <p:cNvPr id="59" name="TextBox 58">
            <a:extLst>
              <a:ext uri="{FF2B5EF4-FFF2-40B4-BE49-F238E27FC236}">
                <a16:creationId xmlns:a16="http://schemas.microsoft.com/office/drawing/2014/main" id="{9BDE228D-753E-4AEB-913F-0249EE6659D8}"/>
              </a:ext>
            </a:extLst>
          </p:cNvPr>
          <p:cNvSpPr txBox="1"/>
          <p:nvPr/>
        </p:nvSpPr>
        <p:spPr>
          <a:xfrm>
            <a:off x="6674302" y="2100620"/>
            <a:ext cx="916341" cy="27699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44546A"/>
                </a:solidFill>
                <a:effectLst/>
                <a:uLnTx/>
                <a:uFillTx/>
              </a:rPr>
              <a:t>Internal call</a:t>
            </a:r>
          </a:p>
        </p:txBody>
      </p:sp>
      <p:sp>
        <p:nvSpPr>
          <p:cNvPr id="60" name="Rectangle 59">
            <a:extLst>
              <a:ext uri="{FF2B5EF4-FFF2-40B4-BE49-F238E27FC236}">
                <a16:creationId xmlns:a16="http://schemas.microsoft.com/office/drawing/2014/main" id="{A288196A-6671-4569-87E7-F67F0B6C222D}"/>
              </a:ext>
            </a:extLst>
          </p:cNvPr>
          <p:cNvSpPr/>
          <p:nvPr/>
        </p:nvSpPr>
        <p:spPr>
          <a:xfrm>
            <a:off x="496956" y="944148"/>
            <a:ext cx="1132313" cy="263293"/>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61" name="Rectangle 60">
            <a:extLst>
              <a:ext uri="{FF2B5EF4-FFF2-40B4-BE49-F238E27FC236}">
                <a16:creationId xmlns:a16="http://schemas.microsoft.com/office/drawing/2014/main" id="{61E834BF-A31F-4A6E-93A1-9BF5E227BB02}"/>
              </a:ext>
            </a:extLst>
          </p:cNvPr>
          <p:cNvSpPr/>
          <p:nvPr/>
        </p:nvSpPr>
        <p:spPr>
          <a:xfrm>
            <a:off x="2352391" y="949980"/>
            <a:ext cx="1132313" cy="263293"/>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62" name="Rectangle 61">
            <a:extLst>
              <a:ext uri="{FF2B5EF4-FFF2-40B4-BE49-F238E27FC236}">
                <a16:creationId xmlns:a16="http://schemas.microsoft.com/office/drawing/2014/main" id="{49374A9F-0C98-47D9-BE13-4CD0B95C9C65}"/>
              </a:ext>
            </a:extLst>
          </p:cNvPr>
          <p:cNvSpPr/>
          <p:nvPr/>
        </p:nvSpPr>
        <p:spPr>
          <a:xfrm>
            <a:off x="4186928" y="945257"/>
            <a:ext cx="1132313" cy="263293"/>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63" name="Rectangle 62">
            <a:extLst>
              <a:ext uri="{FF2B5EF4-FFF2-40B4-BE49-F238E27FC236}">
                <a16:creationId xmlns:a16="http://schemas.microsoft.com/office/drawing/2014/main" id="{E89BE692-C280-4639-A4EE-A3306AB8E192}"/>
              </a:ext>
            </a:extLst>
          </p:cNvPr>
          <p:cNvSpPr/>
          <p:nvPr/>
        </p:nvSpPr>
        <p:spPr>
          <a:xfrm>
            <a:off x="6108146" y="913729"/>
            <a:ext cx="1132313" cy="263293"/>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64" name="Rectangle 63">
            <a:extLst>
              <a:ext uri="{FF2B5EF4-FFF2-40B4-BE49-F238E27FC236}">
                <a16:creationId xmlns:a16="http://schemas.microsoft.com/office/drawing/2014/main" id="{A2166BE0-ECFA-4595-920F-F5BE915F6341}"/>
              </a:ext>
            </a:extLst>
          </p:cNvPr>
          <p:cNvSpPr/>
          <p:nvPr/>
        </p:nvSpPr>
        <p:spPr>
          <a:xfrm>
            <a:off x="7888798" y="956222"/>
            <a:ext cx="1132313" cy="263293"/>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65" name="TextBox 64">
            <a:extLst>
              <a:ext uri="{FF2B5EF4-FFF2-40B4-BE49-F238E27FC236}">
                <a16:creationId xmlns:a16="http://schemas.microsoft.com/office/drawing/2014/main" id="{0FD18CB8-FD73-40EC-B812-209D6770BCF3}"/>
              </a:ext>
            </a:extLst>
          </p:cNvPr>
          <p:cNvSpPr txBox="1"/>
          <p:nvPr/>
        </p:nvSpPr>
        <p:spPr>
          <a:xfrm>
            <a:off x="6673756" y="2894279"/>
            <a:ext cx="882566"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44546A"/>
                </a:solidFill>
                <a:effectLst/>
                <a:uLnTx/>
                <a:uFillTx/>
              </a:rPr>
              <a:t>Standard APIs</a:t>
            </a:r>
            <a:endParaRPr kumimoji="0" lang="en-US" sz="1200" b="0" i="0" u="none" strike="noStrike" kern="0" cap="none" spc="0" normalizeH="0" baseline="30000" noProof="0" dirty="0">
              <a:ln>
                <a:noFill/>
              </a:ln>
              <a:solidFill>
                <a:srgbClr val="44546A"/>
              </a:solidFill>
              <a:effectLst/>
              <a:uLnTx/>
              <a:uFillTx/>
            </a:endParaRPr>
          </a:p>
        </p:txBody>
      </p:sp>
      <p:sp>
        <p:nvSpPr>
          <p:cNvPr id="66" name="文本框 10">
            <a:extLst>
              <a:ext uri="{FF2B5EF4-FFF2-40B4-BE49-F238E27FC236}">
                <a16:creationId xmlns:a16="http://schemas.microsoft.com/office/drawing/2014/main" id="{9EF4CB29-FC0D-429E-8602-FC2752512515}"/>
              </a:ext>
            </a:extLst>
          </p:cNvPr>
          <p:cNvSpPr txBox="1"/>
          <p:nvPr/>
        </p:nvSpPr>
        <p:spPr>
          <a:xfrm>
            <a:off x="1827824" y="4593051"/>
            <a:ext cx="7316176" cy="300082"/>
          </a:xfrm>
          <a:prstGeom prst="rect">
            <a:avLst/>
          </a:prstGeom>
          <a:noFill/>
        </p:spPr>
        <p:txBody>
          <a:bodyPr wrap="square" rtlCol="0">
            <a:spAutoFit/>
          </a:bodyPr>
          <a:lstStyle/>
          <a:p>
            <a:pPr algn="just" defTabSz="685800"/>
            <a:r>
              <a:rPr kumimoji="1" lang="en-US" altLang="zh-CN" sz="1350" b="1" dirty="0">
                <a:solidFill>
                  <a:prstClr val="black"/>
                </a:solidFill>
                <a:highlight>
                  <a:srgbClr val="00FFFF"/>
                </a:highlight>
                <a:ea typeface="DengXian" panose="02010600030101010101" pitchFamily="2" charset="-122"/>
              </a:rPr>
              <a:t>In H-release, we will continue with enhancements for Scenario 1, &amp; address a few gaps in Scenario 4.</a:t>
            </a:r>
            <a:endParaRPr kumimoji="1" lang="zh-CN" altLang="en-US" sz="1350" b="1" dirty="0">
              <a:solidFill>
                <a:prstClr val="black"/>
              </a:solidFill>
              <a:highlight>
                <a:srgbClr val="00FFFF"/>
              </a:highlight>
              <a:ea typeface="DengXian" panose="02010600030101010101" pitchFamily="2" charset="-122"/>
            </a:endParaRPr>
          </a:p>
        </p:txBody>
      </p:sp>
      <p:sp>
        <p:nvSpPr>
          <p:cNvPr id="67" name="Rectangle: Rounded Corners 66">
            <a:extLst>
              <a:ext uri="{FF2B5EF4-FFF2-40B4-BE49-F238E27FC236}">
                <a16:creationId xmlns:a16="http://schemas.microsoft.com/office/drawing/2014/main" id="{43D2BE9B-538A-41FF-B0E9-F98172B91CAD}"/>
              </a:ext>
            </a:extLst>
          </p:cNvPr>
          <p:cNvSpPr/>
          <p:nvPr/>
        </p:nvSpPr>
        <p:spPr>
          <a:xfrm>
            <a:off x="5688456" y="867465"/>
            <a:ext cx="1811534" cy="3650629"/>
          </a:xfrm>
          <a:prstGeom prst="roundRect">
            <a:avLst/>
          </a:prstGeom>
          <a:solidFill>
            <a:srgbClr val="70AD47">
              <a:lumMod val="60000"/>
              <a:lumOff val="40000"/>
              <a:alpha val="32000"/>
            </a:srgb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6486935C-03E3-496C-8E96-69EC6360F20B}"/>
              </a:ext>
            </a:extLst>
          </p:cNvPr>
          <p:cNvSpPr txBox="1"/>
          <p:nvPr/>
        </p:nvSpPr>
        <p:spPr>
          <a:xfrm rot="16200000">
            <a:off x="4183098" y="2570964"/>
            <a:ext cx="3333541" cy="32316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0000FF"/>
                </a:solidFill>
                <a:effectLst/>
                <a:uLnTx/>
                <a:uFillTx/>
              </a:rPr>
              <a:t>Achieved so far for Core &amp; RAN subnets</a:t>
            </a:r>
          </a:p>
        </p:txBody>
      </p:sp>
      <p:sp>
        <p:nvSpPr>
          <p:cNvPr id="69" name="Rectangle: Rounded Corners 68">
            <a:extLst>
              <a:ext uri="{FF2B5EF4-FFF2-40B4-BE49-F238E27FC236}">
                <a16:creationId xmlns:a16="http://schemas.microsoft.com/office/drawing/2014/main" id="{7C356447-1848-4CFE-B563-8AD9B76D5C63}"/>
              </a:ext>
            </a:extLst>
          </p:cNvPr>
          <p:cNvSpPr/>
          <p:nvPr/>
        </p:nvSpPr>
        <p:spPr>
          <a:xfrm>
            <a:off x="55111" y="896060"/>
            <a:ext cx="1877157" cy="3744453"/>
          </a:xfrm>
          <a:prstGeom prst="roundRect">
            <a:avLst/>
          </a:prstGeom>
          <a:solidFill>
            <a:srgbClr val="FFC993">
              <a:alpha val="31765"/>
            </a:srgb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8FD19C1F-4988-4338-BEA9-C317275A79D0}"/>
              </a:ext>
            </a:extLst>
          </p:cNvPr>
          <p:cNvSpPr txBox="1"/>
          <p:nvPr/>
        </p:nvSpPr>
        <p:spPr>
          <a:xfrm rot="16200000">
            <a:off x="-1185806" y="2607069"/>
            <a:ext cx="2784288" cy="32316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0000FF"/>
                </a:solidFill>
                <a:effectLst/>
                <a:uLnTx/>
                <a:uFillTx/>
              </a:rPr>
              <a:t>Started in Guilin for all 3 subnets</a:t>
            </a:r>
          </a:p>
        </p:txBody>
      </p:sp>
    </p:spTree>
    <p:extLst>
      <p:ext uri="{BB962C8B-B14F-4D97-AF65-F5344CB8AC3E}">
        <p14:creationId xmlns:p14="http://schemas.microsoft.com/office/powerpoint/2010/main" val="18355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p:bldP spid="69" grpId="0" animBg="1"/>
      <p:bldP spid="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9C25C-4195-4C64-B764-42EC2AF063FA}"/>
              </a:ext>
            </a:extLst>
          </p:cNvPr>
          <p:cNvSpPr>
            <a:spLocks noGrp="1"/>
          </p:cNvSpPr>
          <p:nvPr>
            <p:ph type="title"/>
          </p:nvPr>
        </p:nvSpPr>
        <p:spPr>
          <a:xfrm>
            <a:off x="229441" y="31519"/>
            <a:ext cx="7691549" cy="800739"/>
          </a:xfrm>
        </p:spPr>
        <p:txBody>
          <a:bodyPr>
            <a:noAutofit/>
          </a:bodyPr>
          <a:lstStyle/>
          <a:p>
            <a:r>
              <a:rPr lang="en-US" altLang="zh-CN" sz="3200" dirty="0"/>
              <a:t>ONAP-based</a:t>
            </a:r>
            <a:r>
              <a:rPr lang="zh-CN" altLang="en-US" sz="3200" dirty="0"/>
              <a:t> </a:t>
            </a:r>
            <a:r>
              <a:rPr lang="en-US" altLang="zh-CN" sz="3200" dirty="0"/>
              <a:t>Slice</a:t>
            </a:r>
            <a:r>
              <a:rPr lang="zh-CN" altLang="en-US" sz="3200" dirty="0"/>
              <a:t> </a:t>
            </a:r>
            <a:r>
              <a:rPr lang="en-US" altLang="zh-CN" sz="3200" dirty="0"/>
              <a:t>Management</a:t>
            </a:r>
            <a:r>
              <a:rPr lang="en-IN" altLang="zh-CN" sz="3200" dirty="0"/>
              <a:t>:</a:t>
            </a:r>
            <a:r>
              <a:rPr lang="zh-CN" altLang="en-US" sz="3200" dirty="0"/>
              <a:t> </a:t>
            </a:r>
            <a:r>
              <a:rPr lang="en-US" sz="3200" dirty="0"/>
              <a:t>NSI Life Cycle view</a:t>
            </a:r>
            <a:endParaRPr lang="en-IN" sz="3200" dirty="0"/>
          </a:p>
        </p:txBody>
      </p:sp>
      <p:pic>
        <p:nvPicPr>
          <p:cNvPr id="4" name="Picture 2">
            <a:extLst>
              <a:ext uri="{FF2B5EF4-FFF2-40B4-BE49-F238E27FC236}">
                <a16:creationId xmlns:a16="http://schemas.microsoft.com/office/drawing/2014/main" id="{815FBD2B-825B-4196-908A-FB2DA10C45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991" y="1608214"/>
            <a:ext cx="9018029" cy="19795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21DE72B6-F573-492B-92FF-77582E00EB7C}"/>
              </a:ext>
            </a:extLst>
          </p:cNvPr>
          <p:cNvSpPr/>
          <p:nvPr/>
        </p:nvSpPr>
        <p:spPr>
          <a:xfrm>
            <a:off x="133990" y="2009851"/>
            <a:ext cx="1819889" cy="739898"/>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6" name="Rectangle 5">
            <a:extLst>
              <a:ext uri="{FF2B5EF4-FFF2-40B4-BE49-F238E27FC236}">
                <a16:creationId xmlns:a16="http://schemas.microsoft.com/office/drawing/2014/main" id="{8B915743-846C-4374-9217-F49D9B0AAE4A}"/>
              </a:ext>
            </a:extLst>
          </p:cNvPr>
          <p:cNvSpPr/>
          <p:nvPr/>
        </p:nvSpPr>
        <p:spPr>
          <a:xfrm>
            <a:off x="2373523" y="1966095"/>
            <a:ext cx="2093089" cy="1454523"/>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7" name="Rectangle 6">
            <a:extLst>
              <a:ext uri="{FF2B5EF4-FFF2-40B4-BE49-F238E27FC236}">
                <a16:creationId xmlns:a16="http://schemas.microsoft.com/office/drawing/2014/main" id="{30B8F60F-EA66-49B6-BDA6-BD6AD3B87212}"/>
              </a:ext>
            </a:extLst>
          </p:cNvPr>
          <p:cNvSpPr/>
          <p:nvPr/>
        </p:nvSpPr>
        <p:spPr>
          <a:xfrm>
            <a:off x="241566" y="3802633"/>
            <a:ext cx="425346" cy="225850"/>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8" name="TextBox 7">
            <a:extLst>
              <a:ext uri="{FF2B5EF4-FFF2-40B4-BE49-F238E27FC236}">
                <a16:creationId xmlns:a16="http://schemas.microsoft.com/office/drawing/2014/main" id="{F2D8E48B-22C8-4F89-82F5-ECB04B954B8B}"/>
              </a:ext>
            </a:extLst>
          </p:cNvPr>
          <p:cNvSpPr txBox="1"/>
          <p:nvPr/>
        </p:nvSpPr>
        <p:spPr>
          <a:xfrm>
            <a:off x="666912" y="3777058"/>
            <a:ext cx="1770036" cy="300082"/>
          </a:xfrm>
          <a:prstGeom prst="rect">
            <a:avLst/>
          </a:prstGeom>
          <a:noFill/>
        </p:spPr>
        <p:txBody>
          <a:bodyPr wrap="none" rtlCol="0">
            <a:spAutoFit/>
          </a:bodyPr>
          <a:lstStyle/>
          <a:p>
            <a:pPr defTabSz="685800">
              <a:defRPr/>
            </a:pPr>
            <a:r>
              <a:rPr lang="en-US" sz="1350" kern="0" dirty="0">
                <a:solidFill>
                  <a:prstClr val="black"/>
                </a:solidFill>
                <a:latin typeface="Calibri" panose="020F0502020204030204"/>
              </a:rPr>
              <a:t>Frankfurt/Guilin scope</a:t>
            </a:r>
          </a:p>
        </p:txBody>
      </p:sp>
      <p:sp>
        <p:nvSpPr>
          <p:cNvPr id="9" name="TextBox 8">
            <a:extLst>
              <a:ext uri="{FF2B5EF4-FFF2-40B4-BE49-F238E27FC236}">
                <a16:creationId xmlns:a16="http://schemas.microsoft.com/office/drawing/2014/main" id="{07CFE45D-1CCA-4332-B44A-4D46362007DF}"/>
              </a:ext>
            </a:extLst>
          </p:cNvPr>
          <p:cNvSpPr txBox="1"/>
          <p:nvPr/>
        </p:nvSpPr>
        <p:spPr>
          <a:xfrm>
            <a:off x="7293081" y="3567904"/>
            <a:ext cx="1669047" cy="300082"/>
          </a:xfrm>
          <a:prstGeom prst="rect">
            <a:avLst/>
          </a:prstGeom>
          <a:noFill/>
        </p:spPr>
        <p:txBody>
          <a:bodyPr wrap="none" rtlCol="0">
            <a:spAutoFit/>
          </a:bodyPr>
          <a:lstStyle/>
          <a:p>
            <a:pPr defTabSz="685800">
              <a:defRPr/>
            </a:pPr>
            <a:r>
              <a:rPr lang="en-US" sz="1350" b="1" kern="0" dirty="0">
                <a:solidFill>
                  <a:prstClr val="black"/>
                </a:solidFill>
                <a:latin typeface="Calibri" panose="020F0502020204030204"/>
              </a:rPr>
              <a:t>Ref.: 3GPP TS 28.530</a:t>
            </a:r>
          </a:p>
        </p:txBody>
      </p:sp>
      <p:sp>
        <p:nvSpPr>
          <p:cNvPr id="10" name="TextBox 9">
            <a:extLst>
              <a:ext uri="{FF2B5EF4-FFF2-40B4-BE49-F238E27FC236}">
                <a16:creationId xmlns:a16="http://schemas.microsoft.com/office/drawing/2014/main" id="{4EC70699-3539-47CB-AEF5-8B20E2E4D7A4}"/>
              </a:ext>
            </a:extLst>
          </p:cNvPr>
          <p:cNvSpPr txBox="1"/>
          <p:nvPr/>
        </p:nvSpPr>
        <p:spPr>
          <a:xfrm>
            <a:off x="66995" y="4240151"/>
            <a:ext cx="9010010" cy="715581"/>
          </a:xfrm>
          <a:prstGeom prst="rect">
            <a:avLst/>
          </a:prstGeom>
          <a:noFill/>
        </p:spPr>
        <p:txBody>
          <a:bodyPr wrap="square" rtlCol="0">
            <a:spAutoFit/>
          </a:bodyPr>
          <a:lstStyle/>
          <a:p>
            <a:pPr marL="214313" indent="-214313" defTabSz="685800">
              <a:buFont typeface="Arial" panose="020B0604020202020204" pitchFamily="34" charset="0"/>
              <a:buChar char="•"/>
              <a:defRPr/>
            </a:pPr>
            <a:r>
              <a:rPr lang="en-US" sz="1350" b="1" kern="0" dirty="0">
                <a:solidFill>
                  <a:prstClr val="black"/>
                </a:solidFill>
                <a:latin typeface="Calibri" panose="020F0502020204030204"/>
              </a:rPr>
              <a:t>Design and pre-provision</a:t>
            </a:r>
            <a:r>
              <a:rPr lang="en-US" sz="1350" kern="0" dirty="0">
                <a:solidFill>
                  <a:prstClr val="black"/>
                </a:solidFill>
                <a:latin typeface="Calibri" panose="020F0502020204030204"/>
              </a:rPr>
              <a:t>: Creation of necessary slice/slice sub-net templates. </a:t>
            </a:r>
          </a:p>
          <a:p>
            <a:pPr marL="214313" indent="-214313" defTabSz="685800">
              <a:buFont typeface="Arial" panose="020B0604020202020204" pitchFamily="34" charset="0"/>
              <a:buChar char="•"/>
              <a:defRPr/>
            </a:pPr>
            <a:r>
              <a:rPr lang="en-US" sz="1350" b="1" kern="0" dirty="0">
                <a:solidFill>
                  <a:prstClr val="black"/>
                </a:solidFill>
                <a:latin typeface="Calibri" panose="020F0502020204030204"/>
              </a:rPr>
              <a:t>Instantiation/Configuration, Activation/Deactivation and deallocation/termination </a:t>
            </a:r>
            <a:r>
              <a:rPr lang="en-US" sz="1350" kern="0" dirty="0">
                <a:solidFill>
                  <a:prstClr val="black"/>
                </a:solidFill>
                <a:latin typeface="Calibri" panose="020F0502020204030204"/>
              </a:rPr>
              <a:t>of NSIs, including its constituent NSSIs (RAN, Core and Transport).</a:t>
            </a:r>
          </a:p>
        </p:txBody>
      </p:sp>
      <p:sp>
        <p:nvSpPr>
          <p:cNvPr id="11" name="Rectangle 10">
            <a:extLst>
              <a:ext uri="{FF2B5EF4-FFF2-40B4-BE49-F238E27FC236}">
                <a16:creationId xmlns:a16="http://schemas.microsoft.com/office/drawing/2014/main" id="{4EB72143-8474-4F25-A183-4771932375F6}"/>
              </a:ext>
            </a:extLst>
          </p:cNvPr>
          <p:cNvSpPr/>
          <p:nvPr/>
        </p:nvSpPr>
        <p:spPr>
          <a:xfrm>
            <a:off x="114017" y="914303"/>
            <a:ext cx="8889873" cy="583735"/>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a:ln w="12700" cap="flat" cmpd="sng" algn="ctr">
            <a:solidFill>
              <a:srgbClr val="5B9BD5">
                <a:shade val="50000"/>
              </a:srgbClr>
            </a:solidFill>
            <a:prstDash val="solid"/>
            <a:miter lim="800000"/>
          </a:ln>
          <a:effectLst/>
        </p:spPr>
        <p:txBody>
          <a:bodyPr rtlCol="0" anchor="ctr"/>
          <a:lstStyle/>
          <a:p>
            <a:pPr defTabSz="685800">
              <a:defRPr/>
            </a:pPr>
            <a:r>
              <a:rPr lang="en-US" sz="1500" b="1" u="sng" kern="0" dirty="0">
                <a:solidFill>
                  <a:prstClr val="black"/>
                </a:solidFill>
                <a:latin typeface="Calibri" panose="020F0502020204030204"/>
              </a:rPr>
              <a:t>Objective</a:t>
            </a:r>
            <a:r>
              <a:rPr lang="en-US" sz="1500" b="1" kern="0" dirty="0">
                <a:solidFill>
                  <a:prstClr val="black"/>
                </a:solidFill>
                <a:latin typeface="Calibri" panose="020F0502020204030204"/>
              </a:rPr>
              <a:t>: Demonstrate e2e slice design</a:t>
            </a:r>
            <a:r>
              <a:rPr lang="en-US" altLang="zh-CN" sz="1500" b="1" kern="0" dirty="0">
                <a:solidFill>
                  <a:prstClr val="black"/>
                </a:solidFill>
                <a:latin typeface="Calibri" panose="020F0502020204030204"/>
                <a:ea typeface="DengXian" panose="02010600030101010101" pitchFamily="2" charset="-122"/>
              </a:rPr>
              <a:t>,</a:t>
            </a:r>
            <a:r>
              <a:rPr lang="zh-CN" altLang="en-US" sz="1500" b="1" kern="0" dirty="0">
                <a:solidFill>
                  <a:prstClr val="black"/>
                </a:solidFill>
                <a:latin typeface="Calibri" panose="020F0502020204030204"/>
                <a:ea typeface="DengXian" panose="02010600030101010101" pitchFamily="2" charset="-122"/>
              </a:rPr>
              <a:t> </a:t>
            </a:r>
            <a:r>
              <a:rPr lang="en-US" sz="1500" b="1" kern="0" dirty="0">
                <a:solidFill>
                  <a:prstClr val="black"/>
                </a:solidFill>
                <a:latin typeface="Calibri" panose="020F0502020204030204"/>
              </a:rPr>
              <a:t> instantiation and operation, including RAN, core and transport slice sub-nets.</a:t>
            </a:r>
          </a:p>
        </p:txBody>
      </p:sp>
      <p:sp>
        <p:nvSpPr>
          <p:cNvPr id="12" name="Rectangle 11">
            <a:extLst>
              <a:ext uri="{FF2B5EF4-FFF2-40B4-BE49-F238E27FC236}">
                <a16:creationId xmlns:a16="http://schemas.microsoft.com/office/drawing/2014/main" id="{B0E21BE7-3E91-4CAA-9DF1-B369385C41F1}"/>
              </a:ext>
            </a:extLst>
          </p:cNvPr>
          <p:cNvSpPr/>
          <p:nvPr/>
        </p:nvSpPr>
        <p:spPr>
          <a:xfrm>
            <a:off x="6388768" y="1966095"/>
            <a:ext cx="2469176" cy="1454523"/>
          </a:xfrm>
          <a:prstGeom prst="rect">
            <a:avLst/>
          </a:prstGeom>
          <a:solidFill>
            <a:srgbClr val="5B9BD5">
              <a:lumMod val="20000"/>
              <a:lumOff val="80000"/>
              <a:alpha val="25000"/>
            </a:srgbClr>
          </a:solidFill>
          <a:ln w="38100" cap="flat" cmpd="sng" algn="ctr">
            <a:solidFill>
              <a:srgbClr val="C00000"/>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13" name="Rectangle 12">
            <a:extLst>
              <a:ext uri="{FF2B5EF4-FFF2-40B4-BE49-F238E27FC236}">
                <a16:creationId xmlns:a16="http://schemas.microsoft.com/office/drawing/2014/main" id="{4307DD33-BDE8-4AE7-A7C7-2309D10C94FA}"/>
              </a:ext>
            </a:extLst>
          </p:cNvPr>
          <p:cNvSpPr/>
          <p:nvPr/>
        </p:nvSpPr>
        <p:spPr>
          <a:xfrm>
            <a:off x="2703659" y="3847153"/>
            <a:ext cx="425346" cy="225850"/>
          </a:xfrm>
          <a:prstGeom prst="rect">
            <a:avLst/>
          </a:prstGeom>
          <a:solidFill>
            <a:srgbClr val="4472C4">
              <a:lumMod val="20000"/>
              <a:lumOff val="80000"/>
              <a:alpha val="25000"/>
            </a:srgbClr>
          </a:solidFill>
          <a:ln w="38100" cap="flat" cmpd="sng" algn="ctr">
            <a:solidFill>
              <a:srgbClr val="0000FF"/>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14" name="TextBox 13">
            <a:extLst>
              <a:ext uri="{FF2B5EF4-FFF2-40B4-BE49-F238E27FC236}">
                <a16:creationId xmlns:a16="http://schemas.microsoft.com/office/drawing/2014/main" id="{71A9B4E5-7E13-4422-A3C3-9C1A371A11A7}"/>
              </a:ext>
            </a:extLst>
          </p:cNvPr>
          <p:cNvSpPr txBox="1"/>
          <p:nvPr/>
        </p:nvSpPr>
        <p:spPr>
          <a:xfrm>
            <a:off x="3129006" y="3812990"/>
            <a:ext cx="3379451" cy="300082"/>
          </a:xfrm>
          <a:prstGeom prst="rect">
            <a:avLst/>
          </a:prstGeom>
          <a:noFill/>
        </p:spPr>
        <p:txBody>
          <a:bodyPr wrap="none" rtlCol="0">
            <a:spAutoFit/>
          </a:bodyPr>
          <a:lstStyle/>
          <a:p>
            <a:pPr defTabSz="685800">
              <a:defRPr/>
            </a:pPr>
            <a:r>
              <a:rPr lang="en-US" sz="1350" kern="0" dirty="0">
                <a:solidFill>
                  <a:prstClr val="black"/>
                </a:solidFill>
                <a:latin typeface="Calibri" panose="020F0502020204030204"/>
              </a:rPr>
              <a:t>Focus area for Honolulu for new functionality</a:t>
            </a:r>
          </a:p>
        </p:txBody>
      </p:sp>
      <p:sp>
        <p:nvSpPr>
          <p:cNvPr id="15" name="Rectangle 14">
            <a:extLst>
              <a:ext uri="{FF2B5EF4-FFF2-40B4-BE49-F238E27FC236}">
                <a16:creationId xmlns:a16="http://schemas.microsoft.com/office/drawing/2014/main" id="{392DB5E4-EFA1-427F-A062-E2E5AED06B8F}"/>
              </a:ext>
            </a:extLst>
          </p:cNvPr>
          <p:cNvSpPr/>
          <p:nvPr/>
        </p:nvSpPr>
        <p:spPr>
          <a:xfrm>
            <a:off x="4499809" y="1966095"/>
            <a:ext cx="1852865" cy="1454523"/>
          </a:xfrm>
          <a:prstGeom prst="rect">
            <a:avLst/>
          </a:prstGeom>
          <a:solidFill>
            <a:srgbClr val="4472C4">
              <a:lumMod val="20000"/>
              <a:lumOff val="80000"/>
              <a:alpha val="25000"/>
            </a:srgbClr>
          </a:solidFill>
          <a:ln w="38100" cap="flat" cmpd="sng" algn="ctr">
            <a:solidFill>
              <a:srgbClr val="0000FF"/>
            </a:solidFill>
            <a:prstDash val="sysDash"/>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Tree>
    <p:extLst>
      <p:ext uri="{BB962C8B-B14F-4D97-AF65-F5344CB8AC3E}">
        <p14:creationId xmlns:p14="http://schemas.microsoft.com/office/powerpoint/2010/main" val="2248143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325D0-4611-45E9-AF1B-E8DBE98D1000}"/>
              </a:ext>
            </a:extLst>
          </p:cNvPr>
          <p:cNvSpPr>
            <a:spLocks noGrp="1"/>
          </p:cNvSpPr>
          <p:nvPr>
            <p:ph type="title"/>
          </p:nvPr>
        </p:nvSpPr>
        <p:spPr/>
        <p:txBody>
          <a:bodyPr>
            <a:noAutofit/>
          </a:bodyPr>
          <a:lstStyle/>
          <a:p>
            <a:r>
              <a:rPr lang="en-US" sz="3200" dirty="0"/>
              <a:t>E2E Network Slicing: Architecture &amp; Interfaces</a:t>
            </a:r>
            <a:endParaRPr lang="en-IN" sz="3200" dirty="0"/>
          </a:p>
        </p:txBody>
      </p:sp>
      <p:sp>
        <p:nvSpPr>
          <p:cNvPr id="84" name="Rounded Rectangle 14">
            <a:extLst>
              <a:ext uri="{FF2B5EF4-FFF2-40B4-BE49-F238E27FC236}">
                <a16:creationId xmlns:a16="http://schemas.microsoft.com/office/drawing/2014/main" id="{91C0F2E7-FFCB-4CEF-90AD-BD54184E6ABD}"/>
              </a:ext>
            </a:extLst>
          </p:cNvPr>
          <p:cNvSpPr/>
          <p:nvPr/>
        </p:nvSpPr>
        <p:spPr>
          <a:xfrm>
            <a:off x="1501377" y="1277466"/>
            <a:ext cx="5703700" cy="1942141"/>
          </a:xfrm>
          <a:prstGeom prst="roundRect">
            <a:avLst/>
          </a:prstGeom>
          <a:solidFill>
            <a:sysClr val="window" lastClr="FFFFFF">
              <a:lumMod val="95000"/>
            </a:sysClr>
          </a:solidFill>
          <a:ln w="12700" cap="flat" cmpd="sng" algn="ctr">
            <a:solidFill>
              <a:srgbClr val="5B9BD5">
                <a:shade val="50000"/>
              </a:srgbClr>
            </a:solidFill>
            <a:prstDash val="dash"/>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endParaRPr>
          </a:p>
        </p:txBody>
      </p:sp>
      <p:sp>
        <p:nvSpPr>
          <p:cNvPr id="85" name="文本框 185">
            <a:extLst>
              <a:ext uri="{FF2B5EF4-FFF2-40B4-BE49-F238E27FC236}">
                <a16:creationId xmlns:a16="http://schemas.microsoft.com/office/drawing/2014/main" id="{8098DC13-E3B4-4D41-A738-67B189612797}"/>
              </a:ext>
            </a:extLst>
          </p:cNvPr>
          <p:cNvSpPr txBox="1"/>
          <p:nvPr/>
        </p:nvSpPr>
        <p:spPr>
          <a:xfrm>
            <a:off x="7728862" y="4571635"/>
            <a:ext cx="1029407" cy="230832"/>
          </a:xfrm>
          <a:prstGeom prst="rect">
            <a:avLst/>
          </a:prstGeom>
          <a:noFill/>
        </p:spPr>
        <p:txBody>
          <a:bodyPr wrap="square" rtlCol="0">
            <a:spAutoFit/>
          </a:bodyPr>
          <a:lstStyle>
            <a:defPPr>
              <a:defRPr lang="ja-JP"/>
            </a:defPPr>
            <a:lvl1pPr>
              <a:defRPr sz="1200"/>
            </a:lvl1pPr>
          </a:lstStyle>
          <a:p>
            <a:pPr defTabSz="685800">
              <a:defRPr/>
            </a:pPr>
            <a:r>
              <a:rPr lang="en-US" altLang="zh-CN" sz="900" kern="0" dirty="0">
                <a:solidFill>
                  <a:prstClr val="black"/>
                </a:solidFill>
                <a:ea typeface="DengXian" panose="02010600030101010101" pitchFamily="2" charset="-122"/>
              </a:rPr>
              <a:t>Core Slice Subnet</a:t>
            </a:r>
            <a:endParaRPr lang="zh-CN" altLang="en-US" sz="900" kern="0" dirty="0">
              <a:solidFill>
                <a:prstClr val="black"/>
              </a:solidFill>
              <a:ea typeface="DengXian" panose="02010600030101010101" pitchFamily="2" charset="-122"/>
            </a:endParaRPr>
          </a:p>
        </p:txBody>
      </p:sp>
      <p:sp>
        <p:nvSpPr>
          <p:cNvPr id="86" name="任意多边形 182">
            <a:extLst>
              <a:ext uri="{FF2B5EF4-FFF2-40B4-BE49-F238E27FC236}">
                <a16:creationId xmlns:a16="http://schemas.microsoft.com/office/drawing/2014/main" id="{C18691EB-49CF-4F44-B2D0-3ACAB83D4079}"/>
              </a:ext>
            </a:extLst>
          </p:cNvPr>
          <p:cNvSpPr/>
          <p:nvPr/>
        </p:nvSpPr>
        <p:spPr>
          <a:xfrm>
            <a:off x="468075" y="3662387"/>
            <a:ext cx="5603224" cy="889397"/>
          </a:xfrm>
          <a:custGeom>
            <a:avLst/>
            <a:gdLst>
              <a:gd name="connsiteX0" fmla="*/ 1246526 w 8398993"/>
              <a:gd name="connsiteY0" fmla="*/ 864973 h 1351005"/>
              <a:gd name="connsiteX1" fmla="*/ 1221812 w 8398993"/>
              <a:gd name="connsiteY1" fmla="*/ 947351 h 1351005"/>
              <a:gd name="connsiteX2" fmla="*/ 1164147 w 8398993"/>
              <a:gd name="connsiteY2" fmla="*/ 1037968 h 1351005"/>
              <a:gd name="connsiteX3" fmla="*/ 1131196 w 8398993"/>
              <a:gd name="connsiteY3" fmla="*/ 1062681 h 1351005"/>
              <a:gd name="connsiteX4" fmla="*/ 1106483 w 8398993"/>
              <a:gd name="connsiteY4" fmla="*/ 1095632 h 1351005"/>
              <a:gd name="connsiteX5" fmla="*/ 1048818 w 8398993"/>
              <a:gd name="connsiteY5" fmla="*/ 1120346 h 1351005"/>
              <a:gd name="connsiteX6" fmla="*/ 900537 w 8398993"/>
              <a:gd name="connsiteY6" fmla="*/ 1178011 h 1351005"/>
              <a:gd name="connsiteX7" fmla="*/ 241510 w 8398993"/>
              <a:gd name="connsiteY7" fmla="*/ 1153297 h 1351005"/>
              <a:gd name="connsiteX8" fmla="*/ 208558 w 8398993"/>
              <a:gd name="connsiteY8" fmla="*/ 1128584 h 1351005"/>
              <a:gd name="connsiteX9" fmla="*/ 150893 w 8398993"/>
              <a:gd name="connsiteY9" fmla="*/ 1095632 h 1351005"/>
              <a:gd name="connsiteX10" fmla="*/ 93228 w 8398993"/>
              <a:gd name="connsiteY10" fmla="*/ 1037968 h 1351005"/>
              <a:gd name="connsiteX11" fmla="*/ 68515 w 8398993"/>
              <a:gd name="connsiteY11" fmla="*/ 1013254 h 1351005"/>
              <a:gd name="connsiteX12" fmla="*/ 35564 w 8398993"/>
              <a:gd name="connsiteY12" fmla="*/ 955589 h 1351005"/>
              <a:gd name="connsiteX13" fmla="*/ 35564 w 8398993"/>
              <a:gd name="connsiteY13" fmla="*/ 494270 h 1351005"/>
              <a:gd name="connsiteX14" fmla="*/ 93228 w 8398993"/>
              <a:gd name="connsiteY14" fmla="*/ 378940 h 1351005"/>
              <a:gd name="connsiteX15" fmla="*/ 117942 w 8398993"/>
              <a:gd name="connsiteY15" fmla="*/ 321276 h 1351005"/>
              <a:gd name="connsiteX16" fmla="*/ 175607 w 8398993"/>
              <a:gd name="connsiteY16" fmla="*/ 263611 h 1351005"/>
              <a:gd name="connsiteX17" fmla="*/ 233272 w 8398993"/>
              <a:gd name="connsiteY17" fmla="*/ 205946 h 1351005"/>
              <a:gd name="connsiteX18" fmla="*/ 266223 w 8398993"/>
              <a:gd name="connsiteY18" fmla="*/ 172995 h 1351005"/>
              <a:gd name="connsiteX19" fmla="*/ 439218 w 8398993"/>
              <a:gd name="connsiteY19" fmla="*/ 115330 h 1351005"/>
              <a:gd name="connsiteX20" fmla="*/ 669877 w 8398993"/>
              <a:gd name="connsiteY20" fmla="*/ 90616 h 1351005"/>
              <a:gd name="connsiteX21" fmla="*/ 842872 w 8398993"/>
              <a:gd name="connsiteY21" fmla="*/ 57665 h 1351005"/>
              <a:gd name="connsiteX22" fmla="*/ 1073531 w 8398993"/>
              <a:gd name="connsiteY22" fmla="*/ 32951 h 1351005"/>
              <a:gd name="connsiteX23" fmla="*/ 1765510 w 8398993"/>
              <a:gd name="connsiteY23" fmla="*/ 57665 h 1351005"/>
              <a:gd name="connsiteX24" fmla="*/ 2539866 w 8398993"/>
              <a:gd name="connsiteY24" fmla="*/ 0 h 1351005"/>
              <a:gd name="connsiteX25" fmla="*/ 5456061 w 8398993"/>
              <a:gd name="connsiteY25" fmla="*/ 24713 h 1351005"/>
              <a:gd name="connsiteX26" fmla="*/ 5917380 w 8398993"/>
              <a:gd name="connsiteY26" fmla="*/ 57665 h 1351005"/>
              <a:gd name="connsiteX27" fmla="*/ 6980061 w 8398993"/>
              <a:gd name="connsiteY27" fmla="*/ 115330 h 1351005"/>
              <a:gd name="connsiteX28" fmla="*/ 7499045 w 8398993"/>
              <a:gd name="connsiteY28" fmla="*/ 172995 h 1351005"/>
              <a:gd name="connsiteX29" fmla="*/ 7877985 w 8398993"/>
              <a:gd name="connsiteY29" fmla="*/ 197708 h 1351005"/>
              <a:gd name="connsiteX30" fmla="*/ 8050980 w 8398993"/>
              <a:gd name="connsiteY30" fmla="*/ 255373 h 1351005"/>
              <a:gd name="connsiteX31" fmla="*/ 8075693 w 8398993"/>
              <a:gd name="connsiteY31" fmla="*/ 288324 h 1351005"/>
              <a:gd name="connsiteX32" fmla="*/ 8133358 w 8398993"/>
              <a:gd name="connsiteY32" fmla="*/ 313038 h 1351005"/>
              <a:gd name="connsiteX33" fmla="*/ 8223974 w 8398993"/>
              <a:gd name="connsiteY33" fmla="*/ 370703 h 1351005"/>
              <a:gd name="connsiteX34" fmla="*/ 8248688 w 8398993"/>
              <a:gd name="connsiteY34" fmla="*/ 403654 h 1351005"/>
              <a:gd name="connsiteX35" fmla="*/ 8281639 w 8398993"/>
              <a:gd name="connsiteY35" fmla="*/ 428368 h 1351005"/>
              <a:gd name="connsiteX36" fmla="*/ 8339304 w 8398993"/>
              <a:gd name="connsiteY36" fmla="*/ 518984 h 1351005"/>
              <a:gd name="connsiteX37" fmla="*/ 8364018 w 8398993"/>
              <a:gd name="connsiteY37" fmla="*/ 543697 h 1351005"/>
              <a:gd name="connsiteX38" fmla="*/ 8372256 w 8398993"/>
              <a:gd name="connsiteY38" fmla="*/ 1005016 h 1351005"/>
              <a:gd name="connsiteX39" fmla="*/ 8314591 w 8398993"/>
              <a:gd name="connsiteY39" fmla="*/ 1095632 h 1351005"/>
              <a:gd name="connsiteX40" fmla="*/ 8223974 w 8398993"/>
              <a:gd name="connsiteY40" fmla="*/ 1210962 h 1351005"/>
              <a:gd name="connsiteX41" fmla="*/ 8141596 w 8398993"/>
              <a:gd name="connsiteY41" fmla="*/ 1268627 h 1351005"/>
              <a:gd name="connsiteX42" fmla="*/ 8083931 w 8398993"/>
              <a:gd name="connsiteY42" fmla="*/ 1293340 h 1351005"/>
              <a:gd name="connsiteX43" fmla="*/ 7820320 w 8398993"/>
              <a:gd name="connsiteY43" fmla="*/ 1351005 h 1351005"/>
              <a:gd name="connsiteX44" fmla="*/ 7507283 w 8398993"/>
              <a:gd name="connsiteY44" fmla="*/ 1301578 h 1351005"/>
              <a:gd name="connsiteX45" fmla="*/ 7416666 w 8398993"/>
              <a:gd name="connsiteY45" fmla="*/ 1268627 h 1351005"/>
              <a:gd name="connsiteX46" fmla="*/ 7301337 w 8398993"/>
              <a:gd name="connsiteY46" fmla="*/ 1210962 h 1351005"/>
              <a:gd name="connsiteX47" fmla="*/ 7243672 w 8398993"/>
              <a:gd name="connsiteY47" fmla="*/ 1153297 h 1351005"/>
              <a:gd name="connsiteX48" fmla="*/ 7161293 w 8398993"/>
              <a:gd name="connsiteY48" fmla="*/ 1070919 h 1351005"/>
              <a:gd name="connsiteX49" fmla="*/ 7103628 w 8398993"/>
              <a:gd name="connsiteY49" fmla="*/ 1013254 h 1351005"/>
              <a:gd name="connsiteX50" fmla="*/ 7070677 w 8398993"/>
              <a:gd name="connsiteY50" fmla="*/ 980303 h 1351005"/>
              <a:gd name="connsiteX51" fmla="*/ 7013012 w 8398993"/>
              <a:gd name="connsiteY51" fmla="*/ 840259 h 1351005"/>
              <a:gd name="connsiteX52" fmla="*/ 6955347 w 8398993"/>
              <a:gd name="connsiteY52" fmla="*/ 724930 h 1351005"/>
              <a:gd name="connsiteX53" fmla="*/ 6930634 w 8398993"/>
              <a:gd name="connsiteY53" fmla="*/ 691978 h 1351005"/>
              <a:gd name="connsiteX54" fmla="*/ 6897683 w 8398993"/>
              <a:gd name="connsiteY54" fmla="*/ 667265 h 1351005"/>
              <a:gd name="connsiteX55" fmla="*/ 6872969 w 8398993"/>
              <a:gd name="connsiteY55" fmla="*/ 634313 h 1351005"/>
              <a:gd name="connsiteX56" fmla="*/ 6840018 w 8398993"/>
              <a:gd name="connsiteY56" fmla="*/ 609600 h 1351005"/>
              <a:gd name="connsiteX57" fmla="*/ 6782353 w 8398993"/>
              <a:gd name="connsiteY57" fmla="*/ 551935 h 1351005"/>
              <a:gd name="connsiteX58" fmla="*/ 6699974 w 8398993"/>
              <a:gd name="connsiteY58" fmla="*/ 518984 h 1351005"/>
              <a:gd name="connsiteX59" fmla="*/ 6667023 w 8398993"/>
              <a:gd name="connsiteY59" fmla="*/ 494270 h 1351005"/>
              <a:gd name="connsiteX60" fmla="*/ 6551693 w 8398993"/>
              <a:gd name="connsiteY60" fmla="*/ 436605 h 1351005"/>
              <a:gd name="connsiteX61" fmla="*/ 6494028 w 8398993"/>
              <a:gd name="connsiteY61" fmla="*/ 403654 h 1351005"/>
              <a:gd name="connsiteX62" fmla="*/ 6238656 w 8398993"/>
              <a:gd name="connsiteY62" fmla="*/ 345989 h 1351005"/>
              <a:gd name="connsiteX63" fmla="*/ 6007996 w 8398993"/>
              <a:gd name="connsiteY63" fmla="*/ 288324 h 1351005"/>
              <a:gd name="connsiteX64" fmla="*/ 5777337 w 8398993"/>
              <a:gd name="connsiteY64" fmla="*/ 263611 h 1351005"/>
              <a:gd name="connsiteX65" fmla="*/ 5398396 w 8398993"/>
              <a:gd name="connsiteY65" fmla="*/ 313038 h 1351005"/>
              <a:gd name="connsiteX66" fmla="*/ 5373683 w 8398993"/>
              <a:gd name="connsiteY66" fmla="*/ 345989 h 1351005"/>
              <a:gd name="connsiteX67" fmla="*/ 5283066 w 8398993"/>
              <a:gd name="connsiteY67" fmla="*/ 370703 h 1351005"/>
              <a:gd name="connsiteX68" fmla="*/ 5225401 w 8398993"/>
              <a:gd name="connsiteY68" fmla="*/ 403654 h 1351005"/>
              <a:gd name="connsiteX69" fmla="*/ 5167737 w 8398993"/>
              <a:gd name="connsiteY69" fmla="*/ 461319 h 1351005"/>
              <a:gd name="connsiteX70" fmla="*/ 5143023 w 8398993"/>
              <a:gd name="connsiteY70" fmla="*/ 486032 h 1351005"/>
              <a:gd name="connsiteX71" fmla="*/ 5052407 w 8398993"/>
              <a:gd name="connsiteY71" fmla="*/ 543697 h 1351005"/>
              <a:gd name="connsiteX72" fmla="*/ 5027693 w 8398993"/>
              <a:gd name="connsiteY72" fmla="*/ 576649 h 1351005"/>
              <a:gd name="connsiteX73" fmla="*/ 4994742 w 8398993"/>
              <a:gd name="connsiteY73" fmla="*/ 601362 h 1351005"/>
              <a:gd name="connsiteX74" fmla="*/ 4970028 w 8398993"/>
              <a:gd name="connsiteY74" fmla="*/ 634313 h 1351005"/>
              <a:gd name="connsiteX75" fmla="*/ 4879412 w 8398993"/>
              <a:gd name="connsiteY75" fmla="*/ 716692 h 1351005"/>
              <a:gd name="connsiteX76" fmla="*/ 4821747 w 8398993"/>
              <a:gd name="connsiteY76" fmla="*/ 832022 h 1351005"/>
              <a:gd name="connsiteX77" fmla="*/ 4797034 w 8398993"/>
              <a:gd name="connsiteY77" fmla="*/ 889686 h 1351005"/>
              <a:gd name="connsiteX78" fmla="*/ 4739369 w 8398993"/>
              <a:gd name="connsiteY78" fmla="*/ 947351 h 1351005"/>
              <a:gd name="connsiteX79" fmla="*/ 4566374 w 8398993"/>
              <a:gd name="connsiteY79" fmla="*/ 1037968 h 1351005"/>
              <a:gd name="connsiteX80" fmla="*/ 4418093 w 8398993"/>
              <a:gd name="connsiteY80" fmla="*/ 1095632 h 1351005"/>
              <a:gd name="connsiteX81" fmla="*/ 4187434 w 8398993"/>
              <a:gd name="connsiteY81" fmla="*/ 1120346 h 1351005"/>
              <a:gd name="connsiteX82" fmla="*/ 3701401 w 8398993"/>
              <a:gd name="connsiteY82" fmla="*/ 1070919 h 1351005"/>
              <a:gd name="connsiteX83" fmla="*/ 3553120 w 8398993"/>
              <a:gd name="connsiteY83" fmla="*/ 1013254 h 1351005"/>
              <a:gd name="connsiteX84" fmla="*/ 3495456 w 8398993"/>
              <a:gd name="connsiteY84" fmla="*/ 980303 h 1351005"/>
              <a:gd name="connsiteX85" fmla="*/ 3413077 w 8398993"/>
              <a:gd name="connsiteY85" fmla="*/ 955589 h 1351005"/>
              <a:gd name="connsiteX86" fmla="*/ 3322461 w 8398993"/>
              <a:gd name="connsiteY86" fmla="*/ 897924 h 1351005"/>
              <a:gd name="connsiteX87" fmla="*/ 3297747 w 8398993"/>
              <a:gd name="connsiteY87" fmla="*/ 864973 h 1351005"/>
              <a:gd name="connsiteX88" fmla="*/ 3264796 w 8398993"/>
              <a:gd name="connsiteY88" fmla="*/ 840259 h 1351005"/>
              <a:gd name="connsiteX89" fmla="*/ 3207131 w 8398993"/>
              <a:gd name="connsiteY89" fmla="*/ 782595 h 1351005"/>
              <a:gd name="connsiteX90" fmla="*/ 3149466 w 8398993"/>
              <a:gd name="connsiteY90" fmla="*/ 691978 h 1351005"/>
              <a:gd name="connsiteX91" fmla="*/ 3091801 w 8398993"/>
              <a:gd name="connsiteY91" fmla="*/ 667265 h 1351005"/>
              <a:gd name="connsiteX92" fmla="*/ 3034137 w 8398993"/>
              <a:gd name="connsiteY92" fmla="*/ 609600 h 1351005"/>
              <a:gd name="connsiteX93" fmla="*/ 3009423 w 8398993"/>
              <a:gd name="connsiteY93" fmla="*/ 576649 h 1351005"/>
              <a:gd name="connsiteX94" fmla="*/ 2976472 w 8398993"/>
              <a:gd name="connsiteY94" fmla="*/ 551935 h 1351005"/>
              <a:gd name="connsiteX95" fmla="*/ 2951758 w 8398993"/>
              <a:gd name="connsiteY95" fmla="*/ 518984 h 1351005"/>
              <a:gd name="connsiteX96" fmla="*/ 2894093 w 8398993"/>
              <a:gd name="connsiteY96" fmla="*/ 494270 h 1351005"/>
              <a:gd name="connsiteX97" fmla="*/ 2778764 w 8398993"/>
              <a:gd name="connsiteY97" fmla="*/ 436605 h 1351005"/>
              <a:gd name="connsiteX98" fmla="*/ 2663434 w 8398993"/>
              <a:gd name="connsiteY98" fmla="*/ 378940 h 1351005"/>
              <a:gd name="connsiteX99" fmla="*/ 2605769 w 8398993"/>
              <a:gd name="connsiteY99" fmla="*/ 345989 h 1351005"/>
              <a:gd name="connsiteX100" fmla="*/ 2548104 w 8398993"/>
              <a:gd name="connsiteY100" fmla="*/ 321276 h 1351005"/>
              <a:gd name="connsiteX101" fmla="*/ 2490439 w 8398993"/>
              <a:gd name="connsiteY101" fmla="*/ 288324 h 1351005"/>
              <a:gd name="connsiteX102" fmla="*/ 2317445 w 8398993"/>
              <a:gd name="connsiteY102" fmla="*/ 263611 h 1351005"/>
              <a:gd name="connsiteX103" fmla="*/ 1856126 w 8398993"/>
              <a:gd name="connsiteY103" fmla="*/ 288324 h 1351005"/>
              <a:gd name="connsiteX104" fmla="*/ 1683131 w 8398993"/>
              <a:gd name="connsiteY104" fmla="*/ 345989 h 1351005"/>
              <a:gd name="connsiteX105" fmla="*/ 1592515 w 8398993"/>
              <a:gd name="connsiteY105" fmla="*/ 370703 h 1351005"/>
              <a:gd name="connsiteX106" fmla="*/ 1394807 w 8398993"/>
              <a:gd name="connsiteY106" fmla="*/ 461319 h 1351005"/>
              <a:gd name="connsiteX107" fmla="*/ 1337142 w 8398993"/>
              <a:gd name="connsiteY107" fmla="*/ 518984 h 1351005"/>
              <a:gd name="connsiteX108" fmla="*/ 1304191 w 8398993"/>
              <a:gd name="connsiteY108" fmla="*/ 543697 h 1351005"/>
              <a:gd name="connsiteX109" fmla="*/ 1246526 w 8398993"/>
              <a:gd name="connsiteY109" fmla="*/ 691978 h 1351005"/>
              <a:gd name="connsiteX110" fmla="*/ 1221812 w 8398993"/>
              <a:gd name="connsiteY110" fmla="*/ 774357 h 1351005"/>
              <a:gd name="connsiteX111" fmla="*/ 1246526 w 8398993"/>
              <a:gd name="connsiteY111" fmla="*/ 864973 h 1351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8398993" h="1351005">
                <a:moveTo>
                  <a:pt x="1246526" y="864973"/>
                </a:moveTo>
                <a:cubicBezTo>
                  <a:pt x="1246526" y="893805"/>
                  <a:pt x="1232728" y="920842"/>
                  <a:pt x="1221812" y="947351"/>
                </a:cubicBezTo>
                <a:cubicBezTo>
                  <a:pt x="1215231" y="963332"/>
                  <a:pt x="1181565" y="1020550"/>
                  <a:pt x="1164147" y="1037968"/>
                </a:cubicBezTo>
                <a:cubicBezTo>
                  <a:pt x="1154439" y="1047676"/>
                  <a:pt x="1140904" y="1052973"/>
                  <a:pt x="1131196" y="1062681"/>
                </a:cubicBezTo>
                <a:cubicBezTo>
                  <a:pt x="1121488" y="1072389"/>
                  <a:pt x="1117731" y="1087759"/>
                  <a:pt x="1106483" y="1095632"/>
                </a:cubicBezTo>
                <a:cubicBezTo>
                  <a:pt x="1089351" y="1107625"/>
                  <a:pt x="1068040" y="1112108"/>
                  <a:pt x="1048818" y="1120346"/>
                </a:cubicBezTo>
                <a:cubicBezTo>
                  <a:pt x="999116" y="1170047"/>
                  <a:pt x="1003085" y="1178011"/>
                  <a:pt x="900537" y="1178011"/>
                </a:cubicBezTo>
                <a:cubicBezTo>
                  <a:pt x="680707" y="1178011"/>
                  <a:pt x="461186" y="1161535"/>
                  <a:pt x="241510" y="1153297"/>
                </a:cubicBezTo>
                <a:cubicBezTo>
                  <a:pt x="230526" y="1145059"/>
                  <a:pt x="220141" y="1135955"/>
                  <a:pt x="208558" y="1128584"/>
                </a:cubicBezTo>
                <a:cubicBezTo>
                  <a:pt x="189880" y="1116698"/>
                  <a:pt x="168301" y="1109310"/>
                  <a:pt x="150893" y="1095632"/>
                </a:cubicBezTo>
                <a:cubicBezTo>
                  <a:pt x="129518" y="1078838"/>
                  <a:pt x="112450" y="1057190"/>
                  <a:pt x="93228" y="1037968"/>
                </a:cubicBezTo>
                <a:cubicBezTo>
                  <a:pt x="84990" y="1029730"/>
                  <a:pt x="74295" y="1023369"/>
                  <a:pt x="68515" y="1013254"/>
                </a:cubicBezTo>
                <a:lnTo>
                  <a:pt x="35564" y="955589"/>
                </a:lnTo>
                <a:cubicBezTo>
                  <a:pt x="-18257" y="758250"/>
                  <a:pt x="-4993" y="845760"/>
                  <a:pt x="35564" y="494270"/>
                </a:cubicBezTo>
                <a:cubicBezTo>
                  <a:pt x="38771" y="466480"/>
                  <a:pt x="81901" y="401594"/>
                  <a:pt x="93228" y="378940"/>
                </a:cubicBezTo>
                <a:cubicBezTo>
                  <a:pt x="102580" y="360236"/>
                  <a:pt x="105787" y="338293"/>
                  <a:pt x="117942" y="321276"/>
                </a:cubicBezTo>
                <a:cubicBezTo>
                  <a:pt x="133742" y="299156"/>
                  <a:pt x="156385" y="282833"/>
                  <a:pt x="175607" y="263611"/>
                </a:cubicBezTo>
                <a:lnTo>
                  <a:pt x="233272" y="205946"/>
                </a:lnTo>
                <a:cubicBezTo>
                  <a:pt x="244256" y="194962"/>
                  <a:pt x="251946" y="179114"/>
                  <a:pt x="266223" y="172995"/>
                </a:cubicBezTo>
                <a:cubicBezTo>
                  <a:pt x="328438" y="146331"/>
                  <a:pt x="365339" y="127643"/>
                  <a:pt x="439218" y="115330"/>
                </a:cubicBezTo>
                <a:cubicBezTo>
                  <a:pt x="515492" y="102618"/>
                  <a:pt x="593328" y="101552"/>
                  <a:pt x="669877" y="90616"/>
                </a:cubicBezTo>
                <a:cubicBezTo>
                  <a:pt x="727989" y="82314"/>
                  <a:pt x="784760" y="65967"/>
                  <a:pt x="842872" y="57665"/>
                </a:cubicBezTo>
                <a:cubicBezTo>
                  <a:pt x="919421" y="46729"/>
                  <a:pt x="996645" y="41189"/>
                  <a:pt x="1073531" y="32951"/>
                </a:cubicBezTo>
                <a:cubicBezTo>
                  <a:pt x="1304191" y="41189"/>
                  <a:pt x="1534703" y="57665"/>
                  <a:pt x="1765510" y="57665"/>
                </a:cubicBezTo>
                <a:cubicBezTo>
                  <a:pt x="1858154" y="57665"/>
                  <a:pt x="2462726" y="6297"/>
                  <a:pt x="2539866" y="0"/>
                </a:cubicBezTo>
                <a:lnTo>
                  <a:pt x="5456061" y="24713"/>
                </a:lnTo>
                <a:cubicBezTo>
                  <a:pt x="5610203" y="27345"/>
                  <a:pt x="5763468" y="48834"/>
                  <a:pt x="5917380" y="57665"/>
                </a:cubicBezTo>
                <a:cubicBezTo>
                  <a:pt x="6828781" y="109959"/>
                  <a:pt x="6094143" y="52050"/>
                  <a:pt x="6980061" y="115330"/>
                </a:cubicBezTo>
                <a:cubicBezTo>
                  <a:pt x="7964211" y="185627"/>
                  <a:pt x="6674941" y="95039"/>
                  <a:pt x="7499045" y="172995"/>
                </a:cubicBezTo>
                <a:cubicBezTo>
                  <a:pt x="7625064" y="184916"/>
                  <a:pt x="7751672" y="189470"/>
                  <a:pt x="7877985" y="197708"/>
                </a:cubicBezTo>
                <a:cubicBezTo>
                  <a:pt x="7895165" y="202617"/>
                  <a:pt x="8018422" y="232582"/>
                  <a:pt x="8050980" y="255373"/>
                </a:cubicBezTo>
                <a:cubicBezTo>
                  <a:pt x="8062228" y="263246"/>
                  <a:pt x="8064445" y="280451"/>
                  <a:pt x="8075693" y="288324"/>
                </a:cubicBezTo>
                <a:cubicBezTo>
                  <a:pt x="8092825" y="300317"/>
                  <a:pt x="8114136" y="304800"/>
                  <a:pt x="8133358" y="313038"/>
                </a:cubicBezTo>
                <a:cubicBezTo>
                  <a:pt x="8229450" y="409127"/>
                  <a:pt x="8086937" y="274777"/>
                  <a:pt x="8223974" y="370703"/>
                </a:cubicBezTo>
                <a:cubicBezTo>
                  <a:pt x="8235222" y="378577"/>
                  <a:pt x="8238980" y="393946"/>
                  <a:pt x="8248688" y="403654"/>
                </a:cubicBezTo>
                <a:cubicBezTo>
                  <a:pt x="8258396" y="413362"/>
                  <a:pt x="8271931" y="418660"/>
                  <a:pt x="8281639" y="428368"/>
                </a:cubicBezTo>
                <a:cubicBezTo>
                  <a:pt x="8308583" y="455312"/>
                  <a:pt x="8317364" y="487642"/>
                  <a:pt x="8339304" y="518984"/>
                </a:cubicBezTo>
                <a:cubicBezTo>
                  <a:pt x="8345985" y="528528"/>
                  <a:pt x="8355780" y="535459"/>
                  <a:pt x="8364018" y="543697"/>
                </a:cubicBezTo>
                <a:cubicBezTo>
                  <a:pt x="8399757" y="767066"/>
                  <a:pt x="8416857" y="762895"/>
                  <a:pt x="8372256" y="1005016"/>
                </a:cubicBezTo>
                <a:cubicBezTo>
                  <a:pt x="8366634" y="1035537"/>
                  <a:pt x="8331414" y="1069196"/>
                  <a:pt x="8314591" y="1095632"/>
                </a:cubicBezTo>
                <a:cubicBezTo>
                  <a:pt x="8253640" y="1191412"/>
                  <a:pt x="8315112" y="1119822"/>
                  <a:pt x="8223974" y="1210962"/>
                </a:cubicBezTo>
                <a:cubicBezTo>
                  <a:pt x="8188700" y="1246236"/>
                  <a:pt x="8199698" y="1239577"/>
                  <a:pt x="8141596" y="1268627"/>
                </a:cubicBezTo>
                <a:cubicBezTo>
                  <a:pt x="8122891" y="1277979"/>
                  <a:pt x="8104188" y="1288146"/>
                  <a:pt x="8083931" y="1293340"/>
                </a:cubicBezTo>
                <a:cubicBezTo>
                  <a:pt x="7996801" y="1315681"/>
                  <a:pt x="7820320" y="1351005"/>
                  <a:pt x="7820320" y="1351005"/>
                </a:cubicBezTo>
                <a:cubicBezTo>
                  <a:pt x="7712696" y="1337552"/>
                  <a:pt x="7611133" y="1330656"/>
                  <a:pt x="7507283" y="1301578"/>
                </a:cubicBezTo>
                <a:cubicBezTo>
                  <a:pt x="7476333" y="1292912"/>
                  <a:pt x="7446621" y="1280276"/>
                  <a:pt x="7416666" y="1268627"/>
                </a:cubicBezTo>
                <a:cubicBezTo>
                  <a:pt x="7385132" y="1256364"/>
                  <a:pt x="7327955" y="1231876"/>
                  <a:pt x="7301337" y="1210962"/>
                </a:cubicBezTo>
                <a:cubicBezTo>
                  <a:pt x="7279962" y="1194167"/>
                  <a:pt x="7262894" y="1172519"/>
                  <a:pt x="7243672" y="1153297"/>
                </a:cubicBezTo>
                <a:lnTo>
                  <a:pt x="7161293" y="1070919"/>
                </a:lnTo>
                <a:lnTo>
                  <a:pt x="7103628" y="1013254"/>
                </a:lnTo>
                <a:lnTo>
                  <a:pt x="7070677" y="980303"/>
                </a:lnTo>
                <a:cubicBezTo>
                  <a:pt x="7028149" y="838537"/>
                  <a:pt x="7069033" y="952300"/>
                  <a:pt x="7013012" y="840259"/>
                </a:cubicBezTo>
                <a:cubicBezTo>
                  <a:pt x="6970620" y="755476"/>
                  <a:pt x="7008158" y="807919"/>
                  <a:pt x="6955347" y="724930"/>
                </a:cubicBezTo>
                <a:cubicBezTo>
                  <a:pt x="6947976" y="713347"/>
                  <a:pt x="6940342" y="701687"/>
                  <a:pt x="6930634" y="691978"/>
                </a:cubicBezTo>
                <a:cubicBezTo>
                  <a:pt x="6920926" y="682270"/>
                  <a:pt x="6907391" y="676973"/>
                  <a:pt x="6897683" y="667265"/>
                </a:cubicBezTo>
                <a:cubicBezTo>
                  <a:pt x="6887974" y="657556"/>
                  <a:pt x="6882678" y="644022"/>
                  <a:pt x="6872969" y="634313"/>
                </a:cubicBezTo>
                <a:cubicBezTo>
                  <a:pt x="6863261" y="624605"/>
                  <a:pt x="6849726" y="619308"/>
                  <a:pt x="6840018" y="609600"/>
                </a:cubicBezTo>
                <a:cubicBezTo>
                  <a:pt x="6807069" y="576651"/>
                  <a:pt x="6826285" y="573901"/>
                  <a:pt x="6782353" y="551935"/>
                </a:cubicBezTo>
                <a:cubicBezTo>
                  <a:pt x="6755900" y="538709"/>
                  <a:pt x="6726427" y="532210"/>
                  <a:pt x="6699974" y="518984"/>
                </a:cubicBezTo>
                <a:cubicBezTo>
                  <a:pt x="6687694" y="512844"/>
                  <a:pt x="6678606" y="501641"/>
                  <a:pt x="6667023" y="494270"/>
                </a:cubicBezTo>
                <a:cubicBezTo>
                  <a:pt x="6584057" y="441473"/>
                  <a:pt x="6636454" y="478986"/>
                  <a:pt x="6551693" y="436605"/>
                </a:cubicBezTo>
                <a:cubicBezTo>
                  <a:pt x="6531892" y="426704"/>
                  <a:pt x="6514499" y="412083"/>
                  <a:pt x="6494028" y="403654"/>
                </a:cubicBezTo>
                <a:cubicBezTo>
                  <a:pt x="6421287" y="373702"/>
                  <a:pt x="6304952" y="360491"/>
                  <a:pt x="6238656" y="345989"/>
                </a:cubicBezTo>
                <a:cubicBezTo>
                  <a:pt x="6125345" y="321203"/>
                  <a:pt x="6142409" y="309233"/>
                  <a:pt x="6007996" y="288324"/>
                </a:cubicBezTo>
                <a:cubicBezTo>
                  <a:pt x="5931589" y="276438"/>
                  <a:pt x="5854223" y="271849"/>
                  <a:pt x="5777337" y="263611"/>
                </a:cubicBezTo>
                <a:cubicBezTo>
                  <a:pt x="5755632" y="265646"/>
                  <a:pt x="5474820" y="281569"/>
                  <a:pt x="5398396" y="313038"/>
                </a:cubicBezTo>
                <a:cubicBezTo>
                  <a:pt x="5385701" y="318266"/>
                  <a:pt x="5385963" y="339849"/>
                  <a:pt x="5373683" y="345989"/>
                </a:cubicBezTo>
                <a:cubicBezTo>
                  <a:pt x="5345679" y="359991"/>
                  <a:pt x="5313272" y="362465"/>
                  <a:pt x="5283066" y="370703"/>
                </a:cubicBezTo>
                <a:cubicBezTo>
                  <a:pt x="5263844" y="381687"/>
                  <a:pt x="5242809" y="389976"/>
                  <a:pt x="5225401" y="403654"/>
                </a:cubicBezTo>
                <a:cubicBezTo>
                  <a:pt x="5204026" y="420448"/>
                  <a:pt x="5186959" y="442097"/>
                  <a:pt x="5167737" y="461319"/>
                </a:cubicBezTo>
                <a:cubicBezTo>
                  <a:pt x="5159499" y="469557"/>
                  <a:pt x="5153138" y="480252"/>
                  <a:pt x="5143023" y="486032"/>
                </a:cubicBezTo>
                <a:cubicBezTo>
                  <a:pt x="5121094" y="498563"/>
                  <a:pt x="5073515" y="522589"/>
                  <a:pt x="5052407" y="543697"/>
                </a:cubicBezTo>
                <a:cubicBezTo>
                  <a:pt x="5042698" y="553406"/>
                  <a:pt x="5037402" y="566940"/>
                  <a:pt x="5027693" y="576649"/>
                </a:cubicBezTo>
                <a:cubicBezTo>
                  <a:pt x="5017985" y="586357"/>
                  <a:pt x="5004450" y="591654"/>
                  <a:pt x="4994742" y="601362"/>
                </a:cubicBezTo>
                <a:cubicBezTo>
                  <a:pt x="4985034" y="611070"/>
                  <a:pt x="4979264" y="624154"/>
                  <a:pt x="4970028" y="634313"/>
                </a:cubicBezTo>
                <a:cubicBezTo>
                  <a:pt x="4921902" y="687252"/>
                  <a:pt x="4924390" y="682959"/>
                  <a:pt x="4879412" y="716692"/>
                </a:cubicBezTo>
                <a:cubicBezTo>
                  <a:pt x="4815287" y="866320"/>
                  <a:pt x="4897565" y="680387"/>
                  <a:pt x="4821747" y="832022"/>
                </a:cubicBezTo>
                <a:cubicBezTo>
                  <a:pt x="4812395" y="850726"/>
                  <a:pt x="4809189" y="872669"/>
                  <a:pt x="4797034" y="889686"/>
                </a:cubicBezTo>
                <a:cubicBezTo>
                  <a:pt x="4781234" y="911806"/>
                  <a:pt x="4758591" y="928129"/>
                  <a:pt x="4739369" y="947351"/>
                </a:cubicBezTo>
                <a:cubicBezTo>
                  <a:pt x="4670320" y="1016401"/>
                  <a:pt x="4722086" y="973088"/>
                  <a:pt x="4566374" y="1037968"/>
                </a:cubicBezTo>
                <a:cubicBezTo>
                  <a:pt x="4530494" y="1052918"/>
                  <a:pt x="4449478" y="1089999"/>
                  <a:pt x="4418093" y="1095632"/>
                </a:cubicBezTo>
                <a:cubicBezTo>
                  <a:pt x="4341983" y="1109293"/>
                  <a:pt x="4264320" y="1112108"/>
                  <a:pt x="4187434" y="1120346"/>
                </a:cubicBezTo>
                <a:cubicBezTo>
                  <a:pt x="4006908" y="1108311"/>
                  <a:pt x="3864995" y="1116725"/>
                  <a:pt x="3701401" y="1070919"/>
                </a:cubicBezTo>
                <a:cubicBezTo>
                  <a:pt x="3676563" y="1063964"/>
                  <a:pt x="3584739" y="1029064"/>
                  <a:pt x="3553120" y="1013254"/>
                </a:cubicBezTo>
                <a:cubicBezTo>
                  <a:pt x="3533319" y="1003353"/>
                  <a:pt x="3515927" y="988732"/>
                  <a:pt x="3495456" y="980303"/>
                </a:cubicBezTo>
                <a:cubicBezTo>
                  <a:pt x="3468947" y="969387"/>
                  <a:pt x="3440537" y="963827"/>
                  <a:pt x="3413077" y="955589"/>
                </a:cubicBezTo>
                <a:cubicBezTo>
                  <a:pt x="3316994" y="859506"/>
                  <a:pt x="3459490" y="993844"/>
                  <a:pt x="3322461" y="897924"/>
                </a:cubicBezTo>
                <a:cubicBezTo>
                  <a:pt x="3311213" y="890051"/>
                  <a:pt x="3307455" y="874681"/>
                  <a:pt x="3297747" y="864973"/>
                </a:cubicBezTo>
                <a:cubicBezTo>
                  <a:pt x="3288039" y="855265"/>
                  <a:pt x="3274504" y="849967"/>
                  <a:pt x="3264796" y="840259"/>
                </a:cubicBezTo>
                <a:cubicBezTo>
                  <a:pt x="3187920" y="763381"/>
                  <a:pt x="3294993" y="848489"/>
                  <a:pt x="3207131" y="782595"/>
                </a:cubicBezTo>
                <a:cubicBezTo>
                  <a:pt x="3190071" y="742787"/>
                  <a:pt x="3186976" y="715848"/>
                  <a:pt x="3149466" y="691978"/>
                </a:cubicBezTo>
                <a:cubicBezTo>
                  <a:pt x="3131823" y="680751"/>
                  <a:pt x="3111023" y="675503"/>
                  <a:pt x="3091801" y="667265"/>
                </a:cubicBezTo>
                <a:cubicBezTo>
                  <a:pt x="3025907" y="579403"/>
                  <a:pt x="3111015" y="686476"/>
                  <a:pt x="3034137" y="609600"/>
                </a:cubicBezTo>
                <a:cubicBezTo>
                  <a:pt x="3024429" y="599892"/>
                  <a:pt x="3019131" y="586357"/>
                  <a:pt x="3009423" y="576649"/>
                </a:cubicBezTo>
                <a:cubicBezTo>
                  <a:pt x="2999715" y="566941"/>
                  <a:pt x="2986180" y="561643"/>
                  <a:pt x="2976472" y="551935"/>
                </a:cubicBezTo>
                <a:cubicBezTo>
                  <a:pt x="2966764" y="542227"/>
                  <a:pt x="2963006" y="526857"/>
                  <a:pt x="2951758" y="518984"/>
                </a:cubicBezTo>
                <a:cubicBezTo>
                  <a:pt x="2934626" y="506991"/>
                  <a:pt x="2912798" y="503622"/>
                  <a:pt x="2894093" y="494270"/>
                </a:cubicBezTo>
                <a:cubicBezTo>
                  <a:pt x="2742441" y="418444"/>
                  <a:pt x="2928406" y="500740"/>
                  <a:pt x="2778764" y="436605"/>
                </a:cubicBezTo>
                <a:cubicBezTo>
                  <a:pt x="2715528" y="373371"/>
                  <a:pt x="2779169" y="426596"/>
                  <a:pt x="2663434" y="378940"/>
                </a:cubicBezTo>
                <a:cubicBezTo>
                  <a:pt x="2642963" y="370511"/>
                  <a:pt x="2625570" y="355890"/>
                  <a:pt x="2605769" y="345989"/>
                </a:cubicBezTo>
                <a:cubicBezTo>
                  <a:pt x="2587064" y="336637"/>
                  <a:pt x="2566809" y="330628"/>
                  <a:pt x="2548104" y="321276"/>
                </a:cubicBezTo>
                <a:cubicBezTo>
                  <a:pt x="2528303" y="311375"/>
                  <a:pt x="2511917" y="293693"/>
                  <a:pt x="2490439" y="288324"/>
                </a:cubicBezTo>
                <a:cubicBezTo>
                  <a:pt x="2433928" y="274196"/>
                  <a:pt x="2375110" y="271849"/>
                  <a:pt x="2317445" y="263611"/>
                </a:cubicBezTo>
                <a:cubicBezTo>
                  <a:pt x="2163672" y="271849"/>
                  <a:pt x="2009557" y="275173"/>
                  <a:pt x="1856126" y="288324"/>
                </a:cubicBezTo>
                <a:cubicBezTo>
                  <a:pt x="1679085" y="303499"/>
                  <a:pt x="1797491" y="301515"/>
                  <a:pt x="1683131" y="345989"/>
                </a:cubicBezTo>
                <a:cubicBezTo>
                  <a:pt x="1653951" y="357337"/>
                  <a:pt x="1622000" y="360173"/>
                  <a:pt x="1592515" y="370703"/>
                </a:cubicBezTo>
                <a:cubicBezTo>
                  <a:pt x="1517229" y="397591"/>
                  <a:pt x="1458929" y="420514"/>
                  <a:pt x="1394807" y="461319"/>
                </a:cubicBezTo>
                <a:cubicBezTo>
                  <a:pt x="1334397" y="499761"/>
                  <a:pt x="1386569" y="469557"/>
                  <a:pt x="1337142" y="518984"/>
                </a:cubicBezTo>
                <a:cubicBezTo>
                  <a:pt x="1327434" y="528692"/>
                  <a:pt x="1315175" y="535459"/>
                  <a:pt x="1304191" y="543697"/>
                </a:cubicBezTo>
                <a:cubicBezTo>
                  <a:pt x="1276598" y="608079"/>
                  <a:pt x="1271589" y="616788"/>
                  <a:pt x="1246526" y="691978"/>
                </a:cubicBezTo>
                <a:cubicBezTo>
                  <a:pt x="1237460" y="719176"/>
                  <a:pt x="1225866" y="745976"/>
                  <a:pt x="1221812" y="774357"/>
                </a:cubicBezTo>
                <a:cubicBezTo>
                  <a:pt x="1217540" y="804259"/>
                  <a:pt x="1246526" y="836141"/>
                  <a:pt x="1246526" y="864973"/>
                </a:cubicBezTo>
                <a:close/>
              </a:path>
            </a:pathLst>
          </a:custGeom>
          <a:solidFill>
            <a:srgbClr val="FFC000">
              <a:lumMod val="60000"/>
              <a:lumOff val="40000"/>
              <a:alpha val="54000"/>
            </a:srgbClr>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87" name="矩形 3">
            <a:extLst>
              <a:ext uri="{FF2B5EF4-FFF2-40B4-BE49-F238E27FC236}">
                <a16:creationId xmlns:a16="http://schemas.microsoft.com/office/drawing/2014/main" id="{69AC5587-D7F5-4D9D-84D0-124656AFB417}"/>
              </a:ext>
            </a:extLst>
          </p:cNvPr>
          <p:cNvSpPr/>
          <p:nvPr/>
        </p:nvSpPr>
        <p:spPr>
          <a:xfrm>
            <a:off x="589943" y="3890604"/>
            <a:ext cx="577050" cy="412160"/>
          </a:xfrm>
          <a:prstGeom prst="rect">
            <a:avLst/>
          </a:prstGeom>
          <a:solidFill>
            <a:srgbClr val="70AD47">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a:ln>
                  <a:noFill/>
                </a:ln>
                <a:solidFill>
                  <a:prstClr val="white"/>
                </a:solidFill>
                <a:effectLst/>
                <a:uLnTx/>
                <a:uFillTx/>
                <a:ea typeface="DengXian" panose="02010600030101010101" pitchFamily="2" charset="-122"/>
              </a:rPr>
              <a:t>RU</a:t>
            </a:r>
            <a:endParaRPr kumimoji="0" lang="zh-CN" altLang="en-US" sz="1350" b="0" i="0" u="none" strike="noStrike" kern="0" cap="none" spc="0" normalizeH="0" baseline="0" noProof="0" dirty="0">
              <a:ln>
                <a:noFill/>
              </a:ln>
              <a:solidFill>
                <a:prstClr val="white"/>
              </a:solidFill>
              <a:effectLst/>
              <a:uLnTx/>
              <a:uFillTx/>
              <a:ea typeface="DengXian" panose="02010600030101010101" pitchFamily="2" charset="-122"/>
            </a:endParaRPr>
          </a:p>
        </p:txBody>
      </p:sp>
      <p:sp>
        <p:nvSpPr>
          <p:cNvPr id="88" name="圆角矩形 4">
            <a:extLst>
              <a:ext uri="{FF2B5EF4-FFF2-40B4-BE49-F238E27FC236}">
                <a16:creationId xmlns:a16="http://schemas.microsoft.com/office/drawing/2014/main" id="{B1D07BEA-AB7D-4123-84B0-BA3F1368E56F}"/>
              </a:ext>
            </a:extLst>
          </p:cNvPr>
          <p:cNvSpPr/>
          <p:nvPr/>
        </p:nvSpPr>
        <p:spPr>
          <a:xfrm>
            <a:off x="1166992" y="4056009"/>
            <a:ext cx="54958" cy="81348"/>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89" name="矩形 5">
            <a:extLst>
              <a:ext uri="{FF2B5EF4-FFF2-40B4-BE49-F238E27FC236}">
                <a16:creationId xmlns:a16="http://schemas.microsoft.com/office/drawing/2014/main" id="{8986626B-CFFB-491D-AC41-FD42D453297F}"/>
              </a:ext>
            </a:extLst>
          </p:cNvPr>
          <p:cNvSpPr/>
          <p:nvPr/>
        </p:nvSpPr>
        <p:spPr>
          <a:xfrm>
            <a:off x="2922186" y="3890604"/>
            <a:ext cx="577050" cy="412160"/>
          </a:xfrm>
          <a:prstGeom prst="rect">
            <a:avLst/>
          </a:prstGeom>
          <a:solidFill>
            <a:srgbClr val="70AD47">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a:ln>
                  <a:noFill/>
                </a:ln>
                <a:solidFill>
                  <a:prstClr val="white"/>
                </a:solidFill>
                <a:effectLst/>
                <a:uLnTx/>
                <a:uFillTx/>
                <a:ea typeface="DengXian" panose="02010600030101010101" pitchFamily="2" charset="-122"/>
              </a:rPr>
              <a:t>DU</a:t>
            </a:r>
            <a:endParaRPr kumimoji="0" lang="zh-CN" altLang="en-US" sz="1350" b="0" i="0" u="none" strike="noStrike" kern="0" cap="none" spc="0" normalizeH="0" baseline="0" noProof="0" dirty="0">
              <a:ln>
                <a:noFill/>
              </a:ln>
              <a:solidFill>
                <a:prstClr val="white"/>
              </a:solidFill>
              <a:effectLst/>
              <a:uLnTx/>
              <a:uFillTx/>
              <a:ea typeface="DengXian" panose="02010600030101010101" pitchFamily="2" charset="-122"/>
            </a:endParaRPr>
          </a:p>
        </p:txBody>
      </p:sp>
      <p:sp>
        <p:nvSpPr>
          <p:cNvPr id="90" name="圆角矩形 6">
            <a:extLst>
              <a:ext uri="{FF2B5EF4-FFF2-40B4-BE49-F238E27FC236}">
                <a16:creationId xmlns:a16="http://schemas.microsoft.com/office/drawing/2014/main" id="{76715ED4-7EA2-43C9-89E8-DD1BC367B63C}"/>
              </a:ext>
            </a:extLst>
          </p:cNvPr>
          <p:cNvSpPr/>
          <p:nvPr/>
        </p:nvSpPr>
        <p:spPr>
          <a:xfrm>
            <a:off x="2867229" y="4056009"/>
            <a:ext cx="54958" cy="81348"/>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91" name="矩形 7">
            <a:extLst>
              <a:ext uri="{FF2B5EF4-FFF2-40B4-BE49-F238E27FC236}">
                <a16:creationId xmlns:a16="http://schemas.microsoft.com/office/drawing/2014/main" id="{D87B1A1B-D19E-49FC-9975-12C1DDB9FAF6}"/>
              </a:ext>
            </a:extLst>
          </p:cNvPr>
          <p:cNvSpPr/>
          <p:nvPr/>
        </p:nvSpPr>
        <p:spPr>
          <a:xfrm>
            <a:off x="5272956" y="3888786"/>
            <a:ext cx="577050" cy="412160"/>
          </a:xfrm>
          <a:prstGeom prst="rect">
            <a:avLst/>
          </a:prstGeom>
          <a:solidFill>
            <a:srgbClr val="70AD47">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a:ln>
                  <a:noFill/>
                </a:ln>
                <a:solidFill>
                  <a:prstClr val="white"/>
                </a:solidFill>
                <a:effectLst/>
                <a:uLnTx/>
                <a:uFillTx/>
                <a:ea typeface="DengXian" panose="02010600030101010101" pitchFamily="2" charset="-122"/>
              </a:rPr>
              <a:t>CU</a:t>
            </a:r>
            <a:endParaRPr kumimoji="0" lang="zh-CN" altLang="en-US" sz="1350" b="0" i="0" u="none" strike="noStrike" kern="0" cap="none" spc="0" normalizeH="0" baseline="0" noProof="0" dirty="0">
              <a:ln>
                <a:noFill/>
              </a:ln>
              <a:solidFill>
                <a:prstClr val="white"/>
              </a:solidFill>
              <a:effectLst/>
              <a:uLnTx/>
              <a:uFillTx/>
              <a:ea typeface="DengXian" panose="02010600030101010101" pitchFamily="2" charset="-122"/>
            </a:endParaRPr>
          </a:p>
        </p:txBody>
      </p:sp>
      <p:sp>
        <p:nvSpPr>
          <p:cNvPr id="92" name="圆角矩形 8">
            <a:extLst>
              <a:ext uri="{FF2B5EF4-FFF2-40B4-BE49-F238E27FC236}">
                <a16:creationId xmlns:a16="http://schemas.microsoft.com/office/drawing/2014/main" id="{8FC03ED2-D43E-4CFB-869B-0313F00908A4}"/>
              </a:ext>
            </a:extLst>
          </p:cNvPr>
          <p:cNvSpPr/>
          <p:nvPr/>
        </p:nvSpPr>
        <p:spPr>
          <a:xfrm>
            <a:off x="5221523" y="4056908"/>
            <a:ext cx="54958" cy="81348"/>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93" name="云形 11">
            <a:extLst>
              <a:ext uri="{FF2B5EF4-FFF2-40B4-BE49-F238E27FC236}">
                <a16:creationId xmlns:a16="http://schemas.microsoft.com/office/drawing/2014/main" id="{C772A622-B29C-4EE2-B9CE-EE8C2DB25A7F}"/>
              </a:ext>
            </a:extLst>
          </p:cNvPr>
          <p:cNvSpPr/>
          <p:nvPr/>
        </p:nvSpPr>
        <p:spPr>
          <a:xfrm>
            <a:off x="7682997" y="3888785"/>
            <a:ext cx="808761" cy="412161"/>
          </a:xfrm>
          <a:prstGeom prst="cloud">
            <a:avLst/>
          </a:prstGeom>
          <a:solidFill>
            <a:srgbClr val="70AD47">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a:ln>
                  <a:noFill/>
                </a:ln>
                <a:solidFill>
                  <a:prstClr val="white"/>
                </a:solidFill>
                <a:effectLst/>
                <a:uLnTx/>
                <a:uFillTx/>
                <a:ea typeface="DengXian" panose="02010600030101010101" pitchFamily="2" charset="-122"/>
              </a:rPr>
              <a:t>Core</a:t>
            </a:r>
            <a:endParaRPr kumimoji="0" lang="zh-CN" altLang="en-US" sz="1350" b="0" i="0" u="none" strike="noStrike" kern="0" cap="none" spc="0" normalizeH="0" baseline="0" noProof="0" dirty="0">
              <a:ln>
                <a:noFill/>
              </a:ln>
              <a:solidFill>
                <a:prstClr val="white"/>
              </a:solidFill>
              <a:effectLst/>
              <a:uLnTx/>
              <a:uFillTx/>
              <a:ea typeface="DengXian" panose="02010600030101010101" pitchFamily="2" charset="-122"/>
            </a:endParaRPr>
          </a:p>
        </p:txBody>
      </p:sp>
      <p:sp>
        <p:nvSpPr>
          <p:cNvPr id="94" name="圆角矩形 12">
            <a:extLst>
              <a:ext uri="{FF2B5EF4-FFF2-40B4-BE49-F238E27FC236}">
                <a16:creationId xmlns:a16="http://schemas.microsoft.com/office/drawing/2014/main" id="{5FD53E4A-54F1-49D1-BD49-B98E40DF7C8C}"/>
              </a:ext>
            </a:extLst>
          </p:cNvPr>
          <p:cNvSpPr/>
          <p:nvPr/>
        </p:nvSpPr>
        <p:spPr>
          <a:xfrm>
            <a:off x="5849231" y="4056908"/>
            <a:ext cx="54958" cy="81348"/>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95" name="圆角矩形 13">
            <a:extLst>
              <a:ext uri="{FF2B5EF4-FFF2-40B4-BE49-F238E27FC236}">
                <a16:creationId xmlns:a16="http://schemas.microsoft.com/office/drawing/2014/main" id="{0DE2DD96-F5FC-4C82-92B4-82233B9A258D}"/>
              </a:ext>
            </a:extLst>
          </p:cNvPr>
          <p:cNvSpPr/>
          <p:nvPr/>
        </p:nvSpPr>
        <p:spPr>
          <a:xfrm>
            <a:off x="3499236" y="4056008"/>
            <a:ext cx="54958" cy="81348"/>
          </a:xfrm>
          <a:prstGeom prst="roundRect">
            <a:avLst/>
          </a:prstGeom>
          <a:solidFill>
            <a:srgbClr val="00B050"/>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96" name="文本框 26">
            <a:extLst>
              <a:ext uri="{FF2B5EF4-FFF2-40B4-BE49-F238E27FC236}">
                <a16:creationId xmlns:a16="http://schemas.microsoft.com/office/drawing/2014/main" id="{8DC088A5-7089-4998-A614-C4A38C3502A1}"/>
              </a:ext>
            </a:extLst>
          </p:cNvPr>
          <p:cNvSpPr txBox="1"/>
          <p:nvPr/>
        </p:nvSpPr>
        <p:spPr>
          <a:xfrm>
            <a:off x="1419017" y="4413284"/>
            <a:ext cx="1062299" cy="300082"/>
          </a:xfrm>
          <a:prstGeom prst="rect">
            <a:avLst/>
          </a:prstGeom>
          <a:noFill/>
        </p:spPr>
        <p:txBody>
          <a:bodyPr wrap="square" rtlCol="0">
            <a:spAutoFit/>
          </a:bodyPr>
          <a:lstStyle/>
          <a:p>
            <a:pPr defTabSz="685800">
              <a:defRPr/>
            </a:pPr>
            <a:r>
              <a:rPr lang="en-US" altLang="zh-CN" sz="1350" kern="0" dirty="0">
                <a:solidFill>
                  <a:prstClr val="black"/>
                </a:solidFill>
                <a:ea typeface="DengXian" panose="02010600030101010101" pitchFamily="2" charset="-122"/>
              </a:rPr>
              <a:t>Front Haul</a:t>
            </a:r>
            <a:endParaRPr lang="zh-CN" altLang="en-US" sz="1350" kern="0" dirty="0">
              <a:solidFill>
                <a:prstClr val="black"/>
              </a:solidFill>
              <a:ea typeface="DengXian" panose="02010600030101010101" pitchFamily="2" charset="-122"/>
            </a:endParaRPr>
          </a:p>
        </p:txBody>
      </p:sp>
      <p:sp>
        <p:nvSpPr>
          <p:cNvPr id="97" name="文本框 27">
            <a:extLst>
              <a:ext uri="{FF2B5EF4-FFF2-40B4-BE49-F238E27FC236}">
                <a16:creationId xmlns:a16="http://schemas.microsoft.com/office/drawing/2014/main" id="{E9F2F1CB-454C-49B5-819E-1344F37B9A4D}"/>
              </a:ext>
            </a:extLst>
          </p:cNvPr>
          <p:cNvSpPr txBox="1"/>
          <p:nvPr/>
        </p:nvSpPr>
        <p:spPr>
          <a:xfrm>
            <a:off x="4104060" y="4370525"/>
            <a:ext cx="869949" cy="300082"/>
          </a:xfrm>
          <a:prstGeom prst="rect">
            <a:avLst/>
          </a:prstGeom>
          <a:noFill/>
        </p:spPr>
        <p:txBody>
          <a:bodyPr wrap="square" rtlCol="0">
            <a:spAutoFit/>
          </a:bodyPr>
          <a:lstStyle/>
          <a:p>
            <a:pPr defTabSz="685800">
              <a:defRPr/>
            </a:pPr>
            <a:r>
              <a:rPr lang="en-US" altLang="zh-CN" sz="1350" kern="0" dirty="0">
                <a:solidFill>
                  <a:prstClr val="black"/>
                </a:solidFill>
                <a:ea typeface="DengXian" panose="02010600030101010101" pitchFamily="2" charset="-122"/>
              </a:rPr>
              <a:t>Mid Haul</a:t>
            </a:r>
            <a:endParaRPr lang="zh-CN" altLang="en-US" sz="1350" kern="0" dirty="0">
              <a:solidFill>
                <a:prstClr val="black"/>
              </a:solidFill>
              <a:ea typeface="DengXian" panose="02010600030101010101" pitchFamily="2" charset="-122"/>
            </a:endParaRPr>
          </a:p>
        </p:txBody>
      </p:sp>
      <p:sp>
        <p:nvSpPr>
          <p:cNvPr id="98" name="文本框 28">
            <a:extLst>
              <a:ext uri="{FF2B5EF4-FFF2-40B4-BE49-F238E27FC236}">
                <a16:creationId xmlns:a16="http://schemas.microsoft.com/office/drawing/2014/main" id="{54F4C28C-FED6-427A-BCF9-9D927DF2518E}"/>
              </a:ext>
            </a:extLst>
          </p:cNvPr>
          <p:cNvSpPr txBox="1"/>
          <p:nvPr/>
        </p:nvSpPr>
        <p:spPr>
          <a:xfrm>
            <a:off x="6253233" y="4349254"/>
            <a:ext cx="869949" cy="300082"/>
          </a:xfrm>
          <a:prstGeom prst="rect">
            <a:avLst/>
          </a:prstGeom>
          <a:noFill/>
        </p:spPr>
        <p:txBody>
          <a:bodyPr wrap="square" rtlCol="0">
            <a:spAutoFit/>
          </a:bodyPr>
          <a:lstStyle/>
          <a:p>
            <a:pPr defTabSz="685800">
              <a:defRPr/>
            </a:pPr>
            <a:r>
              <a:rPr lang="en-US" altLang="zh-CN" sz="1350" kern="0" dirty="0">
                <a:solidFill>
                  <a:prstClr val="black"/>
                </a:solidFill>
                <a:ea typeface="DengXian" panose="02010600030101010101" pitchFamily="2" charset="-122"/>
              </a:rPr>
              <a:t>Back Haul</a:t>
            </a:r>
            <a:endParaRPr lang="zh-CN" altLang="en-US" sz="1350" kern="0" dirty="0">
              <a:solidFill>
                <a:prstClr val="black"/>
              </a:solidFill>
              <a:ea typeface="DengXian" panose="02010600030101010101" pitchFamily="2" charset="-122"/>
            </a:endParaRPr>
          </a:p>
        </p:txBody>
      </p:sp>
      <p:sp>
        <p:nvSpPr>
          <p:cNvPr id="99" name="圆角矩形 36">
            <a:extLst>
              <a:ext uri="{FF2B5EF4-FFF2-40B4-BE49-F238E27FC236}">
                <a16:creationId xmlns:a16="http://schemas.microsoft.com/office/drawing/2014/main" id="{EC156EDF-F779-4977-8C95-4EF4B6023035}"/>
              </a:ext>
            </a:extLst>
          </p:cNvPr>
          <p:cNvSpPr/>
          <p:nvPr/>
        </p:nvSpPr>
        <p:spPr>
          <a:xfrm>
            <a:off x="1550240" y="4056008"/>
            <a:ext cx="54958"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cxnSp>
        <p:nvCxnSpPr>
          <p:cNvPr id="100" name="直接连接符 39">
            <a:extLst>
              <a:ext uri="{FF2B5EF4-FFF2-40B4-BE49-F238E27FC236}">
                <a16:creationId xmlns:a16="http://schemas.microsoft.com/office/drawing/2014/main" id="{F3FE25FC-CD14-4B33-8FFC-42B6D6C7EF38}"/>
              </a:ext>
            </a:extLst>
          </p:cNvPr>
          <p:cNvCxnSpPr>
            <a:stCxn id="88" idx="3"/>
            <a:endCxn id="99" idx="1"/>
          </p:cNvCxnSpPr>
          <p:nvPr/>
        </p:nvCxnSpPr>
        <p:spPr>
          <a:xfrm flipV="1">
            <a:off x="1221950" y="4096682"/>
            <a:ext cx="328290" cy="2"/>
          </a:xfrm>
          <a:prstGeom prst="line">
            <a:avLst/>
          </a:prstGeom>
          <a:noFill/>
          <a:ln w="19050" cap="flat" cmpd="sng" algn="ctr">
            <a:solidFill>
              <a:srgbClr val="FF0000"/>
            </a:solidFill>
            <a:prstDash val="solid"/>
            <a:miter lim="800000"/>
          </a:ln>
          <a:effectLst/>
        </p:spPr>
      </p:cxnSp>
      <p:sp>
        <p:nvSpPr>
          <p:cNvPr id="101" name="云形 87">
            <a:extLst>
              <a:ext uri="{FF2B5EF4-FFF2-40B4-BE49-F238E27FC236}">
                <a16:creationId xmlns:a16="http://schemas.microsoft.com/office/drawing/2014/main" id="{3D970872-5952-46B9-9C7E-00703370C601}"/>
              </a:ext>
            </a:extLst>
          </p:cNvPr>
          <p:cNvSpPr/>
          <p:nvPr/>
        </p:nvSpPr>
        <p:spPr>
          <a:xfrm>
            <a:off x="1598150" y="3946638"/>
            <a:ext cx="591146" cy="307312"/>
          </a:xfrm>
          <a:prstGeom prst="cloud">
            <a:avLst/>
          </a:prstGeom>
          <a:no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black"/>
                </a:solidFill>
                <a:ea typeface="DengXian" panose="02010600030101010101" pitchFamily="2" charset="-122"/>
              </a:rPr>
              <a:t>TN</a:t>
            </a:r>
            <a:endParaRPr lang="zh-CN" altLang="en-US" sz="1350" kern="0" dirty="0">
              <a:solidFill>
                <a:prstClr val="black"/>
              </a:solidFill>
              <a:ea typeface="DengXian" panose="02010600030101010101" pitchFamily="2" charset="-122"/>
            </a:endParaRPr>
          </a:p>
        </p:txBody>
      </p:sp>
      <p:cxnSp>
        <p:nvCxnSpPr>
          <p:cNvPr id="102" name="直接连接符 91">
            <a:extLst>
              <a:ext uri="{FF2B5EF4-FFF2-40B4-BE49-F238E27FC236}">
                <a16:creationId xmlns:a16="http://schemas.microsoft.com/office/drawing/2014/main" id="{4D4F3E58-345A-4D98-8438-96874EDF2D59}"/>
              </a:ext>
            </a:extLst>
          </p:cNvPr>
          <p:cNvCxnSpPr>
            <a:stCxn id="103" idx="3"/>
            <a:endCxn id="90" idx="1"/>
          </p:cNvCxnSpPr>
          <p:nvPr/>
        </p:nvCxnSpPr>
        <p:spPr>
          <a:xfrm>
            <a:off x="2237205" y="4096682"/>
            <a:ext cx="630023" cy="2"/>
          </a:xfrm>
          <a:prstGeom prst="line">
            <a:avLst/>
          </a:prstGeom>
          <a:noFill/>
          <a:ln w="19050" cap="flat" cmpd="sng" algn="ctr">
            <a:solidFill>
              <a:srgbClr val="FF0000"/>
            </a:solidFill>
            <a:prstDash val="solid"/>
            <a:miter lim="800000"/>
          </a:ln>
          <a:effectLst/>
        </p:spPr>
      </p:cxnSp>
      <p:sp>
        <p:nvSpPr>
          <p:cNvPr id="103" name="圆角矩形 92">
            <a:extLst>
              <a:ext uri="{FF2B5EF4-FFF2-40B4-BE49-F238E27FC236}">
                <a16:creationId xmlns:a16="http://schemas.microsoft.com/office/drawing/2014/main" id="{9305F1E4-8847-492C-BE01-CF1991FED8D1}"/>
              </a:ext>
            </a:extLst>
          </p:cNvPr>
          <p:cNvSpPr/>
          <p:nvPr/>
        </p:nvSpPr>
        <p:spPr>
          <a:xfrm>
            <a:off x="2154371" y="4056008"/>
            <a:ext cx="82835"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104" name="圆角矩形 100">
            <a:extLst>
              <a:ext uri="{FF2B5EF4-FFF2-40B4-BE49-F238E27FC236}">
                <a16:creationId xmlns:a16="http://schemas.microsoft.com/office/drawing/2014/main" id="{AA628262-2896-4C8C-A2B2-0E68E235A29E}"/>
              </a:ext>
            </a:extLst>
          </p:cNvPr>
          <p:cNvSpPr/>
          <p:nvPr/>
        </p:nvSpPr>
        <p:spPr>
          <a:xfrm>
            <a:off x="4039530" y="4056908"/>
            <a:ext cx="54958"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105" name="云形 101">
            <a:extLst>
              <a:ext uri="{FF2B5EF4-FFF2-40B4-BE49-F238E27FC236}">
                <a16:creationId xmlns:a16="http://schemas.microsoft.com/office/drawing/2014/main" id="{0A7D10A6-BE8F-44E3-A998-B0BE6045D985}"/>
              </a:ext>
            </a:extLst>
          </p:cNvPr>
          <p:cNvSpPr/>
          <p:nvPr/>
        </p:nvSpPr>
        <p:spPr>
          <a:xfrm>
            <a:off x="4087439" y="3947538"/>
            <a:ext cx="591146" cy="307312"/>
          </a:xfrm>
          <a:prstGeom prst="cloud">
            <a:avLst/>
          </a:prstGeom>
          <a:no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black"/>
                </a:solidFill>
                <a:ea typeface="DengXian" panose="02010600030101010101" pitchFamily="2" charset="-122"/>
              </a:rPr>
              <a:t>TN</a:t>
            </a:r>
            <a:endParaRPr lang="zh-CN" altLang="en-US" sz="1350" kern="0" dirty="0">
              <a:solidFill>
                <a:prstClr val="black"/>
              </a:solidFill>
              <a:ea typeface="DengXian" panose="02010600030101010101" pitchFamily="2" charset="-122"/>
            </a:endParaRPr>
          </a:p>
        </p:txBody>
      </p:sp>
      <p:sp>
        <p:nvSpPr>
          <p:cNvPr id="106" name="圆角矩形 102">
            <a:extLst>
              <a:ext uri="{FF2B5EF4-FFF2-40B4-BE49-F238E27FC236}">
                <a16:creationId xmlns:a16="http://schemas.microsoft.com/office/drawing/2014/main" id="{9FF6A66D-6F93-47CE-962C-AEE40EBE472C}"/>
              </a:ext>
            </a:extLst>
          </p:cNvPr>
          <p:cNvSpPr/>
          <p:nvPr/>
        </p:nvSpPr>
        <p:spPr>
          <a:xfrm>
            <a:off x="4643660" y="4056908"/>
            <a:ext cx="82835"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107" name="圆角矩形 103">
            <a:extLst>
              <a:ext uri="{FF2B5EF4-FFF2-40B4-BE49-F238E27FC236}">
                <a16:creationId xmlns:a16="http://schemas.microsoft.com/office/drawing/2014/main" id="{28F10EFB-38CE-419F-94DA-089818B3596B}"/>
              </a:ext>
            </a:extLst>
          </p:cNvPr>
          <p:cNvSpPr/>
          <p:nvPr/>
        </p:nvSpPr>
        <p:spPr>
          <a:xfrm>
            <a:off x="6173242" y="4060532"/>
            <a:ext cx="54958"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sp>
        <p:nvSpPr>
          <p:cNvPr id="108" name="云形 104">
            <a:extLst>
              <a:ext uri="{FF2B5EF4-FFF2-40B4-BE49-F238E27FC236}">
                <a16:creationId xmlns:a16="http://schemas.microsoft.com/office/drawing/2014/main" id="{FE1A4091-900E-4E01-A621-600ED88AAAE6}"/>
              </a:ext>
            </a:extLst>
          </p:cNvPr>
          <p:cNvSpPr/>
          <p:nvPr/>
        </p:nvSpPr>
        <p:spPr>
          <a:xfrm>
            <a:off x="6221152" y="3951162"/>
            <a:ext cx="591146" cy="307312"/>
          </a:xfrm>
          <a:prstGeom prst="cloud">
            <a:avLst/>
          </a:prstGeom>
          <a:no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black"/>
                </a:solidFill>
                <a:ea typeface="DengXian" panose="02010600030101010101" pitchFamily="2" charset="-122"/>
              </a:rPr>
              <a:t>TN</a:t>
            </a:r>
            <a:endParaRPr lang="zh-CN" altLang="en-US" sz="1350" kern="0" dirty="0">
              <a:solidFill>
                <a:prstClr val="black"/>
              </a:solidFill>
              <a:ea typeface="DengXian" panose="02010600030101010101" pitchFamily="2" charset="-122"/>
            </a:endParaRPr>
          </a:p>
        </p:txBody>
      </p:sp>
      <p:sp>
        <p:nvSpPr>
          <p:cNvPr id="109" name="圆角矩形 105">
            <a:extLst>
              <a:ext uri="{FF2B5EF4-FFF2-40B4-BE49-F238E27FC236}">
                <a16:creationId xmlns:a16="http://schemas.microsoft.com/office/drawing/2014/main" id="{16DE508D-B7D3-46D8-BBA6-9F3BD7C022B9}"/>
              </a:ext>
            </a:extLst>
          </p:cNvPr>
          <p:cNvSpPr/>
          <p:nvPr/>
        </p:nvSpPr>
        <p:spPr>
          <a:xfrm>
            <a:off x="6777374" y="4060532"/>
            <a:ext cx="82835"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cxnSp>
        <p:nvCxnSpPr>
          <p:cNvPr id="110" name="直接连接符 107">
            <a:extLst>
              <a:ext uri="{FF2B5EF4-FFF2-40B4-BE49-F238E27FC236}">
                <a16:creationId xmlns:a16="http://schemas.microsoft.com/office/drawing/2014/main" id="{A544550D-DB56-4605-8287-C90CEDC2B0A0}"/>
              </a:ext>
            </a:extLst>
          </p:cNvPr>
          <p:cNvCxnSpPr>
            <a:stCxn id="95" idx="3"/>
            <a:endCxn id="104" idx="1"/>
          </p:cNvCxnSpPr>
          <p:nvPr/>
        </p:nvCxnSpPr>
        <p:spPr>
          <a:xfrm>
            <a:off x="3554194" y="4096683"/>
            <a:ext cx="485336" cy="900"/>
          </a:xfrm>
          <a:prstGeom prst="line">
            <a:avLst/>
          </a:prstGeom>
          <a:noFill/>
          <a:ln w="19050" cap="flat" cmpd="sng" algn="ctr">
            <a:solidFill>
              <a:srgbClr val="FF0000"/>
            </a:solidFill>
            <a:prstDash val="solid"/>
            <a:miter lim="800000"/>
          </a:ln>
          <a:effectLst/>
        </p:spPr>
      </p:cxnSp>
      <p:cxnSp>
        <p:nvCxnSpPr>
          <p:cNvPr id="111" name="直接连接符 109">
            <a:extLst>
              <a:ext uri="{FF2B5EF4-FFF2-40B4-BE49-F238E27FC236}">
                <a16:creationId xmlns:a16="http://schemas.microsoft.com/office/drawing/2014/main" id="{19362568-1A9C-4B7B-A5E0-E6C228537468}"/>
              </a:ext>
            </a:extLst>
          </p:cNvPr>
          <p:cNvCxnSpPr>
            <a:stCxn id="106" idx="3"/>
            <a:endCxn id="92" idx="1"/>
          </p:cNvCxnSpPr>
          <p:nvPr/>
        </p:nvCxnSpPr>
        <p:spPr>
          <a:xfrm>
            <a:off x="4726495" y="4097582"/>
            <a:ext cx="495028" cy="0"/>
          </a:xfrm>
          <a:prstGeom prst="line">
            <a:avLst/>
          </a:prstGeom>
          <a:noFill/>
          <a:ln w="19050" cap="flat" cmpd="sng" algn="ctr">
            <a:solidFill>
              <a:srgbClr val="FF0000"/>
            </a:solidFill>
            <a:prstDash val="solid"/>
            <a:miter lim="800000"/>
          </a:ln>
          <a:effectLst/>
        </p:spPr>
      </p:cxnSp>
      <p:cxnSp>
        <p:nvCxnSpPr>
          <p:cNvPr id="112" name="直接连接符 112">
            <a:extLst>
              <a:ext uri="{FF2B5EF4-FFF2-40B4-BE49-F238E27FC236}">
                <a16:creationId xmlns:a16="http://schemas.microsoft.com/office/drawing/2014/main" id="{B6A32F1F-A361-4714-9091-7BAFFD72A436}"/>
              </a:ext>
            </a:extLst>
          </p:cNvPr>
          <p:cNvCxnSpPr>
            <a:stCxn id="94" idx="3"/>
            <a:endCxn id="107" idx="1"/>
          </p:cNvCxnSpPr>
          <p:nvPr/>
        </p:nvCxnSpPr>
        <p:spPr>
          <a:xfrm>
            <a:off x="5904188" y="4097583"/>
            <a:ext cx="269054" cy="3623"/>
          </a:xfrm>
          <a:prstGeom prst="line">
            <a:avLst/>
          </a:prstGeom>
          <a:noFill/>
          <a:ln w="19050" cap="flat" cmpd="sng" algn="ctr">
            <a:solidFill>
              <a:srgbClr val="FF0000"/>
            </a:solidFill>
            <a:prstDash val="solid"/>
            <a:miter lim="800000"/>
          </a:ln>
          <a:effectLst/>
        </p:spPr>
      </p:cxnSp>
      <p:cxnSp>
        <p:nvCxnSpPr>
          <p:cNvPr id="113" name="直接连接符 114">
            <a:extLst>
              <a:ext uri="{FF2B5EF4-FFF2-40B4-BE49-F238E27FC236}">
                <a16:creationId xmlns:a16="http://schemas.microsoft.com/office/drawing/2014/main" id="{5B9F09FA-8EE0-4AC0-BABA-166F4AD89D66}"/>
              </a:ext>
            </a:extLst>
          </p:cNvPr>
          <p:cNvCxnSpPr>
            <a:cxnSpLocks/>
            <a:stCxn id="109" idx="3"/>
            <a:endCxn id="93" idx="2"/>
          </p:cNvCxnSpPr>
          <p:nvPr/>
        </p:nvCxnSpPr>
        <p:spPr>
          <a:xfrm flipV="1">
            <a:off x="6860209" y="4094866"/>
            <a:ext cx="825297" cy="6340"/>
          </a:xfrm>
          <a:prstGeom prst="line">
            <a:avLst/>
          </a:prstGeom>
          <a:noFill/>
          <a:ln w="19050" cap="flat" cmpd="sng" algn="ctr">
            <a:solidFill>
              <a:srgbClr val="FF0000"/>
            </a:solidFill>
            <a:prstDash val="solid"/>
            <a:miter lim="800000"/>
          </a:ln>
          <a:effectLst/>
        </p:spPr>
      </p:cxnSp>
      <p:sp>
        <p:nvSpPr>
          <p:cNvPr id="114" name="圆角矩形 115">
            <a:extLst>
              <a:ext uri="{FF2B5EF4-FFF2-40B4-BE49-F238E27FC236}">
                <a16:creationId xmlns:a16="http://schemas.microsoft.com/office/drawing/2014/main" id="{F1CCD3AF-5C4E-4C87-8DF3-3A9F7EF7422C}"/>
              </a:ext>
            </a:extLst>
          </p:cNvPr>
          <p:cNvSpPr/>
          <p:nvPr/>
        </p:nvSpPr>
        <p:spPr>
          <a:xfrm>
            <a:off x="2978615" y="1849331"/>
            <a:ext cx="1577450" cy="36443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white"/>
                </a:solidFill>
                <a:ea typeface="DengXian" panose="02010600030101010101" pitchFamily="2" charset="-122"/>
              </a:rPr>
              <a:t>NSMF</a:t>
            </a:r>
            <a:endParaRPr lang="zh-CN" altLang="en-US" sz="1350" kern="0" dirty="0">
              <a:solidFill>
                <a:prstClr val="white"/>
              </a:solidFill>
              <a:ea typeface="DengXian" panose="02010600030101010101" pitchFamily="2" charset="-122"/>
            </a:endParaRPr>
          </a:p>
        </p:txBody>
      </p:sp>
      <p:sp>
        <p:nvSpPr>
          <p:cNvPr id="115" name="圆角矩形 116">
            <a:extLst>
              <a:ext uri="{FF2B5EF4-FFF2-40B4-BE49-F238E27FC236}">
                <a16:creationId xmlns:a16="http://schemas.microsoft.com/office/drawing/2014/main" id="{CC708C63-EF24-4E2C-A200-2714ECADCD42}"/>
              </a:ext>
            </a:extLst>
          </p:cNvPr>
          <p:cNvSpPr/>
          <p:nvPr/>
        </p:nvSpPr>
        <p:spPr>
          <a:xfrm>
            <a:off x="1584935" y="2650040"/>
            <a:ext cx="1325681" cy="38052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white"/>
                </a:solidFill>
                <a:ea typeface="DengXian" panose="02010600030101010101" pitchFamily="2" charset="-122"/>
              </a:rPr>
              <a:t>RAN NSSMF</a:t>
            </a:r>
            <a:endParaRPr lang="zh-CN" altLang="en-US" sz="1350" kern="0" dirty="0">
              <a:solidFill>
                <a:prstClr val="white"/>
              </a:solidFill>
              <a:ea typeface="DengXian" panose="02010600030101010101" pitchFamily="2" charset="-122"/>
            </a:endParaRPr>
          </a:p>
        </p:txBody>
      </p:sp>
      <p:sp>
        <p:nvSpPr>
          <p:cNvPr id="116" name="圆角矩形 117">
            <a:extLst>
              <a:ext uri="{FF2B5EF4-FFF2-40B4-BE49-F238E27FC236}">
                <a16:creationId xmlns:a16="http://schemas.microsoft.com/office/drawing/2014/main" id="{1744817D-D767-4B97-A2A4-A16F225497E3}"/>
              </a:ext>
            </a:extLst>
          </p:cNvPr>
          <p:cNvSpPr/>
          <p:nvPr/>
        </p:nvSpPr>
        <p:spPr>
          <a:xfrm>
            <a:off x="4243096" y="2650040"/>
            <a:ext cx="1069388" cy="380522"/>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white"/>
                </a:solidFill>
                <a:ea typeface="DengXian" panose="02010600030101010101" pitchFamily="2" charset="-122"/>
              </a:rPr>
              <a:t>TN NSSMF</a:t>
            </a:r>
            <a:endParaRPr lang="zh-CN" altLang="en-US" sz="1350" kern="0" dirty="0">
              <a:solidFill>
                <a:prstClr val="white"/>
              </a:solidFill>
              <a:ea typeface="DengXian" panose="02010600030101010101" pitchFamily="2" charset="-122"/>
            </a:endParaRPr>
          </a:p>
        </p:txBody>
      </p:sp>
      <p:cxnSp>
        <p:nvCxnSpPr>
          <p:cNvPr id="117" name="直接连接符 125">
            <a:extLst>
              <a:ext uri="{FF2B5EF4-FFF2-40B4-BE49-F238E27FC236}">
                <a16:creationId xmlns:a16="http://schemas.microsoft.com/office/drawing/2014/main" id="{A0AF2CA3-D74C-4D42-85F7-3ECC89FD943B}"/>
              </a:ext>
            </a:extLst>
          </p:cNvPr>
          <p:cNvCxnSpPr>
            <a:cxnSpLocks/>
            <a:stCxn id="116" idx="2"/>
            <a:endCxn id="101" idx="3"/>
          </p:cNvCxnSpPr>
          <p:nvPr/>
        </p:nvCxnSpPr>
        <p:spPr>
          <a:xfrm flipH="1">
            <a:off x="1893723" y="3030562"/>
            <a:ext cx="2884067" cy="933647"/>
          </a:xfrm>
          <a:prstGeom prst="line">
            <a:avLst/>
          </a:prstGeom>
          <a:noFill/>
          <a:ln w="6350" cap="flat" cmpd="sng" algn="ctr">
            <a:solidFill>
              <a:srgbClr val="5B9BD5"/>
            </a:solidFill>
            <a:prstDash val="sysDash"/>
            <a:miter lim="800000"/>
          </a:ln>
          <a:effectLst/>
        </p:spPr>
      </p:cxnSp>
      <p:cxnSp>
        <p:nvCxnSpPr>
          <p:cNvPr id="118" name="直接连接符 127">
            <a:extLst>
              <a:ext uri="{FF2B5EF4-FFF2-40B4-BE49-F238E27FC236}">
                <a16:creationId xmlns:a16="http://schemas.microsoft.com/office/drawing/2014/main" id="{E5ABA12A-5294-4658-A9E4-C4B5B1DDA306}"/>
              </a:ext>
            </a:extLst>
          </p:cNvPr>
          <p:cNvCxnSpPr>
            <a:cxnSpLocks/>
            <a:stCxn id="116" idx="2"/>
            <a:endCxn id="105" idx="3"/>
          </p:cNvCxnSpPr>
          <p:nvPr/>
        </p:nvCxnSpPr>
        <p:spPr>
          <a:xfrm flipH="1">
            <a:off x="4383012" y="3030562"/>
            <a:ext cx="394778" cy="934547"/>
          </a:xfrm>
          <a:prstGeom prst="line">
            <a:avLst/>
          </a:prstGeom>
          <a:noFill/>
          <a:ln w="6350" cap="flat" cmpd="sng" algn="ctr">
            <a:solidFill>
              <a:srgbClr val="5B9BD5"/>
            </a:solidFill>
            <a:prstDash val="sysDash"/>
            <a:miter lim="800000"/>
          </a:ln>
          <a:effectLst/>
        </p:spPr>
      </p:cxnSp>
      <p:cxnSp>
        <p:nvCxnSpPr>
          <p:cNvPr id="119" name="直接连接符 129">
            <a:extLst>
              <a:ext uri="{FF2B5EF4-FFF2-40B4-BE49-F238E27FC236}">
                <a16:creationId xmlns:a16="http://schemas.microsoft.com/office/drawing/2014/main" id="{543381B8-877D-40A7-AFC5-6AFB3F961F54}"/>
              </a:ext>
            </a:extLst>
          </p:cNvPr>
          <p:cNvCxnSpPr>
            <a:cxnSpLocks/>
            <a:stCxn id="116" idx="2"/>
            <a:endCxn id="108" idx="3"/>
          </p:cNvCxnSpPr>
          <p:nvPr/>
        </p:nvCxnSpPr>
        <p:spPr>
          <a:xfrm>
            <a:off x="4777790" y="3030562"/>
            <a:ext cx="1738935" cy="938171"/>
          </a:xfrm>
          <a:prstGeom prst="line">
            <a:avLst/>
          </a:prstGeom>
          <a:noFill/>
          <a:ln w="6350" cap="flat" cmpd="sng" algn="ctr">
            <a:solidFill>
              <a:srgbClr val="5B9BD5"/>
            </a:solidFill>
            <a:prstDash val="sysDash"/>
            <a:miter lim="800000"/>
          </a:ln>
          <a:effectLst/>
        </p:spPr>
      </p:cxnSp>
      <p:sp>
        <p:nvSpPr>
          <p:cNvPr id="120" name="文本框 148">
            <a:extLst>
              <a:ext uri="{FF2B5EF4-FFF2-40B4-BE49-F238E27FC236}">
                <a16:creationId xmlns:a16="http://schemas.microsoft.com/office/drawing/2014/main" id="{538ADAF4-E404-446F-A311-0F9B31AB5BA6}"/>
              </a:ext>
            </a:extLst>
          </p:cNvPr>
          <p:cNvSpPr txBox="1"/>
          <p:nvPr/>
        </p:nvSpPr>
        <p:spPr>
          <a:xfrm>
            <a:off x="1352190" y="4660384"/>
            <a:ext cx="1316988" cy="230832"/>
          </a:xfrm>
          <a:prstGeom prst="rect">
            <a:avLst/>
          </a:prstGeom>
          <a:noFill/>
        </p:spPr>
        <p:txBody>
          <a:bodyPr wrap="square" rtlCol="0">
            <a:spAutoFit/>
          </a:bodyPr>
          <a:lstStyle/>
          <a:p>
            <a:pPr defTabSz="685800">
              <a:defRPr/>
            </a:pPr>
            <a:r>
              <a:rPr lang="en-US" altLang="zh-CN" sz="900" kern="0" dirty="0">
                <a:solidFill>
                  <a:prstClr val="black"/>
                </a:solidFill>
                <a:ea typeface="DengXian" panose="02010600030101010101" pitchFamily="2" charset="-122"/>
              </a:rPr>
              <a:t>Transport Slice Subnet 1</a:t>
            </a:r>
            <a:endParaRPr lang="zh-CN" altLang="en-US" sz="900" kern="0" dirty="0">
              <a:solidFill>
                <a:prstClr val="black"/>
              </a:solidFill>
              <a:ea typeface="DengXian" panose="02010600030101010101" pitchFamily="2" charset="-122"/>
            </a:endParaRPr>
          </a:p>
        </p:txBody>
      </p:sp>
      <p:sp>
        <p:nvSpPr>
          <p:cNvPr id="121" name="文本框 149">
            <a:extLst>
              <a:ext uri="{FF2B5EF4-FFF2-40B4-BE49-F238E27FC236}">
                <a16:creationId xmlns:a16="http://schemas.microsoft.com/office/drawing/2014/main" id="{9574F786-C6A1-466F-AF97-4413A93890BC}"/>
              </a:ext>
            </a:extLst>
          </p:cNvPr>
          <p:cNvSpPr txBox="1"/>
          <p:nvPr/>
        </p:nvSpPr>
        <p:spPr>
          <a:xfrm>
            <a:off x="3853373" y="4678967"/>
            <a:ext cx="1316988" cy="230832"/>
          </a:xfrm>
          <a:prstGeom prst="rect">
            <a:avLst/>
          </a:prstGeom>
          <a:noFill/>
        </p:spPr>
        <p:txBody>
          <a:bodyPr wrap="square" rtlCol="0">
            <a:spAutoFit/>
          </a:bodyPr>
          <a:lstStyle/>
          <a:p>
            <a:pPr defTabSz="685800">
              <a:defRPr/>
            </a:pPr>
            <a:r>
              <a:rPr lang="en-US" altLang="zh-CN" sz="900" kern="0" dirty="0">
                <a:solidFill>
                  <a:prstClr val="black"/>
                </a:solidFill>
                <a:ea typeface="DengXian" panose="02010600030101010101" pitchFamily="2" charset="-122"/>
              </a:rPr>
              <a:t>Transport Slice Subnet 2</a:t>
            </a:r>
            <a:endParaRPr lang="zh-CN" altLang="en-US" sz="900" kern="0" dirty="0">
              <a:solidFill>
                <a:prstClr val="black"/>
              </a:solidFill>
              <a:ea typeface="DengXian" panose="02010600030101010101" pitchFamily="2" charset="-122"/>
            </a:endParaRPr>
          </a:p>
        </p:txBody>
      </p:sp>
      <p:sp>
        <p:nvSpPr>
          <p:cNvPr id="122" name="文本框 150">
            <a:extLst>
              <a:ext uri="{FF2B5EF4-FFF2-40B4-BE49-F238E27FC236}">
                <a16:creationId xmlns:a16="http://schemas.microsoft.com/office/drawing/2014/main" id="{08703E25-DB3F-468E-A6B1-5C5A50E64939}"/>
              </a:ext>
            </a:extLst>
          </p:cNvPr>
          <p:cNvSpPr txBox="1"/>
          <p:nvPr/>
        </p:nvSpPr>
        <p:spPr>
          <a:xfrm>
            <a:off x="6027780" y="4688207"/>
            <a:ext cx="1316988" cy="230832"/>
          </a:xfrm>
          <a:prstGeom prst="rect">
            <a:avLst/>
          </a:prstGeom>
          <a:noFill/>
        </p:spPr>
        <p:txBody>
          <a:bodyPr wrap="square" rtlCol="0">
            <a:spAutoFit/>
          </a:bodyPr>
          <a:lstStyle/>
          <a:p>
            <a:pPr defTabSz="685800">
              <a:defRPr/>
            </a:pPr>
            <a:r>
              <a:rPr lang="en-US" altLang="zh-CN" sz="900" kern="0" dirty="0">
                <a:solidFill>
                  <a:prstClr val="black"/>
                </a:solidFill>
                <a:ea typeface="DengXian" panose="02010600030101010101" pitchFamily="2" charset="-122"/>
              </a:rPr>
              <a:t>Transport Slice Subnet 3</a:t>
            </a:r>
            <a:endParaRPr lang="zh-CN" altLang="en-US" sz="900" kern="0" dirty="0">
              <a:solidFill>
                <a:prstClr val="black"/>
              </a:solidFill>
              <a:ea typeface="DengXian" panose="02010600030101010101" pitchFamily="2" charset="-122"/>
            </a:endParaRPr>
          </a:p>
        </p:txBody>
      </p:sp>
      <p:cxnSp>
        <p:nvCxnSpPr>
          <p:cNvPr id="123" name="直接连接符 152">
            <a:extLst>
              <a:ext uri="{FF2B5EF4-FFF2-40B4-BE49-F238E27FC236}">
                <a16:creationId xmlns:a16="http://schemas.microsoft.com/office/drawing/2014/main" id="{6C2D06F6-DA8A-47D0-88AB-CF2CC556DE26}"/>
              </a:ext>
            </a:extLst>
          </p:cNvPr>
          <p:cNvCxnSpPr/>
          <p:nvPr/>
        </p:nvCxnSpPr>
        <p:spPr>
          <a:xfrm flipH="1">
            <a:off x="1395580" y="4096682"/>
            <a:ext cx="14005" cy="749252"/>
          </a:xfrm>
          <a:prstGeom prst="line">
            <a:avLst/>
          </a:prstGeom>
          <a:noFill/>
          <a:ln w="6350" cap="flat" cmpd="sng" algn="ctr">
            <a:solidFill>
              <a:srgbClr val="5B9BD5"/>
            </a:solidFill>
            <a:prstDash val="solid"/>
            <a:miter lim="800000"/>
          </a:ln>
          <a:effectLst/>
        </p:spPr>
      </p:cxnSp>
      <p:cxnSp>
        <p:nvCxnSpPr>
          <p:cNvPr id="124" name="直接连接符 154">
            <a:extLst>
              <a:ext uri="{FF2B5EF4-FFF2-40B4-BE49-F238E27FC236}">
                <a16:creationId xmlns:a16="http://schemas.microsoft.com/office/drawing/2014/main" id="{73FF57DC-46CC-4E6A-85A3-90F1F0AF28BF}"/>
              </a:ext>
            </a:extLst>
          </p:cNvPr>
          <p:cNvCxnSpPr/>
          <p:nvPr/>
        </p:nvCxnSpPr>
        <p:spPr>
          <a:xfrm>
            <a:off x="2338359" y="4101207"/>
            <a:ext cx="0" cy="744727"/>
          </a:xfrm>
          <a:prstGeom prst="line">
            <a:avLst/>
          </a:prstGeom>
          <a:noFill/>
          <a:ln w="6350" cap="flat" cmpd="sng" algn="ctr">
            <a:solidFill>
              <a:srgbClr val="5B9BD5"/>
            </a:solidFill>
            <a:prstDash val="solid"/>
            <a:miter lim="800000"/>
          </a:ln>
          <a:effectLst/>
        </p:spPr>
      </p:cxnSp>
      <p:cxnSp>
        <p:nvCxnSpPr>
          <p:cNvPr id="125" name="直接箭头连接符 164">
            <a:extLst>
              <a:ext uri="{FF2B5EF4-FFF2-40B4-BE49-F238E27FC236}">
                <a16:creationId xmlns:a16="http://schemas.microsoft.com/office/drawing/2014/main" id="{D4E6792A-7FA4-44D9-BA8F-CC289CC711F1}"/>
              </a:ext>
            </a:extLst>
          </p:cNvPr>
          <p:cNvCxnSpPr/>
          <p:nvPr/>
        </p:nvCxnSpPr>
        <p:spPr>
          <a:xfrm>
            <a:off x="1409585" y="4678967"/>
            <a:ext cx="928775" cy="0"/>
          </a:xfrm>
          <a:prstGeom prst="straightConnector1">
            <a:avLst/>
          </a:prstGeom>
          <a:noFill/>
          <a:ln w="6350" cap="flat" cmpd="sng" algn="ctr">
            <a:solidFill>
              <a:srgbClr val="5B9BD5"/>
            </a:solidFill>
            <a:prstDash val="solid"/>
            <a:miter lim="800000"/>
            <a:headEnd type="triangle" w="med" len="med"/>
            <a:tailEnd type="triangle" w="med" len="med"/>
          </a:ln>
          <a:effectLst/>
        </p:spPr>
      </p:cxnSp>
      <p:cxnSp>
        <p:nvCxnSpPr>
          <p:cNvPr id="126" name="直接连接符 167">
            <a:extLst>
              <a:ext uri="{FF2B5EF4-FFF2-40B4-BE49-F238E27FC236}">
                <a16:creationId xmlns:a16="http://schemas.microsoft.com/office/drawing/2014/main" id="{679EDADE-7971-4C8B-806E-E22DBEC34CA6}"/>
              </a:ext>
            </a:extLst>
          </p:cNvPr>
          <p:cNvCxnSpPr/>
          <p:nvPr/>
        </p:nvCxnSpPr>
        <p:spPr>
          <a:xfrm flipH="1">
            <a:off x="3921762" y="4101206"/>
            <a:ext cx="14005" cy="749252"/>
          </a:xfrm>
          <a:prstGeom prst="line">
            <a:avLst/>
          </a:prstGeom>
          <a:noFill/>
          <a:ln w="6350" cap="flat" cmpd="sng" algn="ctr">
            <a:solidFill>
              <a:srgbClr val="5B9BD5"/>
            </a:solidFill>
            <a:prstDash val="solid"/>
            <a:miter lim="800000"/>
          </a:ln>
          <a:effectLst/>
        </p:spPr>
      </p:cxnSp>
      <p:cxnSp>
        <p:nvCxnSpPr>
          <p:cNvPr id="127" name="直接连接符 168">
            <a:extLst>
              <a:ext uri="{FF2B5EF4-FFF2-40B4-BE49-F238E27FC236}">
                <a16:creationId xmlns:a16="http://schemas.microsoft.com/office/drawing/2014/main" id="{27FFC993-507F-4EA4-B24D-BB5F292FCD87}"/>
              </a:ext>
            </a:extLst>
          </p:cNvPr>
          <p:cNvCxnSpPr/>
          <p:nvPr/>
        </p:nvCxnSpPr>
        <p:spPr>
          <a:xfrm>
            <a:off x="4864542" y="4105731"/>
            <a:ext cx="0" cy="744727"/>
          </a:xfrm>
          <a:prstGeom prst="line">
            <a:avLst/>
          </a:prstGeom>
          <a:noFill/>
          <a:ln w="6350" cap="flat" cmpd="sng" algn="ctr">
            <a:solidFill>
              <a:srgbClr val="5B9BD5"/>
            </a:solidFill>
            <a:prstDash val="solid"/>
            <a:miter lim="800000"/>
          </a:ln>
          <a:effectLst/>
        </p:spPr>
      </p:cxnSp>
      <p:cxnSp>
        <p:nvCxnSpPr>
          <p:cNvPr id="128" name="直接箭头连接符 169">
            <a:extLst>
              <a:ext uri="{FF2B5EF4-FFF2-40B4-BE49-F238E27FC236}">
                <a16:creationId xmlns:a16="http://schemas.microsoft.com/office/drawing/2014/main" id="{074961AE-C8B6-4D24-A656-CA03052F8E50}"/>
              </a:ext>
            </a:extLst>
          </p:cNvPr>
          <p:cNvCxnSpPr/>
          <p:nvPr/>
        </p:nvCxnSpPr>
        <p:spPr>
          <a:xfrm>
            <a:off x="3935767" y="4683491"/>
            <a:ext cx="928775" cy="0"/>
          </a:xfrm>
          <a:prstGeom prst="straightConnector1">
            <a:avLst/>
          </a:prstGeom>
          <a:noFill/>
          <a:ln w="6350" cap="flat" cmpd="sng" algn="ctr">
            <a:solidFill>
              <a:srgbClr val="5B9BD5"/>
            </a:solidFill>
            <a:prstDash val="solid"/>
            <a:miter lim="800000"/>
            <a:headEnd type="triangle" w="med" len="med"/>
            <a:tailEnd type="triangle" w="med" len="med"/>
          </a:ln>
          <a:effectLst/>
        </p:spPr>
      </p:cxnSp>
      <p:cxnSp>
        <p:nvCxnSpPr>
          <p:cNvPr id="129" name="直接连接符 170">
            <a:extLst>
              <a:ext uri="{FF2B5EF4-FFF2-40B4-BE49-F238E27FC236}">
                <a16:creationId xmlns:a16="http://schemas.microsoft.com/office/drawing/2014/main" id="{40CC3C8C-6E53-4129-A3B9-A4DC6BC54DB6}"/>
              </a:ext>
            </a:extLst>
          </p:cNvPr>
          <p:cNvCxnSpPr/>
          <p:nvPr/>
        </p:nvCxnSpPr>
        <p:spPr>
          <a:xfrm flipH="1">
            <a:off x="6080731" y="4093487"/>
            <a:ext cx="14005" cy="749252"/>
          </a:xfrm>
          <a:prstGeom prst="line">
            <a:avLst/>
          </a:prstGeom>
          <a:noFill/>
          <a:ln w="6350" cap="flat" cmpd="sng" algn="ctr">
            <a:solidFill>
              <a:srgbClr val="5B9BD5"/>
            </a:solidFill>
            <a:prstDash val="solid"/>
            <a:miter lim="800000"/>
          </a:ln>
          <a:effectLst/>
        </p:spPr>
      </p:cxnSp>
      <p:cxnSp>
        <p:nvCxnSpPr>
          <p:cNvPr id="130" name="直接连接符 171">
            <a:extLst>
              <a:ext uri="{FF2B5EF4-FFF2-40B4-BE49-F238E27FC236}">
                <a16:creationId xmlns:a16="http://schemas.microsoft.com/office/drawing/2014/main" id="{484AC185-E929-4595-94B8-56404738FAC2}"/>
              </a:ext>
            </a:extLst>
          </p:cNvPr>
          <p:cNvCxnSpPr/>
          <p:nvPr/>
        </p:nvCxnSpPr>
        <p:spPr>
          <a:xfrm>
            <a:off x="7023511" y="4098012"/>
            <a:ext cx="0" cy="744727"/>
          </a:xfrm>
          <a:prstGeom prst="line">
            <a:avLst/>
          </a:prstGeom>
          <a:noFill/>
          <a:ln w="6350" cap="flat" cmpd="sng" algn="ctr">
            <a:solidFill>
              <a:srgbClr val="5B9BD5"/>
            </a:solidFill>
            <a:prstDash val="solid"/>
            <a:miter lim="800000"/>
          </a:ln>
          <a:effectLst/>
        </p:spPr>
      </p:cxnSp>
      <p:cxnSp>
        <p:nvCxnSpPr>
          <p:cNvPr id="131" name="直接箭头连接符 172">
            <a:extLst>
              <a:ext uri="{FF2B5EF4-FFF2-40B4-BE49-F238E27FC236}">
                <a16:creationId xmlns:a16="http://schemas.microsoft.com/office/drawing/2014/main" id="{5109AB09-033E-4C19-AD74-80E144FEF12A}"/>
              </a:ext>
            </a:extLst>
          </p:cNvPr>
          <p:cNvCxnSpPr/>
          <p:nvPr/>
        </p:nvCxnSpPr>
        <p:spPr>
          <a:xfrm>
            <a:off x="6094736" y="4675772"/>
            <a:ext cx="928775" cy="0"/>
          </a:xfrm>
          <a:prstGeom prst="straightConnector1">
            <a:avLst/>
          </a:prstGeom>
          <a:noFill/>
          <a:ln w="6350" cap="flat" cmpd="sng" algn="ctr">
            <a:solidFill>
              <a:srgbClr val="5B9BD5"/>
            </a:solidFill>
            <a:prstDash val="solid"/>
            <a:miter lim="800000"/>
            <a:headEnd type="triangle" w="med" len="med"/>
            <a:tailEnd type="triangle" w="med" len="med"/>
          </a:ln>
          <a:effectLst/>
        </p:spPr>
      </p:cxnSp>
      <p:sp>
        <p:nvSpPr>
          <p:cNvPr id="132" name="圆角矩形 177">
            <a:extLst>
              <a:ext uri="{FF2B5EF4-FFF2-40B4-BE49-F238E27FC236}">
                <a16:creationId xmlns:a16="http://schemas.microsoft.com/office/drawing/2014/main" id="{77B0B58E-2F5C-4565-BB1C-B716C0AC51CD}"/>
              </a:ext>
            </a:extLst>
          </p:cNvPr>
          <p:cNvSpPr/>
          <p:nvPr/>
        </p:nvSpPr>
        <p:spPr>
          <a:xfrm>
            <a:off x="7610611" y="4045599"/>
            <a:ext cx="82835"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cxnSp>
        <p:nvCxnSpPr>
          <p:cNvPr id="133" name="直接箭头连接符 186">
            <a:extLst>
              <a:ext uri="{FF2B5EF4-FFF2-40B4-BE49-F238E27FC236}">
                <a16:creationId xmlns:a16="http://schemas.microsoft.com/office/drawing/2014/main" id="{853D3014-9BD8-41D2-B9F5-A696A196D73E}"/>
              </a:ext>
            </a:extLst>
          </p:cNvPr>
          <p:cNvCxnSpPr>
            <a:cxnSpLocks/>
            <a:stCxn id="93" idx="1"/>
          </p:cNvCxnSpPr>
          <p:nvPr/>
        </p:nvCxnSpPr>
        <p:spPr>
          <a:xfrm flipH="1">
            <a:off x="8063424" y="4300507"/>
            <a:ext cx="23954" cy="246620"/>
          </a:xfrm>
          <a:prstGeom prst="straightConnector1">
            <a:avLst/>
          </a:prstGeom>
          <a:noFill/>
          <a:ln w="6350" cap="flat" cmpd="sng" algn="ctr">
            <a:solidFill>
              <a:srgbClr val="5B9BD5"/>
            </a:solidFill>
            <a:prstDash val="solid"/>
            <a:miter lim="800000"/>
            <a:tailEnd type="triangle"/>
          </a:ln>
          <a:effectLst/>
        </p:spPr>
      </p:cxnSp>
      <p:cxnSp>
        <p:nvCxnSpPr>
          <p:cNvPr id="134" name="直接箭头连接符 214">
            <a:extLst>
              <a:ext uri="{FF2B5EF4-FFF2-40B4-BE49-F238E27FC236}">
                <a16:creationId xmlns:a16="http://schemas.microsoft.com/office/drawing/2014/main" id="{52A2E774-5AA8-4C85-B954-006A6EA1684E}"/>
              </a:ext>
            </a:extLst>
          </p:cNvPr>
          <p:cNvCxnSpPr>
            <a:cxnSpLocks/>
            <a:stCxn id="114" idx="2"/>
            <a:endCxn id="116" idx="0"/>
          </p:cNvCxnSpPr>
          <p:nvPr/>
        </p:nvCxnSpPr>
        <p:spPr>
          <a:xfrm>
            <a:off x="3767340" y="2213765"/>
            <a:ext cx="1010450" cy="436275"/>
          </a:xfrm>
          <a:prstGeom prst="straightConnector1">
            <a:avLst/>
          </a:prstGeom>
          <a:noFill/>
          <a:ln w="22225" cap="flat" cmpd="sng" algn="ctr">
            <a:solidFill>
              <a:srgbClr val="5B9BD5"/>
            </a:solidFill>
            <a:prstDash val="solid"/>
            <a:miter lim="800000"/>
            <a:tailEnd type="none"/>
          </a:ln>
          <a:effectLst/>
        </p:spPr>
      </p:cxnSp>
      <p:sp>
        <p:nvSpPr>
          <p:cNvPr id="135" name="圆角矩形 220">
            <a:extLst>
              <a:ext uri="{FF2B5EF4-FFF2-40B4-BE49-F238E27FC236}">
                <a16:creationId xmlns:a16="http://schemas.microsoft.com/office/drawing/2014/main" id="{3C696974-EC02-4087-8B67-881D64142D3F}"/>
              </a:ext>
            </a:extLst>
          </p:cNvPr>
          <p:cNvSpPr/>
          <p:nvPr/>
        </p:nvSpPr>
        <p:spPr>
          <a:xfrm>
            <a:off x="1550240" y="4044572"/>
            <a:ext cx="54958" cy="81348"/>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endParaRPr lang="zh-CN" altLang="en-US" sz="1350" kern="0">
              <a:solidFill>
                <a:prstClr val="white"/>
              </a:solidFill>
              <a:ea typeface="DengXian" panose="02010600030101010101" pitchFamily="2" charset="-122"/>
            </a:endParaRPr>
          </a:p>
        </p:txBody>
      </p:sp>
      <p:cxnSp>
        <p:nvCxnSpPr>
          <p:cNvPr id="136" name="直接箭头连接符 214">
            <a:extLst>
              <a:ext uri="{FF2B5EF4-FFF2-40B4-BE49-F238E27FC236}">
                <a16:creationId xmlns:a16="http://schemas.microsoft.com/office/drawing/2014/main" id="{C4709129-0BE5-4AAD-895F-06C5C8A3DC5B}"/>
              </a:ext>
            </a:extLst>
          </p:cNvPr>
          <p:cNvCxnSpPr>
            <a:cxnSpLocks/>
            <a:stCxn id="114" idx="2"/>
            <a:endCxn id="115" idx="0"/>
          </p:cNvCxnSpPr>
          <p:nvPr/>
        </p:nvCxnSpPr>
        <p:spPr>
          <a:xfrm flipH="1">
            <a:off x="2247776" y="2213765"/>
            <a:ext cx="1519564" cy="436275"/>
          </a:xfrm>
          <a:prstGeom prst="straightConnector1">
            <a:avLst/>
          </a:prstGeom>
          <a:noFill/>
          <a:ln w="22225" cap="flat" cmpd="sng" algn="ctr">
            <a:solidFill>
              <a:srgbClr val="5B9BD5"/>
            </a:solidFill>
            <a:prstDash val="solid"/>
            <a:miter lim="800000"/>
            <a:tailEnd type="none"/>
          </a:ln>
          <a:effectLst/>
        </p:spPr>
      </p:cxnSp>
      <p:cxnSp>
        <p:nvCxnSpPr>
          <p:cNvPr id="137" name="直接箭头连接符 214">
            <a:extLst>
              <a:ext uri="{FF2B5EF4-FFF2-40B4-BE49-F238E27FC236}">
                <a16:creationId xmlns:a16="http://schemas.microsoft.com/office/drawing/2014/main" id="{49759D1F-A38E-44F2-9C14-AD2A98C09F11}"/>
              </a:ext>
            </a:extLst>
          </p:cNvPr>
          <p:cNvCxnSpPr>
            <a:stCxn id="115" idx="2"/>
            <a:endCxn id="86" idx="23"/>
          </p:cNvCxnSpPr>
          <p:nvPr/>
        </p:nvCxnSpPr>
        <p:spPr>
          <a:xfrm flipH="1">
            <a:off x="1645900" y="3030562"/>
            <a:ext cx="601876" cy="669787"/>
          </a:xfrm>
          <a:prstGeom prst="straightConnector1">
            <a:avLst/>
          </a:prstGeom>
          <a:noFill/>
          <a:ln w="9525" cap="flat" cmpd="sng" algn="ctr">
            <a:solidFill>
              <a:srgbClr val="5B9BD5"/>
            </a:solidFill>
            <a:prstDash val="solid"/>
            <a:miter lim="800000"/>
            <a:tailEnd type="none"/>
          </a:ln>
          <a:effectLst/>
        </p:spPr>
      </p:cxnSp>
      <p:sp>
        <p:nvSpPr>
          <p:cNvPr id="138" name="TextBox 137">
            <a:extLst>
              <a:ext uri="{FF2B5EF4-FFF2-40B4-BE49-F238E27FC236}">
                <a16:creationId xmlns:a16="http://schemas.microsoft.com/office/drawing/2014/main" id="{FCA303BA-BB46-4C0F-A8EE-76EEE2D82C7A}"/>
              </a:ext>
            </a:extLst>
          </p:cNvPr>
          <p:cNvSpPr txBox="1"/>
          <p:nvPr/>
        </p:nvSpPr>
        <p:spPr>
          <a:xfrm>
            <a:off x="6440645" y="1281869"/>
            <a:ext cx="807718" cy="369332"/>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ONAP</a:t>
            </a:r>
          </a:p>
        </p:txBody>
      </p:sp>
      <p:sp>
        <p:nvSpPr>
          <p:cNvPr id="139" name="Oval 138">
            <a:extLst>
              <a:ext uri="{FF2B5EF4-FFF2-40B4-BE49-F238E27FC236}">
                <a16:creationId xmlns:a16="http://schemas.microsoft.com/office/drawing/2014/main" id="{FCBD1966-7396-4409-A8CB-4B95CD18D57D}"/>
              </a:ext>
            </a:extLst>
          </p:cNvPr>
          <p:cNvSpPr/>
          <p:nvPr/>
        </p:nvSpPr>
        <p:spPr>
          <a:xfrm>
            <a:off x="3039952" y="3319930"/>
            <a:ext cx="3112252" cy="206231"/>
          </a:xfrm>
          <a:prstGeom prst="ellipse">
            <a:avLst/>
          </a:prstGeom>
          <a:solidFill>
            <a:srgbClr val="FFC000">
              <a:lumMod val="60000"/>
              <a:lumOff val="40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Transport Network Configurations</a:t>
            </a:r>
          </a:p>
        </p:txBody>
      </p:sp>
      <p:sp>
        <p:nvSpPr>
          <p:cNvPr id="140" name="Speech Bubble: Rectangle with Corners Rounded 139">
            <a:extLst>
              <a:ext uri="{FF2B5EF4-FFF2-40B4-BE49-F238E27FC236}">
                <a16:creationId xmlns:a16="http://schemas.microsoft.com/office/drawing/2014/main" id="{A4B866F6-9E98-4C92-A28E-3B55EA1B713D}"/>
              </a:ext>
            </a:extLst>
          </p:cNvPr>
          <p:cNvSpPr/>
          <p:nvPr/>
        </p:nvSpPr>
        <p:spPr>
          <a:xfrm>
            <a:off x="5432428" y="2063230"/>
            <a:ext cx="1174588" cy="317504"/>
          </a:xfrm>
          <a:prstGeom prst="wedgeRoundRectCallout">
            <a:avLst>
              <a:gd name="adj1" fmla="val -128393"/>
              <a:gd name="adj2" fmla="val 85671"/>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a:t>
            </a:r>
            <a:r>
              <a:rPr kumimoji="0" lang="en-US" sz="1050" b="1" i="0" u="none" strike="noStrike" kern="0" cap="none" spc="0" normalizeH="0" baseline="0" noProof="0" dirty="0" err="1">
                <a:ln>
                  <a:noFill/>
                </a:ln>
                <a:solidFill>
                  <a:prstClr val="black">
                    <a:lumMod val="85000"/>
                    <a:lumOff val="15000"/>
                  </a:prstClr>
                </a:solidFill>
                <a:effectLst/>
                <a:uLnTx/>
                <a:uFillTx/>
              </a:rPr>
              <a:t>TSCi</a:t>
            </a:r>
            <a:r>
              <a:rPr kumimoji="0" lang="en-US" sz="1050" b="1" i="0" u="none" strike="noStrike" kern="0" cap="none" spc="0" normalizeH="0" baseline="0" noProof="0" dirty="0">
                <a:ln>
                  <a:noFill/>
                </a:ln>
                <a:solidFill>
                  <a:prstClr val="black">
                    <a:lumMod val="85000"/>
                    <a:lumOff val="15000"/>
                  </a:prstClr>
                </a:solidFill>
                <a:effectLst/>
                <a:uLnTx/>
                <a:uFillTx/>
              </a:rPr>
              <a:t> (IETF) (</a:t>
            </a:r>
            <a:r>
              <a:rPr kumimoji="0" lang="en-US" sz="1050" b="1" i="0" u="none" strike="noStrike" kern="0" cap="none" spc="0" normalizeH="0" baseline="0" noProof="0" dirty="0">
                <a:ln>
                  <a:noFill/>
                </a:ln>
                <a:solidFill>
                  <a:srgbClr val="0000FF"/>
                </a:solidFill>
                <a:effectLst/>
                <a:uLnTx/>
                <a:uFillTx/>
              </a:rPr>
              <a:t>Note 2</a:t>
            </a:r>
            <a:r>
              <a:rPr kumimoji="0" lang="en-US" sz="1050" b="1" i="0" u="none" strike="noStrike" kern="0" cap="none" spc="0" normalizeH="0" baseline="0" noProof="0" dirty="0">
                <a:ln>
                  <a:noFill/>
                </a:ln>
                <a:solidFill>
                  <a:prstClr val="black">
                    <a:lumMod val="85000"/>
                    <a:lumOff val="15000"/>
                  </a:prstClr>
                </a:solidFill>
                <a:effectLst/>
                <a:uLnTx/>
                <a:uFillTx/>
              </a:rPr>
              <a:t>)</a:t>
            </a:r>
          </a:p>
        </p:txBody>
      </p:sp>
      <p:sp>
        <p:nvSpPr>
          <p:cNvPr id="141" name="Speech Bubble: Rectangle with Corners Rounded 140">
            <a:extLst>
              <a:ext uri="{FF2B5EF4-FFF2-40B4-BE49-F238E27FC236}">
                <a16:creationId xmlns:a16="http://schemas.microsoft.com/office/drawing/2014/main" id="{FDDF1D04-FCFA-4D4E-BAA0-D6044A99FE4E}"/>
              </a:ext>
            </a:extLst>
          </p:cNvPr>
          <p:cNvSpPr/>
          <p:nvPr/>
        </p:nvSpPr>
        <p:spPr>
          <a:xfrm>
            <a:off x="2963248" y="2943268"/>
            <a:ext cx="1018893" cy="345329"/>
          </a:xfrm>
          <a:prstGeom prst="wedgeRoundRectCallout">
            <a:avLst>
              <a:gd name="adj1" fmla="val -142880"/>
              <a:gd name="adj2" fmla="val 65076"/>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3GPP/O-RAN</a:t>
            </a:r>
          </a:p>
        </p:txBody>
      </p:sp>
      <p:sp>
        <p:nvSpPr>
          <p:cNvPr id="142" name="圆角矩形 117">
            <a:extLst>
              <a:ext uri="{FF2B5EF4-FFF2-40B4-BE49-F238E27FC236}">
                <a16:creationId xmlns:a16="http://schemas.microsoft.com/office/drawing/2014/main" id="{0AA23DC5-8F3B-465D-A168-C8793861B24E}"/>
              </a:ext>
            </a:extLst>
          </p:cNvPr>
          <p:cNvSpPr/>
          <p:nvPr/>
        </p:nvSpPr>
        <p:spPr>
          <a:xfrm>
            <a:off x="6010311" y="2650040"/>
            <a:ext cx="1047752" cy="40501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white"/>
                </a:solidFill>
                <a:ea typeface="DengXian" panose="02010600030101010101" pitchFamily="2" charset="-122"/>
              </a:rPr>
              <a:t>Core NSSMF</a:t>
            </a:r>
            <a:endParaRPr lang="zh-CN" altLang="en-US" sz="1350" kern="0" dirty="0">
              <a:solidFill>
                <a:prstClr val="white"/>
              </a:solidFill>
              <a:ea typeface="DengXian" panose="02010600030101010101" pitchFamily="2" charset="-122"/>
            </a:endParaRPr>
          </a:p>
        </p:txBody>
      </p:sp>
      <p:cxnSp>
        <p:nvCxnSpPr>
          <p:cNvPr id="143" name="直接箭头连接符 214">
            <a:extLst>
              <a:ext uri="{FF2B5EF4-FFF2-40B4-BE49-F238E27FC236}">
                <a16:creationId xmlns:a16="http://schemas.microsoft.com/office/drawing/2014/main" id="{CBA1EA81-6E43-4238-94CD-E2BAEBA3EE4B}"/>
              </a:ext>
            </a:extLst>
          </p:cNvPr>
          <p:cNvCxnSpPr>
            <a:cxnSpLocks/>
            <a:stCxn id="114" idx="2"/>
            <a:endCxn id="142" idx="0"/>
          </p:cNvCxnSpPr>
          <p:nvPr/>
        </p:nvCxnSpPr>
        <p:spPr>
          <a:xfrm>
            <a:off x="3767341" y="2213765"/>
            <a:ext cx="2766847" cy="436275"/>
          </a:xfrm>
          <a:prstGeom prst="straightConnector1">
            <a:avLst/>
          </a:prstGeom>
          <a:noFill/>
          <a:ln w="22225" cap="flat" cmpd="sng" algn="ctr">
            <a:solidFill>
              <a:srgbClr val="5B9BD5"/>
            </a:solidFill>
            <a:prstDash val="solid"/>
            <a:miter lim="800000"/>
            <a:tailEnd type="none"/>
          </a:ln>
          <a:effectLst/>
        </p:spPr>
      </p:cxnSp>
      <p:cxnSp>
        <p:nvCxnSpPr>
          <p:cNvPr id="144" name="直接连接符 129">
            <a:extLst>
              <a:ext uri="{FF2B5EF4-FFF2-40B4-BE49-F238E27FC236}">
                <a16:creationId xmlns:a16="http://schemas.microsoft.com/office/drawing/2014/main" id="{CAB54E72-F21C-40EA-ADFF-F0336DCCA4B6}"/>
              </a:ext>
            </a:extLst>
          </p:cNvPr>
          <p:cNvCxnSpPr>
            <a:cxnSpLocks/>
            <a:stCxn id="142" idx="2"/>
            <a:endCxn id="93" idx="3"/>
          </p:cNvCxnSpPr>
          <p:nvPr/>
        </p:nvCxnSpPr>
        <p:spPr>
          <a:xfrm>
            <a:off x="6534187" y="3055054"/>
            <a:ext cx="1553191" cy="857297"/>
          </a:xfrm>
          <a:prstGeom prst="line">
            <a:avLst/>
          </a:prstGeom>
          <a:noFill/>
          <a:ln w="6350" cap="flat" cmpd="sng" algn="ctr">
            <a:solidFill>
              <a:srgbClr val="5B9BD5"/>
            </a:solidFill>
            <a:prstDash val="sysDash"/>
            <a:miter lim="800000"/>
          </a:ln>
          <a:effectLst/>
        </p:spPr>
      </p:cxnSp>
      <p:sp>
        <p:nvSpPr>
          <p:cNvPr id="145" name="Speech Bubble: Rectangle with Corners Rounded 144">
            <a:extLst>
              <a:ext uri="{FF2B5EF4-FFF2-40B4-BE49-F238E27FC236}">
                <a16:creationId xmlns:a16="http://schemas.microsoft.com/office/drawing/2014/main" id="{F8A363CC-C500-4B9A-8869-ED1C4EE93409}"/>
              </a:ext>
            </a:extLst>
          </p:cNvPr>
          <p:cNvSpPr/>
          <p:nvPr/>
        </p:nvSpPr>
        <p:spPr>
          <a:xfrm>
            <a:off x="1912343" y="2040129"/>
            <a:ext cx="871073" cy="339431"/>
          </a:xfrm>
          <a:prstGeom prst="wedgeRoundRectCallout">
            <a:avLst>
              <a:gd name="adj1" fmla="val 81939"/>
              <a:gd name="adj2" fmla="val 38953"/>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3GPP </a:t>
            </a:r>
          </a:p>
        </p:txBody>
      </p:sp>
      <p:sp>
        <p:nvSpPr>
          <p:cNvPr id="146" name="圆角矩形 96">
            <a:extLst>
              <a:ext uri="{FF2B5EF4-FFF2-40B4-BE49-F238E27FC236}">
                <a16:creationId xmlns:a16="http://schemas.microsoft.com/office/drawing/2014/main" id="{14023432-3153-466D-B758-0A4948FF2C58}"/>
              </a:ext>
            </a:extLst>
          </p:cNvPr>
          <p:cNvSpPr/>
          <p:nvPr/>
        </p:nvSpPr>
        <p:spPr>
          <a:xfrm>
            <a:off x="209019" y="2659906"/>
            <a:ext cx="1219530" cy="380522"/>
          </a:xfrm>
          <a:prstGeom prst="roundRect">
            <a:avLst/>
          </a:prstGeom>
          <a:solidFill>
            <a:srgbClr val="4472C4">
              <a:lumMod val="40000"/>
              <a:lumOff val="60000"/>
            </a:srgbClr>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black"/>
                </a:solidFill>
                <a:ea typeface="DengXian" panose="02010600030101010101" pitchFamily="2" charset="-122"/>
              </a:rPr>
              <a:t>3</a:t>
            </a:r>
            <a:r>
              <a:rPr lang="en-US" altLang="zh-CN" sz="1350" kern="0" baseline="30000" dirty="0">
                <a:solidFill>
                  <a:prstClr val="black"/>
                </a:solidFill>
                <a:ea typeface="DengXian" panose="02010600030101010101" pitchFamily="2" charset="-122"/>
              </a:rPr>
              <a:t>rd</a:t>
            </a:r>
            <a:r>
              <a:rPr lang="en-US" altLang="zh-CN" sz="1350" kern="0" dirty="0">
                <a:solidFill>
                  <a:prstClr val="black"/>
                </a:solidFill>
                <a:ea typeface="DengXian" panose="02010600030101010101" pitchFamily="2" charset="-122"/>
              </a:rPr>
              <a:t> Party</a:t>
            </a:r>
          </a:p>
          <a:p>
            <a:pPr algn="ctr" defTabSz="685800">
              <a:defRPr/>
            </a:pPr>
            <a:r>
              <a:rPr lang="en-US" altLang="zh-CN" sz="1350" kern="0" dirty="0">
                <a:solidFill>
                  <a:prstClr val="black"/>
                </a:solidFill>
                <a:ea typeface="DengXian" panose="02010600030101010101" pitchFamily="2" charset="-122"/>
              </a:rPr>
              <a:t>RAN NSSMF</a:t>
            </a:r>
            <a:endParaRPr lang="zh-CN" altLang="en-US" sz="1350" kern="0" dirty="0">
              <a:solidFill>
                <a:prstClr val="black"/>
              </a:solidFill>
              <a:ea typeface="DengXian" panose="02010600030101010101" pitchFamily="2" charset="-122"/>
            </a:endParaRPr>
          </a:p>
        </p:txBody>
      </p:sp>
      <p:cxnSp>
        <p:nvCxnSpPr>
          <p:cNvPr id="147" name="直接箭头连接符 214">
            <a:extLst>
              <a:ext uri="{FF2B5EF4-FFF2-40B4-BE49-F238E27FC236}">
                <a16:creationId xmlns:a16="http://schemas.microsoft.com/office/drawing/2014/main" id="{2C3E88AD-F200-4098-B143-B17B084847BF}"/>
              </a:ext>
            </a:extLst>
          </p:cNvPr>
          <p:cNvCxnSpPr>
            <a:cxnSpLocks/>
          </p:cNvCxnSpPr>
          <p:nvPr/>
        </p:nvCxnSpPr>
        <p:spPr>
          <a:xfrm flipH="1">
            <a:off x="705728" y="2458575"/>
            <a:ext cx="2194637" cy="187553"/>
          </a:xfrm>
          <a:prstGeom prst="straightConnector1">
            <a:avLst/>
          </a:prstGeom>
          <a:noFill/>
          <a:ln w="22225" cap="flat" cmpd="sng" algn="ctr">
            <a:solidFill>
              <a:srgbClr val="5B9BD5"/>
            </a:solidFill>
            <a:prstDash val="solid"/>
            <a:miter lim="800000"/>
            <a:tailEnd type="none"/>
          </a:ln>
          <a:effectLst/>
        </p:spPr>
      </p:cxnSp>
      <p:cxnSp>
        <p:nvCxnSpPr>
          <p:cNvPr id="148" name="直接箭头连接符 214">
            <a:extLst>
              <a:ext uri="{FF2B5EF4-FFF2-40B4-BE49-F238E27FC236}">
                <a16:creationId xmlns:a16="http://schemas.microsoft.com/office/drawing/2014/main" id="{79C52110-89D5-4C6E-9D40-B2AB8CB73E1F}"/>
              </a:ext>
            </a:extLst>
          </p:cNvPr>
          <p:cNvCxnSpPr>
            <a:stCxn id="146" idx="2"/>
            <a:endCxn id="86" idx="23"/>
          </p:cNvCxnSpPr>
          <p:nvPr/>
        </p:nvCxnSpPr>
        <p:spPr>
          <a:xfrm>
            <a:off x="818783" y="3040428"/>
            <a:ext cx="827117" cy="659921"/>
          </a:xfrm>
          <a:prstGeom prst="straightConnector1">
            <a:avLst/>
          </a:prstGeom>
          <a:noFill/>
          <a:ln w="9525" cap="flat" cmpd="sng" algn="ctr">
            <a:solidFill>
              <a:srgbClr val="5B9BD5"/>
            </a:solidFill>
            <a:prstDash val="solid"/>
            <a:miter lim="800000"/>
            <a:tailEnd type="none"/>
          </a:ln>
          <a:effectLst/>
        </p:spPr>
      </p:cxnSp>
      <p:sp>
        <p:nvSpPr>
          <p:cNvPr id="149" name="文本框 106">
            <a:extLst>
              <a:ext uri="{FF2B5EF4-FFF2-40B4-BE49-F238E27FC236}">
                <a16:creationId xmlns:a16="http://schemas.microsoft.com/office/drawing/2014/main" id="{FB96CE26-E804-43FD-96A1-DF0DE934ACB4}"/>
              </a:ext>
            </a:extLst>
          </p:cNvPr>
          <p:cNvSpPr txBox="1"/>
          <p:nvPr/>
        </p:nvSpPr>
        <p:spPr>
          <a:xfrm>
            <a:off x="292870" y="4443312"/>
            <a:ext cx="1074702" cy="230832"/>
          </a:xfrm>
          <a:prstGeom prst="rect">
            <a:avLst/>
          </a:prstGeom>
          <a:noFill/>
        </p:spPr>
        <p:txBody>
          <a:bodyPr wrap="square" rtlCol="0">
            <a:spAutoFit/>
          </a:bodyPr>
          <a:lstStyle>
            <a:defPPr>
              <a:defRPr lang="ja-JP"/>
            </a:defPPr>
            <a:lvl1pPr>
              <a:defRPr sz="1200"/>
            </a:lvl1pPr>
          </a:lstStyle>
          <a:p>
            <a:pPr defTabSz="685800">
              <a:defRPr/>
            </a:pPr>
            <a:r>
              <a:rPr lang="en-US" altLang="zh-CN" sz="900" kern="0" dirty="0">
                <a:solidFill>
                  <a:prstClr val="black"/>
                </a:solidFill>
                <a:ea typeface="DengXian" panose="02010600030101010101" pitchFamily="2" charset="-122"/>
              </a:rPr>
              <a:t>RAN Slice Subnet</a:t>
            </a:r>
            <a:endParaRPr lang="zh-CN" altLang="en-US" sz="900" kern="0" dirty="0">
              <a:solidFill>
                <a:prstClr val="black"/>
              </a:solidFill>
              <a:ea typeface="DengXian" panose="02010600030101010101" pitchFamily="2" charset="-122"/>
            </a:endParaRPr>
          </a:p>
        </p:txBody>
      </p:sp>
      <p:sp>
        <p:nvSpPr>
          <p:cNvPr id="150" name="圆角矩形 115">
            <a:extLst>
              <a:ext uri="{FF2B5EF4-FFF2-40B4-BE49-F238E27FC236}">
                <a16:creationId xmlns:a16="http://schemas.microsoft.com/office/drawing/2014/main" id="{CDFBF6E2-F2BC-42D4-BB3B-1C5171566633}"/>
              </a:ext>
            </a:extLst>
          </p:cNvPr>
          <p:cNvSpPr/>
          <p:nvPr/>
        </p:nvSpPr>
        <p:spPr>
          <a:xfrm>
            <a:off x="2976588" y="1310930"/>
            <a:ext cx="1577450" cy="364434"/>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white"/>
                </a:solidFill>
                <a:ea typeface="DengXian" panose="02010600030101010101" pitchFamily="2" charset="-122"/>
              </a:rPr>
              <a:t>CSMF</a:t>
            </a:r>
            <a:endParaRPr lang="zh-CN" altLang="en-US" sz="1350" kern="0" dirty="0">
              <a:solidFill>
                <a:prstClr val="white"/>
              </a:solidFill>
              <a:ea typeface="DengXian" panose="02010600030101010101" pitchFamily="2" charset="-122"/>
            </a:endParaRPr>
          </a:p>
        </p:txBody>
      </p:sp>
      <p:cxnSp>
        <p:nvCxnSpPr>
          <p:cNvPr id="151" name="直接箭头连接符 214">
            <a:extLst>
              <a:ext uri="{FF2B5EF4-FFF2-40B4-BE49-F238E27FC236}">
                <a16:creationId xmlns:a16="http://schemas.microsoft.com/office/drawing/2014/main" id="{C70D2E32-59BE-44DB-92A0-8D0AF6A80DA9}"/>
              </a:ext>
            </a:extLst>
          </p:cNvPr>
          <p:cNvCxnSpPr>
            <a:cxnSpLocks/>
            <a:stCxn id="150" idx="2"/>
            <a:endCxn id="114" idx="0"/>
          </p:cNvCxnSpPr>
          <p:nvPr/>
        </p:nvCxnSpPr>
        <p:spPr>
          <a:xfrm>
            <a:off x="3765314" y="1675364"/>
            <a:ext cx="2027" cy="173968"/>
          </a:xfrm>
          <a:prstGeom prst="straightConnector1">
            <a:avLst/>
          </a:prstGeom>
          <a:noFill/>
          <a:ln w="22225" cap="flat" cmpd="sng" algn="ctr">
            <a:solidFill>
              <a:srgbClr val="5B9BD5"/>
            </a:solidFill>
            <a:prstDash val="solid"/>
            <a:miter lim="800000"/>
            <a:tailEnd type="none"/>
          </a:ln>
          <a:effectLst/>
        </p:spPr>
      </p:cxnSp>
      <p:sp>
        <p:nvSpPr>
          <p:cNvPr id="152" name="圆角矩形 96">
            <a:extLst>
              <a:ext uri="{FF2B5EF4-FFF2-40B4-BE49-F238E27FC236}">
                <a16:creationId xmlns:a16="http://schemas.microsoft.com/office/drawing/2014/main" id="{7ED83B35-00C1-4249-B368-39BEBEE2D6D3}"/>
              </a:ext>
            </a:extLst>
          </p:cNvPr>
          <p:cNvSpPr/>
          <p:nvPr/>
        </p:nvSpPr>
        <p:spPr>
          <a:xfrm>
            <a:off x="7500903" y="2637752"/>
            <a:ext cx="1219530" cy="380522"/>
          </a:xfrm>
          <a:prstGeom prst="roundRect">
            <a:avLst/>
          </a:prstGeom>
          <a:solidFill>
            <a:srgbClr val="4472C4">
              <a:lumMod val="40000"/>
              <a:lumOff val="60000"/>
            </a:srgbClr>
          </a:solidFill>
          <a:ln w="12700" cap="flat" cmpd="sng" algn="ctr">
            <a:solidFill>
              <a:srgbClr val="5B9BD5">
                <a:shade val="50000"/>
              </a:srgbClr>
            </a:solidFill>
            <a:prstDash val="solid"/>
            <a:miter lim="800000"/>
          </a:ln>
          <a:effectLst/>
        </p:spPr>
        <p:txBody>
          <a:bodyPr rtlCol="0" anchor="ctr"/>
          <a:lstStyle/>
          <a:p>
            <a:pPr algn="ctr" defTabSz="685800">
              <a:defRPr/>
            </a:pPr>
            <a:r>
              <a:rPr lang="en-US" altLang="zh-CN" sz="1350" kern="0" dirty="0">
                <a:solidFill>
                  <a:prstClr val="black"/>
                </a:solidFill>
                <a:ea typeface="DengXian" panose="02010600030101010101" pitchFamily="2" charset="-122"/>
              </a:rPr>
              <a:t>3</a:t>
            </a:r>
            <a:r>
              <a:rPr lang="en-US" altLang="zh-CN" sz="1350" kern="0" baseline="30000" dirty="0">
                <a:solidFill>
                  <a:prstClr val="black"/>
                </a:solidFill>
                <a:ea typeface="DengXian" panose="02010600030101010101" pitchFamily="2" charset="-122"/>
              </a:rPr>
              <a:t>rd</a:t>
            </a:r>
            <a:r>
              <a:rPr lang="en-US" altLang="zh-CN" sz="1350" kern="0" dirty="0">
                <a:solidFill>
                  <a:prstClr val="black"/>
                </a:solidFill>
                <a:ea typeface="DengXian" panose="02010600030101010101" pitchFamily="2" charset="-122"/>
              </a:rPr>
              <a:t> Party</a:t>
            </a:r>
          </a:p>
          <a:p>
            <a:pPr algn="ctr" defTabSz="685800">
              <a:defRPr/>
            </a:pPr>
            <a:r>
              <a:rPr lang="en-US" altLang="zh-CN" sz="1350" kern="0" dirty="0">
                <a:solidFill>
                  <a:prstClr val="black"/>
                </a:solidFill>
                <a:ea typeface="DengXian" panose="02010600030101010101" pitchFamily="2" charset="-122"/>
              </a:rPr>
              <a:t>Core NSSMF</a:t>
            </a:r>
            <a:endParaRPr lang="zh-CN" altLang="en-US" sz="1350" kern="0" dirty="0">
              <a:solidFill>
                <a:prstClr val="black"/>
              </a:solidFill>
              <a:ea typeface="DengXian" panose="02010600030101010101" pitchFamily="2" charset="-122"/>
            </a:endParaRPr>
          </a:p>
        </p:txBody>
      </p:sp>
      <p:cxnSp>
        <p:nvCxnSpPr>
          <p:cNvPr id="153" name="直接箭头连接符 214">
            <a:extLst>
              <a:ext uri="{FF2B5EF4-FFF2-40B4-BE49-F238E27FC236}">
                <a16:creationId xmlns:a16="http://schemas.microsoft.com/office/drawing/2014/main" id="{D4EE0C59-7D7B-4EBF-9EF7-D82E1E41E1A9}"/>
              </a:ext>
            </a:extLst>
          </p:cNvPr>
          <p:cNvCxnSpPr>
            <a:cxnSpLocks/>
            <a:endCxn id="152" idx="0"/>
          </p:cNvCxnSpPr>
          <p:nvPr/>
        </p:nvCxnSpPr>
        <p:spPr>
          <a:xfrm>
            <a:off x="5375955" y="2473067"/>
            <a:ext cx="2734714" cy="164685"/>
          </a:xfrm>
          <a:prstGeom prst="straightConnector1">
            <a:avLst/>
          </a:prstGeom>
          <a:noFill/>
          <a:ln w="22225" cap="flat" cmpd="sng" algn="ctr">
            <a:solidFill>
              <a:srgbClr val="5B9BD5"/>
            </a:solidFill>
            <a:prstDash val="solid"/>
            <a:miter lim="800000"/>
            <a:tailEnd type="none"/>
          </a:ln>
          <a:effectLst/>
        </p:spPr>
      </p:cxnSp>
      <p:cxnSp>
        <p:nvCxnSpPr>
          <p:cNvPr id="154" name="直接连接符 129">
            <a:extLst>
              <a:ext uri="{FF2B5EF4-FFF2-40B4-BE49-F238E27FC236}">
                <a16:creationId xmlns:a16="http://schemas.microsoft.com/office/drawing/2014/main" id="{CDF57633-C5A8-489F-AC03-CEE4C69EE132}"/>
              </a:ext>
            </a:extLst>
          </p:cNvPr>
          <p:cNvCxnSpPr>
            <a:cxnSpLocks/>
            <a:stCxn id="152" idx="2"/>
            <a:endCxn id="93" idx="3"/>
          </p:cNvCxnSpPr>
          <p:nvPr/>
        </p:nvCxnSpPr>
        <p:spPr>
          <a:xfrm flipH="1">
            <a:off x="8087378" y="3018274"/>
            <a:ext cx="23290" cy="894077"/>
          </a:xfrm>
          <a:prstGeom prst="line">
            <a:avLst/>
          </a:prstGeom>
          <a:noFill/>
          <a:ln w="6350" cap="flat" cmpd="sng" algn="ctr">
            <a:solidFill>
              <a:srgbClr val="5B9BD5"/>
            </a:solidFill>
            <a:prstDash val="sysDash"/>
            <a:miter lim="800000"/>
          </a:ln>
          <a:effectLst/>
        </p:spPr>
      </p:cxnSp>
      <p:cxnSp>
        <p:nvCxnSpPr>
          <p:cNvPr id="155" name="直接箭头连接符 214">
            <a:extLst>
              <a:ext uri="{FF2B5EF4-FFF2-40B4-BE49-F238E27FC236}">
                <a16:creationId xmlns:a16="http://schemas.microsoft.com/office/drawing/2014/main" id="{7FB8B089-C78D-4438-AF2F-42559A998001}"/>
              </a:ext>
            </a:extLst>
          </p:cNvPr>
          <p:cNvCxnSpPr>
            <a:cxnSpLocks/>
            <a:stCxn id="115" idx="3"/>
            <a:endCxn id="116" idx="1"/>
          </p:cNvCxnSpPr>
          <p:nvPr/>
        </p:nvCxnSpPr>
        <p:spPr>
          <a:xfrm>
            <a:off x="2910616" y="2840301"/>
            <a:ext cx="1332480" cy="0"/>
          </a:xfrm>
          <a:prstGeom prst="straightConnector1">
            <a:avLst/>
          </a:prstGeom>
          <a:noFill/>
          <a:ln w="9525" cap="flat" cmpd="sng" algn="ctr">
            <a:solidFill>
              <a:srgbClr val="C00000"/>
            </a:solidFill>
            <a:prstDash val="solid"/>
            <a:miter lim="800000"/>
            <a:tailEnd type="none"/>
          </a:ln>
          <a:effectLst/>
        </p:spPr>
      </p:cxnSp>
      <p:sp>
        <p:nvSpPr>
          <p:cNvPr id="156" name="Speech Bubble: Rectangle with Corners Rounded 155">
            <a:extLst>
              <a:ext uri="{FF2B5EF4-FFF2-40B4-BE49-F238E27FC236}">
                <a16:creationId xmlns:a16="http://schemas.microsoft.com/office/drawing/2014/main" id="{3BBE77B4-95EB-4DDE-A5CA-514C2F06787F}"/>
              </a:ext>
            </a:extLst>
          </p:cNvPr>
          <p:cNvSpPr/>
          <p:nvPr/>
        </p:nvSpPr>
        <p:spPr>
          <a:xfrm>
            <a:off x="3196191" y="2437862"/>
            <a:ext cx="1000433" cy="317504"/>
          </a:xfrm>
          <a:prstGeom prst="wedgeRoundRectCallout">
            <a:avLst>
              <a:gd name="adj1" fmla="val -62867"/>
              <a:gd name="adj2" fmla="val 57462"/>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3GPP </a:t>
            </a:r>
            <a:r>
              <a:rPr kumimoji="0" lang="en-US" sz="1050" b="0" i="0" u="none" strike="noStrike" kern="0" cap="none" spc="0" normalizeH="0" baseline="0" noProof="0" dirty="0">
                <a:ln>
                  <a:noFill/>
                </a:ln>
                <a:solidFill>
                  <a:prstClr val="black">
                    <a:lumMod val="85000"/>
                    <a:lumOff val="15000"/>
                  </a:prstClr>
                </a:solidFill>
                <a:effectLst/>
                <a:uLnTx/>
                <a:uFillTx/>
              </a:rPr>
              <a:t>(</a:t>
            </a:r>
            <a:r>
              <a:rPr kumimoji="0" lang="en-US" sz="1050" b="1" i="0" u="none" strike="noStrike" kern="0" cap="none" spc="0" normalizeH="0" baseline="0" noProof="0" dirty="0">
                <a:ln>
                  <a:noFill/>
                </a:ln>
                <a:solidFill>
                  <a:srgbClr val="0000FF"/>
                </a:solidFill>
                <a:effectLst/>
                <a:uLnTx/>
                <a:uFillTx/>
              </a:rPr>
              <a:t>Note 1</a:t>
            </a:r>
            <a:r>
              <a:rPr kumimoji="0" lang="en-US" sz="1050" b="0" i="0" u="none" strike="noStrike" kern="0" cap="none" spc="0" normalizeH="0" baseline="0" noProof="0" dirty="0">
                <a:ln>
                  <a:noFill/>
                </a:ln>
                <a:solidFill>
                  <a:prstClr val="black">
                    <a:lumMod val="85000"/>
                    <a:lumOff val="15000"/>
                  </a:prstClr>
                </a:solidFill>
                <a:effectLst/>
                <a:uLnTx/>
                <a:uFillTx/>
              </a:rPr>
              <a:t>)</a:t>
            </a:r>
          </a:p>
        </p:txBody>
      </p:sp>
      <p:sp>
        <p:nvSpPr>
          <p:cNvPr id="157" name="Speech Bubble: Rectangle with Corners Rounded 156">
            <a:extLst>
              <a:ext uri="{FF2B5EF4-FFF2-40B4-BE49-F238E27FC236}">
                <a16:creationId xmlns:a16="http://schemas.microsoft.com/office/drawing/2014/main" id="{7F79BAF7-E0D4-4DAD-8FC9-50E82AADF539}"/>
              </a:ext>
            </a:extLst>
          </p:cNvPr>
          <p:cNvSpPr/>
          <p:nvPr/>
        </p:nvSpPr>
        <p:spPr>
          <a:xfrm>
            <a:off x="5071073" y="896944"/>
            <a:ext cx="1023663" cy="328239"/>
          </a:xfrm>
          <a:prstGeom prst="wedgeRoundRectCallout">
            <a:avLst>
              <a:gd name="adj1" fmla="val -170622"/>
              <a:gd name="adj2" fmla="val 35189"/>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TMF</a:t>
            </a:r>
          </a:p>
        </p:txBody>
      </p:sp>
      <p:cxnSp>
        <p:nvCxnSpPr>
          <p:cNvPr id="158" name="直接箭头连接符 214">
            <a:extLst>
              <a:ext uri="{FF2B5EF4-FFF2-40B4-BE49-F238E27FC236}">
                <a16:creationId xmlns:a16="http://schemas.microsoft.com/office/drawing/2014/main" id="{679B87CA-49AB-44D3-80BB-D3748B4B9767}"/>
              </a:ext>
            </a:extLst>
          </p:cNvPr>
          <p:cNvCxnSpPr>
            <a:cxnSpLocks/>
            <a:stCxn id="159" idx="2"/>
            <a:endCxn id="150" idx="0"/>
          </p:cNvCxnSpPr>
          <p:nvPr/>
        </p:nvCxnSpPr>
        <p:spPr>
          <a:xfrm>
            <a:off x="3765313" y="1095519"/>
            <a:ext cx="0" cy="215411"/>
          </a:xfrm>
          <a:prstGeom prst="straightConnector1">
            <a:avLst/>
          </a:prstGeom>
          <a:noFill/>
          <a:ln w="22225" cap="flat" cmpd="sng" algn="ctr">
            <a:solidFill>
              <a:srgbClr val="5B9BD5"/>
            </a:solidFill>
            <a:prstDash val="solid"/>
            <a:miter lim="800000"/>
            <a:tailEnd type="none"/>
          </a:ln>
          <a:effectLst/>
        </p:spPr>
      </p:cxnSp>
      <p:sp>
        <p:nvSpPr>
          <p:cNvPr id="159" name="圆角矩形 115">
            <a:extLst>
              <a:ext uri="{FF2B5EF4-FFF2-40B4-BE49-F238E27FC236}">
                <a16:creationId xmlns:a16="http://schemas.microsoft.com/office/drawing/2014/main" id="{E582584A-F5B5-4512-B6DF-C5BF4F1E6F31}"/>
              </a:ext>
            </a:extLst>
          </p:cNvPr>
          <p:cNvSpPr/>
          <p:nvPr/>
        </p:nvSpPr>
        <p:spPr>
          <a:xfrm>
            <a:off x="2976588" y="850386"/>
            <a:ext cx="1577450" cy="245133"/>
          </a:xfrm>
          <a:prstGeom prst="roundRect">
            <a:avLst/>
          </a:prstGeom>
          <a:solidFill>
            <a:sysClr val="windowText" lastClr="000000">
              <a:lumMod val="50000"/>
              <a:lumOff val="50000"/>
            </a:sysClr>
          </a:solidFill>
          <a:ln w="12700" cap="flat" cmpd="sng" algn="ctr">
            <a:solidFill>
              <a:sysClr val="windowText" lastClr="000000">
                <a:lumMod val="85000"/>
                <a:lumOff val="1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350" b="0" i="0" u="none" strike="noStrike" kern="0" cap="none" spc="0" normalizeH="0" baseline="0" noProof="0" dirty="0">
                <a:ln>
                  <a:noFill/>
                </a:ln>
                <a:solidFill>
                  <a:prstClr val="white"/>
                </a:solidFill>
                <a:effectLst/>
                <a:uLnTx/>
                <a:uFillTx/>
                <a:ea typeface="DengXian" panose="02010600030101010101" pitchFamily="2" charset="-122"/>
              </a:rPr>
              <a:t>OSS/NB System</a:t>
            </a:r>
            <a:endParaRPr kumimoji="0" lang="zh-CN" altLang="en-US" sz="1350" b="0" i="0" u="none" strike="noStrike" kern="0" cap="none" spc="0" normalizeH="0" baseline="0" noProof="0" dirty="0">
              <a:ln>
                <a:noFill/>
              </a:ln>
              <a:solidFill>
                <a:prstClr val="white"/>
              </a:solidFill>
              <a:effectLst/>
              <a:uLnTx/>
              <a:uFillTx/>
              <a:ea typeface="DengXian" panose="02010600030101010101" pitchFamily="2" charset="-122"/>
            </a:endParaRPr>
          </a:p>
        </p:txBody>
      </p:sp>
      <p:sp>
        <p:nvSpPr>
          <p:cNvPr id="160" name="Rectangle 159">
            <a:extLst>
              <a:ext uri="{FF2B5EF4-FFF2-40B4-BE49-F238E27FC236}">
                <a16:creationId xmlns:a16="http://schemas.microsoft.com/office/drawing/2014/main" id="{D40DB5B9-AC58-470E-A469-8DA061F94E38}"/>
              </a:ext>
            </a:extLst>
          </p:cNvPr>
          <p:cNvSpPr/>
          <p:nvPr/>
        </p:nvSpPr>
        <p:spPr>
          <a:xfrm>
            <a:off x="7443096" y="972952"/>
            <a:ext cx="1600937" cy="1384995"/>
          </a:xfrm>
          <a:prstGeom prst="rect">
            <a:avLst/>
          </a:prstGeom>
          <a:ln>
            <a:solidFill>
              <a:sysClr val="window" lastClr="FFFFFF">
                <a:lumMod val="65000"/>
              </a:sysClr>
            </a:solidFill>
          </a:ln>
        </p:spPr>
        <p:txBody>
          <a:bodyPr wrap="square">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sng" strike="noStrike" kern="0" cap="none" spc="0" normalizeH="0" baseline="0" noProof="0" dirty="0">
                <a:ln>
                  <a:noFill/>
                </a:ln>
                <a:solidFill>
                  <a:srgbClr val="0000FF"/>
                </a:solidFill>
                <a:effectLst/>
                <a:uLnTx/>
                <a:uFillTx/>
              </a:rPr>
              <a:t>Notes</a:t>
            </a:r>
            <a:r>
              <a:rPr kumimoji="0" lang="en-US" sz="1050" b="0" i="0" u="none" strike="noStrike" kern="0" cap="none" spc="0" normalizeH="0" baseline="0" noProof="0" dirty="0">
                <a:ln>
                  <a:noFill/>
                </a:ln>
                <a:solidFill>
                  <a:prstClr val="black">
                    <a:lumMod val="85000"/>
                    <a:lumOff val="15000"/>
                  </a:prstClr>
                </a:solidFill>
                <a:effectLst/>
                <a:uLnTx/>
                <a:uFillTx/>
              </a:rPr>
              <a:t>:</a:t>
            </a:r>
          </a:p>
          <a:p>
            <a:pPr marL="123825" marR="0" lvl="0" indent="-123825" defTabSz="685800" eaLnBrk="1" fontAlgn="auto" latinLnBrk="0" hangingPunct="1">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prstClr val="black">
                    <a:lumMod val="85000"/>
                    <a:lumOff val="15000"/>
                  </a:prstClr>
                </a:solidFill>
                <a:effectLst/>
                <a:uLnTx/>
                <a:uFillTx/>
              </a:rPr>
              <a:t>This interface is needed only for deployment scenario 1 (see later slides).</a:t>
            </a:r>
          </a:p>
          <a:p>
            <a:pPr marL="123825" marR="0" lvl="0" indent="-123825" defTabSz="685800" eaLnBrk="1" fontAlgn="auto" latinLnBrk="0" hangingPunct="1">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prstClr val="black">
                    <a:lumMod val="85000"/>
                    <a:lumOff val="15000"/>
                  </a:prstClr>
                </a:solidFill>
                <a:effectLst/>
                <a:uLnTx/>
                <a:uFillTx/>
              </a:rPr>
              <a:t>Several aspects are also aligned to ETSI ZSM.</a:t>
            </a:r>
          </a:p>
          <a:p>
            <a:pPr marL="123825" marR="0" lvl="0" indent="-123825" defTabSz="685800" eaLnBrk="1" fontAlgn="auto" latinLnBrk="0" hangingPunct="1">
              <a:lnSpc>
                <a:spcPct val="100000"/>
              </a:lnSpc>
              <a:spcBef>
                <a:spcPts val="0"/>
              </a:spcBef>
              <a:spcAft>
                <a:spcPts val="0"/>
              </a:spcAft>
              <a:buClrTx/>
              <a:buSzTx/>
              <a:buFontTx/>
              <a:buAutoNum type="arabicPeriod"/>
              <a:tabLst/>
              <a:defRPr/>
            </a:pPr>
            <a:r>
              <a:rPr kumimoji="0" lang="en-US" sz="1050" b="0" i="0" u="none" strike="noStrike" kern="0" cap="none" spc="0" normalizeH="0" baseline="0" noProof="0" dirty="0">
                <a:ln>
                  <a:noFill/>
                </a:ln>
                <a:solidFill>
                  <a:prstClr val="black">
                    <a:lumMod val="85000"/>
                    <a:lumOff val="15000"/>
                  </a:prstClr>
                </a:solidFill>
                <a:effectLst/>
                <a:uLnTx/>
                <a:uFillTx/>
              </a:rPr>
              <a:t>Not yet implemented</a:t>
            </a:r>
            <a:endParaRPr kumimoji="0" lang="en-US" sz="1050" b="0" i="0" u="none" strike="noStrike" kern="0" cap="none" spc="0" normalizeH="0" baseline="0" noProof="0" dirty="0">
              <a:ln>
                <a:noFill/>
              </a:ln>
              <a:solidFill>
                <a:prstClr val="black"/>
              </a:solidFill>
              <a:effectLst/>
              <a:uLnTx/>
              <a:uFillTx/>
            </a:endParaRPr>
          </a:p>
        </p:txBody>
      </p:sp>
      <p:sp>
        <p:nvSpPr>
          <p:cNvPr id="161" name="Speech Bubble: Rectangle with Corners Rounded 160">
            <a:extLst>
              <a:ext uri="{FF2B5EF4-FFF2-40B4-BE49-F238E27FC236}">
                <a16:creationId xmlns:a16="http://schemas.microsoft.com/office/drawing/2014/main" id="{FA4F9828-9B85-420A-A99A-3388E701D4ED}"/>
              </a:ext>
            </a:extLst>
          </p:cNvPr>
          <p:cNvSpPr/>
          <p:nvPr/>
        </p:nvSpPr>
        <p:spPr>
          <a:xfrm>
            <a:off x="4955717" y="1526410"/>
            <a:ext cx="871073" cy="339431"/>
          </a:xfrm>
          <a:prstGeom prst="wedgeRoundRectCallout">
            <a:avLst>
              <a:gd name="adj1" fmla="val -91118"/>
              <a:gd name="adj2" fmla="val 181423"/>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3GPP </a:t>
            </a:r>
          </a:p>
        </p:txBody>
      </p:sp>
      <p:sp>
        <p:nvSpPr>
          <p:cNvPr id="162" name="Speech Bubble: Rectangle with Corners Rounded 161">
            <a:extLst>
              <a:ext uri="{FF2B5EF4-FFF2-40B4-BE49-F238E27FC236}">
                <a16:creationId xmlns:a16="http://schemas.microsoft.com/office/drawing/2014/main" id="{65F4A575-978A-4ACC-B982-16DEB93D66A8}"/>
              </a:ext>
            </a:extLst>
          </p:cNvPr>
          <p:cNvSpPr/>
          <p:nvPr/>
        </p:nvSpPr>
        <p:spPr>
          <a:xfrm>
            <a:off x="1647508" y="1426879"/>
            <a:ext cx="1021670" cy="339431"/>
          </a:xfrm>
          <a:prstGeom prst="wedgeRoundRectCallout">
            <a:avLst>
              <a:gd name="adj1" fmla="val 150444"/>
              <a:gd name="adj2" fmla="val 45578"/>
              <a:gd name="adj3" fmla="val 16667"/>
            </a:avLst>
          </a:prstGeom>
          <a:solidFill>
            <a:sysClr val="window" lastClr="FFFFFF">
              <a:lumMod val="85000"/>
            </a:sysClr>
          </a:solidFill>
          <a:ln w="12700" cap="flat" cmpd="sng" algn="ctr">
            <a:solidFill>
              <a:sysClr val="window" lastClr="FFFFFF">
                <a:lumMod val="50000"/>
              </a:sysClr>
            </a:solidFill>
            <a:prstDash val="sysDash"/>
            <a:miter lim="800000"/>
          </a:ln>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lumMod val="85000"/>
                    <a:lumOff val="15000"/>
                  </a:prstClr>
                </a:solidFill>
                <a:effectLst/>
                <a:uLnTx/>
                <a:uFillTx/>
              </a:rPr>
              <a:t>Align with 3GPP </a:t>
            </a:r>
            <a:r>
              <a:rPr kumimoji="0" lang="en-US" sz="1050" b="0" i="0" u="none" strike="noStrike" kern="0" cap="none" spc="0" normalizeH="0" baseline="0" noProof="0" dirty="0">
                <a:ln>
                  <a:noFill/>
                </a:ln>
                <a:solidFill>
                  <a:prstClr val="black">
                    <a:lumMod val="85000"/>
                    <a:lumOff val="15000"/>
                  </a:prstClr>
                </a:solidFill>
                <a:effectLst/>
                <a:uLnTx/>
                <a:uFillTx/>
              </a:rPr>
              <a:t>(</a:t>
            </a:r>
            <a:r>
              <a:rPr kumimoji="0" lang="en-US" sz="1050" b="1" i="0" u="none" strike="noStrike" kern="0" cap="none" spc="0" normalizeH="0" baseline="0" noProof="0" dirty="0">
                <a:ln>
                  <a:noFill/>
                </a:ln>
                <a:solidFill>
                  <a:srgbClr val="0000FF"/>
                </a:solidFill>
                <a:effectLst/>
                <a:uLnTx/>
                <a:uFillTx/>
              </a:rPr>
              <a:t>Note 3</a:t>
            </a:r>
            <a:r>
              <a:rPr kumimoji="0" lang="en-US" sz="1050" b="0" i="0" u="none" strike="noStrike" kern="0" cap="none" spc="0" normalizeH="0" baseline="0" noProof="0" dirty="0">
                <a:ln>
                  <a:noFill/>
                </a:ln>
                <a:solidFill>
                  <a:prstClr val="black"/>
                </a:solidFill>
                <a:effectLst/>
                <a:uLnTx/>
                <a:uFillTx/>
              </a:rPr>
              <a:t>)</a:t>
            </a:r>
          </a:p>
        </p:txBody>
      </p:sp>
      <p:sp>
        <p:nvSpPr>
          <p:cNvPr id="163" name="矩形 5">
            <a:extLst>
              <a:ext uri="{FF2B5EF4-FFF2-40B4-BE49-F238E27FC236}">
                <a16:creationId xmlns:a16="http://schemas.microsoft.com/office/drawing/2014/main" id="{69CA0397-6CFF-4EC1-B097-7A83E8780117}"/>
              </a:ext>
            </a:extLst>
          </p:cNvPr>
          <p:cNvSpPr/>
          <p:nvPr/>
        </p:nvSpPr>
        <p:spPr>
          <a:xfrm>
            <a:off x="3554194" y="3669118"/>
            <a:ext cx="809707" cy="169820"/>
          </a:xfrm>
          <a:prstGeom prst="rect">
            <a:avLst/>
          </a:prstGeom>
          <a:solidFill>
            <a:srgbClr val="70AD47">
              <a:lumMod val="75000"/>
            </a:srgbClr>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prstClr val="white"/>
                </a:solidFill>
                <a:effectLst/>
                <a:uLnTx/>
                <a:uFillTx/>
                <a:ea typeface="DengXian" panose="02010600030101010101" pitchFamily="2" charset="-122"/>
              </a:rPr>
              <a:t>Near-RT RIC</a:t>
            </a:r>
            <a:endParaRPr kumimoji="0" lang="zh-CN" altLang="en-US" sz="1000" b="0" i="0" u="none" strike="noStrike" kern="0" cap="none" spc="0" normalizeH="0" baseline="0" noProof="0" dirty="0">
              <a:ln>
                <a:noFill/>
              </a:ln>
              <a:solidFill>
                <a:prstClr val="white"/>
              </a:solidFill>
              <a:effectLst/>
              <a:uLnTx/>
              <a:uFillTx/>
              <a:ea typeface="DengXian" panose="02010600030101010101" pitchFamily="2" charset="-122"/>
            </a:endParaRPr>
          </a:p>
        </p:txBody>
      </p:sp>
    </p:spTree>
    <p:extLst>
      <p:ext uri="{BB962C8B-B14F-4D97-AF65-F5344CB8AC3E}">
        <p14:creationId xmlns:p14="http://schemas.microsoft.com/office/powerpoint/2010/main" val="31851698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370B6-6FCF-458E-B083-F8E629831D32}"/>
              </a:ext>
            </a:extLst>
          </p:cNvPr>
          <p:cNvSpPr>
            <a:spLocks noGrp="1"/>
          </p:cNvSpPr>
          <p:nvPr>
            <p:ph type="title"/>
          </p:nvPr>
        </p:nvSpPr>
        <p:spPr/>
        <p:txBody>
          <a:bodyPr>
            <a:normAutofit/>
          </a:bodyPr>
          <a:lstStyle/>
          <a:p>
            <a:r>
              <a:rPr lang="en-US" sz="3200" dirty="0"/>
              <a:t>RAN &amp; Transport Slicing: Scenario 1</a:t>
            </a:r>
            <a:endParaRPr lang="en-IN" sz="3200" dirty="0"/>
          </a:p>
        </p:txBody>
      </p:sp>
      <p:sp>
        <p:nvSpPr>
          <p:cNvPr id="4" name="Slide Number Placeholder 1">
            <a:extLst>
              <a:ext uri="{FF2B5EF4-FFF2-40B4-BE49-F238E27FC236}">
                <a16:creationId xmlns:a16="http://schemas.microsoft.com/office/drawing/2014/main" id="{A1A1AF51-CB12-47E8-86CB-D09746C871CB}"/>
              </a:ext>
            </a:extLst>
          </p:cNvPr>
          <p:cNvSpPr txBox="1">
            <a:spLocks/>
          </p:cNvSpPr>
          <p:nvPr/>
        </p:nvSpPr>
        <p:spPr>
          <a:xfrm>
            <a:off x="8676528" y="4878144"/>
            <a:ext cx="455519"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fld id="{6C9CD605-947A-3C4E-98CB-B055F943FEBA}" type="slidenum">
              <a:rPr lang="en-US" smtClean="0">
                <a:solidFill>
                  <a:prstClr val="black">
                    <a:alpha val="50000"/>
                  </a:prstClr>
                </a:solidFill>
              </a:rPr>
              <a:pPr defTabSz="685800"/>
              <a:t>7</a:t>
            </a:fld>
            <a:endParaRPr lang="en-US" dirty="0">
              <a:solidFill>
                <a:prstClr val="black">
                  <a:alpha val="50000"/>
                </a:prstClr>
              </a:solidFill>
            </a:endParaRPr>
          </a:p>
        </p:txBody>
      </p:sp>
      <p:cxnSp>
        <p:nvCxnSpPr>
          <p:cNvPr id="5" name="Straight Connector 4">
            <a:extLst>
              <a:ext uri="{FF2B5EF4-FFF2-40B4-BE49-F238E27FC236}">
                <a16:creationId xmlns:a16="http://schemas.microsoft.com/office/drawing/2014/main" id="{9D877B39-8E81-4FDA-BFAC-D1CDD9F5E079}"/>
              </a:ext>
            </a:extLst>
          </p:cNvPr>
          <p:cNvCxnSpPr>
            <a:cxnSpLocks/>
            <a:stCxn id="6" idx="2"/>
            <a:endCxn id="9" idx="0"/>
          </p:cNvCxnSpPr>
          <p:nvPr/>
        </p:nvCxnSpPr>
        <p:spPr>
          <a:xfrm>
            <a:off x="3329613" y="1322276"/>
            <a:ext cx="6872" cy="1030295"/>
          </a:xfrm>
          <a:prstGeom prst="line">
            <a:avLst/>
          </a:prstGeom>
          <a:noFill/>
          <a:ln w="6350" cap="flat" cmpd="sng" algn="ctr">
            <a:solidFill>
              <a:srgbClr val="5B9BD5"/>
            </a:solidFill>
            <a:prstDash val="solid"/>
            <a:miter lim="800000"/>
          </a:ln>
          <a:effectLst/>
        </p:spPr>
      </p:cxnSp>
      <p:sp>
        <p:nvSpPr>
          <p:cNvPr id="6" name="Rectangle 5">
            <a:extLst>
              <a:ext uri="{FF2B5EF4-FFF2-40B4-BE49-F238E27FC236}">
                <a16:creationId xmlns:a16="http://schemas.microsoft.com/office/drawing/2014/main" id="{9F7C9B15-417A-411E-84FF-C3AD03222437}"/>
              </a:ext>
            </a:extLst>
          </p:cNvPr>
          <p:cNvSpPr/>
          <p:nvPr/>
        </p:nvSpPr>
        <p:spPr>
          <a:xfrm>
            <a:off x="2573859" y="1022423"/>
            <a:ext cx="1511506" cy="299854"/>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350" b="1" kern="0" dirty="0">
                <a:solidFill>
                  <a:prstClr val="white"/>
                </a:solidFill>
                <a:latin typeface="Calibri" panose="020F0502020204030204"/>
              </a:rPr>
              <a:t>CSMF</a:t>
            </a:r>
          </a:p>
        </p:txBody>
      </p:sp>
      <p:sp>
        <p:nvSpPr>
          <p:cNvPr id="7" name="Rectangle 6">
            <a:extLst>
              <a:ext uri="{FF2B5EF4-FFF2-40B4-BE49-F238E27FC236}">
                <a16:creationId xmlns:a16="http://schemas.microsoft.com/office/drawing/2014/main" id="{524E3240-2E0B-4FD6-8971-22771FCF22AE}"/>
              </a:ext>
            </a:extLst>
          </p:cNvPr>
          <p:cNvSpPr/>
          <p:nvPr/>
        </p:nvSpPr>
        <p:spPr>
          <a:xfrm>
            <a:off x="2592911" y="1454865"/>
            <a:ext cx="1498806" cy="25476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350" b="1" kern="0" dirty="0">
                <a:solidFill>
                  <a:prstClr val="white"/>
                </a:solidFill>
                <a:latin typeface="Calibri" panose="020F0502020204030204"/>
              </a:rPr>
              <a:t>NSMF</a:t>
            </a:r>
          </a:p>
        </p:txBody>
      </p:sp>
      <p:sp>
        <p:nvSpPr>
          <p:cNvPr id="8" name="Rectangle 7">
            <a:extLst>
              <a:ext uri="{FF2B5EF4-FFF2-40B4-BE49-F238E27FC236}">
                <a16:creationId xmlns:a16="http://schemas.microsoft.com/office/drawing/2014/main" id="{58851675-83C4-4E36-88CA-7B53E191C6C5}"/>
              </a:ext>
            </a:extLst>
          </p:cNvPr>
          <p:cNvSpPr/>
          <p:nvPr/>
        </p:nvSpPr>
        <p:spPr>
          <a:xfrm>
            <a:off x="1342165" y="2397022"/>
            <a:ext cx="814418" cy="32225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200" b="1" kern="0" dirty="0">
                <a:solidFill>
                  <a:prstClr val="white"/>
                </a:solidFill>
                <a:latin typeface="Calibri" panose="020F0502020204030204"/>
              </a:rPr>
              <a:t>RAN NSSMF</a:t>
            </a:r>
          </a:p>
        </p:txBody>
      </p:sp>
      <p:sp>
        <p:nvSpPr>
          <p:cNvPr id="9" name="Rectangle 8">
            <a:extLst>
              <a:ext uri="{FF2B5EF4-FFF2-40B4-BE49-F238E27FC236}">
                <a16:creationId xmlns:a16="http://schemas.microsoft.com/office/drawing/2014/main" id="{5B057A73-EA58-4F65-BB59-2A29C8E7CAD9}"/>
              </a:ext>
            </a:extLst>
          </p:cNvPr>
          <p:cNvSpPr/>
          <p:nvPr/>
        </p:nvSpPr>
        <p:spPr>
          <a:xfrm>
            <a:off x="2858673" y="2352571"/>
            <a:ext cx="955623" cy="42385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200" b="1" kern="0" dirty="0">
                <a:solidFill>
                  <a:prstClr val="white"/>
                </a:solidFill>
                <a:latin typeface="Calibri" panose="020F0502020204030204"/>
              </a:rPr>
              <a:t>Transport NSSMF</a:t>
            </a:r>
          </a:p>
        </p:txBody>
      </p:sp>
      <p:sp>
        <p:nvSpPr>
          <p:cNvPr id="10" name="Rectangle 9">
            <a:extLst>
              <a:ext uri="{FF2B5EF4-FFF2-40B4-BE49-F238E27FC236}">
                <a16:creationId xmlns:a16="http://schemas.microsoft.com/office/drawing/2014/main" id="{0AFC27DD-AD3A-4BA7-8D43-AFB9875255BB}"/>
              </a:ext>
            </a:extLst>
          </p:cNvPr>
          <p:cNvSpPr/>
          <p:nvPr/>
        </p:nvSpPr>
        <p:spPr>
          <a:xfrm>
            <a:off x="4317662" y="2409722"/>
            <a:ext cx="891653" cy="37940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200" b="1" kern="0" dirty="0">
                <a:solidFill>
                  <a:prstClr val="white"/>
                </a:solidFill>
                <a:latin typeface="Calibri" panose="020F0502020204030204"/>
              </a:rPr>
              <a:t>Core NSSMF</a:t>
            </a:r>
          </a:p>
        </p:txBody>
      </p:sp>
      <p:sp>
        <p:nvSpPr>
          <p:cNvPr id="11" name="Cloud 10">
            <a:extLst>
              <a:ext uri="{FF2B5EF4-FFF2-40B4-BE49-F238E27FC236}">
                <a16:creationId xmlns:a16="http://schemas.microsoft.com/office/drawing/2014/main" id="{20DC70D0-DA61-44FF-8F3F-8C5A3B41CFE4}"/>
              </a:ext>
            </a:extLst>
          </p:cNvPr>
          <p:cNvSpPr/>
          <p:nvPr/>
        </p:nvSpPr>
        <p:spPr>
          <a:xfrm>
            <a:off x="1457564" y="3535008"/>
            <a:ext cx="1148252" cy="543169"/>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100" kern="0" dirty="0">
                <a:solidFill>
                  <a:prstClr val="white"/>
                </a:solidFill>
                <a:latin typeface="Calibri" panose="020F0502020204030204"/>
              </a:rPr>
              <a:t>Fronthaul subnet</a:t>
            </a:r>
          </a:p>
        </p:txBody>
      </p:sp>
      <p:sp>
        <p:nvSpPr>
          <p:cNvPr id="12" name="Cloud 11">
            <a:extLst>
              <a:ext uri="{FF2B5EF4-FFF2-40B4-BE49-F238E27FC236}">
                <a16:creationId xmlns:a16="http://schemas.microsoft.com/office/drawing/2014/main" id="{522F8BB8-7F03-4373-AC12-74531224EC53}"/>
              </a:ext>
            </a:extLst>
          </p:cNvPr>
          <p:cNvSpPr/>
          <p:nvPr/>
        </p:nvSpPr>
        <p:spPr>
          <a:xfrm>
            <a:off x="2779450" y="3531083"/>
            <a:ext cx="1058265" cy="60424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100" kern="0" dirty="0">
                <a:solidFill>
                  <a:prstClr val="white"/>
                </a:solidFill>
                <a:latin typeface="Calibri" panose="020F0502020204030204"/>
              </a:rPr>
              <a:t>Mid haul subnet</a:t>
            </a:r>
          </a:p>
        </p:txBody>
      </p:sp>
      <p:sp>
        <p:nvSpPr>
          <p:cNvPr id="13" name="Cloud 12">
            <a:extLst>
              <a:ext uri="{FF2B5EF4-FFF2-40B4-BE49-F238E27FC236}">
                <a16:creationId xmlns:a16="http://schemas.microsoft.com/office/drawing/2014/main" id="{F31B52FB-B6ED-4CEF-B584-CD7FC7D8FBA4}"/>
              </a:ext>
            </a:extLst>
          </p:cNvPr>
          <p:cNvSpPr/>
          <p:nvPr/>
        </p:nvSpPr>
        <p:spPr>
          <a:xfrm>
            <a:off x="3922820" y="3588234"/>
            <a:ext cx="1076946" cy="44549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100" kern="0" dirty="0">
                <a:solidFill>
                  <a:prstClr val="white"/>
                </a:solidFill>
                <a:latin typeface="Calibri" panose="020F0502020204030204"/>
              </a:rPr>
              <a:t>Backhaul subnet</a:t>
            </a:r>
          </a:p>
        </p:txBody>
      </p:sp>
      <p:cxnSp>
        <p:nvCxnSpPr>
          <p:cNvPr id="14" name="Connector: Elbow 13">
            <a:extLst>
              <a:ext uri="{FF2B5EF4-FFF2-40B4-BE49-F238E27FC236}">
                <a16:creationId xmlns:a16="http://schemas.microsoft.com/office/drawing/2014/main" id="{A06644BF-98C9-4C61-A2ED-D1EE2636D339}"/>
              </a:ext>
            </a:extLst>
          </p:cNvPr>
          <p:cNvCxnSpPr>
            <a:cxnSpLocks/>
            <a:stCxn id="7" idx="2"/>
            <a:endCxn id="8" idx="0"/>
          </p:cNvCxnSpPr>
          <p:nvPr/>
        </p:nvCxnSpPr>
        <p:spPr>
          <a:xfrm rot="5400000">
            <a:off x="2202146" y="1256854"/>
            <a:ext cx="687396" cy="1592940"/>
          </a:xfrm>
          <a:prstGeom prst="bentConnector3">
            <a:avLst>
              <a:gd name="adj1" fmla="val 55543"/>
            </a:avLst>
          </a:prstGeom>
          <a:noFill/>
          <a:ln w="6350" cap="flat" cmpd="sng" algn="ctr">
            <a:solidFill>
              <a:srgbClr val="5B9BD5"/>
            </a:solidFill>
            <a:prstDash val="solid"/>
            <a:miter lim="800000"/>
          </a:ln>
          <a:effectLst/>
        </p:spPr>
      </p:cxnSp>
      <p:cxnSp>
        <p:nvCxnSpPr>
          <p:cNvPr id="15" name="Connector: Elbow 14">
            <a:extLst>
              <a:ext uri="{FF2B5EF4-FFF2-40B4-BE49-F238E27FC236}">
                <a16:creationId xmlns:a16="http://schemas.microsoft.com/office/drawing/2014/main" id="{8503D596-87D5-425C-98CB-03B784030C59}"/>
              </a:ext>
            </a:extLst>
          </p:cNvPr>
          <p:cNvCxnSpPr>
            <a:cxnSpLocks/>
            <a:stCxn id="7" idx="2"/>
            <a:endCxn id="10" idx="0"/>
          </p:cNvCxnSpPr>
          <p:nvPr/>
        </p:nvCxnSpPr>
        <p:spPr>
          <a:xfrm rot="16200000" flipH="1">
            <a:off x="3702854" y="1349086"/>
            <a:ext cx="700096" cy="1421175"/>
          </a:xfrm>
          <a:prstGeom prst="bentConnector3">
            <a:avLst>
              <a:gd name="adj1" fmla="val 55442"/>
            </a:avLst>
          </a:prstGeom>
          <a:noFill/>
          <a:ln w="6350" cap="flat" cmpd="sng" algn="ctr">
            <a:solidFill>
              <a:srgbClr val="5B9BD5"/>
            </a:solidFill>
            <a:prstDash val="solid"/>
            <a:miter lim="800000"/>
          </a:ln>
          <a:effectLst/>
        </p:spPr>
      </p:cxnSp>
      <p:sp>
        <p:nvSpPr>
          <p:cNvPr id="16" name="Cloud 15">
            <a:extLst>
              <a:ext uri="{FF2B5EF4-FFF2-40B4-BE49-F238E27FC236}">
                <a16:creationId xmlns:a16="http://schemas.microsoft.com/office/drawing/2014/main" id="{F87E12BF-2AE0-479F-88A5-A764B70B165F}"/>
              </a:ext>
            </a:extLst>
          </p:cNvPr>
          <p:cNvSpPr/>
          <p:nvPr/>
        </p:nvSpPr>
        <p:spPr>
          <a:xfrm>
            <a:off x="192662" y="3226733"/>
            <a:ext cx="1060604" cy="514893"/>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100" kern="0" dirty="0">
                <a:solidFill>
                  <a:prstClr val="white"/>
                </a:solidFill>
                <a:latin typeface="Calibri" panose="020F0502020204030204"/>
              </a:rPr>
              <a:t>RAN NFs Subnet</a:t>
            </a:r>
          </a:p>
        </p:txBody>
      </p:sp>
      <p:sp>
        <p:nvSpPr>
          <p:cNvPr id="17" name="Cloud 16">
            <a:extLst>
              <a:ext uri="{FF2B5EF4-FFF2-40B4-BE49-F238E27FC236}">
                <a16:creationId xmlns:a16="http://schemas.microsoft.com/office/drawing/2014/main" id="{9048D424-014E-4AAE-BD80-DC999DF403F0}"/>
              </a:ext>
            </a:extLst>
          </p:cNvPr>
          <p:cNvSpPr/>
          <p:nvPr/>
        </p:nvSpPr>
        <p:spPr>
          <a:xfrm>
            <a:off x="5028754" y="3550583"/>
            <a:ext cx="879062" cy="502194"/>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685800">
              <a:defRPr/>
            </a:pPr>
            <a:r>
              <a:rPr lang="en-US" sz="1200" kern="0" dirty="0">
                <a:solidFill>
                  <a:prstClr val="white"/>
                </a:solidFill>
                <a:latin typeface="Calibri" panose="020F0502020204030204"/>
              </a:rPr>
              <a:t>Core subnet</a:t>
            </a:r>
          </a:p>
        </p:txBody>
      </p:sp>
      <p:cxnSp>
        <p:nvCxnSpPr>
          <p:cNvPr id="18" name="Straight Connector 17">
            <a:extLst>
              <a:ext uri="{FF2B5EF4-FFF2-40B4-BE49-F238E27FC236}">
                <a16:creationId xmlns:a16="http://schemas.microsoft.com/office/drawing/2014/main" id="{603C3115-8F4B-4ACB-A23C-B5179F23820C}"/>
              </a:ext>
            </a:extLst>
          </p:cNvPr>
          <p:cNvCxnSpPr>
            <a:cxnSpLocks/>
            <a:stCxn id="8" idx="2"/>
            <a:endCxn id="16" idx="3"/>
          </p:cNvCxnSpPr>
          <p:nvPr/>
        </p:nvCxnSpPr>
        <p:spPr>
          <a:xfrm flipH="1">
            <a:off x="722964" y="2719276"/>
            <a:ext cx="1026410" cy="536897"/>
          </a:xfrm>
          <a:prstGeom prst="line">
            <a:avLst/>
          </a:prstGeom>
          <a:noFill/>
          <a:ln w="6350" cap="flat" cmpd="sng" algn="ctr">
            <a:solidFill>
              <a:srgbClr val="C00000"/>
            </a:solidFill>
            <a:prstDash val="solid"/>
            <a:miter lim="800000"/>
          </a:ln>
          <a:effectLst/>
        </p:spPr>
      </p:cxnSp>
      <p:sp>
        <p:nvSpPr>
          <p:cNvPr id="19" name="Oval 18">
            <a:extLst>
              <a:ext uri="{FF2B5EF4-FFF2-40B4-BE49-F238E27FC236}">
                <a16:creationId xmlns:a16="http://schemas.microsoft.com/office/drawing/2014/main" id="{BB446BE5-9100-477E-8739-D7B9F198598D}"/>
              </a:ext>
            </a:extLst>
          </p:cNvPr>
          <p:cNvSpPr/>
          <p:nvPr/>
        </p:nvSpPr>
        <p:spPr>
          <a:xfrm>
            <a:off x="763953" y="2728848"/>
            <a:ext cx="395368"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1a</a:t>
            </a:r>
          </a:p>
        </p:txBody>
      </p:sp>
      <p:cxnSp>
        <p:nvCxnSpPr>
          <p:cNvPr id="20" name="Straight Connector 19">
            <a:extLst>
              <a:ext uri="{FF2B5EF4-FFF2-40B4-BE49-F238E27FC236}">
                <a16:creationId xmlns:a16="http://schemas.microsoft.com/office/drawing/2014/main" id="{46BAF29D-6D49-43A9-8E82-2D2AB8808C49}"/>
              </a:ext>
            </a:extLst>
          </p:cNvPr>
          <p:cNvCxnSpPr>
            <a:cxnSpLocks/>
            <a:stCxn id="8" idx="3"/>
            <a:endCxn id="9" idx="1"/>
          </p:cNvCxnSpPr>
          <p:nvPr/>
        </p:nvCxnSpPr>
        <p:spPr>
          <a:xfrm>
            <a:off x="2156583" y="2558150"/>
            <a:ext cx="702091" cy="6349"/>
          </a:xfrm>
          <a:prstGeom prst="line">
            <a:avLst/>
          </a:prstGeom>
          <a:noFill/>
          <a:ln w="6350" cap="flat" cmpd="sng" algn="ctr">
            <a:solidFill>
              <a:srgbClr val="C00000"/>
            </a:solidFill>
            <a:prstDash val="solid"/>
            <a:miter lim="800000"/>
          </a:ln>
          <a:effectLst/>
        </p:spPr>
      </p:cxnSp>
      <p:sp>
        <p:nvSpPr>
          <p:cNvPr id="21" name="Oval 20">
            <a:extLst>
              <a:ext uri="{FF2B5EF4-FFF2-40B4-BE49-F238E27FC236}">
                <a16:creationId xmlns:a16="http://schemas.microsoft.com/office/drawing/2014/main" id="{AB286769-AC87-4C66-9742-C230E13AB778}"/>
              </a:ext>
            </a:extLst>
          </p:cNvPr>
          <p:cNvSpPr/>
          <p:nvPr/>
        </p:nvSpPr>
        <p:spPr>
          <a:xfrm>
            <a:off x="3386925" y="1992695"/>
            <a:ext cx="260456"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350" kern="0" dirty="0">
                <a:solidFill>
                  <a:prstClr val="black"/>
                </a:solidFill>
                <a:latin typeface="Calibri" panose="020F0502020204030204"/>
              </a:rPr>
              <a:t>3</a:t>
            </a:r>
          </a:p>
        </p:txBody>
      </p:sp>
      <p:sp>
        <p:nvSpPr>
          <p:cNvPr id="22" name="Oval 21">
            <a:extLst>
              <a:ext uri="{FF2B5EF4-FFF2-40B4-BE49-F238E27FC236}">
                <a16:creationId xmlns:a16="http://schemas.microsoft.com/office/drawing/2014/main" id="{5BF07878-6742-419E-94BD-940A2F636F31}"/>
              </a:ext>
            </a:extLst>
          </p:cNvPr>
          <p:cNvSpPr/>
          <p:nvPr/>
        </p:nvSpPr>
        <p:spPr>
          <a:xfrm>
            <a:off x="1274452" y="2033938"/>
            <a:ext cx="260456"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350" kern="0" dirty="0">
                <a:solidFill>
                  <a:prstClr val="black"/>
                </a:solidFill>
                <a:latin typeface="Calibri" panose="020F0502020204030204"/>
              </a:rPr>
              <a:t>1</a:t>
            </a:r>
          </a:p>
        </p:txBody>
      </p:sp>
      <p:sp>
        <p:nvSpPr>
          <p:cNvPr id="23" name="Oval 22">
            <a:extLst>
              <a:ext uri="{FF2B5EF4-FFF2-40B4-BE49-F238E27FC236}">
                <a16:creationId xmlns:a16="http://schemas.microsoft.com/office/drawing/2014/main" id="{CC75D650-CA58-4FA7-B0CD-536C044B2F1E}"/>
              </a:ext>
            </a:extLst>
          </p:cNvPr>
          <p:cNvSpPr/>
          <p:nvPr/>
        </p:nvSpPr>
        <p:spPr>
          <a:xfrm>
            <a:off x="4801090" y="2085358"/>
            <a:ext cx="260456"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350" kern="0" dirty="0">
                <a:solidFill>
                  <a:prstClr val="black"/>
                </a:solidFill>
                <a:latin typeface="Calibri" panose="020F0502020204030204"/>
              </a:rPr>
              <a:t>2</a:t>
            </a:r>
          </a:p>
        </p:txBody>
      </p:sp>
      <p:sp>
        <p:nvSpPr>
          <p:cNvPr id="24" name="Oval 23">
            <a:extLst>
              <a:ext uri="{FF2B5EF4-FFF2-40B4-BE49-F238E27FC236}">
                <a16:creationId xmlns:a16="http://schemas.microsoft.com/office/drawing/2014/main" id="{50290209-0C1F-4999-A1EF-F33F679D581A}"/>
              </a:ext>
            </a:extLst>
          </p:cNvPr>
          <p:cNvSpPr/>
          <p:nvPr/>
        </p:nvSpPr>
        <p:spPr>
          <a:xfrm>
            <a:off x="2190584" y="2091965"/>
            <a:ext cx="592578"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1b-i</a:t>
            </a:r>
          </a:p>
        </p:txBody>
      </p:sp>
      <p:cxnSp>
        <p:nvCxnSpPr>
          <p:cNvPr id="25" name="Straight Connector 24">
            <a:extLst>
              <a:ext uri="{FF2B5EF4-FFF2-40B4-BE49-F238E27FC236}">
                <a16:creationId xmlns:a16="http://schemas.microsoft.com/office/drawing/2014/main" id="{9356B993-89D5-43C2-AD8B-186D8377B888}"/>
              </a:ext>
            </a:extLst>
          </p:cNvPr>
          <p:cNvCxnSpPr>
            <a:cxnSpLocks/>
            <a:stCxn id="9" idx="2"/>
            <a:endCxn id="11" idx="3"/>
          </p:cNvCxnSpPr>
          <p:nvPr/>
        </p:nvCxnSpPr>
        <p:spPr>
          <a:xfrm flipH="1">
            <a:off x="2031690" y="2776426"/>
            <a:ext cx="1304795" cy="789638"/>
          </a:xfrm>
          <a:prstGeom prst="line">
            <a:avLst/>
          </a:prstGeom>
          <a:noFill/>
          <a:ln w="6350" cap="flat" cmpd="sng" algn="ctr">
            <a:solidFill>
              <a:srgbClr val="C00000"/>
            </a:solidFill>
            <a:prstDash val="solid"/>
            <a:miter lim="800000"/>
          </a:ln>
          <a:effectLst/>
        </p:spPr>
      </p:cxnSp>
      <p:sp>
        <p:nvSpPr>
          <p:cNvPr id="26" name="Oval 25">
            <a:extLst>
              <a:ext uri="{FF2B5EF4-FFF2-40B4-BE49-F238E27FC236}">
                <a16:creationId xmlns:a16="http://schemas.microsoft.com/office/drawing/2014/main" id="{1544FAE4-A77F-4615-B548-A677D9DAF487}"/>
              </a:ext>
            </a:extLst>
          </p:cNvPr>
          <p:cNvSpPr/>
          <p:nvPr/>
        </p:nvSpPr>
        <p:spPr>
          <a:xfrm>
            <a:off x="1918484" y="3109848"/>
            <a:ext cx="592578"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1b-ii</a:t>
            </a:r>
          </a:p>
        </p:txBody>
      </p:sp>
      <p:cxnSp>
        <p:nvCxnSpPr>
          <p:cNvPr id="27" name="Straight Connector 26">
            <a:extLst>
              <a:ext uri="{FF2B5EF4-FFF2-40B4-BE49-F238E27FC236}">
                <a16:creationId xmlns:a16="http://schemas.microsoft.com/office/drawing/2014/main" id="{0C4D6948-C024-4399-8729-250C68A9BBC7}"/>
              </a:ext>
            </a:extLst>
          </p:cNvPr>
          <p:cNvCxnSpPr>
            <a:cxnSpLocks/>
            <a:stCxn id="9" idx="2"/>
            <a:endCxn id="12" idx="3"/>
          </p:cNvCxnSpPr>
          <p:nvPr/>
        </p:nvCxnSpPr>
        <p:spPr>
          <a:xfrm flipH="1">
            <a:off x="3308583" y="2776426"/>
            <a:ext cx="27902" cy="789206"/>
          </a:xfrm>
          <a:prstGeom prst="line">
            <a:avLst/>
          </a:prstGeom>
          <a:noFill/>
          <a:ln w="6350" cap="flat" cmpd="sng" algn="ctr">
            <a:solidFill>
              <a:srgbClr val="C00000"/>
            </a:solidFill>
            <a:prstDash val="solid"/>
            <a:miter lim="800000"/>
          </a:ln>
          <a:effectLst/>
        </p:spPr>
      </p:cxnSp>
      <p:sp>
        <p:nvSpPr>
          <p:cNvPr id="28" name="Oval 27">
            <a:extLst>
              <a:ext uri="{FF2B5EF4-FFF2-40B4-BE49-F238E27FC236}">
                <a16:creationId xmlns:a16="http://schemas.microsoft.com/office/drawing/2014/main" id="{AB7144C6-C149-456A-A9BD-925D26E4328F}"/>
              </a:ext>
            </a:extLst>
          </p:cNvPr>
          <p:cNvSpPr/>
          <p:nvPr/>
        </p:nvSpPr>
        <p:spPr>
          <a:xfrm>
            <a:off x="2721891" y="3196915"/>
            <a:ext cx="592578"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1b-iii</a:t>
            </a:r>
          </a:p>
        </p:txBody>
      </p:sp>
      <p:cxnSp>
        <p:nvCxnSpPr>
          <p:cNvPr id="29" name="Straight Connector 28">
            <a:extLst>
              <a:ext uri="{FF2B5EF4-FFF2-40B4-BE49-F238E27FC236}">
                <a16:creationId xmlns:a16="http://schemas.microsoft.com/office/drawing/2014/main" id="{2E6E084B-0560-4C33-AA94-A018ED73997E}"/>
              </a:ext>
            </a:extLst>
          </p:cNvPr>
          <p:cNvCxnSpPr>
            <a:cxnSpLocks/>
            <a:stCxn id="9" idx="2"/>
            <a:endCxn id="13" idx="3"/>
          </p:cNvCxnSpPr>
          <p:nvPr/>
        </p:nvCxnSpPr>
        <p:spPr>
          <a:xfrm>
            <a:off x="3336485" y="2776426"/>
            <a:ext cx="1124808" cy="837280"/>
          </a:xfrm>
          <a:prstGeom prst="line">
            <a:avLst/>
          </a:prstGeom>
          <a:noFill/>
          <a:ln w="6350" cap="flat" cmpd="sng" algn="ctr">
            <a:solidFill>
              <a:srgbClr val="C00000"/>
            </a:solidFill>
            <a:prstDash val="solid"/>
            <a:miter lim="800000"/>
          </a:ln>
          <a:effectLst/>
        </p:spPr>
      </p:cxnSp>
      <p:sp>
        <p:nvSpPr>
          <p:cNvPr id="30" name="Oval 29">
            <a:extLst>
              <a:ext uri="{FF2B5EF4-FFF2-40B4-BE49-F238E27FC236}">
                <a16:creationId xmlns:a16="http://schemas.microsoft.com/office/drawing/2014/main" id="{D90C597E-480D-4F54-AD64-6AA256A7CBD9}"/>
              </a:ext>
            </a:extLst>
          </p:cNvPr>
          <p:cNvSpPr/>
          <p:nvPr/>
        </p:nvSpPr>
        <p:spPr>
          <a:xfrm>
            <a:off x="3798326" y="2969398"/>
            <a:ext cx="400661"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3a</a:t>
            </a:r>
          </a:p>
        </p:txBody>
      </p:sp>
      <p:cxnSp>
        <p:nvCxnSpPr>
          <p:cNvPr id="31" name="Straight Connector 30">
            <a:extLst>
              <a:ext uri="{FF2B5EF4-FFF2-40B4-BE49-F238E27FC236}">
                <a16:creationId xmlns:a16="http://schemas.microsoft.com/office/drawing/2014/main" id="{1890E0A2-D827-43BB-AC3B-CED64512AFA1}"/>
              </a:ext>
            </a:extLst>
          </p:cNvPr>
          <p:cNvCxnSpPr>
            <a:cxnSpLocks/>
            <a:stCxn id="10" idx="2"/>
            <a:endCxn id="17" idx="3"/>
          </p:cNvCxnSpPr>
          <p:nvPr/>
        </p:nvCxnSpPr>
        <p:spPr>
          <a:xfrm>
            <a:off x="4763489" y="2789126"/>
            <a:ext cx="704796" cy="790170"/>
          </a:xfrm>
          <a:prstGeom prst="line">
            <a:avLst/>
          </a:prstGeom>
          <a:noFill/>
          <a:ln w="6350" cap="flat" cmpd="sng" algn="ctr">
            <a:solidFill>
              <a:srgbClr val="C00000"/>
            </a:solidFill>
            <a:prstDash val="solid"/>
            <a:miter lim="800000"/>
          </a:ln>
          <a:effectLst/>
        </p:spPr>
      </p:cxnSp>
      <p:sp>
        <p:nvSpPr>
          <p:cNvPr id="32" name="Oval 31">
            <a:extLst>
              <a:ext uri="{FF2B5EF4-FFF2-40B4-BE49-F238E27FC236}">
                <a16:creationId xmlns:a16="http://schemas.microsoft.com/office/drawing/2014/main" id="{8987CBBC-7AAD-4CF6-989F-A4CE2A51C941}"/>
              </a:ext>
            </a:extLst>
          </p:cNvPr>
          <p:cNvSpPr/>
          <p:nvPr/>
        </p:nvSpPr>
        <p:spPr>
          <a:xfrm>
            <a:off x="5186673" y="2994877"/>
            <a:ext cx="395368" cy="303638"/>
          </a:xfrm>
          <a:prstGeom prst="ellipse">
            <a:avLst/>
          </a:prstGeom>
          <a:noFill/>
          <a:ln w="6350" cap="flat" cmpd="sng" algn="ctr">
            <a:solidFill>
              <a:srgbClr val="C00000"/>
            </a:solidFill>
            <a:prstDash val="solid"/>
            <a:miter lim="800000"/>
          </a:ln>
          <a:effectLst/>
        </p:spPr>
        <p:txBody>
          <a:bodyPr rtlCol="0" anchor="ctr"/>
          <a:lstStyle/>
          <a:p>
            <a:pPr algn="ctr" defTabSz="685800">
              <a:defRPr/>
            </a:pPr>
            <a:r>
              <a:rPr lang="en-US" sz="1050" kern="0" dirty="0">
                <a:solidFill>
                  <a:prstClr val="black"/>
                </a:solidFill>
                <a:latin typeface="Calibri" panose="020F0502020204030204"/>
              </a:rPr>
              <a:t>2a</a:t>
            </a:r>
          </a:p>
        </p:txBody>
      </p:sp>
      <p:sp>
        <p:nvSpPr>
          <p:cNvPr id="33" name="TextBox 32">
            <a:extLst>
              <a:ext uri="{FF2B5EF4-FFF2-40B4-BE49-F238E27FC236}">
                <a16:creationId xmlns:a16="http://schemas.microsoft.com/office/drawing/2014/main" id="{06A2BE4E-B64F-4A29-90CF-12FD1AAE08F7}"/>
              </a:ext>
            </a:extLst>
          </p:cNvPr>
          <p:cNvSpPr txBox="1"/>
          <p:nvPr/>
        </p:nvSpPr>
        <p:spPr>
          <a:xfrm>
            <a:off x="5770481" y="1898100"/>
            <a:ext cx="3273770" cy="1513235"/>
          </a:xfrm>
          <a:prstGeom prst="rect">
            <a:avLst/>
          </a:prstGeom>
          <a:noFill/>
        </p:spPr>
        <p:txBody>
          <a:bodyPr wrap="square" rtlCol="0">
            <a:spAutoFit/>
          </a:bodyPr>
          <a:lstStyle/>
          <a:p>
            <a:pPr marL="126206" indent="-126206" defTabSz="685800">
              <a:spcBef>
                <a:spcPts val="450"/>
              </a:spcBef>
              <a:buFont typeface="Arial" panose="020B0604020202020204" pitchFamily="34" charset="0"/>
              <a:buChar char="•"/>
              <a:defRPr/>
            </a:pPr>
            <a:r>
              <a:rPr lang="en-US" sz="1200" kern="0" dirty="0">
                <a:solidFill>
                  <a:srgbClr val="2D3847"/>
                </a:solidFill>
                <a:latin typeface="Calibri" panose="020F0502020204030204"/>
              </a:rPr>
              <a:t>TS_1 is backhaul transport slice; TS_3, </a:t>
            </a:r>
            <a:r>
              <a:rPr lang="en-US" sz="1200" kern="0" dirty="0" err="1">
                <a:solidFill>
                  <a:srgbClr val="2D3847"/>
                </a:solidFill>
                <a:latin typeface="Calibri" panose="020F0502020204030204"/>
              </a:rPr>
              <a:t>fronthaul</a:t>
            </a:r>
            <a:r>
              <a:rPr lang="en-US" sz="1200" kern="0" dirty="0">
                <a:solidFill>
                  <a:srgbClr val="2D3847"/>
                </a:solidFill>
                <a:latin typeface="Calibri" panose="020F0502020204030204"/>
              </a:rPr>
              <a:t>; TS_4, </a:t>
            </a:r>
            <a:r>
              <a:rPr lang="en-US" sz="1200" kern="0" dirty="0" err="1">
                <a:solidFill>
                  <a:srgbClr val="2D3847"/>
                </a:solidFill>
                <a:latin typeface="Calibri" panose="020F0502020204030204"/>
              </a:rPr>
              <a:t>midhaul</a:t>
            </a:r>
            <a:r>
              <a:rPr lang="en-US" sz="1200" kern="0" dirty="0">
                <a:solidFill>
                  <a:srgbClr val="2D3847"/>
                </a:solidFill>
                <a:latin typeface="Calibri" panose="020F0502020204030204"/>
              </a:rPr>
              <a:t>.</a:t>
            </a:r>
          </a:p>
          <a:p>
            <a:pPr marL="126206" indent="-126206" defTabSz="685800">
              <a:spcBef>
                <a:spcPts val="450"/>
              </a:spcBef>
              <a:buFont typeface="Arial" panose="020B0604020202020204" pitchFamily="34" charset="0"/>
              <a:buChar char="•"/>
              <a:defRPr/>
            </a:pPr>
            <a:r>
              <a:rPr lang="en-US" sz="1200" kern="0" dirty="0">
                <a:solidFill>
                  <a:srgbClr val="2D3847"/>
                </a:solidFill>
                <a:latin typeface="Calibri" panose="020F0502020204030204"/>
              </a:rPr>
              <a:t>TN MD (T-NSSMF) receives TS_1 from NSMF (step 3), and TS_3 and TS_4 from RAN NSSMF (step 1b-i).</a:t>
            </a:r>
          </a:p>
          <a:p>
            <a:pPr marL="126206" indent="-126206" defTabSz="685800">
              <a:spcBef>
                <a:spcPts val="450"/>
              </a:spcBef>
              <a:buFont typeface="Arial" panose="020B0604020202020204" pitchFamily="34" charset="0"/>
              <a:buChar char="•"/>
              <a:defRPr/>
            </a:pPr>
            <a:r>
              <a:rPr lang="en-US" sz="1200" kern="0" dirty="0">
                <a:solidFill>
                  <a:srgbClr val="2D3847"/>
                </a:solidFill>
                <a:latin typeface="Calibri" panose="020F0502020204030204"/>
              </a:rPr>
              <a:t>TN MD then configures backhaul (3a), fronthaul (1b-ii), and </a:t>
            </a:r>
            <a:r>
              <a:rPr lang="en-US" sz="1200" kern="0" dirty="0" err="1">
                <a:solidFill>
                  <a:srgbClr val="2D3847"/>
                </a:solidFill>
                <a:latin typeface="Calibri" panose="020F0502020204030204"/>
              </a:rPr>
              <a:t>midhaul</a:t>
            </a:r>
            <a:r>
              <a:rPr lang="en-US" sz="1200" kern="0" dirty="0">
                <a:solidFill>
                  <a:srgbClr val="2D3847"/>
                </a:solidFill>
                <a:latin typeface="Calibri" panose="020F0502020204030204"/>
              </a:rPr>
              <a:t> (1b-iii), respectively. </a:t>
            </a:r>
          </a:p>
        </p:txBody>
      </p:sp>
      <p:pic>
        <p:nvPicPr>
          <p:cNvPr id="34" name="Picture 33">
            <a:extLst>
              <a:ext uri="{FF2B5EF4-FFF2-40B4-BE49-F238E27FC236}">
                <a16:creationId xmlns:a16="http://schemas.microsoft.com/office/drawing/2014/main" id="{FA771098-F7B3-4A95-918A-08AAB71F414B}"/>
              </a:ext>
            </a:extLst>
          </p:cNvPr>
          <p:cNvPicPr>
            <a:picLocks noChangeAspect="1"/>
          </p:cNvPicPr>
          <p:nvPr/>
        </p:nvPicPr>
        <p:blipFill>
          <a:blip r:embed="rId3"/>
          <a:stretch>
            <a:fillRect/>
          </a:stretch>
        </p:blipFill>
        <p:spPr>
          <a:xfrm>
            <a:off x="5350271" y="790963"/>
            <a:ext cx="3728763" cy="1106477"/>
          </a:xfrm>
          <a:prstGeom prst="rect">
            <a:avLst/>
          </a:prstGeom>
          <a:ln>
            <a:solidFill>
              <a:sysClr val="windowText" lastClr="000000"/>
            </a:solidFill>
          </a:ln>
        </p:spPr>
      </p:pic>
      <p:sp>
        <p:nvSpPr>
          <p:cNvPr id="35" name="TextBox 34">
            <a:extLst>
              <a:ext uri="{FF2B5EF4-FFF2-40B4-BE49-F238E27FC236}">
                <a16:creationId xmlns:a16="http://schemas.microsoft.com/office/drawing/2014/main" id="{8D11C172-0602-4D0A-8549-ADD29D3CAB50}"/>
              </a:ext>
            </a:extLst>
          </p:cNvPr>
          <p:cNvSpPr txBox="1"/>
          <p:nvPr/>
        </p:nvSpPr>
        <p:spPr>
          <a:xfrm>
            <a:off x="3659670" y="2066213"/>
            <a:ext cx="452761" cy="253916"/>
          </a:xfrm>
          <a:prstGeom prst="rect">
            <a:avLst/>
          </a:prstGeom>
          <a:solidFill>
            <a:srgbClr val="FFC000"/>
          </a:solidFill>
        </p:spPr>
        <p:txBody>
          <a:bodyPr wrap="square" rtlCol="0">
            <a:spAutoFit/>
          </a:bodyPr>
          <a:lstStyle/>
          <a:p>
            <a:pPr defTabSz="685800">
              <a:defRPr/>
            </a:pPr>
            <a:r>
              <a:rPr lang="en-US" sz="1050" b="1" kern="0" dirty="0">
                <a:solidFill>
                  <a:prstClr val="black"/>
                </a:solidFill>
                <a:latin typeface="Calibri" panose="020F0502020204030204"/>
              </a:rPr>
              <a:t>TS_1</a:t>
            </a:r>
          </a:p>
        </p:txBody>
      </p:sp>
      <p:sp>
        <p:nvSpPr>
          <p:cNvPr id="36" name="TextBox 35">
            <a:extLst>
              <a:ext uri="{FF2B5EF4-FFF2-40B4-BE49-F238E27FC236}">
                <a16:creationId xmlns:a16="http://schemas.microsoft.com/office/drawing/2014/main" id="{3A65BCDE-0DAD-4B90-A344-6B4FBD5875D0}"/>
              </a:ext>
            </a:extLst>
          </p:cNvPr>
          <p:cNvSpPr txBox="1"/>
          <p:nvPr/>
        </p:nvSpPr>
        <p:spPr>
          <a:xfrm>
            <a:off x="2275863" y="2400236"/>
            <a:ext cx="452761" cy="253916"/>
          </a:xfrm>
          <a:prstGeom prst="rect">
            <a:avLst/>
          </a:prstGeom>
          <a:solidFill>
            <a:srgbClr val="FFC000"/>
          </a:solidFill>
        </p:spPr>
        <p:txBody>
          <a:bodyPr wrap="square" rtlCol="0">
            <a:spAutoFit/>
          </a:bodyPr>
          <a:lstStyle/>
          <a:p>
            <a:pPr defTabSz="685800">
              <a:defRPr/>
            </a:pPr>
            <a:r>
              <a:rPr lang="en-US" sz="1050" b="1" kern="0" dirty="0">
                <a:solidFill>
                  <a:prstClr val="black"/>
                </a:solidFill>
                <a:latin typeface="Calibri" panose="020F0502020204030204"/>
              </a:rPr>
              <a:t>TS_3</a:t>
            </a:r>
          </a:p>
        </p:txBody>
      </p:sp>
      <p:sp>
        <p:nvSpPr>
          <p:cNvPr id="37" name="TextBox 36">
            <a:extLst>
              <a:ext uri="{FF2B5EF4-FFF2-40B4-BE49-F238E27FC236}">
                <a16:creationId xmlns:a16="http://schemas.microsoft.com/office/drawing/2014/main" id="{6A6CD59D-B05D-40DE-98EA-B5F73A3AC2BD}"/>
              </a:ext>
            </a:extLst>
          </p:cNvPr>
          <p:cNvSpPr txBox="1"/>
          <p:nvPr/>
        </p:nvSpPr>
        <p:spPr>
          <a:xfrm>
            <a:off x="2270314" y="2654360"/>
            <a:ext cx="452761" cy="253916"/>
          </a:xfrm>
          <a:prstGeom prst="rect">
            <a:avLst/>
          </a:prstGeom>
          <a:solidFill>
            <a:srgbClr val="FFC000"/>
          </a:solidFill>
        </p:spPr>
        <p:txBody>
          <a:bodyPr wrap="square" rtlCol="0">
            <a:spAutoFit/>
          </a:bodyPr>
          <a:lstStyle/>
          <a:p>
            <a:pPr defTabSz="685800">
              <a:defRPr/>
            </a:pPr>
            <a:r>
              <a:rPr lang="en-US" sz="1050" b="1" kern="0" dirty="0">
                <a:solidFill>
                  <a:prstClr val="black"/>
                </a:solidFill>
                <a:latin typeface="Calibri" panose="020F0502020204030204"/>
              </a:rPr>
              <a:t>TS_4</a:t>
            </a:r>
          </a:p>
        </p:txBody>
      </p:sp>
      <p:sp>
        <p:nvSpPr>
          <p:cNvPr id="38" name="TextBox 37">
            <a:extLst>
              <a:ext uri="{FF2B5EF4-FFF2-40B4-BE49-F238E27FC236}">
                <a16:creationId xmlns:a16="http://schemas.microsoft.com/office/drawing/2014/main" id="{90110270-7BCC-4034-894C-6D143DF60639}"/>
              </a:ext>
            </a:extLst>
          </p:cNvPr>
          <p:cNvSpPr txBox="1"/>
          <p:nvPr/>
        </p:nvSpPr>
        <p:spPr>
          <a:xfrm>
            <a:off x="101003" y="4380154"/>
            <a:ext cx="8773469" cy="507831"/>
          </a:xfrm>
          <a:prstGeom prst="rect">
            <a:avLst/>
          </a:prstGeom>
          <a:solidFill>
            <a:srgbClr val="CCFFFF"/>
          </a:solidFill>
          <a:ln>
            <a:solidFill>
              <a:sysClr val="windowText" lastClr="000000">
                <a:lumMod val="65000"/>
                <a:lumOff val="35000"/>
              </a:sysClr>
            </a:solidFill>
          </a:ln>
        </p:spPr>
        <p:txBody>
          <a:bodyPr wrap="square" rtlCol="0">
            <a:spAutoFit/>
          </a:bodyPr>
          <a:lstStyle/>
          <a:p>
            <a:pPr marL="214313" indent="-214313" defTabSz="685800">
              <a:buFont typeface="Arial" panose="020B0604020202020204" pitchFamily="34" charset="0"/>
              <a:buChar char="•"/>
              <a:defRPr/>
            </a:pPr>
            <a:r>
              <a:rPr lang="en-US" sz="1350" b="1" kern="0" dirty="0">
                <a:solidFill>
                  <a:srgbClr val="242D38"/>
                </a:solidFill>
                <a:latin typeface="Calibri" panose="020F0502020204030204"/>
              </a:rPr>
              <a:t>RAN NSSMF shall be responsible for determination of Slice Profile of FH, MH and RAN NFs.</a:t>
            </a:r>
          </a:p>
          <a:p>
            <a:pPr marL="214313" indent="-214313" defTabSz="685800">
              <a:buFont typeface="Arial" panose="020B0604020202020204" pitchFamily="34" charset="0"/>
              <a:buChar char="•"/>
              <a:defRPr/>
            </a:pPr>
            <a:r>
              <a:rPr lang="en-US" sz="1350" b="1" kern="0" dirty="0">
                <a:solidFill>
                  <a:srgbClr val="242D38"/>
                </a:solidFill>
                <a:latin typeface="Calibri" panose="020F0502020204030204"/>
              </a:rPr>
              <a:t>RAN NSSMF shall be responsible for entire RAN subnet comprising FH and MH (stitching together, CL actions, etc.)</a:t>
            </a:r>
          </a:p>
        </p:txBody>
      </p:sp>
      <p:sp>
        <p:nvSpPr>
          <p:cNvPr id="39" name="TextBox 38">
            <a:extLst>
              <a:ext uri="{FF2B5EF4-FFF2-40B4-BE49-F238E27FC236}">
                <a16:creationId xmlns:a16="http://schemas.microsoft.com/office/drawing/2014/main" id="{A88E2CAC-7E53-42D0-B88A-062EB66A87D9}"/>
              </a:ext>
            </a:extLst>
          </p:cNvPr>
          <p:cNvSpPr txBox="1"/>
          <p:nvPr/>
        </p:nvSpPr>
        <p:spPr>
          <a:xfrm>
            <a:off x="102884" y="874393"/>
            <a:ext cx="2235506" cy="715581"/>
          </a:xfrm>
          <a:prstGeom prst="rect">
            <a:avLst/>
          </a:prstGeom>
          <a:solidFill>
            <a:srgbClr val="CCFFFF"/>
          </a:solidFill>
          <a:ln>
            <a:solidFill>
              <a:sysClr val="windowText" lastClr="000000">
                <a:lumMod val="65000"/>
                <a:lumOff val="35000"/>
              </a:sysClr>
            </a:solidFill>
          </a:ln>
        </p:spPr>
        <p:txBody>
          <a:bodyPr wrap="square" rtlCol="0">
            <a:spAutoFit/>
          </a:bodyPr>
          <a:lstStyle/>
          <a:p>
            <a:pPr defTabSz="685800">
              <a:defRPr/>
            </a:pPr>
            <a:r>
              <a:rPr lang="en-US" sz="1350" b="1" kern="0" dirty="0">
                <a:solidFill>
                  <a:prstClr val="black"/>
                </a:solidFill>
                <a:latin typeface="Calibri" panose="020F0502020204030204"/>
              </a:rPr>
              <a:t>Preferred option by O-RAN</a:t>
            </a:r>
          </a:p>
          <a:p>
            <a:pPr defTabSz="685800">
              <a:defRPr/>
            </a:pPr>
            <a:r>
              <a:rPr lang="en-US" sz="1350" b="1" kern="0" dirty="0">
                <a:solidFill>
                  <a:prstClr val="black"/>
                </a:solidFill>
                <a:latin typeface="Calibri" panose="020F0502020204030204"/>
              </a:rPr>
              <a:t>&amp; ONAP internal RAN NSSMF</a:t>
            </a:r>
          </a:p>
        </p:txBody>
      </p:sp>
      <p:sp>
        <p:nvSpPr>
          <p:cNvPr id="40" name="Cloud 39">
            <a:extLst>
              <a:ext uri="{FF2B5EF4-FFF2-40B4-BE49-F238E27FC236}">
                <a16:creationId xmlns:a16="http://schemas.microsoft.com/office/drawing/2014/main" id="{245A7050-9623-4F19-9417-6061D370BB0F}"/>
              </a:ext>
            </a:extLst>
          </p:cNvPr>
          <p:cNvSpPr/>
          <p:nvPr/>
        </p:nvSpPr>
        <p:spPr>
          <a:xfrm>
            <a:off x="6168425" y="3364249"/>
            <a:ext cx="2726733" cy="1008814"/>
          </a:xfrm>
          <a:prstGeom prst="cloud">
            <a:avLst/>
          </a:prstGeom>
          <a:solidFill>
            <a:srgbClr val="99FF99"/>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b="1" dirty="0">
              <a:solidFill>
                <a:prstClr val="black"/>
              </a:solidFill>
              <a:latin typeface="Calibri" panose="020F0502020204030204"/>
            </a:endParaRPr>
          </a:p>
        </p:txBody>
      </p:sp>
      <p:sp>
        <p:nvSpPr>
          <p:cNvPr id="41" name="Rectangle 40">
            <a:extLst>
              <a:ext uri="{FF2B5EF4-FFF2-40B4-BE49-F238E27FC236}">
                <a16:creationId xmlns:a16="http://schemas.microsoft.com/office/drawing/2014/main" id="{0CD92C1E-DB32-4C93-9C9F-22D6FAEB3634}"/>
              </a:ext>
            </a:extLst>
          </p:cNvPr>
          <p:cNvSpPr/>
          <p:nvPr/>
        </p:nvSpPr>
        <p:spPr>
          <a:xfrm>
            <a:off x="6348125" y="3410699"/>
            <a:ext cx="2390594" cy="923330"/>
          </a:xfrm>
          <a:prstGeom prst="rect">
            <a:avLst/>
          </a:prstGeom>
        </p:spPr>
        <p:txBody>
          <a:bodyPr wrap="square">
            <a:spAutoFit/>
          </a:bodyPr>
          <a:lstStyle/>
          <a:p>
            <a:pPr algn="ctr" defTabSz="685800"/>
            <a:r>
              <a:rPr lang="en-US" sz="1350" b="1" dirty="0">
                <a:solidFill>
                  <a:prstClr val="black"/>
                </a:solidFill>
                <a:latin typeface="Calibri" panose="020F0502020204030204"/>
              </a:rPr>
              <a:t>In H-release, we will continue to enhance this option (including RAN &lt;-&gt; TN NSSMF interactions)</a:t>
            </a:r>
          </a:p>
        </p:txBody>
      </p:sp>
    </p:spTree>
    <p:extLst>
      <p:ext uri="{BB962C8B-B14F-4D97-AF65-F5344CB8AC3E}">
        <p14:creationId xmlns:p14="http://schemas.microsoft.com/office/powerpoint/2010/main" val="1537307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E30F1-96E9-4765-9310-11DAE607ECF7}"/>
              </a:ext>
            </a:extLst>
          </p:cNvPr>
          <p:cNvSpPr>
            <a:spLocks noGrp="1"/>
          </p:cNvSpPr>
          <p:nvPr>
            <p:ph type="title"/>
          </p:nvPr>
        </p:nvSpPr>
        <p:spPr/>
        <p:txBody>
          <a:bodyPr>
            <a:normAutofit/>
          </a:bodyPr>
          <a:lstStyle/>
          <a:p>
            <a:r>
              <a:rPr lang="en-US" sz="3200" dirty="0"/>
              <a:t>RAN &amp; Transport Slicing: Scenario 2</a:t>
            </a:r>
            <a:endParaRPr lang="en-IN" sz="3200" dirty="0"/>
          </a:p>
        </p:txBody>
      </p:sp>
      <p:cxnSp>
        <p:nvCxnSpPr>
          <p:cNvPr id="4" name="Straight Connector 3">
            <a:extLst>
              <a:ext uri="{FF2B5EF4-FFF2-40B4-BE49-F238E27FC236}">
                <a16:creationId xmlns:a16="http://schemas.microsoft.com/office/drawing/2014/main" id="{013DD474-BCFF-4027-A157-9299704671E8}"/>
              </a:ext>
            </a:extLst>
          </p:cNvPr>
          <p:cNvCxnSpPr>
            <a:cxnSpLocks/>
            <a:stCxn id="5" idx="2"/>
            <a:endCxn id="8" idx="0"/>
          </p:cNvCxnSpPr>
          <p:nvPr/>
        </p:nvCxnSpPr>
        <p:spPr>
          <a:xfrm>
            <a:off x="3255694" y="1177901"/>
            <a:ext cx="13223" cy="1271594"/>
          </a:xfrm>
          <a:prstGeom prst="line">
            <a:avLst/>
          </a:prstGeom>
          <a:noFill/>
          <a:ln w="6350" cap="flat" cmpd="sng" algn="ctr">
            <a:solidFill>
              <a:srgbClr val="5B9BD5"/>
            </a:solidFill>
            <a:prstDash val="solid"/>
            <a:miter lim="800000"/>
          </a:ln>
          <a:effectLst/>
        </p:spPr>
      </p:cxnSp>
      <p:sp>
        <p:nvSpPr>
          <p:cNvPr id="5" name="Rectangle 4">
            <a:extLst>
              <a:ext uri="{FF2B5EF4-FFF2-40B4-BE49-F238E27FC236}">
                <a16:creationId xmlns:a16="http://schemas.microsoft.com/office/drawing/2014/main" id="{178F06AC-A0B9-4551-B2C8-2D122A234509}"/>
              </a:ext>
            </a:extLst>
          </p:cNvPr>
          <p:cNvSpPr/>
          <p:nvPr/>
        </p:nvSpPr>
        <p:spPr>
          <a:xfrm>
            <a:off x="2499942" y="878047"/>
            <a:ext cx="1511506" cy="299854"/>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rPr>
              <a:t>CSMF</a:t>
            </a:r>
          </a:p>
        </p:txBody>
      </p:sp>
      <p:sp>
        <p:nvSpPr>
          <p:cNvPr id="6" name="Rectangle 5">
            <a:extLst>
              <a:ext uri="{FF2B5EF4-FFF2-40B4-BE49-F238E27FC236}">
                <a16:creationId xmlns:a16="http://schemas.microsoft.com/office/drawing/2014/main" id="{CDACC836-D8FF-4D9C-B0C8-4A942B4D96F4}"/>
              </a:ext>
            </a:extLst>
          </p:cNvPr>
          <p:cNvSpPr/>
          <p:nvPr/>
        </p:nvSpPr>
        <p:spPr>
          <a:xfrm>
            <a:off x="2518993" y="1310489"/>
            <a:ext cx="1498806" cy="25476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white"/>
                </a:solidFill>
                <a:effectLst/>
                <a:uLnTx/>
                <a:uFillTx/>
              </a:rPr>
              <a:t>NSMF</a:t>
            </a:r>
          </a:p>
        </p:txBody>
      </p:sp>
      <p:sp>
        <p:nvSpPr>
          <p:cNvPr id="7" name="Rectangle 6">
            <a:extLst>
              <a:ext uri="{FF2B5EF4-FFF2-40B4-BE49-F238E27FC236}">
                <a16:creationId xmlns:a16="http://schemas.microsoft.com/office/drawing/2014/main" id="{E1633BF5-F961-4947-9643-B7D9BC1A0611}"/>
              </a:ext>
            </a:extLst>
          </p:cNvPr>
          <p:cNvSpPr/>
          <p:nvPr/>
        </p:nvSpPr>
        <p:spPr>
          <a:xfrm>
            <a:off x="1274597" y="2493946"/>
            <a:ext cx="814418" cy="32225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rPr>
              <a:t>RAN NSSMF</a:t>
            </a:r>
          </a:p>
        </p:txBody>
      </p:sp>
      <p:sp>
        <p:nvSpPr>
          <p:cNvPr id="8" name="Rectangle 7">
            <a:extLst>
              <a:ext uri="{FF2B5EF4-FFF2-40B4-BE49-F238E27FC236}">
                <a16:creationId xmlns:a16="http://schemas.microsoft.com/office/drawing/2014/main" id="{6DBD4928-9C9B-4A95-98A3-A26E7FCDA2CD}"/>
              </a:ext>
            </a:extLst>
          </p:cNvPr>
          <p:cNvSpPr/>
          <p:nvPr/>
        </p:nvSpPr>
        <p:spPr>
          <a:xfrm>
            <a:off x="2791106" y="2449494"/>
            <a:ext cx="955623" cy="42385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rPr>
              <a:t>Transport NSSMF</a:t>
            </a:r>
          </a:p>
        </p:txBody>
      </p:sp>
      <p:sp>
        <p:nvSpPr>
          <p:cNvPr id="9" name="Rectangle 8">
            <a:extLst>
              <a:ext uri="{FF2B5EF4-FFF2-40B4-BE49-F238E27FC236}">
                <a16:creationId xmlns:a16="http://schemas.microsoft.com/office/drawing/2014/main" id="{6AEA8299-F29C-4344-8E4F-12CC02555BF4}"/>
              </a:ext>
            </a:extLst>
          </p:cNvPr>
          <p:cNvSpPr/>
          <p:nvPr/>
        </p:nvSpPr>
        <p:spPr>
          <a:xfrm>
            <a:off x="4250095" y="2506645"/>
            <a:ext cx="891653" cy="379405"/>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rPr>
              <a:t>Core NSSMF</a:t>
            </a:r>
          </a:p>
        </p:txBody>
      </p:sp>
      <p:sp>
        <p:nvSpPr>
          <p:cNvPr id="10" name="Cloud 9">
            <a:extLst>
              <a:ext uri="{FF2B5EF4-FFF2-40B4-BE49-F238E27FC236}">
                <a16:creationId xmlns:a16="http://schemas.microsoft.com/office/drawing/2014/main" id="{CC4B559E-AA7C-4CEA-845B-448127D74E9C}"/>
              </a:ext>
            </a:extLst>
          </p:cNvPr>
          <p:cNvSpPr/>
          <p:nvPr/>
        </p:nvSpPr>
        <p:spPr>
          <a:xfrm>
            <a:off x="1389997" y="3631931"/>
            <a:ext cx="1148252" cy="543169"/>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rPr>
              <a:t>Fronthaul subnet</a:t>
            </a:r>
          </a:p>
        </p:txBody>
      </p:sp>
      <p:sp>
        <p:nvSpPr>
          <p:cNvPr id="11" name="Cloud 10">
            <a:extLst>
              <a:ext uri="{FF2B5EF4-FFF2-40B4-BE49-F238E27FC236}">
                <a16:creationId xmlns:a16="http://schemas.microsoft.com/office/drawing/2014/main" id="{FD040373-8F42-404B-9872-75201386EBBF}"/>
              </a:ext>
            </a:extLst>
          </p:cNvPr>
          <p:cNvSpPr/>
          <p:nvPr/>
        </p:nvSpPr>
        <p:spPr>
          <a:xfrm>
            <a:off x="2711882" y="3628007"/>
            <a:ext cx="1058265" cy="60424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rPr>
              <a:t>Mid haul subnet</a:t>
            </a:r>
          </a:p>
        </p:txBody>
      </p:sp>
      <p:sp>
        <p:nvSpPr>
          <p:cNvPr id="12" name="Cloud 11">
            <a:extLst>
              <a:ext uri="{FF2B5EF4-FFF2-40B4-BE49-F238E27FC236}">
                <a16:creationId xmlns:a16="http://schemas.microsoft.com/office/drawing/2014/main" id="{493E4BAC-789D-477B-B64B-0D3BED4DB86D}"/>
              </a:ext>
            </a:extLst>
          </p:cNvPr>
          <p:cNvSpPr/>
          <p:nvPr/>
        </p:nvSpPr>
        <p:spPr>
          <a:xfrm>
            <a:off x="3855252" y="3685158"/>
            <a:ext cx="1076946" cy="445492"/>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rPr>
              <a:t>Backhaul subnet</a:t>
            </a:r>
          </a:p>
        </p:txBody>
      </p:sp>
      <p:cxnSp>
        <p:nvCxnSpPr>
          <p:cNvPr id="13" name="Connector: Elbow 12">
            <a:extLst>
              <a:ext uri="{FF2B5EF4-FFF2-40B4-BE49-F238E27FC236}">
                <a16:creationId xmlns:a16="http://schemas.microsoft.com/office/drawing/2014/main" id="{B9A43FF4-FC21-4CFF-A733-494542530CF4}"/>
              </a:ext>
            </a:extLst>
          </p:cNvPr>
          <p:cNvCxnSpPr>
            <a:cxnSpLocks/>
            <a:stCxn id="6" idx="2"/>
            <a:endCxn id="7" idx="0"/>
          </p:cNvCxnSpPr>
          <p:nvPr/>
        </p:nvCxnSpPr>
        <p:spPr>
          <a:xfrm rot="5400000">
            <a:off x="2010754" y="1236303"/>
            <a:ext cx="928696" cy="1586590"/>
          </a:xfrm>
          <a:prstGeom prst="bentConnector3">
            <a:avLst>
              <a:gd name="adj1" fmla="val 50000"/>
            </a:avLst>
          </a:prstGeom>
          <a:noFill/>
          <a:ln w="6350" cap="flat" cmpd="sng" algn="ctr">
            <a:solidFill>
              <a:srgbClr val="5B9BD5"/>
            </a:solidFill>
            <a:prstDash val="solid"/>
            <a:miter lim="800000"/>
          </a:ln>
          <a:effectLst/>
        </p:spPr>
      </p:cxnSp>
      <p:cxnSp>
        <p:nvCxnSpPr>
          <p:cNvPr id="14" name="Connector: Elbow 13">
            <a:extLst>
              <a:ext uri="{FF2B5EF4-FFF2-40B4-BE49-F238E27FC236}">
                <a16:creationId xmlns:a16="http://schemas.microsoft.com/office/drawing/2014/main" id="{5B8F94BC-A6D4-40C8-9852-A5CAEDF5B330}"/>
              </a:ext>
            </a:extLst>
          </p:cNvPr>
          <p:cNvCxnSpPr>
            <a:cxnSpLocks/>
            <a:stCxn id="6" idx="2"/>
            <a:endCxn id="9" idx="0"/>
          </p:cNvCxnSpPr>
          <p:nvPr/>
        </p:nvCxnSpPr>
        <p:spPr>
          <a:xfrm rot="16200000" flipH="1">
            <a:off x="3511460" y="1322185"/>
            <a:ext cx="941396" cy="1427525"/>
          </a:xfrm>
          <a:prstGeom prst="bentConnector3">
            <a:avLst>
              <a:gd name="adj1" fmla="val 50000"/>
            </a:avLst>
          </a:prstGeom>
          <a:noFill/>
          <a:ln w="6350" cap="flat" cmpd="sng" algn="ctr">
            <a:solidFill>
              <a:srgbClr val="5B9BD5"/>
            </a:solidFill>
            <a:prstDash val="solid"/>
            <a:miter lim="800000"/>
          </a:ln>
          <a:effectLst/>
        </p:spPr>
      </p:cxnSp>
      <p:sp>
        <p:nvSpPr>
          <p:cNvPr id="15" name="Cloud 14">
            <a:extLst>
              <a:ext uri="{FF2B5EF4-FFF2-40B4-BE49-F238E27FC236}">
                <a16:creationId xmlns:a16="http://schemas.microsoft.com/office/drawing/2014/main" id="{BD12F5A6-00B3-45E4-9A9A-9AAF387DE4FD}"/>
              </a:ext>
            </a:extLst>
          </p:cNvPr>
          <p:cNvSpPr/>
          <p:nvPr/>
        </p:nvSpPr>
        <p:spPr>
          <a:xfrm>
            <a:off x="125095" y="3323657"/>
            <a:ext cx="1060604" cy="514893"/>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rPr>
              <a:t>RAN NFs Subnet</a:t>
            </a:r>
          </a:p>
        </p:txBody>
      </p:sp>
      <p:sp>
        <p:nvSpPr>
          <p:cNvPr id="16" name="Cloud 15">
            <a:extLst>
              <a:ext uri="{FF2B5EF4-FFF2-40B4-BE49-F238E27FC236}">
                <a16:creationId xmlns:a16="http://schemas.microsoft.com/office/drawing/2014/main" id="{77F08892-6E66-44D4-91C6-FDF78DE8ABB7}"/>
              </a:ext>
            </a:extLst>
          </p:cNvPr>
          <p:cNvSpPr/>
          <p:nvPr/>
        </p:nvSpPr>
        <p:spPr>
          <a:xfrm>
            <a:off x="4961186" y="3647506"/>
            <a:ext cx="879062" cy="502194"/>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rPr>
              <a:t>Core subnet</a:t>
            </a:r>
          </a:p>
        </p:txBody>
      </p:sp>
      <p:cxnSp>
        <p:nvCxnSpPr>
          <p:cNvPr id="17" name="Straight Connector 16">
            <a:extLst>
              <a:ext uri="{FF2B5EF4-FFF2-40B4-BE49-F238E27FC236}">
                <a16:creationId xmlns:a16="http://schemas.microsoft.com/office/drawing/2014/main" id="{22FF3524-8E81-4F8B-AB69-C7C96DECBC65}"/>
              </a:ext>
            </a:extLst>
          </p:cNvPr>
          <p:cNvCxnSpPr>
            <a:cxnSpLocks/>
            <a:stCxn id="7" idx="2"/>
            <a:endCxn id="15" idx="3"/>
          </p:cNvCxnSpPr>
          <p:nvPr/>
        </p:nvCxnSpPr>
        <p:spPr>
          <a:xfrm flipH="1">
            <a:off x="655396" y="2816200"/>
            <a:ext cx="1026410" cy="536897"/>
          </a:xfrm>
          <a:prstGeom prst="line">
            <a:avLst/>
          </a:prstGeom>
          <a:noFill/>
          <a:ln w="6350" cap="flat" cmpd="sng" algn="ctr">
            <a:solidFill>
              <a:srgbClr val="C00000"/>
            </a:solidFill>
            <a:prstDash val="solid"/>
            <a:miter lim="800000"/>
          </a:ln>
          <a:effectLst/>
        </p:spPr>
      </p:cxnSp>
      <p:sp>
        <p:nvSpPr>
          <p:cNvPr id="18" name="Oval 17">
            <a:extLst>
              <a:ext uri="{FF2B5EF4-FFF2-40B4-BE49-F238E27FC236}">
                <a16:creationId xmlns:a16="http://schemas.microsoft.com/office/drawing/2014/main" id="{1818B336-04C0-4B8E-8285-628DE3DBD737}"/>
              </a:ext>
            </a:extLst>
          </p:cNvPr>
          <p:cNvSpPr/>
          <p:nvPr/>
        </p:nvSpPr>
        <p:spPr>
          <a:xfrm>
            <a:off x="696385" y="2825771"/>
            <a:ext cx="395368"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1a</a:t>
            </a:r>
          </a:p>
        </p:txBody>
      </p:sp>
      <p:sp>
        <p:nvSpPr>
          <p:cNvPr id="19" name="Oval 18">
            <a:extLst>
              <a:ext uri="{FF2B5EF4-FFF2-40B4-BE49-F238E27FC236}">
                <a16:creationId xmlns:a16="http://schemas.microsoft.com/office/drawing/2014/main" id="{95D0BEE1-13DA-4DD1-9CFF-247DA79208F2}"/>
              </a:ext>
            </a:extLst>
          </p:cNvPr>
          <p:cNvSpPr/>
          <p:nvPr/>
        </p:nvSpPr>
        <p:spPr>
          <a:xfrm>
            <a:off x="3319357" y="2089619"/>
            <a:ext cx="260456"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3</a:t>
            </a:r>
          </a:p>
        </p:txBody>
      </p:sp>
      <p:sp>
        <p:nvSpPr>
          <p:cNvPr id="20" name="Oval 19">
            <a:extLst>
              <a:ext uri="{FF2B5EF4-FFF2-40B4-BE49-F238E27FC236}">
                <a16:creationId xmlns:a16="http://schemas.microsoft.com/office/drawing/2014/main" id="{6947E7E8-C78B-46FD-9749-32E7A39DAC74}"/>
              </a:ext>
            </a:extLst>
          </p:cNvPr>
          <p:cNvSpPr/>
          <p:nvPr/>
        </p:nvSpPr>
        <p:spPr>
          <a:xfrm>
            <a:off x="1206884" y="2130862"/>
            <a:ext cx="260456"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1</a:t>
            </a:r>
          </a:p>
        </p:txBody>
      </p:sp>
      <p:sp>
        <p:nvSpPr>
          <p:cNvPr id="21" name="Oval 20">
            <a:extLst>
              <a:ext uri="{FF2B5EF4-FFF2-40B4-BE49-F238E27FC236}">
                <a16:creationId xmlns:a16="http://schemas.microsoft.com/office/drawing/2014/main" id="{F3E92CF0-4D2D-44F0-B2FF-AC4D0319C6AB}"/>
              </a:ext>
            </a:extLst>
          </p:cNvPr>
          <p:cNvSpPr/>
          <p:nvPr/>
        </p:nvSpPr>
        <p:spPr>
          <a:xfrm>
            <a:off x="4733523" y="2182282"/>
            <a:ext cx="260456"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rPr>
              <a:t>2</a:t>
            </a:r>
          </a:p>
        </p:txBody>
      </p:sp>
      <p:cxnSp>
        <p:nvCxnSpPr>
          <p:cNvPr id="22" name="Straight Connector 21">
            <a:extLst>
              <a:ext uri="{FF2B5EF4-FFF2-40B4-BE49-F238E27FC236}">
                <a16:creationId xmlns:a16="http://schemas.microsoft.com/office/drawing/2014/main" id="{23DD4103-1025-4B39-80D5-B0B9A8A45EBB}"/>
              </a:ext>
            </a:extLst>
          </p:cNvPr>
          <p:cNvCxnSpPr>
            <a:cxnSpLocks/>
            <a:stCxn id="8" idx="2"/>
            <a:endCxn id="10" idx="3"/>
          </p:cNvCxnSpPr>
          <p:nvPr/>
        </p:nvCxnSpPr>
        <p:spPr>
          <a:xfrm flipH="1">
            <a:off x="1964122" y="2873349"/>
            <a:ext cx="1304795" cy="789638"/>
          </a:xfrm>
          <a:prstGeom prst="line">
            <a:avLst/>
          </a:prstGeom>
          <a:noFill/>
          <a:ln w="6350" cap="flat" cmpd="sng" algn="ctr">
            <a:solidFill>
              <a:srgbClr val="C00000"/>
            </a:solidFill>
            <a:prstDash val="solid"/>
            <a:miter lim="800000"/>
          </a:ln>
          <a:effectLst/>
        </p:spPr>
      </p:cxnSp>
      <p:sp>
        <p:nvSpPr>
          <p:cNvPr id="23" name="Oval 22">
            <a:extLst>
              <a:ext uri="{FF2B5EF4-FFF2-40B4-BE49-F238E27FC236}">
                <a16:creationId xmlns:a16="http://schemas.microsoft.com/office/drawing/2014/main" id="{BD86DD8D-6A6D-4EB4-B461-F46995773561}"/>
              </a:ext>
            </a:extLst>
          </p:cNvPr>
          <p:cNvSpPr/>
          <p:nvPr/>
        </p:nvSpPr>
        <p:spPr>
          <a:xfrm>
            <a:off x="1984266" y="3079772"/>
            <a:ext cx="592578"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3a-ii</a:t>
            </a:r>
          </a:p>
        </p:txBody>
      </p:sp>
      <p:cxnSp>
        <p:nvCxnSpPr>
          <p:cNvPr id="24" name="Straight Connector 23">
            <a:extLst>
              <a:ext uri="{FF2B5EF4-FFF2-40B4-BE49-F238E27FC236}">
                <a16:creationId xmlns:a16="http://schemas.microsoft.com/office/drawing/2014/main" id="{5C7E908F-82A8-4AE4-97C7-663C9601836F}"/>
              </a:ext>
            </a:extLst>
          </p:cNvPr>
          <p:cNvCxnSpPr>
            <a:cxnSpLocks/>
            <a:stCxn id="8" idx="2"/>
            <a:endCxn id="11" idx="3"/>
          </p:cNvCxnSpPr>
          <p:nvPr/>
        </p:nvCxnSpPr>
        <p:spPr>
          <a:xfrm flipH="1">
            <a:off x="3241015" y="2873349"/>
            <a:ext cx="27902" cy="789206"/>
          </a:xfrm>
          <a:prstGeom prst="line">
            <a:avLst/>
          </a:prstGeom>
          <a:noFill/>
          <a:ln w="6350" cap="flat" cmpd="sng" algn="ctr">
            <a:solidFill>
              <a:srgbClr val="C00000"/>
            </a:solidFill>
            <a:prstDash val="solid"/>
            <a:miter lim="800000"/>
          </a:ln>
          <a:effectLst/>
        </p:spPr>
      </p:cxnSp>
      <p:sp>
        <p:nvSpPr>
          <p:cNvPr id="25" name="Oval 24">
            <a:extLst>
              <a:ext uri="{FF2B5EF4-FFF2-40B4-BE49-F238E27FC236}">
                <a16:creationId xmlns:a16="http://schemas.microsoft.com/office/drawing/2014/main" id="{A1E0DA53-8CFB-4EE6-8177-38F8EB871839}"/>
              </a:ext>
            </a:extLst>
          </p:cNvPr>
          <p:cNvSpPr/>
          <p:nvPr/>
        </p:nvSpPr>
        <p:spPr>
          <a:xfrm>
            <a:off x="2641623" y="3198588"/>
            <a:ext cx="592578"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3a-iii</a:t>
            </a:r>
          </a:p>
        </p:txBody>
      </p:sp>
      <p:cxnSp>
        <p:nvCxnSpPr>
          <p:cNvPr id="26" name="Straight Connector 25">
            <a:extLst>
              <a:ext uri="{FF2B5EF4-FFF2-40B4-BE49-F238E27FC236}">
                <a16:creationId xmlns:a16="http://schemas.microsoft.com/office/drawing/2014/main" id="{2C3BF946-9ABA-42D6-9670-08386C270538}"/>
              </a:ext>
            </a:extLst>
          </p:cNvPr>
          <p:cNvCxnSpPr>
            <a:cxnSpLocks/>
            <a:stCxn id="8" idx="2"/>
            <a:endCxn id="12" idx="3"/>
          </p:cNvCxnSpPr>
          <p:nvPr/>
        </p:nvCxnSpPr>
        <p:spPr>
          <a:xfrm>
            <a:off x="3268917" y="2873350"/>
            <a:ext cx="1124808" cy="837280"/>
          </a:xfrm>
          <a:prstGeom prst="line">
            <a:avLst/>
          </a:prstGeom>
          <a:noFill/>
          <a:ln w="6350" cap="flat" cmpd="sng" algn="ctr">
            <a:solidFill>
              <a:srgbClr val="C00000"/>
            </a:solidFill>
            <a:prstDash val="solid"/>
            <a:miter lim="800000"/>
          </a:ln>
          <a:effectLst/>
        </p:spPr>
      </p:cxnSp>
      <p:sp>
        <p:nvSpPr>
          <p:cNvPr id="27" name="Oval 26">
            <a:extLst>
              <a:ext uri="{FF2B5EF4-FFF2-40B4-BE49-F238E27FC236}">
                <a16:creationId xmlns:a16="http://schemas.microsoft.com/office/drawing/2014/main" id="{FE543A21-8F2E-4D4A-B8F9-50ECAE972C7F}"/>
              </a:ext>
            </a:extLst>
          </p:cNvPr>
          <p:cNvSpPr/>
          <p:nvPr/>
        </p:nvSpPr>
        <p:spPr>
          <a:xfrm>
            <a:off x="3819658" y="3079021"/>
            <a:ext cx="490240"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3a-i</a:t>
            </a:r>
          </a:p>
        </p:txBody>
      </p:sp>
      <p:cxnSp>
        <p:nvCxnSpPr>
          <p:cNvPr id="28" name="Straight Connector 27">
            <a:extLst>
              <a:ext uri="{FF2B5EF4-FFF2-40B4-BE49-F238E27FC236}">
                <a16:creationId xmlns:a16="http://schemas.microsoft.com/office/drawing/2014/main" id="{DBF911DC-24AE-40D1-9125-521F7CF80DA6}"/>
              </a:ext>
            </a:extLst>
          </p:cNvPr>
          <p:cNvCxnSpPr>
            <a:cxnSpLocks/>
            <a:stCxn id="9" idx="2"/>
            <a:endCxn id="16" idx="3"/>
          </p:cNvCxnSpPr>
          <p:nvPr/>
        </p:nvCxnSpPr>
        <p:spPr>
          <a:xfrm>
            <a:off x="4695921" y="2886050"/>
            <a:ext cx="704796" cy="790170"/>
          </a:xfrm>
          <a:prstGeom prst="line">
            <a:avLst/>
          </a:prstGeom>
          <a:noFill/>
          <a:ln w="6350" cap="flat" cmpd="sng" algn="ctr">
            <a:solidFill>
              <a:srgbClr val="C00000"/>
            </a:solidFill>
            <a:prstDash val="solid"/>
            <a:miter lim="800000"/>
          </a:ln>
          <a:effectLst/>
        </p:spPr>
      </p:cxnSp>
      <p:sp>
        <p:nvSpPr>
          <p:cNvPr id="29" name="Oval 28">
            <a:extLst>
              <a:ext uri="{FF2B5EF4-FFF2-40B4-BE49-F238E27FC236}">
                <a16:creationId xmlns:a16="http://schemas.microsoft.com/office/drawing/2014/main" id="{5C034B5A-26F3-469E-B97E-1E207DDF92FB}"/>
              </a:ext>
            </a:extLst>
          </p:cNvPr>
          <p:cNvSpPr/>
          <p:nvPr/>
        </p:nvSpPr>
        <p:spPr>
          <a:xfrm>
            <a:off x="5119106" y="3091800"/>
            <a:ext cx="395368" cy="303638"/>
          </a:xfrm>
          <a:prstGeom prst="ellipse">
            <a:avLst/>
          </a:prstGeom>
          <a:noFill/>
          <a:ln w="6350" cap="flat" cmpd="sng" algn="ctr">
            <a:solidFill>
              <a:srgbClr val="C0000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prstClr val="black"/>
                </a:solidFill>
                <a:effectLst/>
                <a:uLnTx/>
                <a:uFillTx/>
              </a:rPr>
              <a:t>2a</a:t>
            </a:r>
          </a:p>
        </p:txBody>
      </p:sp>
      <p:sp>
        <p:nvSpPr>
          <p:cNvPr id="30" name="TextBox 29">
            <a:extLst>
              <a:ext uri="{FF2B5EF4-FFF2-40B4-BE49-F238E27FC236}">
                <a16:creationId xmlns:a16="http://schemas.microsoft.com/office/drawing/2014/main" id="{31A29A31-4965-43C0-8413-CF6941E13AEC}"/>
              </a:ext>
            </a:extLst>
          </p:cNvPr>
          <p:cNvSpPr txBox="1"/>
          <p:nvPr/>
        </p:nvSpPr>
        <p:spPr>
          <a:xfrm>
            <a:off x="5854701" y="2168252"/>
            <a:ext cx="3189550" cy="1513235"/>
          </a:xfrm>
          <a:prstGeom prst="rect">
            <a:avLst/>
          </a:prstGeom>
          <a:noFill/>
        </p:spPr>
        <p:txBody>
          <a:bodyPr wrap="square" rtlCol="0">
            <a:spAutoFit/>
          </a:bodyPr>
          <a:lstStyle/>
          <a:p>
            <a:pPr marL="126206" marR="0" lvl="0" indent="-126206" defTabSz="68580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200" b="0" i="0" u="none" strike="noStrike" kern="0" cap="none" spc="0" normalizeH="0" baseline="0" noProof="0" dirty="0">
                <a:ln>
                  <a:noFill/>
                </a:ln>
                <a:solidFill>
                  <a:srgbClr val="2D3847"/>
                </a:solidFill>
                <a:effectLst/>
                <a:uLnTx/>
                <a:uFillTx/>
              </a:rPr>
              <a:t>TS_1 is backhaul transport slice; TS_3, </a:t>
            </a:r>
            <a:r>
              <a:rPr kumimoji="0" lang="en-US" sz="1200" b="0" i="0" u="none" strike="noStrike" kern="0" cap="none" spc="0" normalizeH="0" baseline="0" noProof="0" dirty="0" err="1">
                <a:ln>
                  <a:noFill/>
                </a:ln>
                <a:solidFill>
                  <a:srgbClr val="2D3847"/>
                </a:solidFill>
                <a:effectLst/>
                <a:uLnTx/>
                <a:uFillTx/>
              </a:rPr>
              <a:t>fronthaul</a:t>
            </a:r>
            <a:r>
              <a:rPr kumimoji="0" lang="en-US" sz="1200" b="0" i="0" u="none" strike="noStrike" kern="0" cap="none" spc="0" normalizeH="0" baseline="0" noProof="0" dirty="0">
                <a:ln>
                  <a:noFill/>
                </a:ln>
                <a:solidFill>
                  <a:srgbClr val="2D3847"/>
                </a:solidFill>
                <a:effectLst/>
                <a:uLnTx/>
                <a:uFillTx/>
              </a:rPr>
              <a:t>; TS_4, </a:t>
            </a:r>
            <a:r>
              <a:rPr kumimoji="0" lang="en-US" sz="1200" b="0" i="0" u="none" strike="noStrike" kern="0" cap="none" spc="0" normalizeH="0" baseline="0" noProof="0" dirty="0" err="1">
                <a:ln>
                  <a:noFill/>
                </a:ln>
                <a:solidFill>
                  <a:srgbClr val="2D3847"/>
                </a:solidFill>
                <a:effectLst/>
                <a:uLnTx/>
                <a:uFillTx/>
              </a:rPr>
              <a:t>midhaul</a:t>
            </a:r>
            <a:r>
              <a:rPr kumimoji="0" lang="en-US" sz="1200" b="0" i="0" u="none" strike="noStrike" kern="0" cap="none" spc="0" normalizeH="0" baseline="0" noProof="0" dirty="0">
                <a:ln>
                  <a:noFill/>
                </a:ln>
                <a:solidFill>
                  <a:srgbClr val="2D3847"/>
                </a:solidFill>
                <a:effectLst/>
                <a:uLnTx/>
                <a:uFillTx/>
              </a:rPr>
              <a:t>.</a:t>
            </a:r>
          </a:p>
          <a:p>
            <a:pPr marL="126206" marR="0" lvl="0" indent="-126206" defTabSz="68580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200" b="0" i="0" u="none" strike="noStrike" kern="0" cap="none" spc="0" normalizeH="0" baseline="0" noProof="0" dirty="0">
                <a:ln>
                  <a:noFill/>
                </a:ln>
                <a:solidFill>
                  <a:srgbClr val="2D3847"/>
                </a:solidFill>
                <a:effectLst/>
                <a:uLnTx/>
                <a:uFillTx/>
              </a:rPr>
              <a:t>TN MD (T-NSSMF) receives TS_1, TS_3 and TS_4 from NSMF (step 3).</a:t>
            </a:r>
          </a:p>
          <a:p>
            <a:pPr marL="126206" marR="0" lvl="0" indent="-126206" defTabSz="685800" eaLnBrk="1" fontAlgn="auto" latinLnBrk="0" hangingPunct="1">
              <a:lnSpc>
                <a:spcPct val="100000"/>
              </a:lnSpc>
              <a:spcBef>
                <a:spcPts val="450"/>
              </a:spcBef>
              <a:spcAft>
                <a:spcPts val="0"/>
              </a:spcAft>
              <a:buClrTx/>
              <a:buSzTx/>
              <a:buFont typeface="Arial" panose="020B0604020202020204" pitchFamily="34" charset="0"/>
              <a:buChar char="•"/>
              <a:tabLst/>
              <a:defRPr/>
            </a:pPr>
            <a:r>
              <a:rPr kumimoji="0" lang="en-US" sz="1200" b="0" i="0" u="none" strike="noStrike" kern="0" cap="none" spc="0" normalizeH="0" baseline="0" noProof="0" dirty="0">
                <a:ln>
                  <a:noFill/>
                </a:ln>
                <a:solidFill>
                  <a:srgbClr val="2D3847"/>
                </a:solidFill>
                <a:effectLst/>
                <a:uLnTx/>
                <a:uFillTx/>
              </a:rPr>
              <a:t>TN MD then configures backhaul (3a-i), fronthaul (3a-ii), and </a:t>
            </a:r>
            <a:r>
              <a:rPr kumimoji="0" lang="en-US" sz="1200" b="0" i="0" u="none" strike="noStrike" kern="0" cap="none" spc="0" normalizeH="0" baseline="0" noProof="0" dirty="0" err="1">
                <a:ln>
                  <a:noFill/>
                </a:ln>
                <a:solidFill>
                  <a:srgbClr val="2D3847"/>
                </a:solidFill>
                <a:effectLst/>
                <a:uLnTx/>
                <a:uFillTx/>
              </a:rPr>
              <a:t>midhaul</a:t>
            </a:r>
            <a:r>
              <a:rPr kumimoji="0" lang="en-US" sz="1200" b="0" i="0" u="none" strike="noStrike" kern="0" cap="none" spc="0" normalizeH="0" baseline="0" noProof="0" dirty="0">
                <a:ln>
                  <a:noFill/>
                </a:ln>
                <a:solidFill>
                  <a:srgbClr val="2D3847"/>
                </a:solidFill>
                <a:effectLst/>
                <a:uLnTx/>
                <a:uFillTx/>
              </a:rPr>
              <a:t> (3a-iii), respectively. </a:t>
            </a:r>
          </a:p>
        </p:txBody>
      </p:sp>
      <p:pic>
        <p:nvPicPr>
          <p:cNvPr id="31" name="Picture 30">
            <a:extLst>
              <a:ext uri="{FF2B5EF4-FFF2-40B4-BE49-F238E27FC236}">
                <a16:creationId xmlns:a16="http://schemas.microsoft.com/office/drawing/2014/main" id="{06E7A4DE-5CA9-4798-A70E-5C89249D826B}"/>
              </a:ext>
            </a:extLst>
          </p:cNvPr>
          <p:cNvPicPr>
            <a:picLocks noChangeAspect="1"/>
          </p:cNvPicPr>
          <p:nvPr/>
        </p:nvPicPr>
        <p:blipFill>
          <a:blip r:embed="rId2"/>
          <a:stretch>
            <a:fillRect/>
          </a:stretch>
        </p:blipFill>
        <p:spPr>
          <a:xfrm>
            <a:off x="5312173" y="870452"/>
            <a:ext cx="3728763" cy="1106477"/>
          </a:xfrm>
          <a:prstGeom prst="rect">
            <a:avLst/>
          </a:prstGeom>
          <a:ln>
            <a:solidFill>
              <a:sysClr val="windowText" lastClr="000000"/>
            </a:solidFill>
          </a:ln>
        </p:spPr>
      </p:pic>
      <p:sp>
        <p:nvSpPr>
          <p:cNvPr id="32" name="TextBox 31">
            <a:extLst>
              <a:ext uri="{FF2B5EF4-FFF2-40B4-BE49-F238E27FC236}">
                <a16:creationId xmlns:a16="http://schemas.microsoft.com/office/drawing/2014/main" id="{15ACEAA8-3238-49B0-BC95-3359FBC5BD74}"/>
              </a:ext>
            </a:extLst>
          </p:cNvPr>
          <p:cNvSpPr txBox="1"/>
          <p:nvPr/>
        </p:nvSpPr>
        <p:spPr>
          <a:xfrm>
            <a:off x="3547652" y="1699586"/>
            <a:ext cx="452761" cy="253916"/>
          </a:xfrm>
          <a:prstGeom prst="rect">
            <a:avLst/>
          </a:prstGeom>
          <a:solidFill>
            <a:srgbClr val="FFC000"/>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TS_1</a:t>
            </a:r>
          </a:p>
        </p:txBody>
      </p:sp>
      <p:sp>
        <p:nvSpPr>
          <p:cNvPr id="33" name="TextBox 32">
            <a:extLst>
              <a:ext uri="{FF2B5EF4-FFF2-40B4-BE49-F238E27FC236}">
                <a16:creationId xmlns:a16="http://schemas.microsoft.com/office/drawing/2014/main" id="{8113523F-ABB6-4F0E-AB76-6E787682406D}"/>
              </a:ext>
            </a:extLst>
          </p:cNvPr>
          <p:cNvSpPr txBox="1"/>
          <p:nvPr/>
        </p:nvSpPr>
        <p:spPr>
          <a:xfrm>
            <a:off x="3548146" y="1951059"/>
            <a:ext cx="452761" cy="253916"/>
          </a:xfrm>
          <a:prstGeom prst="rect">
            <a:avLst/>
          </a:prstGeom>
          <a:solidFill>
            <a:srgbClr val="FFC000"/>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TS_3</a:t>
            </a:r>
          </a:p>
        </p:txBody>
      </p:sp>
      <p:sp>
        <p:nvSpPr>
          <p:cNvPr id="34" name="TextBox 33">
            <a:extLst>
              <a:ext uri="{FF2B5EF4-FFF2-40B4-BE49-F238E27FC236}">
                <a16:creationId xmlns:a16="http://schemas.microsoft.com/office/drawing/2014/main" id="{18480B60-0EB3-418E-820C-EC823EAA41F6}"/>
              </a:ext>
            </a:extLst>
          </p:cNvPr>
          <p:cNvSpPr txBox="1"/>
          <p:nvPr/>
        </p:nvSpPr>
        <p:spPr>
          <a:xfrm>
            <a:off x="3548946" y="2192484"/>
            <a:ext cx="452761" cy="253916"/>
          </a:xfrm>
          <a:prstGeom prst="rect">
            <a:avLst/>
          </a:prstGeom>
          <a:solidFill>
            <a:srgbClr val="FFC000"/>
          </a:solid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TS_4</a:t>
            </a:r>
          </a:p>
        </p:txBody>
      </p:sp>
      <p:sp>
        <p:nvSpPr>
          <p:cNvPr id="35" name="TextBox 34">
            <a:extLst>
              <a:ext uri="{FF2B5EF4-FFF2-40B4-BE49-F238E27FC236}">
                <a16:creationId xmlns:a16="http://schemas.microsoft.com/office/drawing/2014/main" id="{3B9F3A8D-434C-41E1-B71C-F44AF9717F3B}"/>
              </a:ext>
            </a:extLst>
          </p:cNvPr>
          <p:cNvSpPr txBox="1"/>
          <p:nvPr/>
        </p:nvSpPr>
        <p:spPr>
          <a:xfrm>
            <a:off x="257100" y="4322386"/>
            <a:ext cx="6384970" cy="507831"/>
          </a:xfrm>
          <a:prstGeom prst="rect">
            <a:avLst/>
          </a:prstGeom>
          <a:solidFill>
            <a:srgbClr val="CCFFFF"/>
          </a:solidFill>
          <a:ln>
            <a:solidFill>
              <a:sysClr val="windowText" lastClr="000000">
                <a:lumMod val="65000"/>
                <a:lumOff val="35000"/>
              </a:sysClr>
            </a:solidFill>
          </a:ln>
        </p:spPr>
        <p:txBody>
          <a:bodyPr wrap="square" rtlCol="0">
            <a:spAutoFit/>
          </a:bodyPr>
          <a:lstStyle>
            <a:defPPr>
              <a:defRPr lang="en-US"/>
            </a:defPPr>
            <a:lvl1pPr marL="285750" indent="-285750">
              <a:buFont typeface="Arial" panose="020B0604020202020204" pitchFamily="34" charset="0"/>
              <a:buChar char="•"/>
              <a:defRPr b="1">
                <a:solidFill>
                  <a:srgbClr val="242D38"/>
                </a:solidFill>
              </a:defRPr>
            </a:lvl1pPr>
          </a:lstStyle>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1" i="0" u="none" strike="noStrike" kern="0" cap="none" spc="0" normalizeH="0" baseline="0" noProof="0" dirty="0">
                <a:ln>
                  <a:noFill/>
                </a:ln>
                <a:solidFill>
                  <a:srgbClr val="242D38"/>
                </a:solidFill>
                <a:effectLst/>
                <a:uLnTx/>
                <a:uFillTx/>
              </a:rPr>
              <a:t>NSMF shall be responsible for determination of Slice Profile of FH, MH and RAN NFs.</a:t>
            </a:r>
          </a:p>
          <a:p>
            <a:pPr marL="214313" marR="0" lvl="0" indent="-214313" defTabSz="6858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50" b="1" i="0" u="none" strike="noStrike" kern="0" cap="none" spc="0" normalizeH="0" baseline="0" noProof="0" dirty="0">
                <a:ln>
                  <a:noFill/>
                </a:ln>
                <a:solidFill>
                  <a:srgbClr val="242D38"/>
                </a:solidFill>
                <a:effectLst/>
                <a:uLnTx/>
                <a:uFillTx/>
              </a:rPr>
              <a:t>NSMF shall be responsible for stitching together e2e slice including FH and MH.</a:t>
            </a:r>
          </a:p>
        </p:txBody>
      </p:sp>
      <p:sp>
        <p:nvSpPr>
          <p:cNvPr id="36" name="TextBox 35">
            <a:extLst>
              <a:ext uri="{FF2B5EF4-FFF2-40B4-BE49-F238E27FC236}">
                <a16:creationId xmlns:a16="http://schemas.microsoft.com/office/drawing/2014/main" id="{326DF6E9-A4F4-4F5A-B26B-F68FEC1733B0}"/>
              </a:ext>
            </a:extLst>
          </p:cNvPr>
          <p:cNvSpPr txBox="1"/>
          <p:nvPr/>
        </p:nvSpPr>
        <p:spPr>
          <a:xfrm>
            <a:off x="99750" y="883749"/>
            <a:ext cx="2258952" cy="507831"/>
          </a:xfrm>
          <a:prstGeom prst="rect">
            <a:avLst/>
          </a:prstGeom>
          <a:solidFill>
            <a:srgbClr val="CCFFFF"/>
          </a:solidFill>
          <a:ln>
            <a:solidFill>
              <a:sysClr val="windowText" lastClr="000000">
                <a:lumMod val="65000"/>
                <a:lumOff val="35000"/>
              </a:sysClr>
            </a:solidFill>
          </a:ln>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Preferred option for external</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RAN-NSSMF</a:t>
            </a:r>
            <a:r>
              <a:rPr kumimoji="0" lang="en-US" altLang="zh-CN" sz="1350" b="1" i="0" u="none" strike="noStrike" kern="0" cap="none" spc="0" normalizeH="0" baseline="0" noProof="0" dirty="0">
                <a:ln>
                  <a:noFill/>
                </a:ln>
                <a:solidFill>
                  <a:prstClr val="black"/>
                </a:solidFill>
                <a:effectLst/>
                <a:uLnTx/>
                <a:uFillTx/>
                <a:ea typeface="DengXian" panose="02010600030101010101" pitchFamily="2" charset="-122"/>
              </a:rPr>
              <a:t>,</a:t>
            </a:r>
            <a:r>
              <a:rPr kumimoji="0" lang="zh-CN" altLang="en-US" sz="1350" b="1" i="0" u="none" strike="noStrike" kern="0" cap="none" spc="0" normalizeH="0" baseline="0" noProof="0" dirty="0">
                <a:ln>
                  <a:noFill/>
                </a:ln>
                <a:solidFill>
                  <a:prstClr val="black"/>
                </a:solidFill>
                <a:effectLst/>
                <a:uLnTx/>
                <a:uFillTx/>
                <a:ea typeface="DengXian" panose="02010600030101010101" pitchFamily="2" charset="-122"/>
              </a:rPr>
              <a:t> </a:t>
            </a:r>
            <a:r>
              <a:rPr kumimoji="0" lang="en-US" altLang="zh-CN" sz="1350" b="1" i="0" u="none" strike="noStrike" kern="0" cap="none" spc="0" normalizeH="0" baseline="0" noProof="0" dirty="0">
                <a:ln>
                  <a:noFill/>
                </a:ln>
                <a:solidFill>
                  <a:prstClr val="black"/>
                </a:solidFill>
                <a:effectLst/>
                <a:uLnTx/>
                <a:uFillTx/>
                <a:ea typeface="DengXian" panose="02010600030101010101" pitchFamily="2" charset="-122"/>
              </a:rPr>
              <a:t>E2E</a:t>
            </a:r>
            <a:r>
              <a:rPr kumimoji="0" lang="zh-CN" altLang="en-US" sz="1350" b="1" i="0" u="none" strike="noStrike" kern="0" cap="none" spc="0" normalizeH="0" baseline="0" noProof="0" dirty="0">
                <a:ln>
                  <a:noFill/>
                </a:ln>
                <a:solidFill>
                  <a:prstClr val="black"/>
                </a:solidFill>
                <a:effectLst/>
                <a:uLnTx/>
                <a:uFillTx/>
                <a:ea typeface="DengXian" panose="02010600030101010101" pitchFamily="2" charset="-122"/>
              </a:rPr>
              <a:t> </a:t>
            </a:r>
            <a:r>
              <a:rPr kumimoji="0" lang="en-US" altLang="zh-CN" sz="1350" b="1" i="0" u="none" strike="noStrike" kern="0" cap="none" spc="0" normalizeH="0" baseline="0" noProof="0" dirty="0">
                <a:ln>
                  <a:noFill/>
                </a:ln>
                <a:solidFill>
                  <a:prstClr val="black"/>
                </a:solidFill>
                <a:effectLst/>
                <a:uLnTx/>
                <a:uFillTx/>
                <a:ea typeface="DengXian" panose="02010600030101010101" pitchFamily="2" charset="-122"/>
              </a:rPr>
              <a:t>Slicing</a:t>
            </a:r>
            <a:endParaRPr kumimoji="0" lang="en-US" sz="1350" b="1" i="0" u="none" strike="noStrike" kern="0" cap="none" spc="0" normalizeH="0" baseline="0" noProof="0" dirty="0">
              <a:ln>
                <a:noFill/>
              </a:ln>
              <a:solidFill>
                <a:prstClr val="black"/>
              </a:solidFill>
              <a:effectLst/>
              <a:uLnTx/>
              <a:uFillTx/>
            </a:endParaRPr>
          </a:p>
        </p:txBody>
      </p:sp>
      <p:sp>
        <p:nvSpPr>
          <p:cNvPr id="37" name="Cloud 36">
            <a:extLst>
              <a:ext uri="{FF2B5EF4-FFF2-40B4-BE49-F238E27FC236}">
                <a16:creationId xmlns:a16="http://schemas.microsoft.com/office/drawing/2014/main" id="{8F6325EA-D903-4AF5-BB61-F3DA9BA1EEAC}"/>
              </a:ext>
            </a:extLst>
          </p:cNvPr>
          <p:cNvSpPr/>
          <p:nvPr/>
        </p:nvSpPr>
        <p:spPr>
          <a:xfrm>
            <a:off x="6669971" y="3628007"/>
            <a:ext cx="2348934" cy="1065041"/>
          </a:xfrm>
          <a:prstGeom prst="cloud">
            <a:avLst/>
          </a:prstGeom>
          <a:solidFill>
            <a:srgbClr val="99FF99"/>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1"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BC349F7A-7DCD-4738-BD14-192A58560C98}"/>
              </a:ext>
            </a:extLst>
          </p:cNvPr>
          <p:cNvSpPr/>
          <p:nvPr/>
        </p:nvSpPr>
        <p:spPr>
          <a:xfrm>
            <a:off x="6815703" y="3713435"/>
            <a:ext cx="2073794" cy="923330"/>
          </a:xfrm>
          <a:prstGeom prst="rect">
            <a:avLst/>
          </a:prstGeom>
        </p:spPr>
        <p:txBody>
          <a:bodyPr wrap="square">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prstClr val="black"/>
                </a:solidFill>
                <a:effectLst/>
                <a:uLnTx/>
                <a:uFillTx/>
              </a:rPr>
              <a:t>In H-release, we will start implementing this option in ONAP’s RAN NSSMF</a:t>
            </a:r>
          </a:p>
          <a:p>
            <a:pPr marL="0" marR="0" lvl="0" indent="0" algn="ctr" defTabSz="685800" eaLnBrk="1" fontAlgn="auto" latinLnBrk="0" hangingPunct="1">
              <a:lnSpc>
                <a:spcPct val="100000"/>
              </a:lnSpc>
              <a:spcBef>
                <a:spcPts val="0"/>
              </a:spcBef>
              <a:spcAft>
                <a:spcPts val="0"/>
              </a:spcAft>
              <a:buClrTx/>
              <a:buSzTx/>
              <a:buFontTx/>
              <a:buNone/>
              <a:tabLst/>
              <a:defRPr/>
            </a:pPr>
            <a:r>
              <a:rPr lang="en-US" sz="1350" b="1" kern="0" dirty="0">
                <a:solidFill>
                  <a:prstClr val="black"/>
                </a:solidFill>
              </a:rPr>
              <a:t>(stretch goal)</a:t>
            </a:r>
            <a:endParaRPr kumimoji="0" lang="en-US" sz="1350" b="1"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657744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F5F5E-9B08-4474-853A-C8CD350F8EA2}"/>
              </a:ext>
            </a:extLst>
          </p:cNvPr>
          <p:cNvSpPr>
            <a:spLocks noGrp="1"/>
          </p:cNvSpPr>
          <p:nvPr>
            <p:ph type="title"/>
          </p:nvPr>
        </p:nvSpPr>
        <p:spPr/>
        <p:txBody>
          <a:bodyPr>
            <a:noAutofit/>
          </a:bodyPr>
          <a:lstStyle/>
          <a:p>
            <a:r>
              <a:rPr lang="en-US" sz="2800" dirty="0"/>
              <a:t>Honolulu proposal for </a:t>
            </a:r>
            <a:r>
              <a:rPr lang="en-US" altLang="zh-CN" sz="2800" dirty="0"/>
              <a:t>E2E</a:t>
            </a:r>
            <a:r>
              <a:rPr lang="zh-CN" altLang="en-US" sz="2800" dirty="0"/>
              <a:t> </a:t>
            </a:r>
            <a:r>
              <a:rPr lang="en-US" altLang="zh-CN" sz="2800" dirty="0"/>
              <a:t>Slicing</a:t>
            </a:r>
            <a:r>
              <a:rPr lang="zh-CN" altLang="en-US" sz="2800" dirty="0"/>
              <a:t> </a:t>
            </a:r>
            <a:r>
              <a:rPr lang="en-US" altLang="zh-CN" sz="2800" dirty="0"/>
              <a:t>solution</a:t>
            </a:r>
            <a:br>
              <a:rPr lang="en-US" altLang="zh-CN" sz="2800" dirty="0"/>
            </a:br>
            <a:r>
              <a:rPr lang="en-US" altLang="zh-CN" sz="2800" dirty="0"/>
              <a:t>involving Core, RAN</a:t>
            </a:r>
            <a:r>
              <a:rPr lang="zh-CN" altLang="en-US" sz="2800" dirty="0"/>
              <a:t> </a:t>
            </a:r>
            <a:r>
              <a:rPr lang="en-US" altLang="zh-CN" sz="2800" dirty="0"/>
              <a:t>&amp;</a:t>
            </a:r>
            <a:r>
              <a:rPr lang="zh-CN" altLang="en-US" sz="2800" dirty="0"/>
              <a:t> </a:t>
            </a:r>
            <a:r>
              <a:rPr lang="en-US" altLang="zh-CN" sz="2800" dirty="0"/>
              <a:t>Transport</a:t>
            </a:r>
            <a:endParaRPr lang="en-IN" sz="2800" dirty="0"/>
          </a:p>
        </p:txBody>
      </p:sp>
      <p:sp>
        <p:nvSpPr>
          <p:cNvPr id="5" name="Content Placeholder 1">
            <a:extLst>
              <a:ext uri="{FF2B5EF4-FFF2-40B4-BE49-F238E27FC236}">
                <a16:creationId xmlns:a16="http://schemas.microsoft.com/office/drawing/2014/main" id="{8940EB51-D569-B947-909D-1668A8AF0742}"/>
              </a:ext>
            </a:extLst>
          </p:cNvPr>
          <p:cNvSpPr txBox="1">
            <a:spLocks/>
          </p:cNvSpPr>
          <p:nvPr/>
        </p:nvSpPr>
        <p:spPr>
          <a:xfrm>
            <a:off x="114078" y="938605"/>
            <a:ext cx="8883618" cy="3952490"/>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indent="-171450" defTabSz="685800">
              <a:spcBef>
                <a:spcPts val="750"/>
              </a:spcBef>
              <a:defRPr/>
            </a:pPr>
            <a:r>
              <a:rPr lang="en-US" altLang="zh-CN" sz="1800" b="1" dirty="0">
                <a:solidFill>
                  <a:srgbClr val="44546A"/>
                </a:solidFill>
                <a:ea typeface="DengXian" panose="02010600030101010101" pitchFamily="2" charset="-122"/>
              </a:rPr>
              <a:t>REQ-1a: </a:t>
            </a:r>
            <a:r>
              <a:rPr lang="en-US" altLang="zh-CN" sz="1800" b="1" dirty="0">
                <a:solidFill>
                  <a:srgbClr val="44546A"/>
                </a:solidFill>
                <a:highlight>
                  <a:srgbClr val="00FFFF"/>
                </a:highlight>
                <a:ea typeface="DengXian" panose="02010600030101010101" pitchFamily="2" charset="-122"/>
              </a:rPr>
              <a:t>Enhancements in the E2E Slice allocation &amp; stitching together all subnets</a:t>
            </a:r>
          </a:p>
          <a:p>
            <a:pPr marL="348854" indent="-171450" defTabSz="685800">
              <a:spcBef>
                <a:spcPts val="750"/>
              </a:spcBef>
              <a:buFont typeface="Courier New" panose="02070309020205020404" pitchFamily="49" charset="0"/>
              <a:buChar char="o"/>
              <a:defRPr/>
            </a:pPr>
            <a:r>
              <a:rPr lang="en-US" altLang="zh-CN" sz="1500" dirty="0">
                <a:solidFill>
                  <a:srgbClr val="44546A"/>
                </a:solidFill>
                <a:ea typeface="DengXian" panose="02010600030101010101" pitchFamily="2" charset="-122"/>
              </a:rPr>
              <a:t>Enhancements in CSMF and NSMF (Guilin non-critical bugs and carryover items)</a:t>
            </a:r>
          </a:p>
          <a:p>
            <a:pPr marL="348854" indent="-171450" defTabSz="685800">
              <a:spcBef>
                <a:spcPts val="750"/>
              </a:spcBef>
              <a:buFont typeface="Courier New" panose="02070309020205020404" pitchFamily="49" charset="0"/>
              <a:buChar char="o"/>
              <a:defRPr/>
            </a:pPr>
            <a:r>
              <a:rPr lang="en-US" altLang="zh-CN" sz="1500" dirty="0">
                <a:solidFill>
                  <a:srgbClr val="44546A"/>
                </a:solidFill>
                <a:highlight>
                  <a:srgbClr val="00FFFF"/>
                </a:highlight>
                <a:ea typeface="DengXian" panose="02010600030101010101" pitchFamily="2" charset="-122"/>
              </a:rPr>
              <a:t>Endpoint</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enhancement</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ea typeface="DengXian" panose="02010600030101010101" pitchFamily="2" charset="-122"/>
              </a:rPr>
              <a:t>:</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TN</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NSSI</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selection</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and</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connection</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link</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selection</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to</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be</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made</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by</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NSMF</a:t>
            </a:r>
          </a:p>
          <a:p>
            <a:pPr marL="348854" indent="-171450" defTabSz="685800">
              <a:spcBef>
                <a:spcPts val="750"/>
              </a:spcBef>
              <a:buFont typeface="Courier New" panose="02070309020205020404" pitchFamily="49" charset="0"/>
              <a:buChar char="o"/>
              <a:defRPr/>
            </a:pPr>
            <a:r>
              <a:rPr lang="en-US" altLang="zh-CN" sz="1500" dirty="0">
                <a:solidFill>
                  <a:srgbClr val="44546A"/>
                </a:solidFill>
                <a:ea typeface="DengXian" panose="02010600030101010101" pitchFamily="2" charset="-122"/>
              </a:rPr>
              <a:t>3GPP API alignment and model enhancements related impacts</a:t>
            </a:r>
          </a:p>
          <a:p>
            <a:pPr marL="348854">
              <a:buFont typeface="Courier New" panose="02070309020205020404" pitchFamily="49" charset="0"/>
              <a:buChar char="o"/>
              <a:defRPr/>
            </a:pPr>
            <a:r>
              <a:rPr lang="en-US" altLang="zh-CN" sz="1500" dirty="0">
                <a:solidFill>
                  <a:srgbClr val="44546A"/>
                </a:solidFill>
                <a:highlight>
                  <a:srgbClr val="00FFFF"/>
                </a:highlight>
                <a:ea typeface="DengXian" panose="02010600030101010101" pitchFamily="2" charset="-122"/>
              </a:rPr>
              <a:t>Enhancements in Service</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profile</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decomposition</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to</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Slice</a:t>
            </a:r>
            <a:r>
              <a:rPr lang="zh-CN" altLang="en-US" sz="1500" dirty="0">
                <a:solidFill>
                  <a:srgbClr val="44546A"/>
                </a:solidFill>
                <a:highlight>
                  <a:srgbClr val="00FFFF"/>
                </a:highlight>
                <a:ea typeface="DengXian" panose="02010600030101010101" pitchFamily="2" charset="-122"/>
              </a:rPr>
              <a:t> </a:t>
            </a:r>
            <a:r>
              <a:rPr lang="en-US" altLang="zh-CN" sz="1500" dirty="0">
                <a:solidFill>
                  <a:srgbClr val="44546A"/>
                </a:solidFill>
                <a:highlight>
                  <a:srgbClr val="00FFFF"/>
                </a:highlight>
                <a:ea typeface="DengXian" panose="02010600030101010101" pitchFamily="2" charset="-122"/>
              </a:rPr>
              <a:t>Profil</a:t>
            </a:r>
            <a:r>
              <a:rPr lang="en-US" altLang="zh-CN" sz="1500" dirty="0">
                <a:solidFill>
                  <a:srgbClr val="44546A"/>
                </a:solidFill>
                <a:ea typeface="DengXian" panose="02010600030101010101" pitchFamily="2" charset="-122"/>
              </a:rPr>
              <a:t>e:</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mapping</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rules</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for</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each</a:t>
            </a:r>
            <a:r>
              <a:rPr lang="zh-CN" altLang="en-US" sz="1500" dirty="0">
                <a:solidFill>
                  <a:srgbClr val="44546A"/>
                </a:solidFill>
                <a:ea typeface="DengXian" panose="02010600030101010101" pitchFamily="2" charset="-122"/>
              </a:rPr>
              <a:t> </a:t>
            </a:r>
            <a:r>
              <a:rPr lang="en-US" altLang="zh-CN" sz="1500" dirty="0">
                <a:solidFill>
                  <a:srgbClr val="44546A"/>
                </a:solidFill>
                <a:ea typeface="DengXian" panose="02010600030101010101" pitchFamily="2" charset="-122"/>
              </a:rPr>
              <a:t>attribute</a:t>
            </a:r>
          </a:p>
          <a:p>
            <a:pPr marL="171450" indent="-171450" defTabSz="685800">
              <a:spcBef>
                <a:spcPts val="750"/>
              </a:spcBef>
              <a:defRPr/>
            </a:pPr>
            <a:r>
              <a:rPr lang="en-US" altLang="zh-CN" sz="1800" b="1" dirty="0">
                <a:solidFill>
                  <a:srgbClr val="44546A"/>
                </a:solidFill>
                <a:ea typeface="DengXian" panose="02010600030101010101" pitchFamily="2" charset="-122"/>
              </a:rPr>
              <a:t>REQ-1b: Slice selection taking into account capacity, resource occupancy levels, etc.</a:t>
            </a:r>
          </a:p>
          <a:p>
            <a:pPr marL="348854" indent="-171450" defTabSz="685800">
              <a:lnSpc>
                <a:spcPct val="100000"/>
              </a:lnSpc>
              <a:spcBef>
                <a:spcPts val="750"/>
              </a:spcBef>
              <a:buFont typeface="Courier New" panose="02070309020205020404" pitchFamily="49" charset="0"/>
              <a:buChar char="o"/>
              <a:defRPr/>
            </a:pPr>
            <a:r>
              <a:rPr lang="en-US" altLang="zh-CN" sz="1500" dirty="0">
                <a:solidFill>
                  <a:srgbClr val="44546A"/>
                </a:solidFill>
                <a:ea typeface="DengXian" panose="02010600030101010101" pitchFamily="2" charset="-122"/>
              </a:rPr>
              <a:t>Capacity definition for various sub-nets</a:t>
            </a:r>
          </a:p>
          <a:p>
            <a:pPr marL="348854" indent="-171450" defTabSz="685800">
              <a:lnSpc>
                <a:spcPct val="100000"/>
              </a:lnSpc>
              <a:spcBef>
                <a:spcPts val="750"/>
              </a:spcBef>
              <a:buFont typeface="Courier New" panose="02070309020205020404" pitchFamily="49" charset="0"/>
              <a:buChar char="o"/>
              <a:defRPr/>
            </a:pPr>
            <a:r>
              <a:rPr lang="en-US" altLang="zh-CN" sz="1500" dirty="0">
                <a:solidFill>
                  <a:srgbClr val="44546A"/>
                </a:solidFill>
                <a:highlight>
                  <a:srgbClr val="00FFFF"/>
                </a:highlight>
                <a:ea typeface="DengXian" panose="02010600030101010101" pitchFamily="2" charset="-122"/>
              </a:rPr>
              <a:t>NSI selection and NSSI selection based on capacity, resource occupancy levels (partly stretch goal)</a:t>
            </a:r>
          </a:p>
          <a:p>
            <a:pPr marL="348854" indent="-171450" defTabSz="685800">
              <a:spcBef>
                <a:spcPts val="750"/>
              </a:spcBef>
              <a:buFont typeface="Courier New" panose="02070309020205020404" pitchFamily="49" charset="0"/>
              <a:buChar char="o"/>
              <a:defRPr/>
            </a:pPr>
            <a:r>
              <a:rPr lang="en-US" altLang="zh-CN" sz="1500" dirty="0">
                <a:solidFill>
                  <a:srgbClr val="44546A"/>
                </a:solidFill>
                <a:ea typeface="DengXian" panose="02010600030101010101" pitchFamily="2" charset="-122"/>
              </a:rPr>
              <a:t>NSMF to support monitoring and update of resource levels at NSI level</a:t>
            </a:r>
          </a:p>
          <a:p>
            <a:pPr marL="348854" indent="-171450" defTabSz="685800">
              <a:lnSpc>
                <a:spcPct val="100000"/>
              </a:lnSpc>
              <a:spcBef>
                <a:spcPts val="750"/>
              </a:spcBef>
              <a:buFont typeface="Courier New" panose="02070309020205020404" pitchFamily="49" charset="0"/>
              <a:buChar char="o"/>
              <a:defRPr/>
            </a:pPr>
            <a:r>
              <a:rPr lang="en-US" altLang="zh-CN" sz="1500" dirty="0">
                <a:solidFill>
                  <a:srgbClr val="44546A"/>
                </a:solidFill>
                <a:highlight>
                  <a:srgbClr val="00FFFF"/>
                </a:highlight>
                <a:ea typeface="DengXian" panose="02010600030101010101" pitchFamily="2" charset="-122"/>
              </a:rPr>
              <a:t>Coverage area to TA list mapping (and considering it for RAN NSSI selection)</a:t>
            </a:r>
          </a:p>
        </p:txBody>
      </p:sp>
    </p:spTree>
    <p:extLst>
      <p:ext uri="{BB962C8B-B14F-4D97-AF65-F5344CB8AC3E}">
        <p14:creationId xmlns:p14="http://schemas.microsoft.com/office/powerpoint/2010/main" val="27704590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3208</TotalTime>
  <Words>3843</Words>
  <Application>Microsoft Office PowerPoint</Application>
  <PresentationFormat>On-screen Show (16:9)</PresentationFormat>
  <Paragraphs>784</Paragraphs>
  <Slides>30</Slides>
  <Notes>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2" baseType="lpstr">
      <vt:lpstr>微软雅黑</vt:lpstr>
      <vt:lpstr>微软雅黑</vt:lpstr>
      <vt:lpstr>.AppleSystemUIFont</vt:lpstr>
      <vt:lpstr>Akkurat Pro</vt:lpstr>
      <vt:lpstr>Arial</vt:lpstr>
      <vt:lpstr>ATT Aleck Sans</vt:lpstr>
      <vt:lpstr>Calibri</vt:lpstr>
      <vt:lpstr>Courier New</vt:lpstr>
      <vt:lpstr>Helvetica Neue Light</vt:lpstr>
      <vt:lpstr>Wingdings</vt:lpstr>
      <vt:lpstr>Office Theme</vt:lpstr>
      <vt:lpstr>Visio.Drawing.15</vt:lpstr>
      <vt:lpstr>PowerPoint Presentation</vt:lpstr>
      <vt:lpstr>Slice Management Functions (3GPP-defined)</vt:lpstr>
      <vt:lpstr>Network Slicing: 3GPP Context</vt:lpstr>
      <vt:lpstr>ONAP-based Slice Management: Overall Architecture Choices</vt:lpstr>
      <vt:lpstr>ONAP-based Slice Management: NSI Life Cycle view</vt:lpstr>
      <vt:lpstr>E2E Network Slicing: Architecture &amp; Interfaces</vt:lpstr>
      <vt:lpstr>RAN &amp; Transport Slicing: Scenario 1</vt:lpstr>
      <vt:lpstr>RAN &amp; Transport Slicing: Scenario 2</vt:lpstr>
      <vt:lpstr>Honolulu proposal for E2E Slicing solution involving Core, RAN &amp; Transport</vt:lpstr>
      <vt:lpstr>E2E Network Slicing: Impacts for CSMF/NSMF enhancements</vt:lpstr>
      <vt:lpstr>Honolulu proposal for RAN Slicing</vt:lpstr>
      <vt:lpstr>RAN Slicing: Impact overview</vt:lpstr>
      <vt:lpstr>Honolulu proposal for Core Slicing</vt:lpstr>
      <vt:lpstr>Core Slicing: Impact overview</vt:lpstr>
      <vt:lpstr>Honolulu proposal for Transport Slicing</vt:lpstr>
      <vt:lpstr>FR1: Modify/reuse existing TN NSSI: Four scenarios </vt:lpstr>
      <vt:lpstr>TN NSSI modification: Call flow from CCVPN perspective</vt:lpstr>
      <vt:lpstr>TN NSSI modification: A model driven approach</vt:lpstr>
      <vt:lpstr>Transport Slicing: Impact overview</vt:lpstr>
      <vt:lpstr>Transport Slicing future roadmap: Closed-loop Automation</vt:lpstr>
      <vt:lpstr>KPI Monitoring: Guilin implementation &amp; Honolulu proposal</vt:lpstr>
      <vt:lpstr>Closed Loop: Overview</vt:lpstr>
      <vt:lpstr>Closed Loop: Roadmap</vt:lpstr>
      <vt:lpstr>Closed Loop: Guilin scope and proposal for Honolulu</vt:lpstr>
      <vt:lpstr>Intelligent Slicing: Guilin Scope &amp; proposal for Honolulu</vt:lpstr>
      <vt:lpstr>Modeling aspects</vt:lpstr>
      <vt:lpstr>E2E Network Slicing: Impact Summary</vt:lpstr>
      <vt:lpstr>E2E Network Slicing Alignment with SDOs</vt:lpstr>
      <vt:lpstr>Additional aspects to be considered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Amanda Cohen</dc:creator>
  <cp:lastModifiedBy>Swaminathan S (iDEAS-D&amp;C)</cp:lastModifiedBy>
  <cp:revision>65</cp:revision>
  <dcterms:created xsi:type="dcterms:W3CDTF">2015-04-06T18:30:18Z</dcterms:created>
  <dcterms:modified xsi:type="dcterms:W3CDTF">2021-02-02T14:28:19Z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9a70571-31c6-4603-80c1-ef2fb871a62a_Enabled">
    <vt:lpwstr>True</vt:lpwstr>
  </property>
  <property fmtid="{D5CDD505-2E9C-101B-9397-08002B2CF9AE}" pid="3" name="MSIP_Label_b9a70571-31c6-4603-80c1-ef2fb871a62a_SiteId">
    <vt:lpwstr>258ac4e4-146a-411e-9dc8-79a9e12fd6da</vt:lpwstr>
  </property>
  <property fmtid="{D5CDD505-2E9C-101B-9397-08002B2CF9AE}" pid="4" name="MSIP_Label_b9a70571-31c6-4603-80c1-ef2fb871a62a_Owner">
    <vt:lpwstr>seswam@wipro.com</vt:lpwstr>
  </property>
  <property fmtid="{D5CDD505-2E9C-101B-9397-08002B2CF9AE}" pid="5" name="MSIP_Label_b9a70571-31c6-4603-80c1-ef2fb871a62a_SetDate">
    <vt:lpwstr>2021-02-01T10:59:52.7003396Z</vt:lpwstr>
  </property>
  <property fmtid="{D5CDD505-2E9C-101B-9397-08002B2CF9AE}" pid="6" name="MSIP_Label_b9a70571-31c6-4603-80c1-ef2fb871a62a_Name">
    <vt:lpwstr>Internal and Restricted</vt:lpwstr>
  </property>
  <property fmtid="{D5CDD505-2E9C-101B-9397-08002B2CF9AE}" pid="7" name="MSIP_Label_b9a70571-31c6-4603-80c1-ef2fb871a62a_Application">
    <vt:lpwstr>Microsoft Azure Information Protection</vt:lpwstr>
  </property>
  <property fmtid="{D5CDD505-2E9C-101B-9397-08002B2CF9AE}" pid="8" name="MSIP_Label_b9a70571-31c6-4603-80c1-ef2fb871a62a_ActionId">
    <vt:lpwstr>0215c653-ad6d-4068-b151-60192ee2a790</vt:lpwstr>
  </property>
  <property fmtid="{D5CDD505-2E9C-101B-9397-08002B2CF9AE}" pid="9" name="MSIP_Label_b9a70571-31c6-4603-80c1-ef2fb871a62a_Extended_MSFT_Method">
    <vt:lpwstr>Automatic</vt:lpwstr>
  </property>
  <property fmtid="{D5CDD505-2E9C-101B-9397-08002B2CF9AE}" pid="10" name="Sensitivity">
    <vt:lpwstr>Internal and Restricted</vt:lpwstr>
  </property>
</Properties>
</file>