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6" r:id="rId2"/>
    <p:sldId id="357" r:id="rId3"/>
    <p:sldId id="358" r:id="rId4"/>
    <p:sldId id="362" r:id="rId5"/>
    <p:sldId id="366" r:id="rId6"/>
    <p:sldId id="361" r:id="rId7"/>
    <p:sldId id="363" r:id="rId8"/>
    <p:sldId id="368" r:id="rId9"/>
    <p:sldId id="367" r:id="rId10"/>
    <p:sldId id="369" r:id="rId11"/>
    <p:sldId id="370" r:id="rId12"/>
    <p:sldId id="371" r:id="rId13"/>
    <p:sldId id="372" r:id="rId14"/>
    <p:sldId id="365" r:id="rId15"/>
  </p:sldIdLst>
  <p:sldSz cx="12241213" cy="6840538"/>
  <p:notesSz cx="6858000" cy="9144000"/>
  <p:defaultTextStyle>
    <a:defPPr>
      <a:defRPr lang="en-US"/>
    </a:defPPr>
    <a:lvl1pPr marL="0" algn="l" defTabSz="122118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0591" algn="l" defTabSz="122118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1181" algn="l" defTabSz="122118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31772" algn="l" defTabSz="122118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42362" algn="l" defTabSz="122118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52953" algn="l" defTabSz="122118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63544" algn="l" defTabSz="122118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74134" algn="l" defTabSz="122118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84725" algn="l" defTabSz="122118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B390C85-63FA-411C-B5F5-E42768A97695}">
          <p14:sldIdLst>
            <p14:sldId id="296"/>
            <p14:sldId id="357"/>
            <p14:sldId id="358"/>
            <p14:sldId id="362"/>
            <p14:sldId id="366"/>
            <p14:sldId id="361"/>
            <p14:sldId id="363"/>
            <p14:sldId id="368"/>
            <p14:sldId id="367"/>
            <p14:sldId id="369"/>
            <p14:sldId id="370"/>
            <p14:sldId id="371"/>
            <p14:sldId id="372"/>
            <p14:sldId id="365"/>
          </p14:sldIdLst>
        </p14:section>
        <p14:section name="Untitled Section" id="{6F552E59-F70E-414A-A78D-A2291F143BA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55">
          <p15:clr>
            <a:srgbClr val="A4A3A4"/>
          </p15:clr>
        </p15:guide>
        <p15:guide id="4" pos="38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2610"/>
    <a:srgbClr val="254061"/>
    <a:srgbClr val="632523"/>
    <a:srgbClr val="4B5C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3" autoAdjust="0"/>
    <p:restoredTop sz="87831" autoAdjust="0"/>
  </p:normalViewPr>
  <p:slideViewPr>
    <p:cSldViewPr>
      <p:cViewPr varScale="1">
        <p:scale>
          <a:sx n="101" d="100"/>
          <a:sy n="101" d="100"/>
        </p:scale>
        <p:origin x="1212" y="102"/>
      </p:cViewPr>
      <p:guideLst>
        <p:guide orient="horz" pos="2160"/>
        <p:guide pos="2880"/>
        <p:guide orient="horz" pos="2155"/>
        <p:guide pos="38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66A19F-EB6E-4454-8F32-57D87440C3DE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9CA9405E-443D-47DF-9019-071817FB24B2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All those onboarding request are also available over the DCAE Dashboard API &lt;- can be automated</a:t>
          </a:r>
          <a:endParaRPr lang="en-US" sz="1400" b="1" dirty="0">
            <a:solidFill>
              <a:schemeClr val="tx1"/>
            </a:solidFill>
          </a:endParaRPr>
        </a:p>
      </dgm:t>
    </dgm:pt>
    <dgm:pt modelId="{D9F156B9-26D8-450D-8279-A5E375887CD0}" type="parTrans" cxnId="{BF9F3BBF-75F7-4124-88BC-C3B21AE095F5}">
      <dgm:prSet/>
      <dgm:spPr/>
      <dgm:t>
        <a:bodyPr/>
        <a:lstStyle/>
        <a:p>
          <a:endParaRPr lang="en-US"/>
        </a:p>
      </dgm:t>
    </dgm:pt>
    <dgm:pt modelId="{F88C1974-3F18-4069-B0E1-22BCBD938AC7}" type="sibTrans" cxnId="{BF9F3BBF-75F7-4124-88BC-C3B21AE095F5}">
      <dgm:prSet/>
      <dgm:spPr/>
      <dgm:t>
        <a:bodyPr/>
        <a:lstStyle/>
        <a:p>
          <a:endParaRPr lang="en-US"/>
        </a:p>
      </dgm:t>
    </dgm:pt>
    <dgm:pt modelId="{C290E2DD-1861-4B4F-88EA-6DEAB8D80EC2}" type="pres">
      <dgm:prSet presAssocID="{EB66A19F-EB6E-4454-8F32-57D87440C3DE}" presName="linearFlow" presStyleCnt="0">
        <dgm:presLayoutVars>
          <dgm:dir/>
          <dgm:resizeHandles val="exact"/>
        </dgm:presLayoutVars>
      </dgm:prSet>
      <dgm:spPr/>
    </dgm:pt>
    <dgm:pt modelId="{B0A39342-6076-4B87-A493-41E4E89665E7}" type="pres">
      <dgm:prSet presAssocID="{9CA9405E-443D-47DF-9019-071817FB24B2}" presName="composite" presStyleCnt="0"/>
      <dgm:spPr/>
    </dgm:pt>
    <dgm:pt modelId="{70FFCBE7-6A76-401C-BF2C-359C99496498}" type="pres">
      <dgm:prSet presAssocID="{9CA9405E-443D-47DF-9019-071817FB24B2}" presName="imgShp" presStyleLbl="fgImgPlace1" presStyleIdx="0" presStyleCnt="1" custLinFactNeighborX="-5773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EEE5F55-D1B7-4C12-94C0-3F895AD8C58E}" type="pres">
      <dgm:prSet presAssocID="{9CA9405E-443D-47DF-9019-071817FB24B2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F29B29-8541-486D-9AB8-CDA495852C99}" type="presOf" srcId="{9CA9405E-443D-47DF-9019-071817FB24B2}" destId="{FEEE5F55-D1B7-4C12-94C0-3F895AD8C58E}" srcOrd="0" destOrd="0" presId="urn:microsoft.com/office/officeart/2005/8/layout/vList3"/>
    <dgm:cxn modelId="{2A0B7018-D832-49B6-A048-3F2C12B66BC2}" type="presOf" srcId="{EB66A19F-EB6E-4454-8F32-57D87440C3DE}" destId="{C290E2DD-1861-4B4F-88EA-6DEAB8D80EC2}" srcOrd="0" destOrd="0" presId="urn:microsoft.com/office/officeart/2005/8/layout/vList3"/>
    <dgm:cxn modelId="{BF9F3BBF-75F7-4124-88BC-C3B21AE095F5}" srcId="{EB66A19F-EB6E-4454-8F32-57D87440C3DE}" destId="{9CA9405E-443D-47DF-9019-071817FB24B2}" srcOrd="0" destOrd="0" parTransId="{D9F156B9-26D8-450D-8279-A5E375887CD0}" sibTransId="{F88C1974-3F18-4069-B0E1-22BCBD938AC7}"/>
    <dgm:cxn modelId="{CA7D5E17-4EC2-4CC1-9E5F-D73621FCBC8E}" type="presParOf" srcId="{C290E2DD-1861-4B4F-88EA-6DEAB8D80EC2}" destId="{B0A39342-6076-4B87-A493-41E4E89665E7}" srcOrd="0" destOrd="0" presId="urn:microsoft.com/office/officeart/2005/8/layout/vList3"/>
    <dgm:cxn modelId="{AAA63D9E-C23E-47C5-9A59-4C0FE39FD167}" type="presParOf" srcId="{B0A39342-6076-4B87-A493-41E4E89665E7}" destId="{70FFCBE7-6A76-401C-BF2C-359C99496498}" srcOrd="0" destOrd="0" presId="urn:microsoft.com/office/officeart/2005/8/layout/vList3"/>
    <dgm:cxn modelId="{9ABCF837-E505-410D-9DE6-9A92FE19ACA7}" type="presParOf" srcId="{B0A39342-6076-4B87-A493-41E4E89665E7}" destId="{FEEE5F55-D1B7-4C12-94C0-3F895AD8C58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E5F55-D1B7-4C12-94C0-3F895AD8C58E}">
      <dsp:nvSpPr>
        <dsp:cNvPr id="0" name=""/>
        <dsp:cNvSpPr/>
      </dsp:nvSpPr>
      <dsp:spPr>
        <a:xfrm rot="10800000">
          <a:off x="1284150" y="0"/>
          <a:ext cx="4307205" cy="797013"/>
        </a:xfrm>
        <a:prstGeom prst="homePlate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461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All those onboarding request are also available over the DCAE Dashboard API &lt;- can be automated</a:t>
          </a:r>
          <a:endParaRPr lang="en-US" sz="1400" b="1" kern="1200" dirty="0">
            <a:solidFill>
              <a:schemeClr val="tx1"/>
            </a:solidFill>
          </a:endParaRPr>
        </a:p>
      </dsp:txBody>
      <dsp:txXfrm rot="10800000">
        <a:off x="1483403" y="0"/>
        <a:ext cx="4107952" cy="797013"/>
      </dsp:txXfrm>
    </dsp:sp>
    <dsp:sp modelId="{70FFCBE7-6A76-401C-BF2C-359C99496498}">
      <dsp:nvSpPr>
        <dsp:cNvPr id="0" name=""/>
        <dsp:cNvSpPr/>
      </dsp:nvSpPr>
      <dsp:spPr>
        <a:xfrm>
          <a:off x="425496" y="0"/>
          <a:ext cx="797013" cy="79701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A2702-1216-4C71-A501-F32DE58509A0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61950" y="685800"/>
            <a:ext cx="61341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CD5E9-608F-4404-91FF-DBA29F43E4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0591" algn="l" defTabSz="1221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1181" algn="l" defTabSz="1221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31772" algn="l" defTabSz="1221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42362" algn="l" defTabSz="1221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52953" algn="l" defTabSz="1221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63544" algn="l" defTabSz="1221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74134" algn="l" defTabSz="1221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84725" algn="l" defTabSz="1221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1950" y="685800"/>
            <a:ext cx="61341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D5E9-608F-4404-91FF-DBA29F43E45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91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61950" y="685800"/>
            <a:ext cx="61341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D5E9-608F-4404-91FF-DBA29F43E45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15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D5E9-608F-4404-91FF-DBA29F43E45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15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D5E9-608F-4404-91FF-DBA29F43E45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87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D5E9-608F-4404-91FF-DBA29F43E45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56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D5E9-608F-4404-91FF-DBA29F43E45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766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CD5E9-608F-4404-91FF-DBA29F43E45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79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8091" y="2125002"/>
            <a:ext cx="10405031" cy="146628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6182" y="3876305"/>
            <a:ext cx="8568849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5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2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2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4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4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25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7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74879" y="273939"/>
            <a:ext cx="2754273" cy="58366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2060" y="273939"/>
            <a:ext cx="8058799" cy="58366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28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독수리\Boae\면분할RGB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" t="2899" r="7401" b="83629"/>
          <a:stretch/>
        </p:blipFill>
        <p:spPr bwMode="auto">
          <a:xfrm>
            <a:off x="-10137" y="2"/>
            <a:ext cx="12253797" cy="65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제목 6"/>
          <p:cNvSpPr>
            <a:spLocks noGrp="1"/>
          </p:cNvSpPr>
          <p:nvPr>
            <p:ph type="title" hasCustomPrompt="1"/>
          </p:nvPr>
        </p:nvSpPr>
        <p:spPr>
          <a:xfrm>
            <a:off x="224662" y="12509"/>
            <a:ext cx="11017092" cy="606598"/>
          </a:xfrm>
          <a:prstGeom prst="rect">
            <a:avLst/>
          </a:prstGeom>
        </p:spPr>
        <p:txBody>
          <a:bodyPr/>
          <a:lstStyle>
            <a:lvl1pPr algn="l" eaLnBrk="0" latinLnBrk="0" hangingPunct="0">
              <a:defRPr sz="4300" b="1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defRPr>
            </a:lvl1pPr>
          </a:lstStyle>
          <a:p>
            <a:r>
              <a:rPr lang="en-US" altLang="ko-KR" dirty="0"/>
              <a:t>Write the Text</a:t>
            </a:r>
            <a:endParaRPr lang="ko-KR" altLang="en-US" dirty="0"/>
          </a:p>
        </p:txBody>
      </p:sp>
      <p:pic>
        <p:nvPicPr>
          <p:cNvPr id="16" name="그림 15" descr="삼성워드마크_화이트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010746" y="178885"/>
            <a:ext cx="1003576" cy="297252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060303" y="6580554"/>
            <a:ext cx="6120607" cy="306992"/>
          </a:xfrm>
          <a:prstGeom prst="rect">
            <a:avLst/>
          </a:prstGeom>
        </p:spPr>
        <p:txBody>
          <a:bodyPr lIns="122118" tIns="61059" rIns="122118" bIns="61059">
            <a:spAutoFit/>
          </a:bodyPr>
          <a:lstStyle/>
          <a:p>
            <a:pPr marL="0" marR="0" lvl="0" indent="0" algn="ctr" defTabSz="1221181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53565A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© Samsung Electronics. All Rights Reserved. Confidential and Proprietary.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srgbClr val="53565A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5166" y="6508730"/>
            <a:ext cx="2856283" cy="364196"/>
          </a:xfrm>
          <a:prstGeom prst="rect">
            <a:avLst/>
          </a:prstGeom>
        </p:spPr>
        <p:txBody>
          <a:bodyPr vert="horz" lIns="122118" tIns="61059" rIns="122118" bIns="61059" rtlCol="0" anchor="ctr"/>
          <a:lstStyle>
            <a:lvl1pPr algn="r">
              <a:defRPr sz="16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37D591FA-7F34-4C20-B7C6-C76A517321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64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29"/>
          <p:cNvGraphicFramePr>
            <a:graphicFrameLocks noGrp="1"/>
          </p:cNvGraphicFramePr>
          <p:nvPr userDrawn="1"/>
        </p:nvGraphicFramePr>
        <p:xfrm>
          <a:off x="12419180" y="5503184"/>
          <a:ext cx="1887862" cy="1340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4426">
                <a:tc>
                  <a:txBody>
                    <a:bodyPr/>
                    <a:lstStyle/>
                    <a:p>
                      <a:r>
                        <a:rPr lang="en-US" sz="12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</a:p>
                  </a:txBody>
                  <a:tcPr marL="112996" marR="112996" marT="45604" marB="45604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12996" marR="112996" marT="45604" marB="4560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426">
                <a:tc>
                  <a:txBody>
                    <a:bodyPr/>
                    <a:lstStyle/>
                    <a:p>
                      <a:r>
                        <a:rPr lang="en-US" sz="12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Private</a:t>
                      </a:r>
                    </a:p>
                  </a:txBody>
                  <a:tcPr marL="112996" marR="112996" marT="45604" marB="45604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12996" marR="112996" marT="45604" marB="4560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426">
                <a:tc>
                  <a:txBody>
                    <a:bodyPr/>
                    <a:lstStyle/>
                    <a:p>
                      <a:r>
                        <a:rPr lang="en-US" sz="12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Internal</a:t>
                      </a:r>
                    </a:p>
                  </a:txBody>
                  <a:tcPr marL="112996" marR="112996" marT="45604" marB="45604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12996" marR="112996" marT="45604" marB="4560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426">
                <a:tc>
                  <a:txBody>
                    <a:bodyPr/>
                    <a:lstStyle/>
                    <a:p>
                      <a:r>
                        <a:rPr lang="en-US" sz="12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Secret</a:t>
                      </a:r>
                    </a:p>
                  </a:txBody>
                  <a:tcPr marL="112996" marR="112996" marT="45604" marB="45604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112996" marR="112996" marT="45604" marB="4560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Picture 2" descr="C:\Users\admin\Desktop\독수리\Boae\면분할RGB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" t="2899" r="7401"/>
          <a:stretch/>
        </p:blipFill>
        <p:spPr bwMode="auto">
          <a:xfrm>
            <a:off x="1" y="-1831"/>
            <a:ext cx="12241213" cy="635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 userDrawn="1"/>
        </p:nvSpPr>
        <p:spPr>
          <a:xfrm>
            <a:off x="0" y="6006057"/>
            <a:ext cx="12241213" cy="8344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18" tIns="61059" rIns="122118" bIns="61059" rtlCol="0" anchor="ctr"/>
          <a:lstStyle/>
          <a:p>
            <a:pPr algn="ctr" eaLnBrk="0" latinLnBrk="0" hangingPunct="0"/>
            <a:endParaRPr lang="ko-KR" altLang="en-US" dirty="0">
              <a:latin typeface="Calibri" pitchFamily="34" charset="0"/>
            </a:endParaRPr>
          </a:p>
        </p:txBody>
      </p:sp>
      <p:sp>
        <p:nvSpPr>
          <p:cNvPr id="28" name="제목 27"/>
          <p:cNvSpPr>
            <a:spLocks noGrp="1"/>
          </p:cNvSpPr>
          <p:nvPr>
            <p:ph type="title" hasCustomPrompt="1"/>
          </p:nvPr>
        </p:nvSpPr>
        <p:spPr>
          <a:xfrm>
            <a:off x="612061" y="1887235"/>
            <a:ext cx="11017092" cy="814788"/>
          </a:xfrm>
          <a:prstGeom prst="rect">
            <a:avLst/>
          </a:prstGeom>
        </p:spPr>
        <p:txBody>
          <a:bodyPr/>
          <a:lstStyle>
            <a:lvl1pPr eaLnBrk="0" latinLnBrk="0" hangingPunct="0">
              <a:defRPr sz="6400" b="1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defRPr>
            </a:lvl1pPr>
          </a:lstStyle>
          <a:p>
            <a:r>
              <a:rPr lang="en-US" altLang="ko-KR" dirty="0"/>
              <a:t>Presentation Title</a:t>
            </a:r>
            <a:endParaRPr lang="ko-KR" altLang="en-US" dirty="0"/>
          </a:p>
        </p:txBody>
      </p:sp>
      <p:sp>
        <p:nvSpPr>
          <p:cNvPr id="10" name="제목 27"/>
          <p:cNvSpPr txBox="1">
            <a:spLocks/>
          </p:cNvSpPr>
          <p:nvPr userDrawn="1"/>
        </p:nvSpPr>
        <p:spPr>
          <a:xfrm>
            <a:off x="612061" y="5431359"/>
            <a:ext cx="11017092" cy="430948"/>
          </a:xfrm>
          <a:prstGeom prst="rect">
            <a:avLst/>
          </a:prstGeom>
        </p:spPr>
        <p:txBody>
          <a:bodyPr lIns="122118" tIns="61059" rIns="122118" bIns="61059"/>
          <a:lstStyle>
            <a:lvl1pPr>
              <a:defRPr sz="4800" b="1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msung InterFace" pitchFamily="34" charset="0"/>
              </a:defRPr>
            </a:lvl1pPr>
          </a:lstStyle>
          <a:p>
            <a:pPr marL="0" marR="0" lvl="0" indent="0" algn="ctr" defTabSz="1221181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604217" y="4066568"/>
            <a:ext cx="11032785" cy="431072"/>
          </a:xfrm>
          <a:prstGeom prst="rect">
            <a:avLst/>
          </a:prstGeom>
        </p:spPr>
        <p:txBody>
          <a:bodyPr/>
          <a:lstStyle>
            <a:lvl1pPr algn="ctr" eaLnBrk="0" latinLnBrk="0" hangingPunct="0">
              <a:buNone/>
              <a:defRPr lang="en-US" altLang="ko-KR" sz="2700" b="1" kern="1200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  <a:lvl4pPr>
              <a:defRPr b="1"/>
            </a:lvl4pPr>
          </a:lstStyle>
          <a:p>
            <a:pPr lvl="0"/>
            <a:r>
              <a:rPr lang="en-US" altLang="ko-KR" dirty="0"/>
              <a:t>Group Name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604217" y="4569860"/>
            <a:ext cx="11032785" cy="430701"/>
          </a:xfrm>
          <a:prstGeom prst="rect">
            <a:avLst/>
          </a:prstGeom>
        </p:spPr>
        <p:txBody>
          <a:bodyPr/>
          <a:lstStyle>
            <a:lvl1pPr algn="ctr" eaLnBrk="0" latinLnBrk="0" hangingPunct="0">
              <a:buNone/>
              <a:defRPr lang="en-US" altLang="ko-KR" sz="2700" b="1" kern="12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defRPr>
            </a:lvl1pPr>
          </a:lstStyle>
          <a:p>
            <a:pPr marL="457943" lvl="0" indent="-457943" algn="ctr" defTabSz="1221181" rtl="0" eaLnBrk="1" latin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Month YYYY</a:t>
            </a:r>
          </a:p>
        </p:txBody>
      </p:sp>
      <p:pic>
        <p:nvPicPr>
          <p:cNvPr id="11" name="그림 7" descr="삼성워드마크_블루_옥외_인터넷_영상_매체용.png"/>
          <p:cNvPicPr>
            <a:picLocks noChangeAspect="1"/>
          </p:cNvPicPr>
          <p:nvPr userDrawn="1"/>
        </p:nvPicPr>
        <p:blipFill>
          <a:blip r:embed="rId3" cstate="print"/>
          <a:srcRect t="35941" b="32419"/>
          <a:stretch>
            <a:fillRect/>
          </a:stretch>
        </p:blipFill>
        <p:spPr>
          <a:xfrm>
            <a:off x="10584758" y="6194304"/>
            <a:ext cx="1408726" cy="498481"/>
          </a:xfrm>
          <a:prstGeom prst="rect">
            <a:avLst/>
          </a:prstGeom>
        </p:spPr>
      </p:pic>
      <p:sp>
        <p:nvSpPr>
          <p:cNvPr id="25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13328231" y="5906818"/>
            <a:ext cx="1067795" cy="287225"/>
          </a:xfrm>
          <a:prstGeom prst="rect">
            <a:avLst/>
          </a:prstGeom>
        </p:spPr>
        <p:txBody>
          <a:bodyPr/>
          <a:lstStyle>
            <a:lvl1pPr algn="ctr" eaLnBrk="0" latinLnBrk="0" hangingPunct="0">
              <a:buNone/>
              <a:defRPr sz="1600">
                <a:latin typeface="Calibri" pitchFamily="34" charset="0"/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6" name="Text Placehold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13328231" y="6265942"/>
            <a:ext cx="1067795" cy="287225"/>
          </a:xfrm>
          <a:prstGeom prst="rect">
            <a:avLst/>
          </a:prstGeom>
        </p:spPr>
        <p:txBody>
          <a:bodyPr/>
          <a:lstStyle>
            <a:lvl1pPr algn="ctr" eaLnBrk="0" latinLnBrk="0" hangingPunct="0">
              <a:buNone/>
              <a:defRPr sz="1600">
                <a:latin typeface="Calibri" pitchFamily="34" charset="0"/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7" name="Text Placehold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3328231" y="6625065"/>
            <a:ext cx="1067795" cy="287225"/>
          </a:xfrm>
          <a:prstGeom prst="rect">
            <a:avLst/>
          </a:prstGeom>
        </p:spPr>
        <p:txBody>
          <a:bodyPr/>
          <a:lstStyle>
            <a:lvl1pPr algn="ctr" eaLnBrk="0" latinLnBrk="0" hangingPunct="0">
              <a:buNone/>
              <a:defRPr sz="1600">
                <a:latin typeface="Calibri" pitchFamily="34" charset="0"/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sp>
        <p:nvSpPr>
          <p:cNvPr id="29" name="Text Placeholder 24"/>
          <p:cNvSpPr>
            <a:spLocks noGrp="1"/>
          </p:cNvSpPr>
          <p:nvPr>
            <p:ph type="body" sz="quarter" idx="17" hasCustomPrompt="1"/>
          </p:nvPr>
        </p:nvSpPr>
        <p:spPr>
          <a:xfrm>
            <a:off x="13328231" y="5547768"/>
            <a:ext cx="1067795" cy="287225"/>
          </a:xfrm>
          <a:prstGeom prst="rect">
            <a:avLst/>
          </a:prstGeom>
        </p:spPr>
        <p:txBody>
          <a:bodyPr/>
          <a:lstStyle>
            <a:lvl1pPr algn="ctr" eaLnBrk="0" latinLnBrk="0" hangingPunct="0">
              <a:buNone/>
              <a:defRPr sz="1600">
                <a:latin typeface="Calibri" pitchFamily="34" charset="0"/>
              </a:defRPr>
            </a:lvl1pPr>
          </a:lstStyle>
          <a:p>
            <a:pPr lvl="0"/>
            <a:r>
              <a:rPr lang="en-US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l="81166" t="8432" r="13014" b="79320"/>
          <a:stretch>
            <a:fillRect/>
          </a:stretch>
        </p:blipFill>
        <p:spPr bwMode="auto">
          <a:xfrm>
            <a:off x="-2505844" y="5631972"/>
            <a:ext cx="2397646" cy="1235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제목 27"/>
          <p:cNvSpPr txBox="1">
            <a:spLocks/>
          </p:cNvSpPr>
          <p:nvPr userDrawn="1"/>
        </p:nvSpPr>
        <p:spPr>
          <a:xfrm>
            <a:off x="603663" y="2773848"/>
            <a:ext cx="11017092" cy="814788"/>
          </a:xfrm>
          <a:prstGeom prst="rect">
            <a:avLst/>
          </a:prstGeom>
        </p:spPr>
        <p:txBody>
          <a:bodyPr lIns="122118" tIns="61059" rIns="122118" bIns="61059"/>
          <a:lstStyle>
            <a:lvl1pPr eaLnBrk="0" latinLnBrk="0" hangingPunct="0">
              <a:defRPr sz="4800" b="1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msung InterFace" pitchFamily="34" charset="0"/>
              </a:defRPr>
            </a:lvl1pPr>
          </a:lstStyle>
          <a:p>
            <a:pPr marL="0" marR="0" lvl="0" indent="0" algn="ctr" defTabSz="1221181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43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9" hasCustomPrompt="1"/>
          </p:nvPr>
        </p:nvSpPr>
        <p:spPr>
          <a:xfrm>
            <a:off x="604217" y="2846240"/>
            <a:ext cx="11032785" cy="645854"/>
          </a:xfrm>
          <a:prstGeom prst="rect">
            <a:avLst/>
          </a:prstGeom>
        </p:spPr>
        <p:txBody>
          <a:bodyPr/>
          <a:lstStyle>
            <a:lvl1pPr algn="ctr" eaLnBrk="0" latinLnBrk="0" hangingPunct="0">
              <a:buNone/>
              <a:defRPr b="1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12330196" y="5000411"/>
            <a:ext cx="2599724" cy="949632"/>
          </a:xfrm>
          <a:prstGeom prst="rect">
            <a:avLst/>
          </a:prstGeom>
          <a:noFill/>
        </p:spPr>
        <p:txBody>
          <a:bodyPr wrap="square" lIns="122118" tIns="61059" rIns="122118" bIns="61059" rtlCol="0">
            <a:spAutoFit/>
          </a:bodyPr>
          <a:lstStyle/>
          <a:p>
            <a:pPr marL="457943" lvl="0" indent="-457943" algn="l" defTabSz="1221181" rtl="0" eaLnBrk="0" latin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900" b="0" kern="1200" baseline="0" dirty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Document distribution</a:t>
            </a:r>
          </a:p>
          <a:p>
            <a:pPr marL="457943" lvl="0" indent="-457943" algn="l" defTabSz="1221181" rtl="0" eaLnBrk="0" latin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600" b="0" kern="1200" baseline="0" dirty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(Write ‘Yes’  where applicable)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2599724" y="5339844"/>
            <a:ext cx="2599724" cy="415698"/>
          </a:xfrm>
          <a:prstGeom prst="rect">
            <a:avLst/>
          </a:prstGeom>
          <a:noFill/>
        </p:spPr>
        <p:txBody>
          <a:bodyPr wrap="square" lIns="122118" tIns="61059" rIns="122118" bIns="61059" rtlCol="0">
            <a:spAutoFit/>
          </a:bodyPr>
          <a:lstStyle/>
          <a:p>
            <a:pPr marL="457943" lvl="0" indent="-457943" algn="l" defTabSz="1221181" rtl="0" eaLnBrk="0" latin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900" b="0" kern="1200" baseline="0" dirty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Networks color palette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976843" y="4544208"/>
            <a:ext cx="1976843" cy="711164"/>
          </a:xfrm>
          <a:prstGeom prst="rect">
            <a:avLst/>
          </a:prstGeom>
          <a:noFill/>
        </p:spPr>
        <p:txBody>
          <a:bodyPr wrap="square" lIns="122118" tIns="61059" rIns="122118" bIns="61059" rtlCol="0">
            <a:spAutoFit/>
          </a:bodyPr>
          <a:lstStyle/>
          <a:p>
            <a:pPr marL="457943" lvl="0" indent="-457943" algn="l" defTabSz="1221181" rtl="0" eaLnBrk="0" latin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900" b="0" kern="1200" baseline="0" dirty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Standard font: </a:t>
            </a:r>
          </a:p>
          <a:p>
            <a:pPr marL="457943" lvl="0" indent="-457943" algn="l" defTabSz="1221181" rtl="0" eaLnBrk="0" latinLnBrk="0" hangingPunct="0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600" b="0" kern="1200" baseline="0" dirty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Calibri</a:t>
            </a:r>
          </a:p>
        </p:txBody>
      </p:sp>
    </p:spTree>
    <p:extLst>
      <p:ext uri="{BB962C8B-B14F-4D97-AF65-F5344CB8AC3E}">
        <p14:creationId xmlns:p14="http://schemas.microsoft.com/office/powerpoint/2010/main" val="1117771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본문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39DB223-7F00-4B65-8A94-6A14375C7B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1213" cy="1343786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1FD25A7A-2CCE-4C55-8B4D-FD11BE12F6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37" y="6675459"/>
            <a:ext cx="1673298" cy="8732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566FA5D1-4DE3-472C-93AC-F258EA05CAB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8526" y="232292"/>
            <a:ext cx="1546532" cy="114383"/>
          </a:xfrm>
          <a:prstGeom prst="rect">
            <a:avLst/>
          </a:prstGeom>
        </p:spPr>
      </p:pic>
      <p:sp>
        <p:nvSpPr>
          <p:cNvPr id="5" name="슬라이드 번호 개체 틀 5">
            <a:extLst>
              <a:ext uri="{FF2B5EF4-FFF2-40B4-BE49-F238E27FC236}">
                <a16:creationId xmlns:a16="http://schemas.microsoft.com/office/drawing/2014/main" id="{61929D59-30CB-45A3-9228-B3AD763B1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6393" y="6389022"/>
            <a:ext cx="578389" cy="365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1" b="0">
                <a:solidFill>
                  <a:schemeClr val="tx1"/>
                </a:solidFill>
              </a:defRPr>
            </a:lvl1pPr>
          </a:lstStyle>
          <a:p>
            <a:fld id="{A7D9BD86-6F80-4B6F-9511-6EC942537A8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100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23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972" y="4395680"/>
            <a:ext cx="10405031" cy="1358607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972" y="2899312"/>
            <a:ext cx="10405031" cy="149636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59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18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17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236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29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354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413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47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65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2061" y="1596127"/>
            <a:ext cx="5406536" cy="4514439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2616" y="1596127"/>
            <a:ext cx="5406536" cy="4514439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97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60" y="1531204"/>
            <a:ext cx="5408662" cy="63813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591" indent="0">
              <a:buNone/>
              <a:defRPr sz="2700" b="1"/>
            </a:lvl2pPr>
            <a:lvl3pPr marL="1221181" indent="0">
              <a:buNone/>
              <a:defRPr sz="2400" b="1"/>
            </a:lvl3pPr>
            <a:lvl4pPr marL="1831772" indent="0">
              <a:buNone/>
              <a:defRPr sz="2100" b="1"/>
            </a:lvl4pPr>
            <a:lvl5pPr marL="2442362" indent="0">
              <a:buNone/>
              <a:defRPr sz="2100" b="1"/>
            </a:lvl5pPr>
            <a:lvl6pPr marL="3052953" indent="0">
              <a:buNone/>
              <a:defRPr sz="2100" b="1"/>
            </a:lvl6pPr>
            <a:lvl7pPr marL="3663544" indent="0">
              <a:buNone/>
              <a:defRPr sz="2100" b="1"/>
            </a:lvl7pPr>
            <a:lvl8pPr marL="4274134" indent="0">
              <a:buNone/>
              <a:defRPr sz="2100" b="1"/>
            </a:lvl8pPr>
            <a:lvl9pPr marL="4884725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060" y="2169337"/>
            <a:ext cx="5408662" cy="394122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368" y="1531204"/>
            <a:ext cx="5410786" cy="63813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591" indent="0">
              <a:buNone/>
              <a:defRPr sz="2700" b="1"/>
            </a:lvl2pPr>
            <a:lvl3pPr marL="1221181" indent="0">
              <a:buNone/>
              <a:defRPr sz="2400" b="1"/>
            </a:lvl3pPr>
            <a:lvl4pPr marL="1831772" indent="0">
              <a:buNone/>
              <a:defRPr sz="2100" b="1"/>
            </a:lvl4pPr>
            <a:lvl5pPr marL="2442362" indent="0">
              <a:buNone/>
              <a:defRPr sz="2100" b="1"/>
            </a:lvl5pPr>
            <a:lvl6pPr marL="3052953" indent="0">
              <a:buNone/>
              <a:defRPr sz="2100" b="1"/>
            </a:lvl6pPr>
            <a:lvl7pPr marL="3663544" indent="0">
              <a:buNone/>
              <a:defRPr sz="2100" b="1"/>
            </a:lvl7pPr>
            <a:lvl8pPr marL="4274134" indent="0">
              <a:buNone/>
              <a:defRPr sz="2100" b="1"/>
            </a:lvl8pPr>
            <a:lvl9pPr marL="4884725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8368" y="2169337"/>
            <a:ext cx="5410786" cy="3941227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94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3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988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63" y="272354"/>
            <a:ext cx="4027275" cy="1159092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974" y="272356"/>
            <a:ext cx="6843178" cy="5838210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063" y="1431448"/>
            <a:ext cx="4027275" cy="4679118"/>
          </a:xfrm>
        </p:spPr>
        <p:txBody>
          <a:bodyPr/>
          <a:lstStyle>
            <a:lvl1pPr marL="0" indent="0">
              <a:buNone/>
              <a:defRPr sz="1900"/>
            </a:lvl1pPr>
            <a:lvl2pPr marL="610591" indent="0">
              <a:buNone/>
              <a:defRPr sz="1600"/>
            </a:lvl2pPr>
            <a:lvl3pPr marL="1221181" indent="0">
              <a:buNone/>
              <a:defRPr sz="1300"/>
            </a:lvl3pPr>
            <a:lvl4pPr marL="1831772" indent="0">
              <a:buNone/>
              <a:defRPr sz="1200"/>
            </a:lvl4pPr>
            <a:lvl5pPr marL="2442362" indent="0">
              <a:buNone/>
              <a:defRPr sz="1200"/>
            </a:lvl5pPr>
            <a:lvl6pPr marL="3052953" indent="0">
              <a:buNone/>
              <a:defRPr sz="1200"/>
            </a:lvl6pPr>
            <a:lvl7pPr marL="3663544" indent="0">
              <a:buNone/>
              <a:defRPr sz="1200"/>
            </a:lvl7pPr>
            <a:lvl8pPr marL="4274134" indent="0">
              <a:buNone/>
              <a:defRPr sz="1200"/>
            </a:lvl8pPr>
            <a:lvl9pPr marL="488472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12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9363" y="4788376"/>
            <a:ext cx="7344728" cy="565296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9363" y="611214"/>
            <a:ext cx="7344728" cy="4104323"/>
          </a:xfrm>
        </p:spPr>
        <p:txBody>
          <a:bodyPr/>
          <a:lstStyle>
            <a:lvl1pPr marL="0" indent="0">
              <a:buNone/>
              <a:defRPr sz="4300"/>
            </a:lvl1pPr>
            <a:lvl2pPr marL="610591" indent="0">
              <a:buNone/>
              <a:defRPr sz="3700"/>
            </a:lvl2pPr>
            <a:lvl3pPr marL="1221181" indent="0">
              <a:buNone/>
              <a:defRPr sz="3200"/>
            </a:lvl3pPr>
            <a:lvl4pPr marL="1831772" indent="0">
              <a:buNone/>
              <a:defRPr sz="2700"/>
            </a:lvl4pPr>
            <a:lvl5pPr marL="2442362" indent="0">
              <a:buNone/>
              <a:defRPr sz="2700"/>
            </a:lvl5pPr>
            <a:lvl6pPr marL="3052953" indent="0">
              <a:buNone/>
              <a:defRPr sz="2700"/>
            </a:lvl6pPr>
            <a:lvl7pPr marL="3663544" indent="0">
              <a:buNone/>
              <a:defRPr sz="2700"/>
            </a:lvl7pPr>
            <a:lvl8pPr marL="4274134" indent="0">
              <a:buNone/>
              <a:defRPr sz="2700"/>
            </a:lvl8pPr>
            <a:lvl9pPr marL="4884725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9363" y="5353672"/>
            <a:ext cx="7344728" cy="802813"/>
          </a:xfrm>
        </p:spPr>
        <p:txBody>
          <a:bodyPr/>
          <a:lstStyle>
            <a:lvl1pPr marL="0" indent="0">
              <a:buNone/>
              <a:defRPr sz="1900"/>
            </a:lvl1pPr>
            <a:lvl2pPr marL="610591" indent="0">
              <a:buNone/>
              <a:defRPr sz="1600"/>
            </a:lvl2pPr>
            <a:lvl3pPr marL="1221181" indent="0">
              <a:buNone/>
              <a:defRPr sz="1300"/>
            </a:lvl3pPr>
            <a:lvl4pPr marL="1831772" indent="0">
              <a:buNone/>
              <a:defRPr sz="1200"/>
            </a:lvl4pPr>
            <a:lvl5pPr marL="2442362" indent="0">
              <a:buNone/>
              <a:defRPr sz="1200"/>
            </a:lvl5pPr>
            <a:lvl6pPr marL="3052953" indent="0">
              <a:buNone/>
              <a:defRPr sz="1200"/>
            </a:lvl6pPr>
            <a:lvl7pPr marL="3663544" indent="0">
              <a:buNone/>
              <a:defRPr sz="1200"/>
            </a:lvl7pPr>
            <a:lvl8pPr marL="4274134" indent="0">
              <a:buNone/>
              <a:defRPr sz="1200"/>
            </a:lvl8pPr>
            <a:lvl9pPr marL="4884725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8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061" y="273939"/>
            <a:ext cx="11017092" cy="1140090"/>
          </a:xfrm>
          <a:prstGeom prst="rect">
            <a:avLst/>
          </a:prstGeom>
        </p:spPr>
        <p:txBody>
          <a:bodyPr vert="horz" lIns="122118" tIns="61059" rIns="122118" bIns="6105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61" y="1596127"/>
            <a:ext cx="11017092" cy="4514439"/>
          </a:xfrm>
          <a:prstGeom prst="rect">
            <a:avLst/>
          </a:prstGeom>
        </p:spPr>
        <p:txBody>
          <a:bodyPr vert="horz" lIns="122118" tIns="61059" rIns="122118" bIns="6105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2061" y="6340166"/>
            <a:ext cx="2856283" cy="364196"/>
          </a:xfrm>
          <a:prstGeom prst="rect">
            <a:avLst/>
          </a:prstGeom>
        </p:spPr>
        <p:txBody>
          <a:bodyPr vert="horz" lIns="122118" tIns="61059" rIns="122118" bIns="6105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2AFA1-2103-48B7-B763-765518B21426}" type="datetimeFigureOut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82415" y="6340166"/>
            <a:ext cx="3876384" cy="364196"/>
          </a:xfrm>
          <a:prstGeom prst="rect">
            <a:avLst/>
          </a:prstGeom>
        </p:spPr>
        <p:txBody>
          <a:bodyPr vert="horz" lIns="122118" tIns="61059" rIns="122118" bIns="6105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2869" y="6340166"/>
            <a:ext cx="2856283" cy="364196"/>
          </a:xfrm>
          <a:prstGeom prst="rect">
            <a:avLst/>
          </a:prstGeom>
        </p:spPr>
        <p:txBody>
          <a:bodyPr vert="horz" lIns="122118" tIns="61059" rIns="122118" bIns="6105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EDFF3-61A8-4A7A-B8E8-3AFAFF1AB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47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1221181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943" indent="-457943" algn="l" defTabSz="1221181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210" indent="-381619" algn="l" defTabSz="1221181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6477" indent="-305295" algn="l" defTabSz="1221181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7067" indent="-305295" algn="l" defTabSz="1221181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658" indent="-305295" algn="l" defTabSz="1221181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8248" indent="-305295" algn="l" defTabSz="1221181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8839" indent="-305295" algn="l" defTabSz="1221181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9430" indent="-305295" algn="l" defTabSz="1221181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0020" indent="-305295" algn="l" defTabSz="1221181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2118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591" algn="l" defTabSz="122118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181" algn="l" defTabSz="122118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1772" algn="l" defTabSz="122118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2362" algn="l" defTabSz="122118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2953" algn="l" defTabSz="122118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3544" algn="l" defTabSz="122118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4134" algn="l" defTabSz="122118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4725" algn="l" defTabSz="122118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CAE+MOD+User+Guid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.onap.org/ccsdk/dashboard/tree/ccsdk-app-os/src/main/resources/swagger.jso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iki.onap.org/display/DW/DCAE+SD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061" y="1058069"/>
            <a:ext cx="11017092" cy="2210188"/>
          </a:xfrm>
        </p:spPr>
        <p:txBody>
          <a:bodyPr>
            <a:normAutofit/>
          </a:bodyPr>
          <a:lstStyle/>
          <a:p>
            <a:r>
              <a:rPr lang="en-US" dirty="0" smtClean="0"/>
              <a:t>DCAE ON-BOADRING</a:t>
            </a: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Presenter: </a:t>
            </a:r>
            <a:r>
              <a:rPr lang="en-US" sz="3200" dirty="0" err="1" smtClean="0"/>
              <a:t>Krystian</a:t>
            </a:r>
            <a:r>
              <a:rPr lang="en-US" sz="3200" dirty="0" smtClean="0"/>
              <a:t> </a:t>
            </a:r>
            <a:r>
              <a:rPr lang="en-US" sz="3200" dirty="0" err="1" smtClean="0"/>
              <a:t>Kędroń</a:t>
            </a:r>
            <a:r>
              <a:rPr lang="pl-PL" sz="3600" dirty="0" smtClean="0"/>
              <a:t/>
            </a:r>
            <a:br>
              <a:rPr lang="pl-PL" sz="3600" dirty="0" smtClean="0"/>
            </a:br>
            <a:endParaRPr lang="en-US" sz="36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612063" y="4332341"/>
            <a:ext cx="11032785" cy="896237"/>
          </a:xfrm>
        </p:spPr>
        <p:txBody>
          <a:bodyPr/>
          <a:lstStyle/>
          <a:p>
            <a:r>
              <a:rPr lang="en-US" sz="3200" dirty="0" smtClean="0"/>
              <a:t>29</a:t>
            </a:r>
            <a:r>
              <a:rPr lang="pl-PL" sz="3200" dirty="0" smtClean="0"/>
              <a:t> </a:t>
            </a:r>
            <a:r>
              <a:rPr lang="en-US" sz="3200" dirty="0" smtClean="0"/>
              <a:t>July </a:t>
            </a:r>
            <a:r>
              <a:rPr lang="pl-PL" sz="3200" dirty="0" smtClean="0"/>
              <a:t>20</a:t>
            </a:r>
            <a:r>
              <a:rPr lang="en-US" sz="3200" dirty="0" smtClean="0"/>
              <a:t>20</a:t>
            </a:r>
            <a:endParaRPr lang="en-US" sz="3200" dirty="0"/>
          </a:p>
        </p:txBody>
      </p:sp>
      <p:sp>
        <p:nvSpPr>
          <p:cNvPr id="52" name="Text Placeholder 51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Yes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42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DCAE MS vs </a:t>
            </a:r>
            <a:r>
              <a:rPr lang="en-US" sz="4400" dirty="0" err="1" smtClean="0"/>
              <a:t>cNF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560767" y="1058069"/>
            <a:ext cx="480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cNF</a:t>
            </a:r>
            <a:r>
              <a:rPr lang="en-US" dirty="0"/>
              <a:t> is a set of MSs described in the TOSCA </a:t>
            </a:r>
            <a:r>
              <a:rPr lang="en-US" dirty="0" smtClean="0"/>
              <a:t>format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Deployed </a:t>
            </a:r>
            <a:r>
              <a:rPr lang="en-US" dirty="0"/>
              <a:t>in the Container Orchestration </a:t>
            </a:r>
            <a:r>
              <a:rPr lang="en-US" dirty="0" smtClean="0"/>
              <a:t>Platform (</a:t>
            </a:r>
            <a:r>
              <a:rPr lang="en-US" dirty="0" err="1" smtClean="0"/>
              <a:t>eg</a:t>
            </a:r>
            <a:r>
              <a:rPr lang="en-US" dirty="0" smtClean="0"/>
              <a:t>. k8s</a:t>
            </a:r>
            <a:r>
              <a:rPr lang="en-US" dirty="0"/>
              <a:t>)</a:t>
            </a:r>
          </a:p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5968204" y="852418"/>
            <a:ext cx="6118225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DCAE MOD is used to design a set of DCAE </a:t>
            </a:r>
            <a:r>
              <a:rPr lang="en-US" dirty="0" err="1" smtClean="0"/>
              <a:t>Microservices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One </a:t>
            </a:r>
            <a:r>
              <a:rPr lang="en-US" dirty="0" err="1"/>
              <a:t>Microservice</a:t>
            </a:r>
            <a:r>
              <a:rPr lang="en-US" dirty="0"/>
              <a:t> equals to one </a:t>
            </a:r>
            <a:r>
              <a:rPr lang="en-US" dirty="0" err="1"/>
              <a:t>Cloudify</a:t>
            </a:r>
            <a:r>
              <a:rPr lang="en-US" dirty="0"/>
              <a:t> </a:t>
            </a:r>
            <a:r>
              <a:rPr lang="en-US" dirty="0" smtClean="0"/>
              <a:t>blueprint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US" dirty="0" smtClean="0"/>
              <a:t>eployed in the ONAP Platform</a:t>
            </a:r>
            <a:endParaRPr lang="pl-PL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097" y="2820779"/>
            <a:ext cx="5534025" cy="35337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61" y="2916029"/>
            <a:ext cx="4200525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02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D61689F-5C86-4B1D-8236-6199EF7CE4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D9BD86-6F80-4B6F-9511-6EC942537A81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8B677344-2DE8-46A7-A1C6-1E76A26993D0}"/>
              </a:ext>
            </a:extLst>
          </p:cNvPr>
          <p:cNvSpPr/>
          <p:nvPr/>
        </p:nvSpPr>
        <p:spPr>
          <a:xfrm>
            <a:off x="383710" y="209596"/>
            <a:ext cx="8485977" cy="5016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660" b="1" spc="-40" dirty="0" err="1"/>
              <a:t>Hendover</a:t>
            </a:r>
            <a:r>
              <a:rPr lang="en-US" altLang="ko-KR" sz="2660" b="1" spc="-40" dirty="0"/>
              <a:t> Demo/Simulation scenario for A1 policy close loop</a:t>
            </a:r>
            <a:endParaRPr lang="ko-KR" altLang="en-US" sz="2660" b="1" spc="-40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7907" y="3064790"/>
            <a:ext cx="501475" cy="50147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324" y="3046409"/>
            <a:ext cx="473994" cy="473994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250" y="5178152"/>
            <a:ext cx="280646" cy="396498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621" y="4381285"/>
            <a:ext cx="280646" cy="396498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564" y="2603652"/>
            <a:ext cx="288896" cy="40815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126" y="1937757"/>
            <a:ext cx="288896" cy="40815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15961" y="2436537"/>
            <a:ext cx="288896" cy="40815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67097" y="3283405"/>
            <a:ext cx="288896" cy="408153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0798" y="2339763"/>
            <a:ext cx="288896" cy="40815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1532" y="2915765"/>
            <a:ext cx="582824" cy="571718"/>
          </a:xfrm>
          <a:prstGeom prst="rect">
            <a:avLst/>
          </a:prstGeom>
        </p:spPr>
      </p:pic>
      <p:sp>
        <p:nvSpPr>
          <p:cNvPr id="55" name="Oval 54"/>
          <p:cNvSpPr/>
          <p:nvPr/>
        </p:nvSpPr>
        <p:spPr>
          <a:xfrm>
            <a:off x="2703397" y="1442563"/>
            <a:ext cx="2302244" cy="2665869"/>
          </a:xfrm>
          <a:prstGeom prst="ellipse">
            <a:avLst/>
          </a:prstGeom>
          <a:solidFill>
            <a:srgbClr val="FF0000">
              <a:alpha val="8000"/>
            </a:srgbClr>
          </a:solidFill>
          <a:ln>
            <a:solidFill>
              <a:schemeClr val="accent1">
                <a:shade val="50000"/>
                <a:alpha val="2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795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2257" y="2462058"/>
            <a:ext cx="582824" cy="571718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03251" y="4892293"/>
            <a:ext cx="582824" cy="571718"/>
          </a:xfrm>
          <a:prstGeom prst="rect">
            <a:avLst/>
          </a:prstGeom>
        </p:spPr>
      </p:pic>
      <p:sp>
        <p:nvSpPr>
          <p:cNvPr id="58" name="Oval 57"/>
          <p:cNvSpPr/>
          <p:nvPr/>
        </p:nvSpPr>
        <p:spPr>
          <a:xfrm>
            <a:off x="2605175" y="3771150"/>
            <a:ext cx="2761800" cy="2310361"/>
          </a:xfrm>
          <a:prstGeom prst="ellipse">
            <a:avLst/>
          </a:prstGeom>
          <a:solidFill>
            <a:schemeClr val="accent6">
              <a:alpha val="8000"/>
            </a:schemeClr>
          </a:solidFill>
          <a:ln>
            <a:solidFill>
              <a:schemeClr val="accent1">
                <a:shade val="50000"/>
                <a:alpha val="2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795"/>
          </a:p>
        </p:txBody>
      </p:sp>
      <p:sp>
        <p:nvSpPr>
          <p:cNvPr id="59" name="Oval 58"/>
          <p:cNvSpPr/>
          <p:nvPr/>
        </p:nvSpPr>
        <p:spPr>
          <a:xfrm>
            <a:off x="618234" y="1798071"/>
            <a:ext cx="3273382" cy="2310361"/>
          </a:xfrm>
          <a:prstGeom prst="ellipse">
            <a:avLst/>
          </a:prstGeom>
          <a:solidFill>
            <a:schemeClr val="tx2">
              <a:alpha val="8000"/>
            </a:schemeClr>
          </a:solidFill>
          <a:ln>
            <a:solidFill>
              <a:schemeClr val="accent1">
                <a:shade val="50000"/>
                <a:alpha val="2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795"/>
          </a:p>
        </p:txBody>
      </p:sp>
      <p:sp>
        <p:nvSpPr>
          <p:cNvPr id="60" name="TextBox 59"/>
          <p:cNvSpPr txBox="1"/>
          <p:nvPr/>
        </p:nvSpPr>
        <p:spPr>
          <a:xfrm>
            <a:off x="949231" y="1404158"/>
            <a:ext cx="696024" cy="368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5" dirty="0">
                <a:solidFill>
                  <a:schemeClr val="accent5"/>
                </a:solidFill>
              </a:rPr>
              <a:t>Cell </a:t>
            </a:r>
            <a:r>
              <a:rPr lang="en-US" sz="1795" dirty="0">
                <a:solidFill>
                  <a:schemeClr val="accent5"/>
                </a:solidFill>
              </a:rPr>
              <a:t>1</a:t>
            </a:r>
            <a:endParaRPr lang="pl-PL" sz="1795" dirty="0">
              <a:solidFill>
                <a:schemeClr val="accent5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211293" y="1156137"/>
            <a:ext cx="696024" cy="368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5" dirty="0">
                <a:solidFill>
                  <a:srgbClr val="FF0000"/>
                </a:solidFill>
              </a:rPr>
              <a:t>Cell </a:t>
            </a:r>
            <a:r>
              <a:rPr lang="en-US" sz="1795" dirty="0">
                <a:solidFill>
                  <a:srgbClr val="FF0000"/>
                </a:solidFill>
              </a:rPr>
              <a:t>2</a:t>
            </a:r>
            <a:endParaRPr lang="pl-PL" sz="1795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38475" y="5966089"/>
            <a:ext cx="696024" cy="368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5" dirty="0">
                <a:solidFill>
                  <a:srgbClr val="00B050"/>
                </a:solidFill>
              </a:rPr>
              <a:t>Cell </a:t>
            </a:r>
            <a:r>
              <a:rPr lang="en-US" sz="1795" dirty="0">
                <a:solidFill>
                  <a:srgbClr val="00B050"/>
                </a:solidFill>
              </a:rPr>
              <a:t>3</a:t>
            </a:r>
            <a:endParaRPr lang="pl-PL" sz="1795" dirty="0">
              <a:solidFill>
                <a:srgbClr val="00B050"/>
              </a:solidFill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937" y="5171941"/>
            <a:ext cx="280646" cy="396498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308" y="4375074"/>
            <a:ext cx="280646" cy="396498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252" y="2597443"/>
            <a:ext cx="288896" cy="408153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814" y="1931547"/>
            <a:ext cx="288896" cy="408153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75647" y="2430328"/>
            <a:ext cx="288896" cy="408153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26785" y="3277195"/>
            <a:ext cx="288896" cy="408153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90485" y="2333552"/>
            <a:ext cx="288896" cy="408153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71219" y="2909555"/>
            <a:ext cx="582824" cy="571718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1944" y="2455848"/>
            <a:ext cx="582824" cy="571718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62939" y="4886084"/>
            <a:ext cx="582824" cy="571718"/>
          </a:xfrm>
          <a:prstGeom prst="rect">
            <a:avLst/>
          </a:prstGeom>
        </p:spPr>
      </p:pic>
      <p:sp>
        <p:nvSpPr>
          <p:cNvPr id="73" name="Oval 72"/>
          <p:cNvSpPr/>
          <p:nvPr/>
        </p:nvSpPr>
        <p:spPr>
          <a:xfrm>
            <a:off x="8964863" y="3764940"/>
            <a:ext cx="2761800" cy="2310361"/>
          </a:xfrm>
          <a:prstGeom prst="ellipse">
            <a:avLst/>
          </a:prstGeom>
          <a:solidFill>
            <a:schemeClr val="accent6">
              <a:alpha val="8000"/>
            </a:schemeClr>
          </a:solidFill>
          <a:ln>
            <a:solidFill>
              <a:schemeClr val="accent1">
                <a:shade val="50000"/>
                <a:alpha val="2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795"/>
          </a:p>
        </p:txBody>
      </p:sp>
      <p:sp>
        <p:nvSpPr>
          <p:cNvPr id="74" name="TextBox 73"/>
          <p:cNvSpPr txBox="1"/>
          <p:nvPr/>
        </p:nvSpPr>
        <p:spPr>
          <a:xfrm>
            <a:off x="7296281" y="1441854"/>
            <a:ext cx="696024" cy="368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5" dirty="0">
                <a:solidFill>
                  <a:schemeClr val="accent5"/>
                </a:solidFill>
              </a:rPr>
              <a:t>Cell </a:t>
            </a:r>
            <a:r>
              <a:rPr lang="en-US" sz="1795" dirty="0">
                <a:solidFill>
                  <a:schemeClr val="accent5"/>
                </a:solidFill>
              </a:rPr>
              <a:t>1</a:t>
            </a:r>
            <a:endParaRPr lang="pl-PL" sz="1795" dirty="0">
              <a:solidFill>
                <a:schemeClr val="accent5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605626" y="1000840"/>
            <a:ext cx="1588897" cy="368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5" dirty="0">
                <a:solidFill>
                  <a:srgbClr val="FF0000"/>
                </a:solidFill>
              </a:rPr>
              <a:t>Cell2: Chn0002</a:t>
            </a:r>
            <a:endParaRPr lang="pl-PL" sz="1795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985780" y="5983795"/>
            <a:ext cx="696024" cy="3685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5" dirty="0">
                <a:solidFill>
                  <a:srgbClr val="00B050"/>
                </a:solidFill>
              </a:rPr>
              <a:t>Cell </a:t>
            </a:r>
            <a:r>
              <a:rPr lang="en-US" sz="1795" dirty="0">
                <a:solidFill>
                  <a:srgbClr val="00B050"/>
                </a:solidFill>
              </a:rPr>
              <a:t>3</a:t>
            </a:r>
            <a:endParaRPr lang="pl-PL" sz="1795" dirty="0">
              <a:solidFill>
                <a:srgbClr val="00B050"/>
              </a:solidFill>
            </a:endParaRPr>
          </a:p>
        </p:txBody>
      </p:sp>
      <p:sp>
        <p:nvSpPr>
          <p:cNvPr id="77" name="Right Arrow 76"/>
          <p:cNvSpPr/>
          <p:nvPr/>
        </p:nvSpPr>
        <p:spPr>
          <a:xfrm>
            <a:off x="5129182" y="3277196"/>
            <a:ext cx="1833228" cy="678218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795"/>
          </a:p>
        </p:txBody>
      </p:sp>
      <p:sp>
        <p:nvSpPr>
          <p:cNvPr id="78" name="Oval 77"/>
          <p:cNvSpPr/>
          <p:nvPr/>
        </p:nvSpPr>
        <p:spPr>
          <a:xfrm>
            <a:off x="6977920" y="1791861"/>
            <a:ext cx="3273382" cy="2310361"/>
          </a:xfrm>
          <a:prstGeom prst="ellipse">
            <a:avLst/>
          </a:prstGeom>
          <a:solidFill>
            <a:schemeClr val="tx2">
              <a:alpha val="8000"/>
            </a:schemeClr>
          </a:solidFill>
          <a:ln>
            <a:solidFill>
              <a:schemeClr val="accent1">
                <a:shade val="50000"/>
                <a:alpha val="2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795"/>
          </a:p>
        </p:txBody>
      </p:sp>
      <p:sp>
        <p:nvSpPr>
          <p:cNvPr id="79" name="Oval 78"/>
          <p:cNvSpPr/>
          <p:nvPr/>
        </p:nvSpPr>
        <p:spPr>
          <a:xfrm>
            <a:off x="9063083" y="1436352"/>
            <a:ext cx="2302244" cy="2665869"/>
          </a:xfrm>
          <a:prstGeom prst="ellipse">
            <a:avLst/>
          </a:prstGeom>
          <a:solidFill>
            <a:srgbClr val="FF0000">
              <a:alpha val="8000"/>
            </a:srgbClr>
          </a:solidFill>
          <a:ln>
            <a:solidFill>
              <a:schemeClr val="accent1">
                <a:shade val="50000"/>
                <a:alpha val="2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795"/>
          </a:p>
        </p:txBody>
      </p:sp>
      <p:cxnSp>
        <p:nvCxnSpPr>
          <p:cNvPr id="80" name="Straight Connector 79"/>
          <p:cNvCxnSpPr/>
          <p:nvPr/>
        </p:nvCxnSpPr>
        <p:spPr>
          <a:xfrm>
            <a:off x="8091945" y="2265636"/>
            <a:ext cx="604360" cy="929777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8109589" y="2260773"/>
            <a:ext cx="565180" cy="923155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410924" y="3953093"/>
            <a:ext cx="2935419" cy="1473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5" dirty="0"/>
              <a:t>Predicted </a:t>
            </a:r>
            <a:r>
              <a:rPr lang="en-US" sz="1795" dirty="0"/>
              <a:t>Sleeping Cell 1</a:t>
            </a:r>
            <a:r>
              <a:rPr lang="en-US" sz="1795" dirty="0"/>
              <a:t/>
            </a:r>
            <a:br>
              <a:rPr lang="en-US" sz="1795" dirty="0"/>
            </a:br>
            <a:r>
              <a:rPr lang="en-US" sz="1795" dirty="0"/>
              <a:t>in X minutes</a:t>
            </a:r>
          </a:p>
          <a:p>
            <a:r>
              <a:rPr lang="en-US" sz="1795" dirty="0"/>
              <a:t>High priority UE (ambulance) </a:t>
            </a:r>
            <a:br>
              <a:rPr lang="en-US" sz="1795" dirty="0"/>
            </a:br>
            <a:r>
              <a:rPr lang="en-US" sz="1795" dirty="0"/>
              <a:t>proactively switched </a:t>
            </a:r>
            <a:br>
              <a:rPr lang="en-US" sz="1795" dirty="0"/>
            </a:br>
            <a:r>
              <a:rPr lang="en-US" sz="1795" dirty="0"/>
              <a:t>from Cell 1 to Cell</a:t>
            </a:r>
            <a:endParaRPr lang="pl-PL" sz="1795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0358" y="4059375"/>
            <a:ext cx="2385787" cy="7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02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83710" y="1435833"/>
            <a:ext cx="9663310" cy="504895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795" dirty="0"/>
              <a:t>ONAP</a:t>
            </a:r>
            <a:endParaRPr lang="pl-PL" sz="1795" dirty="0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D61689F-5C86-4B1D-8236-6199EF7CE4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D9BD86-6F80-4B6F-9511-6EC942537A81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60" name="Rectangle 59"/>
          <p:cNvSpPr/>
          <p:nvPr/>
        </p:nvSpPr>
        <p:spPr>
          <a:xfrm>
            <a:off x="3697503" y="2432607"/>
            <a:ext cx="2378112" cy="11534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pl-PL" sz="1197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8B677344-2DE8-46A7-A1C6-1E76A26993D0}"/>
              </a:ext>
            </a:extLst>
          </p:cNvPr>
          <p:cNvSpPr/>
          <p:nvPr/>
        </p:nvSpPr>
        <p:spPr>
          <a:xfrm>
            <a:off x="383710" y="209596"/>
            <a:ext cx="5772414" cy="5016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660" b="1" spc="-40" dirty="0"/>
              <a:t>Handover use case – current architecture</a:t>
            </a:r>
            <a:endParaRPr lang="ko-KR" altLang="en-US" sz="2660" b="1" spc="-40" dirty="0"/>
          </a:p>
        </p:txBody>
      </p:sp>
      <p:sp>
        <p:nvSpPr>
          <p:cNvPr id="5" name="Rectangle 4"/>
          <p:cNvSpPr/>
          <p:nvPr/>
        </p:nvSpPr>
        <p:spPr>
          <a:xfrm>
            <a:off x="3343386" y="4511332"/>
            <a:ext cx="5937504" cy="189853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63" dirty="0"/>
              <a:t>O-RAN </a:t>
            </a:r>
            <a:r>
              <a:rPr lang="en-US" sz="1463" dirty="0"/>
              <a:t>Simulator VNF</a:t>
            </a:r>
            <a:endParaRPr lang="pl-PL" sz="1463" dirty="0"/>
          </a:p>
        </p:txBody>
      </p:sp>
      <p:sp>
        <p:nvSpPr>
          <p:cNvPr id="7" name="Rectangle 6"/>
          <p:cNvSpPr/>
          <p:nvPr/>
        </p:nvSpPr>
        <p:spPr>
          <a:xfrm>
            <a:off x="5258711" y="5004668"/>
            <a:ext cx="1535708" cy="4643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A1 </a:t>
            </a:r>
            <a:r>
              <a:rPr lang="en-US" sz="1396" dirty="0"/>
              <a:t>Simulator BE</a:t>
            </a:r>
            <a:endParaRPr lang="pl-PL" sz="1396" dirty="0"/>
          </a:p>
        </p:txBody>
      </p:sp>
      <p:sp>
        <p:nvSpPr>
          <p:cNvPr id="8" name="Rectangle 7"/>
          <p:cNvSpPr/>
          <p:nvPr/>
        </p:nvSpPr>
        <p:spPr>
          <a:xfrm>
            <a:off x="5258711" y="5846789"/>
            <a:ext cx="1535708" cy="4643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A1 </a:t>
            </a:r>
            <a:r>
              <a:rPr lang="en-US" sz="1396" dirty="0"/>
              <a:t>Simulator FE</a:t>
            </a:r>
            <a:endParaRPr lang="pl-PL" sz="1396" dirty="0"/>
          </a:p>
        </p:txBody>
      </p:sp>
      <p:sp>
        <p:nvSpPr>
          <p:cNvPr id="9" name="Rectangle 8"/>
          <p:cNvSpPr/>
          <p:nvPr/>
        </p:nvSpPr>
        <p:spPr>
          <a:xfrm>
            <a:off x="7435632" y="5004666"/>
            <a:ext cx="1645684" cy="4643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OSC </a:t>
            </a:r>
            <a:r>
              <a:rPr lang="en-US" sz="1396" dirty="0"/>
              <a:t>A1 </a:t>
            </a:r>
            <a:r>
              <a:rPr lang="en-US" sz="1396" dirty="0"/>
              <a:t>Simulator</a:t>
            </a:r>
            <a:endParaRPr lang="pl-PL" sz="1396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857525" y="3523914"/>
            <a:ext cx="896083" cy="147570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56145" y="3912852"/>
            <a:ext cx="351378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/>
              <a:t>A1</a:t>
            </a:r>
            <a:endParaRPr lang="pl-PL" sz="1197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768172" y="5231782"/>
            <a:ext cx="641212" cy="32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31595" y="5468994"/>
            <a:ext cx="0" cy="37779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-Right Arrow 14"/>
          <p:cNvSpPr/>
          <p:nvPr/>
        </p:nvSpPr>
        <p:spPr>
          <a:xfrm>
            <a:off x="3424928" y="2655561"/>
            <a:ext cx="5089833" cy="391575"/>
          </a:xfrm>
          <a:prstGeom prst="left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97" dirty="0"/>
              <a:t>               </a:t>
            </a:r>
            <a:r>
              <a:rPr lang="en-US" sz="1197" dirty="0" err="1"/>
              <a:t>DMaaP</a:t>
            </a:r>
            <a:endParaRPr lang="pl-PL" sz="1197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075614" y="2941439"/>
            <a:ext cx="1751287" cy="204238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45793" y="3864127"/>
            <a:ext cx="364202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/>
              <a:t>O1</a:t>
            </a:r>
            <a:endParaRPr lang="pl-PL" sz="1197" dirty="0"/>
          </a:p>
        </p:txBody>
      </p:sp>
      <p:sp>
        <p:nvSpPr>
          <p:cNvPr id="18" name="Rectangle 17"/>
          <p:cNvSpPr/>
          <p:nvPr/>
        </p:nvSpPr>
        <p:spPr>
          <a:xfrm>
            <a:off x="3937163" y="2844006"/>
            <a:ext cx="1974861" cy="24947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97" dirty="0"/>
              <a:t>A1 Policy Agent</a:t>
            </a:r>
            <a:endParaRPr lang="pl-PL" sz="1197" dirty="0"/>
          </a:p>
        </p:txBody>
      </p:sp>
      <p:sp>
        <p:nvSpPr>
          <p:cNvPr id="21" name="Rectangle 20"/>
          <p:cNvSpPr/>
          <p:nvPr/>
        </p:nvSpPr>
        <p:spPr>
          <a:xfrm>
            <a:off x="3697504" y="1740286"/>
            <a:ext cx="5583387" cy="92683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97" dirty="0"/>
              <a:t>Docker compose</a:t>
            </a:r>
            <a:endParaRPr lang="pl-PL" sz="1197" dirty="0"/>
          </a:p>
        </p:txBody>
      </p:sp>
      <p:sp>
        <p:nvSpPr>
          <p:cNvPr id="22" name="Rectangle 21"/>
          <p:cNvSpPr/>
          <p:nvPr/>
        </p:nvSpPr>
        <p:spPr>
          <a:xfrm>
            <a:off x="3937162" y="2096777"/>
            <a:ext cx="1417314" cy="479352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97" dirty="0"/>
              <a:t>A1 Policy Actor</a:t>
            </a:r>
            <a:endParaRPr lang="pl-PL" sz="1097" dirty="0"/>
          </a:p>
        </p:txBody>
      </p:sp>
      <p:sp>
        <p:nvSpPr>
          <p:cNvPr id="23" name="Rectangle 22"/>
          <p:cNvSpPr/>
          <p:nvPr/>
        </p:nvSpPr>
        <p:spPr>
          <a:xfrm>
            <a:off x="7269800" y="2096776"/>
            <a:ext cx="1053428" cy="474933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97" dirty="0" err="1"/>
              <a:t>DataCollector</a:t>
            </a:r>
            <a:endParaRPr lang="pl-PL" sz="1097" dirty="0"/>
          </a:p>
        </p:txBody>
      </p:sp>
      <p:sp>
        <p:nvSpPr>
          <p:cNvPr id="24" name="Rectangle 23"/>
          <p:cNvSpPr/>
          <p:nvPr/>
        </p:nvSpPr>
        <p:spPr>
          <a:xfrm>
            <a:off x="5546010" y="2105951"/>
            <a:ext cx="1508481" cy="470099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97" dirty="0" err="1"/>
              <a:t>SlippingCellDetector</a:t>
            </a:r>
            <a:endParaRPr lang="en-US" sz="1097" dirty="0"/>
          </a:p>
          <a:p>
            <a:r>
              <a:rPr lang="en-US" sz="1097" dirty="0"/>
              <a:t>ML </a:t>
            </a:r>
            <a:r>
              <a:rPr lang="en-US" sz="1097" dirty="0"/>
              <a:t>Model</a:t>
            </a:r>
            <a:endParaRPr lang="pl-PL" sz="1097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823216" y="2582409"/>
            <a:ext cx="3685" cy="174860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324962" y="2366841"/>
            <a:ext cx="285566" cy="0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856145" y="2571710"/>
            <a:ext cx="0" cy="218280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flipV="1">
            <a:off x="5354475" y="1980283"/>
            <a:ext cx="3279069" cy="226958"/>
          </a:xfrm>
          <a:prstGeom prst="bentConnector3">
            <a:avLst>
              <a:gd name="adj1" fmla="val 3041"/>
            </a:avLst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ine Callout 2 31"/>
          <p:cNvSpPr/>
          <p:nvPr/>
        </p:nvSpPr>
        <p:spPr>
          <a:xfrm>
            <a:off x="10184254" y="5523670"/>
            <a:ext cx="1734464" cy="236809"/>
          </a:xfrm>
          <a:prstGeom prst="borderCallout2">
            <a:avLst>
              <a:gd name="adj1" fmla="val 18750"/>
              <a:gd name="adj2" fmla="val -8333"/>
              <a:gd name="adj3" fmla="val -1200434"/>
              <a:gd name="adj4" fmla="val -41888"/>
              <a:gd name="adj5" fmla="val -1199044"/>
              <a:gd name="adj6" fmla="val -134815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REST API</a:t>
            </a:r>
            <a:endParaRPr lang="pl-PL" sz="1064" dirty="0"/>
          </a:p>
        </p:txBody>
      </p:sp>
      <p:sp>
        <p:nvSpPr>
          <p:cNvPr id="33" name="Line Callout 2 32"/>
          <p:cNvSpPr/>
          <p:nvPr/>
        </p:nvSpPr>
        <p:spPr>
          <a:xfrm>
            <a:off x="716973" y="2195797"/>
            <a:ext cx="1244961" cy="236809"/>
          </a:xfrm>
          <a:prstGeom prst="borderCallout2">
            <a:avLst>
              <a:gd name="adj1" fmla="val 44611"/>
              <a:gd name="adj2" fmla="val 102701"/>
              <a:gd name="adj3" fmla="val 74167"/>
              <a:gd name="adj4" fmla="val 107016"/>
              <a:gd name="adj5" fmla="val 197393"/>
              <a:gd name="adj6" fmla="val 32656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REST API</a:t>
            </a:r>
            <a:endParaRPr lang="pl-PL" sz="1064" dirty="0"/>
          </a:p>
        </p:txBody>
      </p:sp>
      <p:sp>
        <p:nvSpPr>
          <p:cNvPr id="34" name="Line Callout 2 33"/>
          <p:cNvSpPr/>
          <p:nvPr/>
        </p:nvSpPr>
        <p:spPr>
          <a:xfrm>
            <a:off x="3238510" y="3628653"/>
            <a:ext cx="1244961" cy="236809"/>
          </a:xfrm>
          <a:prstGeom prst="borderCallout2">
            <a:avLst>
              <a:gd name="adj1" fmla="val 44611"/>
              <a:gd name="adj2" fmla="val 102701"/>
              <a:gd name="adj3" fmla="val 74167"/>
              <a:gd name="adj4" fmla="val 107016"/>
              <a:gd name="adj5" fmla="val 130892"/>
              <a:gd name="adj6" fmla="val 150178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REST API</a:t>
            </a:r>
            <a:endParaRPr lang="pl-PL" sz="1064" dirty="0"/>
          </a:p>
        </p:txBody>
      </p:sp>
      <p:sp>
        <p:nvSpPr>
          <p:cNvPr id="35" name="Line Callout 2 34"/>
          <p:cNvSpPr/>
          <p:nvPr/>
        </p:nvSpPr>
        <p:spPr>
          <a:xfrm>
            <a:off x="10223629" y="5847135"/>
            <a:ext cx="1695089" cy="236809"/>
          </a:xfrm>
          <a:prstGeom prst="borderCallout2">
            <a:avLst>
              <a:gd name="adj1" fmla="val 18750"/>
              <a:gd name="adj2" fmla="val -8333"/>
              <a:gd name="adj3" fmla="val -838373"/>
              <a:gd name="adj4" fmla="val -49699"/>
              <a:gd name="adj5" fmla="val -836984"/>
              <a:gd name="adj6" fmla="val -186883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REST API (VES Events)</a:t>
            </a:r>
            <a:endParaRPr lang="pl-PL" sz="1064" dirty="0"/>
          </a:p>
        </p:txBody>
      </p:sp>
      <p:sp>
        <p:nvSpPr>
          <p:cNvPr id="36" name="Rectangle 35"/>
          <p:cNvSpPr/>
          <p:nvPr/>
        </p:nvSpPr>
        <p:spPr>
          <a:xfrm>
            <a:off x="3531471" y="4999619"/>
            <a:ext cx="1535708" cy="4643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Netconf Server</a:t>
            </a:r>
            <a:endParaRPr lang="pl-PL" sz="1396" dirty="0"/>
          </a:p>
        </p:txBody>
      </p:sp>
      <p:sp>
        <p:nvSpPr>
          <p:cNvPr id="37" name="Can 36"/>
          <p:cNvSpPr/>
          <p:nvPr/>
        </p:nvSpPr>
        <p:spPr>
          <a:xfrm>
            <a:off x="4971412" y="5549562"/>
            <a:ext cx="423790" cy="185028"/>
          </a:xfrm>
          <a:prstGeom prst="ca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795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560080" y="5544513"/>
            <a:ext cx="411333" cy="11337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5395203" y="5520551"/>
            <a:ext cx="399809" cy="16349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653950" y="5709652"/>
            <a:ext cx="1321196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>
                <a:solidFill>
                  <a:schemeClr val="bg1"/>
                </a:solidFill>
              </a:rPr>
              <a:t>Shared file system</a:t>
            </a:r>
            <a:endParaRPr lang="pl-PL" sz="1197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4801" y="2659249"/>
            <a:ext cx="2301703" cy="365186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795" dirty="0"/>
              <a:t>ONAP RT</a:t>
            </a:r>
            <a:endParaRPr lang="pl-PL" sz="1795" dirty="0"/>
          </a:p>
        </p:txBody>
      </p:sp>
      <p:sp>
        <p:nvSpPr>
          <p:cNvPr id="48" name="Rectangle 47"/>
          <p:cNvSpPr/>
          <p:nvPr/>
        </p:nvSpPr>
        <p:spPr>
          <a:xfrm>
            <a:off x="997799" y="3316812"/>
            <a:ext cx="1535708" cy="464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AAI</a:t>
            </a:r>
            <a:endParaRPr lang="pl-PL" sz="1396" dirty="0"/>
          </a:p>
        </p:txBody>
      </p:sp>
      <p:sp>
        <p:nvSpPr>
          <p:cNvPr id="49" name="Rectangle 48"/>
          <p:cNvSpPr/>
          <p:nvPr/>
        </p:nvSpPr>
        <p:spPr>
          <a:xfrm>
            <a:off x="1961934" y="3962630"/>
            <a:ext cx="564788" cy="464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SO</a:t>
            </a:r>
            <a:endParaRPr lang="pl-PL" sz="1396" dirty="0"/>
          </a:p>
        </p:txBody>
      </p:sp>
      <p:sp>
        <p:nvSpPr>
          <p:cNvPr id="50" name="Rectangle 49"/>
          <p:cNvSpPr/>
          <p:nvPr/>
        </p:nvSpPr>
        <p:spPr>
          <a:xfrm>
            <a:off x="974933" y="4623072"/>
            <a:ext cx="1535708" cy="464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SDN-C</a:t>
            </a:r>
            <a:endParaRPr lang="pl-PL" sz="1396" dirty="0"/>
          </a:p>
        </p:txBody>
      </p:sp>
      <p:sp>
        <p:nvSpPr>
          <p:cNvPr id="51" name="Rectangle 50"/>
          <p:cNvSpPr/>
          <p:nvPr/>
        </p:nvSpPr>
        <p:spPr>
          <a:xfrm>
            <a:off x="994863" y="5288386"/>
            <a:ext cx="1535708" cy="464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CDS</a:t>
            </a:r>
            <a:endParaRPr lang="pl-PL" sz="1396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2197526" y="3781140"/>
            <a:ext cx="6785" cy="18175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194193" y="4418242"/>
            <a:ext cx="384" cy="2180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755534" y="5094050"/>
            <a:ext cx="384" cy="2180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Line Callout 2 60"/>
          <p:cNvSpPr/>
          <p:nvPr/>
        </p:nvSpPr>
        <p:spPr>
          <a:xfrm>
            <a:off x="10223629" y="6152212"/>
            <a:ext cx="1695089" cy="236809"/>
          </a:xfrm>
          <a:prstGeom prst="borderCallout2">
            <a:avLst>
              <a:gd name="adj1" fmla="val 18750"/>
              <a:gd name="adj2" fmla="val -8333"/>
              <a:gd name="adj3" fmla="val -199226"/>
              <a:gd name="adj4" fmla="val -36797"/>
              <a:gd name="adj5" fmla="val -205227"/>
              <a:gd name="adj6" fmla="val -246238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HTTP/HTTPs</a:t>
            </a:r>
            <a:endParaRPr lang="pl-PL" sz="1064" dirty="0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2523429" y="5236830"/>
            <a:ext cx="994118" cy="28372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Line Callout 2 63"/>
          <p:cNvSpPr/>
          <p:nvPr/>
        </p:nvSpPr>
        <p:spPr>
          <a:xfrm>
            <a:off x="3147595" y="6068405"/>
            <a:ext cx="1244961" cy="236809"/>
          </a:xfrm>
          <a:prstGeom prst="borderCallout2">
            <a:avLst>
              <a:gd name="adj1" fmla="val 55695"/>
              <a:gd name="adj2" fmla="val -6927"/>
              <a:gd name="adj3" fmla="val -84696"/>
              <a:gd name="adj4" fmla="val -11748"/>
              <a:gd name="adj5" fmla="val -282892"/>
              <a:gd name="adj6" fmla="val -11452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Netconf</a:t>
            </a:r>
            <a:endParaRPr lang="pl-PL" sz="1064" dirty="0"/>
          </a:p>
        </p:txBody>
      </p:sp>
      <p:cxnSp>
        <p:nvCxnSpPr>
          <p:cNvPr id="69" name="Straight Arrow Connector 68"/>
          <p:cNvCxnSpPr>
            <a:stCxn id="68" idx="3"/>
          </p:cNvCxnSpPr>
          <p:nvPr/>
        </p:nvCxnSpPr>
        <p:spPr>
          <a:xfrm flipV="1">
            <a:off x="1572152" y="4171118"/>
            <a:ext cx="368110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2548264" y="4200945"/>
            <a:ext cx="795122" cy="4656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898207" y="4190095"/>
            <a:ext cx="950901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/>
              <a:t>Deployment</a:t>
            </a:r>
            <a:endParaRPr lang="pl-PL" sz="1197" dirty="0"/>
          </a:p>
        </p:txBody>
      </p:sp>
      <p:sp>
        <p:nvSpPr>
          <p:cNvPr id="76" name="Rectangle 75"/>
          <p:cNvSpPr/>
          <p:nvPr/>
        </p:nvSpPr>
        <p:spPr>
          <a:xfrm>
            <a:off x="3038780" y="1651778"/>
            <a:ext cx="6816708" cy="2577499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192"/>
          </a:p>
        </p:txBody>
      </p:sp>
      <p:sp>
        <p:nvSpPr>
          <p:cNvPr id="77" name="TextBox 76"/>
          <p:cNvSpPr txBox="1"/>
          <p:nvPr/>
        </p:nvSpPr>
        <p:spPr>
          <a:xfrm>
            <a:off x="3013106" y="1389486"/>
            <a:ext cx="841897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 err="1">
                <a:solidFill>
                  <a:schemeClr val="bg1"/>
                </a:solidFill>
              </a:rPr>
              <a:t>NonRT</a:t>
            </a:r>
            <a:r>
              <a:rPr lang="en-US" sz="1197" dirty="0">
                <a:solidFill>
                  <a:schemeClr val="bg1"/>
                </a:solidFill>
              </a:rPr>
              <a:t> RIC</a:t>
            </a:r>
            <a:endParaRPr lang="pl-PL" sz="1197" dirty="0">
              <a:solidFill>
                <a:schemeClr val="bg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923989" y="3206252"/>
            <a:ext cx="1988036" cy="24947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97" dirty="0"/>
              <a:t>OSC A1 Policy Controller</a:t>
            </a:r>
            <a:endParaRPr lang="pl-PL" sz="1197" dirty="0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4849203" y="3080946"/>
            <a:ext cx="7676" cy="132973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n 18"/>
          <p:cNvSpPr/>
          <p:nvPr/>
        </p:nvSpPr>
        <p:spPr>
          <a:xfrm>
            <a:off x="8633544" y="1900246"/>
            <a:ext cx="423790" cy="596292"/>
          </a:xfrm>
          <a:prstGeom prst="ca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795"/>
          </a:p>
        </p:txBody>
      </p:sp>
      <p:sp>
        <p:nvSpPr>
          <p:cNvPr id="20" name="TextBox 19"/>
          <p:cNvSpPr txBox="1"/>
          <p:nvPr/>
        </p:nvSpPr>
        <p:spPr>
          <a:xfrm>
            <a:off x="7905222" y="1676784"/>
            <a:ext cx="1265090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>
                <a:solidFill>
                  <a:schemeClr val="bg1"/>
                </a:solidFill>
              </a:rPr>
              <a:t>O1 Event Storage</a:t>
            </a:r>
            <a:endParaRPr lang="pl-PL" sz="1197" dirty="0">
              <a:solidFill>
                <a:schemeClr val="bg1"/>
              </a:solidFill>
            </a:endParaRPr>
          </a:p>
        </p:txBody>
      </p:sp>
      <p:sp>
        <p:nvSpPr>
          <p:cNvPr id="30" name="Line Callout 2 29"/>
          <p:cNvSpPr/>
          <p:nvPr/>
        </p:nvSpPr>
        <p:spPr>
          <a:xfrm>
            <a:off x="6193876" y="1100273"/>
            <a:ext cx="1244961" cy="236809"/>
          </a:xfrm>
          <a:prstGeom prst="borderCallout2">
            <a:avLst>
              <a:gd name="adj1" fmla="val 52000"/>
              <a:gd name="adj2" fmla="val 104809"/>
              <a:gd name="adj3" fmla="val 55695"/>
              <a:gd name="adj4" fmla="val 117557"/>
              <a:gd name="adj5" fmla="val 459782"/>
              <a:gd name="adj6" fmla="val 19788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JDBC</a:t>
            </a:r>
            <a:endParaRPr lang="pl-PL" sz="1064" dirty="0"/>
          </a:p>
        </p:txBody>
      </p:sp>
      <p:sp>
        <p:nvSpPr>
          <p:cNvPr id="39" name="Smiley Face 38"/>
          <p:cNvSpPr/>
          <p:nvPr/>
        </p:nvSpPr>
        <p:spPr>
          <a:xfrm>
            <a:off x="1036234" y="3918300"/>
            <a:ext cx="487595" cy="487595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2"/>
          </a:p>
        </p:txBody>
      </p:sp>
      <p:sp>
        <p:nvSpPr>
          <p:cNvPr id="45" name="TextBox 44"/>
          <p:cNvSpPr txBox="1"/>
          <p:nvPr/>
        </p:nvSpPr>
        <p:spPr>
          <a:xfrm>
            <a:off x="10184254" y="1026114"/>
            <a:ext cx="1891228" cy="1566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97" b="1" dirty="0"/>
              <a:t>Community </a:t>
            </a:r>
            <a:r>
              <a:rPr lang="en-US" sz="1197" b="1" dirty="0" err="1"/>
              <a:t>Todo</a:t>
            </a:r>
            <a:r>
              <a:rPr lang="en-US" sz="1197" b="1" dirty="0"/>
              <a:t>:</a:t>
            </a:r>
          </a:p>
          <a:p>
            <a:pPr marL="228011" indent="-228011">
              <a:buFont typeface="Arial" panose="020B0604020202020204" pitchFamily="34" charset="0"/>
              <a:buChar char="•"/>
            </a:pPr>
            <a:r>
              <a:rPr lang="en-US" sz="1197" dirty="0"/>
              <a:t>Porting A1 Policy </a:t>
            </a:r>
            <a:br>
              <a:rPr lang="en-US" sz="1197" dirty="0"/>
            </a:br>
            <a:r>
              <a:rPr lang="en-US" sz="1197" dirty="0"/>
              <a:t>Agent (and other </a:t>
            </a:r>
            <a:br>
              <a:rPr lang="en-US" sz="1197" dirty="0"/>
            </a:br>
            <a:r>
              <a:rPr lang="en-US" sz="1197" dirty="0"/>
              <a:t>dependent components) to ONAP</a:t>
            </a:r>
          </a:p>
          <a:p>
            <a:pPr marL="228011" indent="-228011">
              <a:buFont typeface="Arial" panose="020B0604020202020204" pitchFamily="34" charset="0"/>
              <a:buChar char="•"/>
            </a:pPr>
            <a:r>
              <a:rPr lang="en-US" sz="1197" dirty="0"/>
              <a:t>Replacing OSC </a:t>
            </a:r>
            <a:br>
              <a:rPr lang="en-US" sz="1197" dirty="0"/>
            </a:br>
            <a:r>
              <a:rPr lang="en-US" sz="1197" dirty="0"/>
              <a:t>controller with </a:t>
            </a:r>
            <a:br>
              <a:rPr lang="en-US" sz="1197" dirty="0"/>
            </a:br>
            <a:r>
              <a:rPr lang="en-US" sz="1197" dirty="0"/>
              <a:t>SDN-R</a:t>
            </a:r>
          </a:p>
        </p:txBody>
      </p:sp>
    </p:spTree>
    <p:extLst>
      <p:ext uri="{BB962C8B-B14F-4D97-AF65-F5344CB8AC3E}">
        <p14:creationId xmlns:p14="http://schemas.microsoft.com/office/powerpoint/2010/main" val="427780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83710" y="1435833"/>
            <a:ext cx="9663310" cy="504895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795" dirty="0"/>
              <a:t>ONAP</a:t>
            </a:r>
            <a:endParaRPr lang="pl-PL" sz="1795" dirty="0"/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FD61689F-5C86-4B1D-8236-6199EF7CE4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D9BD86-6F80-4B6F-9511-6EC942537A81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8B677344-2DE8-46A7-A1C6-1E76A26993D0}"/>
              </a:ext>
            </a:extLst>
          </p:cNvPr>
          <p:cNvSpPr/>
          <p:nvPr/>
        </p:nvSpPr>
        <p:spPr>
          <a:xfrm>
            <a:off x="383710" y="209596"/>
            <a:ext cx="5372881" cy="5016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660" b="1" spc="-40" dirty="0"/>
              <a:t>Handover use case – final architecture</a:t>
            </a:r>
            <a:endParaRPr lang="ko-KR" altLang="en-US" sz="2660" b="1" spc="-40" dirty="0"/>
          </a:p>
        </p:txBody>
      </p:sp>
      <p:sp>
        <p:nvSpPr>
          <p:cNvPr id="5" name="Rectangle 4"/>
          <p:cNvSpPr/>
          <p:nvPr/>
        </p:nvSpPr>
        <p:spPr>
          <a:xfrm>
            <a:off x="3343386" y="4511332"/>
            <a:ext cx="5937504" cy="189853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63" dirty="0"/>
              <a:t>O-RAN </a:t>
            </a:r>
            <a:r>
              <a:rPr lang="en-US" sz="1463" dirty="0"/>
              <a:t>Simulator CNF (an O-RAN-like CNF in future)</a:t>
            </a:r>
            <a:endParaRPr lang="pl-PL" sz="1463" dirty="0"/>
          </a:p>
        </p:txBody>
      </p:sp>
      <p:sp>
        <p:nvSpPr>
          <p:cNvPr id="7" name="Rectangle 6"/>
          <p:cNvSpPr/>
          <p:nvPr/>
        </p:nvSpPr>
        <p:spPr>
          <a:xfrm>
            <a:off x="5258711" y="5004668"/>
            <a:ext cx="1535708" cy="4643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A1 </a:t>
            </a:r>
            <a:r>
              <a:rPr lang="en-US" sz="1396" dirty="0"/>
              <a:t>Simulator BE</a:t>
            </a:r>
            <a:endParaRPr lang="pl-PL" sz="1396" dirty="0"/>
          </a:p>
        </p:txBody>
      </p:sp>
      <p:sp>
        <p:nvSpPr>
          <p:cNvPr id="8" name="Rectangle 7"/>
          <p:cNvSpPr/>
          <p:nvPr/>
        </p:nvSpPr>
        <p:spPr>
          <a:xfrm>
            <a:off x="5258711" y="5846789"/>
            <a:ext cx="1535708" cy="4643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A1 </a:t>
            </a:r>
            <a:r>
              <a:rPr lang="en-US" sz="1396" dirty="0"/>
              <a:t>Simulator FE</a:t>
            </a:r>
            <a:endParaRPr lang="pl-PL" sz="1396" dirty="0"/>
          </a:p>
        </p:txBody>
      </p:sp>
      <p:sp>
        <p:nvSpPr>
          <p:cNvPr id="9" name="Rectangle 8"/>
          <p:cNvSpPr/>
          <p:nvPr/>
        </p:nvSpPr>
        <p:spPr>
          <a:xfrm>
            <a:off x="7435632" y="5004666"/>
            <a:ext cx="1645684" cy="46432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OSC </a:t>
            </a:r>
            <a:r>
              <a:rPr lang="en-US" sz="1396" dirty="0"/>
              <a:t>A1 </a:t>
            </a:r>
            <a:r>
              <a:rPr lang="en-US" sz="1396" dirty="0"/>
              <a:t>Simulator</a:t>
            </a:r>
            <a:endParaRPr lang="pl-PL" sz="1396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857525" y="3523914"/>
            <a:ext cx="896083" cy="147570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56145" y="3912852"/>
            <a:ext cx="351378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/>
              <a:t>A1</a:t>
            </a:r>
            <a:endParaRPr lang="pl-PL" sz="1197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768172" y="5231782"/>
            <a:ext cx="641212" cy="329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31595" y="5468994"/>
            <a:ext cx="0" cy="37779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eft-Right Arrow 14"/>
          <p:cNvSpPr/>
          <p:nvPr/>
        </p:nvSpPr>
        <p:spPr>
          <a:xfrm>
            <a:off x="3424928" y="2655561"/>
            <a:ext cx="5089833" cy="391575"/>
          </a:xfrm>
          <a:prstGeom prst="left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97" dirty="0"/>
              <a:t>        </a:t>
            </a:r>
            <a:r>
              <a:rPr lang="en-US" sz="1197" dirty="0" err="1"/>
              <a:t>DMaaP</a:t>
            </a:r>
            <a:endParaRPr lang="pl-PL" sz="1197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075614" y="2941439"/>
            <a:ext cx="1481485" cy="20423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45793" y="3864127"/>
            <a:ext cx="364202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/>
              <a:t>O1</a:t>
            </a:r>
            <a:endParaRPr lang="pl-PL" sz="1197" dirty="0"/>
          </a:p>
        </p:txBody>
      </p:sp>
      <p:sp>
        <p:nvSpPr>
          <p:cNvPr id="18" name="Rectangle 17"/>
          <p:cNvSpPr/>
          <p:nvPr/>
        </p:nvSpPr>
        <p:spPr>
          <a:xfrm>
            <a:off x="3937163" y="2844006"/>
            <a:ext cx="1840726" cy="24947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97" dirty="0"/>
              <a:t>A1 Policy Agent</a:t>
            </a:r>
            <a:endParaRPr lang="pl-PL" sz="1197" dirty="0"/>
          </a:p>
        </p:txBody>
      </p:sp>
      <p:sp>
        <p:nvSpPr>
          <p:cNvPr id="19" name="Can 18"/>
          <p:cNvSpPr/>
          <p:nvPr/>
        </p:nvSpPr>
        <p:spPr>
          <a:xfrm>
            <a:off x="9949758" y="1906993"/>
            <a:ext cx="423790" cy="596292"/>
          </a:xfrm>
          <a:prstGeom prst="ca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795"/>
          </a:p>
        </p:txBody>
      </p:sp>
      <p:sp>
        <p:nvSpPr>
          <p:cNvPr id="20" name="TextBox 19"/>
          <p:cNvSpPr txBox="1"/>
          <p:nvPr/>
        </p:nvSpPr>
        <p:spPr>
          <a:xfrm>
            <a:off x="8607396" y="1651779"/>
            <a:ext cx="1301959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>
                <a:solidFill>
                  <a:schemeClr val="bg1"/>
                </a:solidFill>
              </a:rPr>
              <a:t>Pluggable </a:t>
            </a:r>
            <a:r>
              <a:rPr lang="en-US" sz="1197" dirty="0">
                <a:solidFill>
                  <a:schemeClr val="bg1"/>
                </a:solidFill>
              </a:rPr>
              <a:t>Storage</a:t>
            </a:r>
            <a:endParaRPr lang="pl-PL" sz="1197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697504" y="1740286"/>
            <a:ext cx="3859595" cy="92683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97" dirty="0"/>
              <a:t>DCAE apps/R-APPs Layer</a:t>
            </a:r>
            <a:endParaRPr lang="pl-PL" sz="1197" dirty="0"/>
          </a:p>
        </p:txBody>
      </p:sp>
      <p:sp>
        <p:nvSpPr>
          <p:cNvPr id="22" name="Rectangle 21"/>
          <p:cNvSpPr/>
          <p:nvPr/>
        </p:nvSpPr>
        <p:spPr>
          <a:xfrm>
            <a:off x="3937162" y="2096777"/>
            <a:ext cx="1417314" cy="479352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97" dirty="0"/>
              <a:t>A1 Policy Actor</a:t>
            </a:r>
            <a:endParaRPr lang="pl-PL" sz="1097" dirty="0"/>
          </a:p>
        </p:txBody>
      </p:sp>
      <p:sp>
        <p:nvSpPr>
          <p:cNvPr id="23" name="Rectangle 22"/>
          <p:cNvSpPr/>
          <p:nvPr/>
        </p:nvSpPr>
        <p:spPr>
          <a:xfrm>
            <a:off x="7269799" y="1838568"/>
            <a:ext cx="1375670" cy="733142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097" dirty="0"/>
              <a:t>Data</a:t>
            </a:r>
          </a:p>
          <a:p>
            <a:pPr algn="ctr"/>
            <a:r>
              <a:rPr lang="en-US" sz="1097" dirty="0"/>
              <a:t>Collector</a:t>
            </a:r>
          </a:p>
          <a:p>
            <a:pPr algn="ctr"/>
            <a:r>
              <a:rPr lang="en-US" sz="1097" dirty="0"/>
              <a:t>(a placeholder for C&amp;PS, </a:t>
            </a:r>
            <a:r>
              <a:rPr lang="en-US" sz="1097" b="1" dirty="0"/>
              <a:t>R1 API</a:t>
            </a:r>
            <a:r>
              <a:rPr lang="en-US" sz="1097" dirty="0"/>
              <a:t>)</a:t>
            </a:r>
            <a:endParaRPr lang="pl-PL" sz="1097" dirty="0"/>
          </a:p>
        </p:txBody>
      </p:sp>
      <p:sp>
        <p:nvSpPr>
          <p:cNvPr id="24" name="Rectangle 23"/>
          <p:cNvSpPr/>
          <p:nvPr/>
        </p:nvSpPr>
        <p:spPr>
          <a:xfrm>
            <a:off x="5546010" y="2105951"/>
            <a:ext cx="1508481" cy="470099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80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097" dirty="0" err="1"/>
              <a:t>SlippingCellDetector</a:t>
            </a:r>
            <a:endParaRPr lang="en-US" sz="1097" dirty="0"/>
          </a:p>
          <a:p>
            <a:r>
              <a:rPr lang="en-US" sz="1097" dirty="0"/>
              <a:t>ML </a:t>
            </a:r>
            <a:r>
              <a:rPr lang="en-US" sz="1097" dirty="0"/>
              <a:t>Model</a:t>
            </a:r>
            <a:endParaRPr lang="pl-PL" sz="1097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940165" y="2582409"/>
            <a:ext cx="3685" cy="174860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3" idx="3"/>
            <a:endCxn id="19" idx="2"/>
          </p:cNvCxnSpPr>
          <p:nvPr/>
        </p:nvCxnSpPr>
        <p:spPr>
          <a:xfrm>
            <a:off x="8645469" y="2205139"/>
            <a:ext cx="1304289" cy="0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856145" y="2571710"/>
            <a:ext cx="0" cy="218280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354476" y="2366841"/>
            <a:ext cx="191534" cy="0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flipV="1">
            <a:off x="5354476" y="1958771"/>
            <a:ext cx="1915325" cy="248468"/>
          </a:xfrm>
          <a:prstGeom prst="bentConnector3">
            <a:avLst>
              <a:gd name="adj1" fmla="val 3865"/>
            </a:avLst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Line Callout 2 2"/>
          <p:cNvSpPr/>
          <p:nvPr/>
        </p:nvSpPr>
        <p:spPr>
          <a:xfrm>
            <a:off x="5912024" y="1010127"/>
            <a:ext cx="1244961" cy="23680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66924"/>
              <a:gd name="adj6" fmla="val -42451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REST API</a:t>
            </a:r>
            <a:endParaRPr lang="pl-PL" sz="1064" dirty="0"/>
          </a:p>
        </p:txBody>
      </p:sp>
      <p:sp>
        <p:nvSpPr>
          <p:cNvPr id="30" name="Line Callout 2 29"/>
          <p:cNvSpPr/>
          <p:nvPr/>
        </p:nvSpPr>
        <p:spPr>
          <a:xfrm>
            <a:off x="10452495" y="1401851"/>
            <a:ext cx="1244961" cy="23680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45252"/>
              <a:gd name="adj6" fmla="val -6212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JDBC (?)</a:t>
            </a:r>
            <a:endParaRPr lang="pl-PL" sz="1064" dirty="0"/>
          </a:p>
        </p:txBody>
      </p:sp>
      <p:sp>
        <p:nvSpPr>
          <p:cNvPr id="33" name="Line Callout 2 32"/>
          <p:cNvSpPr/>
          <p:nvPr/>
        </p:nvSpPr>
        <p:spPr>
          <a:xfrm>
            <a:off x="716973" y="2195797"/>
            <a:ext cx="1244961" cy="236809"/>
          </a:xfrm>
          <a:prstGeom prst="borderCallout2">
            <a:avLst>
              <a:gd name="adj1" fmla="val 44611"/>
              <a:gd name="adj2" fmla="val 102701"/>
              <a:gd name="adj3" fmla="val 74167"/>
              <a:gd name="adj4" fmla="val 107016"/>
              <a:gd name="adj5" fmla="val 197393"/>
              <a:gd name="adj6" fmla="val 32656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REST API</a:t>
            </a:r>
            <a:endParaRPr lang="pl-PL" sz="1064" dirty="0"/>
          </a:p>
        </p:txBody>
      </p:sp>
      <p:sp>
        <p:nvSpPr>
          <p:cNvPr id="34" name="Line Callout 2 33"/>
          <p:cNvSpPr/>
          <p:nvPr/>
        </p:nvSpPr>
        <p:spPr>
          <a:xfrm>
            <a:off x="3238510" y="3628653"/>
            <a:ext cx="1244961" cy="236809"/>
          </a:xfrm>
          <a:prstGeom prst="borderCallout2">
            <a:avLst>
              <a:gd name="adj1" fmla="val 44611"/>
              <a:gd name="adj2" fmla="val 102701"/>
              <a:gd name="adj3" fmla="val 74167"/>
              <a:gd name="adj4" fmla="val 107016"/>
              <a:gd name="adj5" fmla="val 130892"/>
              <a:gd name="adj6" fmla="val 150178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REST API</a:t>
            </a:r>
            <a:endParaRPr lang="pl-PL" sz="1064" dirty="0"/>
          </a:p>
        </p:txBody>
      </p:sp>
      <p:sp>
        <p:nvSpPr>
          <p:cNvPr id="35" name="Line Callout 2 34"/>
          <p:cNvSpPr/>
          <p:nvPr/>
        </p:nvSpPr>
        <p:spPr>
          <a:xfrm>
            <a:off x="10157137" y="3510249"/>
            <a:ext cx="1695089" cy="236809"/>
          </a:xfrm>
          <a:prstGeom prst="borderCallout2">
            <a:avLst>
              <a:gd name="adj1" fmla="val 18750"/>
              <a:gd name="adj2" fmla="val -8333"/>
              <a:gd name="adj3" fmla="val 96334"/>
              <a:gd name="adj4" fmla="val -18215"/>
              <a:gd name="adj5" fmla="val 197474"/>
              <a:gd name="adj6" fmla="val -198238"/>
            </a:avLst>
          </a:prstGeom>
          <a:solidFill>
            <a:srgbClr val="00B050"/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REST API (VES Events)</a:t>
            </a:r>
            <a:endParaRPr lang="pl-PL" sz="1064" dirty="0"/>
          </a:p>
        </p:txBody>
      </p:sp>
      <p:sp>
        <p:nvSpPr>
          <p:cNvPr id="47" name="Rectangle 46"/>
          <p:cNvSpPr/>
          <p:nvPr/>
        </p:nvSpPr>
        <p:spPr>
          <a:xfrm>
            <a:off x="614801" y="2659249"/>
            <a:ext cx="2301703" cy="365186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795" dirty="0"/>
              <a:t>ONAP RT</a:t>
            </a:r>
            <a:endParaRPr lang="pl-PL" sz="1795" dirty="0"/>
          </a:p>
        </p:txBody>
      </p:sp>
      <p:sp>
        <p:nvSpPr>
          <p:cNvPr id="48" name="Rectangle 47"/>
          <p:cNvSpPr/>
          <p:nvPr/>
        </p:nvSpPr>
        <p:spPr>
          <a:xfrm>
            <a:off x="997799" y="3316812"/>
            <a:ext cx="1535708" cy="464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AAI</a:t>
            </a:r>
            <a:endParaRPr lang="pl-PL" sz="1396" dirty="0"/>
          </a:p>
        </p:txBody>
      </p:sp>
      <p:sp>
        <p:nvSpPr>
          <p:cNvPr id="49" name="Rectangle 48"/>
          <p:cNvSpPr/>
          <p:nvPr/>
        </p:nvSpPr>
        <p:spPr>
          <a:xfrm>
            <a:off x="1961934" y="3962630"/>
            <a:ext cx="564788" cy="464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SO</a:t>
            </a:r>
            <a:endParaRPr lang="pl-PL" sz="1396" dirty="0"/>
          </a:p>
        </p:txBody>
      </p:sp>
      <p:sp>
        <p:nvSpPr>
          <p:cNvPr id="50" name="Rectangle 49"/>
          <p:cNvSpPr/>
          <p:nvPr/>
        </p:nvSpPr>
        <p:spPr>
          <a:xfrm>
            <a:off x="974933" y="4623072"/>
            <a:ext cx="1535708" cy="464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SDN-C</a:t>
            </a:r>
            <a:endParaRPr lang="pl-PL" sz="1396" dirty="0"/>
          </a:p>
        </p:txBody>
      </p:sp>
      <p:sp>
        <p:nvSpPr>
          <p:cNvPr id="51" name="Rectangle 50"/>
          <p:cNvSpPr/>
          <p:nvPr/>
        </p:nvSpPr>
        <p:spPr>
          <a:xfrm>
            <a:off x="994863" y="5288386"/>
            <a:ext cx="1535708" cy="464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CDS</a:t>
            </a:r>
            <a:endParaRPr lang="pl-PL" sz="1396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2197526" y="3781140"/>
            <a:ext cx="6785" cy="18175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194193" y="4418242"/>
            <a:ext cx="384" cy="2180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755534" y="5094050"/>
            <a:ext cx="384" cy="2180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Line Callout 2 60"/>
          <p:cNvSpPr/>
          <p:nvPr/>
        </p:nvSpPr>
        <p:spPr>
          <a:xfrm>
            <a:off x="10169296" y="5626339"/>
            <a:ext cx="1695089" cy="23680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3832"/>
              <a:gd name="adj6" fmla="val -244173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HTTP/HTTPs</a:t>
            </a:r>
            <a:endParaRPr lang="pl-PL" sz="1064" dirty="0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2523429" y="5231783"/>
            <a:ext cx="2639515" cy="2887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1007364" y="3938955"/>
            <a:ext cx="564788" cy="464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96" dirty="0"/>
              <a:t>VID</a:t>
            </a:r>
            <a:endParaRPr lang="pl-PL" sz="1396" dirty="0"/>
          </a:p>
        </p:txBody>
      </p:sp>
      <p:cxnSp>
        <p:nvCxnSpPr>
          <p:cNvPr id="69" name="Straight Arrow Connector 68"/>
          <p:cNvCxnSpPr>
            <a:stCxn id="68" idx="3"/>
          </p:cNvCxnSpPr>
          <p:nvPr/>
        </p:nvCxnSpPr>
        <p:spPr>
          <a:xfrm flipV="1">
            <a:off x="1572152" y="4171118"/>
            <a:ext cx="368110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2548264" y="4200945"/>
            <a:ext cx="795122" cy="4656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898207" y="4190095"/>
            <a:ext cx="950901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/>
              <a:t>Deployment</a:t>
            </a:r>
            <a:endParaRPr lang="pl-PL" sz="1197" dirty="0"/>
          </a:p>
        </p:txBody>
      </p:sp>
      <p:sp>
        <p:nvSpPr>
          <p:cNvPr id="76" name="Rectangle 75"/>
          <p:cNvSpPr/>
          <p:nvPr/>
        </p:nvSpPr>
        <p:spPr>
          <a:xfrm>
            <a:off x="3038780" y="1651778"/>
            <a:ext cx="6816708" cy="2577499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192"/>
          </a:p>
        </p:txBody>
      </p:sp>
      <p:sp>
        <p:nvSpPr>
          <p:cNvPr id="77" name="TextBox 76"/>
          <p:cNvSpPr txBox="1"/>
          <p:nvPr/>
        </p:nvSpPr>
        <p:spPr>
          <a:xfrm>
            <a:off x="3013106" y="1389486"/>
            <a:ext cx="841897" cy="276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7" dirty="0" err="1">
                <a:solidFill>
                  <a:schemeClr val="bg1"/>
                </a:solidFill>
              </a:rPr>
              <a:t>NonRT</a:t>
            </a:r>
            <a:r>
              <a:rPr lang="en-US" sz="1197" dirty="0">
                <a:solidFill>
                  <a:schemeClr val="bg1"/>
                </a:solidFill>
              </a:rPr>
              <a:t> RIC</a:t>
            </a:r>
            <a:endParaRPr lang="pl-PL" sz="1197" dirty="0">
              <a:solidFill>
                <a:schemeClr val="bg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923989" y="3206252"/>
            <a:ext cx="1840726" cy="24947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207" tIns="45604" rIns="91207" bIns="456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97" dirty="0"/>
              <a:t>SDN-R</a:t>
            </a:r>
            <a:endParaRPr lang="pl-PL" sz="1197" dirty="0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4849203" y="3080946"/>
            <a:ext cx="7676" cy="132973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Line Callout 2 95"/>
          <p:cNvSpPr/>
          <p:nvPr/>
        </p:nvSpPr>
        <p:spPr>
          <a:xfrm>
            <a:off x="7461332" y="1007083"/>
            <a:ext cx="1244961" cy="23680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00672"/>
              <a:gd name="adj6" fmla="val -3893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64" dirty="0"/>
              <a:t>REST API (R1?)</a:t>
            </a:r>
            <a:endParaRPr lang="pl-PL" sz="1064" dirty="0"/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7078267" y="2366841"/>
            <a:ext cx="191534" cy="0"/>
          </a:xfrm>
          <a:prstGeom prst="straightConnector1">
            <a:avLst/>
          </a:prstGeom>
          <a:ln w="12700">
            <a:solidFill>
              <a:schemeClr val="bg1">
                <a:lumMod val="9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26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7206" y="1743869"/>
            <a:ext cx="830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accent1"/>
                </a:solidFill>
              </a:rPr>
              <a:t>THANK YOU!</a:t>
            </a:r>
          </a:p>
          <a:p>
            <a:pPr algn="ctr"/>
            <a:r>
              <a:rPr lang="en-US" sz="8000" b="1" dirty="0" smtClean="0">
                <a:solidFill>
                  <a:schemeClr val="accent1"/>
                </a:solidFill>
              </a:rPr>
              <a:t>ANY QUESTION?</a:t>
            </a:r>
            <a:endParaRPr lang="pl-PL" sz="8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97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Agenda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9755" y="1210469"/>
            <a:ext cx="10586906" cy="4432182"/>
          </a:xfrm>
          <a:prstGeom prst="rect">
            <a:avLst/>
          </a:prstGeom>
          <a:noFill/>
        </p:spPr>
        <p:txBody>
          <a:bodyPr wrap="square" lIns="122118" tIns="61059" rIns="122118" bIns="61059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DCAE Overview</a:t>
            </a:r>
          </a:p>
          <a:p>
            <a:pPr marL="1067791" lvl="1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Architecture</a:t>
            </a:r>
          </a:p>
          <a:p>
            <a:pPr marL="1067791" lvl="1" indent="-457200">
              <a:buFont typeface="Arial" panose="020B0604020202020204" pitchFamily="34" charset="0"/>
              <a:buChar char="•"/>
            </a:pPr>
            <a:r>
              <a:rPr lang="en-US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Cloudify</a:t>
            </a:r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1067791" lvl="1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Blueprint example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Onboarding flows:</a:t>
            </a:r>
          </a:p>
          <a:p>
            <a:pPr marL="1067791" lvl="1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By using DCAE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MOD</a:t>
            </a:r>
          </a:p>
          <a:p>
            <a:pPr marL="1067791" lvl="1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By using DCAE DASHBOARD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R-APP Onboarding example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Consul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DCAE MS vs </a:t>
            </a:r>
            <a:r>
              <a:rPr lang="en-US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cNF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8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Architecture</a:t>
            </a:r>
            <a:endParaRPr lang="pl-P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9098"/>
            <a:ext cx="8917434" cy="52876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95051" y="887433"/>
            <a:ext cx="670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This is a framework </a:t>
            </a:r>
            <a:r>
              <a:rPr lang="en-US" sz="1800" dirty="0"/>
              <a:t>providing the platform to deploying and constructing intelligent and automated control loops to ONAP and distributing it.</a:t>
            </a:r>
            <a:endParaRPr lang="pl-PL" sz="1800" dirty="0"/>
          </a:p>
        </p:txBody>
      </p:sp>
      <p:sp>
        <p:nvSpPr>
          <p:cNvPr id="11" name="Rectangle 10"/>
          <p:cNvSpPr/>
          <p:nvPr/>
        </p:nvSpPr>
        <p:spPr>
          <a:xfrm>
            <a:off x="100806" y="753270"/>
            <a:ext cx="487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D</a:t>
            </a:r>
            <a:r>
              <a:rPr lang="en-US" dirty="0"/>
              <a:t>ata </a:t>
            </a:r>
            <a:r>
              <a:rPr lang="en-US" b="1" dirty="0"/>
              <a:t>C</a:t>
            </a:r>
            <a:r>
              <a:rPr lang="en-US" dirty="0"/>
              <a:t>ollection </a:t>
            </a:r>
            <a:r>
              <a:rPr lang="en-US" b="1" dirty="0"/>
              <a:t>A</a:t>
            </a:r>
            <a:r>
              <a:rPr lang="en-US" dirty="0"/>
              <a:t>nalytics and </a:t>
            </a:r>
            <a:r>
              <a:rPr lang="en-US" b="1" dirty="0"/>
              <a:t>E</a:t>
            </a:r>
            <a:r>
              <a:rPr lang="en-US" dirty="0"/>
              <a:t>vents</a:t>
            </a:r>
            <a:endParaRPr lang="pl-PL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9022718" y="3981903"/>
            <a:ext cx="29718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786916" y="1617424"/>
            <a:ext cx="281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Platform</a:t>
            </a:r>
            <a:endParaRPr lang="pl-PL" b="1" dirty="0"/>
          </a:p>
        </p:txBody>
      </p:sp>
      <p:sp>
        <p:nvSpPr>
          <p:cNvPr id="16" name="Rectangle 15"/>
          <p:cNvSpPr/>
          <p:nvPr/>
        </p:nvSpPr>
        <p:spPr>
          <a:xfrm>
            <a:off x="8811522" y="4087553"/>
            <a:ext cx="26457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MicroServices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(MS)</a:t>
            </a:r>
            <a:endParaRPr lang="pl-PL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86916" y="2041217"/>
            <a:ext cx="32076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Sets of components that allows to deploy and modify </a:t>
            </a:r>
            <a:r>
              <a:rPr lang="en-US" sz="1400" dirty="0" err="1" smtClean="0"/>
              <a:t>MicroServices</a:t>
            </a:r>
            <a:r>
              <a:rPr lang="en-US" sz="1400" dirty="0" smtClean="0"/>
              <a:t> in the Kubernetes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Is base </a:t>
            </a:r>
            <a:r>
              <a:rPr lang="en-US" sz="1400" dirty="0"/>
              <a:t>on </a:t>
            </a:r>
            <a:r>
              <a:rPr lang="en-US" sz="1400" b="1" dirty="0" err="1"/>
              <a:t>Cloudify</a:t>
            </a:r>
            <a:r>
              <a:rPr lang="en-US" sz="1400" dirty="0"/>
              <a:t> </a:t>
            </a:r>
            <a:r>
              <a:rPr lang="en-US" sz="1400" dirty="0" smtClean="0"/>
              <a:t>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Use </a:t>
            </a:r>
            <a:r>
              <a:rPr lang="en-US" sz="1400" b="1" dirty="0" smtClean="0"/>
              <a:t>k8s plugin </a:t>
            </a:r>
            <a:r>
              <a:rPr lang="en-US" sz="1400" dirty="0" smtClean="0"/>
              <a:t>to communicate with Kubernetes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Use Consul to store the </a:t>
            </a:r>
            <a:r>
              <a:rPr lang="en-US" sz="1400" dirty="0" err="1" smtClean="0"/>
              <a:t>MicroServices</a:t>
            </a:r>
            <a:r>
              <a:rPr lang="en-US" sz="1400" dirty="0" smtClean="0"/>
              <a:t> runtime configuration</a:t>
            </a:r>
            <a:endParaRPr lang="pl-PL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8676217" y="4571432"/>
            <a:ext cx="3429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They are the functional components that realize the collection and analytics </a:t>
            </a:r>
            <a:r>
              <a:rPr lang="en-US" sz="1400" dirty="0" smtClean="0"/>
              <a:t>needs e.g</a:t>
            </a:r>
            <a:r>
              <a:rPr lang="en-US" sz="1400" dirty="0" smtClean="0"/>
              <a:t>. for ONAP </a:t>
            </a:r>
            <a:r>
              <a:rPr lang="en-US" sz="1400" dirty="0"/>
              <a:t>control </a:t>
            </a:r>
            <a:r>
              <a:rPr lang="en-US" sz="1400" dirty="0" smtClean="0"/>
              <a:t>loops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We can define 3 category of the MS:</a:t>
            </a:r>
          </a:p>
          <a:p>
            <a:pPr marL="896341" lvl="1" indent="-285750">
              <a:buFont typeface="Arial" panose="020B0604020202020204" pitchFamily="34" charset="0"/>
              <a:buChar char="•"/>
            </a:pPr>
            <a:r>
              <a:rPr lang="pl-PL" sz="1400" b="1" dirty="0" smtClean="0"/>
              <a:t>Static</a:t>
            </a:r>
            <a:endParaRPr lang="en-US" sz="1400" dirty="0"/>
          </a:p>
          <a:p>
            <a:pPr marL="896341" lvl="1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On-demand</a:t>
            </a:r>
            <a:r>
              <a:rPr lang="en-US" sz="1400" dirty="0" smtClean="0"/>
              <a:t> (standalone)</a:t>
            </a:r>
          </a:p>
          <a:p>
            <a:pPr marL="896341" lvl="1" indent="-285750">
              <a:buFont typeface="Arial" panose="020B0604020202020204" pitchFamily="34" charset="0"/>
              <a:buChar char="•"/>
            </a:pPr>
            <a:r>
              <a:rPr lang="en-US" sz="1400" b="1" dirty="0" smtClean="0"/>
              <a:t>“Custom</a:t>
            </a:r>
            <a:r>
              <a:rPr lang="en-US" sz="1400" b="1" dirty="0"/>
              <a:t>” </a:t>
            </a:r>
            <a:r>
              <a:rPr lang="en-US" sz="1400" b="1" dirty="0" smtClean="0"/>
              <a:t>on-demand </a:t>
            </a:r>
            <a:r>
              <a:rPr lang="en-US" sz="1400" dirty="0" smtClean="0"/>
              <a:t>(bound </a:t>
            </a:r>
            <a:r>
              <a:rPr lang="en-US" sz="1400" dirty="0"/>
              <a:t>to SDC service)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56402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Cloudify</a:t>
            </a:r>
            <a:endParaRPr lang="pl-PL" dirty="0"/>
          </a:p>
        </p:txBody>
      </p:sp>
      <p:sp>
        <p:nvSpPr>
          <p:cNvPr id="4" name="TextBox 3"/>
          <p:cNvSpPr txBox="1"/>
          <p:nvPr/>
        </p:nvSpPr>
        <p:spPr>
          <a:xfrm>
            <a:off x="184397" y="19673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most imported (</a:t>
            </a:r>
            <a:r>
              <a:rPr lang="en-US" dirty="0"/>
              <a:t>from DCAE </a:t>
            </a:r>
            <a:r>
              <a:rPr lang="en-US" dirty="0" smtClean="0"/>
              <a:t>point of view) elements: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84397" y="2475131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Blueprints</a:t>
            </a:r>
            <a:r>
              <a:rPr lang="en-US" sz="1800" dirty="0" smtClean="0"/>
              <a:t> </a:t>
            </a:r>
            <a:r>
              <a:rPr lang="en-US" sz="1800" dirty="0"/>
              <a:t>- is a model of the application’s topology and its operations implementation</a:t>
            </a:r>
            <a:r>
              <a:rPr lang="en-US" sz="1800" dirty="0" smtClean="0"/>
              <a:t>. Described using TOSCA.</a:t>
            </a:r>
            <a:endParaRPr lang="pl-PL" sz="1800" dirty="0"/>
          </a:p>
        </p:txBody>
      </p:sp>
      <p:sp>
        <p:nvSpPr>
          <p:cNvPr id="6" name="Rectangle 5"/>
          <p:cNvSpPr/>
          <p:nvPr/>
        </p:nvSpPr>
        <p:spPr>
          <a:xfrm>
            <a:off x="7187406" y="2475131"/>
            <a:ext cx="487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/>
              <a:t>Inputs</a:t>
            </a:r>
            <a:r>
              <a:rPr lang="en-US" sz="1800" dirty="0"/>
              <a:t> </a:t>
            </a:r>
            <a:r>
              <a:rPr lang="en-US" sz="1800" dirty="0" smtClean="0"/>
              <a:t>– overwrite values for specific prams per instance</a:t>
            </a:r>
            <a:endParaRPr lang="pl-PL" sz="1800" dirty="0"/>
          </a:p>
        </p:txBody>
      </p:sp>
      <p:sp>
        <p:nvSpPr>
          <p:cNvPr id="7" name="Rectangle 6"/>
          <p:cNvSpPr/>
          <p:nvPr/>
        </p:nvSpPr>
        <p:spPr>
          <a:xfrm>
            <a:off x="224662" y="856738"/>
            <a:ext cx="11041698" cy="9233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800" b="1" dirty="0" err="1">
                <a:solidFill>
                  <a:schemeClr val="tx1"/>
                </a:solidFill>
              </a:rPr>
              <a:t>Cloudify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- is </a:t>
            </a:r>
            <a:r>
              <a:rPr lang="en-US" sz="1800" dirty="0">
                <a:solidFill>
                  <a:schemeClr val="tx1"/>
                </a:solidFill>
              </a:rPr>
              <a:t>an open source cloud </a:t>
            </a:r>
            <a:r>
              <a:rPr lang="en-US" sz="1800" dirty="0" err="1" smtClean="0">
                <a:solidFill>
                  <a:schemeClr val="tx1"/>
                </a:solidFill>
              </a:rPr>
              <a:t>orchiestration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framework. </a:t>
            </a:r>
            <a:r>
              <a:rPr lang="en-US" sz="1800" dirty="0" err="1">
                <a:solidFill>
                  <a:schemeClr val="tx1"/>
                </a:solidFill>
              </a:rPr>
              <a:t>Cloudify</a:t>
            </a:r>
            <a:r>
              <a:rPr lang="en-US" sz="1800" dirty="0">
                <a:solidFill>
                  <a:schemeClr val="tx1"/>
                </a:solidFill>
              </a:rPr>
              <a:t> enables you to model applications and services and automate their entire life cycle, including </a:t>
            </a:r>
            <a:r>
              <a:rPr lang="en-US" sz="1800" dirty="0" smtClean="0">
                <a:solidFill>
                  <a:schemeClr val="tx1"/>
                </a:solidFill>
              </a:rPr>
              <a:t>deployment, monitoring </a:t>
            </a:r>
            <a:r>
              <a:rPr lang="en-US" sz="1800" dirty="0">
                <a:solidFill>
                  <a:schemeClr val="tx1"/>
                </a:solidFill>
              </a:rPr>
              <a:t>all aspects of a deployed application</a:t>
            </a:r>
            <a:r>
              <a:rPr lang="en-US" sz="1800" dirty="0" smtClean="0">
                <a:solidFill>
                  <a:schemeClr val="tx1"/>
                </a:solidFill>
              </a:rPr>
              <a:t>, changing the configuration.</a:t>
            </a:r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87687" y="5056886"/>
            <a:ext cx="3536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Deployment – </a:t>
            </a:r>
            <a:r>
              <a:rPr lang="en-US" sz="1800" dirty="0" smtClean="0"/>
              <a:t>DCAE MS blueprint instance (created with selected inputs). In fact this is a pod in the Kubernetes.</a:t>
            </a:r>
            <a:endParaRPr lang="pl-PL" sz="1800" b="1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99478" y="3172761"/>
            <a:ext cx="7825090" cy="1492716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bash-4.2$ </a:t>
            </a:r>
            <a:r>
              <a:rPr kumimoji="0" lang="pl-PL" altLang="pl-PL" sz="900" b="1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cfy blueprints list</a:t>
            </a:r>
            <a:br>
              <a:rPr kumimoji="0" lang="pl-PL" altLang="pl-PL" sz="900" b="1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Listing all blueprints...</a:t>
            </a:r>
            <a:b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/>
            </a:r>
            <a:b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Blueprints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+---------------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----------------------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------------------------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--------------------------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--------------------------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US" altLang="pl-PL" sz="900" dirty="0" smtClean="0">
                <a:solidFill>
                  <a:srgbClr val="A9B7C6"/>
                </a:solidFill>
                <a:latin typeface="Consolas" panose="020B0609020204030204" pitchFamily="49" charset="0"/>
              </a:rPr>
              <a:t>+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/>
            </a:r>
            <a:b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|id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  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|description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  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|main_file_name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|created_at|updated_at|availability</a:t>
            </a:r>
            <a:r>
              <a:rPr lang="en-US" altLang="pl-PL" sz="900" dirty="0" smtClean="0">
                <a:solidFill>
                  <a:srgbClr val="A9B7C6"/>
                </a:solidFill>
                <a:latin typeface="Consolas" panose="020B0609020204030204" pitchFamily="49" charset="0"/>
              </a:rPr>
              <a:t>|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tenant_name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|created_by |</a:t>
            </a:r>
            <a:b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+---------------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----------------------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------------------------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--------------------------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--------------------------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US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+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/>
            </a:r>
            <a:b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|pgaas_initdb|This blueprint is .. |k8s-pgaas-initdb.yaml|2020-07-24|2020-07-24|tenant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|default_tenant|admin</a:t>
            </a:r>
            <a:r>
              <a:rPr kumimoji="0" lang="en-US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</a:t>
            </a:r>
            <a:r>
              <a:rPr kumimoji="0" lang="pl-PL" altLang="pl-PL" sz="9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|</a:t>
            </a:r>
            <a:endParaRPr kumimoji="0" lang="en-US" altLang="pl-PL" sz="900" b="0" i="0" u="none" strike="noStrike" cap="none" normalizeH="0" baseline="0" dirty="0" smtClean="0">
              <a:ln>
                <a:noFill/>
              </a:ln>
              <a:solidFill>
                <a:srgbClr val="A9B7C6"/>
              </a:solidFill>
              <a:effectLst/>
              <a:latin typeface="Consolas" panose="020B06090202040302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altLang="pl-PL" sz="900" dirty="0" smtClean="0">
                <a:solidFill>
                  <a:srgbClr val="A9B7C6"/>
                </a:solidFill>
                <a:latin typeface="Consolas" panose="020B0609020204030204" pitchFamily="49" charset="0"/>
              </a:rPr>
              <a:t>+---------------</a:t>
            </a:r>
            <a:r>
              <a:rPr lang="en-US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-</a:t>
            </a:r>
            <a:r>
              <a:rPr lang="pl-PL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----------------------</a:t>
            </a:r>
            <a:r>
              <a:rPr lang="en-US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-</a:t>
            </a:r>
            <a:r>
              <a:rPr lang="pl-PL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------------------------</a:t>
            </a:r>
            <a:r>
              <a:rPr lang="en-US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-</a:t>
            </a:r>
            <a:r>
              <a:rPr lang="pl-PL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--------------------------</a:t>
            </a:r>
            <a:r>
              <a:rPr lang="en-US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-</a:t>
            </a:r>
            <a:r>
              <a:rPr lang="pl-PL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--------------------------</a:t>
            </a:r>
            <a:r>
              <a:rPr lang="en-US" altLang="pl-PL" sz="900" dirty="0">
                <a:solidFill>
                  <a:srgbClr val="A9B7C6"/>
                </a:solidFill>
                <a:latin typeface="Consolas" panose="020B0609020204030204" pitchFamily="49" charset="0"/>
              </a:rPr>
              <a:t>-+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/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...</a:t>
            </a: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623844" y="5056886"/>
            <a:ext cx="3751015" cy="1169551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bash-4.2$ </a:t>
            </a:r>
            <a:r>
              <a:rPr kumimoji="0" lang="pl-PL" altLang="pl-PL" sz="1000" b="1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cfy deployments inputs pgaas_initdb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/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Retrieving inputs for deployment pgaas_initdb...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- "blueprint_version": 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2018-04-27T00:31:38+0000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-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"k8s_pgaas_instance_fqdn"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dcae-pg-primary.onap</a:t>
            </a:r>
            <a:endParaRPr kumimoji="0" lang="en-US" altLang="pl-PL" sz="1000" b="0" i="0" u="none" strike="noStrike" cap="none" normalizeH="0" baseline="0" dirty="0" smtClean="0">
              <a:ln>
                <a:noFill/>
              </a:ln>
              <a:solidFill>
                <a:srgbClr val="A9B7C6"/>
              </a:solidFill>
              <a:effectLst/>
              <a:latin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pl-PL" sz="1000" dirty="0" smtClean="0">
                <a:solidFill>
                  <a:srgbClr val="A9B7C6"/>
                </a:solidFill>
                <a:latin typeface="Consolas" panose="020B0609020204030204" pitchFamily="49" charset="0"/>
              </a:rPr>
              <a:t>…</a:t>
            </a: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18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Blueprints example</a:t>
            </a:r>
            <a:endParaRPr lang="pl-PL" sz="4000" dirty="0"/>
          </a:p>
        </p:txBody>
      </p:sp>
      <p:sp>
        <p:nvSpPr>
          <p:cNvPr id="3" name="Rectangle 2"/>
          <p:cNvSpPr/>
          <p:nvPr/>
        </p:nvSpPr>
        <p:spPr>
          <a:xfrm>
            <a:off x="384968" y="877888"/>
            <a:ext cx="1028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DCAE MS </a:t>
            </a:r>
            <a:r>
              <a:rPr lang="fi-FI" dirty="0" smtClean="0"/>
              <a:t>defined are as </a:t>
            </a:r>
            <a:r>
              <a:rPr lang="fi-FI" dirty="0"/>
              <a:t>Cloudify </a:t>
            </a:r>
            <a:r>
              <a:rPr lang="fi-FI" dirty="0" smtClean="0"/>
              <a:t>Blueprints</a:t>
            </a:r>
            <a:endParaRPr lang="fi-FI" dirty="0"/>
          </a:p>
        </p:txBody>
      </p:sp>
      <p:sp>
        <p:nvSpPr>
          <p:cNvPr id="9" name="Rectangle 8"/>
          <p:cNvSpPr/>
          <p:nvPr/>
        </p:nvSpPr>
        <p:spPr>
          <a:xfrm>
            <a:off x="388937" y="1653896"/>
            <a:ext cx="61182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smtClean="0"/>
              <a:t>DCAE </a:t>
            </a:r>
            <a:r>
              <a:rPr lang="fi-FI" dirty="0"/>
              <a:t>MS types </a:t>
            </a:r>
            <a:r>
              <a:rPr lang="fi-FI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k8splugin-types.yaml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62806" y="2226006"/>
            <a:ext cx="4448143" cy="3631763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node_types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dcae.nodes.ContainerizedComponent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1" u="none" strike="noStrike" cap="none" normalizeH="0" baseline="0" dirty="0" smtClean="0">
                <a:ln>
                  <a:noFill/>
                </a:ln>
                <a:solidFill>
                  <a:srgbClr val="629755"/>
                </a:solidFill>
                <a:effectLst/>
                <a:latin typeface="Consolas" panose="020B0609020204030204" pitchFamily="49" charset="0"/>
              </a:rPr>
              <a:t># Base type for all containerized components</a:t>
            </a:r>
            <a:br>
              <a:rPr kumimoji="0" lang="pl-PL" altLang="pl-PL" sz="1000" b="0" i="1" u="none" strike="noStrike" cap="none" normalizeH="0" baseline="0" dirty="0" smtClean="0">
                <a:ln>
                  <a:noFill/>
                </a:ln>
                <a:solidFill>
                  <a:srgbClr val="629755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1" u="none" strike="noStrike" cap="none" normalizeH="0" baseline="0" dirty="0" smtClean="0">
                <a:ln>
                  <a:noFill/>
                </a:ln>
                <a:solidFill>
                  <a:srgbClr val="629755"/>
                </a:solidFill>
                <a:effectLst/>
                <a:latin typeface="Consolas" panose="020B0609020204030204" pitchFamily="49" charset="0"/>
              </a:rPr>
              <a:t>    # Captures common properties and interfaces</a:t>
            </a:r>
            <a:br>
              <a:rPr kumimoji="0" lang="pl-PL" altLang="pl-PL" sz="1000" b="0" i="1" u="none" strike="noStrike" cap="none" normalizeH="0" baseline="0" dirty="0" smtClean="0">
                <a:ln>
                  <a:noFill/>
                </a:ln>
                <a:solidFill>
                  <a:srgbClr val="629755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1" u="none" strike="noStrike" cap="none" normalizeH="0" baseline="0" dirty="0" smtClean="0">
                <a:ln>
                  <a:noFill/>
                </a:ln>
                <a:solidFill>
                  <a:srgbClr val="629755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derived_from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cloudify.nodes.Root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properties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image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string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description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Full uri of the Docker image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dcae.nodes.ContainerizedServiceComponent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derived_from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dcae.nodes.ContainerizedComponent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properties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service_component_name_override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string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...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dcae.nodes.ContainerizedServiceComponentUsingDmaap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derived_from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dcae.nodes.ContainerizedServiceComponent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properties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streams_publishes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...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streams_subscribes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...</a:t>
            </a: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6397673" y="2226006"/>
            <a:ext cx="5153867" cy="4093428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tosca_definitions_version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cloudify_dsl_1_3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imports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- https://www.getcloudify.org/spec/cloudify/4.5.5/types.yaml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- https://nexus.onap.org/service/local/repositories/raw/content/org.onap.dcaegen2.platform.plugins/R6/k8splugin/1.7.2/k8splugin_types.yaml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inputs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image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...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database_host/database_username/database_password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...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dmaap_host/dmaap_port/ves_measurements_topic_name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...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node_templates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rapp-datacollector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dcae.nodes.ContainerizedServiceComponent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interfaces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cloudify.interfaces.lifecycle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start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inputs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envs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DMAAP_HOST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{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get_input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dmaap_host }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      ...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properties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image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    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get_input</a:t>
            </a: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image</a:t>
            </a: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83806" y="159488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 smtClean="0"/>
              <a:t>Datacollector</a:t>
            </a:r>
            <a:r>
              <a:rPr lang="en-US" dirty="0" smtClean="0"/>
              <a:t> </a:t>
            </a:r>
            <a:r>
              <a:rPr lang="fi-FI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k8s-datacollector.yaml</a:t>
            </a:r>
            <a:r>
              <a:rPr lang="pl-PL" dirty="0" smtClean="0"/>
              <a:t>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9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Onboarding flows </a:t>
            </a:r>
            <a:r>
              <a:rPr lang="en-US" sz="4400" dirty="0" smtClean="0"/>
              <a:t>1/2</a:t>
            </a:r>
            <a:endParaRPr lang="pl-PL" dirty="0"/>
          </a:p>
        </p:txBody>
      </p:sp>
      <p:sp>
        <p:nvSpPr>
          <p:cNvPr id="6" name="Rectangle 5"/>
          <p:cNvSpPr/>
          <p:nvPr/>
        </p:nvSpPr>
        <p:spPr>
          <a:xfrm>
            <a:off x="2920206" y="753269"/>
            <a:ext cx="84215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pl-PL" sz="4000" b="1" dirty="0" smtClean="0"/>
              <a:t>DCAE-MOD </a:t>
            </a:r>
            <a:r>
              <a:rPr lang="en-US" altLang="pl-PL" sz="4000" dirty="0"/>
              <a:t>DCAE MS On-boarding flow</a:t>
            </a:r>
            <a:endParaRPr lang="pl-PL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06" y="779174"/>
            <a:ext cx="10783736" cy="58650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5606" y="5934869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details: </a:t>
            </a:r>
            <a:r>
              <a:rPr lang="pl-PL" dirty="0">
                <a:hlinkClick r:id="rId3"/>
              </a:rPr>
              <a:t>DCAE MOD User </a:t>
            </a:r>
            <a:r>
              <a:rPr lang="pl-PL" dirty="0" smtClean="0">
                <a:hlinkClick r:id="rId3"/>
              </a:rPr>
              <a:t>Guide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4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Onboarding flows </a:t>
            </a:r>
            <a:r>
              <a:rPr lang="en-US" sz="4000" dirty="0" smtClean="0"/>
              <a:t>2/2</a:t>
            </a:r>
            <a:endParaRPr lang="pl-PL" sz="4000" dirty="0"/>
          </a:p>
        </p:txBody>
      </p:sp>
      <p:sp>
        <p:nvSpPr>
          <p:cNvPr id="3" name="Rectangle 2"/>
          <p:cNvSpPr/>
          <p:nvPr/>
        </p:nvSpPr>
        <p:spPr>
          <a:xfrm>
            <a:off x="1225598" y="753269"/>
            <a:ext cx="100407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pl-PL" sz="4000" b="1" dirty="0" smtClean="0"/>
              <a:t>DCAE-DASHBOARD </a:t>
            </a:r>
            <a:r>
              <a:rPr lang="en-US" altLang="pl-PL" sz="4000" dirty="0"/>
              <a:t>DCAE MS On-boarding flow</a:t>
            </a:r>
            <a:endParaRPr lang="pl-PL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06" y="1972469"/>
            <a:ext cx="11058525" cy="2800350"/>
          </a:xfrm>
          <a:prstGeom prst="rect">
            <a:avLst/>
          </a:prstGeo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54566268"/>
              </p:ext>
            </p:extLst>
          </p:nvPr>
        </p:nvGraphicFramePr>
        <p:xfrm>
          <a:off x="2494708" y="5477669"/>
          <a:ext cx="6477000" cy="797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70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R-APP </a:t>
            </a:r>
            <a:r>
              <a:rPr lang="en-US" sz="4400" dirty="0" smtClean="0"/>
              <a:t>Onboarding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4400" dirty="0" smtClean="0"/>
              <a:t>example</a:t>
            </a:r>
            <a:endParaRPr lang="pl-PL" dirty="0"/>
          </a:p>
        </p:txBody>
      </p:sp>
      <p:sp>
        <p:nvSpPr>
          <p:cNvPr id="3" name="Rectangle 2"/>
          <p:cNvSpPr/>
          <p:nvPr/>
        </p:nvSpPr>
        <p:spPr>
          <a:xfrm>
            <a:off x="211168" y="981869"/>
            <a:ext cx="758583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LCM through </a:t>
            </a:r>
            <a:r>
              <a:rPr lang="fi-FI" sz="1600" dirty="0">
                <a:hlinkClick r:id="rId3"/>
              </a:rPr>
              <a:t>DCAE Dashboard </a:t>
            </a:r>
            <a:r>
              <a:rPr lang="fi-FI" sz="1600" dirty="0" smtClean="0">
                <a:hlinkClick r:id="rId3"/>
              </a:rPr>
              <a:t>API</a:t>
            </a:r>
            <a:endParaRPr lang="fi-FI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 smtClean="0"/>
              <a:t>Samsung </a:t>
            </a:r>
            <a:r>
              <a:rPr lang="fi-FI" sz="1600" b="1" dirty="0"/>
              <a:t>developped CLI </a:t>
            </a:r>
            <a:r>
              <a:rPr lang="fi-FI" sz="1600" dirty="0"/>
              <a:t>to enable automation on product deployments and in </a:t>
            </a:r>
            <a:r>
              <a:rPr lang="fi-FI" sz="1600" dirty="0" smtClean="0"/>
              <a:t>CI/CD</a:t>
            </a:r>
            <a:br>
              <a:rPr lang="fi-FI" sz="1600" dirty="0" smtClean="0"/>
            </a:br>
            <a:r>
              <a:rPr lang="fi-FI" sz="1600" dirty="0" smtClean="0"/>
              <a:t>dcae-cli.py  Implements </a:t>
            </a:r>
            <a:r>
              <a:rPr lang="fi-FI" sz="1600" dirty="0"/>
              <a:t>operations:</a:t>
            </a:r>
            <a:br>
              <a:rPr lang="fi-FI" sz="1600" dirty="0"/>
            </a:br>
            <a:r>
              <a:rPr lang="fi-FI" sz="1600" dirty="0" smtClean="0"/>
              <a:t>	</a:t>
            </a: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'list_blueprints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'create_blueprint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'get_blueprint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'delete_blueprint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'list_deployments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'get_deployment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'get_deployment_inputs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'get_deployment_input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'create_deployment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'update_deployment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 </a:t>
            </a: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NOTE 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update not </a:t>
            </a: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working!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'delete_deployment</a:t>
            </a:r>
            <a:r>
              <a:rPr lang="fi-FI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’</a:t>
            </a:r>
            <a:r>
              <a:rPr lang="fi-FI" sz="14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fi-FI" sz="1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i-FI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'executions_status’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cs typeface="Courier New" panose="02070309020205020404" pitchFamily="49" charset="0"/>
              </a:rPr>
              <a:t>Also, we created few helper scripts on top which are used for deploying all Samsung </a:t>
            </a:r>
            <a:r>
              <a:rPr lang="en-US" sz="1800" dirty="0" smtClean="0">
                <a:cs typeface="Courier New" panose="02070309020205020404" pitchFamily="49" charset="0"/>
              </a:rPr>
              <a:t>R-APP</a:t>
            </a:r>
            <a:br>
              <a:rPr lang="en-US" sz="1800" dirty="0" smtClean="0">
                <a:cs typeface="Courier New" panose="02070309020205020404" pitchFamily="49" charset="0"/>
              </a:rPr>
            </a:br>
            <a:r>
              <a:rPr lang="en-US" sz="1800" dirty="0" smtClean="0">
                <a:cs typeface="Courier New" panose="02070309020205020404" pitchFamily="49" charset="0"/>
              </a:rPr>
              <a:t>                  </a:t>
            </a:r>
            <a:r>
              <a:rPr lang="fi-FI" sz="1800" dirty="0" smtClean="0">
                <a:cs typeface="Courier New" panose="02070309020205020404" pitchFamily="49" charset="0"/>
              </a:rPr>
              <a:t>deploy-rapps.sh</a:t>
            </a:r>
          </a:p>
          <a:p>
            <a:pPr lvl="2"/>
            <a:r>
              <a:rPr lang="fi-FI" sz="1800" dirty="0" smtClean="0">
                <a:cs typeface="Courier New" panose="02070309020205020404" pitchFamily="49" charset="0"/>
              </a:rPr>
              <a:t>undeploy-rapps.sh</a:t>
            </a:r>
            <a:endParaRPr lang="fi-FI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3"/>
            <a:endParaRPr lang="fi-FI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873206" y="1243550"/>
            <a:ext cx="0" cy="4800600"/>
          </a:xfrm>
          <a:prstGeom prst="line">
            <a:avLst/>
          </a:prstGeom>
          <a:ln w="57150">
            <a:solidFill>
              <a:srgbClr val="1F26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254207" y="2886869"/>
            <a:ext cx="3200400" cy="553998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bash-4.2$ ls blueprints/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k8s-ves-mapper.yaml  k8s-pgaas-initdb.yaml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k8s-tca.yaml         k8s-ves.yaml</a:t>
            </a: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78006" y="781885"/>
            <a:ext cx="2682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ONAP</a:t>
            </a:r>
            <a:endParaRPr lang="pl-PL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236744" y="4232682"/>
            <a:ext cx="3606006" cy="553998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bash-4.2$ ls inputs/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k8s-pgaas-initdb-inputs.yaml  k8s-ves-inputs.yaml</a:t>
            </a:r>
            <a:b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0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k8s-ves-mapper-inputs.yaml    k8s-tca-inputs.yaml</a:t>
            </a: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78006" y="1646873"/>
            <a:ext cx="317368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Use pod</a:t>
            </a:r>
          </a:p>
          <a:p>
            <a:r>
              <a:rPr lang="pl-PL" sz="1600" dirty="0" smtClean="0"/>
              <a:t>onap-dcae-bootstrap-</a:t>
            </a:r>
            <a:r>
              <a:rPr lang="en-US" sz="1600" dirty="0" smtClean="0"/>
              <a:t>{{id}}</a:t>
            </a:r>
          </a:p>
          <a:p>
            <a:r>
              <a:rPr lang="en-US" sz="1600" dirty="0" smtClean="0"/>
              <a:t>To create deployment for blueprints</a:t>
            </a:r>
          </a:p>
          <a:p>
            <a:r>
              <a:rPr lang="en-US" sz="1600" dirty="0" smtClean="0"/>
              <a:t>from specific mounted directory:</a:t>
            </a:r>
            <a:endParaRPr lang="pl-PL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236744" y="3559212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By using the define inputs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90664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Consul</a:t>
            </a:r>
            <a:endParaRPr lang="pl-PL" sz="4000" dirty="0"/>
          </a:p>
        </p:txBody>
      </p:sp>
      <p:sp>
        <p:nvSpPr>
          <p:cNvPr id="3" name="Rectangle 2"/>
          <p:cNvSpPr/>
          <p:nvPr/>
        </p:nvSpPr>
        <p:spPr>
          <a:xfrm>
            <a:off x="481806" y="905669"/>
            <a:ext cx="563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24292E"/>
                </a:solidFill>
              </a:rPr>
              <a:t>Consul</a:t>
            </a:r>
            <a:r>
              <a:rPr lang="en-US" dirty="0">
                <a:solidFill>
                  <a:srgbClr val="24292E"/>
                </a:solidFill>
              </a:rPr>
              <a:t> is a tool for service discovery and configuration although health checking is the primary use for OOM.</a:t>
            </a:r>
            <a:endParaRPr lang="pl-P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62" y="2105998"/>
            <a:ext cx="11320799" cy="3976688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244806" y="993220"/>
            <a:ext cx="2772569" cy="738664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properties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application_config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</a:t>
            </a:r>
            <a:b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</a:b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    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CC7832"/>
                </a:solidFill>
                <a:effectLst/>
                <a:latin typeface="Consolas" panose="020B0609020204030204" pitchFamily="49" charset="0"/>
              </a:rPr>
              <a:t>param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A9B7C6"/>
                </a:solidFill>
                <a:effectLst/>
                <a:latin typeface="Consolas" panose="020B0609020204030204" pitchFamily="49" charset="0"/>
              </a:rPr>
              <a:t>: value</a:t>
            </a:r>
            <a:endParaRPr kumimoji="0" lang="pl-PL" altLang="pl-P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7306" y="99322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Blueprint properties store in the CONSUL -&gt;</a:t>
            </a:r>
            <a:endParaRPr lang="pl-PL" sz="2000" dirty="0"/>
          </a:p>
        </p:txBody>
      </p:sp>
      <p:sp>
        <p:nvSpPr>
          <p:cNvPr id="7" name="Rectangle 6"/>
          <p:cNvSpPr/>
          <p:nvPr/>
        </p:nvSpPr>
        <p:spPr>
          <a:xfrm>
            <a:off x="481806" y="6199645"/>
            <a:ext cx="122642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/>
              <a:t>Using this configuration from the DCAE Ms application is done with ONAP provided </a:t>
            </a:r>
            <a:r>
              <a:rPr lang="pl-PL" sz="1400" dirty="0" smtClean="0"/>
              <a:t>libraries</a:t>
            </a:r>
            <a:r>
              <a:rPr lang="en-US" sz="1400" dirty="0" smtClean="0"/>
              <a:t>: </a:t>
            </a:r>
            <a:r>
              <a:rPr lang="pl-PL" sz="1400" dirty="0" smtClean="0">
                <a:hlinkClick r:id="rId4"/>
              </a:rPr>
              <a:t>https</a:t>
            </a:r>
            <a:r>
              <a:rPr lang="pl-PL" sz="1400" dirty="0">
                <a:hlinkClick r:id="rId4"/>
              </a:rPr>
              <a:t>://</a:t>
            </a:r>
            <a:r>
              <a:rPr lang="pl-PL" sz="1400" dirty="0" smtClean="0">
                <a:hlinkClick r:id="rId4"/>
              </a:rPr>
              <a:t>wiki.onap.org/display/DW/DCAE+SDK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412007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6886</TotalTime>
  <Words>1103</Words>
  <Application>Microsoft Office PowerPoint</Application>
  <PresentationFormat>Custom</PresentationFormat>
  <Paragraphs>166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Malgun Gothic</vt:lpstr>
      <vt:lpstr>Arial</vt:lpstr>
      <vt:lpstr>Calibri</vt:lpstr>
      <vt:lpstr>Consolas</vt:lpstr>
      <vt:lpstr>Courier New</vt:lpstr>
      <vt:lpstr>Office Theme</vt:lpstr>
      <vt:lpstr>DCAE ON-BOADRING Presenter: Krystian Kędroń </vt:lpstr>
      <vt:lpstr>Agenda</vt:lpstr>
      <vt:lpstr>Architecture</vt:lpstr>
      <vt:lpstr>Cloudify</vt:lpstr>
      <vt:lpstr>Blueprints example</vt:lpstr>
      <vt:lpstr>Onboarding flows 1/2</vt:lpstr>
      <vt:lpstr>Onboarding flows 2/2</vt:lpstr>
      <vt:lpstr>R-APP Onboarding example</vt:lpstr>
      <vt:lpstr>Consul</vt:lpstr>
      <vt:lpstr>DCAE MS vs cNF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Samsung MANO with ONAP CL</dc:title>
  <dc:creator>Windows User</dc:creator>
  <cp:lastModifiedBy>Windows User</cp:lastModifiedBy>
  <cp:revision>432</cp:revision>
  <dcterms:created xsi:type="dcterms:W3CDTF">2018-07-06T08:30:37Z</dcterms:created>
  <dcterms:modified xsi:type="dcterms:W3CDTF">2020-07-29T07:20:43Z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D:\ONAPDEV\SamsungONAP_PLAN\Samsung_ONAP_HQ\Samsung MANO with ONAP CL Components_0.1.pptx</vt:lpwstr>
  </property>
  <property fmtid="{5C58129F-E5B8-477A-9B38-B3E54BFA04C8}" pid="2">
    <vt:lpwstr>59A089F412A52DD04FE02B1D2A10BD7B42841369D9EC76A96DBA472C29D2FB97</vt:lpwstr>
  </property>
</Properties>
</file>