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sldIdLst>
    <p:sldId id="258" r:id="rId5"/>
    <p:sldId id="295" r:id="rId6"/>
    <p:sldId id="298" r:id="rId7"/>
    <p:sldId id="301" r:id="rId8"/>
    <p:sldId id="302" r:id="rId9"/>
    <p:sldId id="303" r:id="rId10"/>
    <p:sldId id="304" r:id="rId11"/>
    <p:sldId id="28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62" d="100"/>
          <a:sy n="62" d="100"/>
        </p:scale>
        <p:origin x="828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LAMP-+Flow+Diagrams" TargetMode="External"/><Relationship Id="rId2" Type="http://schemas.openxmlformats.org/officeDocument/2006/relationships/hyperlink" Target="https://wiki.onap.org/display/DW/2020-10-20+Security+Subcommittee+Meeting+Not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438" TargetMode="External"/><Relationship Id="rId2" Type="http://schemas.openxmlformats.org/officeDocument/2006/relationships/hyperlink" Target="https://jira.onap.org/browse/REQ-43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REQ-441" TargetMode="External"/><Relationship Id="rId4" Type="http://schemas.openxmlformats.org/officeDocument/2006/relationships/hyperlink" Target="https://jira.onap.org/browse/REQ-43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443" TargetMode="External"/><Relationship Id="rId2" Type="http://schemas.openxmlformats.org/officeDocument/2006/relationships/hyperlink" Target="https://jira.onap.org/browse/REQ-46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onap.org/browse/REQ-4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359" TargetMode="External"/><Relationship Id="rId3" Type="http://schemas.openxmlformats.org/officeDocument/2006/relationships/hyperlink" Target="https://jira.onap.org/browse/REQ-373" TargetMode="External"/><Relationship Id="rId7" Type="http://schemas.openxmlformats.org/officeDocument/2006/relationships/hyperlink" Target="https://jira.onap.org/browse/REQ-358" TargetMode="External"/><Relationship Id="rId2" Type="http://schemas.openxmlformats.org/officeDocument/2006/relationships/hyperlink" Target="https://jira.onap.org/browse/REQ-3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REQ-357" TargetMode="External"/><Relationship Id="rId5" Type="http://schemas.openxmlformats.org/officeDocument/2006/relationships/hyperlink" Target="https://jira.onap.org/browse/REQ-362" TargetMode="External"/><Relationship Id="rId4" Type="http://schemas.openxmlformats.org/officeDocument/2006/relationships/hyperlink" Target="https://jira.onap.org/browse/REQ-32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350" TargetMode="External"/><Relationship Id="rId2" Type="http://schemas.openxmlformats.org/officeDocument/2006/relationships/hyperlink" Target="https://jira.onap.org/browse/REQ-34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REQ-374" TargetMode="External"/><Relationship Id="rId5" Type="http://schemas.openxmlformats.org/officeDocument/2006/relationships/hyperlink" Target="https://jira.onap.org/browse/REQ-376" TargetMode="External"/><Relationship Id="rId4" Type="http://schemas.openxmlformats.org/officeDocument/2006/relationships/hyperlink" Target="https://jira.onap.org/browse/REQ-36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 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dirty="0"/>
              <a:t>10</a:t>
            </a:r>
            <a:r>
              <a:rPr lang="en-GB" noProof="0" dirty="0"/>
              <a:t>-</a:t>
            </a:r>
            <a:r>
              <a:rPr lang="pl-PL" dirty="0"/>
              <a:t>27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/>
              <a:t>Detailed MoM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400" dirty="0"/>
              <a:t>SECCOM non-</a:t>
            </a:r>
            <a:r>
              <a:rPr lang="pl-PL" sz="2400" dirty="0" err="1"/>
              <a:t>functional</a:t>
            </a:r>
            <a:r>
              <a:rPr lang="pl-PL" sz="2400" dirty="0"/>
              <a:t> </a:t>
            </a:r>
            <a:r>
              <a:rPr lang="pl-PL" sz="2400" dirty="0" err="1"/>
              <a:t>requirements</a:t>
            </a:r>
            <a:r>
              <a:rPr lang="pl-PL" sz="2400" dirty="0"/>
              <a:t> </a:t>
            </a:r>
            <a:r>
              <a:rPr lang="pl-PL" sz="2400" dirty="0" err="1"/>
              <a:t>presentation</a:t>
            </a:r>
            <a:r>
              <a:rPr lang="pl-PL" sz="2400" dirty="0"/>
              <a:t> to </a:t>
            </a:r>
            <a:r>
              <a:rPr lang="pl-PL" sz="2400" dirty="0" err="1"/>
              <a:t>Requirements</a:t>
            </a:r>
            <a:r>
              <a:rPr lang="pl-PL" sz="2400" dirty="0"/>
              <a:t> </a:t>
            </a:r>
            <a:r>
              <a:rPr lang="pl-PL" sz="2400" dirty="0" err="1"/>
              <a:t>Subcommittee</a:t>
            </a:r>
            <a:r>
              <a:rPr lang="pl-PL" sz="2400" dirty="0"/>
              <a:t> – 26th of </a:t>
            </a:r>
            <a:r>
              <a:rPr lang="pl-PL" sz="2400" dirty="0" err="1"/>
              <a:t>October</a:t>
            </a:r>
            <a:r>
              <a:rPr lang="pl-PL" sz="2400" dirty="0"/>
              <a:t> - Pawel.</a:t>
            </a:r>
          </a:p>
          <a:p>
            <a:r>
              <a:rPr lang="pl-PL" sz="2400" dirty="0"/>
              <a:t>CLAMP for </a:t>
            </a:r>
            <a:r>
              <a:rPr lang="pl-PL" sz="2400" dirty="0" err="1"/>
              <a:t>flows</a:t>
            </a:r>
            <a:r>
              <a:rPr lang="pl-PL" sz="2400" dirty="0"/>
              <a:t> </a:t>
            </a:r>
            <a:r>
              <a:rPr lang="pl-PL" sz="2400" dirty="0" err="1">
                <a:hlinkClick r:id="rId3"/>
              </a:rPr>
              <a:t>documentation</a:t>
            </a:r>
            <a:r>
              <a:rPr lang="pl-PL" sz="2400" dirty="0"/>
              <a:t> </a:t>
            </a:r>
            <a:r>
              <a:rPr lang="pl-PL" sz="2400" dirty="0" err="1"/>
              <a:t>provided</a:t>
            </a:r>
            <a:r>
              <a:rPr lang="pl-PL" sz="2400" dirty="0"/>
              <a:t> by Pierre.</a:t>
            </a:r>
          </a:p>
          <a:p>
            <a:r>
              <a:rPr lang="pl-PL" sz="2400" dirty="0"/>
              <a:t>Harbor </a:t>
            </a:r>
            <a:r>
              <a:rPr lang="pl-PL" sz="2400" dirty="0" err="1"/>
              <a:t>integration</a:t>
            </a:r>
            <a:r>
              <a:rPr lang="pl-PL" sz="2400" dirty="0"/>
              <a:t> </a:t>
            </a:r>
            <a:r>
              <a:rPr lang="pl-PL" sz="2400" dirty="0" err="1"/>
              <a:t>meeting</a:t>
            </a:r>
            <a:r>
              <a:rPr lang="pl-PL" sz="2400" dirty="0"/>
              <a:t> with </a:t>
            </a:r>
            <a:r>
              <a:rPr lang="pl-PL" sz="2400" dirty="0" err="1"/>
              <a:t>Jess</a:t>
            </a:r>
            <a:endParaRPr lang="pl-PL" sz="2400" dirty="0"/>
          </a:p>
          <a:p>
            <a:pPr lvl="1"/>
            <a:r>
              <a:rPr lang="pl-PL" sz="2000" dirty="0"/>
              <a:t>Action point to </a:t>
            </a:r>
            <a:r>
              <a:rPr lang="pl-PL" sz="2000" dirty="0" err="1"/>
              <a:t>provide</a:t>
            </a:r>
            <a:r>
              <a:rPr lang="pl-PL" sz="2000" dirty="0"/>
              <a:t> </a:t>
            </a:r>
            <a:r>
              <a:rPr lang="pl-PL" sz="2000" dirty="0" err="1"/>
              <a:t>requirements</a:t>
            </a:r>
            <a:r>
              <a:rPr lang="pl-PL" sz="2000" dirty="0"/>
              <a:t> for Harbor to Jessica and </a:t>
            </a:r>
            <a:r>
              <a:rPr lang="pl-PL" sz="2000" dirty="0" err="1"/>
              <a:t>use</a:t>
            </a:r>
            <a:r>
              <a:rPr lang="pl-PL" sz="2000" dirty="0"/>
              <a:t> Jenkins </a:t>
            </a:r>
            <a:r>
              <a:rPr lang="pl-PL" sz="2000" dirty="0" err="1"/>
              <a:t>sandbox</a:t>
            </a:r>
            <a:endParaRPr lang="pl-PL" sz="2000" dirty="0"/>
          </a:p>
          <a:p>
            <a:r>
              <a:rPr lang="pl-PL" sz="2400" dirty="0"/>
              <a:t>Java and </a:t>
            </a:r>
            <a:r>
              <a:rPr lang="pl-PL" sz="2400" dirty="0" err="1"/>
              <a:t>Python</a:t>
            </a:r>
            <a:r>
              <a:rPr lang="pl-PL" sz="2400" dirty="0"/>
              <a:t> </a:t>
            </a:r>
            <a:r>
              <a:rPr lang="pl-PL" sz="2400" dirty="0" err="1"/>
              <a:t>upgrades</a:t>
            </a:r>
            <a:r>
              <a:rPr lang="pl-PL" sz="2400" dirty="0"/>
              <a:t> </a:t>
            </a:r>
            <a:r>
              <a:rPr lang="pl-PL" sz="2400" dirty="0" err="1"/>
              <a:t>statuses</a:t>
            </a:r>
            <a:r>
              <a:rPr lang="pl-PL" sz="2400" dirty="0"/>
              <a:t> – update Amy.</a:t>
            </a:r>
          </a:p>
          <a:p>
            <a:r>
              <a:rPr lang="pl-PL" sz="2400" dirty="0" err="1"/>
              <a:t>Synch</a:t>
            </a:r>
            <a:r>
              <a:rPr lang="pl-PL" sz="2400" dirty="0"/>
              <a:t> on </a:t>
            </a:r>
            <a:r>
              <a:rPr lang="pl-PL" sz="2400" dirty="0" err="1"/>
              <a:t>latest</a:t>
            </a:r>
            <a:r>
              <a:rPr lang="pl-PL" sz="2400" dirty="0"/>
              <a:t> </a:t>
            </a:r>
            <a:r>
              <a:rPr lang="pl-PL" sz="2400" dirty="0" err="1"/>
              <a:t>recommended</a:t>
            </a:r>
            <a:r>
              <a:rPr lang="pl-PL" sz="2400" dirty="0"/>
              <a:t> </a:t>
            </a:r>
            <a:r>
              <a:rPr lang="pl-PL" sz="2400" dirty="0" err="1"/>
              <a:t>versions</a:t>
            </a:r>
            <a:r>
              <a:rPr lang="pl-PL" sz="2400" dirty="0"/>
              <a:t>: Pawel &amp; Amy</a:t>
            </a:r>
          </a:p>
          <a:p>
            <a:r>
              <a:rPr lang="pl-PL" sz="2400" dirty="0" err="1"/>
              <a:t>Last</a:t>
            </a:r>
            <a:r>
              <a:rPr lang="pl-PL" sz="2400" dirty="0"/>
              <a:t> </a:t>
            </a:r>
            <a:r>
              <a:rPr lang="pl-PL" sz="2400" dirty="0" err="1"/>
              <a:t>PTLs</a:t>
            </a:r>
            <a:r>
              <a:rPr lang="pl-PL" sz="2400" dirty="0"/>
              <a:t> </a:t>
            </a:r>
            <a:r>
              <a:rPr lang="pl-PL" sz="2400" dirty="0" err="1"/>
              <a:t>call</a:t>
            </a:r>
            <a:r>
              <a:rPr lang="pl-PL" sz="2400" dirty="0"/>
              <a:t> – update on </a:t>
            </a:r>
            <a:r>
              <a:rPr lang="pl-PL" sz="2400" dirty="0" err="1"/>
              <a:t>known</a:t>
            </a:r>
            <a:r>
              <a:rPr lang="pl-PL" sz="2400" dirty="0"/>
              <a:t> </a:t>
            </a:r>
            <a:r>
              <a:rPr lang="pl-PL" sz="2400" dirty="0" err="1"/>
              <a:t>vulnerabilities</a:t>
            </a:r>
            <a:r>
              <a:rPr lang="pl-PL" sz="2400" dirty="0"/>
              <a:t> </a:t>
            </a:r>
            <a:r>
              <a:rPr lang="pl-PL" sz="2400" dirty="0" err="1"/>
              <a:t>analysis</a:t>
            </a:r>
            <a:r>
              <a:rPr lang="pl-PL" sz="2400" dirty="0"/>
              <a:t> for Honolulu – </a:t>
            </a:r>
            <a:r>
              <a:rPr lang="pl-PL" sz="2400" dirty="0" err="1"/>
              <a:t>restricted</a:t>
            </a:r>
            <a:r>
              <a:rPr lang="pl-PL" sz="2400" dirty="0"/>
              <a:t> Wiki </a:t>
            </a:r>
            <a:r>
              <a:rPr lang="pl-PL" sz="2400" dirty="0" err="1"/>
              <a:t>ready</a:t>
            </a:r>
            <a:r>
              <a:rPr lang="pl-PL" sz="2400" dirty="0"/>
              <a:t> to </a:t>
            </a:r>
            <a:r>
              <a:rPr lang="pl-PL" sz="2400" dirty="0" err="1"/>
              <a:t>use</a:t>
            </a:r>
            <a:r>
              <a:rPr lang="pl-PL" sz="2400" dirty="0"/>
              <a:t> by </a:t>
            </a:r>
            <a:r>
              <a:rPr lang="pl-PL" sz="2400" dirty="0" err="1"/>
              <a:t>projects</a:t>
            </a:r>
            <a:r>
              <a:rPr lang="pl-PL" sz="2400" dirty="0"/>
              <a:t>:</a:t>
            </a:r>
          </a:p>
          <a:p>
            <a:pPr lvl="1"/>
            <a:r>
              <a:rPr lang="pl-PL" sz="2000" dirty="0"/>
              <a:t>Policy, </a:t>
            </a:r>
            <a:r>
              <a:rPr lang="pl-PL" sz="2000" dirty="0" err="1"/>
              <a:t>Oparent</a:t>
            </a:r>
            <a:r>
              <a:rPr lang="pl-PL" sz="2000" dirty="0"/>
              <a:t>, SDNC, </a:t>
            </a:r>
            <a:r>
              <a:rPr lang="pl-PL" sz="2000" dirty="0" err="1"/>
              <a:t>UsecaseUI</a:t>
            </a:r>
            <a:r>
              <a:rPr lang="pl-PL" sz="2000" dirty="0"/>
              <a:t> and CLAMP </a:t>
            </a:r>
            <a:r>
              <a:rPr lang="pl-PL" sz="2000" dirty="0" err="1"/>
              <a:t>are</a:t>
            </a:r>
            <a:r>
              <a:rPr lang="pl-PL" sz="2000" dirty="0"/>
              <a:t> the most </a:t>
            </a:r>
            <a:r>
              <a:rPr lang="pl-PL" sz="2000" dirty="0" err="1"/>
              <a:t>advanced</a:t>
            </a:r>
            <a:r>
              <a:rPr lang="pl-PL" sz="2000" dirty="0"/>
              <a:t>, </a:t>
            </a:r>
            <a:r>
              <a:rPr lang="pl-PL" sz="2000" dirty="0" err="1"/>
              <a:t>well</a:t>
            </a:r>
            <a:r>
              <a:rPr lang="pl-PL" sz="2000" dirty="0"/>
              <a:t> </a:t>
            </a:r>
            <a:r>
              <a:rPr lang="pl-PL" sz="2000" dirty="0" err="1"/>
              <a:t>done</a:t>
            </a:r>
            <a:r>
              <a:rPr lang="pl-PL" sz="2000" dirty="0"/>
              <a:t>!</a:t>
            </a:r>
          </a:p>
          <a:p>
            <a:pPr lvl="1"/>
            <a:r>
              <a:rPr lang="pl-PL" sz="2000" dirty="0" err="1"/>
              <a:t>Appreciated</a:t>
            </a:r>
            <a:r>
              <a:rPr lang="pl-PL" sz="2000" dirty="0"/>
              <a:t> </a:t>
            </a:r>
            <a:r>
              <a:rPr lang="pl-PL" sz="2000" dirty="0" err="1"/>
              <a:t>efforts</a:t>
            </a:r>
            <a:r>
              <a:rPr lang="pl-PL" sz="2000" dirty="0"/>
              <a:t> on Portal, CCSDK, OOF, SDC </a:t>
            </a:r>
            <a:r>
              <a:rPr lang="pl-PL" sz="2000" dirty="0" err="1"/>
              <a:t>side</a:t>
            </a:r>
            <a:endParaRPr lang="pl-PL" sz="2000" dirty="0"/>
          </a:p>
          <a:p>
            <a:pPr lvl="1"/>
            <a:r>
              <a:rPr lang="pl-PL" sz="2000" dirty="0"/>
              <a:t>Amir suport </a:t>
            </a:r>
            <a:r>
              <a:rPr lang="pl-PL" sz="2000" dirty="0" err="1"/>
              <a:t>very</a:t>
            </a:r>
            <a:r>
              <a:rPr lang="pl-PL" sz="2000" dirty="0"/>
              <a:t> much </a:t>
            </a:r>
            <a:r>
              <a:rPr lang="pl-PL" sz="2000" dirty="0" err="1"/>
              <a:t>appreciated</a:t>
            </a:r>
            <a:r>
              <a:rPr lang="pl-PL" sz="2000" dirty="0"/>
              <a:t>!</a:t>
            </a:r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/>
              <a:t>CII </a:t>
            </a:r>
            <a:r>
              <a:rPr lang="pl-PL" sz="2400" dirty="0" err="1"/>
              <a:t>Badging</a:t>
            </a:r>
            <a:r>
              <a:rPr lang="pl-PL" sz="2400" dirty="0"/>
              <a:t> </a:t>
            </a:r>
            <a:r>
              <a:rPr lang="pl-PL" sz="2400" dirty="0" err="1"/>
              <a:t>requirement</a:t>
            </a:r>
            <a:r>
              <a:rPr lang="pl-PL" sz="2400" dirty="0"/>
              <a:t> – </a:t>
            </a:r>
            <a:r>
              <a:rPr lang="pl-PL" sz="2400" dirty="0" err="1"/>
              <a:t>Epic</a:t>
            </a:r>
            <a:r>
              <a:rPr lang="pl-PL" sz="2400" dirty="0"/>
              <a:t> to be </a:t>
            </a:r>
            <a:r>
              <a:rPr lang="pl-PL" sz="2400" dirty="0" err="1"/>
              <a:t>updated</a:t>
            </a:r>
            <a:r>
              <a:rPr lang="pl-PL" sz="2400" dirty="0"/>
              <a:t> by Tony</a:t>
            </a:r>
          </a:p>
          <a:p>
            <a:r>
              <a:rPr lang="pl-PL" sz="2400" dirty="0"/>
              <a:t>CII </a:t>
            </a:r>
            <a:r>
              <a:rPr lang="pl-PL" sz="2400" dirty="0" err="1"/>
              <a:t>Badging</a:t>
            </a:r>
            <a:r>
              <a:rPr lang="pl-PL" sz="2400" dirty="0"/>
              <a:t> </a:t>
            </a:r>
            <a:r>
              <a:rPr lang="pl-PL" sz="2400" dirty="0" err="1"/>
              <a:t>dashboard</a:t>
            </a:r>
            <a:endParaRPr lang="pl-PL" sz="2400" dirty="0"/>
          </a:p>
          <a:p>
            <a:pPr lvl="1"/>
            <a:r>
              <a:rPr lang="en-US" sz="1600"/>
              <a:t>3 projects that are silver now:, and even one of those projects is 65% of gold (VVP) and 2 other are at 57 % of gold (Policy) and AAF, CLAMP is 96% silver and over 40 % gold.</a:t>
            </a:r>
            <a:r>
              <a:rPr lang="pl-PL" sz="2000"/>
              <a:t> </a:t>
            </a:r>
            <a:endParaRPr lang="pl-PL" sz="2000" dirty="0"/>
          </a:p>
          <a:p>
            <a:r>
              <a:rPr lang="pl-PL" sz="2400" dirty="0" err="1"/>
              <a:t>Next</a:t>
            </a:r>
            <a:r>
              <a:rPr lang="pl-PL" sz="2400" dirty="0"/>
              <a:t> SECCOM:</a:t>
            </a:r>
          </a:p>
          <a:p>
            <a:pPr lvl="1"/>
            <a:r>
              <a:rPr lang="pl-PL" sz="2000" dirty="0" err="1"/>
              <a:t>Secrets</a:t>
            </a:r>
            <a:r>
              <a:rPr lang="pl-PL" sz="2000" dirty="0"/>
              <a:t> management by Natacha</a:t>
            </a:r>
          </a:p>
          <a:p>
            <a:r>
              <a:rPr lang="pl-PL" sz="2400" dirty="0" err="1"/>
              <a:t>Last</a:t>
            </a:r>
            <a:r>
              <a:rPr lang="pl-PL" sz="2400" dirty="0"/>
              <a:t> </a:t>
            </a:r>
            <a:r>
              <a:rPr lang="pl-PL" sz="2400" dirty="0" err="1"/>
              <a:t>week</a:t>
            </a:r>
            <a:r>
              <a:rPr lang="pl-PL" sz="2400" dirty="0"/>
              <a:t> SECCOM </a:t>
            </a:r>
            <a:r>
              <a:rPr lang="pl-PL" sz="2400" dirty="0" err="1"/>
              <a:t>actions</a:t>
            </a:r>
            <a:r>
              <a:rPr lang="pl-PL" sz="2400" dirty="0"/>
              <a:t>:</a:t>
            </a:r>
          </a:p>
          <a:p>
            <a:pPr lvl="1"/>
            <a:r>
              <a:rPr lang="en-US" sz="2000" dirty="0"/>
              <a:t>Policy and CLAMP</a:t>
            </a:r>
            <a:r>
              <a:rPr lang="pl-PL" sz="2000" dirty="0"/>
              <a:t> as </a:t>
            </a:r>
            <a:r>
              <a:rPr lang="pl-PL" sz="2000" dirty="0" err="1"/>
              <a:t>candidates</a:t>
            </a:r>
            <a:r>
              <a:rPr lang="en-US" sz="2000" dirty="0"/>
              <a:t> for flows </a:t>
            </a:r>
            <a:r>
              <a:rPr lang="pl-PL" sz="2000" dirty="0"/>
              <a:t>data </a:t>
            </a:r>
            <a:r>
              <a:rPr lang="pl-PL" sz="2000" dirty="0" err="1"/>
              <a:t>collection</a:t>
            </a:r>
            <a:endParaRPr lang="pl-PL" sz="2000" dirty="0"/>
          </a:p>
          <a:p>
            <a:endParaRPr lang="pl-PL" sz="2400" dirty="0"/>
          </a:p>
          <a:p>
            <a:endParaRPr lang="pl-PL" sz="2400" dirty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206224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Honolulu SECCOM </a:t>
            </a:r>
            <a:r>
              <a:rPr kumimoji="0" lang="pl-PL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priorities</a:t>
            </a: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1/2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A2B4772-59E0-40C7-AB4F-D1B46062E554}"/>
              </a:ext>
            </a:extLst>
          </p:cNvPr>
          <p:cNvSpPr txBox="1"/>
          <p:nvPr/>
        </p:nvSpPr>
        <p:spPr>
          <a:xfrm>
            <a:off x="247551" y="1096631"/>
            <a:ext cx="11721844" cy="4824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dependencies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REQ-439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Java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REQ-438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Python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migrations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REQ-437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 Service Mesh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new requirements might arrive.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arbor requirement. In Harbor: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sign the image and you can share the key with an application that has an account to pull or to push the image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possibility to scan the image all the time and send warning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Harbor deployed in run time while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Whitesource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Nexus-IQ during the development.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Logs management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place for data - all applications should generate logs that can be collected by Kubernetes (target for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release)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Honolulu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REQ-441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format for data - format of minimum data that we want that is useful (target for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Istambul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release)</a:t>
            </a:r>
          </a:p>
        </p:txBody>
      </p:sp>
    </p:spTree>
    <p:extLst>
      <p:ext uri="{BB962C8B-B14F-4D97-AF65-F5344CB8AC3E}">
        <p14:creationId xmlns:p14="http://schemas.microsoft.com/office/powerpoint/2010/main" val="244201434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Honolulu SECCOM </a:t>
            </a:r>
            <a:r>
              <a:rPr kumimoji="0" lang="pl-PL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priorities</a:t>
            </a: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2/2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8C892-FA92-4F11-A3A2-FEF89DCB3A84}"/>
              </a:ext>
            </a:extLst>
          </p:cNvPr>
          <p:cNvSpPr txBox="1">
            <a:spLocks/>
          </p:cNvSpPr>
          <p:nvPr/>
        </p:nvSpPr>
        <p:spPr>
          <a:xfrm>
            <a:off x="0" y="1252809"/>
            <a:ext cx="12191999" cy="5230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SIEM in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egration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REQ-464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like for the other applications with SIEM, have the same protocol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logs from ONAP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SIEM,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falco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tool to be considered (IDS for Kubernetes)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alarms when security issue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CII Badging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REQ-443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Focus on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 Security questions: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Crypto Credentials Agility – ½ od apps in met and almost half not yet answered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 Secure Design – 1/3 of projects did not answer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Crypto Weaknesses – tests to be applied (3 including Morgan)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HELMv3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migration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REQ-442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375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Guilin</a:t>
            </a:r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SECCOM </a:t>
            </a:r>
            <a:r>
              <a:rPr lang="pl-PL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retrospective</a:t>
            </a:r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1/2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85DAC26-56FE-4930-AA87-E5DEB512AF70}"/>
              </a:ext>
            </a:extLst>
          </p:cNvPr>
          <p:cNvSpPr txBox="1">
            <a:spLocks/>
          </p:cNvSpPr>
          <p:nvPr/>
        </p:nvSpPr>
        <p:spPr>
          <a:xfrm>
            <a:off x="0" y="1252809"/>
            <a:ext cx="12191999" cy="5230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pl-PL" sz="2800" dirty="0">
                <a:solidFill>
                  <a:srgbClr val="7030A0"/>
                </a:solidFill>
              </a:rPr>
              <a:t>PRIORITY 1</a:t>
            </a:r>
          </a:p>
          <a:p>
            <a:pPr lvl="1"/>
            <a:r>
              <a:rPr lang="en-US" sz="2800" dirty="0"/>
              <a:t>Updates of the languages (java from v8 -&gt; v11 </a:t>
            </a:r>
            <a:r>
              <a:rPr lang="pl-PL" sz="2800" dirty="0"/>
              <a:t>(</a:t>
            </a:r>
            <a:r>
              <a:rPr lang="pl-PL" sz="2800" dirty="0">
                <a:hlinkClick r:id="rId2"/>
              </a:rPr>
              <a:t>REQ-351</a:t>
            </a:r>
            <a:r>
              <a:rPr lang="pl-PL" sz="2800" dirty="0"/>
              <a:t>) </a:t>
            </a:r>
            <a:r>
              <a:rPr lang="en-US" sz="2800" dirty="0"/>
              <a:t>and Python 2.7 -&gt; to 3.</a:t>
            </a:r>
            <a:r>
              <a:rPr lang="pl-PL" sz="2800" dirty="0"/>
              <a:t>8 (</a:t>
            </a:r>
            <a:r>
              <a:rPr lang="pl-PL" sz="2800" dirty="0">
                <a:hlinkClick r:id="rId3"/>
              </a:rPr>
              <a:t>REQ-373</a:t>
            </a:r>
            <a:r>
              <a:rPr lang="en-US" sz="2800" dirty="0"/>
              <a:t>)</a:t>
            </a:r>
            <a:r>
              <a:rPr lang="pl-PL" sz="2800" dirty="0"/>
              <a:t>)</a:t>
            </a:r>
            <a:r>
              <a:rPr lang="en-US" sz="2800" dirty="0"/>
              <a:t> </a:t>
            </a:r>
            <a:r>
              <a:rPr lang="pl-PL" sz="2800" dirty="0" err="1"/>
              <a:t>Actual</a:t>
            </a:r>
            <a:r>
              <a:rPr lang="pl-PL" sz="2800" dirty="0"/>
              <a:t> status </a:t>
            </a:r>
            <a:r>
              <a:rPr lang="pl-PL" sz="2800" dirty="0" err="1"/>
              <a:t>based</a:t>
            </a:r>
            <a:r>
              <a:rPr lang="pl-PL" sz="2800" dirty="0"/>
              <a:t> on the </a:t>
            </a:r>
            <a:r>
              <a:rPr lang="pl-PL" sz="2800" dirty="0" err="1"/>
              <a:t>script</a:t>
            </a:r>
            <a:r>
              <a:rPr lang="pl-PL" sz="2800" dirty="0"/>
              <a:t> run and </a:t>
            </a:r>
            <a:r>
              <a:rPr lang="pl-PL" sz="2800" dirty="0" err="1"/>
              <a:t>waiver</a:t>
            </a:r>
            <a:r>
              <a:rPr lang="pl-PL" sz="2800" dirty="0"/>
              <a:t> </a:t>
            </a:r>
            <a:r>
              <a:rPr lang="pl-PL" sz="2800" dirty="0" err="1"/>
              <a:t>exceptions</a:t>
            </a:r>
            <a:r>
              <a:rPr lang="pl-PL" sz="2800" dirty="0"/>
              <a:t>.</a:t>
            </a:r>
            <a:endParaRPr lang="en-US" sz="2800" dirty="0"/>
          </a:p>
          <a:p>
            <a:pPr lvl="1"/>
            <a:r>
              <a:rPr lang="en-US" sz="2800" dirty="0"/>
              <a:t>Updates of directly dependent software components</a:t>
            </a:r>
            <a:r>
              <a:rPr lang="pl-PL" sz="2800" dirty="0"/>
              <a:t> (</a:t>
            </a:r>
            <a:r>
              <a:rPr lang="pl-PL" sz="2800" dirty="0">
                <a:hlinkClick r:id="rId4"/>
              </a:rPr>
              <a:t>REQ-323</a:t>
            </a:r>
            <a:r>
              <a:rPr lang="pl-PL" sz="2800" dirty="0"/>
              <a:t>)</a:t>
            </a:r>
          </a:p>
          <a:p>
            <a:pPr lvl="1"/>
            <a:r>
              <a:rPr lang="en-US" sz="2800" dirty="0"/>
              <a:t>Automated security testing – containers not running as root </a:t>
            </a:r>
            <a:r>
              <a:rPr lang="pl-PL" sz="2800" dirty="0"/>
              <a:t>(</a:t>
            </a:r>
            <a:r>
              <a:rPr lang="pl-PL" sz="2800" dirty="0">
                <a:hlinkClick r:id="rId5"/>
              </a:rPr>
              <a:t>REQ-362</a:t>
            </a:r>
            <a:r>
              <a:rPr lang="pl-PL" sz="2800" dirty="0"/>
              <a:t>)</a:t>
            </a:r>
          </a:p>
          <a:p>
            <a:pPr lvl="1"/>
            <a:r>
              <a:rPr lang="en-US" sz="2800" dirty="0"/>
              <a:t>Increase the number of CIS Docker Benchmark checks in the Integration </a:t>
            </a:r>
            <a:r>
              <a:rPr lang="en-US" sz="2800" dirty="0" err="1"/>
              <a:t>healthchecks</a:t>
            </a:r>
            <a:r>
              <a:rPr lang="pl-PL" sz="2800" dirty="0"/>
              <a:t> (</a:t>
            </a:r>
            <a:r>
              <a:rPr lang="pl-PL" sz="2800" dirty="0">
                <a:hlinkClick r:id="rId6"/>
              </a:rPr>
              <a:t>REQ-357</a:t>
            </a:r>
            <a:r>
              <a:rPr lang="pl-PL" sz="2800" dirty="0"/>
              <a:t>)</a:t>
            </a:r>
            <a:endParaRPr lang="en-US" sz="2800" dirty="0"/>
          </a:p>
          <a:p>
            <a:pPr marL="457200" lvl="1" indent="0">
              <a:buNone/>
            </a:pPr>
            <a:r>
              <a:rPr lang="pl-PL" sz="2800" dirty="0">
                <a:solidFill>
                  <a:srgbClr val="7030A0"/>
                </a:solidFill>
              </a:rPr>
              <a:t>PRIORITY 2</a:t>
            </a:r>
          </a:p>
          <a:p>
            <a:pPr lvl="1"/>
            <a:r>
              <a:rPr lang="en-US" sz="2800" dirty="0"/>
              <a:t>Secrets management</a:t>
            </a:r>
            <a:r>
              <a:rPr lang="pl-PL" sz="2800" dirty="0"/>
              <a:t> </a:t>
            </a:r>
            <a:endParaRPr lang="en-US" sz="2800" dirty="0"/>
          </a:p>
          <a:p>
            <a:pPr lvl="1"/>
            <a:r>
              <a:rPr lang="en-US" sz="2800" dirty="0"/>
              <a:t>No root access </a:t>
            </a:r>
            <a:r>
              <a:rPr lang="pl-PL" sz="2800" dirty="0"/>
              <a:t>for </a:t>
            </a:r>
            <a:r>
              <a:rPr lang="pl-PL" sz="2800" dirty="0" err="1"/>
              <a:t>apps</a:t>
            </a:r>
            <a:r>
              <a:rPr lang="pl-PL" sz="2800" dirty="0"/>
              <a:t> (</a:t>
            </a:r>
            <a:r>
              <a:rPr lang="pl-PL" sz="2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REQ-358</a:t>
            </a:r>
            <a:r>
              <a:rPr lang="pl-PL" sz="2800" dirty="0"/>
              <a:t>)</a:t>
            </a:r>
            <a:endParaRPr lang="en-US" sz="2800" dirty="0"/>
          </a:p>
          <a:p>
            <a:pPr lvl="1"/>
            <a:r>
              <a:rPr lang="pl-PL" sz="2800" dirty="0"/>
              <a:t>A</a:t>
            </a:r>
            <a:r>
              <a:rPr lang="en-US" sz="2800" dirty="0" err="1"/>
              <a:t>ll</a:t>
            </a:r>
            <a:r>
              <a:rPr lang="en-US" sz="2800" dirty="0"/>
              <a:t> config files inside the main container should be </a:t>
            </a:r>
            <a:r>
              <a:rPr lang="en-US" sz="2800" dirty="0" err="1"/>
              <a:t>ReadOnly</a:t>
            </a:r>
            <a:r>
              <a:rPr lang="pl-PL" sz="2800" dirty="0"/>
              <a:t> (</a:t>
            </a:r>
            <a:r>
              <a:rPr lang="pl-PL" sz="28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REQ-359</a:t>
            </a:r>
            <a:r>
              <a:rPr lang="pl-PL" sz="2800" dirty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015019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Guilin</a:t>
            </a:r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SECCOM </a:t>
            </a:r>
            <a:r>
              <a:rPr lang="pl-PL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retrospective</a:t>
            </a:r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2/2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01142DCF-AE7A-483E-8835-BBD524D7A6E1}"/>
              </a:ext>
            </a:extLst>
          </p:cNvPr>
          <p:cNvSpPr txBox="1"/>
          <p:nvPr/>
        </p:nvSpPr>
        <p:spPr>
          <a:xfrm>
            <a:off x="314961" y="1117438"/>
            <a:ext cx="115062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pl-PL" sz="2800" dirty="0">
                <a:solidFill>
                  <a:srgbClr val="7030A0"/>
                </a:solidFill>
              </a:rPr>
              <a:t>PRIORITY 3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Increase of code coverage </a:t>
            </a:r>
            <a:r>
              <a:rPr lang="pl-PL" sz="2800" dirty="0"/>
              <a:t>(</a:t>
            </a:r>
            <a:r>
              <a:rPr lang="pl-PL" sz="2800" dirty="0">
                <a:hlinkClick r:id="rId2"/>
              </a:rPr>
              <a:t>REQ-349</a:t>
            </a:r>
            <a:r>
              <a:rPr lang="pl-PL" sz="2800" dirty="0"/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CII badging</a:t>
            </a:r>
            <a:r>
              <a:rPr lang="pl-PL" sz="2800" dirty="0"/>
              <a:t> (</a:t>
            </a:r>
            <a:r>
              <a:rPr lang="pl-PL" sz="2800" dirty="0">
                <a:hlinkClick r:id="rId3"/>
              </a:rPr>
              <a:t>REQ-350</a:t>
            </a:r>
            <a:r>
              <a:rPr lang="pl-PL" sz="2800" dirty="0"/>
              <a:t>)</a:t>
            </a:r>
            <a:r>
              <a:rPr lang="pl-PL" sz="2800" b="1" dirty="0">
                <a:solidFill>
                  <a:srgbClr val="7030A0"/>
                </a:solidFill>
              </a:rPr>
              <a:t> </a:t>
            </a:r>
            <a:endParaRPr lang="en-US" sz="2800" dirty="0"/>
          </a:p>
          <a:p>
            <a:pPr lvl="1"/>
            <a:r>
              <a:rPr lang="pl-PL" sz="2800" dirty="0">
                <a:solidFill>
                  <a:srgbClr val="7030A0"/>
                </a:solidFill>
              </a:rPr>
              <a:t>PRIORITY 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High Priority SECCOM initiative: service mesh recommendation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SECCOM initiative: OJSIs to be solved</a:t>
            </a:r>
            <a:r>
              <a:rPr lang="pl-PL" sz="2800" dirty="0"/>
              <a:t>: </a:t>
            </a:r>
            <a:r>
              <a:rPr lang="pl-PL" sz="2800" dirty="0" err="1"/>
              <a:t>hardcoded</a:t>
            </a:r>
            <a:r>
              <a:rPr lang="pl-PL" sz="2800" dirty="0"/>
              <a:t> </a:t>
            </a:r>
            <a:r>
              <a:rPr lang="pl-PL" sz="2800" dirty="0" err="1"/>
              <a:t>passwords</a:t>
            </a:r>
            <a:r>
              <a:rPr lang="pl-PL" sz="2800" dirty="0"/>
              <a:t> </a:t>
            </a:r>
            <a:r>
              <a:rPr lang="pl-PL" sz="2800" dirty="0" err="1"/>
              <a:t>removal</a:t>
            </a:r>
            <a:r>
              <a:rPr lang="en-US" sz="2800" dirty="0"/>
              <a:t> </a:t>
            </a:r>
            <a:r>
              <a:rPr lang="pl-PL" sz="2800" dirty="0"/>
              <a:t>(</a:t>
            </a:r>
            <a:r>
              <a:rPr lang="pl-PL" sz="2800" dirty="0">
                <a:hlinkClick r:id="rId4"/>
              </a:rPr>
              <a:t>REQ-361</a:t>
            </a:r>
            <a:r>
              <a:rPr lang="pl-PL" sz="2800" dirty="0"/>
              <a:t>)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SECCOM initiative: https communication</a:t>
            </a:r>
            <a:endParaRPr lang="pl-PL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User access management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ONAP MVP </a:t>
            </a:r>
            <a:endParaRPr lang="pl-PL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Flow management </a:t>
            </a:r>
            <a:r>
              <a:rPr lang="pl-PL" sz="2800" dirty="0"/>
              <a:t>(</a:t>
            </a:r>
            <a:r>
              <a:rPr lang="pl-PL" sz="2800" dirty="0">
                <a:hlinkClick r:id="rId5"/>
              </a:rPr>
              <a:t>REQ-376</a:t>
            </a:r>
            <a:r>
              <a:rPr lang="pl-PL" sz="2800" dirty="0"/>
              <a:t>)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Logs management </a:t>
            </a:r>
            <a:r>
              <a:rPr lang="pl-PL" sz="2800" dirty="0"/>
              <a:t>(</a:t>
            </a:r>
            <a:r>
              <a:rPr lang="pl-PL" sz="2800" dirty="0">
                <a:hlinkClick r:id="rId6"/>
              </a:rPr>
              <a:t>REQ-374</a:t>
            </a:r>
            <a:r>
              <a:rPr lang="pl-PL" sz="2800" dirty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238008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pl-PL" dirty="0"/>
              <a:t>New topics to be covered on next SECCOM (27th of </a:t>
            </a:r>
            <a:r>
              <a:rPr lang="pl-PL" dirty="0" err="1"/>
              <a:t>October</a:t>
            </a:r>
            <a:r>
              <a:rPr lang="pl-PL" dirty="0"/>
              <a:t>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B8D088-CA74-4A6F-9EA2-10E67D46FD77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99f66e42-97e2-4e6b-9df2-5dc93a2ec077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168236</TotalTime>
  <Words>649</Words>
  <Application>Microsoft Office PowerPoint</Application>
  <PresentationFormat>Panoramiczny</PresentationFormat>
  <Paragraphs>75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.AppleSystemUIFont</vt:lpstr>
      <vt:lpstr>Arial</vt:lpstr>
      <vt:lpstr>Calibri</vt:lpstr>
      <vt:lpstr>Office Theme</vt:lpstr>
      <vt:lpstr>ONAP Security Meeting  We start at 2 PM CET </vt:lpstr>
      <vt:lpstr>Agenda &amp; Minutes 1/2</vt:lpstr>
      <vt:lpstr>Agenda &amp; Minutes 2/2</vt:lpstr>
      <vt:lpstr>Honolulu SECCOM priorities 1/2</vt:lpstr>
      <vt:lpstr>Honolulu SECCOM priorities 2/2</vt:lpstr>
      <vt:lpstr>Guilin SECCOM retrospective 1/2</vt:lpstr>
      <vt:lpstr>Guilin SECCOM retrospective 2/2</vt:lpstr>
      <vt:lpstr>New topics to be covered on next SECCOM (27th of October)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1211</cp:revision>
  <cp:lastPrinted>2017-08-07T21:14:23Z</cp:lastPrinted>
  <dcterms:created xsi:type="dcterms:W3CDTF">2017-02-27T16:23:08Z</dcterms:created>
  <dcterms:modified xsi:type="dcterms:W3CDTF">2020-11-03T08:13:16Z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