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61" r:id="rId2"/>
    <p:sldId id="667" r:id="rId3"/>
    <p:sldId id="668" r:id="rId4"/>
    <p:sldId id="669" r:id="rId5"/>
    <p:sldId id="670" r:id="rId6"/>
    <p:sldId id="673" r:id="rId7"/>
    <p:sldId id="671" r:id="rId8"/>
    <p:sldId id="672" r:id="rId9"/>
    <p:sldId id="674" r:id="rId10"/>
    <p:sldId id="666" r:id="rId11"/>
    <p:sldId id="1613" r:id="rId12"/>
    <p:sldId id="1614" r:id="rId13"/>
    <p:sldId id="264" r:id="rId1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E9BD"/>
    <a:srgbClr val="FBCFAB"/>
    <a:srgbClr val="FFC7AB"/>
    <a:srgbClr val="2398D4"/>
    <a:srgbClr val="F8AF39"/>
    <a:srgbClr val="B1ED67"/>
    <a:srgbClr val="73973E"/>
    <a:srgbClr val="BDFC6E"/>
    <a:srgbClr val="013B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86" autoAdjust="0"/>
    <p:restoredTop sz="94514"/>
  </p:normalViewPr>
  <p:slideViewPr>
    <p:cSldViewPr snapToGrid="0" snapToObjects="1">
      <p:cViewPr varScale="1">
        <p:scale>
          <a:sx n="119" d="100"/>
          <a:sy n="119" d="100"/>
        </p:scale>
        <p:origin x="744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D58FC-9063-4331-BC48-513306908E46}" type="datetimeFigureOut">
              <a:rPr lang="en-IN" smtClean="0"/>
              <a:t>03/02/21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88BBC-8041-4F28-A3B5-F10B327C54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00398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088BBC-8041-4F28-A3B5-F10B327C5422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78146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7082495" y="4470167"/>
            <a:ext cx="2150469" cy="403106"/>
          </a:xfrm>
          <a:noFill/>
          <a:ln>
            <a:noFill/>
          </a:ln>
        </p:spPr>
        <p:txBody>
          <a:bodyPr lIns="360000">
            <a:noAutofit/>
          </a:bodyPr>
          <a:lstStyle>
            <a:lvl1pPr marL="0" indent="0" algn="l">
              <a:buNone/>
              <a:defRPr sz="1400" b="0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@</a:t>
            </a:r>
            <a:r>
              <a:rPr lang="en-CA" dirty="0" err="1"/>
              <a:t>twitterhandle</a:t>
            </a:r>
            <a:endParaRPr lang="en-US" dirty="0"/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28769" y="2283218"/>
            <a:ext cx="5793079" cy="1321357"/>
          </a:xfrm>
          <a:solidFill>
            <a:schemeClr val="bg1"/>
          </a:solidFill>
        </p:spPr>
        <p:txBody>
          <a:bodyPr lIns="360000" anchor="ctr">
            <a:noAutofit/>
          </a:bodyPr>
          <a:lstStyle>
            <a:lvl1pPr marL="0" indent="0" algn="l">
              <a:buNone/>
              <a:defRPr sz="4800" b="1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Click to Edit Title</a:t>
            </a:r>
            <a:endParaRPr lang="en-US" dirty="0"/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28769" y="3690060"/>
            <a:ext cx="3026003" cy="403106"/>
          </a:xfrm>
          <a:solidFill>
            <a:schemeClr val="tx1"/>
          </a:solidFill>
          <a:ln>
            <a:noFill/>
          </a:ln>
        </p:spPr>
        <p:txBody>
          <a:bodyPr lIns="360000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Title / Subtitle Here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9" y="172432"/>
            <a:ext cx="2867527" cy="175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251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827" y="207252"/>
            <a:ext cx="4198347" cy="2571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942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848412"/>
            <a:ext cx="9144000" cy="405729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9441" y="31519"/>
            <a:ext cx="8389903" cy="800739"/>
          </a:xfrm>
        </p:spPr>
        <p:txBody>
          <a:bodyPr>
            <a:normAutofit/>
          </a:bodyPr>
          <a:lstStyle>
            <a:lvl1pPr algn="l">
              <a:defRPr sz="3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1951" y="1200151"/>
            <a:ext cx="7280107" cy="3394472"/>
          </a:xfrm>
        </p:spPr>
        <p:txBody>
          <a:bodyPr/>
          <a:lstStyle>
            <a:lvl1pPr>
              <a:buClr>
                <a:srgbClr val="2398D4"/>
              </a:buClr>
              <a:defRPr sz="2800">
                <a:latin typeface="Arial"/>
                <a:cs typeface="Arial"/>
              </a:defRPr>
            </a:lvl1pPr>
            <a:lvl2pPr>
              <a:buClr>
                <a:srgbClr val="2398D4"/>
              </a:buClr>
              <a:defRPr sz="2400">
                <a:latin typeface="Arial"/>
                <a:cs typeface="Arial"/>
              </a:defRPr>
            </a:lvl2pPr>
            <a:lvl3pPr>
              <a:buClr>
                <a:srgbClr val="2398D4"/>
              </a:buClr>
              <a:defRPr sz="2000">
                <a:latin typeface="Arial"/>
                <a:cs typeface="Arial"/>
              </a:defRPr>
            </a:lvl3pPr>
            <a:lvl4pPr>
              <a:buClr>
                <a:srgbClr val="2398D4"/>
              </a:buClr>
              <a:defRPr>
                <a:latin typeface="Arial"/>
                <a:cs typeface="Arial"/>
              </a:defRPr>
            </a:lvl4pPr>
            <a:lvl5pPr>
              <a:buClr>
                <a:srgbClr val="2398D4"/>
              </a:buCl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2" y="4946754"/>
            <a:ext cx="9144002" cy="19674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4909885"/>
            <a:ext cx="9144002" cy="51095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394" y="59455"/>
            <a:ext cx="1216112" cy="74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993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87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227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4" name="MSIPCMContentMarking" descr="{&quot;HashCode&quot;:-1477458873,&quot;Placement&quot;:&quot;Footer&quot;}">
            <a:extLst>
              <a:ext uri="{FF2B5EF4-FFF2-40B4-BE49-F238E27FC236}">
                <a16:creationId xmlns:a16="http://schemas.microsoft.com/office/drawing/2014/main" id="{9FFC0E2F-D10A-4A70-A273-50795CA56465}"/>
              </a:ext>
            </a:extLst>
          </p:cNvPr>
          <p:cNvSpPr txBox="1"/>
          <p:nvPr userDrawn="1"/>
        </p:nvSpPr>
        <p:spPr>
          <a:xfrm>
            <a:off x="3820709" y="4941629"/>
            <a:ext cx="1502583" cy="20187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IN" sz="700">
                <a:solidFill>
                  <a:srgbClr val="000000"/>
                </a:solidFill>
                <a:latin typeface="Arial" panose="020B0604020202020204" pitchFamily="34" charset="0"/>
              </a:rPr>
              <a:t>Sensitivity: Internal &amp; Restricted</a:t>
            </a:r>
          </a:p>
        </p:txBody>
      </p:sp>
    </p:spTree>
    <p:extLst>
      <p:ext uri="{BB962C8B-B14F-4D97-AF65-F5344CB8AC3E}">
        <p14:creationId xmlns:p14="http://schemas.microsoft.com/office/powerpoint/2010/main" val="1218250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56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28769" y="1954194"/>
            <a:ext cx="8175151" cy="1321357"/>
          </a:xfrm>
          <a:solidFill>
            <a:schemeClr val="bg1"/>
          </a:solidFill>
        </p:spPr>
        <p:txBody>
          <a:bodyPr lIns="360000" anchor="ctr">
            <a:noAutofit/>
          </a:bodyPr>
          <a:lstStyle>
            <a:lvl1pPr marL="0" indent="0" algn="l">
              <a:buNone/>
              <a:defRPr sz="4800" b="1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US" altLang="zh-CN" sz="4400" dirty="0"/>
              <a:t>Intelligent Slicing Requirements and Roadmap</a:t>
            </a:r>
            <a:endParaRPr lang="en-US" sz="4400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28769" y="3361036"/>
            <a:ext cx="8175151" cy="639464"/>
          </a:xfrm>
          <a:solidFill>
            <a:schemeClr val="tx1"/>
          </a:solidFill>
          <a:ln>
            <a:noFill/>
          </a:ln>
        </p:spPr>
        <p:txBody>
          <a:bodyPr lIns="360000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defTabSz="685800">
              <a:spcBef>
                <a:spcPts val="750"/>
              </a:spcBef>
            </a:pPr>
            <a:r>
              <a:rPr lang="en-US" altLang="zh-CN" dirty="0">
                <a:solidFill>
                  <a:prstClr val="white"/>
                </a:solidFill>
                <a:ea typeface="DengXian" panose="02010600030101010101" pitchFamily="2" charset="-122"/>
              </a:rPr>
              <a:t>Participants:</a:t>
            </a:r>
            <a:r>
              <a:rPr lang="zh-CN" altLang="en-US" dirty="0">
                <a:solidFill>
                  <a:prstClr val="white"/>
                </a:solidFill>
                <a:ea typeface="DengXian" panose="02010600030101010101" pitchFamily="2" charset="-122"/>
              </a:rPr>
              <a:t> </a:t>
            </a:r>
            <a:r>
              <a:rPr lang="en-US" altLang="zh-CN" sz="1400" dirty="0">
                <a:solidFill>
                  <a:prstClr val="white"/>
                </a:solidFill>
                <a:ea typeface="DengXian" panose="02010600030101010101" pitchFamily="2" charset="-122"/>
              </a:rPr>
              <a:t>CMCC,</a:t>
            </a:r>
            <a:r>
              <a:rPr lang="zh-CN" altLang="en-US" sz="1400" dirty="0">
                <a:solidFill>
                  <a:prstClr val="white"/>
                </a:solidFill>
                <a:ea typeface="DengXian" panose="02010600030101010101" pitchFamily="2" charset="-122"/>
              </a:rPr>
              <a:t> </a:t>
            </a:r>
            <a:r>
              <a:rPr lang="en-US" altLang="zh-CN" sz="1400" dirty="0">
                <a:solidFill>
                  <a:prstClr val="white"/>
                </a:solidFill>
                <a:ea typeface="DengXian" panose="02010600030101010101" pitchFamily="2" charset="-122"/>
              </a:rPr>
              <a:t>Wipro,</a:t>
            </a:r>
            <a:r>
              <a:rPr lang="zh-CN" altLang="en-US" sz="1400" dirty="0">
                <a:solidFill>
                  <a:prstClr val="white"/>
                </a:solidFill>
                <a:ea typeface="DengXian" panose="02010600030101010101" pitchFamily="2" charset="-122"/>
              </a:rPr>
              <a:t> </a:t>
            </a:r>
            <a:r>
              <a:rPr lang="en-US" altLang="zh-CN" sz="1400" dirty="0">
                <a:solidFill>
                  <a:prstClr val="white"/>
                </a:solidFill>
                <a:ea typeface="DengXian" panose="02010600030101010101" pitchFamily="2" charset="-122"/>
              </a:rPr>
              <a:t>Huawei,</a:t>
            </a:r>
            <a:r>
              <a:rPr lang="zh-CN" altLang="en-US" sz="1400" dirty="0">
                <a:solidFill>
                  <a:prstClr val="white"/>
                </a:solidFill>
                <a:ea typeface="DengXian" panose="02010600030101010101" pitchFamily="2" charset="-122"/>
              </a:rPr>
              <a:t> </a:t>
            </a:r>
            <a:r>
              <a:rPr lang="en-US" altLang="zh-CN" sz="1400" dirty="0">
                <a:solidFill>
                  <a:prstClr val="white"/>
                </a:solidFill>
                <a:ea typeface="DengXian" panose="02010600030101010101" pitchFamily="2" charset="-122"/>
              </a:rPr>
              <a:t>AT&amp;T,</a:t>
            </a:r>
            <a:r>
              <a:rPr lang="zh-CN" altLang="en-US" sz="1400" dirty="0">
                <a:solidFill>
                  <a:prstClr val="white"/>
                </a:solidFill>
                <a:ea typeface="DengXian" panose="02010600030101010101" pitchFamily="2" charset="-122"/>
              </a:rPr>
              <a:t> </a:t>
            </a:r>
            <a:r>
              <a:rPr lang="en-US" altLang="zh-CN" sz="1400" dirty="0">
                <a:solidFill>
                  <a:prstClr val="white"/>
                </a:solidFill>
                <a:ea typeface="DengXian" panose="02010600030101010101" pitchFamily="2" charset="-122"/>
              </a:rPr>
              <a:t>Deutsche Telecom, TIM, QCT,</a:t>
            </a:r>
            <a:r>
              <a:rPr lang="zh-CN" altLang="en-US" sz="1400" dirty="0">
                <a:solidFill>
                  <a:prstClr val="white"/>
                </a:solidFill>
                <a:ea typeface="DengXian" panose="02010600030101010101" pitchFamily="2" charset="-122"/>
              </a:rPr>
              <a:t> </a:t>
            </a:r>
            <a:r>
              <a:rPr lang="en-US" altLang="zh-CN" sz="1400" dirty="0">
                <a:solidFill>
                  <a:prstClr val="white"/>
                </a:solidFill>
                <a:ea typeface="DengXian" panose="02010600030101010101" pitchFamily="2" charset="-122"/>
              </a:rPr>
              <a:t>Amdocs, Tech Mahindra,</a:t>
            </a:r>
            <a:r>
              <a:rPr lang="zh-CN" altLang="en-US" sz="1400" dirty="0">
                <a:solidFill>
                  <a:prstClr val="white"/>
                </a:solidFill>
                <a:ea typeface="DengXian" panose="02010600030101010101" pitchFamily="2" charset="-122"/>
              </a:rPr>
              <a:t> </a:t>
            </a:r>
            <a:r>
              <a:rPr lang="en-US" altLang="zh-CN" sz="1400" dirty="0">
                <a:solidFill>
                  <a:prstClr val="white"/>
                </a:solidFill>
                <a:ea typeface="DengXian" panose="02010600030101010101" pitchFamily="2" charset="-122"/>
              </a:rPr>
              <a:t>Reliance</a:t>
            </a:r>
            <a:r>
              <a:rPr lang="zh-CN" altLang="en-US" sz="1400" dirty="0">
                <a:solidFill>
                  <a:prstClr val="white"/>
                </a:solidFill>
                <a:ea typeface="DengXian" panose="02010600030101010101" pitchFamily="2" charset="-122"/>
              </a:rPr>
              <a:t> </a:t>
            </a:r>
            <a:r>
              <a:rPr lang="en-US" altLang="zh-CN" sz="1400" dirty="0">
                <a:solidFill>
                  <a:prstClr val="white"/>
                </a:solidFill>
                <a:ea typeface="DengXian" panose="02010600030101010101" pitchFamily="2" charset="-122"/>
              </a:rPr>
              <a:t>Jio,</a:t>
            </a:r>
            <a:r>
              <a:rPr lang="zh-CN" altLang="en-US" sz="1400" dirty="0">
                <a:solidFill>
                  <a:prstClr val="white"/>
                </a:solidFill>
                <a:ea typeface="DengXian" panose="02010600030101010101" pitchFamily="2" charset="-122"/>
              </a:rPr>
              <a:t> </a:t>
            </a:r>
            <a:r>
              <a:rPr lang="en-US" altLang="zh-CN" sz="1400" dirty="0">
                <a:solidFill>
                  <a:prstClr val="white"/>
                </a:solidFill>
                <a:ea typeface="DengXian" panose="02010600030101010101" pitchFamily="2" charset="-122"/>
              </a:rPr>
              <a:t>Tencent,</a:t>
            </a:r>
            <a:r>
              <a:rPr lang="zh-CN" altLang="en-US" sz="1400" dirty="0">
                <a:solidFill>
                  <a:prstClr val="white"/>
                </a:solidFill>
                <a:ea typeface="DengXian" panose="02010600030101010101" pitchFamily="2" charset="-122"/>
              </a:rPr>
              <a:t> </a:t>
            </a:r>
            <a:r>
              <a:rPr lang="en-US" altLang="zh-CN" sz="1400" dirty="0">
                <a:solidFill>
                  <a:prstClr val="white"/>
                </a:solidFill>
                <a:ea typeface="DengXian" panose="02010600030101010101" pitchFamily="2" charset="-122"/>
              </a:rPr>
              <a:t>China</a:t>
            </a:r>
            <a:r>
              <a:rPr lang="zh-CN" altLang="en-US" sz="1400" dirty="0">
                <a:solidFill>
                  <a:prstClr val="white"/>
                </a:solidFill>
                <a:ea typeface="DengXian" panose="02010600030101010101" pitchFamily="2" charset="-122"/>
              </a:rPr>
              <a:t> </a:t>
            </a:r>
            <a:r>
              <a:rPr lang="en-US" altLang="zh-CN" sz="1400" dirty="0">
                <a:solidFill>
                  <a:prstClr val="white"/>
                </a:solidFill>
                <a:ea typeface="DengXian" panose="02010600030101010101" pitchFamily="2" charset="-122"/>
              </a:rPr>
              <a:t>Telecom, Fujitsu, highstreet technologies</a:t>
            </a:r>
            <a:endParaRPr lang="ru-RU" sz="1400" dirty="0">
              <a:solidFill>
                <a:prstClr val="white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328768" y="4470167"/>
            <a:ext cx="5180492" cy="403106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0" indent="0" defTabSz="685800">
              <a:spcBef>
                <a:spcPts val="750"/>
              </a:spcBef>
              <a:buNone/>
            </a:pPr>
            <a:r>
              <a:rPr lang="en-US" altLang="zh-CN" sz="2000" b="1" dirty="0">
                <a:solidFill>
                  <a:prstClr val="white"/>
                </a:solidFill>
                <a:ea typeface="DengXian" panose="02010600030101010101" pitchFamily="2" charset="-122"/>
              </a:rPr>
              <a:t>Presenters:</a:t>
            </a:r>
            <a:r>
              <a:rPr lang="en-US" altLang="zh-CN" sz="1600" dirty="0">
                <a:solidFill>
                  <a:prstClr val="white"/>
                </a:solidFill>
                <a:ea typeface="DengXian" panose="02010600030101010101" pitchFamily="2" charset="-122"/>
              </a:rPr>
              <a:t> Lin Meng (CMCC), ), Swaminathan S (Wipro)</a:t>
            </a:r>
            <a:endParaRPr lang="ru-RU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0055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04B9F-01F4-41AD-AD03-8E2594EC9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Closed Loop Control for NSI resource optimization</a:t>
            </a:r>
            <a:endParaRPr lang="en-IN" sz="2400" dirty="0"/>
          </a:p>
        </p:txBody>
      </p:sp>
      <p:sp>
        <p:nvSpPr>
          <p:cNvPr id="40" name="Slide Number Placeholder 1">
            <a:extLst>
              <a:ext uri="{FF2B5EF4-FFF2-40B4-BE49-F238E27FC236}">
                <a16:creationId xmlns:a16="http://schemas.microsoft.com/office/drawing/2014/main" id="{A9DC44BA-675E-4F8E-A94A-99C8C2E365E3}"/>
              </a:ext>
            </a:extLst>
          </p:cNvPr>
          <p:cNvSpPr txBox="1">
            <a:spLocks/>
          </p:cNvSpPr>
          <p:nvPr/>
        </p:nvSpPr>
        <p:spPr>
          <a:xfrm>
            <a:off x="8676528" y="4878144"/>
            <a:ext cx="455519" cy="273844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9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8AD551-1896-6D44-B0B1-213AAAED08D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CA6E386-3F6A-4C84-87E0-2FEE822A4DD0}"/>
              </a:ext>
            </a:extLst>
          </p:cNvPr>
          <p:cNvGrpSpPr/>
          <p:nvPr/>
        </p:nvGrpSpPr>
        <p:grpSpPr>
          <a:xfrm>
            <a:off x="96271" y="980439"/>
            <a:ext cx="5758636" cy="3567682"/>
            <a:chOff x="128361" y="1307252"/>
            <a:chExt cx="7678181" cy="4756909"/>
          </a:xfrm>
        </p:grpSpPr>
        <p:sp>
          <p:nvSpPr>
            <p:cNvPr id="42" name="Data Sources TextBox">
              <a:extLst>
                <a:ext uri="{FF2B5EF4-FFF2-40B4-BE49-F238E27FC236}">
                  <a16:creationId xmlns:a16="http://schemas.microsoft.com/office/drawing/2014/main" id="{38A5A64B-9923-4A9D-BEF1-749791FDBCC2}"/>
                </a:ext>
              </a:extLst>
            </p:cNvPr>
            <p:cNvSpPr txBox="1"/>
            <p:nvPr/>
          </p:nvSpPr>
          <p:spPr>
            <a:xfrm>
              <a:off x="4928547" y="1307252"/>
              <a:ext cx="2877995" cy="944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Co-ordination, Decisions</a:t>
              </a:r>
              <a:b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</a:b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 (</a:t>
              </a: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Policy</a:t>
              </a: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)</a:t>
              </a:r>
            </a:p>
            <a:p>
              <a:pPr marL="0" marR="0" lvl="0" indent="0" algn="ctr" defTabSz="455602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2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455602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2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sp>
          <p:nvSpPr>
            <p:cNvPr id="43" name="Data Sources TextBox">
              <a:extLst>
                <a:ext uri="{FF2B5EF4-FFF2-40B4-BE49-F238E27FC236}">
                  <a16:creationId xmlns:a16="http://schemas.microsoft.com/office/drawing/2014/main" id="{566D7381-8342-42CE-BE2F-B41BABEB9A27}"/>
                </a:ext>
              </a:extLst>
            </p:cNvPr>
            <p:cNvSpPr txBox="1"/>
            <p:nvPr/>
          </p:nvSpPr>
          <p:spPr>
            <a:xfrm>
              <a:off x="128361" y="2690543"/>
              <a:ext cx="1671689" cy="9183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Data Collection,</a:t>
              </a:r>
              <a:b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</a:b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&amp; Analysis</a:t>
              </a:r>
            </a:p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(</a:t>
              </a: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DCAE</a:t>
              </a: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)</a:t>
              </a:r>
            </a:p>
            <a:p>
              <a:pPr marL="0" marR="0" lvl="0" indent="0" algn="ctr" defTabSz="455602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2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455602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2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44" name="Data Visualization Icon">
              <a:extLst>
                <a:ext uri="{FF2B5EF4-FFF2-40B4-BE49-F238E27FC236}">
                  <a16:creationId xmlns:a16="http://schemas.microsoft.com/office/drawing/2014/main" id="{9BEB0CE0-489A-4307-9286-ECF4DB4DDB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7026" y="3039485"/>
              <a:ext cx="1530432" cy="1583014"/>
            </a:xfrm>
            <a:prstGeom prst="rect">
              <a:avLst/>
            </a:prstGeom>
          </p:spPr>
        </p:pic>
        <p:pic>
          <p:nvPicPr>
            <p:cNvPr id="45" name="ML Icon">
              <a:extLst>
                <a:ext uri="{FF2B5EF4-FFF2-40B4-BE49-F238E27FC236}">
                  <a16:creationId xmlns:a16="http://schemas.microsoft.com/office/drawing/2014/main" id="{9D65C334-B4E3-4A1D-9342-204ECDB770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063" y="1542045"/>
              <a:ext cx="1306266" cy="1351145"/>
            </a:xfrm>
            <a:prstGeom prst="rect">
              <a:avLst/>
            </a:prstGeom>
          </p:spPr>
        </p:pic>
        <p:pic>
          <p:nvPicPr>
            <p:cNvPr id="46" name="Action Icon">
              <a:extLst>
                <a:ext uri="{FF2B5EF4-FFF2-40B4-BE49-F238E27FC236}">
                  <a16:creationId xmlns:a16="http://schemas.microsoft.com/office/drawing/2014/main" id="{9B5D2C5F-6B6F-43CE-8230-90AD8200B40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113456" y="3141285"/>
              <a:ext cx="1309858" cy="126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" name="Gear">
              <a:extLst>
                <a:ext uri="{FF2B5EF4-FFF2-40B4-BE49-F238E27FC236}">
                  <a16:creationId xmlns:a16="http://schemas.microsoft.com/office/drawing/2014/main" id="{BEF8470E-8AF2-4D56-8CDB-BF2EF51CF3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888" y="3406030"/>
              <a:ext cx="622997" cy="644401"/>
            </a:xfrm>
            <a:prstGeom prst="rect">
              <a:avLst/>
            </a:prstGeom>
          </p:spPr>
        </p:pic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8D814A3-6A26-4189-AF31-62AEBBF22B3D}"/>
                </a:ext>
              </a:extLst>
            </p:cNvPr>
            <p:cNvCxnSpPr>
              <a:cxnSpLocks/>
            </p:cNvCxnSpPr>
            <p:nvPr/>
          </p:nvCxnSpPr>
          <p:spPr>
            <a:xfrm>
              <a:off x="6347198" y="4374998"/>
              <a:ext cx="0" cy="882352"/>
            </a:xfrm>
            <a:prstGeom prst="line">
              <a:avLst/>
            </a:prstGeom>
            <a:noFill/>
            <a:ln w="38100" cap="rnd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737B9C7-C107-4C1F-B8B8-DC49D5EAA219}"/>
                </a:ext>
              </a:extLst>
            </p:cNvPr>
            <p:cNvCxnSpPr/>
            <p:nvPr/>
          </p:nvCxnSpPr>
          <p:spPr>
            <a:xfrm flipH="1" flipV="1">
              <a:off x="1982243" y="5257351"/>
              <a:ext cx="1543382" cy="3628"/>
            </a:xfrm>
            <a:prstGeom prst="line">
              <a:avLst/>
            </a:prstGeom>
            <a:noFill/>
            <a:ln w="38100" cap="rnd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FD2EECDE-1A95-427E-B7AC-5A7B93B4E2D7}"/>
                </a:ext>
              </a:extLst>
            </p:cNvPr>
            <p:cNvCxnSpPr/>
            <p:nvPr/>
          </p:nvCxnSpPr>
          <p:spPr>
            <a:xfrm flipV="1">
              <a:off x="1971659" y="4467152"/>
              <a:ext cx="0" cy="790198"/>
            </a:xfrm>
            <a:prstGeom prst="straightConnector1">
              <a:avLst/>
            </a:prstGeom>
            <a:noFill/>
            <a:ln w="38100" cap="rnd" cmpd="sng" algn="ctr">
              <a:solidFill>
                <a:srgbClr val="FF0000"/>
              </a:solidFill>
              <a:prstDash val="solid"/>
              <a:miter lim="800000"/>
              <a:tailEnd type="arrow"/>
            </a:ln>
            <a:effectLst/>
          </p:spPr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6A51828C-A160-4F23-831D-ECEF2422130F}"/>
                </a:ext>
              </a:extLst>
            </p:cNvPr>
            <p:cNvCxnSpPr/>
            <p:nvPr/>
          </p:nvCxnSpPr>
          <p:spPr>
            <a:xfrm flipV="1">
              <a:off x="1960889" y="2180268"/>
              <a:ext cx="0" cy="950876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4E642A6B-7BC3-41EF-B304-D836CBC310FB}"/>
                </a:ext>
              </a:extLst>
            </p:cNvPr>
            <p:cNvCxnSpPr/>
            <p:nvPr/>
          </p:nvCxnSpPr>
          <p:spPr>
            <a:xfrm>
              <a:off x="1960889" y="2180268"/>
              <a:ext cx="634925" cy="0"/>
            </a:xfrm>
            <a:prstGeom prst="straightConnector1">
              <a:avLst/>
            </a:prstGeom>
            <a:noFill/>
            <a:ln w="38100" cap="rnd" cmpd="sng" algn="ctr">
              <a:solidFill>
                <a:srgbClr val="FF0000"/>
              </a:solidFill>
              <a:prstDash val="solid"/>
              <a:miter lim="800000"/>
              <a:headEnd type="none"/>
              <a:tailEnd type="arrow"/>
            </a:ln>
            <a:effectLst/>
          </p:spPr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4E75F611-D575-4FA6-BD4B-2703D661641E}"/>
                </a:ext>
              </a:extLst>
            </p:cNvPr>
            <p:cNvCxnSpPr>
              <a:cxnSpLocks/>
            </p:cNvCxnSpPr>
            <p:nvPr/>
          </p:nvCxnSpPr>
          <p:spPr>
            <a:xfrm>
              <a:off x="5716300" y="2180268"/>
              <a:ext cx="612968" cy="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EC71A3B3-73A6-4EFA-88A0-88E4A04B5F78}"/>
                </a:ext>
              </a:extLst>
            </p:cNvPr>
            <p:cNvCxnSpPr/>
            <p:nvPr/>
          </p:nvCxnSpPr>
          <p:spPr>
            <a:xfrm>
              <a:off x="6336836" y="2180268"/>
              <a:ext cx="0" cy="950876"/>
            </a:xfrm>
            <a:prstGeom prst="straightConnector1">
              <a:avLst/>
            </a:prstGeom>
            <a:noFill/>
            <a:ln w="38100" cap="rnd" cmpd="sng" algn="ctr">
              <a:solidFill>
                <a:srgbClr val="FF0000"/>
              </a:solidFill>
              <a:prstDash val="solid"/>
              <a:miter lim="800000"/>
              <a:tailEnd type="arrow"/>
            </a:ln>
            <a:effectLst/>
          </p:spPr>
        </p:cxnSp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EF11043F-0238-4CF1-BBA1-94B2A2B52CD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98526" y="3188175"/>
              <a:ext cx="2080542" cy="4245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6" name="Data Sources TextBox">
              <a:extLst>
                <a:ext uri="{FF2B5EF4-FFF2-40B4-BE49-F238E27FC236}">
                  <a16:creationId xmlns:a16="http://schemas.microsoft.com/office/drawing/2014/main" id="{E49402C7-2E1E-4C85-9DF6-98A400FDAE7B}"/>
                </a:ext>
              </a:extLst>
            </p:cNvPr>
            <p:cNvSpPr txBox="1"/>
            <p:nvPr/>
          </p:nvSpPr>
          <p:spPr>
            <a:xfrm>
              <a:off x="1931219" y="1353534"/>
              <a:ext cx="2315694" cy="343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Optimization (</a:t>
              </a: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OOF)</a:t>
              </a: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57" name="Data Sources TextBox">
              <a:extLst>
                <a:ext uri="{FF2B5EF4-FFF2-40B4-BE49-F238E27FC236}">
                  <a16:creationId xmlns:a16="http://schemas.microsoft.com/office/drawing/2014/main" id="{62C2AFDC-F97B-4E75-9A87-D1BC2079136F}"/>
                </a:ext>
              </a:extLst>
            </p:cNvPr>
            <p:cNvSpPr txBox="1"/>
            <p:nvPr/>
          </p:nvSpPr>
          <p:spPr>
            <a:xfrm>
              <a:off x="3084556" y="3754061"/>
              <a:ext cx="1843991" cy="448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Control loop</a:t>
              </a:r>
            </a:p>
            <a:p>
              <a:pPr marL="0" marR="0" lvl="0" indent="0" algn="ctr" defTabSz="455602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2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455602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2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6F391B22-7C08-4D87-9A6B-15863079951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31" y="1726904"/>
              <a:ext cx="1409969" cy="1095861"/>
            </a:xfrm>
            <a:prstGeom prst="rect">
              <a:avLst/>
            </a:prstGeom>
          </p:spPr>
        </p:pic>
        <p:sp>
          <p:nvSpPr>
            <p:cNvPr id="59" name="Data Sources TextBox">
              <a:extLst>
                <a:ext uri="{FF2B5EF4-FFF2-40B4-BE49-F238E27FC236}">
                  <a16:creationId xmlns:a16="http://schemas.microsoft.com/office/drawing/2014/main" id="{EBE0949C-A067-44F1-BA66-02E8D3B45E4E}"/>
                </a:ext>
              </a:extLst>
            </p:cNvPr>
            <p:cNvSpPr txBox="1"/>
            <p:nvPr/>
          </p:nvSpPr>
          <p:spPr>
            <a:xfrm>
              <a:off x="5330352" y="3362003"/>
              <a:ext cx="1037192" cy="6444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Action</a:t>
              </a:r>
            </a:p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(</a:t>
              </a: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</a:rPr>
                <a:t>SO</a:t>
              </a: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)</a:t>
              </a: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cs typeface="ATT Aleck Sans" panose="020B0503020203020204" pitchFamily="34" charset="0"/>
              </a:endParaRPr>
            </a:p>
            <a:p>
              <a:pPr marL="0" marR="0" lvl="0" indent="0" algn="ctr" defTabSz="455602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2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E36D5761-D8FD-4BE5-8732-1492DB550100}"/>
                </a:ext>
              </a:extLst>
            </p:cNvPr>
            <p:cNvCxnSpPr/>
            <p:nvPr/>
          </p:nvCxnSpPr>
          <p:spPr>
            <a:xfrm>
              <a:off x="3762656" y="2198180"/>
              <a:ext cx="634925" cy="0"/>
            </a:xfrm>
            <a:prstGeom prst="straightConnector1">
              <a:avLst/>
            </a:prstGeom>
            <a:noFill/>
            <a:ln w="38100" cap="rnd" cmpd="sng" algn="ctr">
              <a:solidFill>
                <a:srgbClr val="FF0000"/>
              </a:solidFill>
              <a:prstDash val="solid"/>
              <a:miter lim="800000"/>
              <a:headEnd type="none"/>
              <a:tailEnd type="arrow"/>
            </a:ln>
            <a:effectLst/>
          </p:spPr>
        </p:cxnSp>
        <p:sp>
          <p:nvSpPr>
            <p:cNvPr id="61" name="Data Sources TextBox">
              <a:extLst>
                <a:ext uri="{FF2B5EF4-FFF2-40B4-BE49-F238E27FC236}">
                  <a16:creationId xmlns:a16="http://schemas.microsoft.com/office/drawing/2014/main" id="{EC8639D8-B880-446A-9C72-278EEA7A5F36}"/>
                </a:ext>
              </a:extLst>
            </p:cNvPr>
            <p:cNvSpPr txBox="1"/>
            <p:nvPr/>
          </p:nvSpPr>
          <p:spPr>
            <a:xfrm>
              <a:off x="2855203" y="5683094"/>
              <a:ext cx="2449830" cy="3810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</a:rPr>
                <a:t>5G Network</a:t>
              </a:r>
            </a:p>
          </p:txBody>
        </p: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823A5FE6-41F4-496E-BEA0-448F8F84668F}"/>
                </a:ext>
              </a:extLst>
            </p:cNvPr>
            <p:cNvCxnSpPr/>
            <p:nvPr/>
          </p:nvCxnSpPr>
          <p:spPr>
            <a:xfrm flipH="1" flipV="1">
              <a:off x="4519449" y="5260979"/>
              <a:ext cx="1827749" cy="1"/>
            </a:xfrm>
            <a:prstGeom prst="straightConnector1">
              <a:avLst/>
            </a:prstGeom>
            <a:noFill/>
            <a:ln w="38100" cap="rnd" cmpd="sng" algn="ctr">
              <a:solidFill>
                <a:srgbClr val="FF0000"/>
              </a:solidFill>
              <a:prstDash val="solid"/>
              <a:miter lim="800000"/>
              <a:headEnd type="none"/>
              <a:tailEnd type="arrow"/>
            </a:ln>
            <a:effectLst/>
          </p:spPr>
        </p:cxnSp>
      </p:grpSp>
      <p:sp>
        <p:nvSpPr>
          <p:cNvPr id="63" name="Content Placeholder 3">
            <a:extLst>
              <a:ext uri="{FF2B5EF4-FFF2-40B4-BE49-F238E27FC236}">
                <a16:creationId xmlns:a16="http://schemas.microsoft.com/office/drawing/2014/main" id="{98DD1C6D-B37C-4E60-876B-46D9963608C3}"/>
              </a:ext>
            </a:extLst>
          </p:cNvPr>
          <p:cNvSpPr txBox="1">
            <a:spLocks/>
          </p:cNvSpPr>
          <p:nvPr/>
        </p:nvSpPr>
        <p:spPr>
          <a:xfrm>
            <a:off x="5710161" y="1334762"/>
            <a:ext cx="3216935" cy="321335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Leverage the SON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 Control Loop (CL) framework in ONAP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Based on PM/FM data, analyze NSI/NSSI traffic patterns and resource occupancy in NSI/NSSI resources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Based on analysis, trigger OOF for NSI resource optimization/re-allocation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Perform necessary resource adjustments via SO and Domain Controllers (modify NSI/NSSI)</a:t>
            </a:r>
          </a:p>
          <a:p>
            <a:pPr marL="514350" marR="0" lvl="1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BA1A0DC-A8DE-4E63-8323-071ABC9D2E52}"/>
              </a:ext>
            </a:extLst>
          </p:cNvPr>
          <p:cNvSpPr txBox="1"/>
          <p:nvPr/>
        </p:nvSpPr>
        <p:spPr>
          <a:xfrm>
            <a:off x="900717" y="3936085"/>
            <a:ext cx="108183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FM, PM data</a:t>
            </a:r>
          </a:p>
        </p:txBody>
      </p:sp>
      <p:sp>
        <p:nvSpPr>
          <p:cNvPr id="65" name="Cloud 64">
            <a:extLst>
              <a:ext uri="{FF2B5EF4-FFF2-40B4-BE49-F238E27FC236}">
                <a16:creationId xmlns:a16="http://schemas.microsoft.com/office/drawing/2014/main" id="{85DCB223-FE56-48B7-AA74-757AEA4196F9}"/>
              </a:ext>
            </a:extLst>
          </p:cNvPr>
          <p:cNvSpPr/>
          <p:nvPr/>
        </p:nvSpPr>
        <p:spPr>
          <a:xfrm>
            <a:off x="2658651" y="3600557"/>
            <a:ext cx="730931" cy="661764"/>
          </a:xfrm>
          <a:prstGeom prst="cloud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5G network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07942C77-D667-4C7F-A38C-07BDAB55A0A5}"/>
              </a:ext>
            </a:extLst>
          </p:cNvPr>
          <p:cNvSpPr/>
          <p:nvPr/>
        </p:nvSpPr>
        <p:spPr>
          <a:xfrm>
            <a:off x="1157050" y="1547548"/>
            <a:ext cx="383438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rPr>
              <a:t>SO</a:t>
            </a: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A48114D5-76CE-4E48-B2E2-4085BB15B83D}"/>
              </a:ext>
            </a:extLst>
          </p:cNvPr>
          <p:cNvSpPr/>
          <p:nvPr/>
        </p:nvSpPr>
        <p:spPr>
          <a:xfrm>
            <a:off x="2855389" y="1397558"/>
            <a:ext cx="383438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rPr>
              <a:t>SO</a:t>
            </a: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0F29E503-D4B5-4F7E-A053-DA55E3D50167}"/>
              </a:ext>
            </a:extLst>
          </p:cNvPr>
          <p:cNvSpPr/>
          <p:nvPr/>
        </p:nvSpPr>
        <p:spPr>
          <a:xfrm>
            <a:off x="3944294" y="3379197"/>
            <a:ext cx="8880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rPr>
              <a:t>Domain</a:t>
            </a: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</a:rPr>
              <a:t>Controllers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554995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2A9EC-C782-4344-A47D-B1C52C004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Closed Loop: Guilin scope and proposal for Honolulu</a:t>
            </a:r>
            <a:endParaRPr lang="en-IN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955419-1882-4197-B638-378531A71EF0}"/>
              </a:ext>
            </a:extLst>
          </p:cNvPr>
          <p:cNvSpPr/>
          <p:nvPr/>
        </p:nvSpPr>
        <p:spPr>
          <a:xfrm>
            <a:off x="83984" y="885923"/>
            <a:ext cx="5852122" cy="256791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DD8A6D-BA07-464F-B51E-D6D33933BDC3}"/>
              </a:ext>
            </a:extLst>
          </p:cNvPr>
          <p:cNvSpPr/>
          <p:nvPr/>
        </p:nvSpPr>
        <p:spPr>
          <a:xfrm>
            <a:off x="180474" y="1274204"/>
            <a:ext cx="2105526" cy="1893972"/>
          </a:xfrm>
          <a:prstGeom prst="rect">
            <a:avLst/>
          </a:prstGeom>
          <a:solidFill>
            <a:srgbClr val="E7E6E6"/>
          </a:solidFill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CBA830-3E44-464A-AB39-3618655DD910}"/>
              </a:ext>
            </a:extLst>
          </p:cNvPr>
          <p:cNvSpPr/>
          <p:nvPr/>
        </p:nvSpPr>
        <p:spPr>
          <a:xfrm>
            <a:off x="499311" y="1526866"/>
            <a:ext cx="1419726" cy="546688"/>
          </a:xfrm>
          <a:prstGeom prst="rect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</a:rPr>
              <a:t>Slice Analysis MS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87A135-892B-4AD7-A390-56A2BC7562CA}"/>
              </a:ext>
            </a:extLst>
          </p:cNvPr>
          <p:cNvSpPr/>
          <p:nvPr/>
        </p:nvSpPr>
        <p:spPr>
          <a:xfrm>
            <a:off x="499311" y="2387743"/>
            <a:ext cx="1419726" cy="510341"/>
          </a:xfrm>
          <a:prstGeom prst="rect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PM Mapper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A008A1-638D-44EB-822C-53B681FA0A69}"/>
              </a:ext>
            </a:extLst>
          </p:cNvPr>
          <p:cNvSpPr/>
          <p:nvPr/>
        </p:nvSpPr>
        <p:spPr>
          <a:xfrm>
            <a:off x="2514271" y="1526866"/>
            <a:ext cx="1419726" cy="546688"/>
          </a:xfrm>
          <a:prstGeom prst="rect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Policy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67D0138-0D7C-46E5-8504-BE6B693CD0DC}"/>
              </a:ext>
            </a:extLst>
          </p:cNvPr>
          <p:cNvSpPr/>
          <p:nvPr/>
        </p:nvSpPr>
        <p:spPr>
          <a:xfrm>
            <a:off x="4325518" y="1526866"/>
            <a:ext cx="1419726" cy="546688"/>
          </a:xfrm>
          <a:prstGeom prst="rect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</a:rPr>
              <a:t>SO (RAN NSSMF)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993D78-2D23-4918-9EE4-05CC22CC9CDF}"/>
              </a:ext>
            </a:extLst>
          </p:cNvPr>
          <p:cNvSpPr/>
          <p:nvPr/>
        </p:nvSpPr>
        <p:spPr>
          <a:xfrm>
            <a:off x="4325518" y="2441393"/>
            <a:ext cx="1419726" cy="556458"/>
          </a:xfrm>
          <a:prstGeom prst="rect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</a:rPr>
              <a:t>CCSDK/SDN-C (SDN-R)</a:t>
            </a:r>
          </a:p>
        </p:txBody>
      </p:sp>
      <p:sp>
        <p:nvSpPr>
          <p:cNvPr id="11" name="Cloud 10">
            <a:extLst>
              <a:ext uri="{FF2B5EF4-FFF2-40B4-BE49-F238E27FC236}">
                <a16:creationId xmlns:a16="http://schemas.microsoft.com/office/drawing/2014/main" id="{F013D1BD-E210-4B91-8B7B-BC97D6ED2CC0}"/>
              </a:ext>
            </a:extLst>
          </p:cNvPr>
          <p:cNvSpPr/>
          <p:nvPr/>
        </p:nvSpPr>
        <p:spPr>
          <a:xfrm>
            <a:off x="2249906" y="3661470"/>
            <a:ext cx="3337678" cy="1092871"/>
          </a:xfrm>
          <a:prstGeom prst="cloud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2" name="Cylinder 11">
            <a:extLst>
              <a:ext uri="{FF2B5EF4-FFF2-40B4-BE49-F238E27FC236}">
                <a16:creationId xmlns:a16="http://schemas.microsoft.com/office/drawing/2014/main" id="{600C7FC2-A793-43C5-8DD6-C8EFBE32942B}"/>
              </a:ext>
            </a:extLst>
          </p:cNvPr>
          <p:cNvSpPr/>
          <p:nvPr/>
        </p:nvSpPr>
        <p:spPr>
          <a:xfrm>
            <a:off x="2670847" y="2335112"/>
            <a:ext cx="1059108" cy="769020"/>
          </a:xfrm>
          <a:prstGeom prst="can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</a:rPr>
              <a:t>CPS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993D855-7991-4912-BAA8-EBF302591AAC}"/>
              </a:ext>
            </a:extLst>
          </p:cNvPr>
          <p:cNvSpPr/>
          <p:nvPr/>
        </p:nvSpPr>
        <p:spPr>
          <a:xfrm>
            <a:off x="2664995" y="4007127"/>
            <a:ext cx="932448" cy="519868"/>
          </a:xfrm>
          <a:prstGeom prst="rect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Near RT-RICs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693BB45-876A-4614-8B1B-F49278E2ABAE}"/>
              </a:ext>
            </a:extLst>
          </p:cNvPr>
          <p:cNvSpPr/>
          <p:nvPr/>
        </p:nvSpPr>
        <p:spPr>
          <a:xfrm>
            <a:off x="3729955" y="3980308"/>
            <a:ext cx="595563" cy="227598"/>
          </a:xfrm>
          <a:prstGeom prst="rect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CUs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4E8CA9-D1D1-45C6-82C9-A4FA75727128}"/>
              </a:ext>
            </a:extLst>
          </p:cNvPr>
          <p:cNvSpPr/>
          <p:nvPr/>
        </p:nvSpPr>
        <p:spPr>
          <a:xfrm>
            <a:off x="3729955" y="4299398"/>
            <a:ext cx="595563" cy="227598"/>
          </a:xfrm>
          <a:prstGeom prst="rect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DUs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F7D7E09-4B2A-4820-BA86-45D190CC432A}"/>
              </a:ext>
            </a:extLst>
          </p:cNvPr>
          <p:cNvSpPr/>
          <p:nvPr/>
        </p:nvSpPr>
        <p:spPr>
          <a:xfrm>
            <a:off x="6106882" y="849066"/>
            <a:ext cx="2975342" cy="4010486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214313" marR="0" lvl="0" indent="-214313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</a:rPr>
              <a:t>The PM data collected from RAN in Step 1 is DL/UL PRB used for data traffic.</a:t>
            </a:r>
          </a:p>
          <a:p>
            <a:pPr marL="214313" marR="0" lvl="0" indent="-214313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</a:rPr>
              <a:t>The configuration update determined by Slice Analysis MS and triggering Policy in Step 4 is slice specific throughput guidance for Near-RT coverage area (i.e., at Near-RT RIC level).</a:t>
            </a:r>
          </a:p>
          <a:p>
            <a:pPr marL="214313" marR="0" lvl="0" indent="-214313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</a:rPr>
              <a:t>Step 8 is over O1 in Guilin, it will be over A1 in Honolulu (using A1 adaptor).</a:t>
            </a:r>
          </a:p>
          <a:p>
            <a:pPr marL="214313" marR="0" lvl="0" indent="-214313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</a:rPr>
              <a:t>Additional PM data to be used is under discussion.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sng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</a:rPr>
              <a:t>Notes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</a:rPr>
              <a:t>:</a:t>
            </a:r>
          </a:p>
          <a:p>
            <a:pPr marL="257175" marR="0" lvl="0" indent="-257175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</a:rPr>
              <a:t>DFC and VES Collector are not shown in the flow but are used.</a:t>
            </a:r>
          </a:p>
          <a:p>
            <a:pPr marL="257175" marR="0" lvl="0" indent="-257175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</a:rPr>
              <a:t>Initial configuration may also be over A1 (based on Slice Profile decomposition) – this is under discussion with O-RAN.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26EE2A8-29DB-4CEE-80FD-D4A46609CDDA}"/>
              </a:ext>
            </a:extLst>
          </p:cNvPr>
          <p:cNvCxnSpPr>
            <a:cxnSpLocks/>
            <a:stCxn id="11" idx="2"/>
            <a:endCxn id="5" idx="2"/>
          </p:cNvCxnSpPr>
          <p:nvPr/>
        </p:nvCxnSpPr>
        <p:spPr>
          <a:xfrm flipH="1" flipV="1">
            <a:off x="1233237" y="3168176"/>
            <a:ext cx="1027022" cy="1039730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379D410B-F474-4BD2-B586-DCA7EF088369}"/>
              </a:ext>
            </a:extLst>
          </p:cNvPr>
          <p:cNvSpPr/>
          <p:nvPr/>
        </p:nvSpPr>
        <p:spPr>
          <a:xfrm>
            <a:off x="1588170" y="3577124"/>
            <a:ext cx="270710" cy="276726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1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7729AE1-2925-4491-8748-150CDE34257E}"/>
              </a:ext>
            </a:extLst>
          </p:cNvPr>
          <p:cNvSpPr/>
          <p:nvPr/>
        </p:nvSpPr>
        <p:spPr>
          <a:xfrm>
            <a:off x="1233238" y="2107574"/>
            <a:ext cx="270710" cy="276726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2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4497883-4ADC-461D-9FFF-7242371B511E}"/>
              </a:ext>
            </a:extLst>
          </p:cNvPr>
          <p:cNvCxnSpPr>
            <a:cxnSpLocks/>
            <a:stCxn id="7" idx="0"/>
            <a:endCxn id="6" idx="2"/>
          </p:cNvCxnSpPr>
          <p:nvPr/>
        </p:nvCxnSpPr>
        <p:spPr>
          <a:xfrm flipV="1">
            <a:off x="1209174" y="2073554"/>
            <a:ext cx="0" cy="314189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3D35982-E27D-4556-996A-F325F2197540}"/>
              </a:ext>
            </a:extLst>
          </p:cNvPr>
          <p:cNvCxnSpPr>
            <a:cxnSpLocks/>
            <a:stCxn id="6" idx="3"/>
            <a:endCxn id="12" idx="2"/>
          </p:cNvCxnSpPr>
          <p:nvPr/>
        </p:nvCxnSpPr>
        <p:spPr>
          <a:xfrm>
            <a:off x="1919037" y="1800210"/>
            <a:ext cx="751810" cy="919412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F93A0742-F18A-4606-9E70-6E3FFEA47732}"/>
              </a:ext>
            </a:extLst>
          </p:cNvPr>
          <p:cNvSpPr/>
          <p:nvPr/>
        </p:nvSpPr>
        <p:spPr>
          <a:xfrm>
            <a:off x="2249906" y="2221874"/>
            <a:ext cx="270710" cy="276726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3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2EE7696-3D1A-44D9-A8AB-250889EE12A2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>
            <a:off x="1919037" y="1800210"/>
            <a:ext cx="595234" cy="0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42367172-524B-4EF3-B104-978B3F064810}"/>
              </a:ext>
            </a:extLst>
          </p:cNvPr>
          <p:cNvSpPr/>
          <p:nvPr/>
        </p:nvSpPr>
        <p:spPr>
          <a:xfrm>
            <a:off x="2030248" y="1644677"/>
            <a:ext cx="270710" cy="276726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4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0ECEC82-625F-4906-BD34-26D6E7148276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>
            <a:off x="3933997" y="1800210"/>
            <a:ext cx="391521" cy="0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8DB1737B-9AB3-43E9-A816-93B209A6D29A}"/>
              </a:ext>
            </a:extLst>
          </p:cNvPr>
          <p:cNvSpPr/>
          <p:nvPr/>
        </p:nvSpPr>
        <p:spPr>
          <a:xfrm>
            <a:off x="3978575" y="1677757"/>
            <a:ext cx="270710" cy="276726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5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C2B181E-7F9F-4624-B9CC-0C8668880B82}"/>
              </a:ext>
            </a:extLst>
          </p:cNvPr>
          <p:cNvSpPr/>
          <p:nvPr/>
        </p:nvSpPr>
        <p:spPr>
          <a:xfrm>
            <a:off x="5074648" y="2107574"/>
            <a:ext cx="270710" cy="276726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6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34CC843-EA6A-4ED7-AB46-469E2DD0A067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>
            <a:off x="5035381" y="2073554"/>
            <a:ext cx="0" cy="367839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A9BF877-240A-42ED-8E89-3B2145F38272}"/>
              </a:ext>
            </a:extLst>
          </p:cNvPr>
          <p:cNvCxnSpPr>
            <a:cxnSpLocks/>
            <a:stCxn id="10" idx="1"/>
            <a:endCxn id="12" idx="4"/>
          </p:cNvCxnSpPr>
          <p:nvPr/>
        </p:nvCxnSpPr>
        <p:spPr>
          <a:xfrm flipH="1">
            <a:off x="3729955" y="2719622"/>
            <a:ext cx="595563" cy="0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F7986D6C-A1EC-4348-89F8-366BE677619F}"/>
              </a:ext>
            </a:extLst>
          </p:cNvPr>
          <p:cNvSpPr/>
          <p:nvPr/>
        </p:nvSpPr>
        <p:spPr>
          <a:xfrm>
            <a:off x="3880186" y="2581259"/>
            <a:ext cx="270710" cy="276726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7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F6314C4-3A71-4B2E-8DB9-96F641DC630D}"/>
              </a:ext>
            </a:extLst>
          </p:cNvPr>
          <p:cNvCxnSpPr>
            <a:cxnSpLocks/>
            <a:stCxn id="10" idx="2"/>
            <a:endCxn id="13" idx="0"/>
          </p:cNvCxnSpPr>
          <p:nvPr/>
        </p:nvCxnSpPr>
        <p:spPr>
          <a:xfrm flipH="1">
            <a:off x="3131219" y="2997850"/>
            <a:ext cx="1904162" cy="1009277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52E09342-24FE-4E7F-AA87-D8C7886E01E7}"/>
              </a:ext>
            </a:extLst>
          </p:cNvPr>
          <p:cNvSpPr/>
          <p:nvPr/>
        </p:nvSpPr>
        <p:spPr>
          <a:xfrm>
            <a:off x="4258470" y="3163342"/>
            <a:ext cx="270710" cy="276726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8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74C5039-8E2C-4F88-A304-114DF03BB5BA}"/>
              </a:ext>
            </a:extLst>
          </p:cNvPr>
          <p:cNvSpPr txBox="1"/>
          <p:nvPr/>
        </p:nvSpPr>
        <p:spPr>
          <a:xfrm>
            <a:off x="1781865" y="2921685"/>
            <a:ext cx="5741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DCAE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22B9FD7-3488-4FB8-9702-5F179351784C}"/>
              </a:ext>
            </a:extLst>
          </p:cNvPr>
          <p:cNvSpPr txBox="1"/>
          <p:nvPr/>
        </p:nvSpPr>
        <p:spPr>
          <a:xfrm>
            <a:off x="1748798" y="3899512"/>
            <a:ext cx="38985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772E65F-F82B-4C63-8493-E4181C8DB176}"/>
              </a:ext>
            </a:extLst>
          </p:cNvPr>
          <p:cNvSpPr txBox="1"/>
          <p:nvPr/>
        </p:nvSpPr>
        <p:spPr>
          <a:xfrm>
            <a:off x="4532873" y="3183448"/>
            <a:ext cx="62068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sng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</a:rPr>
              <a:t>O1</a:t>
            </a: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</a:rPr>
              <a:t> A1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CBFA17D-2298-4F1F-BCD7-E4959CB42FE8}"/>
              </a:ext>
            </a:extLst>
          </p:cNvPr>
          <p:cNvSpPr txBox="1"/>
          <p:nvPr/>
        </p:nvSpPr>
        <p:spPr>
          <a:xfrm>
            <a:off x="5210266" y="919574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ONAP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0F06C4C-DE6E-4B46-87BE-9000EC724AC2}"/>
              </a:ext>
            </a:extLst>
          </p:cNvPr>
          <p:cNvSpPr txBox="1"/>
          <p:nvPr/>
        </p:nvSpPr>
        <p:spPr>
          <a:xfrm>
            <a:off x="4367512" y="3882297"/>
            <a:ext cx="1703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RAN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(Simulator)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2CA534B-963E-46FE-B7B8-B804DC7DA6B3}"/>
              </a:ext>
            </a:extLst>
          </p:cNvPr>
          <p:cNvSpPr/>
          <p:nvPr/>
        </p:nvSpPr>
        <p:spPr>
          <a:xfrm>
            <a:off x="4418762" y="4299899"/>
            <a:ext cx="595563" cy="227598"/>
          </a:xfrm>
          <a:prstGeom prst="rect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RUs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3258965-8D9B-4F40-8684-A54C65CE0DFB}"/>
              </a:ext>
            </a:extLst>
          </p:cNvPr>
          <p:cNvSpPr/>
          <p:nvPr/>
        </p:nvSpPr>
        <p:spPr>
          <a:xfrm>
            <a:off x="82740" y="4527496"/>
            <a:ext cx="2154757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</a:rPr>
              <a:t>Enhancements for Honolulu</a:t>
            </a: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B70673DC-8FA0-4DB3-8D9D-D96D5982D7C0}"/>
              </a:ext>
            </a:extLst>
          </p:cNvPr>
          <p:cNvCxnSpPr>
            <a:cxnSpLocks/>
          </p:cNvCxnSpPr>
          <p:nvPr/>
        </p:nvCxnSpPr>
        <p:spPr>
          <a:xfrm>
            <a:off x="112707" y="4392068"/>
            <a:ext cx="270134" cy="0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3E63A102-BE34-4325-BBB6-7EBF4C137E20}"/>
              </a:ext>
            </a:extLst>
          </p:cNvPr>
          <p:cNvSpPr txBox="1"/>
          <p:nvPr/>
        </p:nvSpPr>
        <p:spPr>
          <a:xfrm>
            <a:off x="336912" y="4253569"/>
            <a:ext cx="1878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New interface for Honolulu</a:t>
            </a:r>
          </a:p>
        </p:txBody>
      </p:sp>
      <p:sp>
        <p:nvSpPr>
          <p:cNvPr id="42" name="Speech Bubble: Rectangle with Corners Rounded 41">
            <a:extLst>
              <a:ext uri="{FF2B5EF4-FFF2-40B4-BE49-F238E27FC236}">
                <a16:creationId xmlns:a16="http://schemas.microsoft.com/office/drawing/2014/main" id="{7CB8CF8E-1C31-4377-891C-894753B952EB}"/>
              </a:ext>
            </a:extLst>
          </p:cNvPr>
          <p:cNvSpPr/>
          <p:nvPr/>
        </p:nvSpPr>
        <p:spPr>
          <a:xfrm>
            <a:off x="0" y="3507499"/>
            <a:ext cx="1503949" cy="610643"/>
          </a:xfrm>
          <a:prstGeom prst="wedgeRoundRectCallout">
            <a:avLst>
              <a:gd name="adj1" fmla="val -10935"/>
              <a:gd name="adj2" fmla="val -279759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200" dirty="0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5FBA39E-2DD3-46CC-8AC1-A0B9608B2070}"/>
              </a:ext>
            </a:extLst>
          </p:cNvPr>
          <p:cNvSpPr/>
          <p:nvPr/>
        </p:nvSpPr>
        <p:spPr>
          <a:xfrm>
            <a:off x="-74952" y="3507356"/>
            <a:ext cx="16074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200" dirty="0"/>
              <a:t>Trigger OOF for determining optimal re-configuration later</a:t>
            </a:r>
          </a:p>
        </p:txBody>
      </p:sp>
    </p:spTree>
    <p:extLst>
      <p:ext uri="{BB962C8B-B14F-4D97-AF65-F5344CB8AC3E}">
        <p14:creationId xmlns:p14="http://schemas.microsoft.com/office/powerpoint/2010/main" val="19127525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C9153-2D2F-4D76-8167-B0C932175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441" y="31519"/>
            <a:ext cx="7348649" cy="800739"/>
          </a:xfrm>
        </p:spPr>
        <p:txBody>
          <a:bodyPr>
            <a:noAutofit/>
          </a:bodyPr>
          <a:lstStyle/>
          <a:p>
            <a:r>
              <a:rPr lang="en-US" sz="2800" dirty="0"/>
              <a:t>Intelligent Slicing: Guilin Scope &amp; proposal for Honolulu</a:t>
            </a:r>
            <a:endParaRPr lang="en-IN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30EF956-F1ED-44A0-B18E-53443ADBC22E}"/>
              </a:ext>
            </a:extLst>
          </p:cNvPr>
          <p:cNvSpPr/>
          <p:nvPr/>
        </p:nvSpPr>
        <p:spPr>
          <a:xfrm>
            <a:off x="83984" y="865726"/>
            <a:ext cx="5677525" cy="282872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D366D60-64CE-40BE-BC96-666824727AC3}"/>
              </a:ext>
            </a:extLst>
          </p:cNvPr>
          <p:cNvSpPr/>
          <p:nvPr/>
        </p:nvSpPr>
        <p:spPr>
          <a:xfrm>
            <a:off x="196410" y="1029779"/>
            <a:ext cx="1989895" cy="2567741"/>
          </a:xfrm>
          <a:prstGeom prst="rect">
            <a:avLst/>
          </a:prstGeom>
          <a:solidFill>
            <a:srgbClr val="E7E6E6"/>
          </a:solidFill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AF34A1-6C29-4AE5-B105-08836DCEAEA4}"/>
              </a:ext>
            </a:extLst>
          </p:cNvPr>
          <p:cNvSpPr/>
          <p:nvPr/>
        </p:nvSpPr>
        <p:spPr>
          <a:xfrm>
            <a:off x="399617" y="1282442"/>
            <a:ext cx="1419726" cy="546688"/>
          </a:xfrm>
          <a:prstGeom prst="rect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</a:rPr>
              <a:t>Slice Analysis MS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49CBEF-8AC6-4B61-BB91-6186DCFCE320}"/>
              </a:ext>
            </a:extLst>
          </p:cNvPr>
          <p:cNvSpPr/>
          <p:nvPr/>
        </p:nvSpPr>
        <p:spPr>
          <a:xfrm>
            <a:off x="399617" y="2143319"/>
            <a:ext cx="1419726" cy="510341"/>
          </a:xfrm>
          <a:prstGeom prst="rect">
            <a:avLst/>
          </a:prstGeom>
          <a:solidFill>
            <a:srgbClr val="E7E6E6">
              <a:lumMod val="50000"/>
            </a:srgb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</a:rPr>
              <a:t>ML MS (offline trained)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7881A73-15DF-4FA6-A77A-30335588B3AA}"/>
              </a:ext>
            </a:extLst>
          </p:cNvPr>
          <p:cNvSpPr/>
          <p:nvPr/>
        </p:nvSpPr>
        <p:spPr>
          <a:xfrm>
            <a:off x="2414576" y="1282442"/>
            <a:ext cx="1419726" cy="546688"/>
          </a:xfrm>
          <a:prstGeom prst="rect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Policy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C7234C-A03A-48B0-89F7-87621DD9424A}"/>
              </a:ext>
            </a:extLst>
          </p:cNvPr>
          <p:cNvSpPr/>
          <p:nvPr/>
        </p:nvSpPr>
        <p:spPr>
          <a:xfrm>
            <a:off x="4225823" y="1282442"/>
            <a:ext cx="1419726" cy="546688"/>
          </a:xfrm>
          <a:prstGeom prst="rect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</a:rPr>
              <a:t>SO (RAN NSSMF)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4C5425D-05C4-405F-952A-860B2F4DB879}"/>
              </a:ext>
            </a:extLst>
          </p:cNvPr>
          <p:cNvSpPr/>
          <p:nvPr/>
        </p:nvSpPr>
        <p:spPr>
          <a:xfrm>
            <a:off x="4225823" y="2196968"/>
            <a:ext cx="1419726" cy="556458"/>
          </a:xfrm>
          <a:prstGeom prst="rect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</a:rPr>
              <a:t>CCSDK/SDN-C (SDN-R)</a:t>
            </a:r>
          </a:p>
        </p:txBody>
      </p:sp>
      <p:sp>
        <p:nvSpPr>
          <p:cNvPr id="11" name="Cloud 10">
            <a:extLst>
              <a:ext uri="{FF2B5EF4-FFF2-40B4-BE49-F238E27FC236}">
                <a16:creationId xmlns:a16="http://schemas.microsoft.com/office/drawing/2014/main" id="{6DD70C11-AADD-46B2-BBFB-BD4BFDE98E6C}"/>
              </a:ext>
            </a:extLst>
          </p:cNvPr>
          <p:cNvSpPr/>
          <p:nvPr/>
        </p:nvSpPr>
        <p:spPr>
          <a:xfrm>
            <a:off x="2571153" y="3802980"/>
            <a:ext cx="2960098" cy="1092871"/>
          </a:xfrm>
          <a:prstGeom prst="cloud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2" name="Cylinder 11">
            <a:extLst>
              <a:ext uri="{FF2B5EF4-FFF2-40B4-BE49-F238E27FC236}">
                <a16:creationId xmlns:a16="http://schemas.microsoft.com/office/drawing/2014/main" id="{2ADCB019-3B29-4476-922B-03CA53D660B5}"/>
              </a:ext>
            </a:extLst>
          </p:cNvPr>
          <p:cNvSpPr/>
          <p:nvPr/>
        </p:nvSpPr>
        <p:spPr>
          <a:xfrm>
            <a:off x="2571152" y="2090687"/>
            <a:ext cx="1059108" cy="769020"/>
          </a:xfrm>
          <a:prstGeom prst="can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</a:rPr>
              <a:t>CPS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FACCFF8-F266-40C7-AF28-8696BA047397}"/>
              </a:ext>
            </a:extLst>
          </p:cNvPr>
          <p:cNvSpPr/>
          <p:nvPr/>
        </p:nvSpPr>
        <p:spPr>
          <a:xfrm>
            <a:off x="2986241" y="4148637"/>
            <a:ext cx="932448" cy="519868"/>
          </a:xfrm>
          <a:prstGeom prst="rect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Near RT-RICs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E45D5C7-E316-4B6E-9949-678826B449E5}"/>
              </a:ext>
            </a:extLst>
          </p:cNvPr>
          <p:cNvSpPr/>
          <p:nvPr/>
        </p:nvSpPr>
        <p:spPr>
          <a:xfrm>
            <a:off x="4051202" y="4121818"/>
            <a:ext cx="595563" cy="227598"/>
          </a:xfrm>
          <a:prstGeom prst="rect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CUs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C4423F5-A14A-41F9-9161-1D397719272C}"/>
              </a:ext>
            </a:extLst>
          </p:cNvPr>
          <p:cNvSpPr/>
          <p:nvPr/>
        </p:nvSpPr>
        <p:spPr>
          <a:xfrm>
            <a:off x="4051202" y="4440908"/>
            <a:ext cx="595563" cy="227598"/>
          </a:xfrm>
          <a:prstGeom prst="rect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DUs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9260071-63FE-471B-AA6A-BF2A16FB2BED}"/>
              </a:ext>
            </a:extLst>
          </p:cNvPr>
          <p:cNvCxnSpPr>
            <a:cxnSpLocks/>
            <a:stCxn id="11" idx="2"/>
          </p:cNvCxnSpPr>
          <p:nvPr/>
        </p:nvCxnSpPr>
        <p:spPr>
          <a:xfrm flipH="1" flipV="1">
            <a:off x="1512605" y="3597520"/>
            <a:ext cx="1067729" cy="751896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8FAD14BD-7CA3-43E0-A801-59150A05F30E}"/>
              </a:ext>
            </a:extLst>
          </p:cNvPr>
          <p:cNvSpPr/>
          <p:nvPr/>
        </p:nvSpPr>
        <p:spPr>
          <a:xfrm>
            <a:off x="1992051" y="3964155"/>
            <a:ext cx="270710" cy="276726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1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69A9C82-F5AF-46FD-980D-ACABD75F00B4}"/>
              </a:ext>
            </a:extLst>
          </p:cNvPr>
          <p:cNvSpPr/>
          <p:nvPr/>
        </p:nvSpPr>
        <p:spPr>
          <a:xfrm>
            <a:off x="1133543" y="1863150"/>
            <a:ext cx="270710" cy="276726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4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1BE61A5-16DF-42E2-B6A3-92B87EB1DF98}"/>
              </a:ext>
            </a:extLst>
          </p:cNvPr>
          <p:cNvCxnSpPr>
            <a:cxnSpLocks/>
            <a:stCxn id="7" idx="0"/>
            <a:endCxn id="6" idx="2"/>
          </p:cNvCxnSpPr>
          <p:nvPr/>
        </p:nvCxnSpPr>
        <p:spPr>
          <a:xfrm flipV="1">
            <a:off x="1109480" y="1829130"/>
            <a:ext cx="0" cy="314189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D8DC61D-1956-4A63-A238-30ED69235804}"/>
              </a:ext>
            </a:extLst>
          </p:cNvPr>
          <p:cNvCxnSpPr>
            <a:cxnSpLocks/>
            <a:stCxn id="6" idx="3"/>
            <a:endCxn id="12" idx="2"/>
          </p:cNvCxnSpPr>
          <p:nvPr/>
        </p:nvCxnSpPr>
        <p:spPr>
          <a:xfrm>
            <a:off x="1819343" y="1555786"/>
            <a:ext cx="751810" cy="919412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0D2BE371-CDC0-49DB-9A68-038808BDE679}"/>
              </a:ext>
            </a:extLst>
          </p:cNvPr>
          <p:cNvSpPr/>
          <p:nvPr/>
        </p:nvSpPr>
        <p:spPr>
          <a:xfrm>
            <a:off x="2150212" y="1977450"/>
            <a:ext cx="270710" cy="276726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5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F3C9334-7BD3-4345-9743-A7E389CBE40F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>
            <a:off x="1819343" y="1555786"/>
            <a:ext cx="595234" cy="0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65CBF70D-90B5-4BD9-ABC3-567ED939547C}"/>
              </a:ext>
            </a:extLst>
          </p:cNvPr>
          <p:cNvSpPr/>
          <p:nvPr/>
        </p:nvSpPr>
        <p:spPr>
          <a:xfrm>
            <a:off x="1930554" y="1400253"/>
            <a:ext cx="270710" cy="276726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6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5C6E554-E8CD-417B-B391-5502C079D55F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>
            <a:off x="3834302" y="1555786"/>
            <a:ext cx="391521" cy="0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C225AC68-2CAF-4282-9EE6-485AD91BB664}"/>
              </a:ext>
            </a:extLst>
          </p:cNvPr>
          <p:cNvSpPr/>
          <p:nvPr/>
        </p:nvSpPr>
        <p:spPr>
          <a:xfrm>
            <a:off x="3834303" y="1417423"/>
            <a:ext cx="270710" cy="276726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7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91A8439-656E-43C5-8D62-85EE69F2FD1B}"/>
              </a:ext>
            </a:extLst>
          </p:cNvPr>
          <p:cNvSpPr/>
          <p:nvPr/>
        </p:nvSpPr>
        <p:spPr>
          <a:xfrm>
            <a:off x="4974954" y="1863150"/>
            <a:ext cx="270710" cy="276726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8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31532EF-2ACA-44CB-A957-99F116BE56B4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>
            <a:off x="4935686" y="1829129"/>
            <a:ext cx="0" cy="367839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B3690AA-E526-4757-84D2-2AE23B076F51}"/>
              </a:ext>
            </a:extLst>
          </p:cNvPr>
          <p:cNvCxnSpPr>
            <a:cxnSpLocks/>
            <a:stCxn id="10" idx="1"/>
            <a:endCxn id="12" idx="4"/>
          </p:cNvCxnSpPr>
          <p:nvPr/>
        </p:nvCxnSpPr>
        <p:spPr>
          <a:xfrm flipH="1">
            <a:off x="3630260" y="2475197"/>
            <a:ext cx="595563" cy="0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DEDBAABB-F497-4DB9-8DE0-CDDEC1FF7DBF}"/>
              </a:ext>
            </a:extLst>
          </p:cNvPr>
          <p:cNvSpPr/>
          <p:nvPr/>
        </p:nvSpPr>
        <p:spPr>
          <a:xfrm>
            <a:off x="3780492" y="2336834"/>
            <a:ext cx="270710" cy="276726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9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F37B402-9A77-40C5-8193-0C1055145A8E}"/>
              </a:ext>
            </a:extLst>
          </p:cNvPr>
          <p:cNvCxnSpPr>
            <a:cxnSpLocks/>
            <a:stCxn id="10" idx="2"/>
            <a:endCxn id="13" idx="0"/>
          </p:cNvCxnSpPr>
          <p:nvPr/>
        </p:nvCxnSpPr>
        <p:spPr>
          <a:xfrm flipH="1">
            <a:off x="3452465" y="2753427"/>
            <a:ext cx="1483221" cy="1395211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62C23B3F-628B-43BB-B1AF-5C4646D30A6C}"/>
              </a:ext>
            </a:extLst>
          </p:cNvPr>
          <p:cNvSpPr/>
          <p:nvPr/>
        </p:nvSpPr>
        <p:spPr>
          <a:xfrm>
            <a:off x="3986134" y="3096026"/>
            <a:ext cx="564285" cy="287487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10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165C307-741F-4DCA-A12B-170EE041DD2A}"/>
              </a:ext>
            </a:extLst>
          </p:cNvPr>
          <p:cNvSpPr txBox="1"/>
          <p:nvPr/>
        </p:nvSpPr>
        <p:spPr>
          <a:xfrm>
            <a:off x="196410" y="1021318"/>
            <a:ext cx="5741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DCAE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F14664A-A7A2-4F75-905E-E896574A13C5}"/>
              </a:ext>
            </a:extLst>
          </p:cNvPr>
          <p:cNvCxnSpPr>
            <a:cxnSpLocks/>
            <a:stCxn id="34" idx="0"/>
            <a:endCxn id="7" idx="2"/>
          </p:cNvCxnSpPr>
          <p:nvPr/>
        </p:nvCxnSpPr>
        <p:spPr>
          <a:xfrm flipV="1">
            <a:off x="1109480" y="2653660"/>
            <a:ext cx="0" cy="327116"/>
          </a:xfrm>
          <a:prstGeom prst="straightConnector1">
            <a:avLst/>
          </a:prstGeom>
          <a:noFill/>
          <a:ln w="635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324BCFB0-BFD0-4DB9-82AA-E872B63B5CC4}"/>
              </a:ext>
            </a:extLst>
          </p:cNvPr>
          <p:cNvSpPr/>
          <p:nvPr/>
        </p:nvSpPr>
        <p:spPr>
          <a:xfrm>
            <a:off x="399617" y="2980776"/>
            <a:ext cx="1419726" cy="510341"/>
          </a:xfrm>
          <a:prstGeom prst="rect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PM Mapper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179DD27-4B2E-4E45-974E-D03F656B54F1}"/>
              </a:ext>
            </a:extLst>
          </p:cNvPr>
          <p:cNvSpPr/>
          <p:nvPr/>
        </p:nvSpPr>
        <p:spPr>
          <a:xfrm>
            <a:off x="1148747" y="2671269"/>
            <a:ext cx="270710" cy="276726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2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A9A337B-52A7-499C-BAF5-BCB9EAAC8459}"/>
              </a:ext>
            </a:extLst>
          </p:cNvPr>
          <p:cNvSpPr/>
          <p:nvPr/>
        </p:nvSpPr>
        <p:spPr>
          <a:xfrm>
            <a:off x="5870590" y="832258"/>
            <a:ext cx="3208832" cy="4029046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169069" marR="0" lvl="0" indent="-169069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</a:rPr>
              <a:t>The PM data collected from RAN in Step 1 is PDU sessions requested, setup successfully &amp; failures.</a:t>
            </a:r>
          </a:p>
          <a:p>
            <a:pPr marL="169069" marR="0" lvl="0" indent="-169069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</a:rPr>
              <a:t>The configuration update determined by ML MS and triggering Slice Analysis MS in Step 3 is slice specific </a:t>
            </a:r>
            <a:r>
              <a:rPr kumimoji="0" lang="en-US" sz="1350" b="0" i="0" u="none" strike="noStrike" kern="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</a:rPr>
              <a:t>maxNumberof</a:t>
            </a: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</a:rPr>
              <a:t> Conns for each cell (i.e., cell level for each S-NSSAI).</a:t>
            </a:r>
          </a:p>
          <a:p>
            <a:pPr marL="169069" marR="0" lvl="0" indent="-169069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</a:rPr>
              <a:t>Step 10 is over O1 now, it will continue to be in O1 based on latest discussions with O-RAN community.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sng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</a:rPr>
              <a:t>Notes</a:t>
            </a:r>
          </a:p>
          <a:p>
            <a:pPr marL="169069" marR="0" lvl="0" indent="-169069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</a:rPr>
              <a:t>DFC and VES Collector are not shown in the flow but are used.</a:t>
            </a:r>
          </a:p>
          <a:p>
            <a:pPr marL="169069" marR="0" lvl="0" indent="-169069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</a:rPr>
              <a:t>ML MS is onboarded to DCAE, but not an official ONAP component. Later we will consider onboarding via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</a:rPr>
              <a:t>Acumos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</a:rPr>
              <a:t> DCAE adaptor.</a:t>
            </a:r>
          </a:p>
          <a:p>
            <a:pPr marL="169069" marR="0" lvl="0" indent="-169069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</a:rPr>
              <a:t>Initial configuration may also be over A1 (based on Slice Profile decomposition) – this is under discussion with O-RAN.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9B53F2-2F74-44B2-86C7-439E918013E9}"/>
              </a:ext>
            </a:extLst>
          </p:cNvPr>
          <p:cNvSpPr txBox="1"/>
          <p:nvPr/>
        </p:nvSpPr>
        <p:spPr>
          <a:xfrm>
            <a:off x="2291096" y="3994916"/>
            <a:ext cx="38985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192FEE1-469E-4109-B4EB-2D0711885A18}"/>
              </a:ext>
            </a:extLst>
          </p:cNvPr>
          <p:cNvSpPr txBox="1"/>
          <p:nvPr/>
        </p:nvSpPr>
        <p:spPr>
          <a:xfrm>
            <a:off x="4491817" y="3171385"/>
            <a:ext cx="38985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CD46737-2A55-417D-93CA-253268BEB25B}"/>
              </a:ext>
            </a:extLst>
          </p:cNvPr>
          <p:cNvSpPr txBox="1"/>
          <p:nvPr/>
        </p:nvSpPr>
        <p:spPr>
          <a:xfrm>
            <a:off x="5060621" y="848194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ONAP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1C53EED-8BE7-4B74-924D-155DD00B565A}"/>
              </a:ext>
            </a:extLst>
          </p:cNvPr>
          <p:cNvSpPr txBox="1"/>
          <p:nvPr/>
        </p:nvSpPr>
        <p:spPr>
          <a:xfrm>
            <a:off x="4021229" y="3755735"/>
            <a:ext cx="1703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RAN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(Simulator)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9DFD522-F59A-4D8C-BECC-892339323E6E}"/>
              </a:ext>
            </a:extLst>
          </p:cNvPr>
          <p:cNvSpPr/>
          <p:nvPr/>
        </p:nvSpPr>
        <p:spPr>
          <a:xfrm>
            <a:off x="4748368" y="4211750"/>
            <a:ext cx="595563" cy="227598"/>
          </a:xfrm>
          <a:prstGeom prst="rect">
            <a:avLst/>
          </a:prstGeom>
          <a:solidFill>
            <a:srgbClr val="44546A">
              <a:lumMod val="40000"/>
              <a:lumOff val="60000"/>
            </a:srgbClr>
          </a:solidFill>
          <a:ln w="127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RUs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5DE430F-177A-4D70-BC29-E44FEFA88C58}"/>
              </a:ext>
            </a:extLst>
          </p:cNvPr>
          <p:cNvSpPr/>
          <p:nvPr/>
        </p:nvSpPr>
        <p:spPr>
          <a:xfrm>
            <a:off x="32101" y="4613379"/>
            <a:ext cx="2154757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</a:rPr>
              <a:t>Enhancements for Honolulu</a:t>
            </a: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80FC2D72-5BF0-4F60-A7B2-02ACAD8D97D3}"/>
              </a:ext>
            </a:extLst>
          </p:cNvPr>
          <p:cNvCxnSpPr>
            <a:cxnSpLocks/>
          </p:cNvCxnSpPr>
          <p:nvPr/>
        </p:nvCxnSpPr>
        <p:spPr>
          <a:xfrm>
            <a:off x="175412" y="4542102"/>
            <a:ext cx="270134" cy="0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E3FCBE8E-86B0-46D4-BCAD-6FDC59E38178}"/>
              </a:ext>
            </a:extLst>
          </p:cNvPr>
          <p:cNvSpPr txBox="1"/>
          <p:nvPr/>
        </p:nvSpPr>
        <p:spPr>
          <a:xfrm>
            <a:off x="399617" y="4403603"/>
            <a:ext cx="1878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New interface for Honolulu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2634D40-674C-4608-BB97-3286876E8A3E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1819343" y="2398490"/>
            <a:ext cx="751810" cy="76708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BCEE9FAA-8332-4268-9AFC-F0359DA59D3D}"/>
              </a:ext>
            </a:extLst>
          </p:cNvPr>
          <p:cNvSpPr/>
          <p:nvPr/>
        </p:nvSpPr>
        <p:spPr>
          <a:xfrm>
            <a:off x="1962400" y="2304935"/>
            <a:ext cx="270710" cy="276726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solidFill>
              <a:srgbClr val="E7E6E6">
                <a:lumMod val="2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3</a:t>
            </a:r>
          </a:p>
        </p:txBody>
      </p:sp>
      <p:sp>
        <p:nvSpPr>
          <p:cNvPr id="3" name="Speech Bubble: Rectangle with Corners Rounded 2">
            <a:extLst>
              <a:ext uri="{FF2B5EF4-FFF2-40B4-BE49-F238E27FC236}">
                <a16:creationId xmlns:a16="http://schemas.microsoft.com/office/drawing/2014/main" id="{ABD79BEE-2C02-44A6-9225-587B77CB3FCA}"/>
              </a:ext>
            </a:extLst>
          </p:cNvPr>
          <p:cNvSpPr/>
          <p:nvPr/>
        </p:nvSpPr>
        <p:spPr>
          <a:xfrm>
            <a:off x="78600" y="3775982"/>
            <a:ext cx="1574111" cy="500361"/>
          </a:xfrm>
          <a:prstGeom prst="wedgeRoundRectCallout">
            <a:avLst>
              <a:gd name="adj1" fmla="val -20055"/>
              <a:gd name="adj2" fmla="val -261041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200" dirty="0">
                <a:solidFill>
                  <a:schemeClr val="tx1"/>
                </a:solidFill>
              </a:rPr>
              <a:t>Consider onboarding via </a:t>
            </a:r>
            <a:r>
              <a:rPr lang="en-IN" sz="1200" dirty="0" err="1">
                <a:solidFill>
                  <a:schemeClr val="tx1"/>
                </a:solidFill>
              </a:rPr>
              <a:t>Acumos</a:t>
            </a:r>
            <a:r>
              <a:rPr lang="en-IN" sz="1200" dirty="0">
                <a:solidFill>
                  <a:schemeClr val="tx1"/>
                </a:solidFill>
              </a:rPr>
              <a:t>-DCAE Adaptor later</a:t>
            </a:r>
          </a:p>
        </p:txBody>
      </p:sp>
    </p:spTree>
    <p:extLst>
      <p:ext uri="{BB962C8B-B14F-4D97-AF65-F5344CB8AC3E}">
        <p14:creationId xmlns:p14="http://schemas.microsoft.com/office/powerpoint/2010/main" val="21662168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0259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4807A-D100-446E-B418-BFBED5779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/>
              <a:t>Intelligent</a:t>
            </a:r>
            <a:r>
              <a:rPr lang="zh-CN" altLang="en-US" sz="3200" dirty="0"/>
              <a:t> </a:t>
            </a:r>
            <a:r>
              <a:rPr lang="en-US" altLang="zh-CN" sz="3200" dirty="0"/>
              <a:t>Slicing</a:t>
            </a:r>
            <a:r>
              <a:rPr lang="zh-CN" altLang="en-US" sz="3200" dirty="0"/>
              <a:t> </a:t>
            </a:r>
            <a:r>
              <a:rPr lang="en-US" altLang="zh-CN" sz="3200" dirty="0"/>
              <a:t>Roadmap</a:t>
            </a:r>
            <a:r>
              <a:rPr lang="zh-CN" altLang="en-US" sz="3200" dirty="0"/>
              <a:t> </a:t>
            </a:r>
            <a:r>
              <a:rPr lang="en-US" altLang="zh-CN" sz="3200" dirty="0"/>
              <a:t>and</a:t>
            </a:r>
            <a:r>
              <a:rPr lang="zh-CN" altLang="en-US" sz="3200" dirty="0"/>
              <a:t> </a:t>
            </a:r>
            <a:r>
              <a:rPr lang="en-US" altLang="zh-CN" sz="3200" dirty="0"/>
              <a:t>Status</a:t>
            </a:r>
            <a:endParaRPr lang="en-IN" sz="3200" dirty="0"/>
          </a:p>
        </p:txBody>
      </p:sp>
      <p:sp>
        <p:nvSpPr>
          <p:cNvPr id="4" name="圆角矩形 4">
            <a:extLst>
              <a:ext uri="{FF2B5EF4-FFF2-40B4-BE49-F238E27FC236}">
                <a16:creationId xmlns:a16="http://schemas.microsoft.com/office/drawing/2014/main" id="{E334E804-0BBF-4A4B-91F5-D5C7AF86FCC8}"/>
              </a:ext>
            </a:extLst>
          </p:cNvPr>
          <p:cNvSpPr/>
          <p:nvPr/>
        </p:nvSpPr>
        <p:spPr>
          <a:xfrm>
            <a:off x="0" y="1504562"/>
            <a:ext cx="2044211" cy="817685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5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life</a:t>
            </a:r>
            <a:r>
              <a:rPr kumimoji="1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5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cycle</a:t>
            </a:r>
            <a:r>
              <a:rPr kumimoji="1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5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management</a:t>
            </a:r>
            <a:r>
              <a:rPr kumimoji="1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5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of</a:t>
            </a:r>
            <a:r>
              <a:rPr kumimoji="1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5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a</a:t>
            </a:r>
            <a:r>
              <a:rPr kumimoji="1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5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Slice</a:t>
            </a:r>
            <a:r>
              <a:rPr kumimoji="1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5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Service/</a:t>
            </a:r>
            <a:r>
              <a:rPr kumimoji="1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5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NSI</a:t>
            </a:r>
            <a:r>
              <a:rPr kumimoji="1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5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/</a:t>
            </a:r>
            <a:r>
              <a:rPr kumimoji="1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5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NSSI</a:t>
            </a:r>
          </a:p>
        </p:txBody>
      </p:sp>
      <p:sp>
        <p:nvSpPr>
          <p:cNvPr id="5" name="框架 5">
            <a:extLst>
              <a:ext uri="{FF2B5EF4-FFF2-40B4-BE49-F238E27FC236}">
                <a16:creationId xmlns:a16="http://schemas.microsoft.com/office/drawing/2014/main" id="{493C5D35-0369-40CC-A991-759D4DF9EEB5}"/>
              </a:ext>
            </a:extLst>
          </p:cNvPr>
          <p:cNvSpPr/>
          <p:nvPr/>
        </p:nvSpPr>
        <p:spPr>
          <a:xfrm>
            <a:off x="171449" y="2427589"/>
            <a:ext cx="1701311" cy="1754066"/>
          </a:xfrm>
          <a:prstGeom prst="frame">
            <a:avLst>
              <a:gd name="adj1" fmla="val 3198"/>
            </a:avLst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6" name="文本框 6">
            <a:extLst>
              <a:ext uri="{FF2B5EF4-FFF2-40B4-BE49-F238E27FC236}">
                <a16:creationId xmlns:a16="http://schemas.microsoft.com/office/drawing/2014/main" id="{DD604251-3F6B-47E0-B6F9-8C4BD8E00A93}"/>
              </a:ext>
            </a:extLst>
          </p:cNvPr>
          <p:cNvSpPr txBox="1"/>
          <p:nvPr/>
        </p:nvSpPr>
        <p:spPr>
          <a:xfrm>
            <a:off x="402486" y="2646750"/>
            <a:ext cx="1307730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 defTabSz="685800">
              <a:buFont typeface="Wingdings" pitchFamily="2" charset="2"/>
              <a:buChar char="ü"/>
            </a:pPr>
            <a:r>
              <a:rPr kumimoji="1" lang="en-US" altLang="zh-CN" sz="1350" b="1" dirty="0">
                <a:solidFill>
                  <a:srgbClr val="00B050"/>
                </a:solidFill>
                <a:ea typeface="DengXian" panose="02010600030101010101" pitchFamily="2" charset="-122"/>
              </a:rPr>
              <a:t>Design</a:t>
            </a:r>
          </a:p>
          <a:p>
            <a:pPr marL="214313" indent="-214313" defTabSz="685800">
              <a:buFont typeface="Wingdings" pitchFamily="2" charset="2"/>
              <a:buChar char="ü"/>
            </a:pPr>
            <a:r>
              <a:rPr kumimoji="1" lang="en-US" altLang="zh-CN" sz="1350" b="1" dirty="0">
                <a:solidFill>
                  <a:srgbClr val="00B050"/>
                </a:solidFill>
                <a:ea typeface="DengXian" panose="02010600030101010101" pitchFamily="2" charset="-122"/>
              </a:rPr>
              <a:t>Creation</a:t>
            </a:r>
          </a:p>
          <a:p>
            <a:pPr marL="214313" indent="-214313" defTabSz="685800">
              <a:buFont typeface="Wingdings" pitchFamily="2" charset="2"/>
              <a:buChar char="ü"/>
            </a:pPr>
            <a:r>
              <a:rPr kumimoji="1" lang="en-US" altLang="zh-CN" sz="1350" b="1" dirty="0">
                <a:solidFill>
                  <a:srgbClr val="00B050"/>
                </a:solidFill>
                <a:ea typeface="DengXian" panose="02010600030101010101" pitchFamily="2" charset="-122"/>
              </a:rPr>
              <a:t>Activation</a:t>
            </a:r>
          </a:p>
          <a:p>
            <a:pPr marL="214313" indent="-214313" defTabSz="685800">
              <a:buFont typeface="Wingdings" pitchFamily="2" charset="2"/>
              <a:buChar char="ü"/>
            </a:pPr>
            <a:r>
              <a:rPr kumimoji="1" lang="en-US" altLang="zh-CN" sz="1350" b="1" dirty="0">
                <a:solidFill>
                  <a:srgbClr val="00B050"/>
                </a:solidFill>
                <a:ea typeface="DengXian" panose="02010600030101010101" pitchFamily="2" charset="-122"/>
              </a:rPr>
              <a:t>Deactivation</a:t>
            </a:r>
          </a:p>
          <a:p>
            <a:pPr marL="214313" indent="-214313" defTabSz="685800">
              <a:buFont typeface="Wingdings" pitchFamily="2" charset="2"/>
              <a:buChar char="ü"/>
            </a:pPr>
            <a:r>
              <a:rPr kumimoji="1" lang="en-US" altLang="zh-CN" sz="1350" b="1" dirty="0">
                <a:solidFill>
                  <a:srgbClr val="00B050"/>
                </a:solidFill>
                <a:ea typeface="DengXian" panose="02010600030101010101" pitchFamily="2" charset="-122"/>
              </a:rPr>
              <a:t>Termination</a:t>
            </a:r>
          </a:p>
          <a:p>
            <a:pPr marL="214313" indent="-214313" defTabSz="685800">
              <a:buFont typeface="Wingdings" pitchFamily="2" charset="2"/>
              <a:buChar char="l"/>
            </a:pP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Modification</a:t>
            </a:r>
          </a:p>
        </p:txBody>
      </p:sp>
      <p:sp>
        <p:nvSpPr>
          <p:cNvPr id="7" name="圆角矩形 7">
            <a:extLst>
              <a:ext uri="{FF2B5EF4-FFF2-40B4-BE49-F238E27FC236}">
                <a16:creationId xmlns:a16="http://schemas.microsoft.com/office/drawing/2014/main" id="{06120630-A443-4B73-89D5-8F54A83EE9D6}"/>
              </a:ext>
            </a:extLst>
          </p:cNvPr>
          <p:cNvSpPr/>
          <p:nvPr/>
        </p:nvSpPr>
        <p:spPr>
          <a:xfrm>
            <a:off x="4787412" y="1504562"/>
            <a:ext cx="1714499" cy="817685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/>
            <a:r>
              <a:rPr kumimoji="1" lang="en-US" altLang="zh-CN" sz="1500" b="1" kern="0">
                <a:solidFill>
                  <a:schemeClr val="bg1"/>
                </a:solidFill>
                <a:latin typeface="Calibri"/>
                <a:ea typeface="DengXian" panose="02010600030101010101" pitchFamily="2" charset="-122"/>
              </a:rPr>
              <a:t>Modification</a:t>
            </a:r>
            <a:r>
              <a:rPr kumimoji="1" lang="zh-CN" altLang="en-US" sz="1500" b="1" kern="0">
                <a:solidFill>
                  <a:schemeClr val="bg1"/>
                </a:solidFill>
                <a:latin typeface="Calibri"/>
                <a:ea typeface="DengXian" panose="02010600030101010101" pitchFamily="2" charset="-122"/>
              </a:rPr>
              <a:t> </a:t>
            </a:r>
            <a:r>
              <a:rPr kumimoji="1" lang="en-US" altLang="zh-CN" sz="1500" b="1" kern="0">
                <a:solidFill>
                  <a:schemeClr val="bg1"/>
                </a:solidFill>
                <a:latin typeface="Calibri"/>
                <a:ea typeface="DengXian" panose="02010600030101010101" pitchFamily="2" charset="-122"/>
              </a:rPr>
              <a:t>Operations</a:t>
            </a:r>
            <a:r>
              <a:rPr kumimoji="1" lang="zh-CN" altLang="en-US" sz="1500" b="1" kern="0">
                <a:solidFill>
                  <a:schemeClr val="bg1"/>
                </a:solidFill>
                <a:latin typeface="Calibri"/>
                <a:ea typeface="DengXian" panose="02010600030101010101" pitchFamily="2" charset="-122"/>
              </a:rPr>
              <a:t> </a:t>
            </a:r>
            <a:r>
              <a:rPr kumimoji="1" lang="en-US" altLang="zh-CN" sz="1500" b="1" kern="0">
                <a:solidFill>
                  <a:schemeClr val="bg1"/>
                </a:solidFill>
                <a:latin typeface="Calibri"/>
                <a:ea typeface="DengXian" panose="02010600030101010101" pitchFamily="2" charset="-122"/>
              </a:rPr>
              <a:t>for</a:t>
            </a:r>
            <a:r>
              <a:rPr kumimoji="1" lang="zh-CN" altLang="en-US" sz="1500" b="1" kern="0">
                <a:solidFill>
                  <a:schemeClr val="bg1"/>
                </a:solidFill>
                <a:latin typeface="Calibri"/>
                <a:ea typeface="DengXian" panose="02010600030101010101" pitchFamily="2" charset="-122"/>
              </a:rPr>
              <a:t> </a:t>
            </a:r>
            <a:r>
              <a:rPr kumimoji="1" lang="en-US" altLang="zh-CN" sz="1500" b="1" kern="0" dirty="0">
                <a:solidFill>
                  <a:schemeClr val="bg1"/>
                </a:solidFill>
                <a:latin typeface="Calibri"/>
                <a:ea typeface="DengXian" panose="02010600030101010101" pitchFamily="2" charset="-122"/>
              </a:rPr>
              <a:t>NSI</a:t>
            </a:r>
            <a:r>
              <a:rPr kumimoji="1" lang="en-US" altLang="zh-CN" sz="1500" b="1" kern="0">
                <a:solidFill>
                  <a:schemeClr val="bg1"/>
                </a:solidFill>
                <a:latin typeface="Calibri"/>
                <a:ea typeface="DengXian" panose="02010600030101010101" pitchFamily="2" charset="-122"/>
              </a:rPr>
              <a:t>/NSSIs</a:t>
            </a:r>
            <a:r>
              <a:rPr kumimoji="1" lang="zh-CN" altLang="en-US" sz="1500" b="1" kern="0">
                <a:solidFill>
                  <a:schemeClr val="bg1"/>
                </a:solidFill>
                <a:latin typeface="Calibri"/>
                <a:ea typeface="DengXian" panose="02010600030101010101" pitchFamily="2" charset="-122"/>
              </a:rPr>
              <a:t> </a:t>
            </a:r>
            <a:endParaRPr kumimoji="1" lang="en-US" altLang="zh-CN" sz="1500" b="1" kern="0" dirty="0">
              <a:solidFill>
                <a:schemeClr val="bg1"/>
              </a:solidFill>
              <a:latin typeface="Calibri"/>
              <a:ea typeface="DengXian" panose="02010600030101010101" pitchFamily="2" charset="-122"/>
            </a:endParaRPr>
          </a:p>
        </p:txBody>
      </p:sp>
      <p:sp>
        <p:nvSpPr>
          <p:cNvPr id="8" name="框架 10">
            <a:extLst>
              <a:ext uri="{FF2B5EF4-FFF2-40B4-BE49-F238E27FC236}">
                <a16:creationId xmlns:a16="http://schemas.microsoft.com/office/drawing/2014/main" id="{4B3221CC-8BBE-4710-8214-63EEB7B7CAAA}"/>
              </a:ext>
            </a:extLst>
          </p:cNvPr>
          <p:cNvSpPr/>
          <p:nvPr/>
        </p:nvSpPr>
        <p:spPr>
          <a:xfrm>
            <a:off x="4681904" y="2427589"/>
            <a:ext cx="2162908" cy="2479431"/>
          </a:xfrm>
          <a:prstGeom prst="frame">
            <a:avLst>
              <a:gd name="adj1" fmla="val 1978"/>
            </a:avLst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9" name="文本框 11">
            <a:extLst>
              <a:ext uri="{FF2B5EF4-FFF2-40B4-BE49-F238E27FC236}">
                <a16:creationId xmlns:a16="http://schemas.microsoft.com/office/drawing/2014/main" id="{A63A7828-CD42-4846-8C1B-EFF21D7C6E3F}"/>
              </a:ext>
            </a:extLst>
          </p:cNvPr>
          <p:cNvSpPr txBox="1"/>
          <p:nvPr/>
        </p:nvSpPr>
        <p:spPr>
          <a:xfrm>
            <a:off x="4774773" y="2506884"/>
            <a:ext cx="197717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Modification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during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the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time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of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slice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allocation</a:t>
            </a:r>
            <a:r>
              <a:rPr kumimoji="1" lang="zh-CN" altLang="en-US" sz="1350" b="1" dirty="0">
                <a:solidFill>
                  <a:srgbClr val="0070C0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dirty="0">
                <a:solidFill>
                  <a:srgbClr val="0070C0"/>
                </a:solidFill>
                <a:ea typeface="DengXian" panose="02010600030101010101" pitchFamily="2" charset="-122"/>
              </a:rPr>
              <a:t>(TBA)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kumimoji="1" lang="en-US" altLang="zh-CN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Close</a:t>
            </a:r>
            <a:r>
              <a:rPr kumimoji="1" lang="zh-CN" altLang="en-US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Loop</a:t>
            </a:r>
            <a:r>
              <a:rPr kumimoji="1" lang="zh-CN" altLang="en-US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Modification</a:t>
            </a:r>
            <a:r>
              <a:rPr kumimoji="1" lang="zh-CN" altLang="en-US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Triggered</a:t>
            </a:r>
            <a:r>
              <a:rPr kumimoji="1" lang="zh-CN" altLang="en-US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by</a:t>
            </a:r>
            <a:r>
              <a:rPr kumimoji="1" lang="zh-CN" altLang="en-US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Supervision </a:t>
            </a:r>
            <a:r>
              <a:rPr kumimoji="1" lang="en-US" altLang="zh-CN" sz="1350" b="1" dirty="0">
                <a:solidFill>
                  <a:srgbClr val="FF0000"/>
                </a:solidFill>
                <a:ea typeface="DengXian" panose="02010600030101010101" pitchFamily="2" charset="-122"/>
              </a:rPr>
              <a:t>(WIP)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Modification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due to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Service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requirement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change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srgbClr val="0070C0"/>
                </a:solidFill>
                <a:ea typeface="DengXian" panose="02010600030101010101" pitchFamily="2" charset="-122"/>
              </a:rPr>
              <a:t>(TBA)</a:t>
            </a:r>
            <a:endParaRPr kumimoji="1" lang="zh-CN" altLang="en-US" sz="1350" dirty="0">
              <a:solidFill>
                <a:srgbClr val="0070C0"/>
              </a:solidFill>
              <a:ea typeface="DengXian" panose="02010600030101010101" pitchFamily="2" charset="-122"/>
            </a:endParaRPr>
          </a:p>
        </p:txBody>
      </p:sp>
      <p:sp>
        <p:nvSpPr>
          <p:cNvPr id="10" name="圆角矩形 13">
            <a:extLst>
              <a:ext uri="{FF2B5EF4-FFF2-40B4-BE49-F238E27FC236}">
                <a16:creationId xmlns:a16="http://schemas.microsoft.com/office/drawing/2014/main" id="{C21A686F-7D79-4661-BB72-2D04854268E3}"/>
              </a:ext>
            </a:extLst>
          </p:cNvPr>
          <p:cNvSpPr/>
          <p:nvPr/>
        </p:nvSpPr>
        <p:spPr>
          <a:xfrm>
            <a:off x="2461360" y="1732483"/>
            <a:ext cx="1585056" cy="589764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/>
            <a:r>
              <a:rPr kumimoji="1" lang="en-US" altLang="zh-CN" sz="1500" b="1" kern="0" dirty="0">
                <a:solidFill>
                  <a:schemeClr val="bg1"/>
                </a:solidFill>
                <a:latin typeface="Calibri"/>
                <a:ea typeface="DengXian" panose="02010600030101010101" pitchFamily="2" charset="-122"/>
              </a:rPr>
              <a:t>Reporting</a:t>
            </a:r>
          </a:p>
        </p:txBody>
      </p:sp>
      <p:sp>
        <p:nvSpPr>
          <p:cNvPr id="11" name="框架 14">
            <a:extLst>
              <a:ext uri="{FF2B5EF4-FFF2-40B4-BE49-F238E27FC236}">
                <a16:creationId xmlns:a16="http://schemas.microsoft.com/office/drawing/2014/main" id="{0A04036C-0A3D-48B6-BDB1-AAC970B61A63}"/>
              </a:ext>
            </a:extLst>
          </p:cNvPr>
          <p:cNvSpPr/>
          <p:nvPr/>
        </p:nvSpPr>
        <p:spPr>
          <a:xfrm>
            <a:off x="2100138" y="2427589"/>
            <a:ext cx="2428637" cy="2380436"/>
          </a:xfrm>
          <a:prstGeom prst="frame">
            <a:avLst>
              <a:gd name="adj1" fmla="val 2090"/>
            </a:avLst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2" name="文本框 15">
            <a:extLst>
              <a:ext uri="{FF2B5EF4-FFF2-40B4-BE49-F238E27FC236}">
                <a16:creationId xmlns:a16="http://schemas.microsoft.com/office/drawing/2014/main" id="{D8EC12BD-0B75-480D-9B38-945292D3E6F1}"/>
              </a:ext>
            </a:extLst>
          </p:cNvPr>
          <p:cNvSpPr txBox="1"/>
          <p:nvPr/>
        </p:nvSpPr>
        <p:spPr>
          <a:xfrm>
            <a:off x="2100138" y="2526585"/>
            <a:ext cx="230750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buFont typeface="Wingdings" pitchFamily="2" charset="2"/>
              <a:buChar char="Ø"/>
            </a:pPr>
            <a:r>
              <a:rPr kumimoji="1" lang="en-US" altLang="zh-CN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PM</a:t>
            </a:r>
            <a:r>
              <a:rPr kumimoji="1" lang="zh-CN" altLang="en-US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Data</a:t>
            </a:r>
            <a:r>
              <a:rPr kumimoji="1" lang="zh-CN" altLang="en-US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Collection</a:t>
            </a:r>
            <a:r>
              <a:rPr kumimoji="1" lang="zh-CN" altLang="en-US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and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Configuration</a:t>
            </a:r>
            <a:r>
              <a:rPr kumimoji="1" lang="en-US" altLang="zh-CN" sz="1350" dirty="0">
                <a:solidFill>
                  <a:srgbClr val="FF0000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dirty="0">
                <a:solidFill>
                  <a:srgbClr val="FF0000"/>
                </a:solidFill>
                <a:ea typeface="DengXian" panose="02010600030101010101" pitchFamily="2" charset="-122"/>
              </a:rPr>
              <a:t>(WIP)</a:t>
            </a:r>
            <a:endParaRPr kumimoji="1" lang="en-US" altLang="zh-CN" sz="1350" b="1" dirty="0">
              <a:solidFill>
                <a:prstClr val="black"/>
              </a:solidFill>
              <a:ea typeface="DengXian" panose="02010600030101010101" pitchFamily="2" charset="-122"/>
            </a:endParaRP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FM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Data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Collection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and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Configuration</a:t>
            </a:r>
            <a:r>
              <a:rPr kumimoji="1" lang="en-US" altLang="zh-CN" sz="1350" b="1" dirty="0">
                <a:solidFill>
                  <a:srgbClr val="0070C0"/>
                </a:solidFill>
                <a:ea typeface="DengXian" panose="02010600030101010101" pitchFamily="2" charset="-122"/>
              </a:rPr>
              <a:t>(TBA)</a:t>
            </a:r>
          </a:p>
          <a:p>
            <a:pPr marL="214313" indent="-214313" defTabSz="685800">
              <a:buFont typeface="Wingdings" pitchFamily="2" charset="2"/>
              <a:buChar char="Ø"/>
            </a:pP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Reporting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from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the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lower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level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XMF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to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the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upper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level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XMF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(</a:t>
            </a:r>
            <a:r>
              <a:rPr kumimoji="1" lang="en-US" altLang="zh-CN" sz="1350" dirty="0" err="1">
                <a:solidFill>
                  <a:prstClr val="black"/>
                </a:solidFill>
                <a:ea typeface="DengXian" panose="02010600030101010101" pitchFamily="2" charset="-122"/>
              </a:rPr>
              <a:t>eg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: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from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NSSMF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  <a:sym typeface="Wingdings" pitchFamily="2" charset="2"/>
              </a:rPr>
              <a:t>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  <a:sym typeface="Wingdings" pitchFamily="2" charset="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  <a:sym typeface="Wingdings" pitchFamily="2" charset="2"/>
              </a:rPr>
              <a:t>NSMF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  <a:sym typeface="Wingdings" pitchFamily="2" charset="2"/>
              </a:rPr>
              <a:t> </a:t>
            </a:r>
            <a:r>
              <a:rPr kumimoji="1" lang="en-US" altLang="zh-CN" sz="1350" b="1" dirty="0">
                <a:solidFill>
                  <a:prstClr val="black"/>
                </a:solidFill>
                <a:ea typeface="DengXian" panose="02010600030101010101" pitchFamily="2" charset="-122"/>
                <a:sym typeface="Wingdings" pitchFamily="2" charset="2"/>
              </a:rPr>
              <a:t>network</a:t>
            </a:r>
            <a:r>
              <a:rPr kumimoji="1" lang="zh-CN" altLang="en-US" sz="1350" b="1" dirty="0">
                <a:solidFill>
                  <a:prstClr val="black"/>
                </a:solidFill>
                <a:ea typeface="DengXian" panose="02010600030101010101" pitchFamily="2" charset="-122"/>
                <a:sym typeface="Wingdings" pitchFamily="2" charset="2"/>
              </a:rPr>
              <a:t> </a:t>
            </a:r>
            <a:r>
              <a:rPr kumimoji="1" lang="en-US" altLang="zh-CN" sz="1350" b="1" dirty="0">
                <a:solidFill>
                  <a:prstClr val="black"/>
                </a:solidFill>
                <a:ea typeface="DengXian" panose="02010600030101010101" pitchFamily="2" charset="-122"/>
                <a:sym typeface="Wingdings" pitchFamily="2" charset="2"/>
              </a:rPr>
              <a:t>capability</a:t>
            </a:r>
            <a:r>
              <a:rPr kumimoji="1" lang="zh-CN" altLang="en-US" sz="1350" b="1" dirty="0">
                <a:solidFill>
                  <a:prstClr val="black"/>
                </a:solidFill>
                <a:ea typeface="DengXian" panose="02010600030101010101" pitchFamily="2" charset="-122"/>
                <a:sym typeface="Wingdings" pitchFamily="2" charset="2"/>
              </a:rPr>
              <a:t> </a:t>
            </a:r>
            <a:r>
              <a:rPr kumimoji="1" lang="en-US" altLang="zh-CN" sz="1350" b="1" dirty="0">
                <a:solidFill>
                  <a:prstClr val="black"/>
                </a:solidFill>
                <a:ea typeface="DengXian" panose="02010600030101010101" pitchFamily="2" charset="-122"/>
                <a:sym typeface="Wingdings" pitchFamily="2" charset="2"/>
              </a:rPr>
              <a:t>discovery</a:t>
            </a:r>
            <a:r>
              <a:rPr kumimoji="1" lang="en-US" altLang="zh-CN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)</a:t>
            </a:r>
            <a:r>
              <a:rPr kumimoji="1" lang="en-US" altLang="zh-CN" sz="1350" b="1" dirty="0">
                <a:solidFill>
                  <a:srgbClr val="FF0000"/>
                </a:solidFill>
                <a:ea typeface="DengXian" panose="02010600030101010101" pitchFamily="2" charset="-122"/>
              </a:rPr>
              <a:t> (WIP)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endParaRPr kumimoji="1" lang="zh-CN" altLang="en-US" sz="1350" dirty="0">
              <a:solidFill>
                <a:prstClr val="black"/>
              </a:solidFill>
              <a:ea typeface="DengXian" panose="02010600030101010101" pitchFamily="2" charset="-122"/>
            </a:endParaRPr>
          </a:p>
        </p:txBody>
      </p:sp>
      <p:sp>
        <p:nvSpPr>
          <p:cNvPr id="13" name="圆角矩形 16">
            <a:extLst>
              <a:ext uri="{FF2B5EF4-FFF2-40B4-BE49-F238E27FC236}">
                <a16:creationId xmlns:a16="http://schemas.microsoft.com/office/drawing/2014/main" id="{72B6D06F-004B-47D1-8574-3A922382D590}"/>
              </a:ext>
            </a:extLst>
          </p:cNvPr>
          <p:cNvSpPr/>
          <p:nvPr/>
        </p:nvSpPr>
        <p:spPr>
          <a:xfrm>
            <a:off x="7417547" y="1741789"/>
            <a:ext cx="1714499" cy="580457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/>
            <a:r>
              <a:rPr kumimoji="1" lang="en-US" altLang="zh-CN" sz="1500" b="1" kern="0" dirty="0">
                <a:solidFill>
                  <a:schemeClr val="bg1"/>
                </a:solidFill>
                <a:latin typeface="Calibri"/>
                <a:ea typeface="DengXian" panose="02010600030101010101" pitchFamily="2" charset="-122"/>
              </a:rPr>
              <a:t>Supervision</a:t>
            </a:r>
          </a:p>
          <a:p>
            <a:pPr algn="ctr" defTabSz="685800"/>
            <a:r>
              <a:rPr kumimoji="1" lang="en-US" altLang="zh-CN" sz="1500" b="1" kern="0" dirty="0">
                <a:highlight>
                  <a:srgbClr val="00FFFF"/>
                </a:highlight>
                <a:latin typeface="Calibri"/>
                <a:ea typeface="DengXian" panose="02010600030101010101" pitchFamily="2" charset="-122"/>
              </a:rPr>
              <a:t>Intelligent</a:t>
            </a:r>
            <a:r>
              <a:rPr kumimoji="1" lang="zh-CN" altLang="en-US" sz="1500" b="1" kern="0" dirty="0">
                <a:highlight>
                  <a:srgbClr val="00FFFF"/>
                </a:highlight>
                <a:latin typeface="Calibri"/>
                <a:ea typeface="DengXian" panose="02010600030101010101" pitchFamily="2" charset="-122"/>
              </a:rPr>
              <a:t> </a:t>
            </a:r>
            <a:r>
              <a:rPr kumimoji="1" lang="en-US" altLang="zh-CN" sz="1500" b="1" kern="0" dirty="0">
                <a:highlight>
                  <a:srgbClr val="00FFFF"/>
                </a:highlight>
                <a:latin typeface="Calibri"/>
                <a:ea typeface="DengXian" panose="02010600030101010101" pitchFamily="2" charset="-122"/>
              </a:rPr>
              <a:t>Slicing</a:t>
            </a:r>
          </a:p>
        </p:txBody>
      </p:sp>
      <p:sp>
        <p:nvSpPr>
          <p:cNvPr id="14" name="右箭头 17">
            <a:extLst>
              <a:ext uri="{FF2B5EF4-FFF2-40B4-BE49-F238E27FC236}">
                <a16:creationId xmlns:a16="http://schemas.microsoft.com/office/drawing/2014/main" id="{1DFE0B4D-F87B-4BA3-B792-39223C0B264A}"/>
              </a:ext>
            </a:extLst>
          </p:cNvPr>
          <p:cNvSpPr/>
          <p:nvPr/>
        </p:nvSpPr>
        <p:spPr>
          <a:xfrm>
            <a:off x="2072174" y="1834108"/>
            <a:ext cx="389186" cy="171533"/>
          </a:xfrm>
          <a:prstGeom prst="rightArrow">
            <a:avLst/>
          </a:prstGeom>
          <a:solidFill>
            <a:srgbClr val="FFC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5" name="框架 18">
            <a:extLst>
              <a:ext uri="{FF2B5EF4-FFF2-40B4-BE49-F238E27FC236}">
                <a16:creationId xmlns:a16="http://schemas.microsoft.com/office/drawing/2014/main" id="{E0BFDA05-2C14-4621-9637-9E2EA3F73A61}"/>
              </a:ext>
            </a:extLst>
          </p:cNvPr>
          <p:cNvSpPr/>
          <p:nvPr/>
        </p:nvSpPr>
        <p:spPr>
          <a:xfrm>
            <a:off x="6997941" y="2401645"/>
            <a:ext cx="2134106" cy="2479431"/>
          </a:xfrm>
          <a:prstGeom prst="frame">
            <a:avLst>
              <a:gd name="adj1" fmla="val 1978"/>
            </a:avLst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6" name="左弧形箭头 24">
            <a:extLst>
              <a:ext uri="{FF2B5EF4-FFF2-40B4-BE49-F238E27FC236}">
                <a16:creationId xmlns:a16="http://schemas.microsoft.com/office/drawing/2014/main" id="{4D261A25-7A77-47B9-ACCC-64E092CD1B34}"/>
              </a:ext>
            </a:extLst>
          </p:cNvPr>
          <p:cNvSpPr/>
          <p:nvPr/>
        </p:nvSpPr>
        <p:spPr>
          <a:xfrm rot="5043688">
            <a:off x="4219599" y="1770457"/>
            <a:ext cx="394632" cy="763466"/>
          </a:xfrm>
          <a:prstGeom prst="curvedLeftArrow">
            <a:avLst>
              <a:gd name="adj1" fmla="val 25001"/>
              <a:gd name="adj2" fmla="val 50000"/>
              <a:gd name="adj3" fmla="val 28651"/>
            </a:avLst>
          </a:prstGeom>
          <a:solidFill>
            <a:srgbClr val="FFC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7" name="左弧形箭头 30">
            <a:extLst>
              <a:ext uri="{FF2B5EF4-FFF2-40B4-BE49-F238E27FC236}">
                <a16:creationId xmlns:a16="http://schemas.microsoft.com/office/drawing/2014/main" id="{C2E3FCB4-9265-47BF-84FD-D5338D779D13}"/>
              </a:ext>
            </a:extLst>
          </p:cNvPr>
          <p:cNvSpPr/>
          <p:nvPr/>
        </p:nvSpPr>
        <p:spPr>
          <a:xfrm rot="16200000">
            <a:off x="4234830" y="1357530"/>
            <a:ext cx="361223" cy="763466"/>
          </a:xfrm>
          <a:prstGeom prst="curvedLeftArrow">
            <a:avLst>
              <a:gd name="adj1" fmla="val 25001"/>
              <a:gd name="adj2" fmla="val 50000"/>
              <a:gd name="adj3" fmla="val 28651"/>
            </a:avLst>
          </a:prstGeom>
          <a:solidFill>
            <a:srgbClr val="FFC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8" name="左弧形箭头 31">
            <a:extLst>
              <a:ext uri="{FF2B5EF4-FFF2-40B4-BE49-F238E27FC236}">
                <a16:creationId xmlns:a16="http://schemas.microsoft.com/office/drawing/2014/main" id="{5901BD6C-186A-4D64-93E7-02D4F58EF629}"/>
              </a:ext>
            </a:extLst>
          </p:cNvPr>
          <p:cNvSpPr/>
          <p:nvPr/>
        </p:nvSpPr>
        <p:spPr>
          <a:xfrm rot="16200000">
            <a:off x="6771796" y="1325826"/>
            <a:ext cx="361223" cy="763466"/>
          </a:xfrm>
          <a:prstGeom prst="curvedLeftArrow">
            <a:avLst>
              <a:gd name="adj1" fmla="val 25001"/>
              <a:gd name="adj2" fmla="val 50000"/>
              <a:gd name="adj3" fmla="val 28651"/>
            </a:avLst>
          </a:prstGeom>
          <a:solidFill>
            <a:srgbClr val="FFC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9" name="左弧形箭头 32">
            <a:extLst>
              <a:ext uri="{FF2B5EF4-FFF2-40B4-BE49-F238E27FC236}">
                <a16:creationId xmlns:a16="http://schemas.microsoft.com/office/drawing/2014/main" id="{263F6D93-2BF9-4E8F-86E6-6AD8A5280ADE}"/>
              </a:ext>
            </a:extLst>
          </p:cNvPr>
          <p:cNvSpPr/>
          <p:nvPr/>
        </p:nvSpPr>
        <p:spPr>
          <a:xfrm rot="5043688">
            <a:off x="6788099" y="1790281"/>
            <a:ext cx="394632" cy="763466"/>
          </a:xfrm>
          <a:prstGeom prst="curvedLeftArrow">
            <a:avLst>
              <a:gd name="adj1" fmla="val 25001"/>
              <a:gd name="adj2" fmla="val 50000"/>
              <a:gd name="adj3" fmla="val 28651"/>
            </a:avLst>
          </a:prstGeom>
          <a:solidFill>
            <a:srgbClr val="FFC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0" name="文本框 33">
            <a:extLst>
              <a:ext uri="{FF2B5EF4-FFF2-40B4-BE49-F238E27FC236}">
                <a16:creationId xmlns:a16="http://schemas.microsoft.com/office/drawing/2014/main" id="{4064A89C-9FAC-4E99-8F4F-DD8508683103}"/>
              </a:ext>
            </a:extLst>
          </p:cNvPr>
          <p:cNvSpPr txBox="1"/>
          <p:nvPr/>
        </p:nvSpPr>
        <p:spPr>
          <a:xfrm>
            <a:off x="0" y="883086"/>
            <a:ext cx="2044211" cy="415498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FF0000"/>
                </a:highlight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Done</a:t>
            </a:r>
            <a:r>
              <a:rPr kumimoji="1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in</a:t>
            </a:r>
            <a:r>
              <a:rPr kumimoji="1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Frankfurt</a:t>
            </a:r>
            <a:r>
              <a:rPr kumimoji="1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and</a:t>
            </a:r>
            <a:r>
              <a:rPr kumimoji="1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Guilin,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Enhance</a:t>
            </a:r>
            <a:r>
              <a:rPr kumimoji="1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in</a:t>
            </a:r>
            <a:r>
              <a:rPr kumimoji="1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Honolulu</a:t>
            </a:r>
            <a:r>
              <a:rPr kumimoji="1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and</a:t>
            </a:r>
            <a:r>
              <a:rPr kumimoji="1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beyond</a:t>
            </a:r>
          </a:p>
        </p:txBody>
      </p:sp>
      <p:sp>
        <p:nvSpPr>
          <p:cNvPr id="21" name="文本框 34">
            <a:extLst>
              <a:ext uri="{FF2B5EF4-FFF2-40B4-BE49-F238E27FC236}">
                <a16:creationId xmlns:a16="http://schemas.microsoft.com/office/drawing/2014/main" id="{646A9EA3-0045-4855-A0CA-78080BE7EE3F}"/>
              </a:ext>
            </a:extLst>
          </p:cNvPr>
          <p:cNvSpPr txBox="1"/>
          <p:nvPr/>
        </p:nvSpPr>
        <p:spPr>
          <a:xfrm>
            <a:off x="2231783" y="900434"/>
            <a:ext cx="2044211" cy="415498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FF0000"/>
                </a:highlight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Start</a:t>
            </a:r>
            <a:r>
              <a:rPr kumimoji="1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in</a:t>
            </a:r>
            <a:r>
              <a:rPr kumimoji="1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Guilin,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Enhance</a:t>
            </a:r>
            <a:r>
              <a:rPr kumimoji="1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in</a:t>
            </a:r>
            <a:r>
              <a:rPr kumimoji="1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Honolulu</a:t>
            </a:r>
            <a:r>
              <a:rPr kumimoji="1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and</a:t>
            </a:r>
            <a:r>
              <a:rPr kumimoji="1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beyond</a:t>
            </a:r>
          </a:p>
        </p:txBody>
      </p:sp>
      <p:sp>
        <p:nvSpPr>
          <p:cNvPr id="22" name="文本框 35">
            <a:extLst>
              <a:ext uri="{FF2B5EF4-FFF2-40B4-BE49-F238E27FC236}">
                <a16:creationId xmlns:a16="http://schemas.microsoft.com/office/drawing/2014/main" id="{6D5254D5-332D-43E6-80EB-0C39E113AE93}"/>
              </a:ext>
            </a:extLst>
          </p:cNvPr>
          <p:cNvSpPr txBox="1"/>
          <p:nvPr/>
        </p:nvSpPr>
        <p:spPr>
          <a:xfrm>
            <a:off x="4728699" y="893948"/>
            <a:ext cx="2044211" cy="415498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FF0000"/>
                </a:highlight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Start</a:t>
            </a:r>
            <a:r>
              <a:rPr kumimoji="1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in</a:t>
            </a:r>
            <a:r>
              <a:rPr kumimoji="1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Guilin,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Enhance</a:t>
            </a:r>
            <a:r>
              <a:rPr kumimoji="1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in</a:t>
            </a:r>
            <a:r>
              <a:rPr kumimoji="1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Honolulu</a:t>
            </a:r>
            <a:r>
              <a:rPr kumimoji="1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and</a:t>
            </a:r>
            <a:r>
              <a:rPr kumimoji="1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beyond</a:t>
            </a:r>
          </a:p>
        </p:txBody>
      </p:sp>
      <p:sp>
        <p:nvSpPr>
          <p:cNvPr id="23" name="文本框 36">
            <a:extLst>
              <a:ext uri="{FF2B5EF4-FFF2-40B4-BE49-F238E27FC236}">
                <a16:creationId xmlns:a16="http://schemas.microsoft.com/office/drawing/2014/main" id="{C516ACB7-6B38-4377-9C61-9CF20B86249B}"/>
              </a:ext>
            </a:extLst>
          </p:cNvPr>
          <p:cNvSpPr txBox="1"/>
          <p:nvPr/>
        </p:nvSpPr>
        <p:spPr>
          <a:xfrm>
            <a:off x="7087835" y="893948"/>
            <a:ext cx="2044211" cy="415498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FF0000"/>
                </a:highlight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Start</a:t>
            </a:r>
            <a:r>
              <a:rPr kumimoji="1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in</a:t>
            </a:r>
            <a:r>
              <a:rPr kumimoji="1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Guilin,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Enhance</a:t>
            </a:r>
            <a:r>
              <a:rPr kumimoji="1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in</a:t>
            </a:r>
            <a:r>
              <a:rPr kumimoji="1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Honolulu</a:t>
            </a:r>
            <a:r>
              <a:rPr kumimoji="1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and</a:t>
            </a:r>
            <a:r>
              <a:rPr kumimoji="1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beyond</a:t>
            </a:r>
          </a:p>
        </p:txBody>
      </p:sp>
      <p:sp>
        <p:nvSpPr>
          <p:cNvPr id="24" name="左弧形箭头 23">
            <a:extLst>
              <a:ext uri="{FF2B5EF4-FFF2-40B4-BE49-F238E27FC236}">
                <a16:creationId xmlns:a16="http://schemas.microsoft.com/office/drawing/2014/main" id="{E3DF4096-20F4-46C3-AED3-4270F1C880F5}"/>
              </a:ext>
            </a:extLst>
          </p:cNvPr>
          <p:cNvSpPr/>
          <p:nvPr/>
        </p:nvSpPr>
        <p:spPr>
          <a:xfrm rot="16200000">
            <a:off x="5524987" y="-572085"/>
            <a:ext cx="361223" cy="4190088"/>
          </a:xfrm>
          <a:prstGeom prst="curvedLeftArrow">
            <a:avLst>
              <a:gd name="adj1" fmla="val 50000"/>
              <a:gd name="adj2" fmla="val 116415"/>
              <a:gd name="adj3" fmla="val 28651"/>
            </a:avLst>
          </a:prstGeom>
          <a:solidFill>
            <a:srgbClr val="FFC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cxnSp>
        <p:nvCxnSpPr>
          <p:cNvPr id="25" name="直线箭头连接符 38">
            <a:extLst>
              <a:ext uri="{FF2B5EF4-FFF2-40B4-BE49-F238E27FC236}">
                <a16:creationId xmlns:a16="http://schemas.microsoft.com/office/drawing/2014/main" id="{021D6F32-24B7-4A37-9AF2-3CCE172F83F2}"/>
              </a:ext>
            </a:extLst>
          </p:cNvPr>
          <p:cNvCxnSpPr>
            <a:stCxn id="20" idx="2"/>
            <a:endCxn id="4" idx="0"/>
          </p:cNvCxnSpPr>
          <p:nvPr/>
        </p:nvCxnSpPr>
        <p:spPr>
          <a:xfrm>
            <a:off x="1022106" y="1298584"/>
            <a:ext cx="0" cy="205978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6" name="直线箭头连接符 39">
            <a:extLst>
              <a:ext uri="{FF2B5EF4-FFF2-40B4-BE49-F238E27FC236}">
                <a16:creationId xmlns:a16="http://schemas.microsoft.com/office/drawing/2014/main" id="{A1C3E5D2-F823-4F48-A577-B331CF15D207}"/>
              </a:ext>
            </a:extLst>
          </p:cNvPr>
          <p:cNvCxnSpPr>
            <a:cxnSpLocks/>
            <a:stCxn id="21" idx="2"/>
            <a:endCxn id="10" idx="0"/>
          </p:cNvCxnSpPr>
          <p:nvPr/>
        </p:nvCxnSpPr>
        <p:spPr>
          <a:xfrm flipH="1">
            <a:off x="3253888" y="1315932"/>
            <a:ext cx="1" cy="416551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7" name="直线箭头连接符 44">
            <a:extLst>
              <a:ext uri="{FF2B5EF4-FFF2-40B4-BE49-F238E27FC236}">
                <a16:creationId xmlns:a16="http://schemas.microsoft.com/office/drawing/2014/main" id="{966028CD-7C65-4491-A894-CAFF2CB93F12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5644661" y="1250348"/>
            <a:ext cx="0" cy="254214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8" name="直线箭头连接符 47">
            <a:extLst>
              <a:ext uri="{FF2B5EF4-FFF2-40B4-BE49-F238E27FC236}">
                <a16:creationId xmlns:a16="http://schemas.microsoft.com/office/drawing/2014/main" id="{1BCBC1BB-2D2C-4A3E-B9A4-A16654D9220D}"/>
              </a:ext>
            </a:extLst>
          </p:cNvPr>
          <p:cNvCxnSpPr>
            <a:cxnSpLocks/>
          </p:cNvCxnSpPr>
          <p:nvPr/>
        </p:nvCxnSpPr>
        <p:spPr>
          <a:xfrm>
            <a:off x="8293117" y="1303141"/>
            <a:ext cx="0" cy="439634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4" name="文本框 11">
            <a:extLst>
              <a:ext uri="{FF2B5EF4-FFF2-40B4-BE49-F238E27FC236}">
                <a16:creationId xmlns:a16="http://schemas.microsoft.com/office/drawing/2014/main" id="{F00D7DA2-0F0A-4040-A010-B2C5A0F04DF3}"/>
              </a:ext>
            </a:extLst>
          </p:cNvPr>
          <p:cNvSpPr txBox="1"/>
          <p:nvPr/>
        </p:nvSpPr>
        <p:spPr>
          <a:xfrm>
            <a:off x="7043862" y="2440849"/>
            <a:ext cx="208818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buFont typeface="Wingdings" pitchFamily="2" charset="2"/>
              <a:buChar char="Ø"/>
            </a:pPr>
            <a:r>
              <a:rPr kumimoji="1" lang="en-IN" altLang="zh-CN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ML-based </a:t>
            </a:r>
            <a:r>
              <a:rPr kumimoji="1" lang="en-US" altLang="zh-CN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Modification</a:t>
            </a:r>
            <a:r>
              <a:rPr kumimoji="1" lang="zh-CN" altLang="en-US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Triggered</a:t>
            </a:r>
            <a:r>
              <a:rPr kumimoji="1" lang="zh-CN" altLang="en-US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by</a:t>
            </a:r>
            <a:r>
              <a:rPr kumimoji="1" lang="zh-CN" altLang="en-US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Supervision </a:t>
            </a:r>
            <a:r>
              <a:rPr kumimoji="1" lang="en-US" altLang="zh-CN" sz="1350" b="1" dirty="0">
                <a:solidFill>
                  <a:srgbClr val="FF0000"/>
                </a:solidFill>
                <a:ea typeface="DengXian" panose="02010600030101010101" pitchFamily="2" charset="-122"/>
              </a:rPr>
              <a:t>(WIP)</a:t>
            </a:r>
            <a:endParaRPr kumimoji="1" lang="zh-CN" altLang="en-US" sz="1350" dirty="0">
              <a:solidFill>
                <a:srgbClr val="FF0000"/>
              </a:solidFill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9410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71C95-A014-4EFF-B19E-4E7BF7DD7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altLang="zh-CN" sz="3200" b="1" dirty="0"/>
              <a:t>Autonomous Network Slicing</a:t>
            </a:r>
            <a:endParaRPr lang="en-IN" sz="32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37493167-1CF8-4103-8935-E4DFA798BE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1" y="1835662"/>
            <a:ext cx="9018029" cy="1979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353A052-DDD8-4729-9534-1CFBEADC1FF0}"/>
              </a:ext>
            </a:extLst>
          </p:cNvPr>
          <p:cNvSpPr/>
          <p:nvPr/>
        </p:nvSpPr>
        <p:spPr>
          <a:xfrm>
            <a:off x="2297053" y="1806615"/>
            <a:ext cx="6637691" cy="2044416"/>
          </a:xfrm>
          <a:prstGeom prst="rect">
            <a:avLst/>
          </a:prstGeom>
          <a:solidFill>
            <a:srgbClr val="4472C4">
              <a:lumMod val="40000"/>
              <a:lumOff val="60000"/>
              <a:alpha val="3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4041F00D-E2CA-45BF-8310-76A39223C8DF}"/>
              </a:ext>
            </a:extLst>
          </p:cNvPr>
          <p:cNvSpPr/>
          <p:nvPr/>
        </p:nvSpPr>
        <p:spPr>
          <a:xfrm>
            <a:off x="2976215" y="4185860"/>
            <a:ext cx="2246648" cy="690234"/>
          </a:xfrm>
          <a:prstGeom prst="wedgeRoundRectCallout">
            <a:avLst>
              <a:gd name="adj1" fmla="val 16661"/>
              <a:gd name="adj2" fmla="val -101359"/>
              <a:gd name="adj3" fmla="val 16667"/>
            </a:avLst>
          </a:prstGeom>
          <a:solidFill>
            <a:srgbClr val="4472C4">
              <a:lumMod val="40000"/>
              <a:lumOff val="60000"/>
              <a:alpha val="34000"/>
            </a:srgb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Intent-based network slice instantiation &amp; life cycle management</a:t>
            </a:r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B53471AA-4BA1-4480-8718-F08EEAFC4410}"/>
              </a:ext>
            </a:extLst>
          </p:cNvPr>
          <p:cNvSpPr/>
          <p:nvPr/>
        </p:nvSpPr>
        <p:spPr>
          <a:xfrm>
            <a:off x="5995726" y="4185859"/>
            <a:ext cx="2759654" cy="690236"/>
          </a:xfrm>
          <a:prstGeom prst="wedgeRoundRectCallout">
            <a:avLst>
              <a:gd name="adj1" fmla="val -49042"/>
              <a:gd name="adj2" fmla="val -139781"/>
              <a:gd name="adj3" fmla="val 16667"/>
            </a:avLst>
          </a:prstGeom>
          <a:solidFill>
            <a:srgbClr val="FFC000">
              <a:lumMod val="60000"/>
              <a:lumOff val="40000"/>
              <a:alpha val="34000"/>
            </a:srgb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Closed Loop Automation: ML-based prediction, root cause identification and self-adaptation</a:t>
            </a:r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25E045CD-6288-45FF-97ED-32A53DE3234D}"/>
              </a:ext>
            </a:extLst>
          </p:cNvPr>
          <p:cNvSpPr/>
          <p:nvPr/>
        </p:nvSpPr>
        <p:spPr>
          <a:xfrm>
            <a:off x="111130" y="4185860"/>
            <a:ext cx="2240435" cy="690235"/>
          </a:xfrm>
          <a:prstGeom prst="wedgeRoundRectCallout">
            <a:avLst>
              <a:gd name="adj1" fmla="val 71726"/>
              <a:gd name="adj2" fmla="val -127384"/>
              <a:gd name="adj3" fmla="val 16667"/>
            </a:avLst>
          </a:prstGeom>
          <a:solidFill>
            <a:srgbClr val="ED7D31">
              <a:lumMod val="60000"/>
              <a:lumOff val="40000"/>
              <a:alpha val="34000"/>
            </a:srgb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Instantiation/reuse of appropriate slice (sub-net) based on self-learning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78471A0-5A31-40CB-BA43-EA5550F50FF0}"/>
              </a:ext>
            </a:extLst>
          </p:cNvPr>
          <p:cNvSpPr/>
          <p:nvPr/>
        </p:nvSpPr>
        <p:spPr>
          <a:xfrm>
            <a:off x="2351566" y="2188201"/>
            <a:ext cx="980719" cy="1462365"/>
          </a:xfrm>
          <a:prstGeom prst="rect">
            <a:avLst/>
          </a:prstGeom>
          <a:solidFill>
            <a:srgbClr val="ED7D31">
              <a:lumMod val="60000"/>
              <a:lumOff val="40000"/>
              <a:alpha val="3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659F10B-DEC0-48B6-BEB0-C5C2D66A67A8}"/>
              </a:ext>
            </a:extLst>
          </p:cNvPr>
          <p:cNvSpPr/>
          <p:nvPr/>
        </p:nvSpPr>
        <p:spPr>
          <a:xfrm>
            <a:off x="4417759" y="2243796"/>
            <a:ext cx="1910945" cy="1322365"/>
          </a:xfrm>
          <a:prstGeom prst="rect">
            <a:avLst/>
          </a:prstGeom>
          <a:solidFill>
            <a:srgbClr val="FFC000">
              <a:lumMod val="60000"/>
              <a:lumOff val="40000"/>
              <a:alpha val="3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BE0A0A-53DC-4ABC-B0DF-E2429BBD4E77}"/>
              </a:ext>
            </a:extLst>
          </p:cNvPr>
          <p:cNvSpPr/>
          <p:nvPr/>
        </p:nvSpPr>
        <p:spPr>
          <a:xfrm>
            <a:off x="111131" y="917917"/>
            <a:ext cx="8823613" cy="753134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Autonomous Network Slicing </a:t>
            </a:r>
            <a:r>
              <a:rPr kumimoji="0" lang="en-IN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(end-to-end and in RAN/Core/Transport sub-nets) based on intent(s) – self-instantiation; dynamic adaptation (re-configuration, scaling); self-prediction, root-cause identification and self-healing; self-optimization of network resources; proactive notification to inventory on capacity exhaustion.</a:t>
            </a:r>
          </a:p>
        </p:txBody>
      </p:sp>
    </p:spTree>
    <p:extLst>
      <p:ext uri="{BB962C8B-B14F-4D97-AF65-F5344CB8AC3E}">
        <p14:creationId xmlns:p14="http://schemas.microsoft.com/office/powerpoint/2010/main" val="178956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40C16-B95B-4776-BB23-0C403D658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2800" dirty="0"/>
              <a:t>E2E</a:t>
            </a:r>
            <a:r>
              <a:rPr lang="zh-CN" altLang="en-US" sz="2800" dirty="0"/>
              <a:t> </a:t>
            </a:r>
            <a:r>
              <a:rPr lang="en-US" altLang="zh-CN" sz="2800" dirty="0"/>
              <a:t>Network</a:t>
            </a:r>
            <a:r>
              <a:rPr lang="zh-CN" altLang="en-US" sz="2800" dirty="0"/>
              <a:t> </a:t>
            </a:r>
            <a:r>
              <a:rPr lang="en-US" altLang="zh-CN" sz="2800" dirty="0"/>
              <a:t>Slicing</a:t>
            </a:r>
            <a:r>
              <a:rPr lang="zh-CN" altLang="en-US" sz="2800" dirty="0"/>
              <a:t> </a:t>
            </a:r>
            <a:r>
              <a:rPr lang="en-US" altLang="zh-CN" sz="2800" dirty="0"/>
              <a:t>Use</a:t>
            </a:r>
            <a:r>
              <a:rPr lang="zh-CN" altLang="en-US" sz="2800" dirty="0"/>
              <a:t> </a:t>
            </a:r>
            <a:r>
              <a:rPr lang="en-US" altLang="zh-CN" sz="2800" dirty="0"/>
              <a:t>Case</a:t>
            </a:r>
            <a:r>
              <a:rPr lang="zh-CN" altLang="en-US" sz="2800" dirty="0"/>
              <a:t> </a:t>
            </a:r>
            <a:r>
              <a:rPr lang="en-US" altLang="zh-CN" sz="2800" dirty="0"/>
              <a:t>Internal</a:t>
            </a:r>
            <a:r>
              <a:rPr lang="zh-CN" altLang="en-US" sz="2800" dirty="0"/>
              <a:t> </a:t>
            </a:r>
            <a:r>
              <a:rPr lang="en-US" altLang="zh-CN" sz="2800" dirty="0"/>
              <a:t>Collaborations</a:t>
            </a:r>
            <a:endParaRPr lang="en-IN" sz="2800" dirty="0"/>
          </a:p>
        </p:txBody>
      </p:sp>
      <p:sp>
        <p:nvSpPr>
          <p:cNvPr id="4" name="圆角矩形 6">
            <a:extLst>
              <a:ext uri="{FF2B5EF4-FFF2-40B4-BE49-F238E27FC236}">
                <a16:creationId xmlns:a16="http://schemas.microsoft.com/office/drawing/2014/main" id="{B1F8930B-2859-4BAD-911A-F6553DAD82E4}"/>
              </a:ext>
            </a:extLst>
          </p:cNvPr>
          <p:cNvSpPr/>
          <p:nvPr/>
        </p:nvSpPr>
        <p:spPr>
          <a:xfrm>
            <a:off x="3118305" y="2289735"/>
            <a:ext cx="2441438" cy="896113"/>
          </a:xfrm>
          <a:prstGeom prst="roundRect">
            <a:avLst/>
          </a:prstGeom>
          <a:solidFill>
            <a:srgbClr val="5B9BD5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“</a:t>
            </a:r>
            <a:r>
              <a:rPr kumimoji="1" lang="en-US" altLang="zh-CN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E2E</a:t>
            </a:r>
            <a:r>
              <a:rPr kumimoji="1" lang="zh-CN" alt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Network</a:t>
            </a:r>
            <a:r>
              <a:rPr kumimoji="1" lang="zh-CN" alt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Slicing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”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Use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Case</a:t>
            </a:r>
            <a:endParaRPr kumimoji="1" lang="zh-CN" alt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cxnSp>
        <p:nvCxnSpPr>
          <p:cNvPr id="5" name="直线箭头连接符 8">
            <a:extLst>
              <a:ext uri="{FF2B5EF4-FFF2-40B4-BE49-F238E27FC236}">
                <a16:creationId xmlns:a16="http://schemas.microsoft.com/office/drawing/2014/main" id="{1736B902-66D0-47C7-B3D6-739F62274CF7}"/>
              </a:ext>
            </a:extLst>
          </p:cNvPr>
          <p:cNvCxnSpPr/>
          <p:nvPr/>
        </p:nvCxnSpPr>
        <p:spPr>
          <a:xfrm>
            <a:off x="3392625" y="1747953"/>
            <a:ext cx="0" cy="541782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6" name="直线箭头连接符 9">
            <a:extLst>
              <a:ext uri="{FF2B5EF4-FFF2-40B4-BE49-F238E27FC236}">
                <a16:creationId xmlns:a16="http://schemas.microsoft.com/office/drawing/2014/main" id="{AF0C9F14-FE53-4432-B25D-2763612241A5}"/>
              </a:ext>
            </a:extLst>
          </p:cNvPr>
          <p:cNvCxnSpPr/>
          <p:nvPr/>
        </p:nvCxnSpPr>
        <p:spPr>
          <a:xfrm>
            <a:off x="4531053" y="1747953"/>
            <a:ext cx="0" cy="541782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7" name="左弧形箭头 10">
            <a:extLst>
              <a:ext uri="{FF2B5EF4-FFF2-40B4-BE49-F238E27FC236}">
                <a16:creationId xmlns:a16="http://schemas.microsoft.com/office/drawing/2014/main" id="{4B51380D-95CC-42A2-8E1D-E114451998F1}"/>
              </a:ext>
            </a:extLst>
          </p:cNvPr>
          <p:cNvSpPr/>
          <p:nvPr/>
        </p:nvSpPr>
        <p:spPr>
          <a:xfrm>
            <a:off x="5559743" y="2406319"/>
            <a:ext cx="2441448" cy="896114"/>
          </a:xfrm>
          <a:prstGeom prst="curvedLeftArrow">
            <a:avLst>
              <a:gd name="adj1" fmla="val 5243"/>
              <a:gd name="adj2" fmla="val 50000"/>
              <a:gd name="adj3" fmla="val 15965"/>
            </a:avLst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8" name="圆角矩形 11">
            <a:extLst>
              <a:ext uri="{FF2B5EF4-FFF2-40B4-BE49-F238E27FC236}">
                <a16:creationId xmlns:a16="http://schemas.microsoft.com/office/drawing/2014/main" id="{316D5DDE-4337-4254-9DC1-D5F9276C1BB1}"/>
              </a:ext>
            </a:extLst>
          </p:cNvPr>
          <p:cNvSpPr/>
          <p:nvPr/>
        </p:nvSpPr>
        <p:spPr>
          <a:xfrm>
            <a:off x="1838839" y="1242863"/>
            <a:ext cx="2276852" cy="541782"/>
          </a:xfrm>
          <a:prstGeom prst="roundRect">
            <a:avLst/>
          </a:prstGeom>
          <a:solidFill>
            <a:srgbClr val="ED7D31">
              <a:lumMod val="60000"/>
              <a:lumOff val="40000"/>
            </a:srgbClr>
          </a:solidFill>
          <a:ln w="12700" cap="flat" cmpd="sng" algn="ctr">
            <a:solidFill>
              <a:srgbClr val="ED7D31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”Support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for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Vertical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Industry”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Use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Case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</a:p>
        </p:txBody>
      </p:sp>
      <p:sp>
        <p:nvSpPr>
          <p:cNvPr id="9" name="圆角矩形 12">
            <a:extLst>
              <a:ext uri="{FF2B5EF4-FFF2-40B4-BE49-F238E27FC236}">
                <a16:creationId xmlns:a16="http://schemas.microsoft.com/office/drawing/2014/main" id="{2028D647-BB4A-4A30-AC85-1388F0BC5B16}"/>
              </a:ext>
            </a:extLst>
          </p:cNvPr>
          <p:cNvSpPr/>
          <p:nvPr/>
        </p:nvSpPr>
        <p:spPr>
          <a:xfrm>
            <a:off x="4169849" y="1242863"/>
            <a:ext cx="2610618" cy="541782"/>
          </a:xfrm>
          <a:prstGeom prst="roundRect">
            <a:avLst/>
          </a:prstGeom>
          <a:solidFill>
            <a:srgbClr val="ED7D31">
              <a:lumMod val="60000"/>
              <a:lumOff val="40000"/>
            </a:srgbClr>
          </a:solidFill>
          <a:ln w="12700" cap="flat" cmpd="sng" algn="ctr">
            <a:solidFill>
              <a:srgbClr val="ED7D31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“Support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for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Intent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based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Network”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Use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Case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</a:p>
        </p:txBody>
      </p:sp>
      <p:cxnSp>
        <p:nvCxnSpPr>
          <p:cNvPr id="10" name="直线箭头连接符 13">
            <a:extLst>
              <a:ext uri="{FF2B5EF4-FFF2-40B4-BE49-F238E27FC236}">
                <a16:creationId xmlns:a16="http://schemas.microsoft.com/office/drawing/2014/main" id="{E48BA58B-87DB-4F07-86F5-91B2779FC005}"/>
              </a:ext>
            </a:extLst>
          </p:cNvPr>
          <p:cNvCxnSpPr/>
          <p:nvPr/>
        </p:nvCxnSpPr>
        <p:spPr>
          <a:xfrm>
            <a:off x="3392625" y="3185847"/>
            <a:ext cx="0" cy="541782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11" name="圆角矩形 14">
            <a:extLst>
              <a:ext uri="{FF2B5EF4-FFF2-40B4-BE49-F238E27FC236}">
                <a16:creationId xmlns:a16="http://schemas.microsoft.com/office/drawing/2014/main" id="{CA67F193-EF10-4360-9E14-867D2936386B}"/>
              </a:ext>
            </a:extLst>
          </p:cNvPr>
          <p:cNvSpPr/>
          <p:nvPr/>
        </p:nvSpPr>
        <p:spPr>
          <a:xfrm>
            <a:off x="2195514" y="3723103"/>
            <a:ext cx="2075684" cy="541782"/>
          </a:xfrm>
          <a:prstGeom prst="roundRect">
            <a:avLst/>
          </a:prstGeom>
          <a:solidFill>
            <a:srgbClr val="70AD47">
              <a:lumMod val="60000"/>
              <a:lumOff val="40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“CCVPN”</a:t>
            </a:r>
            <a:r>
              <a:rPr kumimoji="1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Use</a:t>
            </a:r>
            <a:r>
              <a:rPr kumimoji="1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Case</a:t>
            </a:r>
            <a:endParaRPr kumimoji="1" lang="zh-CN" alt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cxnSp>
        <p:nvCxnSpPr>
          <p:cNvPr id="12" name="直线箭头连接符 15">
            <a:extLst>
              <a:ext uri="{FF2B5EF4-FFF2-40B4-BE49-F238E27FC236}">
                <a16:creationId xmlns:a16="http://schemas.microsoft.com/office/drawing/2014/main" id="{D69B9455-925D-4D6F-9D5B-29D469BEB267}"/>
              </a:ext>
            </a:extLst>
          </p:cNvPr>
          <p:cNvCxnSpPr/>
          <p:nvPr/>
        </p:nvCxnSpPr>
        <p:spPr>
          <a:xfrm>
            <a:off x="4563057" y="3185847"/>
            <a:ext cx="0" cy="541782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13" name="圆角矩形 16">
            <a:extLst>
              <a:ext uri="{FF2B5EF4-FFF2-40B4-BE49-F238E27FC236}">
                <a16:creationId xmlns:a16="http://schemas.microsoft.com/office/drawing/2014/main" id="{3E2D12C6-FD28-4A64-8F3F-AFDC8721D727}"/>
              </a:ext>
            </a:extLst>
          </p:cNvPr>
          <p:cNvSpPr/>
          <p:nvPr/>
        </p:nvSpPr>
        <p:spPr>
          <a:xfrm>
            <a:off x="4374394" y="3730001"/>
            <a:ext cx="2075684" cy="541782"/>
          </a:xfrm>
          <a:prstGeom prst="roundRect">
            <a:avLst/>
          </a:prstGeom>
          <a:solidFill>
            <a:srgbClr val="70AD47">
              <a:lumMod val="60000"/>
              <a:lumOff val="40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5G</a:t>
            </a:r>
            <a:r>
              <a:rPr kumimoji="1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Domain</a:t>
            </a:r>
            <a:r>
              <a:rPr kumimoji="1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Use</a:t>
            </a:r>
            <a:r>
              <a:rPr kumimoji="1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case</a:t>
            </a:r>
            <a:endParaRPr kumimoji="1" lang="zh-CN" alt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4" name="圆角矩形 18">
            <a:extLst>
              <a:ext uri="{FF2B5EF4-FFF2-40B4-BE49-F238E27FC236}">
                <a16:creationId xmlns:a16="http://schemas.microsoft.com/office/drawing/2014/main" id="{A51D13A0-BF33-4BAF-8DD9-0E8329A29E3F}"/>
              </a:ext>
            </a:extLst>
          </p:cNvPr>
          <p:cNvSpPr/>
          <p:nvPr/>
        </p:nvSpPr>
        <p:spPr>
          <a:xfrm>
            <a:off x="5781470" y="2546531"/>
            <a:ext cx="1236755" cy="425197"/>
          </a:xfrm>
          <a:prstGeom prst="roundRect">
            <a:avLst/>
          </a:prstGeom>
          <a:solidFill>
            <a:srgbClr val="FFC000"/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“SON”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Use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Case</a:t>
            </a:r>
            <a:endParaRPr kumimoji="1" lang="zh-CN" alt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5" name="文本框 19">
            <a:extLst>
              <a:ext uri="{FF2B5EF4-FFF2-40B4-BE49-F238E27FC236}">
                <a16:creationId xmlns:a16="http://schemas.microsoft.com/office/drawing/2014/main" id="{63C2D6BC-D9F2-4899-A193-2D081E72EF7F}"/>
              </a:ext>
            </a:extLst>
          </p:cNvPr>
          <p:cNvSpPr txBox="1"/>
          <p:nvPr/>
        </p:nvSpPr>
        <p:spPr>
          <a:xfrm>
            <a:off x="117849" y="992615"/>
            <a:ext cx="1513310" cy="113107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 defTabSz="685800"/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Provide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centralized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O&amp;M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capabilities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for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both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vertical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industry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networks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and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traditional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mobile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networks.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Network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capabilities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of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slices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can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be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exposed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to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vertical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industries.</a:t>
            </a:r>
            <a:endParaRPr kumimoji="1" lang="zh-CN" altLang="en-US" sz="1050" b="1" dirty="0">
              <a:solidFill>
                <a:prstClr val="black"/>
              </a:solidFill>
              <a:ea typeface="DengXian" panose="02010600030101010101" pitchFamily="2" charset="-122"/>
            </a:endParaRPr>
          </a:p>
        </p:txBody>
      </p:sp>
      <p:cxnSp>
        <p:nvCxnSpPr>
          <p:cNvPr id="16" name="直线连接符 27">
            <a:extLst>
              <a:ext uri="{FF2B5EF4-FFF2-40B4-BE49-F238E27FC236}">
                <a16:creationId xmlns:a16="http://schemas.microsoft.com/office/drawing/2014/main" id="{511E5DA4-3BB9-412E-A155-C9F98BC55264}"/>
              </a:ext>
            </a:extLst>
          </p:cNvPr>
          <p:cNvCxnSpPr>
            <a:cxnSpLocks/>
            <a:stCxn id="8" idx="1"/>
            <a:endCxn id="15" idx="3"/>
          </p:cNvCxnSpPr>
          <p:nvPr/>
        </p:nvCxnSpPr>
        <p:spPr>
          <a:xfrm flipH="1">
            <a:off x="1631159" y="1513754"/>
            <a:ext cx="207680" cy="44401"/>
          </a:xfrm>
          <a:prstGeom prst="line">
            <a:avLst/>
          </a:prstGeom>
          <a:noFill/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</p:cxnSp>
      <p:sp>
        <p:nvSpPr>
          <p:cNvPr id="17" name="文本框 30">
            <a:extLst>
              <a:ext uri="{FF2B5EF4-FFF2-40B4-BE49-F238E27FC236}">
                <a16:creationId xmlns:a16="http://schemas.microsoft.com/office/drawing/2014/main" id="{EDE7CB72-3D9A-44BF-99F6-448B2FDF9D34}"/>
              </a:ext>
            </a:extLst>
          </p:cNvPr>
          <p:cNvSpPr txBox="1"/>
          <p:nvPr/>
        </p:nvSpPr>
        <p:spPr>
          <a:xfrm>
            <a:off x="7018225" y="992615"/>
            <a:ext cx="2003864" cy="96949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 defTabSz="685800"/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Provide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general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framework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for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intent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translation,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intent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decision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and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intent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execution.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It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could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trigger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Slice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LCM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operation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and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support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slice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SLA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guarantee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scenarios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at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different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intent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levels.</a:t>
            </a:r>
            <a:endParaRPr kumimoji="1" lang="zh-CN" altLang="en-US" sz="1050" b="1" dirty="0">
              <a:solidFill>
                <a:prstClr val="black"/>
              </a:solidFill>
              <a:ea typeface="DengXian" panose="02010600030101010101" pitchFamily="2" charset="-122"/>
            </a:endParaRPr>
          </a:p>
        </p:txBody>
      </p:sp>
      <p:cxnSp>
        <p:nvCxnSpPr>
          <p:cNvPr id="18" name="直线连接符 31">
            <a:extLst>
              <a:ext uri="{FF2B5EF4-FFF2-40B4-BE49-F238E27FC236}">
                <a16:creationId xmlns:a16="http://schemas.microsoft.com/office/drawing/2014/main" id="{6AB552D4-15C8-430C-A078-EC81FB225A1D}"/>
              </a:ext>
            </a:extLst>
          </p:cNvPr>
          <p:cNvCxnSpPr>
            <a:cxnSpLocks/>
            <a:stCxn id="17" idx="1"/>
            <a:endCxn id="9" idx="3"/>
          </p:cNvCxnSpPr>
          <p:nvPr/>
        </p:nvCxnSpPr>
        <p:spPr>
          <a:xfrm flipH="1">
            <a:off x="6780467" y="1477363"/>
            <a:ext cx="237758" cy="36391"/>
          </a:xfrm>
          <a:prstGeom prst="line">
            <a:avLst/>
          </a:prstGeom>
          <a:noFill/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</p:cxnSp>
      <p:sp>
        <p:nvSpPr>
          <p:cNvPr id="19" name="文本框 45">
            <a:extLst>
              <a:ext uri="{FF2B5EF4-FFF2-40B4-BE49-F238E27FC236}">
                <a16:creationId xmlns:a16="http://schemas.microsoft.com/office/drawing/2014/main" id="{D099D8B5-2E34-42B9-9B76-51E9DC1EDFBC}"/>
              </a:ext>
            </a:extLst>
          </p:cNvPr>
          <p:cNvSpPr txBox="1"/>
          <p:nvPr/>
        </p:nvSpPr>
        <p:spPr>
          <a:xfrm>
            <a:off x="91843" y="3461497"/>
            <a:ext cx="1811812" cy="113107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 defTabSz="685800"/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Provide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cross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domain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and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cross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layer(L1,L2,L3)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VPN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services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from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E2E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perspective.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Many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existing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CCVPN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features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can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be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reused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to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service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L1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and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L2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service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slicing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which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belongs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to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transport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slicing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</a:p>
        </p:txBody>
      </p:sp>
      <p:cxnSp>
        <p:nvCxnSpPr>
          <p:cNvPr id="20" name="直线连接符 46">
            <a:extLst>
              <a:ext uri="{FF2B5EF4-FFF2-40B4-BE49-F238E27FC236}">
                <a16:creationId xmlns:a16="http://schemas.microsoft.com/office/drawing/2014/main" id="{28820B18-694A-4C2E-9C8C-1F123D071DB1}"/>
              </a:ext>
            </a:extLst>
          </p:cNvPr>
          <p:cNvCxnSpPr>
            <a:cxnSpLocks/>
            <a:stCxn id="11" idx="1"/>
            <a:endCxn id="19" idx="3"/>
          </p:cNvCxnSpPr>
          <p:nvPr/>
        </p:nvCxnSpPr>
        <p:spPr>
          <a:xfrm flipH="1">
            <a:off x="1903655" y="3993994"/>
            <a:ext cx="291859" cy="33043"/>
          </a:xfrm>
          <a:prstGeom prst="line">
            <a:avLst/>
          </a:prstGeom>
          <a:noFill/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</p:cxnSp>
      <p:sp>
        <p:nvSpPr>
          <p:cNvPr id="21" name="文本框 50">
            <a:extLst>
              <a:ext uri="{FF2B5EF4-FFF2-40B4-BE49-F238E27FC236}">
                <a16:creationId xmlns:a16="http://schemas.microsoft.com/office/drawing/2014/main" id="{74CA612D-E1D5-4CB4-8413-8CDA6D78A6DD}"/>
              </a:ext>
            </a:extLst>
          </p:cNvPr>
          <p:cNvSpPr txBox="1"/>
          <p:nvPr/>
        </p:nvSpPr>
        <p:spPr>
          <a:xfrm>
            <a:off x="7140136" y="3019520"/>
            <a:ext cx="2003864" cy="161582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 defTabSz="685800"/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Provide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general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framework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within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ONAP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to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perform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close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loop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control,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a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whole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process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of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which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includes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data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collection,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optimization,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coordination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and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decision,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action.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By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leveraging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SON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framework,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we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could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realize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slice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resource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optimization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and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allocation,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furthermore,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to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support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SLA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guarantee.</a:t>
            </a:r>
            <a:endParaRPr kumimoji="1" lang="zh-CN" altLang="en-US" sz="1050" b="1" dirty="0">
              <a:solidFill>
                <a:prstClr val="black"/>
              </a:solidFill>
              <a:ea typeface="DengXian" panose="02010600030101010101" pitchFamily="2" charset="-122"/>
            </a:endParaRPr>
          </a:p>
        </p:txBody>
      </p:sp>
      <p:cxnSp>
        <p:nvCxnSpPr>
          <p:cNvPr id="22" name="直线连接符 54">
            <a:extLst>
              <a:ext uri="{FF2B5EF4-FFF2-40B4-BE49-F238E27FC236}">
                <a16:creationId xmlns:a16="http://schemas.microsoft.com/office/drawing/2014/main" id="{749BB728-AA04-47E6-A298-27B1D5E5038D}"/>
              </a:ext>
            </a:extLst>
          </p:cNvPr>
          <p:cNvCxnSpPr>
            <a:cxnSpLocks/>
            <a:stCxn id="21" idx="1"/>
            <a:endCxn id="14" idx="2"/>
          </p:cNvCxnSpPr>
          <p:nvPr/>
        </p:nvCxnSpPr>
        <p:spPr>
          <a:xfrm flipH="1" flipV="1">
            <a:off x="6399848" y="2971728"/>
            <a:ext cx="740288" cy="855706"/>
          </a:xfrm>
          <a:prstGeom prst="line">
            <a:avLst/>
          </a:prstGeom>
          <a:noFill/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</p:cxnSp>
      <p:sp>
        <p:nvSpPr>
          <p:cNvPr id="23" name="文本框 57">
            <a:extLst>
              <a:ext uri="{FF2B5EF4-FFF2-40B4-BE49-F238E27FC236}">
                <a16:creationId xmlns:a16="http://schemas.microsoft.com/office/drawing/2014/main" id="{FC7C66A6-827A-437D-BFC9-E0987DD82F08}"/>
              </a:ext>
            </a:extLst>
          </p:cNvPr>
          <p:cNvSpPr txBox="1"/>
          <p:nvPr/>
        </p:nvSpPr>
        <p:spPr>
          <a:xfrm>
            <a:off x="2147711" y="4425438"/>
            <a:ext cx="4786844" cy="48474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Network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resource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related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use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case: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PNF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Plug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and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Play,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5G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NRM,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PNF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Onboarding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Standard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alignment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use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case: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3GPP/O-RAN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 err="1">
                <a:solidFill>
                  <a:prstClr val="black"/>
                </a:solidFill>
                <a:ea typeface="DengXian" panose="02010600030101010101" pitchFamily="2" charset="-122"/>
              </a:rPr>
              <a:t>Alignement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;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ETSI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NFV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Support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PM/FM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 err="1">
                <a:solidFill>
                  <a:prstClr val="black"/>
                </a:solidFill>
                <a:ea typeface="DengXian" panose="02010600030101010101" pitchFamily="2" charset="-122"/>
              </a:rPr>
              <a:t>releated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use</a:t>
            </a:r>
            <a:r>
              <a:rPr kumimoji="1" lang="zh-CN" altLang="en-US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b="1" dirty="0">
                <a:solidFill>
                  <a:prstClr val="black"/>
                </a:solidFill>
                <a:ea typeface="DengXian" panose="02010600030101010101" pitchFamily="2" charset="-122"/>
              </a:rPr>
              <a:t>case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: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Bulk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PM/PM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data</a:t>
            </a:r>
            <a:r>
              <a:rPr kumimoji="1" lang="zh-CN" altLang="en-US" sz="10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050" dirty="0">
                <a:solidFill>
                  <a:prstClr val="black"/>
                </a:solidFill>
                <a:ea typeface="DengXian" panose="02010600030101010101" pitchFamily="2" charset="-122"/>
              </a:rPr>
              <a:t>control</a:t>
            </a:r>
            <a:endParaRPr kumimoji="1" lang="zh-CN" altLang="en-US" sz="1050" dirty="0">
              <a:solidFill>
                <a:prstClr val="black"/>
              </a:solidFill>
              <a:ea typeface="DengXian" panose="02010600030101010101" pitchFamily="2" charset="-122"/>
            </a:endParaRPr>
          </a:p>
        </p:txBody>
      </p:sp>
      <p:cxnSp>
        <p:nvCxnSpPr>
          <p:cNvPr id="24" name="直线连接符 59">
            <a:extLst>
              <a:ext uri="{FF2B5EF4-FFF2-40B4-BE49-F238E27FC236}">
                <a16:creationId xmlns:a16="http://schemas.microsoft.com/office/drawing/2014/main" id="{ECBAC1BB-B133-45E7-8232-C79F2E499BD3}"/>
              </a:ext>
            </a:extLst>
          </p:cNvPr>
          <p:cNvCxnSpPr>
            <a:cxnSpLocks/>
            <a:stCxn id="23" idx="0"/>
            <a:endCxn id="13" idx="2"/>
          </p:cNvCxnSpPr>
          <p:nvPr/>
        </p:nvCxnSpPr>
        <p:spPr>
          <a:xfrm flipV="1">
            <a:off x="4541133" y="4271783"/>
            <a:ext cx="871103" cy="153655"/>
          </a:xfrm>
          <a:prstGeom prst="line">
            <a:avLst/>
          </a:prstGeom>
          <a:noFill/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2433750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AA8F8-DFEF-4F05-874E-1568D4770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/>
              <a:t>Potential</a:t>
            </a:r>
            <a:r>
              <a:rPr lang="zh-CN" altLang="en-US" sz="2800" dirty="0"/>
              <a:t> </a:t>
            </a:r>
            <a:r>
              <a:rPr lang="en-US" altLang="zh-CN" sz="2800" dirty="0"/>
              <a:t>collaboration</a:t>
            </a:r>
            <a:r>
              <a:rPr lang="zh-CN" altLang="en-US" sz="2800" dirty="0"/>
              <a:t> </a:t>
            </a:r>
            <a:r>
              <a:rPr lang="en-US" altLang="zh-CN" sz="2800" dirty="0"/>
              <a:t>scenarios</a:t>
            </a:r>
            <a:r>
              <a:rPr lang="zh-CN" altLang="en-US" sz="2800" dirty="0"/>
              <a:t> </a:t>
            </a:r>
            <a:r>
              <a:rPr lang="en-US" altLang="zh-CN" sz="2800" dirty="0"/>
              <a:t>with</a:t>
            </a:r>
            <a:r>
              <a:rPr lang="zh-CN" altLang="en-US" sz="2800" dirty="0"/>
              <a:t> </a:t>
            </a:r>
            <a:r>
              <a:rPr lang="en-US" altLang="zh-CN" sz="2800" dirty="0"/>
              <a:t>IBN</a:t>
            </a:r>
            <a:endParaRPr lang="en-IN" sz="2800" dirty="0"/>
          </a:p>
        </p:txBody>
      </p:sp>
      <p:sp>
        <p:nvSpPr>
          <p:cNvPr id="4" name="圆角矩形 6">
            <a:extLst>
              <a:ext uri="{FF2B5EF4-FFF2-40B4-BE49-F238E27FC236}">
                <a16:creationId xmlns:a16="http://schemas.microsoft.com/office/drawing/2014/main" id="{498129F6-1265-4D06-8F5B-21E104BC976C}"/>
              </a:ext>
            </a:extLst>
          </p:cNvPr>
          <p:cNvSpPr/>
          <p:nvPr/>
        </p:nvSpPr>
        <p:spPr>
          <a:xfrm>
            <a:off x="1938383" y="2185558"/>
            <a:ext cx="1499807" cy="768590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Intent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Decision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and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Execution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</a:p>
        </p:txBody>
      </p:sp>
      <p:sp>
        <p:nvSpPr>
          <p:cNvPr id="5" name="圆角矩形 9">
            <a:extLst>
              <a:ext uri="{FF2B5EF4-FFF2-40B4-BE49-F238E27FC236}">
                <a16:creationId xmlns:a16="http://schemas.microsoft.com/office/drawing/2014/main" id="{8A2AB631-872B-41F5-A744-3906A7A1A190}"/>
              </a:ext>
            </a:extLst>
          </p:cNvPr>
          <p:cNvSpPr/>
          <p:nvPr/>
        </p:nvSpPr>
        <p:spPr>
          <a:xfrm>
            <a:off x="1376775" y="1047178"/>
            <a:ext cx="1499807" cy="768590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Intent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Translation</a:t>
            </a:r>
            <a:endParaRPr kumimoji="1" lang="zh-CN" alt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6" name="右箭头 12">
            <a:extLst>
              <a:ext uri="{FF2B5EF4-FFF2-40B4-BE49-F238E27FC236}">
                <a16:creationId xmlns:a16="http://schemas.microsoft.com/office/drawing/2014/main" id="{8FDC08AB-A233-480E-B3CE-E935BDE028AD}"/>
              </a:ext>
            </a:extLst>
          </p:cNvPr>
          <p:cNvSpPr/>
          <p:nvPr/>
        </p:nvSpPr>
        <p:spPr>
          <a:xfrm>
            <a:off x="3926521" y="2213246"/>
            <a:ext cx="567104" cy="404072"/>
          </a:xfrm>
          <a:prstGeom prst="right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7" name="文本框 13">
            <a:extLst>
              <a:ext uri="{FF2B5EF4-FFF2-40B4-BE49-F238E27FC236}">
                <a16:creationId xmlns:a16="http://schemas.microsoft.com/office/drawing/2014/main" id="{250FAEF0-E549-4A42-8C3A-7A1CEC61D10F}"/>
              </a:ext>
            </a:extLst>
          </p:cNvPr>
          <p:cNvSpPr txBox="1"/>
          <p:nvPr/>
        </p:nvSpPr>
        <p:spPr>
          <a:xfrm>
            <a:off x="4654467" y="863809"/>
            <a:ext cx="4198326" cy="715581"/>
          </a:xfrm>
          <a:prstGeom prst="rect">
            <a:avLst/>
          </a:prstGeom>
          <a:gradFill rotWithShape="1">
            <a:gsLst>
              <a:gs pos="0">
                <a:srgbClr val="FFE9BD"/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defTabSz="6858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1350" b="1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</a:defRPr>
            </a:lvl1pPr>
          </a:lstStyle>
          <a:p>
            <a:r>
              <a:rPr lang="en-US" altLang="zh-CN" dirty="0"/>
              <a:t>Scenario</a:t>
            </a:r>
            <a:r>
              <a:rPr lang="zh-CN" altLang="en-US" dirty="0"/>
              <a:t> </a:t>
            </a:r>
            <a:r>
              <a:rPr lang="en-US" altLang="zh-CN" dirty="0"/>
              <a:t>1:</a:t>
            </a:r>
            <a:r>
              <a:rPr lang="zh-CN" altLang="en-US" dirty="0"/>
              <a:t> </a:t>
            </a:r>
            <a:endParaRPr lang="en-US" altLang="zh-CN" dirty="0"/>
          </a:p>
          <a:p>
            <a:r>
              <a:rPr lang="en-US" altLang="zh-CN" b="0" dirty="0"/>
              <a:t>NSI/NSSI</a:t>
            </a:r>
            <a:r>
              <a:rPr lang="zh-CN" altLang="en-US" b="0" dirty="0"/>
              <a:t> </a:t>
            </a:r>
            <a:r>
              <a:rPr lang="en-US" altLang="zh-CN" b="0" dirty="0"/>
              <a:t>allocation</a:t>
            </a:r>
            <a:r>
              <a:rPr lang="zh-CN" altLang="en-US" b="0" dirty="0"/>
              <a:t> </a:t>
            </a:r>
            <a:r>
              <a:rPr lang="en-US" altLang="zh-CN" b="0" dirty="0"/>
              <a:t>triggered</a:t>
            </a:r>
            <a:r>
              <a:rPr lang="zh-CN" altLang="en-US" b="0" dirty="0"/>
              <a:t> </a:t>
            </a:r>
            <a:r>
              <a:rPr lang="en-US" altLang="zh-CN" b="0" dirty="0"/>
              <a:t>by</a:t>
            </a:r>
            <a:r>
              <a:rPr lang="zh-CN" altLang="en-US" b="0" dirty="0"/>
              <a:t>  </a:t>
            </a:r>
            <a:r>
              <a:rPr lang="en-US" altLang="zh-CN" b="0" dirty="0"/>
              <a:t>customer’s</a:t>
            </a:r>
            <a:r>
              <a:rPr lang="zh-CN" altLang="en-US" b="0" dirty="0"/>
              <a:t> </a:t>
            </a:r>
            <a:r>
              <a:rPr lang="en-US" altLang="zh-CN" b="0" dirty="0"/>
              <a:t>intent/</a:t>
            </a:r>
            <a:r>
              <a:rPr lang="zh-CN" altLang="en-US" b="0" dirty="0"/>
              <a:t> </a:t>
            </a:r>
            <a:r>
              <a:rPr lang="en-US" altLang="zh-CN" b="0" dirty="0"/>
              <a:t>sub</a:t>
            </a:r>
            <a:r>
              <a:rPr lang="zh-CN" altLang="en-US" b="0" dirty="0"/>
              <a:t> </a:t>
            </a:r>
            <a:r>
              <a:rPr lang="en-US" altLang="zh-CN" b="0" dirty="0"/>
              <a:t>level</a:t>
            </a:r>
            <a:r>
              <a:rPr lang="zh-CN" altLang="en-US" b="0" dirty="0"/>
              <a:t> </a:t>
            </a:r>
            <a:r>
              <a:rPr lang="en-US" altLang="zh-CN" b="0" dirty="0"/>
              <a:t>intent</a:t>
            </a:r>
            <a:endParaRPr lang="zh-CN" altLang="en-US" b="0" dirty="0"/>
          </a:p>
        </p:txBody>
      </p:sp>
      <p:sp>
        <p:nvSpPr>
          <p:cNvPr id="8" name="文本框 14">
            <a:extLst>
              <a:ext uri="{FF2B5EF4-FFF2-40B4-BE49-F238E27FC236}">
                <a16:creationId xmlns:a16="http://schemas.microsoft.com/office/drawing/2014/main" id="{D4A009A6-C3A7-42A3-B5AB-8C472F7DE3EC}"/>
              </a:ext>
            </a:extLst>
          </p:cNvPr>
          <p:cNvSpPr txBox="1"/>
          <p:nvPr/>
        </p:nvSpPr>
        <p:spPr>
          <a:xfrm>
            <a:off x="4654467" y="1622532"/>
            <a:ext cx="4198326" cy="715581"/>
          </a:xfrm>
          <a:prstGeom prst="rect">
            <a:avLst/>
          </a:prstGeom>
          <a:gradFill rotWithShape="1">
            <a:gsLst>
              <a:gs pos="0">
                <a:srgbClr val="FFE9BD"/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defTabSz="6858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1350" b="1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</a:defRPr>
            </a:lvl1pPr>
          </a:lstStyle>
          <a:p>
            <a:r>
              <a:rPr lang="en-US" altLang="zh-CN" dirty="0"/>
              <a:t>Scenario</a:t>
            </a:r>
            <a:r>
              <a:rPr lang="zh-CN" altLang="en-US" dirty="0"/>
              <a:t> </a:t>
            </a:r>
            <a:r>
              <a:rPr lang="en-US" altLang="zh-CN" dirty="0"/>
              <a:t>2:</a:t>
            </a:r>
          </a:p>
          <a:p>
            <a:r>
              <a:rPr lang="en-US" altLang="zh-CN" b="0" dirty="0"/>
              <a:t>NSI/NSSI</a:t>
            </a:r>
            <a:r>
              <a:rPr lang="zh-CN" altLang="en-US" b="0" dirty="0"/>
              <a:t>  </a:t>
            </a:r>
            <a:r>
              <a:rPr lang="en-US" altLang="zh-CN" b="0" dirty="0"/>
              <a:t>modification</a:t>
            </a:r>
            <a:r>
              <a:rPr lang="zh-CN" altLang="en-US" b="0" dirty="0"/>
              <a:t> </a:t>
            </a:r>
            <a:r>
              <a:rPr lang="en-US" altLang="zh-CN" b="0" dirty="0"/>
              <a:t>triggered</a:t>
            </a:r>
            <a:r>
              <a:rPr lang="zh-CN" altLang="en-US" b="0" dirty="0"/>
              <a:t> </a:t>
            </a:r>
            <a:r>
              <a:rPr lang="en-US" altLang="zh-CN" b="0" dirty="0"/>
              <a:t>by</a:t>
            </a:r>
            <a:r>
              <a:rPr lang="zh-CN" altLang="en-US" b="0" dirty="0"/>
              <a:t> </a:t>
            </a:r>
            <a:r>
              <a:rPr lang="en-US" altLang="zh-CN" b="0" dirty="0"/>
              <a:t>customer’s</a:t>
            </a:r>
            <a:r>
              <a:rPr lang="zh-CN" altLang="en-US" b="0" dirty="0"/>
              <a:t> </a:t>
            </a:r>
            <a:r>
              <a:rPr lang="en-US" altLang="zh-CN" b="0" dirty="0"/>
              <a:t>intent</a:t>
            </a:r>
            <a:r>
              <a:rPr lang="zh-CN" altLang="en-US" b="0" dirty="0"/>
              <a:t> </a:t>
            </a:r>
            <a:r>
              <a:rPr lang="en-US" altLang="zh-CN" b="0" dirty="0"/>
              <a:t>/</a:t>
            </a:r>
            <a:r>
              <a:rPr lang="zh-CN" altLang="en-US" b="0" dirty="0"/>
              <a:t> </a:t>
            </a:r>
            <a:r>
              <a:rPr lang="en-US" altLang="zh-CN" b="0" dirty="0"/>
              <a:t>sub</a:t>
            </a:r>
            <a:r>
              <a:rPr lang="zh-CN" altLang="en-US" b="0" dirty="0"/>
              <a:t> </a:t>
            </a:r>
            <a:r>
              <a:rPr lang="en-US" altLang="zh-CN" b="0" dirty="0"/>
              <a:t>level</a:t>
            </a:r>
            <a:r>
              <a:rPr lang="zh-CN" altLang="en-US" b="0" dirty="0"/>
              <a:t> </a:t>
            </a:r>
            <a:r>
              <a:rPr lang="en-US" altLang="zh-CN" b="0" dirty="0"/>
              <a:t>intent</a:t>
            </a:r>
            <a:endParaRPr lang="zh-CN" altLang="en-US" b="0" dirty="0"/>
          </a:p>
        </p:txBody>
      </p:sp>
      <p:sp>
        <p:nvSpPr>
          <p:cNvPr id="9" name="文本框 16">
            <a:extLst>
              <a:ext uri="{FF2B5EF4-FFF2-40B4-BE49-F238E27FC236}">
                <a16:creationId xmlns:a16="http://schemas.microsoft.com/office/drawing/2014/main" id="{366A0563-A6E1-465A-AD3C-B3AD800EE597}"/>
              </a:ext>
            </a:extLst>
          </p:cNvPr>
          <p:cNvSpPr txBox="1"/>
          <p:nvPr/>
        </p:nvSpPr>
        <p:spPr>
          <a:xfrm>
            <a:off x="4654467" y="2366967"/>
            <a:ext cx="4198326" cy="507831"/>
          </a:xfrm>
          <a:prstGeom prst="rect">
            <a:avLst/>
          </a:prstGeom>
          <a:gradFill rotWithShape="1">
            <a:gsLst>
              <a:gs pos="0">
                <a:srgbClr val="FFE9BD"/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Scenario</a:t>
            </a:r>
            <a:r>
              <a:rPr kumimoji="1" lang="zh-CN" alt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3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: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Customer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Intent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translation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into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SLA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parameters</a:t>
            </a:r>
            <a:endParaRPr kumimoji="1" lang="zh-CN" alt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0" name="文本框 17">
            <a:extLst>
              <a:ext uri="{FF2B5EF4-FFF2-40B4-BE49-F238E27FC236}">
                <a16:creationId xmlns:a16="http://schemas.microsoft.com/office/drawing/2014/main" id="{3F6C0507-69EB-4040-BF81-2A5AAF316855}"/>
              </a:ext>
            </a:extLst>
          </p:cNvPr>
          <p:cNvSpPr txBox="1"/>
          <p:nvPr/>
        </p:nvSpPr>
        <p:spPr>
          <a:xfrm>
            <a:off x="4654467" y="2922014"/>
            <a:ext cx="4198326" cy="507831"/>
          </a:xfrm>
          <a:prstGeom prst="rect">
            <a:avLst/>
          </a:prstGeom>
          <a:gradFill rotWithShape="1">
            <a:gsLst>
              <a:gs pos="0">
                <a:srgbClr val="FFE9BD"/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defTabSz="6858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1350" b="1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</a:defRPr>
            </a:lvl1pPr>
          </a:lstStyle>
          <a:p>
            <a:r>
              <a:rPr lang="en-US" altLang="zh-CN" dirty="0"/>
              <a:t>Scenario</a:t>
            </a:r>
            <a:r>
              <a:rPr lang="zh-CN" altLang="en-US" dirty="0"/>
              <a:t> </a:t>
            </a:r>
            <a:r>
              <a:rPr lang="en-US" altLang="zh-CN" dirty="0"/>
              <a:t>4:</a:t>
            </a:r>
          </a:p>
          <a:p>
            <a:r>
              <a:rPr lang="en-US" altLang="zh-CN" b="0" dirty="0"/>
              <a:t>KPI</a:t>
            </a:r>
            <a:r>
              <a:rPr lang="zh-CN" altLang="en-US" b="0" dirty="0"/>
              <a:t> </a:t>
            </a:r>
            <a:r>
              <a:rPr lang="en-US" altLang="zh-CN" b="0" dirty="0"/>
              <a:t>data</a:t>
            </a:r>
            <a:r>
              <a:rPr lang="zh-CN" altLang="en-US" b="0" dirty="0"/>
              <a:t> </a:t>
            </a:r>
            <a:r>
              <a:rPr lang="en-US" altLang="zh-CN" b="0" dirty="0"/>
              <a:t>as</a:t>
            </a:r>
            <a:r>
              <a:rPr lang="zh-CN" altLang="en-US" b="0" dirty="0"/>
              <a:t> </a:t>
            </a:r>
            <a:r>
              <a:rPr lang="en-US" altLang="zh-CN" b="0" dirty="0"/>
              <a:t>input</a:t>
            </a:r>
            <a:r>
              <a:rPr lang="zh-CN" altLang="en-US" b="0" dirty="0"/>
              <a:t> </a:t>
            </a:r>
            <a:r>
              <a:rPr lang="en-US" altLang="zh-CN" b="0" dirty="0"/>
              <a:t>assisting</a:t>
            </a:r>
            <a:r>
              <a:rPr lang="zh-CN" altLang="en-US" b="0" dirty="0"/>
              <a:t> </a:t>
            </a:r>
            <a:r>
              <a:rPr lang="en-US" altLang="zh-CN" b="0" dirty="0"/>
              <a:t>intent</a:t>
            </a:r>
            <a:r>
              <a:rPr lang="zh-CN" altLang="en-US" b="0" dirty="0"/>
              <a:t> </a:t>
            </a:r>
            <a:r>
              <a:rPr lang="en-US" altLang="zh-CN" b="0" dirty="0"/>
              <a:t>decision</a:t>
            </a:r>
            <a:endParaRPr lang="zh-CN" altLang="en-US" b="0" dirty="0"/>
          </a:p>
        </p:txBody>
      </p:sp>
      <p:sp>
        <p:nvSpPr>
          <p:cNvPr id="11" name="文本框 18">
            <a:extLst>
              <a:ext uri="{FF2B5EF4-FFF2-40B4-BE49-F238E27FC236}">
                <a16:creationId xmlns:a16="http://schemas.microsoft.com/office/drawing/2014/main" id="{32BC831F-D1D9-4ED4-BE9E-1EF1B8D589C7}"/>
              </a:ext>
            </a:extLst>
          </p:cNvPr>
          <p:cNvSpPr txBox="1"/>
          <p:nvPr/>
        </p:nvSpPr>
        <p:spPr>
          <a:xfrm>
            <a:off x="4652010" y="3477061"/>
            <a:ext cx="4200784" cy="507831"/>
          </a:xfrm>
          <a:prstGeom prst="rect">
            <a:avLst/>
          </a:prstGeom>
          <a:gradFill rotWithShape="1">
            <a:gsLst>
              <a:gs pos="0">
                <a:srgbClr val="FFE9BD"/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defTabSz="6858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1350" b="1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</a:defRPr>
            </a:lvl1pPr>
          </a:lstStyle>
          <a:p>
            <a:r>
              <a:rPr lang="en-US" altLang="zh-CN" dirty="0"/>
              <a:t>Scenario</a:t>
            </a:r>
            <a:r>
              <a:rPr lang="zh-CN" altLang="en-US" dirty="0"/>
              <a:t> </a:t>
            </a:r>
            <a:r>
              <a:rPr lang="en-US" altLang="zh-CN" dirty="0"/>
              <a:t>5:</a:t>
            </a:r>
          </a:p>
          <a:p>
            <a:r>
              <a:rPr lang="en-US" altLang="zh-CN" b="0" dirty="0"/>
              <a:t>Slice</a:t>
            </a:r>
            <a:r>
              <a:rPr lang="zh-CN" altLang="en-US" b="0" dirty="0"/>
              <a:t> </a:t>
            </a:r>
            <a:r>
              <a:rPr lang="en-US" altLang="zh-CN" b="0" dirty="0"/>
              <a:t>analysis</a:t>
            </a:r>
            <a:r>
              <a:rPr lang="zh-CN" altLang="en-US" b="0" dirty="0"/>
              <a:t> </a:t>
            </a:r>
            <a:r>
              <a:rPr lang="en-US" altLang="zh-CN" b="0" dirty="0"/>
              <a:t>result</a:t>
            </a:r>
            <a:r>
              <a:rPr lang="zh-CN" altLang="en-US" b="0" dirty="0"/>
              <a:t> </a:t>
            </a:r>
            <a:r>
              <a:rPr lang="en-US" altLang="zh-CN" b="0" dirty="0"/>
              <a:t>as</a:t>
            </a:r>
            <a:r>
              <a:rPr lang="zh-CN" altLang="en-US" b="0" dirty="0"/>
              <a:t> </a:t>
            </a:r>
            <a:r>
              <a:rPr lang="en-US" altLang="zh-CN" b="0" dirty="0"/>
              <a:t>input</a:t>
            </a:r>
            <a:r>
              <a:rPr lang="zh-CN" altLang="en-US" b="0" dirty="0"/>
              <a:t> </a:t>
            </a:r>
            <a:r>
              <a:rPr lang="en-US" altLang="zh-CN" b="0" dirty="0"/>
              <a:t>assisting</a:t>
            </a:r>
            <a:r>
              <a:rPr lang="zh-CN" altLang="en-US" b="0" dirty="0"/>
              <a:t> </a:t>
            </a:r>
            <a:r>
              <a:rPr lang="en-US" altLang="zh-CN" b="0" dirty="0"/>
              <a:t>intent</a:t>
            </a:r>
            <a:r>
              <a:rPr lang="zh-CN" altLang="en-US" b="0" dirty="0"/>
              <a:t> </a:t>
            </a:r>
            <a:r>
              <a:rPr lang="en-US" altLang="zh-CN" b="0" dirty="0"/>
              <a:t>decision</a:t>
            </a:r>
            <a:endParaRPr lang="zh-CN" altLang="en-US" b="0" dirty="0"/>
          </a:p>
        </p:txBody>
      </p:sp>
      <p:sp>
        <p:nvSpPr>
          <p:cNvPr id="12" name="文本框 19">
            <a:extLst>
              <a:ext uri="{FF2B5EF4-FFF2-40B4-BE49-F238E27FC236}">
                <a16:creationId xmlns:a16="http://schemas.microsoft.com/office/drawing/2014/main" id="{6DC1110E-F84D-428E-8078-4BE602C9ABBC}"/>
              </a:ext>
            </a:extLst>
          </p:cNvPr>
          <p:cNvSpPr txBox="1"/>
          <p:nvPr/>
        </p:nvSpPr>
        <p:spPr>
          <a:xfrm>
            <a:off x="4665827" y="4600377"/>
            <a:ext cx="4198326" cy="300082"/>
          </a:xfrm>
          <a:prstGeom prst="rect">
            <a:avLst/>
          </a:prstGeom>
          <a:gradFill rotWithShape="1">
            <a:gsLst>
              <a:gs pos="0">
                <a:srgbClr val="FFE9BD"/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defTabSz="6858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1350" b="1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</a:defRPr>
            </a:lvl1pPr>
          </a:lstStyle>
          <a:p>
            <a:r>
              <a:rPr lang="en-US" altLang="zh-CN" dirty="0"/>
              <a:t>……….</a:t>
            </a:r>
          </a:p>
        </p:txBody>
      </p:sp>
      <p:sp>
        <p:nvSpPr>
          <p:cNvPr id="13" name="圆角矩形 20">
            <a:extLst>
              <a:ext uri="{FF2B5EF4-FFF2-40B4-BE49-F238E27FC236}">
                <a16:creationId xmlns:a16="http://schemas.microsoft.com/office/drawing/2014/main" id="{8A95A5B9-1B2A-42EC-9710-91905B2B89CE}"/>
              </a:ext>
            </a:extLst>
          </p:cNvPr>
          <p:cNvSpPr/>
          <p:nvPr/>
        </p:nvSpPr>
        <p:spPr>
          <a:xfrm>
            <a:off x="211813" y="2083125"/>
            <a:ext cx="1499807" cy="768590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……..</a:t>
            </a:r>
            <a:endParaRPr kumimoji="1" lang="zh-CN" altLang="en-US" sz="3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4" name="圆角矩形 22">
            <a:extLst>
              <a:ext uri="{FF2B5EF4-FFF2-40B4-BE49-F238E27FC236}">
                <a16:creationId xmlns:a16="http://schemas.microsoft.com/office/drawing/2014/main" id="{10D16090-685E-453B-AE67-7ADFAAFFC012}"/>
              </a:ext>
            </a:extLst>
          </p:cNvPr>
          <p:cNvSpPr/>
          <p:nvPr/>
        </p:nvSpPr>
        <p:spPr>
          <a:xfrm>
            <a:off x="626871" y="3193219"/>
            <a:ext cx="1499807" cy="768590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Intent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Database</a:t>
            </a:r>
            <a:endParaRPr kumimoji="1" lang="zh-CN" alt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5" name="框架 24">
            <a:extLst>
              <a:ext uri="{FF2B5EF4-FFF2-40B4-BE49-F238E27FC236}">
                <a16:creationId xmlns:a16="http://schemas.microsoft.com/office/drawing/2014/main" id="{760327D4-E75B-4E1C-974E-77C2D012332A}"/>
              </a:ext>
            </a:extLst>
          </p:cNvPr>
          <p:cNvSpPr/>
          <p:nvPr/>
        </p:nvSpPr>
        <p:spPr>
          <a:xfrm>
            <a:off x="129346" y="903851"/>
            <a:ext cx="3641831" cy="3410978"/>
          </a:xfrm>
          <a:prstGeom prst="frame">
            <a:avLst>
              <a:gd name="adj1" fmla="val 901"/>
            </a:avLst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6" name="文本框 25">
            <a:extLst>
              <a:ext uri="{FF2B5EF4-FFF2-40B4-BE49-F238E27FC236}">
                <a16:creationId xmlns:a16="http://schemas.microsoft.com/office/drawing/2014/main" id="{93E19F43-8DEF-4E6A-9703-C4D659F13D9A}"/>
              </a:ext>
            </a:extLst>
          </p:cNvPr>
          <p:cNvSpPr txBox="1"/>
          <p:nvPr/>
        </p:nvSpPr>
        <p:spPr>
          <a:xfrm>
            <a:off x="129345" y="973272"/>
            <a:ext cx="12703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IBN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Framework</a:t>
            </a:r>
            <a:endParaRPr kumimoji="1" lang="zh-CN" altLang="en-US" sz="1350" dirty="0">
              <a:solidFill>
                <a:prstClr val="black"/>
              </a:solidFill>
              <a:ea typeface="DengXian" panose="02010600030101010101" pitchFamily="2" charset="-122"/>
            </a:endParaRPr>
          </a:p>
        </p:txBody>
      </p:sp>
      <p:sp>
        <p:nvSpPr>
          <p:cNvPr id="17" name="文本框 18">
            <a:extLst>
              <a:ext uri="{FF2B5EF4-FFF2-40B4-BE49-F238E27FC236}">
                <a16:creationId xmlns:a16="http://schemas.microsoft.com/office/drawing/2014/main" id="{4EFAB6C4-727C-49F5-9BC2-9F9AC1B82534}"/>
              </a:ext>
            </a:extLst>
          </p:cNvPr>
          <p:cNvSpPr txBox="1"/>
          <p:nvPr/>
        </p:nvSpPr>
        <p:spPr>
          <a:xfrm>
            <a:off x="4665827" y="4038719"/>
            <a:ext cx="4198326" cy="507831"/>
          </a:xfrm>
          <a:prstGeom prst="rect">
            <a:avLst/>
          </a:prstGeom>
          <a:gradFill rotWithShape="1">
            <a:gsLst>
              <a:gs pos="0">
                <a:srgbClr val="FFE9BD"/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defTabSz="6858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1350" b="1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</a:defRPr>
            </a:lvl1pPr>
          </a:lstStyle>
          <a:p>
            <a:r>
              <a:rPr lang="en-US" altLang="zh-CN" dirty="0"/>
              <a:t>Scenario</a:t>
            </a:r>
            <a:r>
              <a:rPr lang="zh-CN" altLang="en-US" dirty="0"/>
              <a:t> </a:t>
            </a:r>
            <a:r>
              <a:rPr lang="en-IN" altLang="zh-CN" dirty="0"/>
              <a:t>6</a:t>
            </a:r>
            <a:r>
              <a:rPr lang="en-US" altLang="zh-CN" dirty="0"/>
              <a:t>:</a:t>
            </a:r>
          </a:p>
          <a:p>
            <a:r>
              <a:rPr lang="en-IN" altLang="zh-CN" b="0" dirty="0"/>
              <a:t>Closed Loop feedback to improve intent mapping</a:t>
            </a:r>
            <a:endParaRPr lang="zh-CN" altLang="en-US" b="0" dirty="0"/>
          </a:p>
        </p:txBody>
      </p:sp>
    </p:spTree>
    <p:extLst>
      <p:ext uri="{BB962C8B-B14F-4D97-AF65-F5344CB8AC3E}">
        <p14:creationId xmlns:p14="http://schemas.microsoft.com/office/powerpoint/2010/main" val="209317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45317-8933-4F57-979A-ACBBEFADA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070" y="9061"/>
            <a:ext cx="8389903" cy="800739"/>
          </a:xfrm>
        </p:spPr>
        <p:txBody>
          <a:bodyPr>
            <a:noAutofit/>
          </a:bodyPr>
          <a:lstStyle/>
          <a:p>
            <a:r>
              <a:rPr kumimoji="1" lang="en-US" altLang="zh-CN" sz="2800" dirty="0"/>
              <a:t>Closed Loop Control/Intelligent</a:t>
            </a:r>
            <a:r>
              <a:rPr kumimoji="1" lang="zh-CN" altLang="en-US" sz="2800" dirty="0"/>
              <a:t> </a:t>
            </a:r>
            <a:r>
              <a:rPr kumimoji="1" lang="en-US" altLang="zh-CN" sz="2800" dirty="0"/>
              <a:t>Network Slicing</a:t>
            </a:r>
            <a:endParaRPr lang="en-IN" sz="2800" dirty="0"/>
          </a:p>
        </p:txBody>
      </p:sp>
      <p:sp>
        <p:nvSpPr>
          <p:cNvPr id="4" name="文本框 6">
            <a:extLst>
              <a:ext uri="{FF2B5EF4-FFF2-40B4-BE49-F238E27FC236}">
                <a16:creationId xmlns:a16="http://schemas.microsoft.com/office/drawing/2014/main" id="{E229043E-727A-451B-8F72-99735010A8E6}"/>
              </a:ext>
            </a:extLst>
          </p:cNvPr>
          <p:cNvSpPr txBox="1"/>
          <p:nvPr/>
        </p:nvSpPr>
        <p:spPr>
          <a:xfrm>
            <a:off x="117070" y="845582"/>
            <a:ext cx="8899794" cy="738664"/>
          </a:xfrm>
          <a:prstGeom prst="rect">
            <a:avLst/>
          </a:prstGeom>
          <a:solidFill>
            <a:srgbClr val="CCFFFF"/>
          </a:solidFill>
          <a:ln>
            <a:solidFill>
              <a:sysClr val="windowText" lastClr="000000">
                <a:lumMod val="50000"/>
                <a:lumOff val="50000"/>
              </a:sysClr>
            </a:solidFill>
          </a:ln>
        </p:spPr>
        <p:txBody>
          <a:bodyPr wrap="square" rtlCol="0">
            <a:spAutoFit/>
          </a:bodyPr>
          <a:lstStyle/>
          <a:p>
            <a:pPr marR="0" lvl="0" algn="just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Use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data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(e.g.,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QoE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data,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network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data,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etc.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)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from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various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sources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as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input, analysis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such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slice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related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data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and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make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prediction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by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using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AI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algorithms,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generate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optimal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decision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and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execute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in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a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closed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loop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way.</a:t>
            </a:r>
            <a:r>
              <a:rPr kumimoji="1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endParaRPr kumimoji="1" lang="en-US" altLang="zh-CN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DengXian" panose="02010600030101010101" pitchFamily="2" charset="-122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3</a:t>
            </a:r>
            <a:r>
              <a:rPr kumimoji="1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cases</a:t>
            </a:r>
            <a:r>
              <a:rPr kumimoji="1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for</a:t>
            </a:r>
            <a:r>
              <a:rPr kumimoji="1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ONAP</a:t>
            </a:r>
            <a:r>
              <a:rPr kumimoji="1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E2E</a:t>
            </a:r>
            <a:r>
              <a:rPr kumimoji="1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Network</a:t>
            </a:r>
            <a:r>
              <a:rPr kumimoji="1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Slicing</a:t>
            </a:r>
            <a:r>
              <a:rPr kumimoji="1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implementation</a:t>
            </a:r>
            <a:r>
              <a:rPr kumimoji="1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by</a:t>
            </a:r>
            <a:r>
              <a:rPr kumimoji="1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introducing</a:t>
            </a:r>
            <a:r>
              <a:rPr kumimoji="1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new</a:t>
            </a:r>
            <a:r>
              <a:rPr kumimoji="1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SON</a:t>
            </a:r>
            <a:r>
              <a:rPr kumimoji="1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1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functions:</a:t>
            </a:r>
          </a:p>
        </p:txBody>
      </p:sp>
      <p:sp>
        <p:nvSpPr>
          <p:cNvPr id="5" name="圆角矩形 4">
            <a:extLst>
              <a:ext uri="{FF2B5EF4-FFF2-40B4-BE49-F238E27FC236}">
                <a16:creationId xmlns:a16="http://schemas.microsoft.com/office/drawing/2014/main" id="{7DF2F4EC-C49F-49B8-85A5-F0D2DD84F1AC}"/>
              </a:ext>
            </a:extLst>
          </p:cNvPr>
          <p:cNvSpPr/>
          <p:nvPr/>
        </p:nvSpPr>
        <p:spPr>
          <a:xfrm>
            <a:off x="1227" y="1570557"/>
            <a:ext cx="2759867" cy="3284247"/>
          </a:xfrm>
          <a:prstGeom prst="roundRect">
            <a:avLst/>
          </a:prstGeom>
          <a:gradFill flip="none" rotWithShape="1">
            <a:gsLst>
              <a:gs pos="0">
                <a:srgbClr val="5B9BD5">
                  <a:lumMod val="5000"/>
                  <a:lumOff val="95000"/>
                </a:srgbClr>
              </a:gs>
              <a:gs pos="74000">
                <a:srgbClr val="5B9BD5">
                  <a:lumMod val="45000"/>
                  <a:lumOff val="55000"/>
                </a:srgbClr>
              </a:gs>
              <a:gs pos="83000">
                <a:srgbClr val="5B9BD5">
                  <a:lumMod val="45000"/>
                  <a:lumOff val="55000"/>
                </a:srgbClr>
              </a:gs>
              <a:gs pos="100000">
                <a:srgbClr val="5B9BD5">
                  <a:lumMod val="30000"/>
                  <a:lumOff val="7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CA585E0-B560-4E6A-8FA3-414B4D4BAA9C}"/>
              </a:ext>
            </a:extLst>
          </p:cNvPr>
          <p:cNvSpPr txBox="1"/>
          <p:nvPr/>
        </p:nvSpPr>
        <p:spPr>
          <a:xfrm>
            <a:off x="672482" y="1548627"/>
            <a:ext cx="20464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kumimoji="1" lang="en-US" altLang="zh-CN" sz="1500" b="1" dirty="0">
                <a:solidFill>
                  <a:prstClr val="black"/>
                </a:solidFill>
                <a:ea typeface="DengXian" panose="02010600030101010101" pitchFamily="2" charset="-122"/>
              </a:rPr>
              <a:t>(Cross) Slice Resource Optimization</a:t>
            </a:r>
            <a:endParaRPr kumimoji="1" lang="zh-CN" altLang="en-US" sz="1500" b="1" dirty="0">
              <a:solidFill>
                <a:prstClr val="black"/>
              </a:solidFill>
              <a:ea typeface="DengXian" panose="02010600030101010101" pitchFamily="2" charset="-122"/>
            </a:endParaRPr>
          </a:p>
        </p:txBody>
      </p:sp>
      <p:sp>
        <p:nvSpPr>
          <p:cNvPr id="7" name="圆角矩形 8">
            <a:extLst>
              <a:ext uri="{FF2B5EF4-FFF2-40B4-BE49-F238E27FC236}">
                <a16:creationId xmlns:a16="http://schemas.microsoft.com/office/drawing/2014/main" id="{81296DF8-F1E7-4EDA-A74F-17EF2A277B10}"/>
              </a:ext>
            </a:extLst>
          </p:cNvPr>
          <p:cNvSpPr/>
          <p:nvPr/>
        </p:nvSpPr>
        <p:spPr>
          <a:xfrm>
            <a:off x="2788716" y="1574951"/>
            <a:ext cx="3227099" cy="3306177"/>
          </a:xfrm>
          <a:prstGeom prst="roundRect">
            <a:avLst/>
          </a:prstGeom>
          <a:gradFill flip="none" rotWithShape="1">
            <a:gsLst>
              <a:gs pos="0">
                <a:srgbClr val="5B9BD5">
                  <a:lumMod val="0"/>
                  <a:lumOff val="100000"/>
                </a:srgbClr>
              </a:gs>
              <a:gs pos="35000">
                <a:srgbClr val="5B9BD5">
                  <a:lumMod val="0"/>
                  <a:lumOff val="100000"/>
                </a:srgbClr>
              </a:gs>
              <a:gs pos="100000">
                <a:srgbClr val="5B9BD5">
                  <a:lumMod val="100000"/>
                </a:srgbClr>
              </a:gs>
            </a:gsLst>
            <a:path path="circle">
              <a:fillToRect l="50000" t="-80000" r="50000" b="180000"/>
            </a:path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8" name="圆角矩形 9">
            <a:extLst>
              <a:ext uri="{FF2B5EF4-FFF2-40B4-BE49-F238E27FC236}">
                <a16:creationId xmlns:a16="http://schemas.microsoft.com/office/drawing/2014/main" id="{BAE9800D-EEB2-4596-BA33-900939FDD31B}"/>
              </a:ext>
            </a:extLst>
          </p:cNvPr>
          <p:cNvSpPr/>
          <p:nvPr/>
        </p:nvSpPr>
        <p:spPr>
          <a:xfrm>
            <a:off x="6043438" y="1594101"/>
            <a:ext cx="3091356" cy="3244751"/>
          </a:xfrm>
          <a:prstGeom prst="roundRect">
            <a:avLst/>
          </a:prstGeom>
          <a:gradFill flip="none" rotWithShape="1">
            <a:gsLst>
              <a:gs pos="0">
                <a:srgbClr val="4472C4">
                  <a:lumMod val="5000"/>
                  <a:lumOff val="95000"/>
                </a:srgbClr>
              </a:gs>
              <a:gs pos="74000">
                <a:srgbClr val="4472C4">
                  <a:lumMod val="45000"/>
                  <a:lumOff val="55000"/>
                </a:srgbClr>
              </a:gs>
              <a:gs pos="83000">
                <a:srgbClr val="4472C4">
                  <a:lumMod val="45000"/>
                  <a:lumOff val="55000"/>
                </a:srgbClr>
              </a:gs>
              <a:gs pos="100000">
                <a:srgbClr val="4472C4">
                  <a:lumMod val="30000"/>
                  <a:lumOff val="7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9" name="文本框 10">
            <a:extLst>
              <a:ext uri="{FF2B5EF4-FFF2-40B4-BE49-F238E27FC236}">
                <a16:creationId xmlns:a16="http://schemas.microsoft.com/office/drawing/2014/main" id="{AB388688-D8FD-4136-BB8B-FBFBE5D126CA}"/>
              </a:ext>
            </a:extLst>
          </p:cNvPr>
          <p:cNvSpPr txBox="1"/>
          <p:nvPr/>
        </p:nvSpPr>
        <p:spPr>
          <a:xfrm>
            <a:off x="3544060" y="1580491"/>
            <a:ext cx="249937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kumimoji="1" lang="en-US" altLang="zh-CN" sz="1500" b="1" dirty="0">
                <a:solidFill>
                  <a:prstClr val="black"/>
                </a:solidFill>
                <a:ea typeface="DengXian" panose="02010600030101010101" pitchFamily="2" charset="-122"/>
              </a:rPr>
              <a:t>KPI Adherence</a:t>
            </a:r>
            <a:r>
              <a:rPr kumimoji="1" lang="zh-CN" altLang="en-US" sz="150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500" b="1" dirty="0">
                <a:solidFill>
                  <a:prstClr val="black"/>
                </a:solidFill>
                <a:ea typeface="DengXian" panose="02010600030101010101" pitchFamily="2" charset="-122"/>
              </a:rPr>
              <a:t>Optimization</a:t>
            </a:r>
            <a:r>
              <a:rPr kumimoji="1" lang="zh-CN" altLang="en-US" sz="1500" b="1" dirty="0">
                <a:solidFill>
                  <a:prstClr val="black"/>
                </a:solidFill>
                <a:ea typeface="DengXian" panose="02010600030101010101" pitchFamily="2" charset="-122"/>
              </a:rPr>
              <a:t>（</a:t>
            </a:r>
            <a:r>
              <a:rPr kumimoji="1" lang="en-US" altLang="zh-CN" sz="1500" b="1" dirty="0">
                <a:solidFill>
                  <a:prstClr val="black"/>
                </a:solidFill>
                <a:ea typeface="DengXian" panose="02010600030101010101" pitchFamily="2" charset="-122"/>
              </a:rPr>
              <a:t>KPI</a:t>
            </a:r>
            <a:r>
              <a:rPr kumimoji="1" lang="zh-CN" altLang="en-US" sz="150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500" b="1" dirty="0">
                <a:solidFill>
                  <a:prstClr val="black"/>
                </a:solidFill>
                <a:ea typeface="DengXian" panose="02010600030101010101" pitchFamily="2" charset="-122"/>
              </a:rPr>
              <a:t>Guarantee</a:t>
            </a:r>
            <a:r>
              <a:rPr kumimoji="1" lang="zh-CN" altLang="en-US" sz="1500" b="1" dirty="0">
                <a:solidFill>
                  <a:prstClr val="black"/>
                </a:solidFill>
                <a:ea typeface="DengXian" panose="02010600030101010101" pitchFamily="2" charset="-122"/>
              </a:rPr>
              <a:t>）</a:t>
            </a:r>
          </a:p>
        </p:txBody>
      </p:sp>
      <p:sp>
        <p:nvSpPr>
          <p:cNvPr id="10" name="文本框 11">
            <a:extLst>
              <a:ext uri="{FF2B5EF4-FFF2-40B4-BE49-F238E27FC236}">
                <a16:creationId xmlns:a16="http://schemas.microsoft.com/office/drawing/2014/main" id="{10C0C18A-67A5-449A-BB40-925739BC6998}"/>
              </a:ext>
            </a:extLst>
          </p:cNvPr>
          <p:cNvSpPr txBox="1"/>
          <p:nvPr/>
        </p:nvSpPr>
        <p:spPr>
          <a:xfrm>
            <a:off x="2818503" y="2083489"/>
            <a:ext cx="312678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The goal of </a:t>
            </a:r>
            <a:r>
              <a:rPr lang="en-US" altLang="zh-CN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maximizing KPI adherence</a:t>
            </a:r>
            <a:r>
              <a:rPr lang="en-US" altLang="zh-CN" sz="1350" b="1" i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is to</a:t>
            </a:r>
            <a:r>
              <a:rPr lang="en-US" altLang="zh-CN" sz="1350" u="sng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maximize/improve KPI adherence by NSIs to the supported services. This action will be triggered </a:t>
            </a:r>
            <a:r>
              <a:rPr lang="en-US" altLang="zh-CN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when the performance needs to be improved</a:t>
            </a:r>
            <a:r>
              <a:rPr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. By monitoring the KPI adherence, and analyzing the trends and correlating it with resource usage data, etc. (using ML models), perform necessary modifications to the NSI/NSSI to maximize KPI adherence.</a:t>
            </a:r>
          </a:p>
        </p:txBody>
      </p:sp>
      <p:sp>
        <p:nvSpPr>
          <p:cNvPr id="11" name="文本框 12">
            <a:extLst>
              <a:ext uri="{FF2B5EF4-FFF2-40B4-BE49-F238E27FC236}">
                <a16:creationId xmlns:a16="http://schemas.microsoft.com/office/drawing/2014/main" id="{505CA63C-2FF7-4708-B2EA-329C0ED3CE9D}"/>
              </a:ext>
            </a:extLst>
          </p:cNvPr>
          <p:cNvSpPr txBox="1"/>
          <p:nvPr/>
        </p:nvSpPr>
        <p:spPr>
          <a:xfrm>
            <a:off x="6607988" y="1548627"/>
            <a:ext cx="249937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kumimoji="1" lang="en-US" altLang="zh-CN" sz="1500" b="1" dirty="0">
                <a:solidFill>
                  <a:prstClr val="black"/>
                </a:solidFill>
                <a:ea typeface="DengXian" panose="02010600030101010101" pitchFamily="2" charset="-122"/>
              </a:rPr>
              <a:t>Service</a:t>
            </a:r>
            <a:r>
              <a:rPr kumimoji="1" lang="zh-CN" altLang="en-US" sz="150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500" b="1" dirty="0">
                <a:solidFill>
                  <a:prstClr val="black"/>
                </a:solidFill>
                <a:ea typeface="DengXian" panose="02010600030101010101" pitchFamily="2" charset="-122"/>
              </a:rPr>
              <a:t>Experience</a:t>
            </a:r>
            <a:r>
              <a:rPr kumimoji="1" lang="zh-CN" altLang="en-US" sz="150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500" b="1" dirty="0">
                <a:solidFill>
                  <a:prstClr val="black"/>
                </a:solidFill>
                <a:ea typeface="DengXian" panose="02010600030101010101" pitchFamily="2" charset="-122"/>
              </a:rPr>
              <a:t>Optimization</a:t>
            </a:r>
            <a:r>
              <a:rPr kumimoji="1" lang="zh-CN" altLang="en-US" sz="150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500" b="1" dirty="0">
                <a:solidFill>
                  <a:prstClr val="black"/>
                </a:solidFill>
                <a:ea typeface="DengXian" panose="02010600030101010101" pitchFamily="2" charset="-122"/>
              </a:rPr>
              <a:t>(SLA</a:t>
            </a:r>
            <a:r>
              <a:rPr kumimoji="1" lang="zh-CN" altLang="en-US" sz="150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500" b="1" dirty="0">
                <a:solidFill>
                  <a:prstClr val="black"/>
                </a:solidFill>
                <a:ea typeface="DengXian" panose="02010600030101010101" pitchFamily="2" charset="-122"/>
              </a:rPr>
              <a:t>Guarantee)</a:t>
            </a:r>
            <a:endParaRPr kumimoji="1" lang="zh-CN" altLang="en-US" sz="1500" b="1" dirty="0">
              <a:solidFill>
                <a:prstClr val="black"/>
              </a:solidFill>
              <a:ea typeface="DengXian" panose="02010600030101010101" pitchFamily="2" charset="-122"/>
            </a:endParaRPr>
          </a:p>
        </p:txBody>
      </p:sp>
      <p:sp>
        <p:nvSpPr>
          <p:cNvPr id="12" name="文本框 14">
            <a:extLst>
              <a:ext uri="{FF2B5EF4-FFF2-40B4-BE49-F238E27FC236}">
                <a16:creationId xmlns:a16="http://schemas.microsoft.com/office/drawing/2014/main" id="{21E6D2CB-8835-42E3-94A5-E3D0AA2019AB}"/>
              </a:ext>
            </a:extLst>
          </p:cNvPr>
          <p:cNvSpPr txBox="1"/>
          <p:nvPr/>
        </p:nvSpPr>
        <p:spPr>
          <a:xfrm>
            <a:off x="6025933" y="1975218"/>
            <a:ext cx="3118979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Considering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the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limited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resource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and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changing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condition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like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the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Signal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to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Noise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Ratio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and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users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on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the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slice,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the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initial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resource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configuration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may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not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be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able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to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satisfy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the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slice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SLA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during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the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lifecycle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of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the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slice.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ONAP</a:t>
            </a:r>
            <a:r>
              <a:rPr kumimoji="1" lang="zh-CN" altLang="en-US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can</a:t>
            </a:r>
            <a:r>
              <a:rPr kumimoji="1" lang="zh-CN" altLang="en-US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update</a:t>
            </a:r>
            <a:r>
              <a:rPr kumimoji="1" lang="zh-CN" altLang="en-US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the</a:t>
            </a:r>
            <a:r>
              <a:rPr kumimoji="1" lang="zh-CN" altLang="en-US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resource</a:t>
            </a:r>
            <a:r>
              <a:rPr kumimoji="1" lang="zh-CN" altLang="en-US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configuration</a:t>
            </a:r>
            <a:r>
              <a:rPr kumimoji="1" lang="zh-CN" altLang="en-US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of</a:t>
            </a:r>
            <a:r>
              <a:rPr kumimoji="1" lang="zh-CN" altLang="en-US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the</a:t>
            </a:r>
            <a:r>
              <a:rPr kumimoji="1" lang="zh-CN" altLang="en-US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slice</a:t>
            </a:r>
            <a:r>
              <a:rPr kumimoji="1" lang="zh-CN" altLang="en-US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in</a:t>
            </a:r>
            <a:r>
              <a:rPr kumimoji="1" lang="zh-CN" altLang="en-US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a</a:t>
            </a:r>
            <a:r>
              <a:rPr kumimoji="1" lang="zh-CN" altLang="en-US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closed</a:t>
            </a:r>
            <a:r>
              <a:rPr kumimoji="1" lang="zh-CN" altLang="en-US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loop</a:t>
            </a:r>
            <a:r>
              <a:rPr kumimoji="1" lang="zh-CN" altLang="en-US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way</a:t>
            </a:r>
            <a:r>
              <a:rPr kumimoji="1" lang="zh-CN" altLang="en-US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triggered</a:t>
            </a:r>
            <a:r>
              <a:rPr kumimoji="1" lang="zh-CN" altLang="en-US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by</a:t>
            </a:r>
            <a:r>
              <a:rPr kumimoji="1" lang="zh-CN" altLang="en-US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the</a:t>
            </a:r>
            <a:r>
              <a:rPr kumimoji="1" lang="zh-CN" altLang="en-US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analysis</a:t>
            </a:r>
            <a:r>
              <a:rPr kumimoji="1" lang="zh-CN" altLang="en-US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of</a:t>
            </a:r>
            <a:r>
              <a:rPr kumimoji="1" lang="zh-CN" altLang="en-US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SLA</a:t>
            </a:r>
            <a:r>
              <a:rPr kumimoji="1" lang="zh-CN" altLang="en-US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fulfillment</a:t>
            </a:r>
            <a:r>
              <a:rPr kumimoji="1" lang="en-US" altLang="zh-CN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.</a:t>
            </a:r>
          </a:p>
          <a:p>
            <a:pPr defTabSz="685800"/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SLA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fulfillment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is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evaluated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based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on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the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analysis</a:t>
            </a:r>
            <a:r>
              <a:rPr kumimoji="1" lang="zh-CN" altLang="en-US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of</a:t>
            </a:r>
            <a:r>
              <a:rPr kumimoji="1" lang="zh-CN" altLang="en-US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dirty="0" err="1">
                <a:solidFill>
                  <a:prstClr val="black"/>
                </a:solidFill>
                <a:ea typeface="DengXian" panose="02010600030101010101" pitchFamily="2" charset="-122"/>
              </a:rPr>
              <a:t>QoE</a:t>
            </a:r>
            <a:r>
              <a:rPr kumimoji="1" lang="zh-CN" altLang="en-US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info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and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KPIs.</a:t>
            </a:r>
            <a:endParaRPr kumimoji="1" lang="zh-CN" altLang="en-US" sz="1350" dirty="0">
              <a:solidFill>
                <a:prstClr val="black"/>
              </a:solidFill>
              <a:ea typeface="DengXian" panose="02010600030101010101" pitchFamily="2" charset="-122"/>
            </a:endParaRPr>
          </a:p>
        </p:txBody>
      </p:sp>
      <p:sp>
        <p:nvSpPr>
          <p:cNvPr id="13" name="椭圆 15">
            <a:extLst>
              <a:ext uri="{FF2B5EF4-FFF2-40B4-BE49-F238E27FC236}">
                <a16:creationId xmlns:a16="http://schemas.microsoft.com/office/drawing/2014/main" id="{D68B50E4-4689-42C9-8674-BC06C3BA298D}"/>
              </a:ext>
            </a:extLst>
          </p:cNvPr>
          <p:cNvSpPr/>
          <p:nvPr/>
        </p:nvSpPr>
        <p:spPr>
          <a:xfrm>
            <a:off x="180964" y="1594101"/>
            <a:ext cx="449318" cy="482983"/>
          </a:xfrm>
          <a:prstGeom prst="ellipse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1</a:t>
            </a:r>
            <a:endParaRPr kumimoji="1" lang="zh-CN" alt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4" name="椭圆 16">
            <a:extLst>
              <a:ext uri="{FF2B5EF4-FFF2-40B4-BE49-F238E27FC236}">
                <a16:creationId xmlns:a16="http://schemas.microsoft.com/office/drawing/2014/main" id="{CE5CA9C7-A8D0-48C4-8D77-B5E3E76E9AFB}"/>
              </a:ext>
            </a:extLst>
          </p:cNvPr>
          <p:cNvSpPr/>
          <p:nvPr/>
        </p:nvSpPr>
        <p:spPr>
          <a:xfrm>
            <a:off x="3123834" y="1570557"/>
            <a:ext cx="449318" cy="482983"/>
          </a:xfrm>
          <a:prstGeom prst="ellipse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2</a:t>
            </a:r>
            <a:endParaRPr kumimoji="1" lang="zh-CN" alt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5" name="椭圆 17">
            <a:extLst>
              <a:ext uri="{FF2B5EF4-FFF2-40B4-BE49-F238E27FC236}">
                <a16:creationId xmlns:a16="http://schemas.microsoft.com/office/drawing/2014/main" id="{6C5BCD8C-3179-4814-83AB-1931CDE3CC81}"/>
              </a:ext>
            </a:extLst>
          </p:cNvPr>
          <p:cNvSpPr/>
          <p:nvPr/>
        </p:nvSpPr>
        <p:spPr>
          <a:xfrm>
            <a:off x="6186100" y="1574391"/>
            <a:ext cx="449318" cy="482983"/>
          </a:xfrm>
          <a:prstGeom prst="ellipse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3</a:t>
            </a:r>
            <a:endParaRPr kumimoji="1" lang="zh-CN" alt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6" name="矩形 23">
            <a:extLst>
              <a:ext uri="{FF2B5EF4-FFF2-40B4-BE49-F238E27FC236}">
                <a16:creationId xmlns:a16="http://schemas.microsoft.com/office/drawing/2014/main" id="{EC902CE0-9772-423C-980A-B59686B89B43}"/>
              </a:ext>
            </a:extLst>
          </p:cNvPr>
          <p:cNvSpPr/>
          <p:nvPr/>
        </p:nvSpPr>
        <p:spPr>
          <a:xfrm>
            <a:off x="-8892" y="4305139"/>
            <a:ext cx="2675480" cy="567905"/>
          </a:xfrm>
          <a:prstGeom prst="rect">
            <a:avLst/>
          </a:prstGeom>
          <a:gradFill flip="none" rotWithShape="1">
            <a:gsLst>
              <a:gs pos="0">
                <a:srgbClr val="70AD47">
                  <a:lumMod val="0"/>
                  <a:lumOff val="100000"/>
                </a:srgbClr>
              </a:gs>
              <a:gs pos="35000">
                <a:srgbClr val="70AD47">
                  <a:lumMod val="0"/>
                  <a:lumOff val="100000"/>
                </a:srgbClr>
              </a:gs>
              <a:gs pos="100000">
                <a:srgbClr val="70AD47">
                  <a:lumMod val="100000"/>
                </a:srgbClr>
              </a:gs>
            </a:gsLst>
            <a:path path="circle">
              <a:fillToRect l="50000" t="-80000" r="50000" b="180000"/>
            </a:path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7" name="矩形 24">
            <a:extLst>
              <a:ext uri="{FF2B5EF4-FFF2-40B4-BE49-F238E27FC236}">
                <a16:creationId xmlns:a16="http://schemas.microsoft.com/office/drawing/2014/main" id="{4B33E1E7-4019-45E2-889E-55D2561E5E31}"/>
              </a:ext>
            </a:extLst>
          </p:cNvPr>
          <p:cNvSpPr/>
          <p:nvPr/>
        </p:nvSpPr>
        <p:spPr>
          <a:xfrm>
            <a:off x="2860703" y="4313223"/>
            <a:ext cx="3096089" cy="567905"/>
          </a:xfrm>
          <a:prstGeom prst="rect">
            <a:avLst/>
          </a:prstGeom>
          <a:gradFill flip="none" rotWithShape="1">
            <a:gsLst>
              <a:gs pos="0">
                <a:srgbClr val="70AD47">
                  <a:lumMod val="0"/>
                  <a:lumOff val="100000"/>
                </a:srgbClr>
              </a:gs>
              <a:gs pos="35000">
                <a:srgbClr val="70AD47">
                  <a:lumMod val="0"/>
                  <a:lumOff val="100000"/>
                </a:srgbClr>
              </a:gs>
              <a:gs pos="100000">
                <a:srgbClr val="70AD47">
                  <a:lumMod val="100000"/>
                </a:srgbClr>
              </a:gs>
            </a:gsLst>
            <a:path path="circle">
              <a:fillToRect l="50000" t="-80000" r="50000" b="180000"/>
            </a:path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8" name="矩形 25">
            <a:extLst>
              <a:ext uri="{FF2B5EF4-FFF2-40B4-BE49-F238E27FC236}">
                <a16:creationId xmlns:a16="http://schemas.microsoft.com/office/drawing/2014/main" id="{6B7B27E8-878C-4F5C-9C02-5097E59CD69A}"/>
              </a:ext>
            </a:extLst>
          </p:cNvPr>
          <p:cNvSpPr/>
          <p:nvPr/>
        </p:nvSpPr>
        <p:spPr>
          <a:xfrm>
            <a:off x="6105191" y="4296309"/>
            <a:ext cx="2960462" cy="567905"/>
          </a:xfrm>
          <a:prstGeom prst="rect">
            <a:avLst/>
          </a:prstGeom>
          <a:gradFill flip="none" rotWithShape="1">
            <a:gsLst>
              <a:gs pos="0">
                <a:srgbClr val="FFC000">
                  <a:lumMod val="5000"/>
                  <a:lumOff val="95000"/>
                </a:srgbClr>
              </a:gs>
              <a:gs pos="74000">
                <a:srgbClr val="FFC000">
                  <a:lumMod val="45000"/>
                  <a:lumOff val="55000"/>
                </a:srgbClr>
              </a:gs>
              <a:gs pos="83000">
                <a:srgbClr val="FFC000">
                  <a:lumMod val="45000"/>
                  <a:lumOff val="55000"/>
                </a:srgbClr>
              </a:gs>
              <a:gs pos="100000">
                <a:srgbClr val="FFC000">
                  <a:lumMod val="30000"/>
                  <a:lumOff val="7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9" name="文本框 19">
            <a:extLst>
              <a:ext uri="{FF2B5EF4-FFF2-40B4-BE49-F238E27FC236}">
                <a16:creationId xmlns:a16="http://schemas.microsoft.com/office/drawing/2014/main" id="{198D8020-F780-498C-8C07-7B91C7D3A7AD}"/>
              </a:ext>
            </a:extLst>
          </p:cNvPr>
          <p:cNvSpPr txBox="1"/>
          <p:nvPr/>
        </p:nvSpPr>
        <p:spPr>
          <a:xfrm>
            <a:off x="2908979" y="4370056"/>
            <a:ext cx="303630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kumimoji="1" lang="en-US" altLang="zh-CN" sz="1350" b="1" dirty="0">
                <a:solidFill>
                  <a:srgbClr val="0000FF"/>
                </a:solidFill>
                <a:ea typeface="DengXian" panose="02010600030101010101" pitchFamily="2" charset="-122"/>
              </a:rPr>
              <a:t>Simple</a:t>
            </a:r>
            <a:r>
              <a:rPr kumimoji="1" lang="zh-CN" altLang="en-US" sz="1350" b="1" dirty="0">
                <a:solidFill>
                  <a:srgbClr val="0000FF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dirty="0">
                <a:solidFill>
                  <a:srgbClr val="0000FF"/>
                </a:solidFill>
                <a:ea typeface="DengXian" panose="02010600030101010101" pitchFamily="2" charset="-122"/>
              </a:rPr>
              <a:t>control</a:t>
            </a:r>
            <a:r>
              <a:rPr kumimoji="1" lang="zh-CN" altLang="en-US" sz="1350" b="1" dirty="0">
                <a:solidFill>
                  <a:srgbClr val="0000FF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dirty="0">
                <a:solidFill>
                  <a:srgbClr val="0000FF"/>
                </a:solidFill>
                <a:ea typeface="DengXian" panose="02010600030101010101" pitchFamily="2" charset="-122"/>
              </a:rPr>
              <a:t>loop</a:t>
            </a:r>
            <a:r>
              <a:rPr kumimoji="1" lang="zh-CN" altLang="en-US" sz="1350" b="1" dirty="0">
                <a:solidFill>
                  <a:srgbClr val="0000FF"/>
                </a:solidFill>
                <a:ea typeface="DengXian" panose="02010600030101010101" pitchFamily="2" charset="-122"/>
              </a:rPr>
              <a:t> </a:t>
            </a:r>
            <a:r>
              <a:rPr kumimoji="1" lang="en-IN" altLang="zh-CN" sz="1350" b="1" dirty="0">
                <a:solidFill>
                  <a:srgbClr val="0000FF"/>
                </a:solidFill>
                <a:ea typeface="DengXian" panose="02010600030101010101" pitchFamily="2" charset="-122"/>
              </a:rPr>
              <a:t>with </a:t>
            </a:r>
            <a:r>
              <a:rPr kumimoji="1" lang="en-US" altLang="zh-CN" sz="1350" b="1" dirty="0">
                <a:solidFill>
                  <a:srgbClr val="0000FF"/>
                </a:solidFill>
                <a:ea typeface="DengXian" panose="02010600030101010101" pitchFamily="2" charset="-122"/>
              </a:rPr>
              <a:t>ML</a:t>
            </a:r>
            <a:r>
              <a:rPr kumimoji="1" lang="zh-CN" altLang="en-US" sz="1350" b="1" dirty="0">
                <a:solidFill>
                  <a:srgbClr val="0000FF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b="1" dirty="0">
                <a:solidFill>
                  <a:srgbClr val="0000FF"/>
                </a:solidFill>
                <a:ea typeface="DengXian" panose="02010600030101010101" pitchFamily="2" charset="-122"/>
              </a:rPr>
              <a:t>model: started in Guilin, complete in Honolulu</a:t>
            </a:r>
          </a:p>
        </p:txBody>
      </p:sp>
      <p:sp>
        <p:nvSpPr>
          <p:cNvPr id="20" name="文本框 26">
            <a:extLst>
              <a:ext uri="{FF2B5EF4-FFF2-40B4-BE49-F238E27FC236}">
                <a16:creationId xmlns:a16="http://schemas.microsoft.com/office/drawing/2014/main" id="{E186B767-68F6-4181-BD07-A7E68BAF1CB6}"/>
              </a:ext>
            </a:extLst>
          </p:cNvPr>
          <p:cNvSpPr txBox="1"/>
          <p:nvPr/>
        </p:nvSpPr>
        <p:spPr>
          <a:xfrm>
            <a:off x="-39789" y="4358104"/>
            <a:ext cx="26754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kumimoji="1" lang="en-IN" altLang="zh-CN" sz="1350" b="1" dirty="0">
                <a:solidFill>
                  <a:srgbClr val="0000FF"/>
                </a:solidFill>
                <a:ea typeface="DengXian" panose="02010600030101010101" pitchFamily="2" charset="-122"/>
              </a:rPr>
              <a:t>Simple Control Loop for single slice scenario: Guilin &amp; Honolulu</a:t>
            </a:r>
            <a:endParaRPr kumimoji="1" lang="zh-CN" altLang="en-US" sz="1350" b="1" dirty="0">
              <a:solidFill>
                <a:srgbClr val="0000FF"/>
              </a:solidFill>
              <a:ea typeface="DengXian" panose="02010600030101010101" pitchFamily="2" charset="-122"/>
            </a:endParaRPr>
          </a:p>
        </p:txBody>
      </p:sp>
      <p:sp>
        <p:nvSpPr>
          <p:cNvPr id="21" name="文本框 21">
            <a:extLst>
              <a:ext uri="{FF2B5EF4-FFF2-40B4-BE49-F238E27FC236}">
                <a16:creationId xmlns:a16="http://schemas.microsoft.com/office/drawing/2014/main" id="{0EECBFDB-D86A-49EB-971C-ACA2A382C760}"/>
              </a:ext>
            </a:extLst>
          </p:cNvPr>
          <p:cNvSpPr txBox="1"/>
          <p:nvPr/>
        </p:nvSpPr>
        <p:spPr>
          <a:xfrm>
            <a:off x="6056402" y="4461396"/>
            <a:ext cx="29604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kumimoji="1" lang="en-US" altLang="zh-CN" sz="1350" b="1" dirty="0">
                <a:solidFill>
                  <a:srgbClr val="0000FF"/>
                </a:solidFill>
                <a:ea typeface="DengXian" panose="02010600030101010101" pitchFamily="2" charset="-122"/>
              </a:rPr>
              <a:t>Beyond Honolulu</a:t>
            </a:r>
          </a:p>
        </p:txBody>
      </p:sp>
      <p:sp>
        <p:nvSpPr>
          <p:cNvPr id="22" name="文本框 1">
            <a:extLst>
              <a:ext uri="{FF2B5EF4-FFF2-40B4-BE49-F238E27FC236}">
                <a16:creationId xmlns:a16="http://schemas.microsoft.com/office/drawing/2014/main" id="{9B0E0D08-4E19-4734-976B-C9173C8A0F69}"/>
              </a:ext>
            </a:extLst>
          </p:cNvPr>
          <p:cNvSpPr txBox="1"/>
          <p:nvPr/>
        </p:nvSpPr>
        <p:spPr>
          <a:xfrm>
            <a:off x="63147" y="1975218"/>
            <a:ext cx="28182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T</a:t>
            </a:r>
            <a:r>
              <a:rPr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he goal of </a:t>
            </a:r>
            <a:r>
              <a:rPr lang="en-US" altLang="zh-CN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resource optimization</a:t>
            </a:r>
            <a:r>
              <a:rPr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 is to </a:t>
            </a:r>
            <a:r>
              <a:rPr lang="en-US" altLang="zh-CN" sz="1350" u="sng" dirty="0">
                <a:solidFill>
                  <a:prstClr val="black"/>
                </a:solidFill>
                <a:ea typeface="DengXian" panose="02010600030101010101" pitchFamily="2" charset="-122"/>
              </a:rPr>
              <a:t>optimize the resource allocation within the total available physical and virtual resources, while adhering to the KPI levels.</a:t>
            </a:r>
            <a:endParaRPr lang="en-US" altLang="zh-CN" sz="1350" dirty="0">
              <a:solidFill>
                <a:prstClr val="black"/>
              </a:solidFill>
              <a:ea typeface="DengXian" panose="02010600030101010101" pitchFamily="2" charset="-122"/>
            </a:endParaRPr>
          </a:p>
          <a:p>
            <a:pPr defTabSz="685800"/>
            <a:r>
              <a:rPr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So the trigger for</a:t>
            </a:r>
            <a:r>
              <a:rPr lang="en-US" altLang="zh-CN" sz="1350" b="1" dirty="0">
                <a:solidFill>
                  <a:prstClr val="black"/>
                </a:solidFill>
                <a:ea typeface="DengXian" panose="02010600030101010101" pitchFamily="2" charset="-122"/>
              </a:rPr>
              <a:t> </a:t>
            </a:r>
            <a:r>
              <a:rPr lang="en-US" altLang="zh-CN" sz="1350" b="1" u="sng" dirty="0">
                <a:solidFill>
                  <a:prstClr val="black"/>
                </a:solidFill>
                <a:ea typeface="DengXian" panose="02010600030101010101" pitchFamily="2" charset="-122"/>
              </a:rPr>
              <a:t>resource optimization</a:t>
            </a:r>
            <a:r>
              <a:rPr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 determination</a:t>
            </a:r>
            <a:r>
              <a:rPr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would be the changes in the network resources usage,</a:t>
            </a:r>
            <a:r>
              <a:rPr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and traffic patterns.</a:t>
            </a:r>
          </a:p>
          <a:p>
            <a:pPr defTabSz="685800"/>
            <a:r>
              <a:rPr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Later, ‘over-fulfillment of KPIs’ could also lead to resource optimization.</a:t>
            </a:r>
          </a:p>
          <a:p>
            <a:pPr defTabSz="685800"/>
            <a:endParaRPr kumimoji="1" lang="zh-CN" altLang="en-US" sz="1350" dirty="0">
              <a:solidFill>
                <a:prstClr val="black"/>
              </a:solidFill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1528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E5C19-AE4B-438C-B000-8475093BD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Slice</a:t>
            </a:r>
            <a:r>
              <a:rPr kumimoji="1" lang="zh-CN" altLang="en-US" dirty="0"/>
              <a:t> </a:t>
            </a:r>
            <a:r>
              <a:rPr kumimoji="1" lang="en-US" altLang="zh-CN" dirty="0"/>
              <a:t>KPI</a:t>
            </a:r>
            <a:r>
              <a:rPr kumimoji="1" lang="zh-CN" altLang="en-US" dirty="0"/>
              <a:t> </a:t>
            </a:r>
            <a:r>
              <a:rPr kumimoji="1" lang="en-US" altLang="zh-CN" dirty="0"/>
              <a:t>Monitoring</a:t>
            </a:r>
            <a:endParaRPr lang="en-IN" dirty="0"/>
          </a:p>
        </p:txBody>
      </p:sp>
      <p:sp>
        <p:nvSpPr>
          <p:cNvPr id="4" name="矩形 72">
            <a:extLst>
              <a:ext uri="{FF2B5EF4-FFF2-40B4-BE49-F238E27FC236}">
                <a16:creationId xmlns:a16="http://schemas.microsoft.com/office/drawing/2014/main" id="{BE2988E1-331A-42A5-96BD-68BB50880650}"/>
              </a:ext>
            </a:extLst>
          </p:cNvPr>
          <p:cNvSpPr/>
          <p:nvPr/>
        </p:nvSpPr>
        <p:spPr>
          <a:xfrm>
            <a:off x="2045824" y="2268391"/>
            <a:ext cx="4572236" cy="1811213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8575" cap="flat" cmpd="sng" algn="ctr">
            <a:solidFill>
              <a:srgbClr val="5B9BD5">
                <a:shade val="50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" name="矩形 71">
            <a:extLst>
              <a:ext uri="{FF2B5EF4-FFF2-40B4-BE49-F238E27FC236}">
                <a16:creationId xmlns:a16="http://schemas.microsoft.com/office/drawing/2014/main" id="{280EBA93-5DCC-47F1-8020-D700B994071D}"/>
              </a:ext>
            </a:extLst>
          </p:cNvPr>
          <p:cNvSpPr/>
          <p:nvPr/>
        </p:nvSpPr>
        <p:spPr>
          <a:xfrm>
            <a:off x="461789" y="2268391"/>
            <a:ext cx="1585938" cy="1811213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8575" cap="flat" cmpd="sng" algn="ctr">
            <a:solidFill>
              <a:srgbClr val="5B9BD5">
                <a:shade val="50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" name="圆角矩形 70">
            <a:extLst>
              <a:ext uri="{FF2B5EF4-FFF2-40B4-BE49-F238E27FC236}">
                <a16:creationId xmlns:a16="http://schemas.microsoft.com/office/drawing/2014/main" id="{2FA1B7DE-D6D5-4001-8FD3-C0F3C9A94C10}"/>
              </a:ext>
            </a:extLst>
          </p:cNvPr>
          <p:cNvSpPr/>
          <p:nvPr/>
        </p:nvSpPr>
        <p:spPr>
          <a:xfrm>
            <a:off x="2327866" y="2601582"/>
            <a:ext cx="2998866" cy="1419685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文本框 74">
            <a:extLst>
              <a:ext uri="{FF2B5EF4-FFF2-40B4-BE49-F238E27FC236}">
                <a16:creationId xmlns:a16="http://schemas.microsoft.com/office/drawing/2014/main" id="{2A07BB1D-EA58-4F89-8EBD-7BAE10CE6EC5}"/>
              </a:ext>
            </a:extLst>
          </p:cNvPr>
          <p:cNvSpPr txBox="1"/>
          <p:nvPr/>
        </p:nvSpPr>
        <p:spPr>
          <a:xfrm>
            <a:off x="4130431" y="2211408"/>
            <a:ext cx="103856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>
                <a:solidFill>
                  <a:prstClr val="black"/>
                </a:solidFill>
                <a:ea typeface="宋体" pitchFamily="2" charset="-122"/>
              </a:rPr>
              <a:t>Run Time</a:t>
            </a:r>
          </a:p>
        </p:txBody>
      </p:sp>
      <p:sp>
        <p:nvSpPr>
          <p:cNvPr id="8" name="圆角矩形 75">
            <a:extLst>
              <a:ext uri="{FF2B5EF4-FFF2-40B4-BE49-F238E27FC236}">
                <a16:creationId xmlns:a16="http://schemas.microsoft.com/office/drawing/2014/main" id="{0C055A40-A93F-4A9A-8711-34E013923680}"/>
              </a:ext>
            </a:extLst>
          </p:cNvPr>
          <p:cNvSpPr/>
          <p:nvPr/>
        </p:nvSpPr>
        <p:spPr>
          <a:xfrm>
            <a:off x="4291021" y="1144325"/>
            <a:ext cx="1423293" cy="497789"/>
          </a:xfrm>
          <a:prstGeom prst="roundRect">
            <a:avLst/>
          </a:prstGeom>
          <a:solidFill>
            <a:srgbClr val="A5A5A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DengXian" panose="02010600030101010101" pitchFamily="2" charset="-122"/>
              </a:rPr>
              <a:t>NSMF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DengXian" panose="02010600030101010101" pitchFamily="2" charset="-122"/>
              </a:rPr>
              <a:t>Portal</a:t>
            </a:r>
          </a:p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DengXian" panose="02010600030101010101" pitchFamily="2" charset="-122"/>
              </a:rPr>
              <a:t>(Management Portal)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" name="矩形 77">
            <a:extLst>
              <a:ext uri="{FF2B5EF4-FFF2-40B4-BE49-F238E27FC236}">
                <a16:creationId xmlns:a16="http://schemas.microsoft.com/office/drawing/2014/main" id="{329CB125-12B6-4555-A683-D5F473A1D3F4}"/>
              </a:ext>
            </a:extLst>
          </p:cNvPr>
          <p:cNvSpPr/>
          <p:nvPr/>
        </p:nvSpPr>
        <p:spPr>
          <a:xfrm>
            <a:off x="3911027" y="2402333"/>
            <a:ext cx="48763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DCAE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圆角矩形 78">
            <a:extLst>
              <a:ext uri="{FF2B5EF4-FFF2-40B4-BE49-F238E27FC236}">
                <a16:creationId xmlns:a16="http://schemas.microsoft.com/office/drawing/2014/main" id="{06D1642C-C783-4E22-A116-8BD783291BAF}"/>
              </a:ext>
            </a:extLst>
          </p:cNvPr>
          <p:cNvSpPr/>
          <p:nvPr/>
        </p:nvSpPr>
        <p:spPr>
          <a:xfrm>
            <a:off x="5459049" y="2355416"/>
            <a:ext cx="1136313" cy="1033073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" name="矩形 79">
            <a:extLst>
              <a:ext uri="{FF2B5EF4-FFF2-40B4-BE49-F238E27FC236}">
                <a16:creationId xmlns:a16="http://schemas.microsoft.com/office/drawing/2014/main" id="{16BE8690-EEC3-4F68-835C-0E84961E7AEA}"/>
              </a:ext>
            </a:extLst>
          </p:cNvPr>
          <p:cNvSpPr/>
          <p:nvPr/>
        </p:nvSpPr>
        <p:spPr>
          <a:xfrm>
            <a:off x="5723840" y="2356155"/>
            <a:ext cx="51648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Policy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" name="圆角矩形 80">
            <a:extLst>
              <a:ext uri="{FF2B5EF4-FFF2-40B4-BE49-F238E27FC236}">
                <a16:creationId xmlns:a16="http://schemas.microsoft.com/office/drawing/2014/main" id="{0AFFA3B8-D12D-471D-813B-8C0249B41178}"/>
              </a:ext>
            </a:extLst>
          </p:cNvPr>
          <p:cNvSpPr/>
          <p:nvPr/>
        </p:nvSpPr>
        <p:spPr>
          <a:xfrm>
            <a:off x="5574439" y="2974055"/>
            <a:ext cx="876041" cy="283040"/>
          </a:xfrm>
          <a:prstGeom prst="round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DengXian" panose="02010600030101010101" pitchFamily="2" charset="-122"/>
              </a:rPr>
              <a:t>Config Policies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" name="矩形 82">
            <a:extLst>
              <a:ext uri="{FF2B5EF4-FFF2-40B4-BE49-F238E27FC236}">
                <a16:creationId xmlns:a16="http://schemas.microsoft.com/office/drawing/2014/main" id="{00286828-19FF-481A-B47C-494CBCCD6E00}"/>
              </a:ext>
            </a:extLst>
          </p:cNvPr>
          <p:cNvSpPr/>
          <p:nvPr/>
        </p:nvSpPr>
        <p:spPr>
          <a:xfrm>
            <a:off x="1171685" y="918944"/>
            <a:ext cx="4990509" cy="1071424"/>
          </a:xfrm>
          <a:prstGeom prst="rect">
            <a:avLst/>
          </a:prstGeom>
          <a:noFill/>
          <a:ln w="28575" cap="flat" cmpd="sng" algn="ctr">
            <a:solidFill>
              <a:srgbClr val="5B9BD5">
                <a:shade val="50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2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4" name="文本框 83">
            <a:extLst>
              <a:ext uri="{FF2B5EF4-FFF2-40B4-BE49-F238E27FC236}">
                <a16:creationId xmlns:a16="http://schemas.microsoft.com/office/drawing/2014/main" id="{24AC5F18-330C-4698-9A69-9500083CCE2A}"/>
              </a:ext>
            </a:extLst>
          </p:cNvPr>
          <p:cNvSpPr txBox="1"/>
          <p:nvPr/>
        </p:nvSpPr>
        <p:spPr>
          <a:xfrm>
            <a:off x="3252458" y="895174"/>
            <a:ext cx="1038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ea typeface="宋体" pitchFamily="2" charset="-122"/>
              </a:rPr>
              <a:t>UUI/Portal</a:t>
            </a:r>
            <a:endParaRPr lang="en-US" sz="1050" dirty="0">
              <a:solidFill>
                <a:prstClr val="black"/>
              </a:solidFill>
              <a:ea typeface="宋体" pitchFamily="2" charset="-122"/>
            </a:endParaRPr>
          </a:p>
        </p:txBody>
      </p:sp>
      <p:sp>
        <p:nvSpPr>
          <p:cNvPr id="15" name="圆角矩形 84">
            <a:extLst>
              <a:ext uri="{FF2B5EF4-FFF2-40B4-BE49-F238E27FC236}">
                <a16:creationId xmlns:a16="http://schemas.microsoft.com/office/drawing/2014/main" id="{65BBDBB4-8B40-422F-B728-53B8E052A6CC}"/>
              </a:ext>
            </a:extLst>
          </p:cNvPr>
          <p:cNvSpPr/>
          <p:nvPr/>
        </p:nvSpPr>
        <p:spPr>
          <a:xfrm>
            <a:off x="1541599" y="1189723"/>
            <a:ext cx="1008452" cy="497789"/>
          </a:xfrm>
          <a:prstGeom prst="roundRect">
            <a:avLst/>
          </a:prstGeom>
          <a:solidFill>
            <a:srgbClr val="A5A5A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DengXian" panose="02010600030101010101" pitchFamily="2" charset="-122"/>
              </a:rPr>
              <a:t>CSMF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DengXian" panose="02010600030101010101" pitchFamily="2" charset="-122"/>
              </a:rPr>
              <a:t>Portal</a:t>
            </a:r>
          </a:p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DengXian" panose="02010600030101010101" pitchFamily="2" charset="-122"/>
              </a:rPr>
              <a:t>(Tenant Portal)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16" name="Picture 1243" descr="图片199">
            <a:extLst>
              <a:ext uri="{FF2B5EF4-FFF2-40B4-BE49-F238E27FC236}">
                <a16:creationId xmlns:a16="http://schemas.microsoft.com/office/drawing/2014/main" id="{B83FFDD4-31D7-4794-B798-ADF944E1F5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862" y="1082799"/>
            <a:ext cx="520977" cy="414655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</p:pic>
      <p:pic>
        <p:nvPicPr>
          <p:cNvPr id="17" name="Picture 1243" descr="图片199">
            <a:extLst>
              <a:ext uri="{FF2B5EF4-FFF2-40B4-BE49-F238E27FC236}">
                <a16:creationId xmlns:a16="http://schemas.microsoft.com/office/drawing/2014/main" id="{5C052D4E-6059-475C-AA70-10C6E0165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092" y="1108545"/>
            <a:ext cx="520977" cy="41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直接箭头连接符 142">
            <a:extLst>
              <a:ext uri="{FF2B5EF4-FFF2-40B4-BE49-F238E27FC236}">
                <a16:creationId xmlns:a16="http://schemas.microsoft.com/office/drawing/2014/main" id="{25B79AE0-8C3F-4881-A860-869993D0B576}"/>
              </a:ext>
            </a:extLst>
          </p:cNvPr>
          <p:cNvCxnSpPr>
            <a:stCxn id="16" idx="3"/>
            <a:endCxn id="15" idx="1"/>
          </p:cNvCxnSpPr>
          <p:nvPr/>
        </p:nvCxnSpPr>
        <p:spPr>
          <a:xfrm>
            <a:off x="849838" y="1290127"/>
            <a:ext cx="691760" cy="148490"/>
          </a:xfrm>
          <a:prstGeom prst="straightConnector1">
            <a:avLst/>
          </a:prstGeom>
          <a:noFill/>
          <a:ln w="50800" cap="flat" cmpd="sng" algn="ctr">
            <a:solidFill>
              <a:srgbClr val="7030A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9" name="文本框 98">
            <a:extLst>
              <a:ext uri="{FF2B5EF4-FFF2-40B4-BE49-F238E27FC236}">
                <a16:creationId xmlns:a16="http://schemas.microsoft.com/office/drawing/2014/main" id="{08EE543D-8CB6-4CC4-BBAE-272889633B48}"/>
              </a:ext>
            </a:extLst>
          </p:cNvPr>
          <p:cNvSpPr txBox="1"/>
          <p:nvPr/>
        </p:nvSpPr>
        <p:spPr>
          <a:xfrm>
            <a:off x="252276" y="1517577"/>
            <a:ext cx="7169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/>
            <a:r>
              <a:rPr lang="en-US" sz="10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Tenant</a:t>
            </a:r>
          </a:p>
        </p:txBody>
      </p:sp>
      <p:sp>
        <p:nvSpPr>
          <p:cNvPr id="20" name="文本框 99">
            <a:extLst>
              <a:ext uri="{FF2B5EF4-FFF2-40B4-BE49-F238E27FC236}">
                <a16:creationId xmlns:a16="http://schemas.microsoft.com/office/drawing/2014/main" id="{B5EC6B28-5C31-43F9-A706-A5F2C1332B63}"/>
              </a:ext>
            </a:extLst>
          </p:cNvPr>
          <p:cNvSpPr txBox="1"/>
          <p:nvPr/>
        </p:nvSpPr>
        <p:spPr>
          <a:xfrm>
            <a:off x="6942091" y="759574"/>
            <a:ext cx="716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/>
            <a:r>
              <a:rPr lang="en-US" sz="10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Service Provider</a:t>
            </a:r>
          </a:p>
        </p:txBody>
      </p:sp>
      <p:sp>
        <p:nvSpPr>
          <p:cNvPr id="21" name="圆角矩形 102">
            <a:extLst>
              <a:ext uri="{FF2B5EF4-FFF2-40B4-BE49-F238E27FC236}">
                <a16:creationId xmlns:a16="http://schemas.microsoft.com/office/drawing/2014/main" id="{24A04496-D579-4E10-BCF5-0897ED743C13}"/>
              </a:ext>
            </a:extLst>
          </p:cNvPr>
          <p:cNvSpPr/>
          <p:nvPr/>
        </p:nvSpPr>
        <p:spPr>
          <a:xfrm>
            <a:off x="2386927" y="3058709"/>
            <a:ext cx="1129892" cy="319522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DengXian" panose="02010600030101010101" pitchFamily="2" charset="-122"/>
              </a:rPr>
              <a:t>KPI  Computation MS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cxnSp>
        <p:nvCxnSpPr>
          <p:cNvPr id="22" name="直接箭头连接符 35">
            <a:extLst>
              <a:ext uri="{FF2B5EF4-FFF2-40B4-BE49-F238E27FC236}">
                <a16:creationId xmlns:a16="http://schemas.microsoft.com/office/drawing/2014/main" id="{0F02C36E-41C0-4450-92E5-3E8CBA9B9D0B}"/>
              </a:ext>
            </a:extLst>
          </p:cNvPr>
          <p:cNvCxnSpPr>
            <a:cxnSpLocks/>
            <a:stCxn id="15" idx="2"/>
            <a:endCxn id="39" idx="0"/>
          </p:cNvCxnSpPr>
          <p:nvPr/>
        </p:nvCxnSpPr>
        <p:spPr>
          <a:xfrm>
            <a:off x="2045825" y="1687512"/>
            <a:ext cx="2201963" cy="1230301"/>
          </a:xfrm>
          <a:prstGeom prst="straightConnector1">
            <a:avLst/>
          </a:prstGeom>
          <a:noFill/>
          <a:ln w="6350" cap="flat" cmpd="sng" algn="ctr">
            <a:solidFill>
              <a:srgbClr val="7030A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3" name="直接箭头连接符 168">
            <a:extLst>
              <a:ext uri="{FF2B5EF4-FFF2-40B4-BE49-F238E27FC236}">
                <a16:creationId xmlns:a16="http://schemas.microsoft.com/office/drawing/2014/main" id="{04D9A4E5-05B8-4EA5-B0EA-E5A2CC8105A7}"/>
              </a:ext>
            </a:extLst>
          </p:cNvPr>
          <p:cNvCxnSpPr>
            <a:cxnSpLocks/>
            <a:stCxn id="8" idx="2"/>
            <a:endCxn id="39" idx="0"/>
          </p:cNvCxnSpPr>
          <p:nvPr/>
        </p:nvCxnSpPr>
        <p:spPr>
          <a:xfrm flipH="1">
            <a:off x="4247788" y="1642114"/>
            <a:ext cx="754880" cy="1275698"/>
          </a:xfrm>
          <a:prstGeom prst="straightConnector1">
            <a:avLst/>
          </a:prstGeom>
          <a:noFill/>
          <a:ln w="6350" cap="flat" cmpd="sng" algn="ctr">
            <a:solidFill>
              <a:srgbClr val="7030A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4" name="直接箭头连接符 170">
            <a:extLst>
              <a:ext uri="{FF2B5EF4-FFF2-40B4-BE49-F238E27FC236}">
                <a16:creationId xmlns:a16="http://schemas.microsoft.com/office/drawing/2014/main" id="{254905FF-BB47-4184-B5F8-3273BB939ADA}"/>
              </a:ext>
            </a:extLst>
          </p:cNvPr>
          <p:cNvCxnSpPr/>
          <p:nvPr/>
        </p:nvCxnSpPr>
        <p:spPr>
          <a:xfrm flipH="1">
            <a:off x="5691792" y="1460949"/>
            <a:ext cx="1250299" cy="56628"/>
          </a:xfrm>
          <a:prstGeom prst="straightConnector1">
            <a:avLst/>
          </a:prstGeom>
          <a:noFill/>
          <a:ln w="50800" cap="flat" cmpd="sng" algn="ctr">
            <a:solidFill>
              <a:srgbClr val="7030A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5" name="TextBox 89">
            <a:extLst>
              <a:ext uri="{FF2B5EF4-FFF2-40B4-BE49-F238E27FC236}">
                <a16:creationId xmlns:a16="http://schemas.microsoft.com/office/drawing/2014/main" id="{6AEB9CEE-10A6-44E8-980D-74180C0EE024}"/>
              </a:ext>
            </a:extLst>
          </p:cNvPr>
          <p:cNvSpPr txBox="1"/>
          <p:nvPr/>
        </p:nvSpPr>
        <p:spPr>
          <a:xfrm>
            <a:off x="6027205" y="3799773"/>
            <a:ext cx="6607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ONAP</a:t>
            </a:r>
          </a:p>
        </p:txBody>
      </p:sp>
      <p:sp>
        <p:nvSpPr>
          <p:cNvPr id="26" name="圆角矩形 86">
            <a:extLst>
              <a:ext uri="{FF2B5EF4-FFF2-40B4-BE49-F238E27FC236}">
                <a16:creationId xmlns:a16="http://schemas.microsoft.com/office/drawing/2014/main" id="{FAB85EE6-03BC-4825-8380-E6BFC4BBCDD5}"/>
              </a:ext>
            </a:extLst>
          </p:cNvPr>
          <p:cNvSpPr/>
          <p:nvPr/>
        </p:nvSpPr>
        <p:spPr>
          <a:xfrm>
            <a:off x="2540700" y="2048015"/>
            <a:ext cx="2630699" cy="169642"/>
          </a:xfrm>
          <a:prstGeom prst="roundRect">
            <a:avLst/>
          </a:prstGeom>
          <a:solidFill>
            <a:srgbClr val="A5A5A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EXT-API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" name="矩形 85">
            <a:extLst>
              <a:ext uri="{FF2B5EF4-FFF2-40B4-BE49-F238E27FC236}">
                <a16:creationId xmlns:a16="http://schemas.microsoft.com/office/drawing/2014/main" id="{D873C011-B2D7-49F8-9D71-DA0D26CD3CA3}"/>
              </a:ext>
            </a:extLst>
          </p:cNvPr>
          <p:cNvSpPr/>
          <p:nvPr/>
        </p:nvSpPr>
        <p:spPr>
          <a:xfrm>
            <a:off x="2616481" y="4486539"/>
            <a:ext cx="691601" cy="292353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5G NFs</a:t>
            </a:r>
            <a:endParaRPr kumimoji="1" lang="zh-CN" altLang="en-US" sz="13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8" name="文本框 94">
            <a:extLst>
              <a:ext uri="{FF2B5EF4-FFF2-40B4-BE49-F238E27FC236}">
                <a16:creationId xmlns:a16="http://schemas.microsoft.com/office/drawing/2014/main" id="{E8CFD1B1-2AD3-41EC-BAE6-E6A645B742CA}"/>
              </a:ext>
            </a:extLst>
          </p:cNvPr>
          <p:cNvSpPr txBox="1"/>
          <p:nvPr/>
        </p:nvSpPr>
        <p:spPr>
          <a:xfrm>
            <a:off x="3183836" y="4248326"/>
            <a:ext cx="179055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FM/PM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data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collection</a:t>
            </a:r>
            <a:endParaRPr kumimoji="1" lang="zh-CN" altLang="en-US" sz="1350" dirty="0">
              <a:solidFill>
                <a:prstClr val="black"/>
              </a:solidFill>
              <a:ea typeface="DengXian" panose="02010600030101010101" pitchFamily="2" charset="-122"/>
            </a:endParaRPr>
          </a:p>
        </p:txBody>
      </p:sp>
      <p:sp>
        <p:nvSpPr>
          <p:cNvPr id="29" name="文本框 95">
            <a:extLst>
              <a:ext uri="{FF2B5EF4-FFF2-40B4-BE49-F238E27FC236}">
                <a16:creationId xmlns:a16="http://schemas.microsoft.com/office/drawing/2014/main" id="{B9CAED82-D0EA-425E-BBE3-5CAECCB4D60E}"/>
              </a:ext>
            </a:extLst>
          </p:cNvPr>
          <p:cNvSpPr txBox="1"/>
          <p:nvPr/>
        </p:nvSpPr>
        <p:spPr>
          <a:xfrm>
            <a:off x="2599670" y="1357981"/>
            <a:ext cx="18353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kumimoji="1" lang="en-US" altLang="zh-CN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1.</a:t>
            </a:r>
            <a:r>
              <a:rPr kumimoji="1" lang="zh-CN" altLang="en-US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 </a:t>
            </a:r>
            <a:r>
              <a:rPr kumimoji="1" lang="en-US" altLang="zh-CN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Tenant/Operator</a:t>
            </a:r>
            <a:r>
              <a:rPr kumimoji="1" lang="zh-CN" altLang="en-US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 </a:t>
            </a:r>
            <a:r>
              <a:rPr kumimoji="1" lang="en-US" altLang="zh-CN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to</a:t>
            </a:r>
            <a:r>
              <a:rPr kumimoji="1" lang="zh-CN" altLang="en-US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 </a:t>
            </a:r>
            <a:r>
              <a:rPr kumimoji="1" lang="en-US" altLang="zh-CN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monitor</a:t>
            </a:r>
            <a:r>
              <a:rPr kumimoji="1" lang="zh-CN" altLang="en-US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 </a:t>
            </a:r>
            <a:r>
              <a:rPr kumimoji="1" lang="en-US" altLang="zh-CN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the</a:t>
            </a:r>
            <a:r>
              <a:rPr kumimoji="1" lang="zh-CN" altLang="en-US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 </a:t>
            </a:r>
            <a:r>
              <a:rPr kumimoji="1" lang="en-US" altLang="zh-CN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KPI</a:t>
            </a:r>
            <a:r>
              <a:rPr kumimoji="1" lang="zh-CN" altLang="en-US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 </a:t>
            </a:r>
            <a:r>
              <a:rPr kumimoji="1" lang="en-US" altLang="zh-CN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via</a:t>
            </a:r>
            <a:r>
              <a:rPr kumimoji="1" lang="zh-CN" altLang="en-US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 </a:t>
            </a:r>
            <a:r>
              <a:rPr kumimoji="1" lang="en-US" altLang="zh-CN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the</a:t>
            </a:r>
            <a:r>
              <a:rPr kumimoji="1" lang="zh-CN" altLang="en-US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 </a:t>
            </a:r>
            <a:r>
              <a:rPr kumimoji="1" lang="en-US" altLang="zh-CN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UI</a:t>
            </a:r>
            <a:r>
              <a:rPr kumimoji="1" lang="zh-CN" altLang="en-US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 </a:t>
            </a:r>
            <a:r>
              <a:rPr kumimoji="1" lang="en-US" altLang="zh-CN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portal</a:t>
            </a:r>
          </a:p>
          <a:p>
            <a:pPr defTabSz="685800"/>
            <a:endParaRPr kumimoji="1" lang="zh-CN" altLang="en-US" sz="1200" dirty="0">
              <a:solidFill>
                <a:prstClr val="black"/>
              </a:solidFill>
              <a:ea typeface="DengXian" panose="02010600030101010101" pitchFamily="2" charset="-122"/>
            </a:endParaRPr>
          </a:p>
        </p:txBody>
      </p:sp>
      <p:sp>
        <p:nvSpPr>
          <p:cNvPr id="30" name="文本框 96">
            <a:extLst>
              <a:ext uri="{FF2B5EF4-FFF2-40B4-BE49-F238E27FC236}">
                <a16:creationId xmlns:a16="http://schemas.microsoft.com/office/drawing/2014/main" id="{90633C42-EA48-41A7-BC2B-94000D5AAF9F}"/>
              </a:ext>
            </a:extLst>
          </p:cNvPr>
          <p:cNvSpPr txBox="1"/>
          <p:nvPr/>
        </p:nvSpPr>
        <p:spPr>
          <a:xfrm>
            <a:off x="882130" y="2478726"/>
            <a:ext cx="2014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kumimoji="1" lang="en-US" altLang="zh-CN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2.</a:t>
            </a:r>
            <a:r>
              <a:rPr kumimoji="1" lang="zh-CN" altLang="en-US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 </a:t>
            </a:r>
            <a:r>
              <a:rPr kumimoji="1" lang="en-US" altLang="zh-CN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Slice</a:t>
            </a:r>
            <a:r>
              <a:rPr kumimoji="1" lang="zh-CN" altLang="en-US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 </a:t>
            </a:r>
            <a:r>
              <a:rPr kumimoji="1" lang="en-US" altLang="zh-CN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management</a:t>
            </a:r>
            <a:r>
              <a:rPr kumimoji="1" lang="zh-CN" altLang="en-US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 </a:t>
            </a:r>
            <a:r>
              <a:rPr kumimoji="1" lang="en-US" altLang="zh-CN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system</a:t>
            </a:r>
            <a:r>
              <a:rPr kumimoji="1" lang="zh-CN" altLang="en-US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 </a:t>
            </a:r>
            <a:r>
              <a:rPr kumimoji="1" lang="en-US" altLang="zh-CN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internal</a:t>
            </a:r>
            <a:r>
              <a:rPr kumimoji="1" lang="zh-CN" altLang="en-US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 </a:t>
            </a:r>
            <a:r>
              <a:rPr kumimoji="1" lang="en-US" altLang="zh-CN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KPI</a:t>
            </a:r>
            <a:r>
              <a:rPr kumimoji="1" lang="zh-CN" altLang="en-US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 </a:t>
            </a:r>
            <a:r>
              <a:rPr kumimoji="1" lang="en-US" altLang="zh-CN" sz="1200" dirty="0">
                <a:solidFill>
                  <a:prstClr val="black"/>
                </a:solidFill>
                <a:highlight>
                  <a:srgbClr val="00FFFF"/>
                </a:highlight>
                <a:ea typeface="DengXian" panose="02010600030101010101" pitchFamily="2" charset="-122"/>
              </a:rPr>
              <a:t>supervision &amp; analysis</a:t>
            </a:r>
          </a:p>
        </p:txBody>
      </p:sp>
      <p:sp>
        <p:nvSpPr>
          <p:cNvPr id="31" name="圆角矩形 78">
            <a:extLst>
              <a:ext uri="{FF2B5EF4-FFF2-40B4-BE49-F238E27FC236}">
                <a16:creationId xmlns:a16="http://schemas.microsoft.com/office/drawing/2014/main" id="{7849CA23-797F-48D9-B734-4BE14457B857}"/>
              </a:ext>
            </a:extLst>
          </p:cNvPr>
          <p:cNvSpPr/>
          <p:nvPr/>
        </p:nvSpPr>
        <p:spPr>
          <a:xfrm>
            <a:off x="620153" y="3139964"/>
            <a:ext cx="779138" cy="814793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2" name="圆角矩形 80">
            <a:extLst>
              <a:ext uri="{FF2B5EF4-FFF2-40B4-BE49-F238E27FC236}">
                <a16:creationId xmlns:a16="http://schemas.microsoft.com/office/drawing/2014/main" id="{F0B7A0C4-0A0A-48CC-8960-74AC334B94D4}"/>
              </a:ext>
            </a:extLst>
          </p:cNvPr>
          <p:cNvSpPr/>
          <p:nvPr/>
        </p:nvSpPr>
        <p:spPr>
          <a:xfrm>
            <a:off x="641768" y="3388489"/>
            <a:ext cx="716726" cy="283040"/>
          </a:xfrm>
          <a:prstGeom prst="round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2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DengXian" panose="02010600030101010101" pitchFamily="2" charset="-122"/>
              </a:rPr>
              <a:t>NST model incl. KPI</a:t>
            </a:r>
            <a:endParaRPr kumimoji="0" lang="en-US" sz="825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3" name="矩形 79">
            <a:extLst>
              <a:ext uri="{FF2B5EF4-FFF2-40B4-BE49-F238E27FC236}">
                <a16:creationId xmlns:a16="http://schemas.microsoft.com/office/drawing/2014/main" id="{DDA3F39B-BA5E-40CA-A6C3-A2595A0EC8E8}"/>
              </a:ext>
            </a:extLst>
          </p:cNvPr>
          <p:cNvSpPr/>
          <p:nvPr/>
        </p:nvSpPr>
        <p:spPr>
          <a:xfrm>
            <a:off x="695057" y="3122947"/>
            <a:ext cx="40427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DengXian" panose="02010600030101010101" pitchFamily="2" charset="-122"/>
              </a:rPr>
              <a:t>SDC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AA1A346-3258-4CF5-A743-61F9BAB02152}"/>
              </a:ext>
            </a:extLst>
          </p:cNvPr>
          <p:cNvSpPr txBox="1"/>
          <p:nvPr/>
        </p:nvSpPr>
        <p:spPr>
          <a:xfrm>
            <a:off x="6835204" y="2187127"/>
            <a:ext cx="2121533" cy="2331407"/>
          </a:xfrm>
          <a:prstGeom prst="rect">
            <a:avLst/>
          </a:prstGeom>
          <a:noFill/>
          <a:ln>
            <a:solidFill>
              <a:sysClr val="windowText" lastClr="000000">
                <a:lumMod val="85000"/>
                <a:lumOff val="15000"/>
              </a:sysClr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Impacts</a:t>
            </a:r>
          </a:p>
          <a:p>
            <a:pPr marL="214313" marR="0" lvl="0" indent="-214313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DCAE – New KPI Computation MS, Data Lake Data Exposure Service (DES)</a:t>
            </a:r>
          </a:p>
          <a:p>
            <a:pPr marL="214313" marR="0" lvl="0" indent="-214313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SDC – Slice template enhancements</a:t>
            </a:r>
          </a:p>
          <a:p>
            <a:pPr marL="214313" marR="0" lvl="0" indent="-214313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Policy – Config policies</a:t>
            </a:r>
          </a:p>
          <a:p>
            <a:pPr marL="214313" marR="0" lvl="0" indent="-214313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EXT-API – External interface</a:t>
            </a:r>
          </a:p>
          <a:p>
            <a:pPr marL="214313" marR="0" lvl="0" indent="-214313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UUI – KPI monitoring inputs, and display</a:t>
            </a:r>
          </a:p>
        </p:txBody>
      </p:sp>
      <p:sp>
        <p:nvSpPr>
          <p:cNvPr id="35" name="圆角矩形 102">
            <a:extLst>
              <a:ext uri="{FF2B5EF4-FFF2-40B4-BE49-F238E27FC236}">
                <a16:creationId xmlns:a16="http://schemas.microsoft.com/office/drawing/2014/main" id="{2AF0FBFD-3338-4727-A9BB-9A98DF35F124}"/>
              </a:ext>
            </a:extLst>
          </p:cNvPr>
          <p:cNvSpPr/>
          <p:nvPr/>
        </p:nvSpPr>
        <p:spPr>
          <a:xfrm>
            <a:off x="2407878" y="3525371"/>
            <a:ext cx="775958" cy="292316"/>
          </a:xfrm>
          <a:prstGeom prst="roundRect">
            <a:avLst/>
          </a:prstGeom>
          <a:solidFill>
            <a:srgbClr val="A5A5A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DengXian" panose="02010600030101010101" pitchFamily="2" charset="-122"/>
              </a:rPr>
              <a:t>VES Collector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6" name="圆角矩形 102">
            <a:extLst>
              <a:ext uri="{FF2B5EF4-FFF2-40B4-BE49-F238E27FC236}">
                <a16:creationId xmlns:a16="http://schemas.microsoft.com/office/drawing/2014/main" id="{562EA4CD-19E6-4D1C-A1DB-3DC9BE7261E0}"/>
              </a:ext>
            </a:extLst>
          </p:cNvPr>
          <p:cNvSpPr/>
          <p:nvPr/>
        </p:nvSpPr>
        <p:spPr>
          <a:xfrm>
            <a:off x="4086696" y="3736473"/>
            <a:ext cx="815003" cy="221938"/>
          </a:xfrm>
          <a:prstGeom prst="roundRect">
            <a:avLst/>
          </a:prstGeom>
          <a:solidFill>
            <a:srgbClr val="A5A5A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DengXian" panose="02010600030101010101" pitchFamily="2" charset="-122"/>
              </a:rPr>
              <a:t>DFC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F61886C-3149-4CC0-AB65-6CFB06452EC6}"/>
              </a:ext>
            </a:extLst>
          </p:cNvPr>
          <p:cNvCxnSpPr>
            <a:cxnSpLocks/>
            <a:stCxn id="27" idx="0"/>
            <a:endCxn id="35" idx="2"/>
          </p:cNvCxnSpPr>
          <p:nvPr/>
        </p:nvCxnSpPr>
        <p:spPr>
          <a:xfrm flipH="1" flipV="1">
            <a:off x="2795857" y="3817687"/>
            <a:ext cx="166425" cy="668852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none"/>
          </a:ln>
          <a:effectLst/>
        </p:spPr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22571B1-4D3A-437C-B144-7A5DA8F1151D}"/>
              </a:ext>
            </a:extLst>
          </p:cNvPr>
          <p:cNvCxnSpPr>
            <a:cxnSpLocks/>
            <a:stCxn id="27" idx="0"/>
            <a:endCxn id="36" idx="2"/>
          </p:cNvCxnSpPr>
          <p:nvPr/>
        </p:nvCxnSpPr>
        <p:spPr>
          <a:xfrm flipV="1">
            <a:off x="2962282" y="3958410"/>
            <a:ext cx="1531916" cy="528129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none"/>
          </a:ln>
          <a:effectLst/>
        </p:spPr>
      </p:cxnSp>
      <p:sp>
        <p:nvSpPr>
          <p:cNvPr id="39" name="Flowchart: Process 11">
            <a:extLst>
              <a:ext uri="{FF2B5EF4-FFF2-40B4-BE49-F238E27FC236}">
                <a16:creationId xmlns:a16="http://schemas.microsoft.com/office/drawing/2014/main" id="{E2A28935-6C45-4AFA-B01B-DB8EBB49C515}"/>
              </a:ext>
            </a:extLst>
          </p:cNvPr>
          <p:cNvSpPr/>
          <p:nvPr/>
        </p:nvSpPr>
        <p:spPr>
          <a:xfrm>
            <a:off x="3871501" y="2917812"/>
            <a:ext cx="752574" cy="306531"/>
          </a:xfrm>
          <a:prstGeom prst="flowChartProcess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DengXian" panose="02010600030101010101" pitchFamily="2" charset="-122"/>
              </a:rPr>
              <a:t>DataLake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DengXian" panose="02010600030101010101" pitchFamily="2" charset="-122"/>
              </a:rPr>
              <a:t>-DES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0" name="Flowchart: Process 11">
            <a:extLst>
              <a:ext uri="{FF2B5EF4-FFF2-40B4-BE49-F238E27FC236}">
                <a16:creationId xmlns:a16="http://schemas.microsoft.com/office/drawing/2014/main" id="{70F8F514-06A8-40CE-857B-0E7161C8279E}"/>
              </a:ext>
            </a:extLst>
          </p:cNvPr>
          <p:cNvSpPr/>
          <p:nvPr/>
        </p:nvSpPr>
        <p:spPr>
          <a:xfrm>
            <a:off x="4519442" y="3318333"/>
            <a:ext cx="734577" cy="362167"/>
          </a:xfrm>
          <a:prstGeom prst="flowChartProcess">
            <a:avLst/>
          </a:prstGeom>
          <a:solidFill>
            <a:srgbClr val="A5A5A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DengXian" panose="02010600030101010101" pitchFamily="2" charset="-122"/>
              </a:rPr>
              <a:t>DataLake </a:t>
            </a:r>
          </a:p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DengXian" panose="02010600030101010101" pitchFamily="2" charset="-122"/>
              </a:rPr>
              <a:t>Feeder</a:t>
            </a:r>
          </a:p>
        </p:txBody>
      </p:sp>
      <p:sp>
        <p:nvSpPr>
          <p:cNvPr id="41" name="圆角矩形 100">
            <a:extLst>
              <a:ext uri="{FF2B5EF4-FFF2-40B4-BE49-F238E27FC236}">
                <a16:creationId xmlns:a16="http://schemas.microsoft.com/office/drawing/2014/main" id="{907610FB-B3EE-4439-90CE-E3FC4A026B94}"/>
              </a:ext>
            </a:extLst>
          </p:cNvPr>
          <p:cNvSpPr/>
          <p:nvPr/>
        </p:nvSpPr>
        <p:spPr>
          <a:xfrm>
            <a:off x="4902154" y="4126120"/>
            <a:ext cx="764900" cy="358030"/>
          </a:xfrm>
          <a:prstGeom prst="roundRect">
            <a:avLst/>
          </a:prstGeom>
          <a:solidFill>
            <a:srgbClr val="A5A5A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DengXian" panose="02010600030101010101" pitchFamily="2" charset="-122"/>
              </a:rPr>
              <a:t>Big Data</a:t>
            </a:r>
          </a:p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DengXian" panose="02010600030101010101" pitchFamily="2" charset="-122"/>
              </a:rPr>
              <a:t>DataBase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DengXian" panose="02010600030101010101" pitchFamily="2" charset="-122"/>
              </a:rPr>
              <a:t> </a:t>
            </a:r>
          </a:p>
        </p:txBody>
      </p:sp>
      <p:cxnSp>
        <p:nvCxnSpPr>
          <p:cNvPr id="42" name="Straight Arrow Connector 56">
            <a:extLst>
              <a:ext uri="{FF2B5EF4-FFF2-40B4-BE49-F238E27FC236}">
                <a16:creationId xmlns:a16="http://schemas.microsoft.com/office/drawing/2014/main" id="{E35EF5EC-52CB-4831-8B2E-E64AA1DB2D25}"/>
              </a:ext>
            </a:extLst>
          </p:cNvPr>
          <p:cNvCxnSpPr>
            <a:cxnSpLocks/>
            <a:stCxn id="41" idx="0"/>
            <a:endCxn id="40" idx="2"/>
          </p:cNvCxnSpPr>
          <p:nvPr/>
        </p:nvCxnSpPr>
        <p:spPr>
          <a:xfrm flipH="1" flipV="1">
            <a:off x="4886731" y="3680500"/>
            <a:ext cx="397873" cy="445620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none"/>
          </a:ln>
          <a:effectLst/>
        </p:spPr>
      </p:cxnSp>
      <p:sp>
        <p:nvSpPr>
          <p:cNvPr id="43" name="圆角矩形 102">
            <a:extLst>
              <a:ext uri="{FF2B5EF4-FFF2-40B4-BE49-F238E27FC236}">
                <a16:creationId xmlns:a16="http://schemas.microsoft.com/office/drawing/2014/main" id="{DA806F7C-819D-450E-B3AB-F757BE087862}"/>
              </a:ext>
            </a:extLst>
          </p:cNvPr>
          <p:cNvSpPr/>
          <p:nvPr/>
        </p:nvSpPr>
        <p:spPr>
          <a:xfrm>
            <a:off x="3539234" y="3338077"/>
            <a:ext cx="815004" cy="292316"/>
          </a:xfrm>
          <a:prstGeom prst="round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DengXian" panose="02010600030101010101" pitchFamily="2" charset="-122"/>
              </a:rPr>
              <a:t>PM-Mapper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4" name="圆角矩形 102">
            <a:extLst>
              <a:ext uri="{FF2B5EF4-FFF2-40B4-BE49-F238E27FC236}">
                <a16:creationId xmlns:a16="http://schemas.microsoft.com/office/drawing/2014/main" id="{4F2E54BF-DE41-4288-9906-2B49C1535AD9}"/>
              </a:ext>
            </a:extLst>
          </p:cNvPr>
          <p:cNvSpPr/>
          <p:nvPr/>
        </p:nvSpPr>
        <p:spPr>
          <a:xfrm>
            <a:off x="3235173" y="3688915"/>
            <a:ext cx="629969" cy="292316"/>
          </a:xfrm>
          <a:prstGeom prst="roundRect">
            <a:avLst/>
          </a:prstGeom>
          <a:solidFill>
            <a:srgbClr val="A5A5A5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DengXian" panose="02010600030101010101" pitchFamily="2" charset="-122"/>
              </a:rPr>
              <a:t>PMSH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9B216012-D788-4810-86CC-D79132F3544E}"/>
              </a:ext>
            </a:extLst>
          </p:cNvPr>
          <p:cNvCxnSpPr>
            <a:cxnSpLocks/>
            <a:stCxn id="27" idx="0"/>
            <a:endCxn id="44" idx="2"/>
          </p:cNvCxnSpPr>
          <p:nvPr/>
        </p:nvCxnSpPr>
        <p:spPr>
          <a:xfrm flipV="1">
            <a:off x="2962282" y="3981231"/>
            <a:ext cx="587876" cy="505309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none"/>
          </a:ln>
          <a:effectLst/>
        </p:spPr>
      </p:cxnSp>
      <p:sp>
        <p:nvSpPr>
          <p:cNvPr id="48" name="圆角矩形 102">
            <a:extLst>
              <a:ext uri="{FF2B5EF4-FFF2-40B4-BE49-F238E27FC236}">
                <a16:creationId xmlns:a16="http://schemas.microsoft.com/office/drawing/2014/main" id="{8D617045-A5B9-41F3-B0F6-785DDA5C7376}"/>
              </a:ext>
            </a:extLst>
          </p:cNvPr>
          <p:cNvSpPr/>
          <p:nvPr/>
        </p:nvSpPr>
        <p:spPr>
          <a:xfrm>
            <a:off x="2809593" y="2693719"/>
            <a:ext cx="862369" cy="299537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kern="0" dirty="0">
                <a:solidFill>
                  <a:prstClr val="white"/>
                </a:solidFill>
                <a:ea typeface="DengXian" panose="02010600030101010101" pitchFamily="2" charset="-122"/>
              </a:rPr>
              <a:t>Slice Analysis MS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06B624F-76AE-43B4-9446-54F52E37E4CA}"/>
              </a:ext>
            </a:extLst>
          </p:cNvPr>
          <p:cNvCxnSpPr>
            <a:cxnSpLocks/>
            <a:stCxn id="43" idx="0"/>
            <a:endCxn id="21" idx="3"/>
          </p:cNvCxnSpPr>
          <p:nvPr/>
        </p:nvCxnSpPr>
        <p:spPr>
          <a:xfrm flipH="1" flipV="1">
            <a:off x="3516819" y="3218470"/>
            <a:ext cx="429917" cy="119607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none"/>
          </a:ln>
          <a:effectLst/>
        </p:spPr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5A3F364-A7D1-4125-911D-84A12D41CFE7}"/>
              </a:ext>
            </a:extLst>
          </p:cNvPr>
          <p:cNvCxnSpPr>
            <a:cxnSpLocks/>
            <a:stCxn id="40" idx="0"/>
            <a:endCxn id="21" idx="3"/>
          </p:cNvCxnSpPr>
          <p:nvPr/>
        </p:nvCxnSpPr>
        <p:spPr>
          <a:xfrm flipH="1" flipV="1">
            <a:off x="3516819" y="3218470"/>
            <a:ext cx="1369912" cy="99863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3365615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B4851-2F31-41E4-9E5A-04C22DB26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(Generic) Computation MS</a:t>
            </a:r>
            <a:endParaRPr lang="en-IN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7F8336B-27BC-4B66-956A-FABA7B07AC5C}"/>
              </a:ext>
            </a:extLst>
          </p:cNvPr>
          <p:cNvSpPr/>
          <p:nvPr/>
        </p:nvSpPr>
        <p:spPr>
          <a:xfrm>
            <a:off x="170851" y="1534576"/>
            <a:ext cx="2213726" cy="154024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rgbClr val="C000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ADE5BF9-89FE-47A6-B1D3-FFA293ECA6E0}"/>
              </a:ext>
            </a:extLst>
          </p:cNvPr>
          <p:cNvSpPr/>
          <p:nvPr/>
        </p:nvSpPr>
        <p:spPr>
          <a:xfrm>
            <a:off x="3085530" y="1498728"/>
            <a:ext cx="2195895" cy="1540240"/>
          </a:xfrm>
          <a:prstGeom prst="rect">
            <a:avLst/>
          </a:prstGeom>
          <a:solidFill>
            <a:srgbClr val="5B9BD5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Periodic KPI computation based on VES inputs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227883-DC09-4A24-838A-1206B80548CA}"/>
              </a:ext>
            </a:extLst>
          </p:cNvPr>
          <p:cNvSpPr/>
          <p:nvPr/>
        </p:nvSpPr>
        <p:spPr>
          <a:xfrm>
            <a:off x="240046" y="1584306"/>
            <a:ext cx="2033042" cy="39817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Slice Analysis MS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58EB21-6545-4B7E-94F3-5199F920E2AB}"/>
              </a:ext>
            </a:extLst>
          </p:cNvPr>
          <p:cNvSpPr/>
          <p:nvPr/>
        </p:nvSpPr>
        <p:spPr>
          <a:xfrm>
            <a:off x="230677" y="2070982"/>
            <a:ext cx="2033042" cy="39817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AI/ML MS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6989C73-56CB-410E-B362-60BB12DB8133}"/>
              </a:ext>
            </a:extLst>
          </p:cNvPr>
          <p:cNvSpPr/>
          <p:nvPr/>
        </p:nvSpPr>
        <p:spPr>
          <a:xfrm>
            <a:off x="230677" y="2556473"/>
            <a:ext cx="2033042" cy="39817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New Service/Slice profile (Note)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0880EB2-E1E0-41A6-914E-4161C404B401}"/>
              </a:ext>
            </a:extLst>
          </p:cNvPr>
          <p:cNvSpPr/>
          <p:nvPr/>
        </p:nvSpPr>
        <p:spPr>
          <a:xfrm>
            <a:off x="6053258" y="1502750"/>
            <a:ext cx="498425" cy="153621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vert="vert270" tIns="68580" bIns="548640" rtlCol="0" anchor="t" anchorCtr="0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DMaaP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9658A7A-D43D-496B-8406-BCEC73BDDB8A}"/>
              </a:ext>
            </a:extLst>
          </p:cNvPr>
          <p:cNvCxnSpPr>
            <a:cxnSpLocks/>
            <a:stCxn id="7" idx="3"/>
            <a:endCxn id="5" idx="1"/>
          </p:cNvCxnSpPr>
          <p:nvPr/>
        </p:nvCxnSpPr>
        <p:spPr>
          <a:xfrm flipV="1">
            <a:off x="2263719" y="2268849"/>
            <a:ext cx="821811" cy="1222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BA7CFF6-476E-4CE2-8C81-4715C6F3E13D}"/>
              </a:ext>
            </a:extLst>
          </p:cNvPr>
          <p:cNvSpPr txBox="1"/>
          <p:nvPr/>
        </p:nvSpPr>
        <p:spPr>
          <a:xfrm>
            <a:off x="2389628" y="1992908"/>
            <a:ext cx="82612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Compute request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20ED890-0986-4095-BCFF-564EEEDEC53C}"/>
              </a:ext>
            </a:extLst>
          </p:cNvPr>
          <p:cNvCxnSpPr/>
          <p:nvPr/>
        </p:nvCxnSpPr>
        <p:spPr>
          <a:xfrm flipH="1">
            <a:off x="5281426" y="1734824"/>
            <a:ext cx="771833" cy="0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148FB30-BD73-4C13-B523-1C200C44D232}"/>
              </a:ext>
            </a:extLst>
          </p:cNvPr>
          <p:cNvSpPr txBox="1"/>
          <p:nvPr/>
        </p:nvSpPr>
        <p:spPr>
          <a:xfrm>
            <a:off x="5084119" y="1462904"/>
            <a:ext cx="117795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PM data (VES)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EE6E9B7-1DF1-46DD-AAF1-5E7C18B82DC5}"/>
              </a:ext>
            </a:extLst>
          </p:cNvPr>
          <p:cNvCxnSpPr/>
          <p:nvPr/>
        </p:nvCxnSpPr>
        <p:spPr>
          <a:xfrm>
            <a:off x="5281426" y="2674979"/>
            <a:ext cx="771833" cy="0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5621D7C4-06AC-4474-A0BC-9ECA3619FA75}"/>
              </a:ext>
            </a:extLst>
          </p:cNvPr>
          <p:cNvSpPr/>
          <p:nvPr/>
        </p:nvSpPr>
        <p:spPr>
          <a:xfrm>
            <a:off x="2560712" y="1837893"/>
            <a:ext cx="195969" cy="189079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5B391BE-1297-432B-9B2D-D90B452FF06E}"/>
              </a:ext>
            </a:extLst>
          </p:cNvPr>
          <p:cNvSpPr/>
          <p:nvPr/>
        </p:nvSpPr>
        <p:spPr>
          <a:xfrm>
            <a:off x="5539624" y="1795106"/>
            <a:ext cx="195969" cy="189079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6EBE14E-C369-402A-B3C1-FFA6921E811C}"/>
              </a:ext>
            </a:extLst>
          </p:cNvPr>
          <p:cNvSpPr/>
          <p:nvPr/>
        </p:nvSpPr>
        <p:spPr>
          <a:xfrm>
            <a:off x="5599091" y="2739209"/>
            <a:ext cx="195969" cy="189079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5F14286-6BE6-4021-9A07-1F9A3415E231}"/>
              </a:ext>
            </a:extLst>
          </p:cNvPr>
          <p:cNvSpPr txBox="1"/>
          <p:nvPr/>
        </p:nvSpPr>
        <p:spPr>
          <a:xfrm>
            <a:off x="5125720" y="2430095"/>
            <a:ext cx="154760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Computation result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04CA2A6-C62F-4721-A868-BF5702945E0C}"/>
              </a:ext>
            </a:extLst>
          </p:cNvPr>
          <p:cNvSpPr/>
          <p:nvPr/>
        </p:nvSpPr>
        <p:spPr>
          <a:xfrm>
            <a:off x="6940107" y="1594732"/>
            <a:ext cx="2033042" cy="39817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Slice Analysis MS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A6E7783-69A5-4F4A-A482-4BB06F658FC8}"/>
              </a:ext>
            </a:extLst>
          </p:cNvPr>
          <p:cNvSpPr/>
          <p:nvPr/>
        </p:nvSpPr>
        <p:spPr>
          <a:xfrm>
            <a:off x="6940107" y="2070201"/>
            <a:ext cx="2033042" cy="39817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AI/ML MS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8682638-D6F5-4233-919F-DBDBCB4B4C13}"/>
              </a:ext>
            </a:extLst>
          </p:cNvPr>
          <p:cNvSpPr/>
          <p:nvPr/>
        </p:nvSpPr>
        <p:spPr>
          <a:xfrm>
            <a:off x="6940107" y="2544504"/>
            <a:ext cx="2033042" cy="39817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 Lake Feeder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F7AFE19-5707-48CA-B1FE-606E9F842D68}"/>
              </a:ext>
            </a:extLst>
          </p:cNvPr>
          <p:cNvSpPr/>
          <p:nvPr/>
        </p:nvSpPr>
        <p:spPr>
          <a:xfrm>
            <a:off x="6809882" y="1509154"/>
            <a:ext cx="2274757" cy="1540240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799B471-303C-4F3A-897F-471F442A0392}"/>
              </a:ext>
            </a:extLst>
          </p:cNvPr>
          <p:cNvCxnSpPr>
            <a:cxnSpLocks/>
            <a:stCxn id="9" idx="3"/>
            <a:endCxn id="22" idx="1"/>
          </p:cNvCxnSpPr>
          <p:nvPr/>
        </p:nvCxnSpPr>
        <p:spPr>
          <a:xfrm>
            <a:off x="6551683" y="2270859"/>
            <a:ext cx="258199" cy="8415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1C237491-D339-4710-8333-CBEB2C4ABA98}"/>
              </a:ext>
            </a:extLst>
          </p:cNvPr>
          <p:cNvSpPr/>
          <p:nvPr/>
        </p:nvSpPr>
        <p:spPr>
          <a:xfrm>
            <a:off x="6600407" y="2037687"/>
            <a:ext cx="195969" cy="189079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BE58294-B362-443E-9871-72E0FE81056A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2263720" y="2752602"/>
            <a:ext cx="804452" cy="2959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2117B6A-C35A-419B-AB86-00B223BE2A7D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2273088" y="1779593"/>
            <a:ext cx="839384" cy="3802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66E205AB-4F65-488E-9968-C8BD2A38040E}"/>
              </a:ext>
            </a:extLst>
          </p:cNvPr>
          <p:cNvSpPr/>
          <p:nvPr/>
        </p:nvSpPr>
        <p:spPr>
          <a:xfrm>
            <a:off x="3032896" y="888207"/>
            <a:ext cx="2248529" cy="317554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Policy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0F8248-C872-48C4-993B-14616C4653D7}"/>
              </a:ext>
            </a:extLst>
          </p:cNvPr>
          <p:cNvSpPr txBox="1"/>
          <p:nvPr/>
        </p:nvSpPr>
        <p:spPr>
          <a:xfrm>
            <a:off x="3717425" y="825862"/>
            <a:ext cx="167443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KPI config policies – formula, data source, etc.</a:t>
            </a:r>
          </a:p>
        </p:txBody>
      </p:sp>
      <p:sp>
        <p:nvSpPr>
          <p:cNvPr id="29" name="Arrow: Up 28">
            <a:extLst>
              <a:ext uri="{FF2B5EF4-FFF2-40B4-BE49-F238E27FC236}">
                <a16:creationId xmlns:a16="http://schemas.microsoft.com/office/drawing/2014/main" id="{6CA29A5E-F190-48FF-AD3D-5393F57B3469}"/>
              </a:ext>
            </a:extLst>
          </p:cNvPr>
          <p:cNvSpPr/>
          <p:nvPr/>
        </p:nvSpPr>
        <p:spPr>
          <a:xfrm rot="10800000">
            <a:off x="4085603" y="1218277"/>
            <a:ext cx="195969" cy="280450"/>
          </a:xfrm>
          <a:prstGeom prst="up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497005B-5A5E-4F32-8AD3-8EE26BD330F3}"/>
              </a:ext>
            </a:extLst>
          </p:cNvPr>
          <p:cNvSpPr txBox="1"/>
          <p:nvPr/>
        </p:nvSpPr>
        <p:spPr>
          <a:xfrm>
            <a:off x="3374589" y="1502750"/>
            <a:ext cx="139647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Computation MS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AB6D7F2-03B8-478E-897E-96EEE75E8FC7}"/>
              </a:ext>
            </a:extLst>
          </p:cNvPr>
          <p:cNvSpPr/>
          <p:nvPr/>
        </p:nvSpPr>
        <p:spPr>
          <a:xfrm>
            <a:off x="3085530" y="3259702"/>
            <a:ext cx="2195896" cy="258362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DES (fetch data from DL)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41DF721-42BA-4621-BD80-311FD2986982}"/>
              </a:ext>
            </a:extLst>
          </p:cNvPr>
          <p:cNvCxnSpPr>
            <a:cxnSpLocks/>
            <a:stCxn id="5" idx="2"/>
            <a:endCxn id="31" idx="0"/>
          </p:cNvCxnSpPr>
          <p:nvPr/>
        </p:nvCxnSpPr>
        <p:spPr>
          <a:xfrm>
            <a:off x="4183478" y="3038968"/>
            <a:ext cx="0" cy="220734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C8FF92CE-797E-4D19-B39C-1E2FC2922692}"/>
              </a:ext>
            </a:extLst>
          </p:cNvPr>
          <p:cNvSpPr/>
          <p:nvPr/>
        </p:nvSpPr>
        <p:spPr>
          <a:xfrm>
            <a:off x="5570484" y="889105"/>
            <a:ext cx="1674434" cy="39817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AAI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4B35C4B-908D-4690-BE03-6474EFB25694}"/>
              </a:ext>
            </a:extLst>
          </p:cNvPr>
          <p:cNvCxnSpPr>
            <a:cxnSpLocks/>
            <a:endCxn id="33" idx="2"/>
          </p:cNvCxnSpPr>
          <p:nvPr/>
        </p:nvCxnSpPr>
        <p:spPr>
          <a:xfrm flipV="1">
            <a:off x="4830073" y="1287281"/>
            <a:ext cx="1577628" cy="202522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19A8FA4D-2F89-49FA-982C-84BEC0C70236}"/>
              </a:ext>
            </a:extLst>
          </p:cNvPr>
          <p:cNvSpPr/>
          <p:nvPr/>
        </p:nvSpPr>
        <p:spPr>
          <a:xfrm>
            <a:off x="3139559" y="1772174"/>
            <a:ext cx="269291" cy="258362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36" name="Table 17">
            <a:extLst>
              <a:ext uri="{FF2B5EF4-FFF2-40B4-BE49-F238E27FC236}">
                <a16:creationId xmlns:a16="http://schemas.microsoft.com/office/drawing/2014/main" id="{C61972D7-AFFA-4B9B-A054-E4B1100231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888908"/>
              </p:ext>
            </p:extLst>
          </p:nvPr>
        </p:nvGraphicFramePr>
        <p:xfrm>
          <a:off x="296876" y="3586786"/>
          <a:ext cx="8641628" cy="1371600"/>
        </p:xfrm>
        <a:graphic>
          <a:graphicData uri="http://schemas.openxmlformats.org/drawingml/2006/table">
            <a:tbl>
              <a:tblPr firstRow="1" bandRow="1"/>
              <a:tblGrid>
                <a:gridCol w="659364">
                  <a:extLst>
                    <a:ext uri="{9D8B030D-6E8A-4147-A177-3AD203B41FA5}">
                      <a16:colId xmlns:a16="http://schemas.microsoft.com/office/drawing/2014/main" val="3934462850"/>
                    </a:ext>
                  </a:extLst>
                </a:gridCol>
                <a:gridCol w="3765662">
                  <a:extLst>
                    <a:ext uri="{9D8B030D-6E8A-4147-A177-3AD203B41FA5}">
                      <a16:colId xmlns:a16="http://schemas.microsoft.com/office/drawing/2014/main" val="1478916469"/>
                    </a:ext>
                  </a:extLst>
                </a:gridCol>
                <a:gridCol w="539646">
                  <a:extLst>
                    <a:ext uri="{9D8B030D-6E8A-4147-A177-3AD203B41FA5}">
                      <a16:colId xmlns:a16="http://schemas.microsoft.com/office/drawing/2014/main" val="2357970783"/>
                    </a:ext>
                  </a:extLst>
                </a:gridCol>
                <a:gridCol w="3676956">
                  <a:extLst>
                    <a:ext uri="{9D8B030D-6E8A-4147-A177-3AD203B41FA5}">
                      <a16:colId xmlns:a16="http://schemas.microsoft.com/office/drawing/2014/main" val="1106351012"/>
                    </a:ext>
                  </a:extLst>
                </a:gridCol>
              </a:tblGrid>
              <a:tr h="24003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Step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254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Description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254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Step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254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Description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254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613218"/>
                  </a:ext>
                </a:extLst>
              </a:tr>
              <a:tr h="24003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1 (Note)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254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100" dirty="0"/>
                        <a:t>Trigger to compute a KPI, attribute, etc.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254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4b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254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100" dirty="0"/>
                        <a:t>(Optional) Fetch required data from DL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254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8153976"/>
                  </a:ext>
                </a:extLst>
              </a:tr>
              <a:tr h="24003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100" dirty="0"/>
                        <a:t>Fetch config policies for data source(s), formula, KPI list (Note)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5a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100" dirty="0"/>
                        <a:t>Data received from all sources? If yes go to next step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9100491"/>
                  </a:ext>
                </a:extLst>
              </a:tr>
              <a:tr h="24003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3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100" dirty="0"/>
                        <a:t>PM mapper posts PM data over VES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5b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Compute KPI or other attribute based on formula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1914521"/>
                  </a:ext>
                </a:extLst>
              </a:tr>
              <a:tr h="41148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4a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100" dirty="0"/>
                        <a:t>Fetch inventory details (to know data from which NFs to use)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6,7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100" dirty="0"/>
                        <a:t>Post computation result on </a:t>
                      </a:r>
                      <a:r>
                        <a:rPr lang="en-US" sz="1100" dirty="0" err="1"/>
                        <a:t>DMaaP</a:t>
                      </a:r>
                      <a:r>
                        <a:rPr lang="en-US" sz="1100" dirty="0"/>
                        <a:t>, which is consumed by requestor and Data Lake Feeder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9325585"/>
                  </a:ext>
                </a:extLst>
              </a:tr>
            </a:tbl>
          </a:graphicData>
        </a:graphic>
      </p:graphicFrame>
      <p:sp>
        <p:nvSpPr>
          <p:cNvPr id="37" name="Oval 36">
            <a:extLst>
              <a:ext uri="{FF2B5EF4-FFF2-40B4-BE49-F238E27FC236}">
                <a16:creationId xmlns:a16="http://schemas.microsoft.com/office/drawing/2014/main" id="{A8B0A89F-E4D6-42EF-BCB3-7F906DAD8799}"/>
              </a:ext>
            </a:extLst>
          </p:cNvPr>
          <p:cNvSpPr/>
          <p:nvPr/>
        </p:nvSpPr>
        <p:spPr>
          <a:xfrm>
            <a:off x="4283352" y="1233033"/>
            <a:ext cx="195969" cy="189079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AB5A774-0CFA-4654-92A2-C5E52728E9BF}"/>
              </a:ext>
            </a:extLst>
          </p:cNvPr>
          <p:cNvSpPr/>
          <p:nvPr/>
        </p:nvSpPr>
        <p:spPr>
          <a:xfrm>
            <a:off x="3102894" y="1760687"/>
            <a:ext cx="357791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5a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C0035FB-4B28-48EC-B186-928CE3035561}"/>
              </a:ext>
            </a:extLst>
          </p:cNvPr>
          <p:cNvSpPr/>
          <p:nvPr/>
        </p:nvSpPr>
        <p:spPr>
          <a:xfrm>
            <a:off x="4239107" y="3086302"/>
            <a:ext cx="269291" cy="258362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E290764-44E4-415C-9E6F-7141F11612D9}"/>
              </a:ext>
            </a:extLst>
          </p:cNvPr>
          <p:cNvSpPr/>
          <p:nvPr/>
        </p:nvSpPr>
        <p:spPr>
          <a:xfrm>
            <a:off x="4198434" y="3074815"/>
            <a:ext cx="36580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4b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EBA8ADB-9027-499F-B6E1-2A3A48228B22}"/>
              </a:ext>
            </a:extLst>
          </p:cNvPr>
          <p:cNvSpPr/>
          <p:nvPr/>
        </p:nvSpPr>
        <p:spPr>
          <a:xfrm>
            <a:off x="3463641" y="1772174"/>
            <a:ext cx="269291" cy="258362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70EB75E-8AE7-454E-B9B0-61F509CE5782}"/>
              </a:ext>
            </a:extLst>
          </p:cNvPr>
          <p:cNvSpPr/>
          <p:nvPr/>
        </p:nvSpPr>
        <p:spPr>
          <a:xfrm>
            <a:off x="3422968" y="1760687"/>
            <a:ext cx="36580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5b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6B8ED87-AC11-4287-AA97-BD7F9D00F1E6}"/>
              </a:ext>
            </a:extLst>
          </p:cNvPr>
          <p:cNvSpPr/>
          <p:nvPr/>
        </p:nvSpPr>
        <p:spPr>
          <a:xfrm>
            <a:off x="5250520" y="1200297"/>
            <a:ext cx="269291" cy="258362"/>
          </a:xfrm>
          <a:prstGeom prst="ellipse">
            <a:avLst/>
          </a:prstGeom>
          <a:solidFill>
            <a:srgbClr val="CC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A1CDF18-A957-4DE7-A636-BE2A756E99A5}"/>
              </a:ext>
            </a:extLst>
          </p:cNvPr>
          <p:cNvSpPr/>
          <p:nvPr/>
        </p:nvSpPr>
        <p:spPr>
          <a:xfrm>
            <a:off x="5213853" y="1188810"/>
            <a:ext cx="357791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4a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C9A8624-CA86-408D-BC40-9185B6925D1A}"/>
              </a:ext>
            </a:extLst>
          </p:cNvPr>
          <p:cNvSpPr/>
          <p:nvPr/>
        </p:nvSpPr>
        <p:spPr>
          <a:xfrm>
            <a:off x="170852" y="3330468"/>
            <a:ext cx="368608" cy="209053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rgbClr val="C000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CB206B9-3E6E-42E6-9B28-22977E6A5DE4}"/>
              </a:ext>
            </a:extLst>
          </p:cNvPr>
          <p:cNvSpPr/>
          <p:nvPr/>
        </p:nvSpPr>
        <p:spPr>
          <a:xfrm>
            <a:off x="546668" y="3217852"/>
            <a:ext cx="200716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Future extension to enable more flexibility and greater reusability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4224E86-DFF9-4978-9D72-00EF3F2AD913}"/>
              </a:ext>
            </a:extLst>
          </p:cNvPr>
          <p:cNvSpPr txBox="1"/>
          <p:nvPr/>
        </p:nvSpPr>
        <p:spPr>
          <a:xfrm>
            <a:off x="149065" y="3113831"/>
            <a:ext cx="4587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Note</a:t>
            </a:r>
          </a:p>
        </p:txBody>
      </p:sp>
    </p:spTree>
    <p:extLst>
      <p:ext uri="{BB962C8B-B14F-4D97-AF65-F5344CB8AC3E}">
        <p14:creationId xmlns:p14="http://schemas.microsoft.com/office/powerpoint/2010/main" val="554673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74508-9BA0-4B0E-AA88-1ABC7A8FA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zh-CN" sz="2800" dirty="0">
                <a:solidFill>
                  <a:prstClr val="white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Intelligent</a:t>
            </a:r>
            <a:r>
              <a:rPr kumimoji="1" lang="zh-CN" altLang="en-US" sz="2800" dirty="0">
                <a:solidFill>
                  <a:prstClr val="white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2800" dirty="0">
                <a:solidFill>
                  <a:prstClr val="white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analysis</a:t>
            </a:r>
            <a:r>
              <a:rPr kumimoji="1" lang="zh-CN" altLang="en-US" sz="2800" dirty="0">
                <a:solidFill>
                  <a:prstClr val="white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2800" dirty="0">
                <a:solidFill>
                  <a:prstClr val="white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assists</a:t>
            </a:r>
            <a:r>
              <a:rPr kumimoji="1" lang="zh-CN" altLang="en-US" sz="2800" dirty="0">
                <a:solidFill>
                  <a:prstClr val="white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1" lang="en-US" altLang="zh-CN" sz="2800" dirty="0">
                <a:solidFill>
                  <a:prstClr val="white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Slice KPI/SLA</a:t>
            </a:r>
            <a:br>
              <a:rPr kumimoji="1" lang="en-US" altLang="zh-CN" sz="2800" dirty="0">
                <a:solidFill>
                  <a:prstClr val="white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kumimoji="1" lang="en-US" altLang="zh-CN" sz="2800" dirty="0">
                <a:solidFill>
                  <a:prstClr val="white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Guarantee</a:t>
            </a:r>
            <a:endParaRPr lang="en-IN" sz="2800" dirty="0"/>
          </a:p>
        </p:txBody>
      </p:sp>
      <p:sp>
        <p:nvSpPr>
          <p:cNvPr id="4" name="下箭头 47">
            <a:extLst>
              <a:ext uri="{FF2B5EF4-FFF2-40B4-BE49-F238E27FC236}">
                <a16:creationId xmlns:a16="http://schemas.microsoft.com/office/drawing/2014/main" id="{258FF7ED-CBFD-4736-8187-ECC5631EB80F}"/>
              </a:ext>
            </a:extLst>
          </p:cNvPr>
          <p:cNvSpPr/>
          <p:nvPr/>
        </p:nvSpPr>
        <p:spPr>
          <a:xfrm rot="13852022">
            <a:off x="5754225" y="2602006"/>
            <a:ext cx="363474" cy="1583245"/>
          </a:xfrm>
          <a:prstGeom prst="downArrow">
            <a:avLst/>
          </a:prstGeom>
          <a:solidFill>
            <a:srgbClr val="FF8585"/>
          </a:solidFill>
          <a:ln w="12700" cap="flat" cmpd="sng" algn="ctr">
            <a:solidFill>
              <a:srgbClr val="FFFDC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5" name="圆角矩形 36">
            <a:extLst>
              <a:ext uri="{FF2B5EF4-FFF2-40B4-BE49-F238E27FC236}">
                <a16:creationId xmlns:a16="http://schemas.microsoft.com/office/drawing/2014/main" id="{F3E98D3D-D714-453C-A3FA-482C8BD82151}"/>
              </a:ext>
            </a:extLst>
          </p:cNvPr>
          <p:cNvSpPr/>
          <p:nvPr/>
        </p:nvSpPr>
        <p:spPr>
          <a:xfrm>
            <a:off x="6509350" y="2081688"/>
            <a:ext cx="2501745" cy="1215397"/>
          </a:xfrm>
          <a:prstGeom prst="roundRect">
            <a:avLst/>
          </a:prstGeom>
          <a:solidFill>
            <a:srgbClr val="FF8585"/>
          </a:solidFill>
          <a:ln w="12700" cap="flat" cmpd="tri" algn="ctr">
            <a:solidFill>
              <a:srgbClr val="FF8585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6" name="矩形 60">
            <a:extLst>
              <a:ext uri="{FF2B5EF4-FFF2-40B4-BE49-F238E27FC236}">
                <a16:creationId xmlns:a16="http://schemas.microsoft.com/office/drawing/2014/main" id="{C29CD8BD-FD07-4194-835E-73BEFB76F925}"/>
              </a:ext>
            </a:extLst>
          </p:cNvPr>
          <p:cNvSpPr/>
          <p:nvPr/>
        </p:nvSpPr>
        <p:spPr>
          <a:xfrm>
            <a:off x="6521950" y="4167690"/>
            <a:ext cx="2425838" cy="63782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A5A5A5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7" name="圆角矩形 4">
            <a:extLst>
              <a:ext uri="{FF2B5EF4-FFF2-40B4-BE49-F238E27FC236}">
                <a16:creationId xmlns:a16="http://schemas.microsoft.com/office/drawing/2014/main" id="{3E3D2E86-9FE9-43BA-B19F-574E66D4BA04}"/>
              </a:ext>
            </a:extLst>
          </p:cNvPr>
          <p:cNvSpPr/>
          <p:nvPr/>
        </p:nvSpPr>
        <p:spPr>
          <a:xfrm>
            <a:off x="46882" y="1193424"/>
            <a:ext cx="2667000" cy="1638948"/>
          </a:xfrm>
          <a:prstGeom prst="roundRect">
            <a:avLst/>
          </a:prstGeom>
          <a:solidFill>
            <a:srgbClr val="70AD47">
              <a:lumMod val="60000"/>
              <a:lumOff val="40000"/>
            </a:srgbClr>
          </a:solidFill>
          <a:ln w="12700" cap="flat" cmpd="sng" algn="ctr">
            <a:solidFill>
              <a:srgbClr val="70AD47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zh-CN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8" name="圆角矩形 5">
            <a:extLst>
              <a:ext uri="{FF2B5EF4-FFF2-40B4-BE49-F238E27FC236}">
                <a16:creationId xmlns:a16="http://schemas.microsoft.com/office/drawing/2014/main" id="{58084AF2-DCBE-472F-8276-C959ED23D9EE}"/>
              </a:ext>
            </a:extLst>
          </p:cNvPr>
          <p:cNvSpPr/>
          <p:nvPr/>
        </p:nvSpPr>
        <p:spPr>
          <a:xfrm>
            <a:off x="437530" y="1458120"/>
            <a:ext cx="1587500" cy="368300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Config</a:t>
            </a:r>
            <a:r>
              <a:rPr kumimoji="1" lang="zh-CN" alt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Data</a:t>
            </a:r>
          </a:p>
        </p:txBody>
      </p:sp>
      <p:sp>
        <p:nvSpPr>
          <p:cNvPr id="9" name="圆角矩形 6">
            <a:extLst>
              <a:ext uri="{FF2B5EF4-FFF2-40B4-BE49-F238E27FC236}">
                <a16:creationId xmlns:a16="http://schemas.microsoft.com/office/drawing/2014/main" id="{5D8DB4C2-FBB3-44E3-AA4C-55B5ED15849A}"/>
              </a:ext>
            </a:extLst>
          </p:cNvPr>
          <p:cNvSpPr/>
          <p:nvPr/>
        </p:nvSpPr>
        <p:spPr>
          <a:xfrm>
            <a:off x="437529" y="1876729"/>
            <a:ext cx="1587500" cy="376006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PM/FM</a:t>
            </a:r>
            <a:r>
              <a:rPr kumimoji="1" lang="zh-CN" alt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Data</a:t>
            </a:r>
            <a:endParaRPr kumimoji="1" lang="en-US" altLang="zh-CN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0" name="圆角矩形 7">
            <a:extLst>
              <a:ext uri="{FF2B5EF4-FFF2-40B4-BE49-F238E27FC236}">
                <a16:creationId xmlns:a16="http://schemas.microsoft.com/office/drawing/2014/main" id="{C42D1100-7E58-4233-B79D-A8D6C00701A8}"/>
              </a:ext>
            </a:extLst>
          </p:cNvPr>
          <p:cNvSpPr/>
          <p:nvPr/>
        </p:nvSpPr>
        <p:spPr>
          <a:xfrm>
            <a:off x="437528" y="2271928"/>
            <a:ext cx="1587501" cy="560444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KPI</a:t>
            </a:r>
            <a:r>
              <a:rPr kumimoji="1" lang="zh-CN" alt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Data</a:t>
            </a: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(NSI/NSSI/S-NSSAI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level)</a:t>
            </a:r>
          </a:p>
        </p:txBody>
      </p:sp>
      <p:sp>
        <p:nvSpPr>
          <p:cNvPr id="11" name="圆角矩形 8">
            <a:extLst>
              <a:ext uri="{FF2B5EF4-FFF2-40B4-BE49-F238E27FC236}">
                <a16:creationId xmlns:a16="http://schemas.microsoft.com/office/drawing/2014/main" id="{BFA36366-4B23-463D-B0D8-51DB0844D4C6}"/>
              </a:ext>
            </a:extLst>
          </p:cNvPr>
          <p:cNvSpPr/>
          <p:nvPr/>
        </p:nvSpPr>
        <p:spPr>
          <a:xfrm>
            <a:off x="46882" y="2897148"/>
            <a:ext cx="2641601" cy="1112102"/>
          </a:xfrm>
          <a:prstGeom prst="roundRect">
            <a:avLst/>
          </a:prstGeom>
          <a:solidFill>
            <a:srgbClr val="ED7D31">
              <a:lumMod val="60000"/>
              <a:lumOff val="40000"/>
            </a:srgbClr>
          </a:solidFill>
          <a:ln w="12700" cap="flat" cmpd="sng" algn="ctr">
            <a:solidFill>
              <a:srgbClr val="ED7D31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zh-CN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2" name="圆角矩形 9">
            <a:extLst>
              <a:ext uri="{FF2B5EF4-FFF2-40B4-BE49-F238E27FC236}">
                <a16:creationId xmlns:a16="http://schemas.microsoft.com/office/drawing/2014/main" id="{28A03D73-12D7-4A30-AB89-44C325A2F28B}"/>
              </a:ext>
            </a:extLst>
          </p:cNvPr>
          <p:cNvSpPr/>
          <p:nvPr/>
        </p:nvSpPr>
        <p:spPr>
          <a:xfrm>
            <a:off x="542811" y="3206997"/>
            <a:ext cx="1587501" cy="795656"/>
          </a:xfrm>
          <a:prstGeom prst="roundRect">
            <a:avLst/>
          </a:prstGeom>
          <a:solidFill>
            <a:srgbClr val="ED7D31">
              <a:lumMod val="75000"/>
            </a:srgbClr>
          </a:solidFill>
          <a:ln w="12700" cap="flat" cmpd="sng" algn="ctr">
            <a:solidFill>
              <a:srgbClr val="ED7D31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Network</a:t>
            </a:r>
            <a:r>
              <a:rPr kumimoji="1" lang="zh-CN" alt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Data</a:t>
            </a: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(5GC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NF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level)</a:t>
            </a: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E.g.: QoS flow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data,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UE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location, etc.</a:t>
            </a:r>
          </a:p>
        </p:txBody>
      </p:sp>
      <p:sp>
        <p:nvSpPr>
          <p:cNvPr id="13" name="圆角矩形 11">
            <a:extLst>
              <a:ext uri="{FF2B5EF4-FFF2-40B4-BE49-F238E27FC236}">
                <a16:creationId xmlns:a16="http://schemas.microsoft.com/office/drawing/2014/main" id="{E7A1283F-4FE6-4833-96C3-FB4F5CDA57FC}"/>
              </a:ext>
            </a:extLst>
          </p:cNvPr>
          <p:cNvSpPr/>
          <p:nvPr/>
        </p:nvSpPr>
        <p:spPr>
          <a:xfrm>
            <a:off x="46882" y="4058064"/>
            <a:ext cx="2667000" cy="789311"/>
          </a:xfrm>
          <a:prstGeom prst="roundRect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zh-CN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4" name="圆角矩形 14">
            <a:extLst>
              <a:ext uri="{FF2B5EF4-FFF2-40B4-BE49-F238E27FC236}">
                <a16:creationId xmlns:a16="http://schemas.microsoft.com/office/drawing/2014/main" id="{7C9EEED4-0413-463C-B0C5-08EBD2AA8EFA}"/>
              </a:ext>
            </a:extLst>
          </p:cNvPr>
          <p:cNvSpPr/>
          <p:nvPr/>
        </p:nvSpPr>
        <p:spPr>
          <a:xfrm>
            <a:off x="3627630" y="3948435"/>
            <a:ext cx="2468111" cy="735794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KPI/SLA</a:t>
            </a:r>
            <a:r>
              <a:rPr kumimoji="1" lang="zh-CN" alt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Fulfillment</a:t>
            </a:r>
            <a:r>
              <a:rPr kumimoji="1" lang="zh-CN" alt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Monitoring</a:t>
            </a: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(limited functionality in Guilin)</a:t>
            </a:r>
          </a:p>
        </p:txBody>
      </p:sp>
      <p:sp>
        <p:nvSpPr>
          <p:cNvPr id="15" name="文本框 15">
            <a:extLst>
              <a:ext uri="{FF2B5EF4-FFF2-40B4-BE49-F238E27FC236}">
                <a16:creationId xmlns:a16="http://schemas.microsoft.com/office/drawing/2014/main" id="{B858020C-3E2F-43BF-B1D2-AB89217A58B9}"/>
              </a:ext>
            </a:extLst>
          </p:cNvPr>
          <p:cNvSpPr txBox="1"/>
          <p:nvPr/>
        </p:nvSpPr>
        <p:spPr>
          <a:xfrm>
            <a:off x="782093" y="1180629"/>
            <a:ext cx="90999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OAM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Data</a:t>
            </a:r>
            <a:endParaRPr kumimoji="1" lang="zh-CN" altLang="en-US" sz="1350" dirty="0">
              <a:solidFill>
                <a:prstClr val="black"/>
              </a:solidFill>
              <a:ea typeface="DengXian" panose="02010600030101010101" pitchFamily="2" charset="-122"/>
            </a:endParaRPr>
          </a:p>
        </p:txBody>
      </p:sp>
      <p:sp>
        <p:nvSpPr>
          <p:cNvPr id="16" name="文本框 16">
            <a:extLst>
              <a:ext uri="{FF2B5EF4-FFF2-40B4-BE49-F238E27FC236}">
                <a16:creationId xmlns:a16="http://schemas.microsoft.com/office/drawing/2014/main" id="{C187B6AA-5AAE-4E34-BE10-80973C7F9247}"/>
              </a:ext>
            </a:extLst>
          </p:cNvPr>
          <p:cNvSpPr txBox="1"/>
          <p:nvPr/>
        </p:nvSpPr>
        <p:spPr>
          <a:xfrm>
            <a:off x="647717" y="2892321"/>
            <a:ext cx="124341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Non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OAM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Data</a:t>
            </a:r>
            <a:endParaRPr kumimoji="1" lang="zh-CN" altLang="en-US" sz="1350" dirty="0">
              <a:solidFill>
                <a:prstClr val="black"/>
              </a:solidFill>
              <a:ea typeface="DengXian" panose="02010600030101010101" pitchFamily="2" charset="-122"/>
            </a:endParaRPr>
          </a:p>
        </p:txBody>
      </p:sp>
      <p:sp>
        <p:nvSpPr>
          <p:cNvPr id="17" name="文本框 17">
            <a:extLst>
              <a:ext uri="{FF2B5EF4-FFF2-40B4-BE49-F238E27FC236}">
                <a16:creationId xmlns:a16="http://schemas.microsoft.com/office/drawing/2014/main" id="{4FD7CDA9-4768-4042-99CD-4F95A701E479}"/>
              </a:ext>
            </a:extLst>
          </p:cNvPr>
          <p:cNvSpPr txBox="1"/>
          <p:nvPr/>
        </p:nvSpPr>
        <p:spPr>
          <a:xfrm>
            <a:off x="648841" y="4105760"/>
            <a:ext cx="134652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Application</a:t>
            </a:r>
            <a:r>
              <a:rPr kumimoji="1" lang="zh-CN" altLang="en-US" sz="1350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Data</a:t>
            </a:r>
            <a:endParaRPr kumimoji="1" lang="zh-CN" altLang="en-US" sz="1350" dirty="0">
              <a:solidFill>
                <a:prstClr val="black"/>
              </a:solidFill>
              <a:ea typeface="DengXian" panose="02010600030101010101" pitchFamily="2" charset="-122"/>
            </a:endParaRPr>
          </a:p>
        </p:txBody>
      </p:sp>
      <p:sp>
        <p:nvSpPr>
          <p:cNvPr id="18" name="圆角矩形 10">
            <a:extLst>
              <a:ext uri="{FF2B5EF4-FFF2-40B4-BE49-F238E27FC236}">
                <a16:creationId xmlns:a16="http://schemas.microsoft.com/office/drawing/2014/main" id="{F89E5AD5-096C-453B-9AC8-0A2DFAD9216B}"/>
              </a:ext>
            </a:extLst>
          </p:cNvPr>
          <p:cNvSpPr/>
          <p:nvPr/>
        </p:nvSpPr>
        <p:spPr>
          <a:xfrm>
            <a:off x="546749" y="4374859"/>
            <a:ext cx="1587500" cy="376006"/>
          </a:xfrm>
          <a:prstGeom prst="roundRect">
            <a:avLst/>
          </a:prstGeom>
          <a:solidFill>
            <a:srgbClr val="FFC000">
              <a:lumMod val="75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QoE</a:t>
            </a:r>
            <a:r>
              <a:rPr kumimoji="1" lang="zh-CN" alt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Data</a:t>
            </a: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(AF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level)</a:t>
            </a:r>
          </a:p>
        </p:txBody>
      </p:sp>
      <p:sp>
        <p:nvSpPr>
          <p:cNvPr id="19" name="左弧形箭头 27">
            <a:extLst>
              <a:ext uri="{FF2B5EF4-FFF2-40B4-BE49-F238E27FC236}">
                <a16:creationId xmlns:a16="http://schemas.microsoft.com/office/drawing/2014/main" id="{E31A48A8-16A5-4F5A-9F4B-8C775E66EE5D}"/>
              </a:ext>
            </a:extLst>
          </p:cNvPr>
          <p:cNvSpPr/>
          <p:nvPr/>
        </p:nvSpPr>
        <p:spPr>
          <a:xfrm>
            <a:off x="2025028" y="2012898"/>
            <a:ext cx="629075" cy="603972"/>
          </a:xfrm>
          <a:prstGeom prst="curvedLeftArrow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0" name="虚尾箭头 30">
            <a:extLst>
              <a:ext uri="{FF2B5EF4-FFF2-40B4-BE49-F238E27FC236}">
                <a16:creationId xmlns:a16="http://schemas.microsoft.com/office/drawing/2014/main" id="{C9F83844-5746-4982-8C8C-2901429B9226}"/>
              </a:ext>
            </a:extLst>
          </p:cNvPr>
          <p:cNvSpPr/>
          <p:nvPr/>
        </p:nvSpPr>
        <p:spPr>
          <a:xfrm rot="19129045">
            <a:off x="2167977" y="2962466"/>
            <a:ext cx="1795471" cy="453404"/>
          </a:xfrm>
          <a:prstGeom prst="stripedRightArrow">
            <a:avLst>
              <a:gd name="adj1" fmla="val 14441"/>
              <a:gd name="adj2" fmla="val 50000"/>
            </a:avLst>
          </a:prstGeom>
          <a:solidFill>
            <a:srgbClr val="ED7D31">
              <a:lumMod val="60000"/>
              <a:lumOff val="40000"/>
            </a:srgbClr>
          </a:solidFill>
          <a:ln w="12700" cap="flat" cmpd="sng" algn="ctr">
            <a:solidFill>
              <a:srgbClr val="ED7D31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1" name="虚尾箭头 31">
            <a:extLst>
              <a:ext uri="{FF2B5EF4-FFF2-40B4-BE49-F238E27FC236}">
                <a16:creationId xmlns:a16="http://schemas.microsoft.com/office/drawing/2014/main" id="{BB0CA304-FCBF-496F-AF79-F18FBC337231}"/>
              </a:ext>
            </a:extLst>
          </p:cNvPr>
          <p:cNvSpPr/>
          <p:nvPr/>
        </p:nvSpPr>
        <p:spPr>
          <a:xfrm rot="974695">
            <a:off x="2679446" y="1646153"/>
            <a:ext cx="1365067" cy="376006"/>
          </a:xfrm>
          <a:prstGeom prst="stripedRightArrow">
            <a:avLst>
              <a:gd name="adj1" fmla="val 20594"/>
              <a:gd name="adj2" fmla="val 50000"/>
            </a:avLst>
          </a:prstGeom>
          <a:solidFill>
            <a:srgbClr val="70AD47">
              <a:lumMod val="60000"/>
              <a:lumOff val="40000"/>
            </a:srgbClr>
          </a:solidFill>
          <a:ln w="12700" cap="flat" cmpd="sng" algn="ctr">
            <a:solidFill>
              <a:srgbClr val="70AD47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2" name="虚尾箭头 32">
            <a:extLst>
              <a:ext uri="{FF2B5EF4-FFF2-40B4-BE49-F238E27FC236}">
                <a16:creationId xmlns:a16="http://schemas.microsoft.com/office/drawing/2014/main" id="{E966ACAB-EC06-4443-9C19-1D774C17AF1D}"/>
              </a:ext>
            </a:extLst>
          </p:cNvPr>
          <p:cNvSpPr/>
          <p:nvPr/>
        </p:nvSpPr>
        <p:spPr>
          <a:xfrm rot="19042492">
            <a:off x="2335066" y="3525544"/>
            <a:ext cx="2441153" cy="301233"/>
          </a:xfrm>
          <a:prstGeom prst="stripedRightArrow">
            <a:avLst>
              <a:gd name="adj1" fmla="val 20594"/>
              <a:gd name="adj2" fmla="val 50000"/>
            </a:avLst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3" name="下箭头 33">
            <a:extLst>
              <a:ext uri="{FF2B5EF4-FFF2-40B4-BE49-F238E27FC236}">
                <a16:creationId xmlns:a16="http://schemas.microsoft.com/office/drawing/2014/main" id="{A51AF7C6-4609-4B56-9C62-AC079866E4DF}"/>
              </a:ext>
            </a:extLst>
          </p:cNvPr>
          <p:cNvSpPr/>
          <p:nvPr/>
        </p:nvSpPr>
        <p:spPr>
          <a:xfrm>
            <a:off x="4768324" y="2840860"/>
            <a:ext cx="333056" cy="1107575"/>
          </a:xfrm>
          <a:prstGeom prst="down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4" name="虚尾箭头 35">
            <a:extLst>
              <a:ext uri="{FF2B5EF4-FFF2-40B4-BE49-F238E27FC236}">
                <a16:creationId xmlns:a16="http://schemas.microsoft.com/office/drawing/2014/main" id="{EEAFE8CA-4058-473B-8B25-9D830255D75B}"/>
              </a:ext>
            </a:extLst>
          </p:cNvPr>
          <p:cNvSpPr/>
          <p:nvPr/>
        </p:nvSpPr>
        <p:spPr>
          <a:xfrm rot="1456907">
            <a:off x="1836214" y="3193520"/>
            <a:ext cx="3050696" cy="259677"/>
          </a:xfrm>
          <a:prstGeom prst="stripedRightArrow">
            <a:avLst>
              <a:gd name="adj1" fmla="val 20594"/>
              <a:gd name="adj2" fmla="val 50000"/>
            </a:avLst>
          </a:prstGeom>
          <a:solidFill>
            <a:srgbClr val="70AD47">
              <a:lumMod val="60000"/>
              <a:lumOff val="40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dash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5" name="文本框 37">
            <a:extLst>
              <a:ext uri="{FF2B5EF4-FFF2-40B4-BE49-F238E27FC236}">
                <a16:creationId xmlns:a16="http://schemas.microsoft.com/office/drawing/2014/main" id="{B868E461-F5B2-4118-9DF7-E243AC811199}"/>
              </a:ext>
            </a:extLst>
          </p:cNvPr>
          <p:cNvSpPr txBox="1"/>
          <p:nvPr/>
        </p:nvSpPr>
        <p:spPr>
          <a:xfrm>
            <a:off x="6824042" y="869836"/>
            <a:ext cx="2026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kumimoji="1" lang="en-US" altLang="zh-CN" b="1" dirty="0">
                <a:solidFill>
                  <a:prstClr val="black"/>
                </a:solidFill>
                <a:ea typeface="DengXian" panose="02010600030101010101" pitchFamily="2" charset="-122"/>
              </a:rPr>
              <a:t>Closed</a:t>
            </a:r>
            <a:r>
              <a:rPr kumimoji="1" lang="zh-CN" altLang="en-US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b="1" dirty="0">
                <a:solidFill>
                  <a:prstClr val="black"/>
                </a:solidFill>
                <a:ea typeface="DengXian" panose="02010600030101010101" pitchFamily="2" charset="-122"/>
              </a:rPr>
              <a:t>loop</a:t>
            </a:r>
            <a:r>
              <a:rPr kumimoji="1" lang="zh-CN" altLang="en-US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b="1" dirty="0">
                <a:solidFill>
                  <a:prstClr val="black"/>
                </a:solidFill>
                <a:ea typeface="DengXian" panose="02010600030101010101" pitchFamily="2" charset="-122"/>
              </a:rPr>
              <a:t>control</a:t>
            </a:r>
            <a:endParaRPr kumimoji="1" lang="zh-CN" altLang="en-US" b="1" dirty="0">
              <a:solidFill>
                <a:prstClr val="black"/>
              </a:solidFill>
              <a:ea typeface="DengXian" panose="02010600030101010101" pitchFamily="2" charset="-122"/>
            </a:endParaRPr>
          </a:p>
        </p:txBody>
      </p:sp>
      <p:sp>
        <p:nvSpPr>
          <p:cNvPr id="26" name="文本框 39">
            <a:extLst>
              <a:ext uri="{FF2B5EF4-FFF2-40B4-BE49-F238E27FC236}">
                <a16:creationId xmlns:a16="http://schemas.microsoft.com/office/drawing/2014/main" id="{A380D25D-F040-4005-9876-92A04492F817}"/>
              </a:ext>
            </a:extLst>
          </p:cNvPr>
          <p:cNvSpPr txBox="1"/>
          <p:nvPr/>
        </p:nvSpPr>
        <p:spPr>
          <a:xfrm>
            <a:off x="6853040" y="2271928"/>
            <a:ext cx="2169955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kumimoji="1" lang="en-US" altLang="zh-CN" sz="1500" b="1" dirty="0">
                <a:solidFill>
                  <a:prstClr val="black"/>
                </a:solidFill>
                <a:ea typeface="DengXian" panose="02010600030101010101" pitchFamily="2" charset="-122"/>
              </a:rPr>
              <a:t>Determine changes, &amp; Update</a:t>
            </a:r>
            <a:r>
              <a:rPr kumimoji="1" lang="zh-CN" altLang="en-US" sz="150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500" b="1" dirty="0">
                <a:solidFill>
                  <a:prstClr val="black"/>
                </a:solidFill>
                <a:ea typeface="DengXian" panose="02010600030101010101" pitchFamily="2" charset="-122"/>
              </a:rPr>
              <a:t>Slice</a:t>
            </a:r>
            <a:r>
              <a:rPr kumimoji="1" lang="zh-CN" altLang="en-US" sz="150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500" b="1" dirty="0">
                <a:solidFill>
                  <a:prstClr val="black"/>
                </a:solidFill>
                <a:ea typeface="DengXian" panose="02010600030101010101" pitchFamily="2" charset="-122"/>
              </a:rPr>
              <a:t>Resources and</a:t>
            </a:r>
            <a:r>
              <a:rPr kumimoji="1" lang="zh-CN" altLang="en-US" sz="1500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sz="1500" b="1" dirty="0">
                <a:solidFill>
                  <a:prstClr val="black"/>
                </a:solidFill>
                <a:ea typeface="DengXian" panose="02010600030101010101" pitchFamily="2" charset="-122"/>
              </a:rPr>
              <a:t>Configuration</a:t>
            </a:r>
          </a:p>
          <a:p>
            <a:pPr defTabSz="685800"/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(Limited updates till now)</a:t>
            </a:r>
            <a:endParaRPr kumimoji="1" lang="zh-CN" altLang="en-US" sz="1350" dirty="0">
              <a:solidFill>
                <a:prstClr val="black"/>
              </a:solidFill>
              <a:ea typeface="DengXian" panose="02010600030101010101" pitchFamily="2" charset="-122"/>
            </a:endParaRPr>
          </a:p>
        </p:txBody>
      </p:sp>
      <p:sp>
        <p:nvSpPr>
          <p:cNvPr id="27" name="文本框 40">
            <a:extLst>
              <a:ext uri="{FF2B5EF4-FFF2-40B4-BE49-F238E27FC236}">
                <a16:creationId xmlns:a16="http://schemas.microsoft.com/office/drawing/2014/main" id="{2E9A6F83-B0A3-4632-8973-52AECC6DEF27}"/>
              </a:ext>
            </a:extLst>
          </p:cNvPr>
          <p:cNvSpPr txBox="1"/>
          <p:nvPr/>
        </p:nvSpPr>
        <p:spPr>
          <a:xfrm>
            <a:off x="457525" y="856475"/>
            <a:ext cx="1639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kumimoji="1" lang="en-US" altLang="zh-CN" b="1" dirty="0">
                <a:solidFill>
                  <a:prstClr val="black"/>
                </a:solidFill>
                <a:ea typeface="DengXian" panose="02010600030101010101" pitchFamily="2" charset="-122"/>
              </a:rPr>
              <a:t>Data</a:t>
            </a:r>
            <a:r>
              <a:rPr kumimoji="1" lang="zh-CN" altLang="en-US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b="1" dirty="0">
                <a:solidFill>
                  <a:prstClr val="black"/>
                </a:solidFill>
                <a:ea typeface="DengXian" panose="02010600030101010101" pitchFamily="2" charset="-122"/>
              </a:rPr>
              <a:t>Collection</a:t>
            </a:r>
            <a:endParaRPr kumimoji="1" lang="zh-CN" altLang="en-US" b="1" dirty="0">
              <a:solidFill>
                <a:prstClr val="black"/>
              </a:solidFill>
              <a:ea typeface="DengXian" panose="02010600030101010101" pitchFamily="2" charset="-122"/>
            </a:endParaRPr>
          </a:p>
        </p:txBody>
      </p:sp>
      <p:sp>
        <p:nvSpPr>
          <p:cNvPr id="28" name="矩形 41">
            <a:extLst>
              <a:ext uri="{FF2B5EF4-FFF2-40B4-BE49-F238E27FC236}">
                <a16:creationId xmlns:a16="http://schemas.microsoft.com/office/drawing/2014/main" id="{EEC714F3-B8AE-455E-854A-8F3C666EB682}"/>
              </a:ext>
            </a:extLst>
          </p:cNvPr>
          <p:cNvSpPr/>
          <p:nvPr/>
        </p:nvSpPr>
        <p:spPr>
          <a:xfrm>
            <a:off x="0" y="850388"/>
            <a:ext cx="3025670" cy="4067659"/>
          </a:xfrm>
          <a:prstGeom prst="rect">
            <a:avLst/>
          </a:prstGeom>
          <a:noFill/>
          <a:ln w="12700" cap="flat" cmpd="sng" algn="ctr">
            <a:solidFill>
              <a:srgbClr val="70AD47"/>
            </a:solidFill>
            <a:prstDash val="dash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9" name="矩形 42">
            <a:extLst>
              <a:ext uri="{FF2B5EF4-FFF2-40B4-BE49-F238E27FC236}">
                <a16:creationId xmlns:a16="http://schemas.microsoft.com/office/drawing/2014/main" id="{98ED5AA7-E319-4557-B27E-0F1EDDB546B6}"/>
              </a:ext>
            </a:extLst>
          </p:cNvPr>
          <p:cNvSpPr/>
          <p:nvPr/>
        </p:nvSpPr>
        <p:spPr>
          <a:xfrm>
            <a:off x="3571309" y="859584"/>
            <a:ext cx="2588254" cy="3824645"/>
          </a:xfrm>
          <a:prstGeom prst="rect">
            <a:avLst/>
          </a:prstGeom>
          <a:noFill/>
          <a:ln w="12700" cap="flat" cmpd="sng" algn="ctr">
            <a:solidFill>
              <a:srgbClr val="5B9BD5">
                <a:lumMod val="75000"/>
              </a:srgbClr>
            </a:solidFill>
            <a:prstDash val="dash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30" name="矩形 43">
            <a:extLst>
              <a:ext uri="{FF2B5EF4-FFF2-40B4-BE49-F238E27FC236}">
                <a16:creationId xmlns:a16="http://schemas.microsoft.com/office/drawing/2014/main" id="{D5B48480-BC92-4BAE-8452-34F3BC1B6EEE}"/>
              </a:ext>
            </a:extLst>
          </p:cNvPr>
          <p:cNvSpPr/>
          <p:nvPr/>
        </p:nvSpPr>
        <p:spPr>
          <a:xfrm>
            <a:off x="6427243" y="850388"/>
            <a:ext cx="2665958" cy="2660291"/>
          </a:xfrm>
          <a:prstGeom prst="rect">
            <a:avLst/>
          </a:prstGeom>
          <a:noFill/>
          <a:ln w="12700" cap="flat" cmpd="sng" algn="ctr">
            <a:solidFill>
              <a:srgbClr val="FFC000">
                <a:lumMod val="75000"/>
              </a:srgbClr>
            </a:solidFill>
            <a:prstDash val="dash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31" name="文本框 44">
            <a:extLst>
              <a:ext uri="{FF2B5EF4-FFF2-40B4-BE49-F238E27FC236}">
                <a16:creationId xmlns:a16="http://schemas.microsoft.com/office/drawing/2014/main" id="{F0707150-385D-40C8-9E71-23646E4B4996}"/>
              </a:ext>
            </a:extLst>
          </p:cNvPr>
          <p:cNvSpPr txBox="1"/>
          <p:nvPr/>
        </p:nvSpPr>
        <p:spPr>
          <a:xfrm>
            <a:off x="4061206" y="877357"/>
            <a:ext cx="1466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kumimoji="1" lang="en-US" altLang="zh-CN" b="1" dirty="0">
                <a:solidFill>
                  <a:prstClr val="black"/>
                </a:solidFill>
                <a:ea typeface="DengXian" panose="02010600030101010101" pitchFamily="2" charset="-122"/>
              </a:rPr>
              <a:t>Data</a:t>
            </a:r>
            <a:r>
              <a:rPr kumimoji="1" lang="zh-CN" altLang="en-US" b="1" dirty="0">
                <a:solidFill>
                  <a:prstClr val="black"/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b="1" dirty="0">
                <a:solidFill>
                  <a:prstClr val="black"/>
                </a:solidFill>
                <a:ea typeface="DengXian" panose="02010600030101010101" pitchFamily="2" charset="-122"/>
              </a:rPr>
              <a:t>Analysis</a:t>
            </a:r>
            <a:endParaRPr kumimoji="1" lang="zh-CN" altLang="en-US" b="1" dirty="0">
              <a:solidFill>
                <a:prstClr val="black"/>
              </a:solidFill>
              <a:ea typeface="DengXian" panose="02010600030101010101" pitchFamily="2" charset="-122"/>
            </a:endParaRPr>
          </a:p>
        </p:txBody>
      </p:sp>
      <p:sp>
        <p:nvSpPr>
          <p:cNvPr id="32" name="文本框 48">
            <a:extLst>
              <a:ext uri="{FF2B5EF4-FFF2-40B4-BE49-F238E27FC236}">
                <a16:creationId xmlns:a16="http://schemas.microsoft.com/office/drawing/2014/main" id="{44D3C2B7-A091-4A80-9471-4C229D92A6D0}"/>
              </a:ext>
            </a:extLst>
          </p:cNvPr>
          <p:cNvSpPr txBox="1"/>
          <p:nvPr/>
        </p:nvSpPr>
        <p:spPr>
          <a:xfrm rot="1642090">
            <a:off x="3220765" y="3088048"/>
            <a:ext cx="55976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Input</a:t>
            </a:r>
            <a:endParaRPr kumimoji="1" lang="zh-CN" altLang="en-US" sz="1350" dirty="0">
              <a:solidFill>
                <a:prstClr val="black"/>
              </a:solidFill>
              <a:ea typeface="DengXian" panose="02010600030101010101" pitchFamily="2" charset="-122"/>
            </a:endParaRPr>
          </a:p>
        </p:txBody>
      </p:sp>
      <p:sp>
        <p:nvSpPr>
          <p:cNvPr id="33" name="文本框 49">
            <a:extLst>
              <a:ext uri="{FF2B5EF4-FFF2-40B4-BE49-F238E27FC236}">
                <a16:creationId xmlns:a16="http://schemas.microsoft.com/office/drawing/2014/main" id="{B89A54DD-EAF7-4FB9-ACC9-2B3D0F351265}"/>
              </a:ext>
            </a:extLst>
          </p:cNvPr>
          <p:cNvSpPr txBox="1"/>
          <p:nvPr/>
        </p:nvSpPr>
        <p:spPr>
          <a:xfrm rot="19258871">
            <a:off x="2813933" y="2696873"/>
            <a:ext cx="55976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Input</a:t>
            </a:r>
            <a:endParaRPr kumimoji="1" lang="zh-CN" altLang="en-US" sz="1350" dirty="0">
              <a:solidFill>
                <a:prstClr val="black"/>
              </a:solidFill>
              <a:ea typeface="DengXian" panose="02010600030101010101" pitchFamily="2" charset="-122"/>
            </a:endParaRPr>
          </a:p>
        </p:txBody>
      </p:sp>
      <p:sp>
        <p:nvSpPr>
          <p:cNvPr id="34" name="文本框 50">
            <a:extLst>
              <a:ext uri="{FF2B5EF4-FFF2-40B4-BE49-F238E27FC236}">
                <a16:creationId xmlns:a16="http://schemas.microsoft.com/office/drawing/2014/main" id="{449ACBB9-3D02-43D6-ABBE-432956A3F31C}"/>
              </a:ext>
            </a:extLst>
          </p:cNvPr>
          <p:cNvSpPr txBox="1"/>
          <p:nvPr/>
        </p:nvSpPr>
        <p:spPr>
          <a:xfrm rot="18957125">
            <a:off x="2951415" y="3592481"/>
            <a:ext cx="55976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Input</a:t>
            </a:r>
            <a:endParaRPr kumimoji="1" lang="zh-CN" altLang="en-US" sz="1350" dirty="0">
              <a:solidFill>
                <a:prstClr val="black"/>
              </a:solidFill>
              <a:ea typeface="DengXian" panose="02010600030101010101" pitchFamily="2" charset="-122"/>
            </a:endParaRPr>
          </a:p>
        </p:txBody>
      </p:sp>
      <p:sp>
        <p:nvSpPr>
          <p:cNvPr id="35" name="文本框 51">
            <a:extLst>
              <a:ext uri="{FF2B5EF4-FFF2-40B4-BE49-F238E27FC236}">
                <a16:creationId xmlns:a16="http://schemas.microsoft.com/office/drawing/2014/main" id="{4F27B0B5-E8E9-4639-8C6A-54A1A08B5944}"/>
              </a:ext>
            </a:extLst>
          </p:cNvPr>
          <p:cNvSpPr txBox="1"/>
          <p:nvPr/>
        </p:nvSpPr>
        <p:spPr>
          <a:xfrm rot="1030788">
            <a:off x="2114832" y="1978973"/>
            <a:ext cx="55976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Input</a:t>
            </a:r>
            <a:endParaRPr kumimoji="1" lang="zh-CN" altLang="en-US" sz="1350" dirty="0">
              <a:solidFill>
                <a:prstClr val="black"/>
              </a:solidFill>
              <a:ea typeface="DengXian" panose="02010600030101010101" pitchFamily="2" charset="-122"/>
            </a:endParaRPr>
          </a:p>
        </p:txBody>
      </p:sp>
      <p:sp>
        <p:nvSpPr>
          <p:cNvPr id="36" name="文本框 52">
            <a:extLst>
              <a:ext uri="{FF2B5EF4-FFF2-40B4-BE49-F238E27FC236}">
                <a16:creationId xmlns:a16="http://schemas.microsoft.com/office/drawing/2014/main" id="{23DBCFE7-7A0D-4187-8D2A-DF7E4A841260}"/>
              </a:ext>
            </a:extLst>
          </p:cNvPr>
          <p:cNvSpPr txBox="1"/>
          <p:nvPr/>
        </p:nvSpPr>
        <p:spPr>
          <a:xfrm rot="1030788">
            <a:off x="3083717" y="1590446"/>
            <a:ext cx="55976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Input</a:t>
            </a:r>
            <a:endParaRPr kumimoji="1" lang="zh-CN" altLang="en-US" sz="1350" dirty="0">
              <a:solidFill>
                <a:prstClr val="black"/>
              </a:solidFill>
              <a:ea typeface="DengXian" panose="02010600030101010101" pitchFamily="2" charset="-122"/>
            </a:endParaRPr>
          </a:p>
        </p:txBody>
      </p:sp>
      <p:sp>
        <p:nvSpPr>
          <p:cNvPr id="37" name="文本框 53">
            <a:extLst>
              <a:ext uri="{FF2B5EF4-FFF2-40B4-BE49-F238E27FC236}">
                <a16:creationId xmlns:a16="http://schemas.microsoft.com/office/drawing/2014/main" id="{E80C8BC8-4428-4416-AB33-D2A17719C0FB}"/>
              </a:ext>
            </a:extLst>
          </p:cNvPr>
          <p:cNvSpPr txBox="1"/>
          <p:nvPr/>
        </p:nvSpPr>
        <p:spPr>
          <a:xfrm>
            <a:off x="4381454" y="3233679"/>
            <a:ext cx="55976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Input</a:t>
            </a:r>
            <a:endParaRPr kumimoji="1" lang="zh-CN" altLang="en-US" sz="1350" dirty="0">
              <a:solidFill>
                <a:prstClr val="black"/>
              </a:solidFill>
              <a:ea typeface="DengXian" panose="02010600030101010101" pitchFamily="2" charset="-122"/>
            </a:endParaRPr>
          </a:p>
        </p:txBody>
      </p:sp>
      <p:sp>
        <p:nvSpPr>
          <p:cNvPr id="38" name="文本框 58">
            <a:extLst>
              <a:ext uri="{FF2B5EF4-FFF2-40B4-BE49-F238E27FC236}">
                <a16:creationId xmlns:a16="http://schemas.microsoft.com/office/drawing/2014/main" id="{AEDC171B-2ACB-4496-95B4-3FA3CC98FA70}"/>
              </a:ext>
            </a:extLst>
          </p:cNvPr>
          <p:cNvSpPr txBox="1"/>
          <p:nvPr/>
        </p:nvSpPr>
        <p:spPr>
          <a:xfrm>
            <a:off x="6537135" y="4186278"/>
            <a:ext cx="2521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kumimoji="1" lang="en-US" altLang="zh-CN" b="1" dirty="0">
                <a:solidFill>
                  <a:prstClr val="black">
                    <a:lumMod val="85000"/>
                    <a:lumOff val="15000"/>
                  </a:prstClr>
                </a:solidFill>
                <a:ea typeface="DengXian" panose="02010600030101010101" pitchFamily="2" charset="-122"/>
              </a:rPr>
              <a:t>      </a:t>
            </a:r>
            <a:r>
              <a:rPr kumimoji="1" lang="en-US" altLang="zh-CN" dirty="0">
                <a:solidFill>
                  <a:prstClr val="black">
                    <a:lumMod val="85000"/>
                    <a:lumOff val="15000"/>
                  </a:prstClr>
                </a:solidFill>
                <a:ea typeface="DengXian" panose="02010600030101010101" pitchFamily="2" charset="-122"/>
              </a:rPr>
              <a:t>refers</a:t>
            </a:r>
            <a:r>
              <a:rPr kumimoji="1"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dirty="0">
                <a:solidFill>
                  <a:prstClr val="black">
                    <a:lumMod val="85000"/>
                    <a:lumOff val="15000"/>
                  </a:prstClr>
                </a:solidFill>
                <a:ea typeface="DengXian" panose="02010600030101010101" pitchFamily="2" charset="-122"/>
              </a:rPr>
              <a:t>to</a:t>
            </a:r>
            <a:r>
              <a:rPr kumimoji="1"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ea typeface="DengXian" panose="02010600030101010101" pitchFamily="2" charset="-122"/>
              </a:rPr>
              <a:t> </a:t>
            </a:r>
            <a:r>
              <a:rPr kumimoji="1" lang="en-US" altLang="zh-CN" dirty="0">
                <a:solidFill>
                  <a:prstClr val="black">
                    <a:lumMod val="85000"/>
                    <a:lumOff val="15000"/>
                  </a:prstClr>
                </a:solidFill>
                <a:ea typeface="DengXian" panose="02010600030101010101" pitchFamily="2" charset="-122"/>
              </a:rPr>
              <a:t>G/H-release</a:t>
            </a:r>
            <a:r>
              <a:rPr kumimoji="1"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ea typeface="DengXian" panose="02010600030101010101" pitchFamily="2" charset="-122"/>
              </a:rPr>
              <a:t>   </a:t>
            </a:r>
            <a:endParaRPr kumimoji="1" lang="en-IN" altLang="zh-CN" dirty="0">
              <a:solidFill>
                <a:prstClr val="black">
                  <a:lumMod val="85000"/>
                  <a:lumOff val="15000"/>
                </a:prstClr>
              </a:solidFill>
              <a:ea typeface="DengXian" panose="02010600030101010101" pitchFamily="2" charset="-122"/>
            </a:endParaRPr>
          </a:p>
          <a:p>
            <a:pPr defTabSz="685800"/>
            <a:r>
              <a:rPr kumimoji="1" lang="en-IN" altLang="zh-CN" dirty="0">
                <a:solidFill>
                  <a:prstClr val="black">
                    <a:lumMod val="85000"/>
                    <a:lumOff val="15000"/>
                  </a:prstClr>
                </a:solidFill>
                <a:ea typeface="DengXian" panose="02010600030101010101" pitchFamily="2" charset="-122"/>
              </a:rPr>
              <a:t>      </a:t>
            </a:r>
            <a:r>
              <a:rPr kumimoji="1" lang="en-US" altLang="zh-CN" dirty="0">
                <a:solidFill>
                  <a:prstClr val="black">
                    <a:lumMod val="85000"/>
                    <a:lumOff val="15000"/>
                  </a:prstClr>
                </a:solidFill>
                <a:ea typeface="DengXian" panose="02010600030101010101" pitchFamily="2" charset="-122"/>
              </a:rPr>
              <a:t>scope</a:t>
            </a:r>
            <a:endParaRPr kumimoji="1" lang="zh-CN" altLang="en-US" dirty="0">
              <a:solidFill>
                <a:prstClr val="black">
                  <a:lumMod val="85000"/>
                  <a:lumOff val="15000"/>
                </a:prstClr>
              </a:solidFill>
              <a:ea typeface="DengXian" panose="02010600030101010101" pitchFamily="2" charset="-122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44D18E6-883F-401F-8FC1-A8384FB57ED9}"/>
              </a:ext>
            </a:extLst>
          </p:cNvPr>
          <p:cNvSpPr txBox="1"/>
          <p:nvPr/>
        </p:nvSpPr>
        <p:spPr>
          <a:xfrm>
            <a:off x="-68235" y="1021708"/>
            <a:ext cx="6280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sym typeface="Wingdings" panose="05000000000000000000" pitchFamily="2" charset="2"/>
              </a:rPr>
              <a:t>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24FE98D-D3BB-4C32-94B4-1383E0D67052}"/>
              </a:ext>
            </a:extLst>
          </p:cNvPr>
          <p:cNvSpPr txBox="1"/>
          <p:nvPr/>
        </p:nvSpPr>
        <p:spPr>
          <a:xfrm>
            <a:off x="6473313" y="4104545"/>
            <a:ext cx="495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sym typeface="Wingdings" panose="05000000000000000000" pitchFamily="2" charset="2"/>
              </a:rPr>
              <a:t>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6DA2006-407E-4C85-8226-FBDE9B6B35B6}"/>
              </a:ext>
            </a:extLst>
          </p:cNvPr>
          <p:cNvSpPr txBox="1"/>
          <p:nvPr/>
        </p:nvSpPr>
        <p:spPr>
          <a:xfrm>
            <a:off x="6461640" y="2032591"/>
            <a:ext cx="6280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sym typeface="Wingdings" panose="05000000000000000000" pitchFamily="2" charset="2"/>
              </a:rPr>
              <a:t>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F9FFC7-86DE-412F-9C16-65D71137942E}"/>
              </a:ext>
            </a:extLst>
          </p:cNvPr>
          <p:cNvSpPr txBox="1"/>
          <p:nvPr/>
        </p:nvSpPr>
        <p:spPr>
          <a:xfrm>
            <a:off x="3495835" y="3582192"/>
            <a:ext cx="6280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sym typeface="Wingdings" panose="05000000000000000000" pitchFamily="2" charset="2"/>
              </a:rPr>
              <a:t></a:t>
            </a:r>
          </a:p>
        </p:txBody>
      </p:sp>
      <p:sp>
        <p:nvSpPr>
          <p:cNvPr id="43" name="圆角矩形 13">
            <a:extLst>
              <a:ext uri="{FF2B5EF4-FFF2-40B4-BE49-F238E27FC236}">
                <a16:creationId xmlns:a16="http://schemas.microsoft.com/office/drawing/2014/main" id="{D6DACD73-F4A5-4444-AB1C-FBDD92C997BD}"/>
              </a:ext>
            </a:extLst>
          </p:cNvPr>
          <p:cNvSpPr/>
          <p:nvPr/>
        </p:nvSpPr>
        <p:spPr>
          <a:xfrm>
            <a:off x="3701552" y="2093606"/>
            <a:ext cx="2394190" cy="747254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FF00"/>
                </a:highlight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AI/ML</a:t>
            </a:r>
            <a:r>
              <a:rPr kumimoji="1" lang="zh-CN" alt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FF00"/>
                </a:highlight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FF00"/>
                </a:highlight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Model: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FF00"/>
                </a:highlight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endParaRPr kumimoji="1" lang="en-US" altLang="zh-CN" sz="135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FF00"/>
              </a:highlight>
              <a:uLnTx/>
              <a:uFillTx/>
              <a:latin typeface="Calibri"/>
              <a:ea typeface="DengXian" panose="02010600030101010101" pitchFamily="2" charset="-122"/>
              <a:cs typeface="+mn-cs"/>
            </a:endParaRP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KPI/SLA</a:t>
            </a:r>
            <a:r>
              <a:rPr kumimoji="1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prediction</a:t>
            </a:r>
          </a:p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(Beyond Guilin: </a:t>
            </a:r>
            <a:r>
              <a:rPr kumimoji="1" lang="en-US" altLang="zh-CN" sz="135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QoE</a:t>
            </a:r>
            <a:r>
              <a:rPr kumimoji="1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 prediction)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375C88D-65B6-417C-9FC7-BDC618596C9B}"/>
              </a:ext>
            </a:extLst>
          </p:cNvPr>
          <p:cNvSpPr txBox="1"/>
          <p:nvPr/>
        </p:nvSpPr>
        <p:spPr>
          <a:xfrm>
            <a:off x="4003629" y="1726929"/>
            <a:ext cx="6280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sym typeface="Wingdings" panose="05000000000000000000" pitchFamily="2" charset="2"/>
              </a:rPr>
              <a:t>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F7823E4-0306-4A90-B826-B00AA6973802}"/>
              </a:ext>
            </a:extLst>
          </p:cNvPr>
          <p:cNvSpPr txBox="1"/>
          <p:nvPr/>
        </p:nvSpPr>
        <p:spPr>
          <a:xfrm>
            <a:off x="2809454" y="1228907"/>
            <a:ext cx="628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sym typeface="Wingdings" panose="05000000000000000000" pitchFamily="2" charset="2"/>
              </a:rPr>
              <a:t>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1709693-31A1-4FB8-B586-421A5D20E5D0}"/>
              </a:ext>
            </a:extLst>
          </p:cNvPr>
          <p:cNvSpPr/>
          <p:nvPr/>
        </p:nvSpPr>
        <p:spPr>
          <a:xfrm rot="19274191">
            <a:off x="5418548" y="3080943"/>
            <a:ext cx="671081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kumimoji="1" lang="en-US" altLang="zh-CN" sz="1350" dirty="0">
                <a:solidFill>
                  <a:prstClr val="black"/>
                </a:solidFill>
                <a:ea typeface="DengXian" panose="02010600030101010101" pitchFamily="2" charset="-122"/>
              </a:rPr>
              <a:t>Trigger</a:t>
            </a:r>
            <a:endParaRPr kumimoji="1" lang="zh-CN" altLang="en-US" sz="1350" dirty="0">
              <a:solidFill>
                <a:prstClr val="black"/>
              </a:solidFill>
              <a:ea typeface="DengXian" panose="02010600030101010101" pitchFamily="2" charset="-122"/>
            </a:endParaRPr>
          </a:p>
        </p:txBody>
      </p:sp>
      <p:sp>
        <p:nvSpPr>
          <p:cNvPr id="47" name="TextBox 57">
            <a:extLst>
              <a:ext uri="{FF2B5EF4-FFF2-40B4-BE49-F238E27FC236}">
                <a16:creationId xmlns:a16="http://schemas.microsoft.com/office/drawing/2014/main" id="{14C50D2E-5171-4299-9AEE-52861EC9DFF6}"/>
              </a:ext>
            </a:extLst>
          </p:cNvPr>
          <p:cNvSpPr txBox="1"/>
          <p:nvPr/>
        </p:nvSpPr>
        <p:spPr>
          <a:xfrm>
            <a:off x="5628907" y="3131256"/>
            <a:ext cx="495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sym typeface="Wingdings" panose="05000000000000000000" pitchFamily="2" charset="2"/>
              </a:rPr>
              <a:t></a:t>
            </a:r>
          </a:p>
        </p:txBody>
      </p:sp>
    </p:spTree>
    <p:extLst>
      <p:ext uri="{BB962C8B-B14F-4D97-AF65-F5344CB8AC3E}">
        <p14:creationId xmlns:p14="http://schemas.microsoft.com/office/powerpoint/2010/main" val="3513221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4242</TotalTime>
  <Words>1870</Words>
  <Application>Microsoft Macintosh PowerPoint</Application>
  <PresentationFormat>全屏显示(16:9)</PresentationFormat>
  <Paragraphs>305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.AppleSystemUIFont</vt:lpstr>
      <vt:lpstr>Microsoft YaHei</vt:lpstr>
      <vt:lpstr>Arial Unicode MS</vt:lpstr>
      <vt:lpstr>ATT Aleck Sans</vt:lpstr>
      <vt:lpstr>Arial</vt:lpstr>
      <vt:lpstr>Calibri</vt:lpstr>
      <vt:lpstr>Helvetica Neue Light</vt:lpstr>
      <vt:lpstr>Wingdings</vt:lpstr>
      <vt:lpstr>Office Theme</vt:lpstr>
      <vt:lpstr>PowerPoint 演示文稿</vt:lpstr>
      <vt:lpstr>Intelligent Slicing Roadmap and Status</vt:lpstr>
      <vt:lpstr>Autonomous Network Slicing</vt:lpstr>
      <vt:lpstr>E2E Network Slicing Use Case Internal Collaborations</vt:lpstr>
      <vt:lpstr>Potential collaboration scenarios with IBN</vt:lpstr>
      <vt:lpstr>Closed Loop Control/Intelligent Network Slicing</vt:lpstr>
      <vt:lpstr>Slice KPI Monitoring</vt:lpstr>
      <vt:lpstr>(Generic) Computation MS</vt:lpstr>
      <vt:lpstr>Intelligent analysis assists Slice KPI/SLA Guarantee</vt:lpstr>
      <vt:lpstr>Closed Loop Control for NSI resource optimization</vt:lpstr>
      <vt:lpstr>Closed Loop: Guilin scope and proposal for Honolulu</vt:lpstr>
      <vt:lpstr>Intelligent Slicing: Guilin Scope &amp; proposal for Honolulu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Amanda Cohen</dc:creator>
  <cp:lastModifiedBy>LinMeng</cp:lastModifiedBy>
  <cp:revision>63</cp:revision>
  <dcterms:created xsi:type="dcterms:W3CDTF">2015-04-06T18:30:18Z</dcterms:created>
  <dcterms:modified xsi:type="dcterms:W3CDTF">2021-02-03T08:24:46Z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9a70571-31c6-4603-80c1-ef2fb871a62a_Enabled">
    <vt:lpwstr>True</vt:lpwstr>
  </property>
  <property fmtid="{D5CDD505-2E9C-101B-9397-08002B2CF9AE}" pid="3" name="MSIP_Label_b9a70571-31c6-4603-80c1-ef2fb871a62a_SiteId">
    <vt:lpwstr>258ac4e4-146a-411e-9dc8-79a9e12fd6da</vt:lpwstr>
  </property>
  <property fmtid="{D5CDD505-2E9C-101B-9397-08002B2CF9AE}" pid="4" name="MSIP_Label_b9a70571-31c6-4603-80c1-ef2fb871a62a_Owner">
    <vt:lpwstr>seswam@wipro.com</vt:lpwstr>
  </property>
  <property fmtid="{D5CDD505-2E9C-101B-9397-08002B2CF9AE}" pid="5" name="MSIP_Label_b9a70571-31c6-4603-80c1-ef2fb871a62a_SetDate">
    <vt:lpwstr>2021-02-01T10:59:52.7003396Z</vt:lpwstr>
  </property>
  <property fmtid="{D5CDD505-2E9C-101B-9397-08002B2CF9AE}" pid="6" name="MSIP_Label_b9a70571-31c6-4603-80c1-ef2fb871a62a_Name">
    <vt:lpwstr>Internal and Restricted</vt:lpwstr>
  </property>
  <property fmtid="{D5CDD505-2E9C-101B-9397-08002B2CF9AE}" pid="7" name="MSIP_Label_b9a70571-31c6-4603-80c1-ef2fb871a62a_Application">
    <vt:lpwstr>Microsoft Azure Information Protection</vt:lpwstr>
  </property>
  <property fmtid="{D5CDD505-2E9C-101B-9397-08002B2CF9AE}" pid="8" name="MSIP_Label_b9a70571-31c6-4603-80c1-ef2fb871a62a_ActionId">
    <vt:lpwstr>0215c653-ad6d-4068-b151-60192ee2a790</vt:lpwstr>
  </property>
  <property fmtid="{D5CDD505-2E9C-101B-9397-08002B2CF9AE}" pid="9" name="MSIP_Label_b9a70571-31c6-4603-80c1-ef2fb871a62a_Extended_MSFT_Method">
    <vt:lpwstr>Automatic</vt:lpwstr>
  </property>
  <property fmtid="{D5CDD505-2E9C-101B-9397-08002B2CF9AE}" pid="10" name="Sensitivity">
    <vt:lpwstr>Internal and Restricted</vt:lpwstr>
  </property>
</Properties>
</file>